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1756" r:id="rId6"/>
    <p:sldId id="1841" r:id="rId7"/>
    <p:sldId id="1842" r:id="rId8"/>
    <p:sldId id="1843" r:id="rId9"/>
    <p:sldId id="1844" r:id="rId10"/>
    <p:sldId id="1845" r:id="rId11"/>
    <p:sldId id="1702" r:id="rId12"/>
    <p:sldId id="1847" r:id="rId13"/>
    <p:sldId id="1850" r:id="rId14"/>
    <p:sldId id="1873" r:id="rId15"/>
    <p:sldId id="1868" r:id="rId16"/>
    <p:sldId id="1869" r:id="rId17"/>
    <p:sldId id="1870" r:id="rId18"/>
    <p:sldId id="1871" r:id="rId19"/>
    <p:sldId id="1703" r:id="rId20"/>
    <p:sldId id="1852" r:id="rId21"/>
    <p:sldId id="1866" r:id="rId22"/>
    <p:sldId id="1846" r:id="rId23"/>
    <p:sldId id="1851" r:id="rId24"/>
    <p:sldId id="1874" r:id="rId25"/>
    <p:sldId id="1867" r:id="rId26"/>
    <p:sldId id="1875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92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 txBox="1"/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D,(3,... text has been truncated due to evaluation version limitation.</a:t>
            </a: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tags" Target="../tags/tag6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tags" Target="../tags/tag6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tags" Target="../tags/tag66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tags" Target="../tags/tag67.xml" /><Relationship Id="rId4" Type="http://schemas.openxmlformats.org/officeDocument/2006/relationships/image" Target="../media/image17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8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6.xml" /><Relationship Id="rId11" Type="http://schemas.openxmlformats.org/officeDocument/2006/relationships/tags" Target="../tags/tag77.xml" /><Relationship Id="rId12" Type="http://schemas.openxmlformats.org/officeDocument/2006/relationships/tags" Target="../tags/tag78.xml" /><Relationship Id="rId13" Type="http://schemas.openxmlformats.org/officeDocument/2006/relationships/tags" Target="../tags/tag79.xml" /><Relationship Id="rId14" Type="http://schemas.openxmlformats.org/officeDocument/2006/relationships/tags" Target="../tags/tag80.xml" /><Relationship Id="rId15" Type="http://schemas.openxmlformats.org/officeDocument/2006/relationships/tags" Target="../tags/tag81.xml" /><Relationship Id="rId16" Type="http://schemas.openxmlformats.org/officeDocument/2006/relationships/tags" Target="../tags/tag82.xml" /><Relationship Id="rId17" Type="http://schemas.openxmlformats.org/officeDocument/2006/relationships/tags" Target="../tags/tag83.xml" /><Relationship Id="rId18" Type="http://schemas.openxmlformats.org/officeDocument/2006/relationships/tags" Target="../tags/tag84.xml" /><Relationship Id="rId19" Type="http://schemas.openxmlformats.org/officeDocument/2006/relationships/tags" Target="../tags/tag85.xml" /><Relationship Id="rId2" Type="http://schemas.openxmlformats.org/officeDocument/2006/relationships/tags" Target="../tags/tag68.xml" /><Relationship Id="rId20" Type="http://schemas.openxmlformats.org/officeDocument/2006/relationships/tags" Target="../tags/tag86.xml" /><Relationship Id="rId21" Type="http://schemas.openxmlformats.org/officeDocument/2006/relationships/tags" Target="../tags/tag87.xml" /><Relationship Id="rId22" Type="http://schemas.openxmlformats.org/officeDocument/2006/relationships/tags" Target="../tags/tag88.xml" /><Relationship Id="rId23" Type="http://schemas.openxmlformats.org/officeDocument/2006/relationships/tags" Target="../tags/tag89.xml" /><Relationship Id="rId24" Type="http://schemas.openxmlformats.org/officeDocument/2006/relationships/tags" Target="../tags/tag90.xml" /><Relationship Id="rId25" Type="http://schemas.openxmlformats.org/officeDocument/2006/relationships/tags" Target="../tags/tag91.xml" /><Relationship Id="rId3" Type="http://schemas.openxmlformats.org/officeDocument/2006/relationships/tags" Target="../tags/tag69.xml" /><Relationship Id="rId4" Type="http://schemas.openxmlformats.org/officeDocument/2006/relationships/tags" Target="../tags/tag70.xml" /><Relationship Id="rId5" Type="http://schemas.openxmlformats.org/officeDocument/2006/relationships/tags" Target="../tags/tag71.xml" /><Relationship Id="rId6" Type="http://schemas.openxmlformats.org/officeDocument/2006/relationships/tags" Target="../tags/tag72.xml" /><Relationship Id="rId7" Type="http://schemas.openxmlformats.org/officeDocument/2006/relationships/tags" Target="../tags/tag73.xml" /><Relationship Id="rId8" Type="http://schemas.openxmlformats.org/officeDocument/2006/relationships/tags" Target="../tags/tag74.xml" /><Relationship Id="rId9" Type="http://schemas.openxmlformats.org/officeDocument/2006/relationships/tags" Target="../tags/tag75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tags" Target="../tags/tag63.xml" /><Relationship Id="rId4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573530" y="30416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比较下列各题中两个值的大小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574165" y="3634105"/>
            <a:ext cx="9290050" cy="2889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根据函数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=1.7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的性质，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1.7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2.5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1.7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=0.8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的性质，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0.8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-0.1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0.8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-0.2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=1.7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的性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质，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1.7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0.3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1.7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=0.9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的性质，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3.1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1.7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0.3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0.9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3.1</a:t>
            </a:r>
            <a:r>
              <a:rPr lang="en-US" altLang="zh-CN" sz="28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不同底的要找中间值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54587" y="1496695"/>
            <a:ext cx="680158" cy="3864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r>
              <a:rPr lang="en-US" altLang="zh-CN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14" name="Text Box 4" title=""/>
              <p:cNvSpPr txBox="1"/>
              <p:nvPr/>
            </p:nvSpPr>
            <p:spPr>
              <a:xfrm>
                <a:off x="1573530" y="1175385"/>
                <a:ext cx="9290685" cy="2352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(1)1.7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2.5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,1.7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(3)1.7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0.3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,0.9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3.1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0" y="1175385"/>
                <a:ext cx="9290685" cy="2352040"/>
              </a:xfrm>
              <a:prstGeom prst="rect">
                <a:avLst/>
              </a:prstGeom>
              <a:blipFill rotWithShape="1">
                <a:blip r:embed="rId2"/>
                <a:stretch>
                  <a:fillRect l="-55" t="-2376" r="-48" b="-189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8675" name="Text Box 4" title=""/>
          <p:cNvSpPr txBox="1"/>
          <p:nvPr/>
        </p:nvSpPr>
        <p:spPr>
          <a:xfrm>
            <a:off x="1573530" y="1180465"/>
            <a:ext cx="929068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将下列四个数从小到大排序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8" name="Text Box 4" title=""/>
              <p:cNvSpPr txBox="1"/>
              <p:nvPr/>
            </p:nvSpPr>
            <p:spPr>
              <a:xfrm>
                <a:off x="1573530" y="4321810"/>
                <a:ext cx="9290685" cy="12865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zh-CN" altLang="en-US" sz="3200">
                          <a:solidFill>
                            <a:srgbClr val="C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答案：</m:t>
                      </m:r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 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 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&lt;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&lt;(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0" y="4321810"/>
                <a:ext cx="9290685" cy="1286510"/>
              </a:xfrm>
              <a:prstGeom prst="rect">
                <a:avLst/>
              </a:prstGeom>
              <a:blipFill rotWithShape="1">
                <a:blip r:embed="rId2"/>
                <a:stretch>
                  <a:fillRect l="-55" t="-395" r="-48" b="-346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Text Box 4" title=""/>
              <p:cNvSpPr txBox="1"/>
              <p:nvPr/>
            </p:nvSpPr>
            <p:spPr>
              <a:xfrm>
                <a:off x="1573530" y="2049145"/>
                <a:ext cx="9290685" cy="12865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0" y="2049145"/>
                <a:ext cx="9290685" cy="1286510"/>
              </a:xfrm>
              <a:prstGeom prst="rect">
                <a:avLst/>
              </a:prstGeom>
              <a:blipFill rotWithShape="1">
                <a:blip r:embed="rId3"/>
                <a:stretch>
                  <a:fillRect l="-55" t="-395" r="-48" b="-346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73200" y="413385"/>
            <a:ext cx="949325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．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根据下图求函数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可能的一个解析式：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1747520"/>
            <a:ext cx="3315970" cy="3618865"/>
          </a:xfrm>
          <a:prstGeom prst="rect">
            <a:avLst/>
          </a:prstGeom>
        </p:spPr>
      </p:pic>
      <p:sp>
        <p:nvSpPr>
          <p:cNvPr id="5" name="文本框 4" title=""/>
          <p:cNvSpPr txBox="1"/>
          <p:nvPr/>
        </p:nvSpPr>
        <p:spPr>
          <a:xfrm>
            <a:off x="1473200" y="1517015"/>
            <a:ext cx="6177280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根据图形走势判断，函数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属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指数增长模型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473200" y="3186430"/>
                <a:ext cx="6177280" cy="29197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析</a:t>
                </a:r>
                <a:r>
                  <a:rPr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设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32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32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32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=8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=4,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=0.5,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×(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x</a:t>
                </a:r>
                <a:endParaRPr lang="en-US" altLang="zh-CN" sz="32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3186430"/>
                <a:ext cx="6177280" cy="2919730"/>
              </a:xfrm>
              <a:prstGeom prst="rect">
                <a:avLst/>
              </a:prstGeom>
              <a:blipFill rotWithShape="1">
                <a:blip r:embed="rId3"/>
                <a:stretch>
                  <a:fillRect t="-1914" r="-6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 title=""/>
          <p:cNvSpPr txBox="1"/>
          <p:nvPr/>
        </p:nvSpPr>
        <p:spPr>
          <a:xfrm>
            <a:off x="446075" y="1927225"/>
            <a:ext cx="679780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数学建模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92975" y="3068320"/>
            <a:ext cx="3621405" cy="3296285"/>
          </a:xfrm>
          <a:prstGeom prst="rect">
            <a:avLst/>
          </a:prstGeom>
        </p:spPr>
      </p:pic>
      <p:sp>
        <p:nvSpPr>
          <p:cNvPr id="13" name="文本框 12" title=""/>
          <p:cNvSpPr txBox="1"/>
          <p:nvPr/>
        </p:nvSpPr>
        <p:spPr>
          <a:xfrm>
            <a:off x="446075" y="1927225"/>
            <a:ext cx="679780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数学建模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49375" y="3376295"/>
            <a:ext cx="5911215" cy="26511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因为该城市人口呈指数增长，而同一指数函数的倍增期是相同的，所以可以从图象中选取适当的点计算倍增期．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349375" y="203200"/>
            <a:ext cx="9493885" cy="2651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如图，某城市人口呈指数增长．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估计该城市人口每翻一番所需的时间；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该城市人口从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万人开始，经过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年会增长到多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少万人？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（翻一番所需的时间称为倍增期）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6165" y="3030220"/>
            <a:ext cx="3572510" cy="3251835"/>
          </a:xfrm>
          <a:prstGeom prst="rect">
            <a:avLst/>
          </a:prstGeom>
        </p:spPr>
      </p:pic>
      <p:sp>
        <p:nvSpPr>
          <p:cNvPr id="13" name="文本框 12" title=""/>
          <p:cNvSpPr txBox="1"/>
          <p:nvPr/>
        </p:nvSpPr>
        <p:spPr>
          <a:xfrm>
            <a:off x="446075" y="1927225"/>
            <a:ext cx="679780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数学建模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03985" y="2927350"/>
            <a:ext cx="5911215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该城市人口经过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年约为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万人，经过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年约为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万人，即由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万人增加到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万人所用的时间约为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年，所以该城市人口每翻一番所需的时间约为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349375" y="203200"/>
            <a:ext cx="9493885" cy="2651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如图，某城市人口呈指数增长．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估计该城市人口每翻一番所需的时间；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该城市人口从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万人开始，经过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年会增长到多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少万人？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（翻一番所需的时间称为倍增期）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349375" y="203200"/>
            <a:ext cx="9493885" cy="2651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如图，某城市人口呈指数增长．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估计该城市人口每翻一番所需的时间；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该城市人口从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万人开始，经过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年会增长到多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少万人？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（翻一番所需的时间称为倍增期）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4110" y="3205480"/>
            <a:ext cx="3347085" cy="3046730"/>
          </a:xfrm>
          <a:prstGeom prst="rect">
            <a:avLst/>
          </a:prstGeom>
        </p:spPr>
      </p:pic>
      <p:sp>
        <p:nvSpPr>
          <p:cNvPr id="13" name="文本框 12" title=""/>
          <p:cNvSpPr txBox="1"/>
          <p:nvPr/>
        </p:nvSpPr>
        <p:spPr>
          <a:xfrm>
            <a:off x="446075" y="1927225"/>
            <a:ext cx="679780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数学建模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53820" y="3723005"/>
            <a:ext cx="5906770" cy="2011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要计算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年后的人口数，关键是要找到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年与倍增期的数量关系．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349375" y="203200"/>
            <a:ext cx="9493885" cy="2651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如图，某城市人口呈指数增长． 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根据图象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估计该城市人口每翻一番所需的时间；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该城市人口从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万人开始，经过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年会增长到多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少万人？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（翻一番所需的时间称为倍增期）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4110" y="3205480"/>
            <a:ext cx="3424555" cy="3117215"/>
          </a:xfrm>
          <a:prstGeom prst="rect">
            <a:avLst/>
          </a:prstGeom>
        </p:spPr>
      </p:pic>
      <p:sp>
        <p:nvSpPr>
          <p:cNvPr id="13" name="文本框 12" title=""/>
          <p:cNvSpPr txBox="1"/>
          <p:nvPr/>
        </p:nvSpPr>
        <p:spPr>
          <a:xfrm>
            <a:off x="446075" y="1927225"/>
            <a:ext cx="679780" cy="201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数学建模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49375" y="3036570"/>
            <a:ext cx="5906770" cy="3290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因为倍增期为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年，所以每经过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年， 人口将翻一番．因此，从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万人开始，经过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年， 该城市人口大约会增长到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160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万人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912600" y="11518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09700" y="3424555"/>
            <a:ext cx="937323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分析一：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令2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－4＝0，得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x＝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2，所以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(2)＝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＋3＝4，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故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)＝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＋3的图象恒过定点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(2,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8675" name="Text Box 4" title=""/>
          <p:cNvSpPr txBox="1"/>
          <p:nvPr/>
        </p:nvSpPr>
        <p:spPr>
          <a:xfrm>
            <a:off x="1409700" y="612775"/>
            <a:ext cx="937450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≠1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的图象恒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过定点________．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54965" y="1588135"/>
            <a:ext cx="679780" cy="3058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函数与方程思想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5" name="Text Box 4" title=""/>
          <p:cNvSpPr txBox="1"/>
          <p:nvPr/>
        </p:nvSpPr>
        <p:spPr>
          <a:xfrm>
            <a:off x="1409065" y="594360"/>
            <a:ext cx="937450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≠1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则函数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的图象恒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过定点________．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09065" y="2853690"/>
            <a:ext cx="9374505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分析二：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的图象恒过定点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(0,1)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的图象向右平移两个单位，再向上平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移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个单位，就得到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的图象；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故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)＝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－4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＋3的图象恒过定点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(2,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53695" y="2162810"/>
            <a:ext cx="679780" cy="22066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endParaRPr lang="zh-CN" altLang="en-US" sz="24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514475" y="807720"/>
            <a:ext cx="9072245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函数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sz="2800" b="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x-b</a:t>
            </a:r>
            <a:r>
              <a:rPr lang="zh-CN" sz="2800" b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的图象如图所示，其中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为常数，则下列结论正确的是(　　)</a:t>
            </a:r>
            <a:endParaRPr 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A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&gt;1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&lt;0 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．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&gt;1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&gt;0    C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．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0&lt;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&lt;1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&gt;0                  D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．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0&lt;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&lt;1</a:t>
            </a:r>
            <a:r>
              <a:rPr 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&lt;0
</a:t>
            </a:r>
            <a:endParaRPr lang="zh-CN" altLang="en-US" sz="2800" b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27595" y="3602990"/>
            <a:ext cx="2831465" cy="2629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 title=""/>
          <p:cNvSpPr/>
          <p:nvPr/>
        </p:nvSpPr>
        <p:spPr>
          <a:xfrm>
            <a:off x="710565" y="28575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8" name="Text Box 4" title=""/>
          <p:cNvSpPr txBox="1"/>
          <p:nvPr/>
        </p:nvSpPr>
        <p:spPr>
          <a:xfrm>
            <a:off x="1514475" y="5402580"/>
            <a:ext cx="483044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417955" y="750570"/>
                <a:ext cx="9393555" cy="8477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2.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函数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</m:rad>
                    </m:oMath>
                  </m:oMathPara>
                </a14:m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的定义域为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　　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55" y="750570"/>
                <a:ext cx="9393555" cy="847725"/>
              </a:xfrm>
              <a:prstGeom prst="rect">
                <a:avLst/>
              </a:prstGeom>
              <a:blipFill rotWithShape="1">
                <a:blip r:embed="rId2"/>
                <a:stretch>
                  <a:fillRect l="-54" t="-599" r="-47" b="-52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418590" y="3718560"/>
            <a:ext cx="939419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endParaRPr lang="en-US" sz="32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要使函数有意义，需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8≥0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</a:t>
            </a:r>
            <a:endParaRPr 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≥8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，所以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1≥3.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得</a:t>
            </a:r>
            <a:r>
              <a:rPr 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≥4.  </a:t>
            </a:r>
            <a:endParaRPr lang="en-US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18590" y="1630680"/>
            <a:ext cx="939355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[3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∞)           B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[4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∞)  C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∞)           D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．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(4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，＋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∞)
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63220" y="2009775"/>
            <a:ext cx="679780" cy="2345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4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0" name="文本框 99" title=""/>
          <p:cNvSpPr txBox="1"/>
          <p:nvPr/>
        </p:nvSpPr>
        <p:spPr>
          <a:xfrm>
            <a:off x="1398905" y="1290955"/>
            <a:ext cx="939355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-1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的解集为</a:t>
            </a:r>
            <a:r>
              <a:rPr 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701040" y="514985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398905" y="4824095"/>
                <a:ext cx="9443720" cy="1009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答案：</a:t>
                </a:r>
                <a:r>
                  <a:rPr lang="zh-CN" altLang="en-US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zh-CN" altLang="en-US" sz="32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endParaRPr lang="zh-CN" altLang="en-US" sz="32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05" y="4824095"/>
                <a:ext cx="9443720" cy="1009650"/>
              </a:xfrm>
              <a:prstGeom prst="rect">
                <a:avLst/>
              </a:prstGeom>
              <a:blipFill rotWithShape="1">
                <a:blip r:embed="rId2"/>
                <a:stretch>
                  <a:fillRect l="-54" t="-503" r="-47" b="-440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398905" y="2803525"/>
            <a:ext cx="9418320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分析：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不等号两边可分别看作函数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的函数值，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利用函数的单调性对原不等式进行转化即可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55750" y="417830"/>
                <a:ext cx="9346565" cy="22821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，且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讨论函数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的单调性． 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的取值范围是多少？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0" y="417830"/>
                <a:ext cx="9346565" cy="2282190"/>
              </a:xfrm>
              <a:prstGeom prst="rect">
                <a:avLst/>
              </a:prstGeom>
              <a:blipFill rotWithShape="1">
                <a:blip r:embed="rId2"/>
                <a:stretch>
                  <a:fillRect l="-54" t="-2449" r="-48" b="-195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463220" y="2009775"/>
            <a:ext cx="679780" cy="21069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555750" y="2907665"/>
            <a:ext cx="934656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上单调递增；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上单调递减；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55750" y="417830"/>
                <a:ext cx="9346565" cy="22821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＞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，且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讨论函数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的单调性． 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的取值范围是多少？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0" y="417830"/>
                <a:ext cx="9346565" cy="2282190"/>
              </a:xfrm>
              <a:prstGeom prst="rect">
                <a:avLst/>
              </a:prstGeom>
              <a:blipFill rotWithShape="1">
                <a:blip r:embed="rId2"/>
                <a:stretch>
                  <a:fillRect l="-54" t="-2449" r="-48" b="-195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463220" y="2009775"/>
            <a:ext cx="679780" cy="21069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endParaRPr lang="zh-CN" altLang="en-US" sz="2400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555750" y="3085465"/>
            <a:ext cx="9346565" cy="265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-x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x&lt;-x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zh-CN" alt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-x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zh-CN" altLang="en-US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-x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zh-CN" altLang="en-US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3219450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指数函数的图象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795395" y="4941570"/>
            <a:ext cx="446976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指数函数的性质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916555" y="2676525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696460" y="383159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918325" y="4933315"/>
            <a:ext cx="29381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7" grpId="2" animBg="1"/>
      <p:bldP spid="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4467225" y="2632075"/>
            <a:ext cx="30365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918585" y="3712845"/>
            <a:ext cx="4234180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234180" y="4683125"/>
            <a:ext cx="3723640" cy="64670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34180" y="5716905"/>
            <a:ext cx="372364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  <p:bldP spid="6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文本框 11" title=""/>
          <p:cNvSpPr txBox="1"/>
          <p:nvPr/>
        </p:nvSpPr>
        <p:spPr>
          <a:xfrm>
            <a:off x="1348105" y="635000"/>
            <a:ext cx="9376410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       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让我们回顾一下前面</a:t>
            </a:r>
            <a:r>
              <a:rPr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研究幂函数性质的过程和方法</a:t>
            </a:r>
            <a:r>
              <a:rPr 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5" name="组合 14" title=""/>
          <p:cNvGrpSpPr/>
          <p:nvPr/>
        </p:nvGrpSpPr>
        <p:grpSpPr>
          <a:xfrm>
            <a:off x="3098165" y="2319020"/>
            <a:ext cx="5002530" cy="4004310"/>
            <a:chOff x="4879" y="3652"/>
            <a:chExt cx="7878" cy="6306"/>
          </a:xfrm>
        </p:grpSpPr>
        <p:sp>
          <p:nvSpPr>
            <p:cNvPr id="7" name="文本框 6"/>
            <p:cNvSpPr txBox="1"/>
            <p:nvPr/>
          </p:nvSpPr>
          <p:spPr>
            <a:xfrm>
              <a:off x="4879" y="6208"/>
              <a:ext cx="2738" cy="1113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40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图象</a:t>
              </a:r>
              <a:endParaRPr lang="zh-CN" altLang="en-US" sz="4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29" y="4996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值</a:t>
              </a:r>
              <a:r>
                <a: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域？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29" y="6208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单调性？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229" y="7607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奇偶性？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229" y="9136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过定点？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29" y="3652"/>
              <a:ext cx="2528" cy="82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定义域？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" name="直接箭头连接符 3"/>
            <p:cNvCxnSpPr>
              <a:stCxn id="7" idx="3"/>
              <a:endCxn id="3" idx="1"/>
            </p:cNvCxnSpPr>
            <p:nvPr/>
          </p:nvCxnSpPr>
          <p:spPr>
            <a:xfrm flipV="1">
              <a:off x="7617" y="4063"/>
              <a:ext cx="2612" cy="2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endCxn id="8" idx="1"/>
            </p:cNvCxnSpPr>
            <p:nvPr/>
          </p:nvCxnSpPr>
          <p:spPr>
            <a:xfrm flipV="1">
              <a:off x="7615" y="5407"/>
              <a:ext cx="2614" cy="1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9" idx="1"/>
            </p:cNvCxnSpPr>
            <p:nvPr/>
          </p:nvCxnSpPr>
          <p:spPr>
            <a:xfrm flipV="1">
              <a:off x="7601" y="6619"/>
              <a:ext cx="2628" cy="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10" idx="1"/>
            </p:cNvCxnSpPr>
            <p:nvPr/>
          </p:nvCxnSpPr>
          <p:spPr>
            <a:xfrm>
              <a:off x="7617" y="6765"/>
              <a:ext cx="2612" cy="12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2" idx="1"/>
            </p:cNvCxnSpPr>
            <p:nvPr/>
          </p:nvCxnSpPr>
          <p:spPr>
            <a:xfrm>
              <a:off x="7630" y="6762"/>
              <a:ext cx="2599" cy="27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9240" y="2057400"/>
            <a:ext cx="2614930" cy="4504690"/>
          </a:xfrm>
          <a:prstGeom prst="rect">
            <a:avLst/>
          </a:prstGeom>
        </p:spPr>
      </p:pic>
      <p:sp>
        <p:nvSpPr>
          <p:cNvPr id="15381" name="Rectangle 23" title=""/>
          <p:cNvSpPr/>
          <p:nvPr/>
        </p:nvSpPr>
        <p:spPr>
          <a:xfrm>
            <a:off x="1426845" y="725488"/>
            <a:ext cx="9338310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首先画出指数函数的图象，然后借助图象研究指数函数的性质．先从简单的函数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开始：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658995" y="2166620"/>
            <a:ext cx="610616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请同学们完成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的对应值表，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并用描点法画出函数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的图象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310" y="3433445"/>
            <a:ext cx="3351530" cy="3164840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455420" y="666433"/>
            <a:ext cx="928179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为了得到指数函数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＞０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且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≠１）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的性质，我们还需要画出更多的具体指数函数的图象进行观察.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455420" y="2098040"/>
                <a:ext cx="9282430" cy="14439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画出函数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的图象，并与函数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的图象进行比较，它们有什么关系？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" y="2098040"/>
                <a:ext cx="9282430" cy="1443990"/>
              </a:xfrm>
              <a:prstGeom prst="rect">
                <a:avLst/>
              </a:prstGeom>
              <a:blipFill rotWithShape="1">
                <a:blip r:embed="rId2"/>
                <a:stretch>
                  <a:fillRect l="-55" t="-2990" r="-48" b="-30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title=""/>
          <p:cNvPicPr>
            <a:picLocks noChangeAspect="1"/>
          </p:cNvPicPr>
          <p:nvPr/>
        </p:nvPicPr>
        <p:blipFill>
          <a:blip r:embed="rId3"/>
          <a:srcRect t="9737"/>
          <a:stretch>
            <a:fillRect/>
          </a:stretch>
        </p:blipFill>
        <p:spPr>
          <a:xfrm>
            <a:off x="3634105" y="3589655"/>
            <a:ext cx="4400550" cy="2927985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527175" y="751840"/>
            <a:ext cx="909383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选取底数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的若干值，用信息技术画图，发现指数函数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的图象按底数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的取值，可分为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0＜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＜1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＞1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两种类型．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rcRect l="4341" t="6258" r="2654"/>
          <a:stretch>
            <a:fillRect/>
          </a:stretch>
        </p:blipFill>
        <p:spPr>
          <a:xfrm>
            <a:off x="3609340" y="2903220"/>
            <a:ext cx="3851910" cy="3583940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指数函数的图象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256030" y="906145"/>
            <a:ext cx="964311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一般地，指数函数的图象和性质如表所示．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0" y="1716405"/>
            <a:ext cx="5045710" cy="4827905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6410960" y="3134360"/>
            <a:ext cx="4487545" cy="2330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的图象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之间有何差异？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由此你能归纳出更多指数函数的性质吗？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410960" y="2242820"/>
            <a:ext cx="95758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思考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331"/>
            <a:ext cx="48768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388493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指数函数的性质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45260" y="1147445"/>
            <a:ext cx="934720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指数函数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①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②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y=b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③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y=c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④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y=d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的图象如图所示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的大小关系是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728980" y="505460"/>
            <a:ext cx="172085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rcRect t="4486" b="16012"/>
          <a:stretch>
            <a:fillRect/>
          </a:stretch>
        </p:blipFill>
        <p:spPr>
          <a:xfrm>
            <a:off x="7010400" y="2595245"/>
            <a:ext cx="3646170" cy="2273300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1445260" y="4940935"/>
            <a:ext cx="934720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&lt;1&lt;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=1,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观察图象上相应点的纵坐标的大小情况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031875" y="1242060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指数函数的图象与性质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7094,&quot;width&quot;:4118}"/>
</p:tagLst>
</file>

<file path=ppt/tags/tag64.xml><?xml version="1.0" encoding="utf-8"?>
<p:tagLst xmlns:p="http://schemas.openxmlformats.org/presentationml/2006/main">
  <p:tag name="KSO_WM_UNIT_PLACING_PICTURE_USER_VIEWPORT" val="{&quot;height&quot;:3540,&quot;width&quot;:3890}"/>
</p:tagLst>
</file>

<file path=ppt/tags/tag65.xml><?xml version="1.0" encoding="utf-8"?>
<p:tagLst xmlns:p="http://schemas.openxmlformats.org/presentationml/2006/main">
  <p:tag name="KSO_WM_UNIT_PLACING_PICTURE_USER_VIEWPORT" val="{&quot;height&quot;:3540,&quot;width&quot;:3890}"/>
</p:tagLst>
</file>

<file path=ppt/tags/tag66.xml><?xml version="1.0" encoding="utf-8"?>
<p:tagLst xmlns:p="http://schemas.openxmlformats.org/presentationml/2006/main">
  <p:tag name="KSO_WM_UNIT_PLACING_PICTURE_USER_VIEWPORT" val="{&quot;height&quot;:3540,&quot;width&quot;:3890}"/>
</p:tagLst>
</file>

<file path=ppt/tags/tag67.xml><?xml version="1.0" encoding="utf-8"?>
<p:tagLst xmlns:p="http://schemas.openxmlformats.org/presentationml/2006/main">
  <p:tag name="KSO_WM_UNIT_PLACING_PICTURE_USER_VIEWPORT" val="{&quot;height&quot;:3540,&quot;width&quot;:3890}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164</Paragraphs>
  <Slides>29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宋体</vt:lpstr>
      <vt:lpstr>Times New Roman</vt:lpstr>
      <vt:lpstr>方正姚体</vt:lpstr>
      <vt:lpstr>幼圆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2023-07-14T10:10:13.296</cp:lastPrinted>
  <dcterms:created xsi:type="dcterms:W3CDTF">2023-07-14T10:10:13Z</dcterms:created>
  <dcterms:modified xsi:type="dcterms:W3CDTF">2023-07-14T02:10:13Z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