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71" r:id="rId5"/>
    <p:sldId id="956" r:id="rId6"/>
    <p:sldId id="1701" r:id="rId7"/>
    <p:sldId id="1730" r:id="rId8"/>
    <p:sldId id="1759" r:id="rId9"/>
    <p:sldId id="1761" r:id="rId10"/>
    <p:sldId id="1533" r:id="rId11"/>
    <p:sldId id="1566" r:id="rId12"/>
    <p:sldId id="1762" r:id="rId13"/>
    <p:sldId id="1764" r:id="rId14"/>
    <p:sldId id="1763" r:id="rId15"/>
    <p:sldId id="1766" r:id="rId16"/>
    <p:sldId id="1765" r:id="rId17"/>
    <p:sldId id="1767" r:id="rId18"/>
    <p:sldId id="1772" r:id="rId19"/>
    <p:sldId id="1768" r:id="rId20"/>
    <p:sldId id="1774" r:id="rId21"/>
    <p:sldId id="1775" r:id="rId22"/>
    <p:sldId id="1773" r:id="rId23"/>
    <p:sldId id="1779" r:id="rId24"/>
    <p:sldId id="1778" r:id="rId25"/>
    <p:sldId id="1776" r:id="rId26"/>
    <p:sldId id="1777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7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/>
              <a:t>板书</a:t>
            </a: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Relationship Id="rId3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562100" y="2240280"/>
            <a:ext cx="908367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3" title=""/>
          <p:cNvSpPr/>
          <p:nvPr/>
        </p:nvSpPr>
        <p:spPr>
          <a:xfrm>
            <a:off x="1508125" y="743585"/>
            <a:ext cx="91757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求下列各式中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9" name="Rectangle 3" title=""/>
              <p:cNvSpPr/>
              <p:nvPr/>
            </p:nvSpPr>
            <p:spPr>
              <a:xfrm>
                <a:off x="1508125" y="4344670"/>
                <a:ext cx="9175750" cy="15862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答案：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=16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(4)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5" y="4344670"/>
                <a:ext cx="9175750" cy="1586230"/>
              </a:xfrm>
              <a:prstGeom prst="rect">
                <a:avLst/>
              </a:prstGeom>
              <a:blipFill rotWithShape="1">
                <a:blip r:embed="rId2"/>
                <a:stretch>
                  <a:fillRect l="-55" t="-320" r="-48" b="-28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508125" y="1603375"/>
                <a:ext cx="9175750" cy="1880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64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8=6;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(3)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lg100=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(4)-ln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e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endParaRPr lang="en-US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5" y="1603375"/>
                <a:ext cx="9175750" cy="1880870"/>
              </a:xfrm>
              <a:prstGeom prst="rect">
                <a:avLst/>
              </a:prstGeom>
              <a:blipFill rotWithShape="1">
                <a:blip r:embed="rId3"/>
                <a:stretch>
                  <a:fillRect l="-55" t="-270" r="-48" b="-23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988695" y="236220"/>
            <a:ext cx="37147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例题选析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求下列各式中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966595"/>
                <a:ext cx="9342120" cy="15862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(1)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=-2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49=4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(3)lg0.00001=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;       (4)ln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𝑒</m:t>
                          </m:r>
                        </m:e>
                      </m:rad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=-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.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66595"/>
                <a:ext cx="9342120" cy="1586230"/>
              </a:xfrm>
              <a:prstGeom prst="rect">
                <a:avLst/>
              </a:prstGeom>
              <a:blipFill rotWithShape="1">
                <a:blip r:embed="rId2"/>
                <a:stretch>
                  <a:fillRect l="-54" t="-320" r="-48" b="-28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305" y="3962400"/>
                <a:ext cx="9342755" cy="21882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答案：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=-5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(4)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" y="3962400"/>
                <a:ext cx="9342755" cy="2188210"/>
              </a:xfrm>
              <a:prstGeom prst="rect">
                <a:avLst/>
              </a:prstGeom>
              <a:blipFill rotWithShape="1">
                <a:blip r:embed="rId3"/>
                <a:stretch>
                  <a:fillRect l="-54" t="-232" r="-48" b="-203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966595"/>
                <a:ext cx="9342120" cy="1880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(1)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25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0.25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16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(3)lg0.001 ;         (4)ln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.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66595"/>
                <a:ext cx="9342120" cy="1880870"/>
              </a:xfrm>
              <a:prstGeom prst="rect">
                <a:avLst/>
              </a:prstGeom>
              <a:blipFill rotWithShape="1">
                <a:blip r:embed="rId2"/>
                <a:stretch>
                  <a:fillRect l="-54" t="-270" r="-48" b="-23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 title=""/>
          <p:cNvSpPr/>
          <p:nvPr/>
        </p:nvSpPr>
        <p:spPr>
          <a:xfrm>
            <a:off x="1424305" y="3962400"/>
            <a:ext cx="934275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(4)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1045210" y="271780"/>
            <a:ext cx="23869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两个特别对数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求下列各式中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Rectangle 3" title=""/>
          <p:cNvSpPr/>
          <p:nvPr/>
        </p:nvSpPr>
        <p:spPr>
          <a:xfrm>
            <a:off x="1424940" y="1966595"/>
            <a:ext cx="934212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(1)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=1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   (2)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0.4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=1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(3)lg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=1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     (4)ln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=1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Rectangle 3" title=""/>
          <p:cNvSpPr/>
          <p:nvPr/>
        </p:nvSpPr>
        <p:spPr>
          <a:xfrm>
            <a:off x="1424305" y="396240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归纳猜想：</a:t>
            </a:r>
            <a:r>
              <a:rPr lang="zh-CN" altLang="en-US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1045210" y="271780"/>
            <a:ext cx="23869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两个特别对数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Rectangle 3" title=""/>
          <p:cNvSpPr/>
          <p:nvPr/>
        </p:nvSpPr>
        <p:spPr>
          <a:xfrm>
            <a:off x="1424940" y="1966595"/>
            <a:ext cx="934212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(1)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   (2)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0.4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(3)lg1 ;            (4)ln1 .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Rectangle 3" title=""/>
          <p:cNvSpPr/>
          <p:nvPr/>
        </p:nvSpPr>
        <p:spPr>
          <a:xfrm>
            <a:off x="1424305" y="396240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归纳猜想：</a:t>
            </a:r>
            <a:r>
              <a:rPr lang="zh-CN" altLang="en-US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1045210" y="271780"/>
            <a:ext cx="23869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对数恒等式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966595"/>
                <a:ext cx="9342120" cy="8782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;     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66595"/>
                <a:ext cx="9342120" cy="878205"/>
              </a:xfrm>
              <a:prstGeom prst="rect">
                <a:avLst/>
              </a:prstGeom>
              <a:blipFill rotWithShape="1">
                <a:blip r:embed="rId2"/>
                <a:stretch>
                  <a:fillRect l="-54" t="-6363" r="-48" b="-50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 title=""/>
          <p:cNvSpPr/>
          <p:nvPr/>
        </p:nvSpPr>
        <p:spPr>
          <a:xfrm>
            <a:off x="1424940" y="4310380"/>
            <a:ext cx="9342120" cy="73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提醒：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这里的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各自的取值范围是什么？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554480" y="980440"/>
            <a:ext cx="908367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69595"/>
            <a:ext cx="934212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使式子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有意义的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方程4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=5</a:t>
            </a:r>
            <a:r>
              <a:rPr lang="zh-CN" altLang="en-US" sz="32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305" y="3962400"/>
                <a:ext cx="9342755" cy="194373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答案：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(1, 2)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∪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(2, 3)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5 .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" y="3962400"/>
                <a:ext cx="9342755" cy="1943735"/>
              </a:xfrm>
              <a:prstGeom prst="rect">
                <a:avLst/>
              </a:prstGeom>
              <a:blipFill rotWithShape="1">
                <a:blip r:embed="rId2"/>
                <a:stretch>
                  <a:fillRect l="-54" t="-261" r="-48" b="-229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60705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求下列各式中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的值：</a:t>
            </a:r>
            <a:endParaRPr lang="zh-CN" altLang="en-US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420495"/>
                <a:ext cx="9342120" cy="20300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(1)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)=0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)=1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(3)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420495"/>
                <a:ext cx="9342120" cy="2030095"/>
              </a:xfrm>
              <a:prstGeom prst="rect">
                <a:avLst/>
              </a:prstGeom>
              <a:blipFill rotWithShape="1">
                <a:blip r:embed="rId2"/>
                <a:stretch>
                  <a:fillRect l="-54" t="-250" r="-48" b="-219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 title=""/>
          <p:cNvSpPr/>
          <p:nvPr/>
        </p:nvSpPr>
        <p:spPr>
          <a:xfrm>
            <a:off x="1424305" y="396240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109855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求下列各式中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的值：</a:t>
            </a:r>
            <a:endParaRPr lang="zh-CN" altLang="en-US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2" name="Rectangle 3" title=""/>
          <p:cNvSpPr/>
          <p:nvPr/>
        </p:nvSpPr>
        <p:spPr>
          <a:xfrm>
            <a:off x="1424940" y="1958340"/>
            <a:ext cx="934212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(1)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)=0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   (2)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(3)lg[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ln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Rectangle 3" title=""/>
          <p:cNvSpPr/>
          <p:nvPr/>
        </p:nvSpPr>
        <p:spPr>
          <a:xfrm>
            <a:off x="1424305" y="396240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1000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3200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554480" y="980440"/>
            <a:ext cx="908367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85400" y="11442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554480" y="980440"/>
            <a:ext cx="908367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96265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Rectangle 3" title=""/>
          <p:cNvSpPr/>
          <p:nvPr/>
        </p:nvSpPr>
        <p:spPr>
          <a:xfrm>
            <a:off x="1424305" y="1947545"/>
            <a:ext cx="934275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解答：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+(3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endParaRPr lang="en-US" altLang="zh-CN" sz="3200" i="1" baseline="30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=2+2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endParaRPr lang="en-US" sz="3200" baseline="30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=6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Rectangle 3" title=""/>
          <p:cNvSpPr/>
          <p:nvPr/>
        </p:nvSpPr>
        <p:spPr>
          <a:xfrm>
            <a:off x="1424305" y="515239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对数式转化为指数式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69595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Rectangle 3" title=""/>
          <p:cNvSpPr/>
          <p:nvPr/>
        </p:nvSpPr>
        <p:spPr>
          <a:xfrm>
            <a:off x="1424305" y="1947545"/>
            <a:ext cx="934275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解答：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2 ,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=3 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      </a:t>
            </a:r>
            <a:endParaRPr lang="en-US" altLang="zh-CN" sz="3200" i="1" baseline="30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endParaRPr lang="en-US" sz="3200" baseline="30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=12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Rectangle 3" title=""/>
          <p:cNvSpPr/>
          <p:nvPr/>
        </p:nvSpPr>
        <p:spPr>
          <a:xfrm>
            <a:off x="1424305" y="515239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对数式转化为指数式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69595"/>
            <a:ext cx="934212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Rectangle 3" title=""/>
          <p:cNvSpPr/>
          <p:nvPr/>
        </p:nvSpPr>
        <p:spPr>
          <a:xfrm>
            <a:off x="1424305" y="2304415"/>
            <a:ext cx="934275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解答：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2;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=3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=8;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Rectangle 3" title=""/>
          <p:cNvSpPr/>
          <p:nvPr/>
        </p:nvSpPr>
        <p:spPr>
          <a:xfrm>
            <a:off x="1424305" y="5427345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指数式转化为对数式，对数式转化为指数式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60705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2-3</a:t>
            </a:r>
            <a:r>
              <a:rPr lang="en-US" sz="32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)=2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+1,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的值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305" y="1424940"/>
                <a:ext cx="9342755" cy="4832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解答：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2-3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)=2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2-3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)=2</a:t>
                </a:r>
                <a:r>
                  <a:rPr lang="en-US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+3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-2=0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+2)=0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-1=0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</a:t>
                </a:r>
                <a:endParaRPr lang="en-US" altLang="zh-CN" sz="32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=-1</a:t>
                </a:r>
                <a:endParaRPr lang="en-US" altLang="zh-CN" sz="32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" y="1424940"/>
                <a:ext cx="9342755" cy="4832985"/>
              </a:xfrm>
              <a:prstGeom prst="rect">
                <a:avLst/>
              </a:prstGeom>
              <a:blipFill rotWithShape="1">
                <a:blip r:embed="rId2"/>
                <a:stretch>
                  <a:fillRect l="-54" t="-1156" r="-48" b="-9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138930" y="2295525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对数的概念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661410" y="3460115"/>
            <a:ext cx="519938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常用对数与自然对数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80180" y="4520565"/>
            <a:ext cx="430339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两个特别的对数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14165" y="5678805"/>
            <a:ext cx="40278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对数恒等式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  <p:bldP spid="6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308090" y="3354070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220595" y="2955290"/>
            <a:ext cx="27400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921125" y="4937760"/>
            <a:ext cx="302958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191385" y="3749675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538595" y="37496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28090" y="478155"/>
            <a:ext cx="9617710" cy="1770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某种细胞分裂时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个分裂成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个分裂成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… 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个这样的细胞分裂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次后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得到细胞个数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是分裂次数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这个函数可以用指数函数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227455" y="2388870"/>
            <a:ext cx="9617710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反过来,1个细胞经过多少次分裂,大约可以得到8个、1024个、8192个…？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已知细胞个数为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，如何求分裂次数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3077" name="组合 40" title=""/>
          <p:cNvGrpSpPr/>
          <p:nvPr/>
        </p:nvGrpSpPr>
        <p:grpSpPr>
          <a:xfrm>
            <a:off x="3280410" y="4507865"/>
            <a:ext cx="5511165" cy="1641622"/>
            <a:chOff x="1676400" y="2870200"/>
            <a:chExt cx="6858000" cy="1906060"/>
          </a:xfrm>
        </p:grpSpPr>
        <p:sp>
          <p:nvSpPr>
            <p:cNvPr id="3078" name="Line 7"/>
            <p:cNvSpPr/>
            <p:nvPr/>
          </p:nvSpPr>
          <p:spPr>
            <a:xfrm flipV="1">
              <a:off x="2209800" y="3327400"/>
              <a:ext cx="457200" cy="76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79" name="Line 8"/>
            <p:cNvSpPr/>
            <p:nvPr/>
          </p:nvSpPr>
          <p:spPr>
            <a:xfrm>
              <a:off x="2209800" y="3708400"/>
              <a:ext cx="457200" cy="76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80" name="Oval 9"/>
            <p:cNvSpPr/>
            <p:nvPr/>
          </p:nvSpPr>
          <p:spPr>
            <a:xfrm>
              <a:off x="2743200" y="31750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81" name="Line 10"/>
            <p:cNvSpPr/>
            <p:nvPr/>
          </p:nvSpPr>
          <p:spPr>
            <a:xfrm flipV="1">
              <a:off x="3200663" y="3098759"/>
              <a:ext cx="507298" cy="2285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82" name="Line 11"/>
            <p:cNvSpPr/>
            <p:nvPr/>
          </p:nvSpPr>
          <p:spPr>
            <a:xfrm>
              <a:off x="3200663" y="3327319"/>
              <a:ext cx="512039" cy="833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83" name="Line 12"/>
            <p:cNvSpPr/>
            <p:nvPr/>
          </p:nvSpPr>
          <p:spPr>
            <a:xfrm flipV="1">
              <a:off x="3186440" y="3745361"/>
              <a:ext cx="555499" cy="85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84" name="Line 13"/>
            <p:cNvSpPr/>
            <p:nvPr/>
          </p:nvSpPr>
          <p:spPr>
            <a:xfrm>
              <a:off x="3200663" y="3844895"/>
              <a:ext cx="551548" cy="2057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85" name="Line 14"/>
            <p:cNvSpPr/>
            <p:nvPr/>
          </p:nvSpPr>
          <p:spPr>
            <a:xfrm>
              <a:off x="4724400" y="3403600"/>
              <a:ext cx="6096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86" name="Oval 15"/>
            <p:cNvSpPr/>
            <p:nvPr/>
          </p:nvSpPr>
          <p:spPr>
            <a:xfrm>
              <a:off x="2743200" y="3632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87" name="Oval 16"/>
            <p:cNvSpPr/>
            <p:nvPr/>
          </p:nvSpPr>
          <p:spPr>
            <a:xfrm>
              <a:off x="1752600" y="3479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88" name="Oval 17"/>
            <p:cNvSpPr/>
            <p:nvPr/>
          </p:nvSpPr>
          <p:spPr>
            <a:xfrm>
              <a:off x="3878240" y="2870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89" name="Oval 18"/>
            <p:cNvSpPr/>
            <p:nvPr/>
          </p:nvSpPr>
          <p:spPr>
            <a:xfrm>
              <a:off x="3886200" y="3251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0" name="Oval 19"/>
            <p:cNvSpPr/>
            <p:nvPr/>
          </p:nvSpPr>
          <p:spPr>
            <a:xfrm>
              <a:off x="3886200" y="35560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1" name="Oval 20"/>
            <p:cNvSpPr/>
            <p:nvPr/>
          </p:nvSpPr>
          <p:spPr>
            <a:xfrm>
              <a:off x="3905536" y="4013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2" name="Oval 21"/>
            <p:cNvSpPr/>
            <p:nvPr/>
          </p:nvSpPr>
          <p:spPr>
            <a:xfrm>
              <a:off x="7162800" y="3251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3" name="Oval 22"/>
            <p:cNvSpPr/>
            <p:nvPr/>
          </p:nvSpPr>
          <p:spPr>
            <a:xfrm>
              <a:off x="7467600" y="4013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4" name="Oval 23"/>
            <p:cNvSpPr/>
            <p:nvPr/>
          </p:nvSpPr>
          <p:spPr>
            <a:xfrm>
              <a:off x="7696200" y="3327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5" name="Oval 24"/>
            <p:cNvSpPr/>
            <p:nvPr/>
          </p:nvSpPr>
          <p:spPr>
            <a:xfrm>
              <a:off x="6858000" y="4089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096" name="Text Box 25"/>
            <p:cNvSpPr txBox="1"/>
            <p:nvPr/>
          </p:nvSpPr>
          <p:spPr>
            <a:xfrm>
              <a:off x="1676400" y="4165530"/>
              <a:ext cx="914118" cy="534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97" name="Line 26"/>
            <p:cNvSpPr/>
            <p:nvPr/>
          </p:nvSpPr>
          <p:spPr>
            <a:xfrm>
              <a:off x="2133600" y="4470400"/>
              <a:ext cx="457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098" name="Text Box 27"/>
            <p:cNvSpPr txBox="1"/>
            <p:nvPr/>
          </p:nvSpPr>
          <p:spPr>
            <a:xfrm>
              <a:off x="2666694" y="4165530"/>
              <a:ext cx="626340" cy="534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99" name="Line 28"/>
            <p:cNvSpPr/>
            <p:nvPr/>
          </p:nvSpPr>
          <p:spPr>
            <a:xfrm>
              <a:off x="3276600" y="44704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3100" name="Text Box 29"/>
            <p:cNvSpPr txBox="1"/>
            <p:nvPr/>
          </p:nvSpPr>
          <p:spPr>
            <a:xfrm>
              <a:off x="3885518" y="4165530"/>
              <a:ext cx="1066471" cy="534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01" name="Oval 32"/>
            <p:cNvSpPr/>
            <p:nvPr/>
          </p:nvSpPr>
          <p:spPr>
            <a:xfrm>
              <a:off x="7467600" y="2870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2" name="Oval 33"/>
            <p:cNvSpPr/>
            <p:nvPr/>
          </p:nvSpPr>
          <p:spPr>
            <a:xfrm>
              <a:off x="6934200" y="30226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3" name="Oval 34"/>
            <p:cNvSpPr/>
            <p:nvPr/>
          </p:nvSpPr>
          <p:spPr>
            <a:xfrm>
              <a:off x="6705600" y="31750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4" name="Oval 35"/>
            <p:cNvSpPr/>
            <p:nvPr/>
          </p:nvSpPr>
          <p:spPr>
            <a:xfrm>
              <a:off x="7239000" y="3479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5" name="Oval 36"/>
            <p:cNvSpPr/>
            <p:nvPr/>
          </p:nvSpPr>
          <p:spPr>
            <a:xfrm>
              <a:off x="7315200" y="3251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6" name="Oval 37"/>
            <p:cNvSpPr/>
            <p:nvPr/>
          </p:nvSpPr>
          <p:spPr>
            <a:xfrm>
              <a:off x="6934200" y="3479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7" name="Oval 38"/>
            <p:cNvSpPr/>
            <p:nvPr/>
          </p:nvSpPr>
          <p:spPr>
            <a:xfrm>
              <a:off x="6705600" y="3708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8" name="Oval 39"/>
            <p:cNvSpPr/>
            <p:nvPr/>
          </p:nvSpPr>
          <p:spPr>
            <a:xfrm>
              <a:off x="7543800" y="30226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09" name="Oval 40"/>
            <p:cNvSpPr/>
            <p:nvPr/>
          </p:nvSpPr>
          <p:spPr>
            <a:xfrm>
              <a:off x="6858000" y="31750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10" name="Oval 41"/>
            <p:cNvSpPr/>
            <p:nvPr/>
          </p:nvSpPr>
          <p:spPr>
            <a:xfrm>
              <a:off x="7620000" y="3708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11" name="Oval 42"/>
            <p:cNvSpPr/>
            <p:nvPr/>
          </p:nvSpPr>
          <p:spPr>
            <a:xfrm>
              <a:off x="7086600" y="3860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112" name="Text Box 43"/>
            <p:cNvSpPr txBox="1"/>
            <p:nvPr/>
          </p:nvSpPr>
          <p:spPr>
            <a:xfrm>
              <a:off x="7010870" y="4241726"/>
              <a:ext cx="1523530" cy="534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y=2</a:t>
              </a:r>
              <a:r>
                <a:rPr lang="en-US" altLang="zh-CN" sz="2400" b="1" baseline="30000">
                  <a:solidFill>
                    <a:srgbClr val="0000FF"/>
                  </a:solidFill>
                  <a:latin typeface="宋体" panose="02010600030101010101" pitchFamily="2" charset="-122"/>
                </a:rPr>
                <a:t>x</a:t>
              </a:r>
              <a:endParaRPr lang="en-US" altLang="zh-CN" sz="2400" b="1" baseline="300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13" name="Rectangle 44"/>
            <p:cNvSpPr/>
            <p:nvPr/>
          </p:nvSpPr>
          <p:spPr>
            <a:xfrm>
              <a:off x="4647283" y="4144364"/>
              <a:ext cx="1191316" cy="588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700" b="1">
                  <a:latin typeface="宋体" panose="02010600030101010101" pitchFamily="2" charset="-122"/>
                </a:rPr>
                <a:t>…</a:t>
              </a:r>
              <a:endParaRPr lang="en-US" altLang="zh-CN" sz="27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" name="Rectangle 15" title=""/>
          <p:cNvSpPr txBox="1"/>
          <p:nvPr/>
        </p:nvSpPr>
        <p:spPr>
          <a:xfrm>
            <a:off x="1356995" y="5134610"/>
            <a:ext cx="94443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为了解决这类问题，引进一个新数——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105" name="TextBox 45" title=""/>
          <p:cNvSpPr txBox="1"/>
          <p:nvPr/>
        </p:nvSpPr>
        <p:spPr>
          <a:xfrm>
            <a:off x="1398905" y="605790"/>
            <a:ext cx="944626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即知道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8=2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1024=2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8192=2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，如何求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？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7" name="文本框 46" title=""/>
          <p:cNvSpPr txBox="1"/>
          <p:nvPr/>
        </p:nvSpPr>
        <p:spPr>
          <a:xfrm>
            <a:off x="1400175" y="1638935"/>
            <a:ext cx="944562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上述问题都是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已知底数和幂的值，求指数的问题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653280" y="2672080"/>
            <a:ext cx="2688590" cy="1014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6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8192=2</a:t>
            </a:r>
            <a:r>
              <a:rPr lang="en-US" altLang="zh-CN" sz="60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endParaRPr lang="zh-CN" altLang="en-US" sz="6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4753610" y="2828290"/>
            <a:ext cx="1548130" cy="71437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 title=""/>
          <p:cNvSpPr txBox="1"/>
          <p:nvPr/>
        </p:nvSpPr>
        <p:spPr>
          <a:xfrm>
            <a:off x="5295265" y="4010025"/>
            <a:ext cx="53848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幂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6620510" y="2821940"/>
            <a:ext cx="394335" cy="71437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447790" y="4010025"/>
            <a:ext cx="89408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底数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1" name="直接箭头连接符 10" title=""/>
          <p:cNvCxnSpPr>
            <a:stCxn id="5" idx="2"/>
          </p:cNvCxnSpPr>
          <p:nvPr/>
        </p:nvCxnSpPr>
        <p:spPr>
          <a:xfrm flipH="1">
            <a:off x="5522595" y="3542665"/>
            <a:ext cx="5080" cy="49466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 title=""/>
          <p:cNvCxnSpPr/>
          <p:nvPr/>
        </p:nvCxnSpPr>
        <p:spPr>
          <a:xfrm flipH="1">
            <a:off x="6815455" y="3542665"/>
            <a:ext cx="5080" cy="49466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 title=""/>
          <p:cNvSpPr txBox="1"/>
          <p:nvPr/>
        </p:nvSpPr>
        <p:spPr>
          <a:xfrm>
            <a:off x="8234045" y="2748280"/>
            <a:ext cx="89789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指数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4" name="直接箭头连接符 13" title=""/>
          <p:cNvCxnSpPr/>
          <p:nvPr/>
        </p:nvCxnSpPr>
        <p:spPr>
          <a:xfrm>
            <a:off x="7226300" y="3130550"/>
            <a:ext cx="1007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7" grpId="0" animBg="1"/>
      <p:bldP spid="4" grpId="0" animBg="1"/>
      <p:bldP spid="5" grpId="0" animBg="1"/>
      <p:bldP spid="7" grpId="0"/>
      <p:bldP spid="8" grpId="0" animBg="1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999740" y="5090160"/>
            <a:ext cx="5965190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（请注意书写格式：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0" name="Rectangle 3" title=""/>
          <p:cNvSpPr/>
          <p:nvPr>
            <p:ph type="body" sz="half" idx="4294967295"/>
          </p:nvPr>
        </p:nvSpPr>
        <p:spPr>
          <a:xfrm>
            <a:off x="1406525" y="823595"/>
            <a:ext cx="9378315" cy="3960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lvl="0">
              <a:buClrTx/>
              <a:buSzTx/>
              <a:buFont typeface="Arial" panose="020b0604020202020204" pitchFamily="34" charset="0"/>
              <a:defRPr sz="2000"/>
            </a:lvl1pPr>
            <a:lvl2pPr lvl="1">
              <a:buClrTx/>
              <a:buSzTx/>
              <a:buFont typeface="Arial" panose="020b0604020202020204" pitchFamily="34" charset="0"/>
              <a:defRPr sz="1900"/>
            </a:lvl2pPr>
            <a:lvl3pPr lvl="2">
              <a:buClrTx/>
              <a:buSzTx/>
              <a:buFont typeface="Arial" panose="020b0604020202020204" pitchFamily="34" charset="0"/>
              <a:defRPr sz="1600"/>
            </a:lvl3pPr>
            <a:lvl4pPr lvl="3">
              <a:buClrTx/>
              <a:buSzTx/>
              <a:buFont typeface="Arial" panose="020b0604020202020204" pitchFamily="34" charset="0"/>
              <a:defRPr sz="1300"/>
            </a:lvl4pPr>
            <a:lvl5pPr lvl="4">
              <a:buClrTx/>
              <a:buSzTx/>
              <a:buFont typeface="Arial" panose="020b0604020202020204" pitchFamily="34" charset="0"/>
              <a:defRPr sz="1300"/>
            </a:lvl5pPr>
          </a:lstStyle>
          <a:p>
            <a:pPr marL="0" lvl="0" indent="0" eaLnBrk="1" hangingPunct="1">
              <a:lnSpc>
                <a:spcPct val="160000"/>
              </a:lnSpc>
              <a:buNone/>
            </a:pPr>
            <a:r>
              <a:rPr lang="en-US" altLang="zh-CN" sz="386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一般地，如果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6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≠1),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那么数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叫做以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为底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对数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60000"/>
              </a:lnSpc>
              <a:buNone/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记作：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6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log</a:t>
            </a:r>
            <a:r>
              <a:rPr lang="en-US" altLang="zh-CN" sz="36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6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60000"/>
              </a:lnSpc>
              <a:buNone/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叫做对数的</a:t>
            </a: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底数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</a:t>
            </a: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真数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6120765" y="5172075"/>
            <a:ext cx="1865630" cy="641985"/>
            <a:chOff x="7444" y="5498"/>
            <a:chExt cx="3178" cy="936"/>
          </a:xfrm>
        </p:grpSpPr>
        <p:sp>
          <p:nvSpPr>
            <p:cNvPr id="9234" name="Line 26"/>
            <p:cNvSpPr/>
            <p:nvPr/>
          </p:nvSpPr>
          <p:spPr>
            <a:xfrm>
              <a:off x="7444" y="5796"/>
              <a:ext cx="312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9235" name="Line 27"/>
            <p:cNvSpPr/>
            <p:nvPr/>
          </p:nvSpPr>
          <p:spPr>
            <a:xfrm>
              <a:off x="7502" y="6122"/>
              <a:ext cx="312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9236" name="Line 28"/>
            <p:cNvSpPr/>
            <p:nvPr/>
          </p:nvSpPr>
          <p:spPr>
            <a:xfrm>
              <a:off x="7502" y="6434"/>
              <a:ext cx="312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9237" name="Line 29"/>
            <p:cNvSpPr/>
            <p:nvPr/>
          </p:nvSpPr>
          <p:spPr>
            <a:xfrm>
              <a:off x="7444" y="5498"/>
              <a:ext cx="3120" cy="0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4" name="文本框 3" title=""/>
          <p:cNvSpPr txBox="1"/>
          <p:nvPr/>
        </p:nvSpPr>
        <p:spPr>
          <a:xfrm>
            <a:off x="6261735" y="5002530"/>
            <a:ext cx="1831975" cy="8115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6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6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Freeform 7" title=""/>
          <p:cNvSpPr/>
          <p:nvPr/>
        </p:nvSpPr>
        <p:spPr>
          <a:xfrm>
            <a:off x="3735705" y="2713355"/>
            <a:ext cx="3490595" cy="431800"/>
          </a:xfrm>
          <a:custGeom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l" t="t" r="r" b="b"/>
            <a:pathLst>
              <a:path w="1225" h="272">
                <a:moveTo>
                  <a:pt x="0" y="182"/>
                </a:moveTo>
                <a:lnTo>
                  <a:pt x="0" y="0"/>
                </a:lnTo>
                <a:lnTo>
                  <a:pt x="1225" y="0"/>
                </a:lnTo>
                <a:lnTo>
                  <a:pt x="1225" y="272"/>
                </a:lnTo>
              </a:path>
            </a:pathLst>
          </a:custGeom>
          <a:noFill/>
          <a:ln w="25400" cap="flat" cmpd="sng">
            <a:solidFill>
              <a:schemeClr val="accent4">
                <a:lumMod val="75000"/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0" title=""/>
          <p:cNvSpPr txBox="1"/>
          <p:nvPr/>
        </p:nvSpPr>
        <p:spPr>
          <a:xfrm>
            <a:off x="3328988" y="224504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对数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Text Box 10" title=""/>
          <p:cNvSpPr txBox="1"/>
          <p:nvPr/>
        </p:nvSpPr>
        <p:spPr>
          <a:xfrm>
            <a:off x="6717665" y="22352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指数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5" name="Freeform 8" title=""/>
          <p:cNvSpPr/>
          <p:nvPr/>
        </p:nvSpPr>
        <p:spPr>
          <a:xfrm>
            <a:off x="4882515" y="3580130"/>
            <a:ext cx="2096135" cy="895350"/>
          </a:xfrm>
          <a:custGeom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l" t="t" r="r" b="b"/>
            <a:pathLst>
              <a:path w="2274" h="499">
                <a:moveTo>
                  <a:pt x="2274" y="49"/>
                </a:moveTo>
                <a:lnTo>
                  <a:pt x="2269" y="499"/>
                </a:lnTo>
                <a:lnTo>
                  <a:pt x="0" y="499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accent4">
                <a:lumMod val="75000"/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4" title=""/>
          <p:cNvSpPr txBox="1"/>
          <p:nvPr/>
        </p:nvSpPr>
        <p:spPr>
          <a:xfrm>
            <a:off x="5487988" y="4464368"/>
            <a:ext cx="1655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底数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" name="Freeform 9" title=""/>
          <p:cNvSpPr/>
          <p:nvPr/>
        </p:nvSpPr>
        <p:spPr>
          <a:xfrm>
            <a:off x="5204460" y="3592195"/>
            <a:ext cx="2531745" cy="425450"/>
          </a:xfrm>
          <a:custGeom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l" t="t" r="r" b="b"/>
            <a:pathLst>
              <a:path w="1823" h="429">
                <a:moveTo>
                  <a:pt x="1813" y="0"/>
                </a:moveTo>
                <a:lnTo>
                  <a:pt x="1823" y="429"/>
                </a:lnTo>
                <a:lnTo>
                  <a:pt x="8" y="429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accent4">
                <a:lumMod val="75000"/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12" title=""/>
          <p:cNvSpPr txBox="1"/>
          <p:nvPr/>
        </p:nvSpPr>
        <p:spPr>
          <a:xfrm>
            <a:off x="5204460" y="3495358"/>
            <a:ext cx="968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真数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" name="Text Box 13" title=""/>
          <p:cNvSpPr txBox="1"/>
          <p:nvPr/>
        </p:nvSpPr>
        <p:spPr>
          <a:xfrm>
            <a:off x="7673975" y="3508058"/>
            <a:ext cx="935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幂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3223895" y="518160"/>
            <a:ext cx="5016500" cy="645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指数式与对数式的关系</a:t>
            </a:r>
            <a:endParaRPr lang="zh-CN" altLang="en-US" sz="28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453130" y="2713355"/>
            <a:ext cx="2521585" cy="970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4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4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4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4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sz="44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757035" y="2713355"/>
            <a:ext cx="1605280" cy="970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44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4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4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sz="44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474595" y="5575935"/>
            <a:ext cx="7296785" cy="650875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这里的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各自的取值范围是什么？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9" grpId="0"/>
      <p:bldP spid="30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80" name="Text Box 8" title=""/>
          <p:cNvSpPr txBox="1"/>
          <p:nvPr/>
        </p:nvSpPr>
        <p:spPr>
          <a:xfrm>
            <a:off x="1454785" y="1021080"/>
            <a:ext cx="9283065" cy="1470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为底的对数叫做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常用对数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为了方便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的常用对数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简记为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lgN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两类重要对数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sp>
        <p:nvSpPr>
          <p:cNvPr id="4" name="Text Box 8" title=""/>
          <p:cNvSpPr txBox="1"/>
          <p:nvPr/>
        </p:nvSpPr>
        <p:spPr>
          <a:xfrm>
            <a:off x="1454785" y="2833370"/>
            <a:ext cx="9283065" cy="2595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为底的对数叫做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自然对数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为了方便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的常用对数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简记为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lnN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无理数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=2.71828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3" title=""/>
          <p:cNvSpPr/>
          <p:nvPr/>
        </p:nvSpPr>
        <p:spPr>
          <a:xfrm>
            <a:off x="1508125" y="743585"/>
            <a:ext cx="91757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将下列指数式化为对数式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对数式化为指数式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Rectangle 3" title=""/>
          <p:cNvSpPr/>
          <p:nvPr/>
        </p:nvSpPr>
        <p:spPr>
          <a:xfrm>
            <a:off x="1508125" y="4665345"/>
            <a:ext cx="917575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注意：书写格式要规范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508125" y="1603375"/>
                <a:ext cx="9175750" cy="22561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(1)5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4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=625;     (2)2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-6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(3)(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=5.73 ;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log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16=-4 ; (5)lg0.01=-2;  (6)ln10=2.303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5" y="1603375"/>
                <a:ext cx="9175750" cy="2256155"/>
              </a:xfrm>
              <a:prstGeom prst="rect">
                <a:avLst/>
              </a:prstGeom>
              <a:blipFill rotWithShape="1">
                <a:blip r:embed="rId2"/>
                <a:stretch>
                  <a:fillRect l="-55" t="-2477" r="-48" b="-19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988695" y="236220"/>
            <a:ext cx="23869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例题选析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将下列指数式化为对数式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对数式化为指数式：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966595"/>
                <a:ext cx="9342120" cy="17938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(1)2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=8;        (2)e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-6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27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=3 ;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(4)log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9=2 ;    (5)lg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n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=-2;     (6)ln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t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=2 .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66595"/>
                <a:ext cx="9342120" cy="1793875"/>
              </a:xfrm>
              <a:prstGeom prst="rect">
                <a:avLst/>
              </a:prstGeom>
              <a:blipFill rotWithShape="1">
                <a:blip r:embed="rId2"/>
                <a:stretch>
                  <a:fillRect l="-54" t="-3115" r="-48" b="-24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 title=""/>
          <p:cNvSpPr/>
          <p:nvPr/>
        </p:nvSpPr>
        <p:spPr>
          <a:xfrm>
            <a:off x="1425575" y="4665345"/>
            <a:ext cx="93414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为了验证正确与否，可以作反向改写，再加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以对照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171</Paragraphs>
  <Slides>29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2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方正姚体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2023-07-18T15:19:17.535</cp:lastPrinted>
  <dcterms:created xsi:type="dcterms:W3CDTF">2023-07-18T15:19:17Z</dcterms:created>
  <dcterms:modified xsi:type="dcterms:W3CDTF">2023-07-18T07:19:17Z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