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1771" r:id="rId5"/>
    <p:sldId id="1759" r:id="rId6"/>
    <p:sldId id="1799" r:id="rId7"/>
    <p:sldId id="1800" r:id="rId8"/>
    <p:sldId id="1801" r:id="rId9"/>
    <p:sldId id="1803" r:id="rId10"/>
    <p:sldId id="1804" r:id="rId11"/>
    <p:sldId id="1802" r:id="rId12"/>
    <p:sldId id="1763" r:id="rId13"/>
    <p:sldId id="1805" r:id="rId14"/>
    <p:sldId id="1806" r:id="rId15"/>
    <p:sldId id="1808" r:id="rId16"/>
    <p:sldId id="1810" r:id="rId17"/>
    <p:sldId id="1833" r:id="rId18"/>
    <p:sldId id="1834" r:id="rId19"/>
    <p:sldId id="1772" r:id="rId20"/>
    <p:sldId id="1768" r:id="rId21"/>
    <p:sldId id="1837" r:id="rId22"/>
    <p:sldId id="1838" r:id="rId23"/>
    <p:sldId id="1839" r:id="rId24"/>
    <p:sldId id="1840" r:id="rId25"/>
    <p:sldId id="1773" r:id="rId26"/>
    <p:sldId id="1779" r:id="rId27"/>
    <p:sldId id="1835" r:id="rId28"/>
    <p:sldId id="330" r:id="rId29"/>
    <p:sldId id="331" r:id="rId30"/>
    <p:sldId id="332" r:id="rId31"/>
    <p:sldId id="285" r:id="rId32"/>
    <p:sldId id="319" r:id="rId33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96"/>
        <p:guide pos="3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slide" Target="slides/slide29.xml" /><Relationship Id="rId33" Type="http://schemas.openxmlformats.org/officeDocument/2006/relationships/slide" Target="slides/slide30.xml" /><Relationship Id="rId34" Type="http://schemas.openxmlformats.org/officeDocument/2006/relationships/tags" Target="tags/tag88.xml" /><Relationship Id="rId35" Type="http://schemas.openxmlformats.org/officeDocument/2006/relationships/presProps" Target="presProps.xml" /><Relationship Id="rId36" Type="http://schemas.openxmlformats.org/officeDocument/2006/relationships/viewProps" Target="viewProps.xml" /><Relationship Id="rId37" Type="http://schemas.openxmlformats.org/officeDocument/2006/relationships/theme" Target="theme/theme1.xml" /><Relationship Id="rId38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0.wmf" /><Relationship Id="rId2" Type="http://schemas.openxmlformats.org/officeDocument/2006/relationships/image" Target="../media/image21.w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/>
              <a:t>板书</a:t>
            </a: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/>
              <a:t>板书</a:t>
            </a:r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20.wmf" /><Relationship Id="rId4" Type="http://schemas.openxmlformats.org/officeDocument/2006/relationships/oleObject" Target="../embeddings/oleObject2.bin" TargetMode="Internal" /><Relationship Id="rId5" Type="http://schemas.openxmlformats.org/officeDocument/2006/relationships/image" Target="../media/image21.wmf" /><Relationship Id="rId6" Type="http://schemas.openxmlformats.org/officeDocument/2006/relationships/vmlDrawing" Target="../drawings/vmlDrawing1.v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2.xml" /><Relationship Id="rId11" Type="http://schemas.openxmlformats.org/officeDocument/2006/relationships/tags" Target="../tags/tag73.xml" /><Relationship Id="rId12" Type="http://schemas.openxmlformats.org/officeDocument/2006/relationships/tags" Target="../tags/tag74.xml" /><Relationship Id="rId13" Type="http://schemas.openxmlformats.org/officeDocument/2006/relationships/tags" Target="../tags/tag75.xml" /><Relationship Id="rId14" Type="http://schemas.openxmlformats.org/officeDocument/2006/relationships/tags" Target="../tags/tag76.xml" /><Relationship Id="rId15" Type="http://schemas.openxmlformats.org/officeDocument/2006/relationships/tags" Target="../tags/tag77.xml" /><Relationship Id="rId16" Type="http://schemas.openxmlformats.org/officeDocument/2006/relationships/tags" Target="../tags/tag78.xml" /><Relationship Id="rId17" Type="http://schemas.openxmlformats.org/officeDocument/2006/relationships/tags" Target="../tags/tag79.xml" /><Relationship Id="rId18" Type="http://schemas.openxmlformats.org/officeDocument/2006/relationships/tags" Target="../tags/tag80.xml" /><Relationship Id="rId19" Type="http://schemas.openxmlformats.org/officeDocument/2006/relationships/tags" Target="../tags/tag81.xml" /><Relationship Id="rId2" Type="http://schemas.openxmlformats.org/officeDocument/2006/relationships/tags" Target="../tags/tag64.xml" /><Relationship Id="rId20" Type="http://schemas.openxmlformats.org/officeDocument/2006/relationships/tags" Target="../tags/tag82.xml" /><Relationship Id="rId21" Type="http://schemas.openxmlformats.org/officeDocument/2006/relationships/tags" Target="../tags/tag83.xml" /><Relationship Id="rId22" Type="http://schemas.openxmlformats.org/officeDocument/2006/relationships/tags" Target="../tags/tag84.xml" /><Relationship Id="rId23" Type="http://schemas.openxmlformats.org/officeDocument/2006/relationships/tags" Target="../tags/tag85.xml" /><Relationship Id="rId24" Type="http://schemas.openxmlformats.org/officeDocument/2006/relationships/tags" Target="../tags/tag86.xml" /><Relationship Id="rId25" Type="http://schemas.openxmlformats.org/officeDocument/2006/relationships/tags" Target="../tags/tag87.xml" /><Relationship Id="rId3" Type="http://schemas.openxmlformats.org/officeDocument/2006/relationships/tags" Target="../tags/tag65.xml" /><Relationship Id="rId4" Type="http://schemas.openxmlformats.org/officeDocument/2006/relationships/tags" Target="../tags/tag66.xml" /><Relationship Id="rId5" Type="http://schemas.openxmlformats.org/officeDocument/2006/relationships/tags" Target="../tags/tag67.xml" /><Relationship Id="rId6" Type="http://schemas.openxmlformats.org/officeDocument/2006/relationships/tags" Target="../tags/tag68.xml" /><Relationship Id="rId7" Type="http://schemas.openxmlformats.org/officeDocument/2006/relationships/tags" Target="../tags/tag69.xml" /><Relationship Id="rId8" Type="http://schemas.openxmlformats.org/officeDocument/2006/relationships/tags" Target="../tags/tag70.xml" /><Relationship Id="rId9" Type="http://schemas.openxmlformats.org/officeDocument/2006/relationships/tags" Target="../tags/tag7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2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tags" Target="../tags/tag6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409190" y="859790"/>
            <a:ext cx="738886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第四章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指数函数与对数函数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562100" y="2240280"/>
            <a:ext cx="9083675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对数的运算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grpSp>
        <p:nvGrpSpPr>
          <p:cNvPr id="8" name="组合 7" title=""/>
          <p:cNvGrpSpPr/>
          <p:nvPr/>
        </p:nvGrpSpPr>
        <p:grpSpPr>
          <a:xfrm>
            <a:off x="3971925" y="3961924"/>
            <a:ext cx="3954145" cy="2607469"/>
            <a:chOff x="6255" y="6239"/>
            <a:chExt cx="6227" cy="4106"/>
          </a:xfrm>
        </p:grpSpPr>
        <p:sp>
          <p:nvSpPr>
            <p:cNvPr id="43020" name="Oval 12"/>
            <p:cNvSpPr/>
            <p:nvPr/>
          </p:nvSpPr>
          <p:spPr>
            <a:xfrm>
              <a:off x="6255" y="8164"/>
              <a:ext cx="383" cy="383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  <a:ln w="12700" cap="flat" cmpd="sng">
              <a:solidFill>
                <a:schemeClr val="accent1">
                  <a:lumMod val="9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grpSp>
          <p:nvGrpSpPr>
            <p:cNvPr id="3" name="Group 13"/>
            <p:cNvGrpSpPr/>
            <p:nvPr/>
          </p:nvGrpSpPr>
          <p:grpSpPr>
            <a:xfrm>
              <a:off x="7668" y="7965"/>
              <a:ext cx="387" cy="780"/>
              <a:chOff x="2074" y="2210"/>
              <a:chExt cx="207" cy="417"/>
            </a:xfrm>
          </p:grpSpPr>
          <p:sp>
            <p:nvSpPr>
              <p:cNvPr id="3121" name="Oval 14"/>
              <p:cNvSpPr/>
              <p:nvPr/>
            </p:nvSpPr>
            <p:spPr>
              <a:xfrm>
                <a:off x="2077" y="2210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  <p:sp>
            <p:nvSpPr>
              <p:cNvPr id="3122" name="Oval 15"/>
              <p:cNvSpPr/>
              <p:nvPr/>
            </p:nvSpPr>
            <p:spPr>
              <a:xfrm>
                <a:off x="2074" y="2423"/>
                <a:ext cx="204" cy="204"/>
              </a:xfrm>
              <a:prstGeom prst="ellipse">
                <a:avLst/>
              </a:prstGeom>
              <a:solidFill>
                <a:schemeClr val="accent1">
                  <a:lumMod val="90000"/>
                </a:schemeClr>
              </a:solidFill>
              <a:ln w="12700" cap="flat" cmpd="sng">
                <a:solidFill>
                  <a:schemeClr val="accent1">
                    <a:lumMod val="9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endParaRPr lang="zh-CN" altLang="en-US" sz="2100">
                  <a:sym typeface="+mn-ea"/>
                </a:endParaRPr>
              </a:p>
            </p:txBody>
          </p:sp>
        </p:grpSp>
        <p:grpSp>
          <p:nvGrpSpPr>
            <p:cNvPr id="4" name="Group 16"/>
            <p:cNvGrpSpPr/>
            <p:nvPr/>
          </p:nvGrpSpPr>
          <p:grpSpPr>
            <a:xfrm>
              <a:off x="8988" y="7580"/>
              <a:ext cx="395" cy="1550"/>
              <a:chOff x="2170" y="2306"/>
              <a:chExt cx="210" cy="827"/>
            </a:xfrm>
          </p:grpSpPr>
          <p:grpSp>
            <p:nvGrpSpPr>
              <p:cNvPr id="3115" name="Group 17"/>
              <p:cNvGrpSpPr/>
              <p:nvPr/>
            </p:nvGrpSpPr>
            <p:grpSpPr>
              <a:xfrm>
                <a:off x="2170" y="2306"/>
                <a:ext cx="207" cy="417"/>
                <a:chOff x="2074" y="2210"/>
                <a:chExt cx="207" cy="417"/>
              </a:xfrm>
            </p:grpSpPr>
            <p:sp>
              <p:nvSpPr>
                <p:cNvPr id="3119" name="Oval 18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20" name="Oval 19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116" name="Group 20"/>
              <p:cNvGrpSpPr/>
              <p:nvPr/>
            </p:nvGrpSpPr>
            <p:grpSpPr>
              <a:xfrm>
                <a:off x="2173" y="2716"/>
                <a:ext cx="207" cy="417"/>
                <a:chOff x="2074" y="2210"/>
                <a:chExt cx="207" cy="417"/>
              </a:xfrm>
            </p:grpSpPr>
            <p:sp>
              <p:nvSpPr>
                <p:cNvPr id="3117" name="Oval 21"/>
                <p:cNvSpPr/>
                <p:nvPr/>
              </p:nvSpPr>
              <p:spPr>
                <a:xfrm>
                  <a:off x="2077" y="2210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18" name="Oval 22"/>
                <p:cNvSpPr/>
                <p:nvPr/>
              </p:nvSpPr>
              <p:spPr>
                <a:xfrm>
                  <a:off x="2074" y="2423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</p:grpSp>
        <p:grpSp>
          <p:nvGrpSpPr>
            <p:cNvPr id="7" name="Group 23"/>
            <p:cNvGrpSpPr/>
            <p:nvPr/>
          </p:nvGrpSpPr>
          <p:grpSpPr>
            <a:xfrm>
              <a:off x="10258" y="6788"/>
              <a:ext cx="405" cy="3122"/>
              <a:chOff x="2875" y="2101"/>
              <a:chExt cx="215" cy="1665"/>
            </a:xfrm>
          </p:grpSpPr>
          <p:grpSp>
            <p:nvGrpSpPr>
              <p:cNvPr id="3101" name="Group 24"/>
              <p:cNvGrpSpPr/>
              <p:nvPr/>
            </p:nvGrpSpPr>
            <p:grpSpPr>
              <a:xfrm>
                <a:off x="2875" y="2101"/>
                <a:ext cx="210" cy="827"/>
                <a:chOff x="2170" y="2306"/>
                <a:chExt cx="210" cy="827"/>
              </a:xfrm>
            </p:grpSpPr>
            <p:grpSp>
              <p:nvGrpSpPr>
                <p:cNvPr id="3109" name="Group 25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13" name="Oval 2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4" name="Oval 2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10" name="Group 28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11" name="Oval 29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12" name="Oval 30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  <p:grpSp>
            <p:nvGrpSpPr>
              <p:cNvPr id="3102" name="Group 31"/>
              <p:cNvGrpSpPr/>
              <p:nvPr/>
            </p:nvGrpSpPr>
            <p:grpSpPr>
              <a:xfrm>
                <a:off x="2880" y="2939"/>
                <a:ext cx="210" cy="827"/>
                <a:chOff x="2170" y="2306"/>
                <a:chExt cx="210" cy="827"/>
              </a:xfrm>
            </p:grpSpPr>
            <p:grpSp>
              <p:nvGrpSpPr>
                <p:cNvPr id="3103" name="Group 32"/>
                <p:cNvGrpSpPr/>
                <p:nvPr/>
              </p:nvGrpSpPr>
              <p:grpSpPr>
                <a:xfrm>
                  <a:off x="2170" y="2306"/>
                  <a:ext cx="207" cy="417"/>
                  <a:chOff x="2074" y="2210"/>
                  <a:chExt cx="207" cy="417"/>
                </a:xfrm>
              </p:grpSpPr>
              <p:sp>
                <p:nvSpPr>
                  <p:cNvPr id="3107" name="Oval 33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8" name="Oval 34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  <p:grpSp>
              <p:nvGrpSpPr>
                <p:cNvPr id="3104" name="Group 35"/>
                <p:cNvGrpSpPr/>
                <p:nvPr/>
              </p:nvGrpSpPr>
              <p:grpSpPr>
                <a:xfrm>
                  <a:off x="2173" y="2716"/>
                  <a:ext cx="207" cy="417"/>
                  <a:chOff x="2074" y="2210"/>
                  <a:chExt cx="207" cy="417"/>
                </a:xfrm>
              </p:grpSpPr>
              <p:sp>
                <p:nvSpPr>
                  <p:cNvPr id="3105" name="Oval 36"/>
                  <p:cNvSpPr/>
                  <p:nvPr/>
                </p:nvSpPr>
                <p:spPr>
                  <a:xfrm>
                    <a:off x="2077" y="2210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  <p:sp>
                <p:nvSpPr>
                  <p:cNvPr id="3106" name="Oval 37"/>
                  <p:cNvSpPr/>
                  <p:nvPr/>
                </p:nvSpPr>
                <p:spPr>
                  <a:xfrm>
                    <a:off x="2074" y="2423"/>
                    <a:ext cx="204" cy="204"/>
                  </a:xfrm>
                  <a:prstGeom prst="ellipse">
                    <a:avLst/>
                  </a:prstGeom>
                  <a:solidFill>
                    <a:schemeClr val="accent1">
                      <a:lumMod val="90000"/>
                    </a:schemeClr>
                  </a:solidFill>
                  <a:ln w="12700" cap="flat" cmpd="sng">
                    <a:solidFill>
                      <a:schemeClr val="accent1">
                        <a:lumMod val="90000"/>
                      </a:schemeClr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noAutofit/>
                  </a:bodyPr>
                  <a:lstStyle/>
                  <a:p>
                    <a:pPr lvl="0" algn="l">
                      <a:buClrTx/>
                      <a:buSzTx/>
                      <a:buFontTx/>
                    </a:pPr>
                    <a:endParaRPr lang="zh-CN" altLang="en-US" sz="2100">
                      <a:sym typeface="+mn-ea"/>
                    </a:endParaRPr>
                  </a:p>
                </p:txBody>
              </p:sp>
            </p:grpSp>
          </p:grpSp>
        </p:grpSp>
        <p:grpSp>
          <p:nvGrpSpPr>
            <p:cNvPr id="14" name="Group 38"/>
            <p:cNvGrpSpPr/>
            <p:nvPr/>
          </p:nvGrpSpPr>
          <p:grpSpPr>
            <a:xfrm>
              <a:off x="11353" y="6239"/>
              <a:ext cx="1129" cy="4106"/>
              <a:chOff x="4040" y="1350"/>
              <a:chExt cx="601" cy="2190"/>
            </a:xfrm>
          </p:grpSpPr>
          <p:grpSp>
            <p:nvGrpSpPr>
              <p:cNvPr id="3094" name="Group 39"/>
              <p:cNvGrpSpPr/>
              <p:nvPr/>
            </p:nvGrpSpPr>
            <p:grpSpPr>
              <a:xfrm>
                <a:off x="4135" y="1350"/>
                <a:ext cx="207" cy="410"/>
                <a:chOff x="2074" y="2168"/>
                <a:chExt cx="207" cy="410"/>
              </a:xfrm>
            </p:grpSpPr>
            <p:sp>
              <p:nvSpPr>
                <p:cNvPr id="3099" name="Oval 40"/>
                <p:cNvSpPr/>
                <p:nvPr/>
              </p:nvSpPr>
              <p:spPr>
                <a:xfrm>
                  <a:off x="2077" y="216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100" name="Oval 41"/>
                <p:cNvSpPr/>
                <p:nvPr/>
              </p:nvSpPr>
              <p:spPr>
                <a:xfrm>
                  <a:off x="2074" y="2374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grpSp>
            <p:nvGrpSpPr>
              <p:cNvPr id="3095" name="Group 42"/>
              <p:cNvGrpSpPr/>
              <p:nvPr/>
            </p:nvGrpSpPr>
            <p:grpSpPr>
              <a:xfrm>
                <a:off x="4128" y="3137"/>
                <a:ext cx="207" cy="403"/>
                <a:chOff x="2074" y="2308"/>
                <a:chExt cx="207" cy="403"/>
              </a:xfrm>
            </p:grpSpPr>
            <p:sp>
              <p:nvSpPr>
                <p:cNvPr id="3097" name="Oval 43"/>
                <p:cNvSpPr/>
                <p:nvPr/>
              </p:nvSpPr>
              <p:spPr>
                <a:xfrm>
                  <a:off x="2077" y="2308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  <p:sp>
              <p:nvSpPr>
                <p:cNvPr id="3098" name="Oval 44"/>
                <p:cNvSpPr/>
                <p:nvPr/>
              </p:nvSpPr>
              <p:spPr>
                <a:xfrm>
                  <a:off x="2074" y="2507"/>
                  <a:ext cx="204" cy="204"/>
                </a:xfrm>
                <a:prstGeom prst="ellipse">
                  <a:avLst/>
                </a:prstGeom>
                <a:solidFill>
                  <a:schemeClr val="accent1">
                    <a:lumMod val="90000"/>
                  </a:schemeClr>
                </a:solidFill>
                <a:ln w="12700" cap="flat" cmpd="sng">
                  <a:solidFill>
                    <a:schemeClr val="accent1">
                      <a:lumMod val="9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noAutofit/>
                </a:bodyPr>
                <a:lstStyle/>
                <a:p>
                  <a:pPr lvl="0" algn="l">
                    <a:buClrTx/>
                    <a:buSzTx/>
                    <a:buFontTx/>
                  </a:pPr>
                  <a:endParaRPr lang="zh-CN" altLang="en-US" sz="2100">
                    <a:sym typeface="+mn-ea"/>
                  </a:endParaRPr>
                </a:p>
              </p:txBody>
            </p:sp>
          </p:grpSp>
          <p:sp>
            <p:nvSpPr>
              <p:cNvPr id="3096" name="Text Box 45"/>
              <p:cNvSpPr/>
              <p:nvPr/>
            </p:nvSpPr>
            <p:spPr>
              <a:xfrm>
                <a:off x="4040" y="2248"/>
                <a:ext cx="601" cy="29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headEnd type="none" w="med" len="med"/>
                <a:tailEnd type="none" w="med" len="med"/>
              </a:ln>
            </p:spPr>
            <p:txBody>
              <a:bodyPr vert="horz" wrap="none" anchor="ctr" anchorCtr="0">
                <a:noAutofit/>
              </a:bodyPr>
              <a:lstStyle/>
              <a:p>
                <a:pPr lvl="0" algn="l">
                  <a:buClrTx/>
                  <a:buSzTx/>
                  <a:buFontTx/>
                </a:pPr>
                <a:r>
                  <a:rPr lang="zh-CN" altLang="en-US" sz="2100">
                    <a:sym typeface="+mn-ea"/>
                  </a:rPr>
                  <a:t>……</a:t>
                </a:r>
                <a:endParaRPr lang="zh-CN" altLang="en-US" sz="2100">
                  <a:sym typeface="+mn-ea"/>
                </a:endParaRPr>
              </a:p>
            </p:txBody>
          </p:sp>
        </p:grpSp>
        <p:sp>
          <p:nvSpPr>
            <p:cNvPr id="43054" name="AutoShape 46"/>
            <p:cNvSpPr/>
            <p:nvPr/>
          </p:nvSpPr>
          <p:spPr>
            <a:xfrm>
              <a:off x="6903" y="8205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/>
            <a:lstStyle/>
            <a:p>
              <a:endParaRPr lang="zh-CN" altLang="en-US" sz="2100">
                <a:latin typeface="Arial" panose="020b0604020202020204" pitchFamily="34" charset="0"/>
              </a:endParaRPr>
            </a:p>
          </p:txBody>
        </p:sp>
        <p:sp>
          <p:nvSpPr>
            <p:cNvPr id="43055" name="AutoShape 47"/>
            <p:cNvSpPr/>
            <p:nvPr/>
          </p:nvSpPr>
          <p:spPr>
            <a:xfrm>
              <a:off x="8253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6" name="AutoShape 48"/>
            <p:cNvSpPr/>
            <p:nvPr/>
          </p:nvSpPr>
          <p:spPr>
            <a:xfrm>
              <a:off x="9595" y="822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  <p:sp>
          <p:nvSpPr>
            <p:cNvPr id="43057" name="AutoShape 49"/>
            <p:cNvSpPr/>
            <p:nvPr/>
          </p:nvSpPr>
          <p:spPr>
            <a:xfrm>
              <a:off x="10913" y="8213"/>
              <a:ext cx="540" cy="27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Mod val="50000"/>
                <a:lumOff val="50000"/>
              </a:schemeClr>
            </a:solidFill>
            <a:ln w="12700">
              <a:noFill/>
            </a:ln>
          </p:spPr>
          <p:txBody>
            <a:bodyPr wrap="none" anchor="ctr" anchorCtr="0">
              <a:no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 sz="2100">
                <a:sym typeface="+mn-ea"/>
              </a:endParaRPr>
            </a:p>
          </p:txBody>
        </p:sp>
      </p:grpSp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求下列各式的值：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966595"/>
                <a:ext cx="9342120" cy="18808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(1)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27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9</a:t>
                </a:r>
                <a:r>
                  <a:rPr lang="en-US" sz="32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lg5+lg2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(3)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ln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+ln3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(4)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5-log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15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66595"/>
                <a:ext cx="9342120" cy="1880870"/>
              </a:xfrm>
              <a:prstGeom prst="rect">
                <a:avLst/>
              </a:prstGeom>
              <a:blipFill rotWithShape="1">
                <a:blip r:embed="rId2"/>
                <a:stretch>
                  <a:fillRect l="-54" t="-2971" r="-48" b="-23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 title=""/>
          <p:cNvSpPr/>
          <p:nvPr/>
        </p:nvSpPr>
        <p:spPr>
          <a:xfrm>
            <a:off x="1424940" y="4402455"/>
            <a:ext cx="9342755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答案：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(3)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；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(4)-1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</a:t>
            </a:r>
            <a:r>
              <a:rPr lang="en-US" altLang="zh-CN" sz="3200" i="1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12" name="Rectangle 3" title=""/>
              <p:cNvSpPr/>
              <p:nvPr/>
            </p:nvSpPr>
            <p:spPr>
              <a:xfrm>
                <a:off x="1424940" y="1966595"/>
                <a:ext cx="9342120" cy="11283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 (1)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xyz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;          (2)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𝑥𝑦</m:t>
                          </m:r>
                          <m:r>
                            <a:rPr lang="en-US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</a:rPr>
                                <m:t>𝑧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.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66595"/>
                <a:ext cx="9342120" cy="1128395"/>
              </a:xfrm>
              <a:prstGeom prst="rect">
                <a:avLst/>
              </a:prstGeom>
              <a:blipFill rotWithShape="1">
                <a:blip r:embed="rId2"/>
                <a:stretch>
                  <a:fillRect l="-54" t="-4952" r="-48" b="-39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940" y="4128135"/>
                <a:ext cx="9342755" cy="11398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答案：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+lg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+lg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z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；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+3lg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err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z</a:t>
                </a:r>
                <a:r>
                  <a:rPr lang="en-US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4128135"/>
                <a:ext cx="9342755" cy="1139825"/>
              </a:xfrm>
              <a:prstGeom prst="rect">
                <a:avLst/>
              </a:prstGeom>
              <a:blipFill rotWithShape="1">
                <a:blip r:embed="rId3"/>
                <a:stretch>
                  <a:fillRect l="-54" t="-446" r="-48" b="-39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80" y="2491740"/>
            <a:ext cx="9341485" cy="3273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换底公式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3" name="Text Box 25" title=""/>
              <p:cNvSpPr txBox="1"/>
              <p:nvPr/>
            </p:nvSpPr>
            <p:spPr>
              <a:xfrm>
                <a:off x="1414780" y="840740"/>
                <a:ext cx="9342120" cy="15398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 b="1" err="1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log</a:t>
                </a:r>
                <a:r>
                  <a:rPr lang="en-US" altLang="zh-CN" sz="3200" b="1" i="1" baseline="-2500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3200" i="1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b </a:t>
                </a:r>
                <a:r>
                  <a:rPr lang="en-US" altLang="zh-CN" sz="3200" b="1" i="1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4000" i="1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40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log</m:t>
                          </m:r>
                          <m:r>
                            <a:rPr lang="en-US" altLang="zh-CN" sz="4000" i="1" baseline="-250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4000" i="1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40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log</m:t>
                          </m:r>
                          <m:r>
                            <a:rPr lang="en-US" altLang="zh-CN" sz="4000" i="1" baseline="-25000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𝑐</m:t>
                          </m:r>
                          <m:r>
                            <a:rPr lang="en-US" altLang="zh-CN" sz="4000" i="1" err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r>
                  <a:rPr lang="en-US" altLang="zh-CN" sz="40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a&gt;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0,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且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</a:rPr>
                  <a:t>≠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1;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b&gt;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0;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c&gt;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0,</a:t>
                </a:r>
                <a:r>
                  <a:rPr lang="en-US" altLang="zh-CN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>
                    <a:solidFill>
                      <a:srgbClr val="C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仿宋" panose="02010609060101010101" charset="-122"/>
                    <a:sym typeface="+mn-ea"/>
                  </a:rPr>
                  <a:t>≠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</a:t>
                </a:r>
                <a:endParaRPr lang="en-US" altLang="zh-CN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780" y="840740"/>
                <a:ext cx="9342120" cy="1539875"/>
              </a:xfrm>
              <a:prstGeom prst="rect">
                <a:avLst/>
              </a:prstGeom>
              <a:blipFill rotWithShape="1">
                <a:blip r:embed="rId3"/>
                <a:stretch>
                  <a:fillRect l="-54" t="-330" r="-48" b="-272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7107" name="矩形 47106" title=""/>
          <p:cNvSpPr/>
          <p:nvPr/>
        </p:nvSpPr>
        <p:spPr>
          <a:xfrm>
            <a:off x="1974850" y="452438"/>
            <a:ext cx="3817938" cy="76835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例题与练习</a:t>
            </a:r>
            <a:endParaRPr lang="zh-CN" altLang="en-US" sz="40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82725" y="850900"/>
            <a:ext cx="9146540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例</a:t>
            </a:r>
            <a:r>
              <a:rPr lang="en-US" altLang="zh-CN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3.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</a:t>
            </a:r>
            <a:r>
              <a:rPr lang="en-US" altLang="zh-CN" sz="3200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lg3=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试用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表示下列各式：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换底公式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82725" y="1617345"/>
            <a:ext cx="9147175" cy="730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3;           (2)log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45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82725" y="2644775"/>
                <a:ext cx="9147175" cy="28911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 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6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45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 err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 err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CN" sz="3200" i="1" err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a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25" y="2644775"/>
                <a:ext cx="9147175" cy="2891155"/>
              </a:xfrm>
              <a:prstGeom prst="rect">
                <a:avLst/>
              </a:prstGeom>
              <a:blipFill rotWithShape="1">
                <a:blip r:embed="rId2"/>
                <a:stretch>
                  <a:fillRect l="-56" t="-176" r="-49" b="-30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6760210" y="4999990"/>
            <a:ext cx="28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i="1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3200" i="1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424940" y="1109980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化简：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Rectangle 3" title=""/>
          <p:cNvSpPr/>
          <p:nvPr/>
        </p:nvSpPr>
        <p:spPr>
          <a:xfrm>
            <a:off x="1424940" y="1975485"/>
            <a:ext cx="9342120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32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</a:rPr>
              <a:t>×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 ;   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9</a:t>
            </a:r>
            <a:r>
              <a:rPr lang="en-US" sz="32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</a:t>
            </a:r>
            <a:r>
              <a:rPr lang="en-US" sz="3200">
                <a:solidFill>
                  <a:srgbClr val="0000FF"/>
                </a:solidFill>
                <a:latin typeface="Arial" panose="020b0604020202020204" pitchFamily="34" charset="0"/>
                <a:ea typeface="仿宋" panose="02010609060101010101" charset="-122"/>
                <a:cs typeface="仿宋" panose="02010609060101010101" charset="-122"/>
                <a:sym typeface="+mn-ea"/>
              </a:rPr>
              <a:t>×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</a:t>
            </a:r>
            <a:r>
              <a:rPr 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 </a:t>
            </a:r>
            <a:endParaRPr 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940" y="2894965"/>
                <a:ext cx="9342120" cy="31394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r>
                        <m:rPr>
                          <m:sty m:val="p"/>
                        </m:rPr>
                        <a:rPr lang="en-US" altLang="zh-CN" sz="3200" err="1">
                          <a:solidFill>
                            <a:srgbClr val="0000FF"/>
                          </a:solidFill>
                          <a:latin typeface="Cambria Math" panose="02040503050406030204" charset="0"/>
                          <a:ea typeface="仿宋" panose="02010609060101010101" charset="-122"/>
                          <a:cs typeface="Cambria Math" panose="02040503050406030204" charset="0"/>
                          <a:sym typeface="+mn-ea"/>
                        </a:rPr>
                        <m:t>1</m:t>
                      </m:r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(2)log</a:t>
                </a:r>
                <a:r>
                  <a:rPr lang="en-US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8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9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32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27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r>
                  <a:rPr lang="en-US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×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</m:num>
                        <m:den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2894965"/>
                <a:ext cx="9342120" cy="3139440"/>
              </a:xfrm>
              <a:prstGeom prst="rect">
                <a:avLst/>
              </a:prstGeom>
              <a:blipFill rotWithShape="1">
                <a:blip r:embed="rId2"/>
                <a:stretch>
                  <a:fillRect l="-54" t="-162" r="-48" b="-142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5543" name="矩形 65542" title=""/>
          <p:cNvSpPr/>
          <p:nvPr/>
        </p:nvSpPr>
        <p:spPr>
          <a:xfrm>
            <a:off x="1437640" y="747395"/>
            <a:ext cx="9302750" cy="3573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endParaRPr lang="en-US" altLang="zh-CN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    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 i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i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0)</a:t>
            </a:r>
            <a:endParaRPr lang="zh-CN" altLang="en-US" sz="3200"/>
          </a:p>
        </p:txBody>
      </p:sp>
      <p:graphicFrame>
        <p:nvGraphicFramePr>
          <p:cNvPr id="65538" name="对象 65537" title=""/>
          <p:cNvGraphicFramePr>
            <a:graphicFrameLocks noChangeAspect="1"/>
          </p:cNvGraphicFramePr>
          <p:nvPr/>
        </p:nvGraphicFramePr>
        <p:xfrm>
          <a:off x="2511108" y="1169670"/>
          <a:ext cx="4567237" cy="86995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1269365" imgH="241300" progId="Equation.DSMT4">
                  <p:embed/>
                </p:oleObj>
              </mc:Choice>
              <mc:Fallback>
                <p:oleObj r:id="rId2" imgW="12693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1108" y="1169670"/>
                        <a:ext cx="456723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对象 65539" title=""/>
          <p:cNvGraphicFramePr>
            <a:graphicFrameLocks noChangeAspect="1"/>
          </p:cNvGraphicFramePr>
          <p:nvPr/>
        </p:nvGraphicFramePr>
        <p:xfrm>
          <a:off x="2511108" y="2116931"/>
          <a:ext cx="5219065" cy="141732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4" imgW="1447800" imgH="393700" progId="Equation.DSMT4">
                  <p:embed/>
                </p:oleObj>
              </mc:Choice>
              <mc:Fallback>
                <p:oleObj r:id="rId4" imgW="1447800" imgH="393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1108" y="2116931"/>
                        <a:ext cx="5219065" cy="1417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+mn-ea"/>
              </a:rPr>
              <a:t>两个常用的推论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1437005" y="4807585"/>
            <a:ext cx="9303385" cy="153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请你给出证明</a:t>
            </a:r>
            <a:r>
              <a:rPr lang="en-US" altLang="zh-CN" sz="36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6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 </a:t>
            </a:r>
            <a:r>
              <a:rPr lang="zh-CN" altLang="en-US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提示：对数式与指数式的互化</a:t>
            </a:r>
            <a:r>
              <a:rPr lang="en-US" altLang="zh-CN" sz="36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6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4760" name="矩形 74759" title=""/>
          <p:cNvSpPr/>
          <p:nvPr/>
        </p:nvSpPr>
        <p:spPr>
          <a:xfrm>
            <a:off x="1974850" y="-6350"/>
            <a:ext cx="3817938" cy="768350"/>
          </a:xfrm>
          <a:prstGeom prst="rect">
            <a:avLst/>
          </a:prstGeom>
          <a:noFill/>
          <a:ln w="762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None/>
            </a:pPr>
            <a:r>
              <a:rPr lang="zh-CN" altLang="en-US" sz="40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例题与练习</a:t>
            </a:r>
            <a:endParaRPr lang="zh-CN" altLang="en-US" sz="40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1411605" y="1144270"/>
            <a:ext cx="9342755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200" err="1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</a:t>
            </a:r>
            <a:r>
              <a:rPr lang="en-US" altLang="zh-CN" sz="3200" err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lg3=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试用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3200" baseline="-25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27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11605" y="2054860"/>
                <a:ext cx="9342120" cy="35566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解：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25</a:t>
                </a:r>
                <a:r>
                  <a:rPr 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27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sSub>
                        <m:sSubPr>
                          <m:ctrlPr>
                            <a:rPr lang="en-US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log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 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log</m:t>
                      </m:r>
                      <m:r>
                        <m:rPr>
                          <m:sty m:val="p"/>
                        </m:rPr>
                        <a:rPr lang="en-US" sz="3200" baseline="-250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00FF"/>
                          </a:solidFill>
                          <a:latin typeface="Times New Roman" pitchFamily="18" charset="0"/>
                          <a:ea typeface="仿宋" panose="02010609060101010101" charset="-122"/>
                          <a:cs typeface="Times New Roman" panose="02020603050405020304" pitchFamily="18" charset="0"/>
                          <a:sym typeface="+mn-ea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0000FF"/>
                          </a:solidFill>
                          <a:latin typeface="仿宋" panose="02010609060101010101" charset="-122"/>
                          <a:ea typeface="仿宋" panose="02010609060101010101" charset="-122"/>
                          <a:cs typeface="仿宋" panose="02010609060101010101" charset="-122"/>
                          <a:sym typeface="+mn-ea"/>
                        </a:rPr>
                        <m:t>=</m:t>
                      </m:r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lg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:endParaRPr 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   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zh-CN" sz="3200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 err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05" y="2054860"/>
                <a:ext cx="9342120" cy="3556635"/>
              </a:xfrm>
              <a:prstGeom prst="rect">
                <a:avLst/>
              </a:prstGeom>
              <a:blipFill rotWithShape="1">
                <a:blip r:embed="rId2"/>
                <a:stretch>
                  <a:fillRect l="-54" t="-1571" r="-48" b="-125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554480" y="1047115"/>
            <a:ext cx="908367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对数的运算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69595"/>
            <a:ext cx="934212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求值：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lg20+log</a:t>
            </a:r>
            <a:r>
              <a:rPr lang="en-US" altLang="zh-CN" sz="32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25.</a:t>
            </a:r>
            <a:endParaRPr lang="en-US" altLang="zh-CN" sz="3200" u="sng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305" y="1710055"/>
                <a:ext cx="9342755" cy="198437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lg20+log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100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25 =1+lg2+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=1+lg2+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𝑙𝑔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 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=1+(lg2+lg5) =2 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" y="1710055"/>
                <a:ext cx="9342755" cy="1984375"/>
              </a:xfrm>
              <a:prstGeom prst="rect">
                <a:avLst/>
              </a:prstGeom>
              <a:blipFill rotWithShape="1">
                <a:blip r:embed="rId2"/>
                <a:stretch>
                  <a:fillRect l="-54" t="-256" r="-48" b="-22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514967" y="1400175"/>
            <a:ext cx="611523" cy="3625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数学运算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+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逻辑推理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sp>
        <p:nvSpPr>
          <p:cNvPr id="3" name="Text Box 25" title=""/>
          <p:cNvSpPr txBox="1"/>
          <p:nvPr/>
        </p:nvSpPr>
        <p:spPr>
          <a:xfrm>
            <a:off x="1424940" y="4201795"/>
            <a:ext cx="934212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方法总结：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关注底数与真数幂的结构；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关注常用对数中的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lg2+lg5=1.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Text Box 25" title=""/>
              <p:cNvSpPr txBox="1"/>
              <p:nvPr/>
            </p:nvSpPr>
            <p:spPr>
              <a:xfrm>
                <a:off x="1424940" y="294005"/>
                <a:ext cx="9342120" cy="14547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求值：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36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 u="sng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294005"/>
                <a:ext cx="9342120" cy="1454785"/>
              </a:xfrm>
              <a:prstGeom prst="rect">
                <a:avLst/>
              </a:prstGeom>
              <a:blipFill rotWithShape="1">
                <a:blip r:embed="rId2"/>
                <a:stretch>
                  <a:fillRect l="-54" t="-349" r="-48" b="-157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940" y="1955165"/>
                <a:ext cx="9342755" cy="26098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36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               </a:t>
                </a:r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1.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55165"/>
                <a:ext cx="9342755" cy="2609850"/>
              </a:xfrm>
              <a:prstGeom prst="rect">
                <a:avLst/>
              </a:prstGeom>
              <a:blipFill rotWithShape="1">
                <a:blip r:embed="rId3"/>
                <a:stretch>
                  <a:fillRect l="-54" t="-195" r="-48" b="-438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514967" y="1400175"/>
            <a:ext cx="611523" cy="3625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数学运算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+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逻辑推理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sp>
        <p:nvSpPr>
          <p:cNvPr id="3" name="Text Box 25" title=""/>
          <p:cNvSpPr txBox="1"/>
          <p:nvPr/>
        </p:nvSpPr>
        <p:spPr>
          <a:xfrm>
            <a:off x="1425575" y="4789170"/>
            <a:ext cx="934212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方法总结：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逆用对数运算公式，将目标式中的分子、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分母分别化归为一个对数式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554480" y="1047115"/>
            <a:ext cx="908367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对数的运算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280160" y="424180"/>
            <a:ext cx="9631680" cy="3449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3.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尽管目前人类还无法准确预报地震，但科学家通过研究，已经对地震有所了解，例如，地震时释放出的能量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单位：焦耳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与地震里氏震级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之间的关系为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lg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4.8+1.5lg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． 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2011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日，日本东北部海域发生里氏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9.0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级地震，它所释放出来的能量是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2008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日我国汶川发生里氏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8.0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级地震的多少倍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精确到１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52743" y="1400175"/>
            <a:ext cx="611517" cy="3836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数学抽象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数学建模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sp>
        <p:nvSpPr>
          <p:cNvPr id="4" name="Text Box 25" title=""/>
          <p:cNvSpPr txBox="1"/>
          <p:nvPr/>
        </p:nvSpPr>
        <p:spPr>
          <a:xfrm>
            <a:off x="1280160" y="4450080"/>
            <a:ext cx="963168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分析：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通过求两次地震释放的能量之比的常用对数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值，可换算出两次地震释放能量之比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1532255" y="540385"/>
            <a:ext cx="9138285" cy="5709920"/>
            <a:chOff x="1587" y="851"/>
            <a:chExt cx="14391" cy="89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" y="851"/>
              <a:ext cx="14391" cy="71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rcRect l="6036" r="36035" b="52401"/>
            <a:stretch>
              <a:fillRect/>
            </a:stretch>
          </p:blipFill>
          <p:spPr>
            <a:xfrm>
              <a:off x="1998" y="7779"/>
              <a:ext cx="12735" cy="991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rcRect l="63829" b="42524"/>
            <a:stretch>
              <a:fillRect/>
            </a:stretch>
          </p:blipFill>
          <p:spPr>
            <a:xfrm>
              <a:off x="2082" y="8790"/>
              <a:ext cx="7730" cy="105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rcRect l="1876" t="43553" r="84403" b="8985"/>
            <a:stretch>
              <a:fillRect/>
            </a:stretch>
          </p:blipFill>
          <p:spPr>
            <a:xfrm>
              <a:off x="9683" y="8770"/>
              <a:ext cx="2955" cy="967"/>
            </a:xfrm>
            <a:prstGeom prst="rect">
              <a:avLst/>
            </a:prstGeom>
          </p:spPr>
        </p:pic>
      </p:grpSp>
      <p:sp>
        <p:nvSpPr>
          <p:cNvPr id="8" name="文本框 7" title=""/>
          <p:cNvSpPr txBox="1"/>
          <p:nvPr/>
        </p:nvSpPr>
        <p:spPr>
          <a:xfrm>
            <a:off x="452743" y="1400175"/>
            <a:ext cx="611517" cy="38366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数学抽象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数学建模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1390015" y="1008380"/>
            <a:ext cx="9549130" cy="34499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我们可以把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(1+1%)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365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看作每天的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进步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率都是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1%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，一年后是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1.01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365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；而把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(1-1%)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365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看作每天的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落后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率都是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1%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，一年后是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0.99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365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利用计算工具计算并回答下列问题：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一年后进步的是落后的多少倍？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大约经过多少天后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进步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的分别是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“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落后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倍、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100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倍、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1000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倍？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6" name="Text Box 25" title=""/>
          <p:cNvSpPr txBox="1"/>
          <p:nvPr/>
        </p:nvSpPr>
        <p:spPr>
          <a:xfrm>
            <a:off x="1425575" y="4789170"/>
            <a:ext cx="934212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答案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约为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1480.7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倍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(2)115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天、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230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天、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345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天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09290"/>
            <a:ext cx="4636770" cy="2315210"/>
            <a:chOff x="7991" y="3292"/>
            <a:chExt cx="7302" cy="3646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36" y="4309"/>
              <a:ext cx="2842" cy="919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283" y="3292"/>
              <a:ext cx="3010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554480" y="1047115"/>
            <a:ext cx="9083675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4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.3.2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对数的运算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Text Box 25" title=""/>
              <p:cNvSpPr txBox="1"/>
              <p:nvPr/>
            </p:nvSpPr>
            <p:spPr>
              <a:xfrm>
                <a:off x="1424940" y="471805"/>
                <a:ext cx="9342120" cy="12325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1.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已知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3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=4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=6,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471805"/>
                <a:ext cx="9342120" cy="1232535"/>
              </a:xfrm>
              <a:prstGeom prst="rect">
                <a:avLst/>
              </a:prstGeom>
              <a:blipFill rotWithShape="1">
                <a:blip r:embed="rId2"/>
                <a:stretch>
                  <a:fillRect l="-54" t="-4534" r="-48" b="-361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940" y="1903095"/>
                <a:ext cx="9342755" cy="31127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解答：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由已知，得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所以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=2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3=log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9,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       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从而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+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=log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9+log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4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6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36=2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 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0" y="1903095"/>
                <a:ext cx="9342755" cy="3112770"/>
              </a:xfrm>
              <a:prstGeom prst="rect">
                <a:avLst/>
              </a:prstGeom>
              <a:blipFill rotWithShape="1">
                <a:blip r:embed="rId3"/>
                <a:stretch>
                  <a:fillRect l="-54" t="-163" r="-48" b="-20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 title=""/>
          <p:cNvSpPr/>
          <p:nvPr/>
        </p:nvSpPr>
        <p:spPr>
          <a:xfrm>
            <a:off x="1424305" y="5152390"/>
            <a:ext cx="93427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lvl1pPr marL="257175" indent="-257175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20002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4574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9146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3371850" indent="-171450" algn="l" defTabSz="68580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方法：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指数式转化为对数式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836160" y="6483985"/>
            <a:ext cx="284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1156950" y="2237740"/>
            <a:ext cx="3098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br>
              <a:rPr lang="en-US" altLang="zh-CN" sz="3200" i="1">
                <a:solidFill>
                  <a:srgbClr val="0000FF"/>
                </a:solidFill>
                <a:latin typeface="Cambria Math" panose="02040503050406030204" charset="0"/>
                <a:ea typeface="仿宋" panose="02010609060101010101" charset="-122"/>
                <a:cs typeface="Cambria Math" panose="02040503050406030204" charset="0"/>
                <a:sym typeface="+mn-ea"/>
              </a:rPr>
            </a:br>
            <a:endParaRPr lang="zh-CN" altLang="en-US"/>
          </a:p>
        </p:txBody>
      </p:sp>
      <p:sp>
        <p:nvSpPr>
          <p:cNvPr id="6" name="文本框 5" title=""/>
          <p:cNvSpPr txBox="1"/>
          <p:nvPr/>
        </p:nvSpPr>
        <p:spPr>
          <a:xfrm>
            <a:off x="473380" y="2094865"/>
            <a:ext cx="679780" cy="23152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转化与化归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 Box 25" title=""/>
          <p:cNvSpPr txBox="1"/>
          <p:nvPr/>
        </p:nvSpPr>
        <p:spPr>
          <a:xfrm>
            <a:off x="1424940" y="516255"/>
            <a:ext cx="9342120" cy="9277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altLang="zh-CN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仿宋" panose="02010609060101010101" charset="-122"/>
                <a:sym typeface="+mn-ea"/>
              </a:rPr>
              <a:t>2.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已知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7＝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，用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log</a:t>
            </a:r>
            <a:r>
              <a:rPr lang="en-US" altLang="zh-CN" sz="3200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42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56.</a:t>
            </a:r>
            <a:endParaRPr lang="en-US" altLang="zh-CN" sz="3200" u="sng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7" name="Rectangle 3" title=""/>
              <p:cNvSpPr/>
              <p:nvPr/>
            </p:nvSpPr>
            <p:spPr>
              <a:xfrm>
                <a:off x="1424305" y="1719580"/>
                <a:ext cx="9342755" cy="29070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lvl1pPr marL="257175" indent="-257175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530" indent="-21463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1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0002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4574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146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71850" indent="-171450" algn="l" defTabSz="685800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解析：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42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56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56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sz="3200" i="1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n-US" altLang="zh-CN" sz="3200" i="1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                  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7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𝑙𝑜𝑔</m:t>
                          </m:r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den>
                          </m:f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𝑏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+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.</a:t>
                </a:r>
                <a:endParaRPr lang="en-US" altLang="zh-CN" sz="3200" i="1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05" y="1719580"/>
                <a:ext cx="9342755" cy="2907030"/>
              </a:xfrm>
              <a:prstGeom prst="rect">
                <a:avLst/>
              </a:prstGeom>
              <a:blipFill rotWithShape="1">
                <a:blip r:embed="rId2"/>
                <a:stretch>
                  <a:fillRect l="-54" t="-175" r="-48" b="-28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472096" y="1400175"/>
            <a:ext cx="681064" cy="3789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数据分析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  <a:sym typeface="+mn-ea"/>
              </a:rPr>
              <a:t>逻辑推理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  <a:sym typeface="+mn-ea"/>
            </a:endParaRPr>
          </a:p>
        </p:txBody>
      </p:sp>
      <p:sp>
        <p:nvSpPr>
          <p:cNvPr id="3" name="Text Box 25" title=""/>
          <p:cNvSpPr txBox="1"/>
          <p:nvPr/>
        </p:nvSpPr>
        <p:spPr>
          <a:xfrm>
            <a:off x="1424940" y="4851400"/>
            <a:ext cx="9342120" cy="1568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方法总结：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先通过观察找到底数和真数的公因数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再利用换底公式沟通条件与目标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3473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32397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138930" y="2295525"/>
            <a:ext cx="402082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对数的运算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3058160" y="3561080"/>
            <a:ext cx="40208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换底公式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5658485" y="4538345"/>
            <a:ext cx="4020820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倒数公式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114165" y="5678805"/>
            <a:ext cx="40278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降次公式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  <p:bldP spid="6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308090" y="3354070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220595" y="2955290"/>
            <a:ext cx="27400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数学建模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921125" y="4937760"/>
            <a:ext cx="3029585" cy="69996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2329180" y="3749675"/>
            <a:ext cx="321945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6538595" y="37496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方程思想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120" title=""/>
          <p:cNvSpPr/>
          <p:nvPr/>
        </p:nvSpPr>
        <p:spPr>
          <a:xfrm>
            <a:off x="3268345" y="518160"/>
            <a:ext cx="5016500" cy="6457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</a:t>
            </a:r>
            <a:r>
              <a:rPr lang="zh-CN" altLang="en-US" sz="28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指数式与对数式的关系</a:t>
            </a:r>
            <a:endParaRPr lang="zh-CN" altLang="en-US" sz="28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grpSp>
        <p:nvGrpSpPr>
          <p:cNvPr id="7" name="组合 6" title=""/>
          <p:cNvGrpSpPr/>
          <p:nvPr/>
        </p:nvGrpSpPr>
        <p:grpSpPr>
          <a:xfrm>
            <a:off x="3329305" y="2235200"/>
            <a:ext cx="5279390" cy="3648710"/>
            <a:chOff x="5243" y="3520"/>
            <a:chExt cx="8314" cy="5746"/>
          </a:xfrm>
        </p:grpSpPr>
        <p:sp>
          <p:nvSpPr>
            <p:cNvPr id="20" name="Freeform 7"/>
            <p:cNvSpPr/>
            <p:nvPr/>
          </p:nvSpPr>
          <p:spPr>
            <a:xfrm>
              <a:off x="5883" y="4273"/>
              <a:ext cx="5497" cy="680"/>
            </a:xfrm>
            <a:custGeom>
              <a:cxnLst>
                <a:cxn ang="0">
                  <a:pos x="0" y="2147483647"/>
                </a:cxn>
                <a:cxn ang="0">
                  <a:pos x="0" y="0"/>
                </a:cxn>
                <a:cxn ang="0">
                  <a:pos x="2147483647" y="0"/>
                </a:cxn>
                <a:cxn ang="0">
                  <a:pos x="2147483647" y="2147483647"/>
                </a:cxn>
              </a:cxnLst>
              <a:rect l="l" t="t" r="r" b="b"/>
              <a:pathLst>
                <a:path w="1225" h="272">
                  <a:moveTo>
                    <a:pt x="0" y="182"/>
                  </a:moveTo>
                  <a:lnTo>
                    <a:pt x="0" y="0"/>
                  </a:lnTo>
                  <a:lnTo>
                    <a:pt x="1225" y="0"/>
                  </a:lnTo>
                  <a:lnTo>
                    <a:pt x="1225" y="272"/>
                  </a:lnTo>
                </a:path>
              </a:pathLst>
            </a:custGeom>
            <a:noFill/>
            <a:ln w="25400" cap="flat" cmpd="sng">
              <a:solidFill>
                <a:schemeClr val="accent4">
                  <a:lumMod val="75000"/>
                  <a:alpha val="100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0"/>
            <p:cNvSpPr txBox="1"/>
            <p:nvPr/>
          </p:nvSpPr>
          <p:spPr>
            <a:xfrm>
              <a:off x="5243" y="3536"/>
              <a:ext cx="140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>
                  <a:solidFill>
                    <a:srgbClr val="FF0000"/>
                  </a:solidFill>
                  <a:latin typeface="仿宋" panose="02010609060101010101" charset="-122"/>
                  <a:ea typeface="仿宋" panose="02010609060101010101" charset="-122"/>
                </a:rPr>
                <a:t>对数</a:t>
              </a:r>
              <a:endPara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4" name="Text Box 10"/>
            <p:cNvSpPr txBox="1"/>
            <p:nvPr/>
          </p:nvSpPr>
          <p:spPr>
            <a:xfrm>
              <a:off x="10579" y="3520"/>
              <a:ext cx="140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指数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5" name="Freeform 8"/>
            <p:cNvSpPr/>
            <p:nvPr/>
          </p:nvSpPr>
          <p:spPr>
            <a:xfrm>
              <a:off x="7689" y="5638"/>
              <a:ext cx="3301" cy="1410"/>
            </a:xfrm>
            <a:custGeom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0"/>
                </a:cxn>
              </a:cxnLst>
              <a:rect l="l" t="t" r="r" b="b"/>
              <a:pathLst>
                <a:path w="2274" h="499">
                  <a:moveTo>
                    <a:pt x="2274" y="49"/>
                  </a:moveTo>
                  <a:lnTo>
                    <a:pt x="2269" y="499"/>
                  </a:lnTo>
                  <a:lnTo>
                    <a:pt x="0" y="499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chemeClr val="accent4">
                  <a:lumMod val="75000"/>
                  <a:alpha val="100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4"/>
            <p:cNvSpPr txBox="1"/>
            <p:nvPr/>
          </p:nvSpPr>
          <p:spPr>
            <a:xfrm>
              <a:off x="8643" y="7031"/>
              <a:ext cx="2607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底数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28" name="Freeform 9"/>
            <p:cNvSpPr/>
            <p:nvPr/>
          </p:nvSpPr>
          <p:spPr>
            <a:xfrm>
              <a:off x="8196" y="5657"/>
              <a:ext cx="3987" cy="670"/>
            </a:xfrm>
            <a:custGeom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0"/>
                </a:cxn>
              </a:cxnLst>
              <a:rect l="l" t="t" r="r" b="b"/>
              <a:pathLst>
                <a:path w="1823" h="429">
                  <a:moveTo>
                    <a:pt x="1813" y="0"/>
                  </a:moveTo>
                  <a:lnTo>
                    <a:pt x="1823" y="429"/>
                  </a:lnTo>
                  <a:lnTo>
                    <a:pt x="8" y="429"/>
                  </a:lnTo>
                  <a:lnTo>
                    <a:pt x="0" y="0"/>
                  </a:lnTo>
                </a:path>
              </a:pathLst>
            </a:custGeom>
            <a:noFill/>
            <a:ln w="25400" cap="flat" cmpd="sng">
              <a:solidFill>
                <a:schemeClr val="accent4">
                  <a:lumMod val="75000"/>
                  <a:alpha val="100000"/>
                </a:schemeClr>
              </a:solidFill>
              <a:prstDash val="solid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12"/>
            <p:cNvSpPr txBox="1"/>
            <p:nvPr/>
          </p:nvSpPr>
          <p:spPr>
            <a:xfrm>
              <a:off x="8196" y="5505"/>
              <a:ext cx="1525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rPr>
                <a:t>真数</a:t>
              </a:r>
              <a:endPara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0" name="Text Box 13"/>
            <p:cNvSpPr txBox="1"/>
            <p:nvPr/>
          </p:nvSpPr>
          <p:spPr>
            <a:xfrm>
              <a:off x="12085" y="5525"/>
              <a:ext cx="147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</a:rPr>
                <a:t>幂</a:t>
              </a:r>
              <a:endPara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438" y="4273"/>
              <a:ext cx="3971" cy="1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400" i="1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4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44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log</a:t>
              </a:r>
              <a:r>
                <a:rPr lang="en-US" altLang="zh-CN" sz="4400" i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44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N</a:t>
              </a:r>
              <a:endParaRPr lang="en-US" altLang="zh-CN" sz="4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641" y="4273"/>
              <a:ext cx="2528" cy="15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4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</a:t>
              </a:r>
              <a:r>
                <a:rPr lang="en-US" altLang="zh-CN" sz="4400" i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x</a:t>
              </a:r>
              <a:r>
                <a:rPr lang="en-US" altLang="zh-CN" sz="44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en-US" altLang="zh-CN" sz="44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N</a:t>
              </a:r>
              <a:endParaRPr lang="en-US" altLang="zh-CN" sz="44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711" y="8242"/>
              <a:ext cx="5257" cy="1025"/>
            </a:xfrm>
            <a:prstGeom prst="rect">
              <a:avLst/>
            </a:prstGeom>
            <a:noFill/>
            <a:ln w="9525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 (</a:t>
              </a:r>
              <a:r>
                <a: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a&gt;</a:t>
              </a: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0 </a:t>
              </a:r>
              <a:r>
                <a: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,a</a:t>
              </a:r>
              <a:r>
                <a:rPr lang="en-US" altLang="zh-CN" sz="280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≠</a:t>
              </a: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N&gt;</a:t>
              </a: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0</a:t>
              </a:r>
              <a:r>
                <a: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rPr>
                <a:t>)</a:t>
              </a:r>
              <a:endPara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120" title=""/>
          <p:cNvSpPr/>
          <p:nvPr/>
        </p:nvSpPr>
        <p:spPr>
          <a:xfrm>
            <a:off x="3268345" y="518160"/>
            <a:ext cx="5016500" cy="738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               </a:t>
            </a:r>
            <a:r>
              <a:rPr lang="zh-CN" altLang="en-US" sz="320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微软雅黑" panose="020b0503020204020204" charset="-122"/>
              </a:rPr>
              <a:t>对数的性质</a:t>
            </a:r>
            <a:endParaRPr lang="zh-CN" altLang="en-US" sz="3200" smtClean="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微软雅黑" panose="020b0503020204020204" charset="-122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3175000" y="4298950"/>
            <a:ext cx="5323205" cy="730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a&gt;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32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N&gt;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复习回顾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4481830" y="1452245"/>
            <a:ext cx="2620645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(1)log</a:t>
            </a:r>
            <a:r>
              <a:rPr lang="en-US" sz="32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=1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4481830" y="2384425"/>
            <a:ext cx="2620645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(2)log</a:t>
            </a:r>
            <a:r>
              <a:rPr lang="en-US" sz="32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sz="32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 =0</a:t>
            </a:r>
            <a:r>
              <a:rPr 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</a:t>
            </a:r>
            <a:endParaRPr lang="en-US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4482465" y="3298825"/>
                <a:ext cx="2619375" cy="7727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(3)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r>
                  <a:rPr lang="en-US" sz="32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sz="32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;</a:t>
                </a:r>
                <a:endParaRPr lang="en-US" altLang="en-US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465" y="3298825"/>
                <a:ext cx="2619375" cy="772795"/>
              </a:xfrm>
              <a:prstGeom prst="rect">
                <a:avLst/>
              </a:prstGeom>
              <a:blipFill rotWithShape="1">
                <a:blip r:embed="rId3"/>
                <a:stretch>
                  <a:fillRect l="-242" t="-822" r="-242" b="-822"/>
                </a:stretch>
              </a:blipFill>
              <a:ln w="12700" cmpd="sng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80" name="Text Box 8" title=""/>
          <p:cNvSpPr txBox="1"/>
          <p:nvPr/>
        </p:nvSpPr>
        <p:spPr>
          <a:xfrm>
            <a:off x="1454785" y="861060"/>
            <a:ext cx="92830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口算：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4" name="Text Box 8" title=""/>
          <p:cNvSpPr txBox="1"/>
          <p:nvPr/>
        </p:nvSpPr>
        <p:spPr>
          <a:xfrm>
            <a:off x="1454785" y="1624330"/>
            <a:ext cx="9283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(1)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   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32=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Text Box 8" title=""/>
          <p:cNvSpPr txBox="1"/>
          <p:nvPr/>
        </p:nvSpPr>
        <p:spPr>
          <a:xfrm>
            <a:off x="1454150" y="2379345"/>
            <a:ext cx="9283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81=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  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243=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5" name="Text Box 8" title=""/>
          <p:cNvSpPr txBox="1"/>
          <p:nvPr/>
        </p:nvSpPr>
        <p:spPr>
          <a:xfrm>
            <a:off x="1454785" y="3134360"/>
            <a:ext cx="9283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    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125=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;    log</a:t>
            </a:r>
            <a:r>
              <a:rPr lang="en-US" altLang="zh-CN" sz="2800" baseline="-25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625=</a:t>
            </a:r>
            <a:r>
              <a:rPr lang="en-US" altLang="zh-CN" sz="2800" u="sng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Text Box 8" title=""/>
          <p:cNvSpPr txBox="1"/>
          <p:nvPr/>
        </p:nvSpPr>
        <p:spPr>
          <a:xfrm>
            <a:off x="1454150" y="4507230"/>
            <a:ext cx="9283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你注意到了什么？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163300" y="105537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80" name="Text Box 8" title=""/>
          <p:cNvSpPr txBox="1"/>
          <p:nvPr/>
        </p:nvSpPr>
        <p:spPr>
          <a:xfrm>
            <a:off x="1437005" y="825500"/>
            <a:ext cx="928306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，且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 i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N&gt;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8" name="Text Box 8" title=""/>
          <p:cNvSpPr txBox="1"/>
          <p:nvPr/>
        </p:nvSpPr>
        <p:spPr>
          <a:xfrm>
            <a:off x="1437005" y="1685290"/>
            <a:ext cx="928306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log</a:t>
            </a:r>
            <a:r>
              <a:rPr lang="en-US" altLang="zh-CN" sz="32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MN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)=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32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+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log</a:t>
            </a:r>
            <a:r>
              <a:rPr lang="en-US" altLang="zh-CN" sz="3200" i="1" baseline="-25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 </a:t>
            </a:r>
            <a:endParaRPr lang="en-US" altLang="zh-CN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9" name="图片 8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52015" y="2615565"/>
            <a:ext cx="8056245" cy="36106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80" name="Text Box 8" title=""/>
          <p:cNvSpPr txBox="1"/>
          <p:nvPr/>
        </p:nvSpPr>
        <p:spPr>
          <a:xfrm>
            <a:off x="1454785" y="861060"/>
            <a:ext cx="928306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如果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M&gt;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N&gt;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0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，那么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8" name="Text Box 8" title=""/>
              <p:cNvSpPr txBox="1"/>
              <p:nvPr/>
            </p:nvSpPr>
            <p:spPr>
              <a:xfrm>
                <a:off x="1454150" y="1633855"/>
                <a:ext cx="9283065" cy="266827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(1)log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MN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)=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 i="1">
                  <a:solidFill>
                    <a:srgbClr val="C0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(2)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  <a:p>
                <a:pPr>
                  <a:lnSpc>
                    <a:spcPct val="150000"/>
                  </a:lnSpc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</a:pP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(3)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 i="1" baseline="30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log</a:t>
                </a:r>
                <a:r>
                  <a:rPr lang="en-US" altLang="zh-CN" sz="2800" i="1" baseline="-250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   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(n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R)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50" y="1633855"/>
                <a:ext cx="9283065" cy="2668270"/>
              </a:xfrm>
              <a:prstGeom prst="rect">
                <a:avLst/>
              </a:prstGeom>
              <a:blipFill rotWithShape="1">
                <a:blip r:embed="rId2"/>
                <a:stretch>
                  <a:fillRect l="-55" t="-190" r="-48" b="-167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8" title=""/>
          <p:cNvSpPr txBox="1"/>
          <p:nvPr/>
        </p:nvSpPr>
        <p:spPr>
          <a:xfrm>
            <a:off x="1454785" y="4872355"/>
            <a:ext cx="9283065" cy="737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请你证明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(2)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(3)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两条性质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8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445895" y="749935"/>
            <a:ext cx="9245600" cy="730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例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1.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求下列各式的值：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4" name="图片 3" title=""/>
          <p:cNvPicPr>
            <a:picLocks noChangeAspect="1"/>
          </p:cNvPicPr>
          <p:nvPr/>
        </p:nvPicPr>
        <p:blipFill>
          <a:blip r:embed="rId2"/>
          <a:srcRect b="77666"/>
          <a:stretch>
            <a:fillRect/>
          </a:stretch>
        </p:blipFill>
        <p:spPr>
          <a:xfrm>
            <a:off x="1445895" y="2531745"/>
            <a:ext cx="7822565" cy="788035"/>
          </a:xfrm>
          <a:prstGeom prst="rect">
            <a:avLst/>
          </a:prstGeom>
        </p:spPr>
      </p:pic>
      <p:pic>
        <p:nvPicPr>
          <p:cNvPr id="5" name="图片 4" title=""/>
          <p:cNvPicPr>
            <a:picLocks noChangeAspect="1"/>
          </p:cNvPicPr>
          <p:nvPr/>
        </p:nvPicPr>
        <p:blipFill>
          <a:blip r:embed="rId2"/>
          <a:srcRect t="28668"/>
          <a:stretch>
            <a:fillRect/>
          </a:stretch>
        </p:blipFill>
        <p:spPr>
          <a:xfrm>
            <a:off x="2188210" y="3554730"/>
            <a:ext cx="7949565" cy="2557780"/>
          </a:xfrm>
          <a:prstGeom prst="rect">
            <a:avLst/>
          </a:prstGeom>
        </p:spPr>
      </p:pic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445895" y="1522095"/>
                <a:ext cx="9245600" cy="7473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lg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ff"/>
                          <m:ctrlP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g>
                        <m:e>
                          <m:r>
                            <a:rPr lang="en-US" altLang="zh-CN" sz="3200" i="1" baseline="-25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100</m:t>
                          </m:r>
                        </m:e>
                      </m:rad>
                    </m:oMath>
                  </m:oMathPara>
                </a14:m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　　　　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）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log</a:t>
                </a:r>
                <a:r>
                  <a:rPr lang="en-US" altLang="zh-CN" sz="32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(4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7</a:t>
                </a:r>
                <a:r>
                  <a:rPr lang="en-US" altLang="zh-CN" sz="3200">
                    <a:solidFill>
                      <a:srgbClr val="0000FF"/>
                    </a:solidFill>
                    <a:latin typeface="Arial" panose="020b0604020202020204" pitchFamily="34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×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5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95" y="1522095"/>
                <a:ext cx="9245600" cy="747395"/>
              </a:xfrm>
              <a:prstGeom prst="rect">
                <a:avLst/>
              </a:prstGeom>
              <a:blipFill rotWithShape="1">
                <a:blip r:embed="rId3"/>
                <a:stretch>
                  <a:fillRect l="-55" t="-7477" r="-48" b="-595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482725" y="850900"/>
                <a:ext cx="9146540" cy="11588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例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2. 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用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ln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ln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en-US" altLang="zh-CN" sz="3200" err="1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ln</a:t>
                </a:r>
                <a:r>
                  <a:rPr lang="en-US" altLang="zh-CN" sz="3200" i="1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z</a:t>
                </a:r>
                <a:r>
                  <a:rPr lang="zh-CN" altLang="en-US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表示</a:t>
                </a:r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ln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C0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𝑦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ff"/>
                              <m:ctrlP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radPr>
                            <m:deg>
                              <m: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altLang="zh-CN" sz="3200" i="1">
                                  <a:solidFill>
                                    <a:srgbClr val="C0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𝑧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32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25" y="850900"/>
                <a:ext cx="9146540" cy="1158875"/>
              </a:xfrm>
              <a:prstGeom prst="rect">
                <a:avLst/>
              </a:prstGeom>
              <a:blipFill rotWithShape="1">
                <a:blip r:embed="rId2"/>
                <a:stretch>
                  <a:fillRect l="-56" t="-438" r="-49" b="-384"/>
                </a:stretch>
              </a:blipFill>
              <a:ln w="952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Shape 120" title=""/>
          <p:cNvSpPr/>
          <p:nvPr/>
        </p:nvSpPr>
        <p:spPr>
          <a:xfrm>
            <a:off x="988695" y="23622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对数的性质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pic>
        <p:nvPicPr>
          <p:cNvPr id="5" name="图片 4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25" y="2324735"/>
            <a:ext cx="6428105" cy="1188085"/>
          </a:xfrm>
          <a:prstGeom prst="rect">
            <a:avLst/>
          </a:prstGeom>
        </p:spPr>
      </p:pic>
      <p:pic>
        <p:nvPicPr>
          <p:cNvPr id="6" name="图片 5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2060" y="3366770"/>
            <a:ext cx="4911725" cy="20624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UNIT_PLACING_PICTURE_USER_VIEWPORT" val="{&quot;height&quot;:3280,&quot;width&quot;:7320}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8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165</Paragraphs>
  <Slides>30</Slides>
  <Notes>3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baseType="lpstr" size="45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等线</vt:lpstr>
      <vt:lpstr>方正姚体</vt:lpstr>
      <vt:lpstr>Cambria Math</vt:lpstr>
      <vt:lpstr>幼圆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2023-07-18T15:19:17.408</cp:lastPrinted>
  <dcterms:created xsi:type="dcterms:W3CDTF">2023-07-18T15:19:17Z</dcterms:created>
  <dcterms:modified xsi:type="dcterms:W3CDTF">2023-07-18T07:19:17Z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