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701" r:id="rId5"/>
    <p:sldId id="1756" r:id="rId6"/>
    <p:sldId id="1841" r:id="rId7"/>
    <p:sldId id="1842" r:id="rId8"/>
    <p:sldId id="1843" r:id="rId9"/>
    <p:sldId id="1844" r:id="rId10"/>
    <p:sldId id="1845" r:id="rId11"/>
    <p:sldId id="1911" r:id="rId12"/>
    <p:sldId id="1912" r:id="rId13"/>
    <p:sldId id="1913" r:id="rId14"/>
    <p:sldId id="1702" r:id="rId15"/>
    <p:sldId id="1847" r:id="rId16"/>
    <p:sldId id="1850" r:id="rId17"/>
    <p:sldId id="1891" r:id="rId18"/>
    <p:sldId id="1906" r:id="rId19"/>
    <p:sldId id="1907" r:id="rId20"/>
    <p:sldId id="1908" r:id="rId21"/>
    <p:sldId id="1703" r:id="rId22"/>
    <p:sldId id="1873" r:id="rId23"/>
    <p:sldId id="1909" r:id="rId24"/>
    <p:sldId id="1914" r:id="rId25"/>
    <p:sldId id="1852" r:id="rId26"/>
    <p:sldId id="1910" r:id="rId27"/>
    <p:sldId id="330" r:id="rId28"/>
    <p:sldId id="331" r:id="rId29"/>
    <p:sldId id="332" r:id="rId30"/>
    <p:sldId id="285" r:id="rId31"/>
    <p:sldId id="319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54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87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NULL" TargetMode="External" /><Relationship Id="rId3" Type="http://schemas.openxmlformats.org/officeDocument/2006/relationships/image" Target="../media/image1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第四章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指数函数与对数函数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对数函数的图象与性质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3971925" y="3961924"/>
            <a:ext cx="3954145" cy="2607469"/>
            <a:chOff x="6255" y="6239"/>
            <a:chExt cx="6227" cy="4106"/>
          </a:xfrm>
        </p:grpSpPr>
        <p:sp>
          <p:nvSpPr>
            <p:cNvPr id="43020" name="Oval 12"/>
            <p:cNvSpPr/>
            <p:nvPr/>
          </p:nvSpPr>
          <p:spPr>
            <a:xfrm>
              <a:off x="6255" y="8164"/>
              <a:ext cx="383" cy="383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 cap="flat" cmpd="sng">
              <a:solidFill>
                <a:schemeClr val="accent1">
                  <a:lumMod val="9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7668" y="7965"/>
              <a:ext cx="387" cy="780"/>
              <a:chOff x="2074" y="2210"/>
              <a:chExt cx="207" cy="417"/>
            </a:xfrm>
          </p:grpSpPr>
          <p:sp>
            <p:nvSpPr>
              <p:cNvPr id="3121" name="Oval 14"/>
              <p:cNvSpPr/>
              <p:nvPr/>
            </p:nvSpPr>
            <p:spPr>
              <a:xfrm>
                <a:off x="2077" y="2210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  <p:sp>
            <p:nvSpPr>
              <p:cNvPr id="3122" name="Oval 15"/>
              <p:cNvSpPr/>
              <p:nvPr/>
            </p:nvSpPr>
            <p:spPr>
              <a:xfrm>
                <a:off x="2074" y="2423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8988" y="7580"/>
              <a:ext cx="395" cy="1550"/>
              <a:chOff x="2170" y="2306"/>
              <a:chExt cx="210" cy="827"/>
            </a:xfrm>
          </p:grpSpPr>
          <p:grpSp>
            <p:nvGrpSpPr>
              <p:cNvPr id="3115" name="Group 17"/>
              <p:cNvGrpSpPr/>
              <p:nvPr/>
            </p:nvGrpSpPr>
            <p:grpSpPr>
              <a:xfrm>
                <a:off x="2170" y="2306"/>
                <a:ext cx="207" cy="417"/>
                <a:chOff x="2074" y="2210"/>
                <a:chExt cx="207" cy="417"/>
              </a:xfrm>
            </p:grpSpPr>
            <p:sp>
              <p:nvSpPr>
                <p:cNvPr id="3119" name="Oval 18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20" name="Oval 19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116" name="Group 20"/>
              <p:cNvGrpSpPr/>
              <p:nvPr/>
            </p:nvGrpSpPr>
            <p:grpSpPr>
              <a:xfrm>
                <a:off x="2173" y="2716"/>
                <a:ext cx="207" cy="417"/>
                <a:chOff x="2074" y="2210"/>
                <a:chExt cx="207" cy="417"/>
              </a:xfrm>
            </p:grpSpPr>
            <p:sp>
              <p:nvSpPr>
                <p:cNvPr id="3117" name="Oval 21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18" name="Oval 22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</p:grpSp>
        <p:grpSp>
          <p:nvGrpSpPr>
            <p:cNvPr id="7" name="Group 23"/>
            <p:cNvGrpSpPr/>
            <p:nvPr/>
          </p:nvGrpSpPr>
          <p:grpSpPr>
            <a:xfrm>
              <a:off x="10258" y="6788"/>
              <a:ext cx="405" cy="3122"/>
              <a:chOff x="2875" y="2101"/>
              <a:chExt cx="215" cy="1665"/>
            </a:xfrm>
          </p:grpSpPr>
          <p:grpSp>
            <p:nvGrpSpPr>
              <p:cNvPr id="3101" name="Group 24"/>
              <p:cNvGrpSpPr/>
              <p:nvPr/>
            </p:nvGrpSpPr>
            <p:grpSpPr>
              <a:xfrm>
                <a:off x="2875" y="2101"/>
                <a:ext cx="210" cy="827"/>
                <a:chOff x="2170" y="2306"/>
                <a:chExt cx="210" cy="827"/>
              </a:xfrm>
            </p:grpSpPr>
            <p:grpSp>
              <p:nvGrpSpPr>
                <p:cNvPr id="3109" name="Group 25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13" name="Oval 2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4" name="Oval 2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10" name="Group 28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11" name="Oval 29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2" name="Oval 30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3102" name="Group 31"/>
              <p:cNvGrpSpPr/>
              <p:nvPr/>
            </p:nvGrpSpPr>
            <p:grpSpPr>
              <a:xfrm>
                <a:off x="2880" y="2939"/>
                <a:ext cx="210" cy="827"/>
                <a:chOff x="2170" y="2306"/>
                <a:chExt cx="210" cy="827"/>
              </a:xfrm>
            </p:grpSpPr>
            <p:grpSp>
              <p:nvGrpSpPr>
                <p:cNvPr id="3103" name="Group 32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07" name="Oval 33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8" name="Oval 34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04" name="Group 35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05" name="Oval 3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6" name="Oval 3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14" name="Group 38"/>
            <p:cNvGrpSpPr/>
            <p:nvPr/>
          </p:nvGrpSpPr>
          <p:grpSpPr>
            <a:xfrm>
              <a:off x="11353" y="6239"/>
              <a:ext cx="1129" cy="4106"/>
              <a:chOff x="4040" y="1350"/>
              <a:chExt cx="601" cy="2190"/>
            </a:xfrm>
          </p:grpSpPr>
          <p:grpSp>
            <p:nvGrpSpPr>
              <p:cNvPr id="3094" name="Group 39"/>
              <p:cNvGrpSpPr/>
              <p:nvPr/>
            </p:nvGrpSpPr>
            <p:grpSpPr>
              <a:xfrm>
                <a:off x="4135" y="1350"/>
                <a:ext cx="207" cy="410"/>
                <a:chOff x="2074" y="2168"/>
                <a:chExt cx="207" cy="410"/>
              </a:xfrm>
            </p:grpSpPr>
            <p:sp>
              <p:nvSpPr>
                <p:cNvPr id="3099" name="Oval 40"/>
                <p:cNvSpPr/>
                <p:nvPr/>
              </p:nvSpPr>
              <p:spPr>
                <a:xfrm>
                  <a:off x="2077" y="216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00" name="Oval 41"/>
                <p:cNvSpPr/>
                <p:nvPr/>
              </p:nvSpPr>
              <p:spPr>
                <a:xfrm>
                  <a:off x="2074" y="2374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095" name="Group 42"/>
              <p:cNvGrpSpPr/>
              <p:nvPr/>
            </p:nvGrpSpPr>
            <p:grpSpPr>
              <a:xfrm>
                <a:off x="4128" y="3137"/>
                <a:ext cx="207" cy="403"/>
                <a:chOff x="2074" y="2308"/>
                <a:chExt cx="207" cy="403"/>
              </a:xfrm>
            </p:grpSpPr>
            <p:sp>
              <p:nvSpPr>
                <p:cNvPr id="3097" name="Oval 43"/>
                <p:cNvSpPr/>
                <p:nvPr/>
              </p:nvSpPr>
              <p:spPr>
                <a:xfrm>
                  <a:off x="2077" y="230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098" name="Oval 44"/>
                <p:cNvSpPr/>
                <p:nvPr/>
              </p:nvSpPr>
              <p:spPr>
                <a:xfrm>
                  <a:off x="2074" y="2507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sp>
            <p:nvSpPr>
              <p:cNvPr id="3096" name="Text Box 45"/>
              <p:cNvSpPr/>
              <p:nvPr/>
            </p:nvSpPr>
            <p:spPr>
              <a:xfrm>
                <a:off x="4040" y="2248"/>
                <a:ext cx="601" cy="29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100">
                    <a:sym typeface="+mn-ea"/>
                  </a:rPr>
                  <a:t>……</a:t>
                </a:r>
                <a:endParaRPr lang="zh-CN" altLang="en-US" sz="2100">
                  <a:sym typeface="+mn-ea"/>
                </a:endParaRPr>
              </a:p>
            </p:txBody>
          </p:sp>
        </p:grpSp>
        <p:sp>
          <p:nvSpPr>
            <p:cNvPr id="43054" name="AutoShape 46"/>
            <p:cNvSpPr/>
            <p:nvPr/>
          </p:nvSpPr>
          <p:spPr>
            <a:xfrm>
              <a:off x="6903" y="8205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sp>
          <p:nvSpPr>
            <p:cNvPr id="43055" name="AutoShape 47"/>
            <p:cNvSpPr/>
            <p:nvPr/>
          </p:nvSpPr>
          <p:spPr>
            <a:xfrm>
              <a:off x="8253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6" name="AutoShape 48"/>
            <p:cNvSpPr/>
            <p:nvPr/>
          </p:nvSpPr>
          <p:spPr>
            <a:xfrm>
              <a:off x="9595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7" name="AutoShape 49"/>
            <p:cNvSpPr/>
            <p:nvPr/>
          </p:nvSpPr>
          <p:spPr>
            <a:xfrm>
              <a:off x="10913" y="821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反函数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7410" name="Rectangle 24" title=""/>
          <p:cNvSpPr/>
          <p:nvPr/>
        </p:nvSpPr>
        <p:spPr>
          <a:xfrm>
            <a:off x="1335405" y="940753"/>
            <a:ext cx="9303385" cy="1470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对比函数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 i="1" baseline="30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的图象与函数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log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，写下你发现的现象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Rectangle 24" title=""/>
          <p:cNvSpPr/>
          <p:nvPr/>
        </p:nvSpPr>
        <p:spPr>
          <a:xfrm>
            <a:off x="1335405" y="2848611"/>
            <a:ext cx="9303385" cy="215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我们说函数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 baseline="30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互为反函数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，它们的图象关于直线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对称；其中的一个定义域是另一个的值域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Rectangle 24" title=""/>
          <p:cNvSpPr/>
          <p:nvPr/>
        </p:nvSpPr>
        <p:spPr>
          <a:xfrm>
            <a:off x="1444625" y="1132523"/>
            <a:ext cx="9303385" cy="1470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3200" i="1" baseline="30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的反函数，则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27</a:t>
            </a:r>
            <a:r>
              <a:rPr lang="en-US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endParaRPr lang="zh-CN" altLang="en-US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值为</a:t>
            </a:r>
            <a:r>
              <a:rPr lang="zh-CN" altLang="en-US" sz="32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3200" i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3200" i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728980" y="505460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443990" y="4267835"/>
            <a:ext cx="9303385" cy="730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1031875" y="1242060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对数函数的图象与性质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5" name="Text Box 4" title=""/>
          <p:cNvSpPr txBox="1"/>
          <p:nvPr/>
        </p:nvSpPr>
        <p:spPr>
          <a:xfrm>
            <a:off x="1573530" y="304165"/>
            <a:ext cx="929068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比较下列各题中两个值的大小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574165" y="3634105"/>
            <a:ext cx="9290050" cy="2330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由于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单调递增，所以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3.4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8.5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由于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单调递减，所以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1.8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2.7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(3)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＞1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单调递增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5.1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5.9 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0＜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＜1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单调递减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5.1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5.9 </a:t>
            </a:r>
            <a:endParaRPr lang="zh-CN" altLang="en-US" sz="28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54587" y="1496695"/>
            <a:ext cx="680158" cy="3864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数据分析</a:t>
            </a:r>
            <a:r>
              <a:rPr lang="en-US" altLang="zh-CN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Text Box 4" title=""/>
          <p:cNvSpPr txBox="1"/>
          <p:nvPr/>
        </p:nvSpPr>
        <p:spPr>
          <a:xfrm>
            <a:off x="1573530" y="1175385"/>
            <a:ext cx="9290685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(1)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3.4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 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8.5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(2)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1.8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2.7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(3)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5.1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5.9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＞0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且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≠1)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728980" y="505460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8675" name="Text Box 4" title=""/>
          <p:cNvSpPr txBox="1"/>
          <p:nvPr/>
        </p:nvSpPr>
        <p:spPr>
          <a:xfrm>
            <a:off x="1573530" y="1180465"/>
            <a:ext cx="929068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比较下列各题中两个值的大小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Text Box 4" title=""/>
          <p:cNvSpPr txBox="1"/>
          <p:nvPr/>
        </p:nvSpPr>
        <p:spPr>
          <a:xfrm>
            <a:off x="1573530" y="2049145"/>
            <a:ext cx="9290685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lg0.6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lg0.8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(2)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0.5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0.5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(3)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7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＞0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且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≠1)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574165" y="4502785"/>
            <a:ext cx="9290050" cy="19437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答案：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lg0.6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lg0.8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       (2)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0.5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6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0.5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(3)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＞1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，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7 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0＜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＜1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，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7 </a:t>
            </a:r>
            <a:endParaRPr lang="zh-CN" altLang="en-US" sz="28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5" name="Text Box 4" title=""/>
          <p:cNvSpPr txBox="1"/>
          <p:nvPr/>
        </p:nvSpPr>
        <p:spPr>
          <a:xfrm>
            <a:off x="1573530" y="304165"/>
            <a:ext cx="929068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求下列函数的定义域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574800" y="3516630"/>
            <a:ext cx="9290050" cy="2330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要使函数式有意义，必需：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lg(2-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Wingdings" panose="05000000000000000000" pitchFamily="2" charset="2"/>
              </a:rPr>
              <a:t>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0,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且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2-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解得：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Wingdings" panose="05000000000000000000" pitchFamily="2" charset="2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即定义域为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(-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,1]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要使函数式有意义，必需：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4-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0,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且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-3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Wingdings" panose="05000000000000000000" pitchFamily="2" charset="2"/>
              </a:rPr>
              <a:t>≠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解得：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Wingdings" panose="05000000000000000000" pitchFamily="2" charset="2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Wingdings" panose="05000000000000000000" pitchFamily="2" charset="2"/>
              </a:rPr>
              <a:t>≠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即定义域为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(-∞,3)∪(3, 4)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zh-CN" altLang="en-US" sz="28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54587" y="1496695"/>
            <a:ext cx="680158" cy="3864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数据分析</a:t>
            </a:r>
            <a:r>
              <a:rPr lang="en-US" altLang="zh-CN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14" name="Text Box 4" title=""/>
              <p:cNvSpPr txBox="1"/>
              <p:nvPr/>
            </p:nvSpPr>
            <p:spPr>
              <a:xfrm>
                <a:off x="1573530" y="1175385"/>
                <a:ext cx="9290685" cy="22555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(1)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𝑙𝑔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(2)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𝑜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𝑔</m:t>
                          </m:r>
                          <m:r>
                            <a:rPr lang="en-US" altLang="zh-CN" sz="36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30" y="1175385"/>
                <a:ext cx="9290685" cy="2255520"/>
              </a:xfrm>
              <a:prstGeom prst="rect">
                <a:avLst/>
              </a:prstGeom>
              <a:blipFill rotWithShape="1">
                <a:blip r:embed="rId2"/>
                <a:stretch>
                  <a:fillRect l="-55" t="-225" r="-48" b="-1098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728980" y="505460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8675" name="Text Box 4" title=""/>
          <p:cNvSpPr txBox="1"/>
          <p:nvPr/>
        </p:nvSpPr>
        <p:spPr>
          <a:xfrm>
            <a:off x="1573530" y="1180465"/>
            <a:ext cx="9290685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求下列函数的定义域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9" name="Text Box 4" title=""/>
              <p:cNvSpPr txBox="1"/>
              <p:nvPr/>
            </p:nvSpPr>
            <p:spPr>
              <a:xfrm>
                <a:off x="1573530" y="2049145"/>
                <a:ext cx="9290685" cy="191325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𝑙𝑛𝑥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(2)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𝑙𝑔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30" y="2049145"/>
                <a:ext cx="9290685" cy="1913255"/>
              </a:xfrm>
              <a:prstGeom prst="rect">
                <a:avLst/>
              </a:prstGeom>
              <a:blipFill rotWithShape="1">
                <a:blip r:embed="rId2"/>
                <a:stretch>
                  <a:fillRect l="-55" t="-266" r="-48" b="-232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 title=""/>
          <p:cNvSpPr txBox="1"/>
          <p:nvPr/>
        </p:nvSpPr>
        <p:spPr>
          <a:xfrm>
            <a:off x="1574165" y="4502785"/>
            <a:ext cx="929005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答案：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en-US" altLang="zh-CN" sz="280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(0 ,  e]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     (2)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(-∞,0)∪(0, 2) </a:t>
            </a:r>
            <a:endParaRPr lang="zh-CN" altLang="en-US" sz="28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5" name="Text Box 4" title=""/>
          <p:cNvSpPr txBox="1"/>
          <p:nvPr/>
        </p:nvSpPr>
        <p:spPr>
          <a:xfrm>
            <a:off x="1573530" y="375285"/>
            <a:ext cx="929068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3.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+1)-2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574165" y="2960370"/>
            <a:ext cx="9290050" cy="265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+1)&gt;2=log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aseline="30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4;</a:t>
            </a:r>
            <a:endParaRPr lang="en-US" altLang="zh-CN" sz="32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baseline="30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因为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单调递增，</a:t>
            </a:r>
            <a:endParaRPr lang="zh-CN" altLang="en-US" sz="32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+1&gt;4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 sz="32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从而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&gt;3</a:t>
            </a:r>
            <a:endParaRPr lang="en-US" altLang="zh-CN" sz="3200" err="1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54587" y="1496695"/>
            <a:ext cx="680158" cy="3864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数据分析</a:t>
            </a:r>
            <a:r>
              <a:rPr lang="en-US" altLang="zh-CN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Text Box 4" title=""/>
          <p:cNvSpPr txBox="1"/>
          <p:nvPr/>
        </p:nvSpPr>
        <p:spPr>
          <a:xfrm>
            <a:off x="1573530" y="1246505"/>
            <a:ext cx="9290685" cy="1660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的取值范围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(2)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6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∈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(-1, 3), 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求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的值域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Text Box 4" title=""/>
          <p:cNvSpPr txBox="1"/>
          <p:nvPr/>
        </p:nvSpPr>
        <p:spPr>
          <a:xfrm>
            <a:off x="1573530" y="5691505"/>
            <a:ext cx="929068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总结：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利用函数的单调性进行化归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5" name="Text Box 4" title=""/>
          <p:cNvSpPr txBox="1"/>
          <p:nvPr/>
        </p:nvSpPr>
        <p:spPr>
          <a:xfrm>
            <a:off x="1573530" y="375285"/>
            <a:ext cx="929068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3.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+1)-2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574165" y="2960370"/>
            <a:ext cx="9290050" cy="265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因为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∈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(-1, 3)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0&lt;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+1&lt;4 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又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(0, 4)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上单调递增，</a:t>
            </a:r>
            <a:endParaRPr lang="zh-CN" altLang="en-US" sz="32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+1)&lt;log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4=2 ;</a:t>
            </a:r>
            <a:endParaRPr lang="en-US" altLang="zh-CN" sz="32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baseline="30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即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的值域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320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(-∞,  0)</a:t>
            </a:r>
            <a:endParaRPr lang="en-US" altLang="zh-CN" sz="3200" err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54587" y="1496695"/>
            <a:ext cx="680158" cy="3864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数据分析</a:t>
            </a:r>
            <a:r>
              <a:rPr lang="en-US" altLang="zh-CN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Text Box 4" title=""/>
          <p:cNvSpPr txBox="1"/>
          <p:nvPr/>
        </p:nvSpPr>
        <p:spPr>
          <a:xfrm>
            <a:off x="1573530" y="1246505"/>
            <a:ext cx="9290685" cy="1660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的取值范围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(2)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6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∈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(-1, 3), 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求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的值域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Text Box 4" title=""/>
          <p:cNvSpPr txBox="1"/>
          <p:nvPr/>
        </p:nvSpPr>
        <p:spPr>
          <a:xfrm>
            <a:off x="1573530" y="5691505"/>
            <a:ext cx="929068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总结：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利用函数的单调性进行化归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09290"/>
            <a:ext cx="4636770" cy="2315210"/>
            <a:chOff x="7991" y="3292"/>
            <a:chExt cx="7302" cy="3646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36" y="4309"/>
              <a:ext cx="2842" cy="91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83" y="3292"/>
              <a:ext cx="3010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1031875" y="1242060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对数函数的图象与性质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1031875" y="1242060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对数函数的图象与性质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248410" y="337185"/>
                <a:ext cx="9693275" cy="22796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1</a:t>
                </a:r>
                <a:r>
                  <a:rPr lang="zh-CN" altLang="en-US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．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 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-3)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恒为正值，则实数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的取值范围</a:t>
                </a:r>
                <a:endParaRPr lang="zh-CN" altLang="en-US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zh-CN" altLang="en-US" sz="3200" u="sng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u="sng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zh-CN" altLang="en-US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(2)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若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&gt;1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，则实数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的取值范围是</a:t>
                </a:r>
                <a:r>
                  <a:rPr lang="zh-CN" altLang="en-US" sz="3200" u="sng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u="sng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en-US" altLang="zh-CN" sz="3200" u="sng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endParaRPr lang="en-US" altLang="zh-CN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10" y="337185"/>
                <a:ext cx="9693275" cy="2279650"/>
              </a:xfrm>
              <a:prstGeom prst="rect">
                <a:avLst/>
              </a:prstGeom>
              <a:blipFill rotWithShape="1">
                <a:blip r:embed="rId2"/>
                <a:stretch>
                  <a:fillRect l="-52" t="-223" r="-46" b="-641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1595755" y="4380865"/>
            <a:ext cx="6177280" cy="1370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根据图形走势判断，函数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y = 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属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指数增长模型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248410" y="2797175"/>
                <a:ext cx="9693275" cy="32524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</a:t>
                </a:r>
                <a:r>
                  <a:rPr 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析：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由已知，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-3)&gt;0=log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恒成立；</a:t>
                </a:r>
                <a:endParaRPr lang="zh-CN" altLang="en-US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＞1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，因为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单调递增，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所以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-3&gt;1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，从而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&gt;2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0＜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＜1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，因为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单调递减，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所以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0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&lt;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-3&lt;1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&lt;2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；与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0＜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＜1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矛盾！ </a:t>
                </a:r>
                <a:endParaRPr lang="zh-CN" altLang="en-US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综上，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&gt;2 .</a:t>
                </a:r>
                <a:r>
                  <a:rPr lang="en-US" altLang="zh-CN" sz="3200" i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            </a:t>
                </a:r>
                <a:endParaRPr lang="en-US" altLang="zh-CN" sz="3200" i="1" baseline="30000">
                  <a:solidFill>
                    <a:srgbClr val="FF0000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10" y="2797175"/>
                <a:ext cx="9693275" cy="3252470"/>
              </a:xfrm>
              <a:prstGeom prst="rect">
                <a:avLst/>
              </a:prstGeom>
              <a:blipFill rotWithShape="1">
                <a:blip r:embed="rId3"/>
                <a:stretch>
                  <a:fillRect r="-151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 title=""/>
          <p:cNvSpPr txBox="1"/>
          <p:nvPr/>
        </p:nvSpPr>
        <p:spPr>
          <a:xfrm>
            <a:off x="401627" y="1927225"/>
            <a:ext cx="679778" cy="201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分类讨论</a:t>
            </a:r>
            <a:endParaRPr lang="zh-CN" altLang="en-US" sz="2400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248410" y="337185"/>
                <a:ext cx="9693275" cy="22796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1</a:t>
                </a:r>
                <a:r>
                  <a:rPr lang="zh-CN" altLang="en-US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．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 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-3)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恒为正值，则实数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的取值范围</a:t>
                </a:r>
                <a:endParaRPr lang="zh-CN" altLang="en-US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zh-CN" altLang="en-US" sz="3200" u="sng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u="sng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zh-CN" altLang="en-US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(2)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若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&lt;1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，则实数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的取值范围是</a:t>
                </a:r>
                <a:r>
                  <a:rPr lang="zh-CN" altLang="en-US" sz="3200" u="sng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u="sng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en-US" altLang="zh-CN" sz="3200" u="sng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endParaRPr lang="en-US" altLang="zh-CN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10" y="337185"/>
                <a:ext cx="9693275" cy="2279650"/>
              </a:xfrm>
              <a:prstGeom prst="rect">
                <a:avLst/>
              </a:prstGeom>
              <a:blipFill rotWithShape="1">
                <a:blip r:embed="rId2"/>
                <a:stretch>
                  <a:fillRect l="-52" t="-223" r="-46" b="-641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1595755" y="4380865"/>
            <a:ext cx="6177280" cy="1370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根据图形走势判断，函数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y = 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属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指数增长模型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248410" y="2681605"/>
                <a:ext cx="9693275" cy="38715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</a:t>
                </a:r>
                <a:r>
                  <a:rPr 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析：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由已知，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&lt;1=log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＞1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，因为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单调递增，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所以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，从而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&gt;1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0＜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＜1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，因为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单调递减，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所以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，从而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0&lt;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3200" i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                  </a:t>
                </a:r>
                <a:endParaRPr lang="en-US" altLang="zh-CN" sz="3200" i="1" baseline="30000">
                  <a:solidFill>
                    <a:srgbClr val="FF0000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综上，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0&lt;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 baseline="30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或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&gt;1</a:t>
                </a:r>
                <a:endParaRPr lang="zh-CN" altLang="en-US" sz="3200" i="1" baseline="300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10" y="2681605"/>
                <a:ext cx="9693275" cy="38715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 title=""/>
          <p:cNvSpPr txBox="1"/>
          <p:nvPr/>
        </p:nvSpPr>
        <p:spPr>
          <a:xfrm>
            <a:off x="401627" y="1927225"/>
            <a:ext cx="679778" cy="201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分类讨论</a:t>
            </a:r>
            <a:endParaRPr lang="zh-CN" altLang="en-US" sz="2400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248410" y="337185"/>
            <a:ext cx="9693275" cy="1370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．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y=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＞0,且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≠1)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[2,4]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上的最大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值与最小值的差为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，求实数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的值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   </a:t>
            </a:r>
            <a:endParaRPr lang="en-US" altLang="zh-CN" sz="32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248410" y="1927225"/>
                <a:ext cx="9693275" cy="296608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</a:t>
                </a:r>
                <a:r>
                  <a:rPr 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析：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＞1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单调递增，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4-log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2=1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解得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；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0＜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＜1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单调递减，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2-log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4=1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解得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3200" i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                  </a:t>
                </a:r>
                <a:endParaRPr lang="en-US" altLang="zh-CN" sz="3200" i="1" baseline="30000">
                  <a:solidFill>
                    <a:srgbClr val="FF0000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综上，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 baseline="30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或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=2</a:t>
                </a:r>
                <a:endParaRPr lang="zh-CN" altLang="en-US" sz="3200" i="1" baseline="300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10" y="1927225"/>
                <a:ext cx="9693275" cy="2966085"/>
              </a:xfrm>
              <a:prstGeom prst="rect">
                <a:avLst/>
              </a:prstGeom>
              <a:blipFill rotWithShape="1">
                <a:blip r:embed="rId2"/>
                <a:stretch>
                  <a:fillRect r="-123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 title=""/>
          <p:cNvSpPr txBox="1"/>
          <p:nvPr/>
        </p:nvSpPr>
        <p:spPr>
          <a:xfrm>
            <a:off x="401627" y="1927225"/>
            <a:ext cx="679778" cy="201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分类讨论</a:t>
            </a:r>
            <a:endParaRPr lang="zh-CN" altLang="en-US" sz="2400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249680" y="5213985"/>
            <a:ext cx="9693275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总结：</a:t>
            </a:r>
            <a:r>
              <a:rPr 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由于对数函数有增减两类，故要分两种情况分</a:t>
            </a:r>
            <a:endParaRPr 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别求解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8675" name="Text Box 4" title=""/>
              <p:cNvSpPr txBox="1"/>
              <p:nvPr/>
            </p:nvSpPr>
            <p:spPr>
              <a:xfrm>
                <a:off x="1308100" y="230505"/>
                <a:ext cx="9595485" cy="22675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3.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设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f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(1+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)+log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(3-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 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且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≠1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endParaRPr 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且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(1)=2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．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的值及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的定义域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(2)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在区间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[0,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]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上的值域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867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0" y="230505"/>
                <a:ext cx="9595485" cy="2267585"/>
              </a:xfrm>
              <a:prstGeom prst="rect">
                <a:avLst/>
              </a:prstGeom>
              <a:blipFill rotWithShape="1">
                <a:blip r:embed="rId2"/>
                <a:stretch>
                  <a:fillRect l="-53" t="-224" r="-46" b="-196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491795" y="1871980"/>
            <a:ext cx="679780" cy="2032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化归思想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308100" y="2861945"/>
            <a:ext cx="9693275" cy="3046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</a:t>
            </a:r>
            <a:r>
              <a:rPr 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析：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(1)=2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知，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2=1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32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=2;</a:t>
            </a:r>
            <a:endParaRPr lang="zh-CN" altLang="en-US" sz="32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即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(1+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)(3-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3200" err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</a:t>
            </a:r>
            <a:r>
              <a:rPr lang="zh-CN" altLang="en-US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1+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x&gt;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0, 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altLang="zh-CN" sz="32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3-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endParaRPr lang="zh-CN" altLang="en-US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 -1&lt;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&lt;3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的定义域为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(-1, 3)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sz="3200" i="1" baseline="30000">
              <a:solidFill>
                <a:srgbClr val="FF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8675" name="Text Box 4" title=""/>
              <p:cNvSpPr txBox="1"/>
              <p:nvPr/>
            </p:nvSpPr>
            <p:spPr>
              <a:xfrm>
                <a:off x="1308100" y="168275"/>
                <a:ext cx="9595485" cy="22675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3.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设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f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(1+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)+log</a:t>
                </a:r>
                <a:r>
                  <a:rPr lang="en-US" altLang="zh-CN" sz="3200" i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(3-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 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且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≠1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endParaRPr 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且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(1)=2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．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的值及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的定义域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(2)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在区间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[0,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]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上的值域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867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0" y="168275"/>
                <a:ext cx="9595485" cy="2267585"/>
              </a:xfrm>
              <a:prstGeom prst="rect">
                <a:avLst/>
              </a:prstGeom>
              <a:blipFill rotWithShape="1">
                <a:blip r:embed="rId2"/>
                <a:stretch>
                  <a:fillRect l="-53" t="-224" r="-46" b="-196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391465" y="1753235"/>
            <a:ext cx="679780" cy="2078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数形结合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297940" y="2462530"/>
                <a:ext cx="9596120" cy="4165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</a:t>
                </a:r>
                <a:r>
                  <a:rPr 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析：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(1+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)(3-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)=log</a:t>
                </a:r>
                <a:r>
                  <a:rPr lang="en-US" altLang="zh-CN" sz="3200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[-(x-1)</a:t>
                </a:r>
                <a:r>
                  <a:rPr lang="en-US" altLang="zh-CN" sz="3200" baseline="30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+4]</a:t>
                </a:r>
                <a:endParaRPr lang="en-US" altLang="zh-CN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[0, 1]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上单调递增，</a:t>
                </a:r>
                <a:endParaRPr lang="zh-CN" altLang="en-US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[1,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]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上单调递减；</a:t>
                </a:r>
                <a:endParaRPr lang="zh-CN" altLang="en-US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</a:t>
                </a:r>
                <a:r>
                  <a:rPr lang="zh-CN" altLang="en-US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≤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(1)=2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，</a:t>
                </a:r>
                <a:endParaRPr lang="zh-CN" altLang="en-US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≥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min{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(0)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,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}=min{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,  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15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}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           =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3200" err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故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在区间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[0,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itchFamily="2" charset="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]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上的值域为</a:t>
                </a:r>
                <a:r>
                  <a:rPr lang="en-US" altLang="zh-CN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baseline="-250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, 2 ]</a:t>
                </a:r>
                <a:endParaRPr lang="en-US" altLang="zh-CN" sz="320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40" y="2462530"/>
                <a:ext cx="9596120" cy="4165600"/>
              </a:xfrm>
              <a:prstGeom prst="rect">
                <a:avLst/>
              </a:prstGeom>
              <a:blipFill rotWithShape="1">
                <a:blip r:embed="rId3"/>
                <a:stretch>
                  <a:fillRect t="-134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7383145" y="7472680"/>
            <a:ext cx="284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sz="3200" err="1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020185" y="2742565"/>
            <a:ext cx="402082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对数函数的图象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860800" y="3906520"/>
            <a:ext cx="446976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对数数函数的性质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861435" y="5200650"/>
            <a:ext cx="446976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反函数的概念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696460" y="3831590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918325" y="4933315"/>
            <a:ext cx="29381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4467225" y="2632075"/>
            <a:ext cx="30365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918585" y="3712845"/>
            <a:ext cx="4234180" cy="6467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函数与方程思想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234180" y="4683125"/>
            <a:ext cx="3723640" cy="64670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34180" y="5716905"/>
            <a:ext cx="372364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  <p:bldP spid="6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文本框 11" title=""/>
          <p:cNvSpPr txBox="1"/>
          <p:nvPr/>
        </p:nvSpPr>
        <p:spPr>
          <a:xfrm>
            <a:off x="1348105" y="635000"/>
            <a:ext cx="937641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     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让我们回顾一下前面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研究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指数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函数性质的过程和方法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5" name="组合 14" title=""/>
          <p:cNvGrpSpPr/>
          <p:nvPr/>
        </p:nvGrpSpPr>
        <p:grpSpPr>
          <a:xfrm>
            <a:off x="3098165" y="2319020"/>
            <a:ext cx="5002530" cy="4004310"/>
            <a:chOff x="4879" y="3652"/>
            <a:chExt cx="7878" cy="6306"/>
          </a:xfrm>
        </p:grpSpPr>
        <p:sp>
          <p:nvSpPr>
            <p:cNvPr id="7" name="文本框 6"/>
            <p:cNvSpPr txBox="1"/>
            <p:nvPr/>
          </p:nvSpPr>
          <p:spPr>
            <a:xfrm>
              <a:off x="4879" y="6208"/>
              <a:ext cx="2738" cy="1113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zh-CN" altLang="en-US" sz="40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图象</a:t>
              </a:r>
              <a:endParaRPr lang="zh-CN" altLang="en-US" sz="4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29" y="4996"/>
              <a:ext cx="2528" cy="82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值</a:t>
              </a: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域？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229" y="6208"/>
              <a:ext cx="2528" cy="82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单调性？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229" y="7607"/>
              <a:ext cx="2528" cy="82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奇偶性？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0229" y="9136"/>
              <a:ext cx="2528" cy="82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过定点？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29" y="3652"/>
              <a:ext cx="2528" cy="82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定义域？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4" name="直接箭头连接符 3"/>
            <p:cNvCxnSpPr>
              <a:stCxn id="7" idx="3"/>
              <a:endCxn id="3" idx="1"/>
            </p:cNvCxnSpPr>
            <p:nvPr/>
          </p:nvCxnSpPr>
          <p:spPr>
            <a:xfrm flipV="1">
              <a:off x="7617" y="4063"/>
              <a:ext cx="2612" cy="27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>
              <a:endCxn id="8" idx="1"/>
            </p:cNvCxnSpPr>
            <p:nvPr/>
          </p:nvCxnSpPr>
          <p:spPr>
            <a:xfrm flipV="1">
              <a:off x="7615" y="5407"/>
              <a:ext cx="2614" cy="1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9" idx="1"/>
            </p:cNvCxnSpPr>
            <p:nvPr/>
          </p:nvCxnSpPr>
          <p:spPr>
            <a:xfrm flipV="1">
              <a:off x="7601" y="6619"/>
              <a:ext cx="2628" cy="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3"/>
              <a:endCxn id="10" idx="1"/>
            </p:cNvCxnSpPr>
            <p:nvPr/>
          </p:nvCxnSpPr>
          <p:spPr>
            <a:xfrm>
              <a:off x="7617" y="6765"/>
              <a:ext cx="2612" cy="12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2" idx="1"/>
            </p:cNvCxnSpPr>
            <p:nvPr/>
          </p:nvCxnSpPr>
          <p:spPr>
            <a:xfrm>
              <a:off x="7630" y="6762"/>
              <a:ext cx="2599" cy="27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81" name="Rectangle 23" title=""/>
          <p:cNvSpPr/>
          <p:nvPr/>
        </p:nvSpPr>
        <p:spPr>
          <a:xfrm>
            <a:off x="1426845" y="725488"/>
            <a:ext cx="9338310" cy="121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首先画出对数函数的图象，然后借助图象研究对数函数的性质．先从简单的函数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log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开始：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658995" y="2166620"/>
            <a:ext cx="6106160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请同学们完成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的对应值表，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并用描点法画出函数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的图象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对数函数的图象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6" name="图片 5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166620"/>
            <a:ext cx="3300095" cy="3982720"/>
          </a:xfrm>
          <a:prstGeom prst="rect">
            <a:avLst/>
          </a:prstGeom>
        </p:spPr>
      </p:pic>
      <p:pic>
        <p:nvPicPr>
          <p:cNvPr id="7" name="图片 6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75" y="3377565"/>
            <a:ext cx="3347720" cy="285242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455420" y="666433"/>
            <a:ext cx="9281795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lvl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为了得到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数函数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log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（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＞０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且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≠１）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的性质，我们还需要画出更多的具体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数函数的图象进行观察.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455420" y="2098040"/>
                <a:ext cx="9282430" cy="14897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画出函数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log</m:t>
                          </m:r>
                        </m:e>
                        <m:sub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的图象，并与函数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＝</a:t>
                </a:r>
                <a:r>
                  <a:rPr lang="en-US" altLang="zh-CN" sz="2800" b="1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log</a:t>
                </a:r>
                <a:r>
                  <a:rPr lang="en-US" altLang="zh-CN" sz="2800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的图象进行比较，它们有什么关系？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420" y="2098040"/>
                <a:ext cx="9282430" cy="1489710"/>
              </a:xfrm>
              <a:prstGeom prst="rect">
                <a:avLst/>
              </a:prstGeom>
              <a:blipFill rotWithShape="1">
                <a:blip r:embed="rId2"/>
                <a:stretch>
                  <a:fillRect l="-55" t="-341" r="-48" b="-298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对数函数的图象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6" name="图片 5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0" y="3635375"/>
            <a:ext cx="3449320" cy="27571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527175" y="751840"/>
            <a:ext cx="9093835" cy="2030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选取底数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的若干值，用信息技术画图，发现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数函数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log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的图象按底数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的取值，可分为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0＜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＜1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和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＞1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两种类型．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对数函数的图象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6" name="图片 5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20" y="2781935"/>
            <a:ext cx="3750310" cy="34448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256030" y="906145"/>
            <a:ext cx="964311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一般地，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数函数的图象和性质如表所示．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410960" y="3134360"/>
            <a:ext cx="4487545" cy="2330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＝log</a:t>
            </a:r>
            <a:r>
              <a:rPr lang="en-US" altLang="zh-CN" sz="28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的图象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之间有何差异？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由此你能归纳出更多指数函数的性质吗？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410960" y="2242820"/>
            <a:ext cx="95758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思考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30" y="1829435"/>
            <a:ext cx="4505325" cy="42240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445260" y="806450"/>
            <a:ext cx="9347200" cy="2061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L="0" indent="0" defTabSz="685800">
              <a:buNone/>
              <a:tabLst>
                <a:tab pos="2065655"/>
              </a:tabLst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对数函数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defTabSz="685800">
              <a:buNone/>
              <a:tabLst>
                <a:tab pos="2065655"/>
              </a:tabLst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①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③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indent="0" defTabSz="685800">
              <a:buNone/>
              <a:tabLst>
                <a:tab pos="2065655"/>
              </a:tabLst>
            </a:pP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④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的图象如图所示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及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indent="0" defTabSz="685800">
              <a:buNone/>
              <a:tabLst>
                <a:tab pos="2065655"/>
              </a:tabLst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的大小关系是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673735" y="31813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422400" y="5147310"/>
            <a:ext cx="9347200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&lt;1&lt;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方法：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=1,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观察图象上相应点的横坐标的大小情况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8436" name="Picture 9" title=""/>
          <p:cNvPicPr>
            <a:picLocks noChangeAspect="1"/>
          </p:cNvPicPr>
          <p:nvPr/>
        </p:nvPicPr>
        <p:blipFill>
          <a:blip r:embed="rId3" r:link="rId2"/>
          <a:stretch>
            <a:fillRect/>
          </a:stretch>
        </p:blipFill>
        <p:spPr>
          <a:xfrm>
            <a:off x="7642225" y="2916555"/>
            <a:ext cx="2614930" cy="2182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Rectangle 24" title=""/>
          <p:cNvSpPr/>
          <p:nvPr/>
        </p:nvSpPr>
        <p:spPr>
          <a:xfrm>
            <a:off x="1444625" y="1132523"/>
            <a:ext cx="9303385" cy="1470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 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＞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≠1)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的图象恒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过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定点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3200" i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3200" i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728980" y="505460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443990" y="4267835"/>
            <a:ext cx="9303385" cy="730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(0,  -2)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560300" y="107061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196</Paragraphs>
  <Slides>29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3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宋体</vt:lpstr>
      <vt:lpstr>Times New Roman</vt:lpstr>
      <vt:lpstr>方正姚体</vt:lpstr>
      <vt:lpstr>幼圆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2023-07-19T09:53:43.337</cp:lastPrinted>
  <dcterms:created xsi:type="dcterms:W3CDTF">2023-07-19T09:53:43Z</dcterms:created>
  <dcterms:modified xsi:type="dcterms:W3CDTF">2023-07-19T01:53:43Z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