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932" r:id="rId6"/>
    <p:sldId id="1933" r:id="rId7"/>
    <p:sldId id="1934" r:id="rId8"/>
    <p:sldId id="1935" r:id="rId9"/>
    <p:sldId id="1936" r:id="rId10"/>
    <p:sldId id="1952" r:id="rId11"/>
    <p:sldId id="1937" r:id="rId12"/>
    <p:sldId id="1938" r:id="rId13"/>
    <p:sldId id="1939" r:id="rId14"/>
    <p:sldId id="1940" r:id="rId15"/>
    <p:sldId id="1941" r:id="rId16"/>
    <p:sldId id="1942" r:id="rId17"/>
    <p:sldId id="1943" r:id="rId18"/>
    <p:sldId id="1944" r:id="rId19"/>
    <p:sldId id="1945" r:id="rId20"/>
    <p:sldId id="1946" r:id="rId21"/>
    <p:sldId id="1891" r:id="rId22"/>
    <p:sldId id="1947" r:id="rId23"/>
    <p:sldId id="1913" r:id="rId24"/>
    <p:sldId id="1978" r:id="rId25"/>
    <p:sldId id="1980" r:id="rId26"/>
    <p:sldId id="1981" r:id="rId27"/>
    <p:sldId id="1983" r:id="rId28"/>
    <p:sldId id="1984" r:id="rId29"/>
    <p:sldId id="1985" r:id="rId30"/>
    <p:sldId id="330" r:id="rId31"/>
    <p:sldId id="331" r:id="rId32"/>
    <p:sldId id="332" r:id="rId33"/>
    <p:sldId id="285" r:id="rId34"/>
    <p:sldId id="319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tags" Target="tags/tag91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1.xml" /><Relationship Id="rId40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2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10" Type="http://schemas.openxmlformats.org/officeDocument/2006/relationships/image" Target="../media/image22.emf" /><Relationship Id="rId11" Type="http://schemas.openxmlformats.org/officeDocument/2006/relationships/image" Target="../media/image23.emf" /><Relationship Id="rId2" Type="http://schemas.openxmlformats.org/officeDocument/2006/relationships/image" Target="../media/image14.emf" /><Relationship Id="rId3" Type="http://schemas.openxmlformats.org/officeDocument/2006/relationships/image" Target="../media/image15.emf" /><Relationship Id="rId4" Type="http://schemas.openxmlformats.org/officeDocument/2006/relationships/image" Target="../media/image16.emf" /><Relationship Id="rId5" Type="http://schemas.openxmlformats.org/officeDocument/2006/relationships/image" Target="../media/image17.emf" /><Relationship Id="rId6" Type="http://schemas.openxmlformats.org/officeDocument/2006/relationships/image" Target="../media/image18.emf" /><Relationship Id="rId7" Type="http://schemas.openxmlformats.org/officeDocument/2006/relationships/image" Target="../media/image19.emf" /><Relationship Id="rId8" Type="http://schemas.openxmlformats.org/officeDocument/2006/relationships/image" Target="../media/image20.emf" /><Relationship Id="rId9" Type="http://schemas.openxmlformats.org/officeDocument/2006/relationships/image" Target="../media/image2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zh-CN"/>
              <a:t>分析讨论五... text has been truncated due to evaluation version limitation.</a:t>
            </a: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zh-CN"/>
              <a:t>提示：影响... text has been truncated due to evaluation version limitation.</a:t>
            </a:r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/>
              <a:t>函数图像是... text has been truncated due to evaluation version limitation.</a:t>
            </a: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zh-CN"/>
              <a:t>提示：影响... text has been truncated due to evaluation version limitation.</a:t>
            </a: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tags" Target="../tags/tag6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10.wmf" /><Relationship Id="rId4" Type="http://schemas.openxmlformats.org/officeDocument/2006/relationships/image" Target="../media/image11.png" /><Relationship Id="rId5" Type="http://schemas.openxmlformats.org/officeDocument/2006/relationships/oleObject" Target="../embeddings/oleObject31.bin" TargetMode="Internal" /><Relationship Id="rId6" Type="http://schemas.openxmlformats.org/officeDocument/2006/relationships/image" Target="../media/image12.wmf" /><Relationship Id="rId7" Type="http://schemas.openxmlformats.org/officeDocument/2006/relationships/vmlDrawing" Target="../drawings/vmlDrawing2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5.emf" /><Relationship Id="rId11" Type="http://schemas.openxmlformats.org/officeDocument/2006/relationships/oleObject" Target="../embeddings/oleObject37.bin" TargetMode="Internal" /><Relationship Id="rId12" Type="http://schemas.openxmlformats.org/officeDocument/2006/relationships/image" Target="../media/image16.emf" /><Relationship Id="rId13" Type="http://schemas.openxmlformats.org/officeDocument/2006/relationships/oleObject" Target="../embeddings/oleObject38.bin" TargetMode="Internal" /><Relationship Id="rId14" Type="http://schemas.openxmlformats.org/officeDocument/2006/relationships/image" Target="../media/image17.emf" /><Relationship Id="rId15" Type="http://schemas.openxmlformats.org/officeDocument/2006/relationships/oleObject" Target="../embeddings/oleObject39.bin" TargetMode="Internal" /><Relationship Id="rId16" Type="http://schemas.openxmlformats.org/officeDocument/2006/relationships/image" Target="../media/image18.emf" /><Relationship Id="rId17" Type="http://schemas.openxmlformats.org/officeDocument/2006/relationships/oleObject" Target="../embeddings/oleObject40.bin" TargetMode="Internal" /><Relationship Id="rId18" Type="http://schemas.openxmlformats.org/officeDocument/2006/relationships/image" Target="../media/image19.emf" /><Relationship Id="rId19" Type="http://schemas.openxmlformats.org/officeDocument/2006/relationships/oleObject" Target="../embeddings/oleObject41.bin" TargetMode="Internal" /><Relationship Id="rId2" Type="http://schemas.openxmlformats.org/officeDocument/2006/relationships/notesSlide" Target="../notesSlides/notesSlide6.xml" /><Relationship Id="rId20" Type="http://schemas.openxmlformats.org/officeDocument/2006/relationships/image" Target="../media/image20.emf" /><Relationship Id="rId21" Type="http://schemas.openxmlformats.org/officeDocument/2006/relationships/oleObject" Target="../embeddings/oleObject42.bin" TargetMode="Internal" /><Relationship Id="rId22" Type="http://schemas.openxmlformats.org/officeDocument/2006/relationships/image" Target="../media/image21.emf" /><Relationship Id="rId23" Type="http://schemas.openxmlformats.org/officeDocument/2006/relationships/oleObject" Target="../embeddings/oleObject43.bin" TargetMode="Internal" /><Relationship Id="rId24" Type="http://schemas.openxmlformats.org/officeDocument/2006/relationships/image" Target="../media/image22.emf" /><Relationship Id="rId25" Type="http://schemas.openxmlformats.org/officeDocument/2006/relationships/oleObject" Target="../embeddings/oleObject44.bin" TargetMode="Internal" /><Relationship Id="rId26" Type="http://schemas.openxmlformats.org/officeDocument/2006/relationships/image" Target="../media/image23.emf" /><Relationship Id="rId27" Type="http://schemas.openxmlformats.org/officeDocument/2006/relationships/vmlDrawing" Target="../drawings/vmlDrawing3.vml" /><Relationship Id="rId3" Type="http://schemas.openxmlformats.org/officeDocument/2006/relationships/oleObject" Target="../embeddings/oleObject32.bin" TargetMode="Internal" /><Relationship Id="rId4" Type="http://schemas.openxmlformats.org/officeDocument/2006/relationships/image" Target="../media/image13.emf" /><Relationship Id="rId5" Type="http://schemas.openxmlformats.org/officeDocument/2006/relationships/oleObject" Target="../embeddings/oleObject33.bin" TargetMode="Internal" /><Relationship Id="rId6" Type="http://schemas.openxmlformats.org/officeDocument/2006/relationships/image" Target="../media/image14.emf" /><Relationship Id="rId7" Type="http://schemas.openxmlformats.org/officeDocument/2006/relationships/oleObject" Target="../embeddings/oleObject34.bin" TargetMode="Internal" /><Relationship Id="rId8" Type="http://schemas.openxmlformats.org/officeDocument/2006/relationships/oleObject" Target="../embeddings/oleObject35.bin" TargetMode="Internal" /><Relationship Id="rId9" Type="http://schemas.openxmlformats.org/officeDocument/2006/relationships/oleObject" Target="../embeddings/oleObject36.bin" TargetMode="In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Relationship Id="rId3" Type="http://schemas.openxmlformats.org/officeDocument/2006/relationships/tags" Target="../tags/tag66.xml" /><Relationship Id="rId4" Type="http://schemas.openxmlformats.org/officeDocument/2006/relationships/oleObject" Target="../embeddings/oleObject45.bin" TargetMode="Internal" /><Relationship Id="rId5" Type="http://schemas.openxmlformats.org/officeDocument/2006/relationships/image" Target="../media/image25.wmf" /><Relationship Id="rId6" Type="http://schemas.openxmlformats.org/officeDocument/2006/relationships/vmlDrawing" Target="../drawings/vmlDrawing4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tags" Target="../tags/tag78.xml" /><Relationship Id="rId14" Type="http://schemas.openxmlformats.org/officeDocument/2006/relationships/tags" Target="../tags/tag79.xml" /><Relationship Id="rId15" Type="http://schemas.openxmlformats.org/officeDocument/2006/relationships/tags" Target="../tags/tag80.xml" /><Relationship Id="rId16" Type="http://schemas.openxmlformats.org/officeDocument/2006/relationships/tags" Target="../tags/tag81.xml" /><Relationship Id="rId17" Type="http://schemas.openxmlformats.org/officeDocument/2006/relationships/tags" Target="../tags/tag82.xml" /><Relationship Id="rId18" Type="http://schemas.openxmlformats.org/officeDocument/2006/relationships/tags" Target="../tags/tag83.xml" /><Relationship Id="rId19" Type="http://schemas.openxmlformats.org/officeDocument/2006/relationships/tags" Target="../tags/tag84.xml" /><Relationship Id="rId2" Type="http://schemas.openxmlformats.org/officeDocument/2006/relationships/tags" Target="../tags/tag67.xml" /><Relationship Id="rId20" Type="http://schemas.openxmlformats.org/officeDocument/2006/relationships/tags" Target="../tags/tag85.xml" /><Relationship Id="rId21" Type="http://schemas.openxmlformats.org/officeDocument/2006/relationships/tags" Target="../tags/tag86.xml" /><Relationship Id="rId22" Type="http://schemas.openxmlformats.org/officeDocument/2006/relationships/tags" Target="../tags/tag87.xml" /><Relationship Id="rId23" Type="http://schemas.openxmlformats.org/officeDocument/2006/relationships/tags" Target="../tags/tag88.xml" /><Relationship Id="rId24" Type="http://schemas.openxmlformats.org/officeDocument/2006/relationships/tags" Target="../tags/tag89.xml" /><Relationship Id="rId25" Type="http://schemas.openxmlformats.org/officeDocument/2006/relationships/tags" Target="../tags/tag90.xml" /><Relationship Id="rId3" Type="http://schemas.openxmlformats.org/officeDocument/2006/relationships/tags" Target="../tags/tag68.xml" /><Relationship Id="rId4" Type="http://schemas.openxmlformats.org/officeDocument/2006/relationships/tags" Target="../tags/tag69.xml" /><Relationship Id="rId5" Type="http://schemas.openxmlformats.org/officeDocument/2006/relationships/tags" Target="../tags/tag70.xml" /><Relationship Id="rId6" Type="http://schemas.openxmlformats.org/officeDocument/2006/relationships/tags" Target="../tags/tag71.xml" /><Relationship Id="rId7" Type="http://schemas.openxmlformats.org/officeDocument/2006/relationships/tags" Target="../tags/tag72.xml" /><Relationship Id="rId8" Type="http://schemas.openxmlformats.org/officeDocument/2006/relationships/tags" Target="../tags/tag73.xml" /><Relationship Id="rId9" Type="http://schemas.openxmlformats.org/officeDocument/2006/relationships/tags" Target="../tags/tag74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7.bin" TargetMode="Internal" /><Relationship Id="rId11" Type="http://schemas.openxmlformats.org/officeDocument/2006/relationships/oleObject" Target="../embeddings/oleObject8.bin" TargetMode="Internal" /><Relationship Id="rId12" Type="http://schemas.openxmlformats.org/officeDocument/2006/relationships/oleObject" Target="../embeddings/oleObject9.bin" TargetMode="Internal" /><Relationship Id="rId13" Type="http://schemas.openxmlformats.org/officeDocument/2006/relationships/oleObject" Target="../embeddings/oleObject10.bin" TargetMode="Internal" /><Relationship Id="rId14" Type="http://schemas.openxmlformats.org/officeDocument/2006/relationships/oleObject" Target="../embeddings/oleObject11.bin" TargetMode="Internal" /><Relationship Id="rId15" Type="http://schemas.openxmlformats.org/officeDocument/2006/relationships/oleObject" Target="../embeddings/oleObject12.bin" TargetMode="Internal" /><Relationship Id="rId16" Type="http://schemas.openxmlformats.org/officeDocument/2006/relationships/oleObject" Target="../embeddings/oleObject13.bin" TargetMode="Internal" /><Relationship Id="rId17" Type="http://schemas.openxmlformats.org/officeDocument/2006/relationships/oleObject" Target="../embeddings/oleObject14.bin" TargetMode="Internal" /><Relationship Id="rId18" Type="http://schemas.openxmlformats.org/officeDocument/2006/relationships/oleObject" Target="../embeddings/oleObject15.bin" TargetMode="Internal" /><Relationship Id="rId19" Type="http://schemas.openxmlformats.org/officeDocument/2006/relationships/oleObject" Target="../embeddings/oleObject16.bin" TargetMode="Internal" /><Relationship Id="rId2" Type="http://schemas.openxmlformats.org/officeDocument/2006/relationships/notesSlide" Target="../notesSlides/notesSlide4.xml" /><Relationship Id="rId20" Type="http://schemas.openxmlformats.org/officeDocument/2006/relationships/oleObject" Target="../embeddings/oleObject17.bin" TargetMode="Internal" /><Relationship Id="rId21" Type="http://schemas.openxmlformats.org/officeDocument/2006/relationships/oleObject" Target="../embeddings/oleObject18.bin" TargetMode="Internal" /><Relationship Id="rId22" Type="http://schemas.openxmlformats.org/officeDocument/2006/relationships/oleObject" Target="../embeddings/oleObject19.bin" TargetMode="Internal" /><Relationship Id="rId23" Type="http://schemas.openxmlformats.org/officeDocument/2006/relationships/oleObject" Target="../embeddings/oleObject20.bin" TargetMode="Internal" /><Relationship Id="rId24" Type="http://schemas.openxmlformats.org/officeDocument/2006/relationships/oleObject" Target="../embeddings/oleObject21.bin" TargetMode="Internal" /><Relationship Id="rId25" Type="http://schemas.openxmlformats.org/officeDocument/2006/relationships/oleObject" Target="../embeddings/oleObject22.bin" TargetMode="Internal" /><Relationship Id="rId26" Type="http://schemas.openxmlformats.org/officeDocument/2006/relationships/oleObject" Target="../embeddings/oleObject23.bin" TargetMode="Internal" /><Relationship Id="rId27" Type="http://schemas.openxmlformats.org/officeDocument/2006/relationships/oleObject" Target="../embeddings/oleObject24.bin" TargetMode="Internal" /><Relationship Id="rId28" Type="http://schemas.openxmlformats.org/officeDocument/2006/relationships/oleObject" Target="../embeddings/oleObject25.bin" TargetMode="Internal" /><Relationship Id="rId29" Type="http://schemas.openxmlformats.org/officeDocument/2006/relationships/oleObject" Target="../embeddings/oleObject26.bin" TargetMode="Internal" /><Relationship Id="rId3" Type="http://schemas.openxmlformats.org/officeDocument/2006/relationships/oleObject" Target="../embeddings/oleObject1.bin" TargetMode="Internal" /><Relationship Id="rId30" Type="http://schemas.openxmlformats.org/officeDocument/2006/relationships/oleObject" Target="../embeddings/oleObject27.bin" TargetMode="Internal" /><Relationship Id="rId31" Type="http://schemas.openxmlformats.org/officeDocument/2006/relationships/oleObject" Target="../embeddings/oleObject28.bin" TargetMode="Internal" /><Relationship Id="rId32" Type="http://schemas.openxmlformats.org/officeDocument/2006/relationships/oleObject" Target="../embeddings/oleObject29.bin" TargetMode="Internal" /><Relationship Id="rId33" Type="http://schemas.openxmlformats.org/officeDocument/2006/relationships/vmlDrawing" Target="../drawings/vmlDrawing1.vml" /><Relationship Id="rId4" Type="http://schemas.openxmlformats.org/officeDocument/2006/relationships/image" Target="../media/image4.wmf" /><Relationship Id="rId5" Type="http://schemas.openxmlformats.org/officeDocument/2006/relationships/oleObject" Target="../embeddings/oleObject2.bin" TargetMode="Internal" /><Relationship Id="rId6" Type="http://schemas.openxmlformats.org/officeDocument/2006/relationships/oleObject" Target="../embeddings/oleObject3.bin" TargetMode="Internal" /><Relationship Id="rId7" Type="http://schemas.openxmlformats.org/officeDocument/2006/relationships/oleObject" Target="../embeddings/oleObject4.bin" TargetMode="Internal" /><Relationship Id="rId8" Type="http://schemas.openxmlformats.org/officeDocument/2006/relationships/oleObject" Target="../embeddings/oleObject5.bin" TargetMode="Internal" /><Relationship Id="rId9" Type="http://schemas.openxmlformats.org/officeDocument/2006/relationships/oleObject" Target="../embeddings/oleObject6.bin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不同函数增长的差异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4337" name="Group 2" title=""/>
          <p:cNvGrpSpPr/>
          <p:nvPr/>
        </p:nvGrpSpPr>
        <p:grpSpPr>
          <a:xfrm>
            <a:off x="2476818" y="1371918"/>
            <a:ext cx="611187" cy="5249818"/>
            <a:chExt cx="430" cy="3353"/>
          </a:xfrm>
        </p:grpSpPr>
        <p:sp>
          <p:nvSpPr>
            <p:cNvPr id="14338" name="Text Box 3"/>
            <p:cNvSpPr txBox="1"/>
            <p:nvPr/>
          </p:nvSpPr>
          <p:spPr>
            <a:xfrm>
              <a:off x="46" y="226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9" name="Text Box 4"/>
            <p:cNvSpPr txBox="1"/>
            <p:nvPr/>
          </p:nvSpPr>
          <p:spPr>
            <a:xfrm>
              <a:off x="46" y="544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Text Box 5"/>
            <p:cNvSpPr txBox="1"/>
            <p:nvPr/>
          </p:nvSpPr>
          <p:spPr>
            <a:xfrm>
              <a:off x="46" y="816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Text Box 6"/>
            <p:cNvSpPr txBox="1"/>
            <p:nvPr/>
          </p:nvSpPr>
          <p:spPr>
            <a:xfrm>
              <a:off x="46" y="108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Text Box 7"/>
            <p:cNvSpPr txBox="1"/>
            <p:nvPr/>
          </p:nvSpPr>
          <p:spPr>
            <a:xfrm>
              <a:off x="46" y="167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Text Box 8"/>
            <p:cNvSpPr txBox="1"/>
            <p:nvPr/>
          </p:nvSpPr>
          <p:spPr>
            <a:xfrm>
              <a:off x="46" y="195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Text Box 9"/>
            <p:cNvSpPr txBox="1"/>
            <p:nvPr/>
          </p:nvSpPr>
          <p:spPr>
            <a:xfrm>
              <a:off x="46" y="1361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 Box 10"/>
            <p:cNvSpPr txBox="1"/>
            <p:nvPr/>
          </p:nvSpPr>
          <p:spPr>
            <a:xfrm>
              <a:off x="46" y="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Text Box 11"/>
            <p:cNvSpPr txBox="1"/>
            <p:nvPr/>
          </p:nvSpPr>
          <p:spPr>
            <a:xfrm>
              <a:off x="46" y="272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Text Box 12"/>
            <p:cNvSpPr txBox="1"/>
            <p:nvPr/>
          </p:nvSpPr>
          <p:spPr>
            <a:xfrm>
              <a:off x="0" y="254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Text Box 13"/>
            <p:cNvSpPr txBox="1"/>
            <p:nvPr/>
          </p:nvSpPr>
          <p:spPr>
            <a:xfrm>
              <a:off x="0" y="3059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Text Box 14"/>
            <p:cNvSpPr txBox="1"/>
            <p:nvPr/>
          </p:nvSpPr>
          <p:spPr>
            <a:xfrm>
              <a:off x="0" y="2743"/>
              <a:ext cx="38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0" name="Text Box 16" title=""/>
          <p:cNvSpPr txBox="1"/>
          <p:nvPr/>
        </p:nvSpPr>
        <p:spPr>
          <a:xfrm>
            <a:off x="5574030" y="50514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方案三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1" name="Rectangle 17" title=""/>
          <p:cNvSpPr/>
          <p:nvPr/>
        </p:nvSpPr>
        <p:spPr>
          <a:xfrm>
            <a:off x="2476818" y="363855"/>
            <a:ext cx="4445000" cy="6264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Line 18" title=""/>
          <p:cNvSpPr/>
          <p:nvPr/>
        </p:nvSpPr>
        <p:spPr>
          <a:xfrm>
            <a:off x="2486343" y="17862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3" name="Line 19" title=""/>
          <p:cNvSpPr/>
          <p:nvPr/>
        </p:nvSpPr>
        <p:spPr>
          <a:xfrm>
            <a:off x="2486343" y="223393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4" name="Line 20" title=""/>
          <p:cNvSpPr/>
          <p:nvPr/>
        </p:nvSpPr>
        <p:spPr>
          <a:xfrm>
            <a:off x="2486343" y="268001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5" name="Line 21" title=""/>
          <p:cNvSpPr/>
          <p:nvPr/>
        </p:nvSpPr>
        <p:spPr>
          <a:xfrm>
            <a:off x="2486343" y="305308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6" name="Line 22" title=""/>
          <p:cNvSpPr/>
          <p:nvPr/>
        </p:nvSpPr>
        <p:spPr>
          <a:xfrm>
            <a:off x="2486343" y="349916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7" name="Line 23" title=""/>
          <p:cNvSpPr/>
          <p:nvPr/>
        </p:nvSpPr>
        <p:spPr>
          <a:xfrm>
            <a:off x="2486343" y="3946843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8" name="Line 24" title=""/>
          <p:cNvSpPr/>
          <p:nvPr/>
        </p:nvSpPr>
        <p:spPr>
          <a:xfrm>
            <a:off x="2476818" y="439293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9" name="Line 25" title=""/>
          <p:cNvSpPr/>
          <p:nvPr/>
        </p:nvSpPr>
        <p:spPr>
          <a:xfrm>
            <a:off x="2476818" y="491521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0" name="Line 26" title=""/>
          <p:cNvSpPr/>
          <p:nvPr/>
        </p:nvSpPr>
        <p:spPr>
          <a:xfrm>
            <a:off x="2479993" y="536130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1" name="Line 27" title=""/>
          <p:cNvSpPr/>
          <p:nvPr/>
        </p:nvSpPr>
        <p:spPr>
          <a:xfrm>
            <a:off x="2495868" y="14179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2" name="Line 28" title=""/>
          <p:cNvSpPr/>
          <p:nvPr/>
        </p:nvSpPr>
        <p:spPr>
          <a:xfrm>
            <a:off x="2986405" y="970280"/>
            <a:ext cx="3921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3" name="Line 29" title=""/>
          <p:cNvSpPr/>
          <p:nvPr/>
        </p:nvSpPr>
        <p:spPr>
          <a:xfrm flipH="1">
            <a:off x="2981643" y="363855"/>
            <a:ext cx="0" cy="62642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4" name="Line 30" title=""/>
          <p:cNvSpPr/>
          <p:nvPr/>
        </p:nvSpPr>
        <p:spPr>
          <a:xfrm flipH="1">
            <a:off x="4134168" y="363855"/>
            <a:ext cx="0" cy="6264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5" name="Line 31" title=""/>
          <p:cNvSpPr/>
          <p:nvPr/>
        </p:nvSpPr>
        <p:spPr>
          <a:xfrm flipH="1">
            <a:off x="5429568" y="363855"/>
            <a:ext cx="0" cy="6264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66" name="Text Box 32" title=""/>
          <p:cNvSpPr txBox="1"/>
          <p:nvPr/>
        </p:nvSpPr>
        <p:spPr>
          <a:xfrm>
            <a:off x="2405380" y="64643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/天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7" name="Text Box 33" title=""/>
          <p:cNvSpPr txBox="1"/>
          <p:nvPr/>
        </p:nvSpPr>
        <p:spPr>
          <a:xfrm>
            <a:off x="2981643" y="505143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方案一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8" name="Text Box 34" title=""/>
          <p:cNvSpPr txBox="1"/>
          <p:nvPr/>
        </p:nvSpPr>
        <p:spPr>
          <a:xfrm>
            <a:off x="4205605" y="50514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方案二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9" name="Text Box 35" title=""/>
          <p:cNvSpPr txBox="1"/>
          <p:nvPr/>
        </p:nvSpPr>
        <p:spPr>
          <a:xfrm>
            <a:off x="3053080" y="92741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=40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0" name="Text Box 36" title=""/>
          <p:cNvSpPr txBox="1"/>
          <p:nvPr/>
        </p:nvSpPr>
        <p:spPr>
          <a:xfrm>
            <a:off x="4277043" y="92741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2400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1" name="Text Box 37" title=""/>
          <p:cNvSpPr txBox="1"/>
          <p:nvPr/>
        </p:nvSpPr>
        <p:spPr>
          <a:xfrm>
            <a:off x="5429568" y="927418"/>
            <a:ext cx="158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=0.4</a:t>
            </a:r>
            <a:r>
              <a: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2" name="Line 38" title=""/>
          <p:cNvSpPr/>
          <p:nvPr/>
        </p:nvSpPr>
        <p:spPr>
          <a:xfrm>
            <a:off x="2476818" y="578358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73" name="Line 39" title=""/>
          <p:cNvSpPr/>
          <p:nvPr/>
        </p:nvSpPr>
        <p:spPr>
          <a:xfrm>
            <a:off x="2476818" y="62058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4374" name="Group 40" title=""/>
          <p:cNvGrpSpPr/>
          <p:nvPr/>
        </p:nvGrpSpPr>
        <p:grpSpPr>
          <a:xfrm>
            <a:off x="4350068" y="1371918"/>
            <a:ext cx="792162" cy="5316537"/>
            <a:chExt cx="499" cy="3349"/>
          </a:xfrm>
        </p:grpSpPr>
        <p:sp>
          <p:nvSpPr>
            <p:cNvPr id="14375" name="Text Box 41"/>
            <p:cNvSpPr txBox="1"/>
            <p:nvPr/>
          </p:nvSpPr>
          <p:spPr>
            <a:xfrm>
              <a:off x="46" y="226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6" name="Text Box 42"/>
            <p:cNvSpPr txBox="1"/>
            <p:nvPr/>
          </p:nvSpPr>
          <p:spPr>
            <a:xfrm>
              <a:off x="46" y="5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7" name="Text Box 43"/>
            <p:cNvSpPr txBox="1"/>
            <p:nvPr/>
          </p:nvSpPr>
          <p:spPr>
            <a:xfrm>
              <a:off x="46" y="816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8" name="Text Box 44"/>
            <p:cNvSpPr txBox="1"/>
            <p:nvPr/>
          </p:nvSpPr>
          <p:spPr>
            <a:xfrm>
              <a:off x="46" y="108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9" name="Text Box 45"/>
            <p:cNvSpPr txBox="1"/>
            <p:nvPr/>
          </p:nvSpPr>
          <p:spPr>
            <a:xfrm>
              <a:off x="46" y="167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0" name="Text Box 46"/>
            <p:cNvSpPr txBox="1"/>
            <p:nvPr/>
          </p:nvSpPr>
          <p:spPr>
            <a:xfrm>
              <a:off x="46" y="195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Text Box 47"/>
            <p:cNvSpPr txBox="1"/>
            <p:nvPr/>
          </p:nvSpPr>
          <p:spPr>
            <a:xfrm>
              <a:off x="46" y="1361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2" name="Text Box 48"/>
            <p:cNvSpPr txBox="1"/>
            <p:nvPr/>
          </p:nvSpPr>
          <p:spPr>
            <a:xfrm>
              <a:off x="46" y="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Text Box 49"/>
            <p:cNvSpPr txBox="1"/>
            <p:nvPr/>
          </p:nvSpPr>
          <p:spPr>
            <a:xfrm>
              <a:off x="46" y="2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Text Box 50"/>
            <p:cNvSpPr txBox="1"/>
            <p:nvPr/>
          </p:nvSpPr>
          <p:spPr>
            <a:xfrm>
              <a:off x="0" y="2540"/>
              <a:ext cx="45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5" name="Text Box 51"/>
            <p:cNvSpPr txBox="1"/>
            <p:nvPr/>
          </p:nvSpPr>
          <p:spPr>
            <a:xfrm>
              <a:off x="0" y="3059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Text Box 52"/>
            <p:cNvSpPr txBox="1"/>
            <p:nvPr/>
          </p:nvSpPr>
          <p:spPr>
            <a:xfrm>
              <a:off x="0" y="2713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87" name="Group 53" title=""/>
          <p:cNvGrpSpPr/>
          <p:nvPr/>
        </p:nvGrpSpPr>
        <p:grpSpPr>
          <a:xfrm>
            <a:off x="3197543" y="1371918"/>
            <a:ext cx="611187" cy="5284787"/>
            <a:chExt cx="385" cy="3329"/>
          </a:xfrm>
        </p:grpSpPr>
        <p:sp>
          <p:nvSpPr>
            <p:cNvPr id="14388" name="Text Box 54"/>
            <p:cNvSpPr txBox="1"/>
            <p:nvPr/>
          </p:nvSpPr>
          <p:spPr>
            <a:xfrm>
              <a:off x="1" y="226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9" name="Text Box 55"/>
            <p:cNvSpPr txBox="1"/>
            <p:nvPr/>
          </p:nvSpPr>
          <p:spPr>
            <a:xfrm>
              <a:off x="1" y="5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0" name="Text Box 56"/>
            <p:cNvSpPr txBox="1"/>
            <p:nvPr/>
          </p:nvSpPr>
          <p:spPr>
            <a:xfrm>
              <a:off x="1" y="816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1" name="Text Box 57"/>
            <p:cNvSpPr txBox="1"/>
            <p:nvPr/>
          </p:nvSpPr>
          <p:spPr>
            <a:xfrm>
              <a:off x="1" y="108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2" name="Text Box 58"/>
            <p:cNvSpPr txBox="1"/>
            <p:nvPr/>
          </p:nvSpPr>
          <p:spPr>
            <a:xfrm>
              <a:off x="1" y="167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3" name="Text Box 59"/>
            <p:cNvSpPr txBox="1"/>
            <p:nvPr/>
          </p:nvSpPr>
          <p:spPr>
            <a:xfrm>
              <a:off x="1" y="195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4" name="Text Box 60"/>
            <p:cNvSpPr txBox="1"/>
            <p:nvPr/>
          </p:nvSpPr>
          <p:spPr>
            <a:xfrm>
              <a:off x="1" y="1361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5" name="Text Box 61"/>
            <p:cNvSpPr txBox="1"/>
            <p:nvPr/>
          </p:nvSpPr>
          <p:spPr>
            <a:xfrm>
              <a:off x="1" y="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6" name="Text Box 62"/>
            <p:cNvSpPr txBox="1"/>
            <p:nvPr/>
          </p:nvSpPr>
          <p:spPr>
            <a:xfrm>
              <a:off x="1" y="2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7" name="Text Box 63"/>
            <p:cNvSpPr txBox="1"/>
            <p:nvPr/>
          </p:nvSpPr>
          <p:spPr>
            <a:xfrm>
              <a:off x="0" y="254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8" name="Text Box 64"/>
            <p:cNvSpPr txBox="1"/>
            <p:nvPr/>
          </p:nvSpPr>
          <p:spPr>
            <a:xfrm>
              <a:off x="0" y="3039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9" name="Text Box 65"/>
            <p:cNvSpPr txBox="1"/>
            <p:nvPr/>
          </p:nvSpPr>
          <p:spPr>
            <a:xfrm>
              <a:off x="0" y="2706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400" name="Text Box 66" title=""/>
          <p:cNvSpPr txBox="1"/>
          <p:nvPr/>
        </p:nvSpPr>
        <p:spPr>
          <a:xfrm>
            <a:off x="5645468" y="137191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1" name="Text Box 67" title=""/>
          <p:cNvSpPr txBox="1"/>
          <p:nvPr/>
        </p:nvSpPr>
        <p:spPr>
          <a:xfrm>
            <a:off x="5645468" y="180371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0.8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Text Box 68" title=""/>
          <p:cNvSpPr txBox="1"/>
          <p:nvPr/>
        </p:nvSpPr>
        <p:spPr>
          <a:xfrm>
            <a:off x="5645468" y="223551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1.6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3" name="Text Box 69" title=""/>
          <p:cNvSpPr txBox="1"/>
          <p:nvPr/>
        </p:nvSpPr>
        <p:spPr>
          <a:xfrm>
            <a:off x="5645468" y="266731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04" name="Group 70" title=""/>
          <p:cNvGrpSpPr/>
          <p:nvPr/>
        </p:nvGrpSpPr>
        <p:grpSpPr>
          <a:xfrm>
            <a:off x="5358130" y="3027680"/>
            <a:ext cx="1944688" cy="3567113"/>
            <a:chExt cx="1225" cy="2247"/>
          </a:xfrm>
        </p:grpSpPr>
        <p:sp>
          <p:nvSpPr>
            <p:cNvPr id="14405" name="Text Box 71"/>
            <p:cNvSpPr txBox="1"/>
            <p:nvPr/>
          </p:nvSpPr>
          <p:spPr>
            <a:xfrm>
              <a:off x="181" y="1679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6" name="Text Box 72"/>
            <p:cNvSpPr txBox="1"/>
            <p:nvPr/>
          </p:nvSpPr>
          <p:spPr>
            <a:xfrm>
              <a:off x="136" y="1452"/>
              <a:ext cx="58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204.8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7" name="Text Box 73"/>
            <p:cNvSpPr txBox="1"/>
            <p:nvPr/>
          </p:nvSpPr>
          <p:spPr>
            <a:xfrm>
              <a:off x="136" y="1180"/>
              <a:ext cx="6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102.4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8" name="Text Box 74"/>
            <p:cNvSpPr txBox="1"/>
            <p:nvPr/>
          </p:nvSpPr>
          <p:spPr>
            <a:xfrm>
              <a:off x="0" y="1996"/>
              <a:ext cx="122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214748364.8</a:t>
              </a:r>
              <a:endParaRPr lang="zh-CN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9" name="Text Box 75"/>
            <p:cNvSpPr txBox="1"/>
            <p:nvPr/>
          </p:nvSpPr>
          <p:spPr>
            <a:xfrm>
              <a:off x="181" y="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6.4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10" name="Text Box 76"/>
            <p:cNvSpPr txBox="1"/>
            <p:nvPr/>
          </p:nvSpPr>
          <p:spPr>
            <a:xfrm>
              <a:off x="136" y="862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51.2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11" name="Text Box 77"/>
            <p:cNvSpPr txBox="1"/>
            <p:nvPr/>
          </p:nvSpPr>
          <p:spPr>
            <a:xfrm>
              <a:off x="136" y="545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25.6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12" name="Text Box 78"/>
            <p:cNvSpPr txBox="1"/>
            <p:nvPr/>
          </p:nvSpPr>
          <p:spPr>
            <a:xfrm>
              <a:off x="136" y="272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12.8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413" name="Rectangle 79" title=""/>
          <p:cNvSpPr/>
          <p:nvPr/>
        </p:nvSpPr>
        <p:spPr>
          <a:xfrm>
            <a:off x="3197543" y="1424305"/>
            <a:ext cx="649287" cy="1295400"/>
          </a:xfrm>
          <a:prstGeom prst="rect">
            <a:avLst/>
          </a:prstGeom>
          <a:solidFill>
            <a:srgbClr val="00FF00">
              <a:alpha val="29802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14" name="Rectangle 80" title=""/>
          <p:cNvSpPr/>
          <p:nvPr/>
        </p:nvSpPr>
        <p:spPr>
          <a:xfrm>
            <a:off x="4423093" y="3080068"/>
            <a:ext cx="614362" cy="1820862"/>
          </a:xfrm>
          <a:prstGeom prst="rect">
            <a:avLst/>
          </a:prstGeom>
          <a:solidFill>
            <a:srgbClr val="FFCC00">
              <a:alpha val="29802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15" name="Rectangle 81" title=""/>
          <p:cNvSpPr/>
          <p:nvPr/>
        </p:nvSpPr>
        <p:spPr>
          <a:xfrm>
            <a:off x="5429885" y="4899660"/>
            <a:ext cx="1477645" cy="1728470"/>
          </a:xfrm>
          <a:prstGeom prst="rect">
            <a:avLst/>
          </a:prstGeom>
          <a:solidFill>
            <a:srgbClr val="00CCFF">
              <a:alpha val="29802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16" name="Rectangle 82" title=""/>
          <p:cNvSpPr/>
          <p:nvPr/>
        </p:nvSpPr>
        <p:spPr>
          <a:xfrm>
            <a:off x="3197543" y="2719705"/>
            <a:ext cx="1873250" cy="360363"/>
          </a:xfrm>
          <a:prstGeom prst="rect">
            <a:avLst/>
          </a:prstGeom>
          <a:solidFill>
            <a:srgbClr val="FF00FF">
              <a:alpha val="29802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18" name="Text Box 84" title=""/>
          <p:cNvSpPr txBox="1"/>
          <p:nvPr/>
        </p:nvSpPr>
        <p:spPr>
          <a:xfrm>
            <a:off x="7014210" y="351155"/>
            <a:ext cx="460946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从每天的回报量看：</a:t>
            </a:r>
            <a:endParaRPr lang="zh-CN" altLang="zh-CN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第1～3天,方案一最多；</a:t>
            </a:r>
            <a:endParaRPr lang="zh-CN" altLang="zh-CN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第4天,方案一和方案二最多;</a:t>
            </a:r>
            <a:endParaRPr lang="zh-CN" altLang="zh-CN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第5～8天,方案二最多；</a:t>
            </a:r>
            <a:endParaRPr lang="zh-CN" altLang="zh-CN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第９天以后,方案三最多.</a:t>
            </a:r>
            <a:endParaRPr lang="zh-CN" altLang="zh-CN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30" y="3296285"/>
            <a:ext cx="3005138" cy="2495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988060" y="1786255"/>
            <a:ext cx="742315" cy="2621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每天回报表</a:t>
            </a:r>
            <a:endParaRPr lang="zh-CN" altLang="en-US" sz="2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3" title=""/>
          <p:cNvGrpSpPr/>
          <p:nvPr/>
        </p:nvGrpSpPr>
        <p:grpSpPr>
          <a:xfrm>
            <a:off x="2335213" y="1263968"/>
            <a:ext cx="611187" cy="5249818"/>
            <a:chExt cx="430" cy="3353"/>
          </a:xfrm>
        </p:grpSpPr>
        <p:sp>
          <p:nvSpPr>
            <p:cNvPr id="16387" name="Text Box 4"/>
            <p:cNvSpPr txBox="1"/>
            <p:nvPr/>
          </p:nvSpPr>
          <p:spPr>
            <a:xfrm>
              <a:off x="46" y="226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Text Box 5"/>
            <p:cNvSpPr txBox="1"/>
            <p:nvPr/>
          </p:nvSpPr>
          <p:spPr>
            <a:xfrm>
              <a:off x="46" y="544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Text Box 6"/>
            <p:cNvSpPr txBox="1"/>
            <p:nvPr/>
          </p:nvSpPr>
          <p:spPr>
            <a:xfrm>
              <a:off x="46" y="816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Text Box 7"/>
            <p:cNvSpPr txBox="1"/>
            <p:nvPr/>
          </p:nvSpPr>
          <p:spPr>
            <a:xfrm>
              <a:off x="46" y="108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Text Box 8"/>
            <p:cNvSpPr txBox="1"/>
            <p:nvPr/>
          </p:nvSpPr>
          <p:spPr>
            <a:xfrm>
              <a:off x="46" y="167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Text Box 9"/>
            <p:cNvSpPr txBox="1"/>
            <p:nvPr/>
          </p:nvSpPr>
          <p:spPr>
            <a:xfrm>
              <a:off x="46" y="195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Text Box 10"/>
            <p:cNvSpPr txBox="1"/>
            <p:nvPr/>
          </p:nvSpPr>
          <p:spPr>
            <a:xfrm>
              <a:off x="46" y="1361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Text Box 11"/>
            <p:cNvSpPr txBox="1"/>
            <p:nvPr/>
          </p:nvSpPr>
          <p:spPr>
            <a:xfrm>
              <a:off x="46" y="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Text Box 12"/>
            <p:cNvSpPr txBox="1"/>
            <p:nvPr/>
          </p:nvSpPr>
          <p:spPr>
            <a:xfrm>
              <a:off x="46" y="272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Text Box 13"/>
            <p:cNvSpPr txBox="1"/>
            <p:nvPr/>
          </p:nvSpPr>
          <p:spPr>
            <a:xfrm>
              <a:off x="0" y="254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Text Box 14"/>
            <p:cNvSpPr txBox="1"/>
            <p:nvPr/>
          </p:nvSpPr>
          <p:spPr>
            <a:xfrm>
              <a:off x="0" y="3059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Text Box 15"/>
            <p:cNvSpPr txBox="1"/>
            <p:nvPr/>
          </p:nvSpPr>
          <p:spPr>
            <a:xfrm>
              <a:off x="0" y="2767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9" name="Text Box 16" title=""/>
          <p:cNvSpPr txBox="1"/>
          <p:nvPr/>
        </p:nvSpPr>
        <p:spPr>
          <a:xfrm>
            <a:off x="5323840" y="37814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方案三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0" name="Rectangle 17" title=""/>
          <p:cNvSpPr/>
          <p:nvPr/>
        </p:nvSpPr>
        <p:spPr>
          <a:xfrm>
            <a:off x="2370138" y="274955"/>
            <a:ext cx="4445000" cy="6264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1" name="Line 18" title=""/>
          <p:cNvSpPr/>
          <p:nvPr/>
        </p:nvSpPr>
        <p:spPr>
          <a:xfrm>
            <a:off x="2379663" y="16973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2" name="Line 19" title=""/>
          <p:cNvSpPr/>
          <p:nvPr/>
        </p:nvSpPr>
        <p:spPr>
          <a:xfrm>
            <a:off x="2379663" y="214503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3" name="Line 20" title=""/>
          <p:cNvSpPr/>
          <p:nvPr/>
        </p:nvSpPr>
        <p:spPr>
          <a:xfrm>
            <a:off x="2379663" y="259111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4" name="Line 21" title=""/>
          <p:cNvSpPr/>
          <p:nvPr/>
        </p:nvSpPr>
        <p:spPr>
          <a:xfrm>
            <a:off x="2379663" y="296418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5" name="Line 22" title=""/>
          <p:cNvSpPr/>
          <p:nvPr/>
        </p:nvSpPr>
        <p:spPr>
          <a:xfrm>
            <a:off x="2379663" y="341026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6" name="Line 23" title=""/>
          <p:cNvSpPr/>
          <p:nvPr/>
        </p:nvSpPr>
        <p:spPr>
          <a:xfrm>
            <a:off x="2379663" y="3857943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7" name="Line 24" title=""/>
          <p:cNvSpPr/>
          <p:nvPr/>
        </p:nvSpPr>
        <p:spPr>
          <a:xfrm>
            <a:off x="2370138" y="430403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8" name="Line 25" title=""/>
          <p:cNvSpPr/>
          <p:nvPr/>
        </p:nvSpPr>
        <p:spPr>
          <a:xfrm>
            <a:off x="2370138" y="482631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09" name="Line 26" title=""/>
          <p:cNvSpPr/>
          <p:nvPr/>
        </p:nvSpPr>
        <p:spPr>
          <a:xfrm>
            <a:off x="2373313" y="527240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0" name="Line 27" title=""/>
          <p:cNvSpPr/>
          <p:nvPr/>
        </p:nvSpPr>
        <p:spPr>
          <a:xfrm>
            <a:off x="2389188" y="13290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1" name="Line 28" title=""/>
          <p:cNvSpPr/>
          <p:nvPr/>
        </p:nvSpPr>
        <p:spPr>
          <a:xfrm>
            <a:off x="2879725" y="881380"/>
            <a:ext cx="3921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2" name="Line 29" title=""/>
          <p:cNvSpPr/>
          <p:nvPr/>
        </p:nvSpPr>
        <p:spPr>
          <a:xfrm flipH="1">
            <a:off x="2874963" y="274955"/>
            <a:ext cx="0" cy="62642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3" name="Line 30" title=""/>
          <p:cNvSpPr/>
          <p:nvPr/>
        </p:nvSpPr>
        <p:spPr>
          <a:xfrm flipH="1">
            <a:off x="4027488" y="274955"/>
            <a:ext cx="0" cy="6264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4" name="Line 31" title=""/>
          <p:cNvSpPr/>
          <p:nvPr/>
        </p:nvSpPr>
        <p:spPr>
          <a:xfrm flipH="1">
            <a:off x="5322888" y="274955"/>
            <a:ext cx="0" cy="6264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15" name="Text Box 32" title=""/>
          <p:cNvSpPr txBox="1"/>
          <p:nvPr/>
        </p:nvSpPr>
        <p:spPr>
          <a:xfrm>
            <a:off x="2298700" y="55753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x/天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6" name="Text Box 33" title=""/>
          <p:cNvSpPr txBox="1"/>
          <p:nvPr/>
        </p:nvSpPr>
        <p:spPr>
          <a:xfrm>
            <a:off x="2874963" y="416243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方案一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7" name="Text Box 34" title=""/>
          <p:cNvSpPr txBox="1"/>
          <p:nvPr/>
        </p:nvSpPr>
        <p:spPr>
          <a:xfrm>
            <a:off x="4098925" y="41624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方案二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8" name="Text Box 35" title=""/>
          <p:cNvSpPr txBox="1"/>
          <p:nvPr/>
        </p:nvSpPr>
        <p:spPr>
          <a:xfrm>
            <a:off x="2946400" y="83851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y=40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9" name="Text Box 36" title=""/>
          <p:cNvSpPr txBox="1"/>
          <p:nvPr/>
        </p:nvSpPr>
        <p:spPr>
          <a:xfrm>
            <a:off x="4170363" y="83851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y=10x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0" name="Text Box 37" title=""/>
          <p:cNvSpPr txBox="1"/>
          <p:nvPr/>
        </p:nvSpPr>
        <p:spPr>
          <a:xfrm>
            <a:off x="5322888" y="838518"/>
            <a:ext cx="158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y=0.4</a:t>
            </a:r>
            <a:r>
              <a: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x-1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1" name="Line 38" title=""/>
          <p:cNvSpPr/>
          <p:nvPr/>
        </p:nvSpPr>
        <p:spPr>
          <a:xfrm>
            <a:off x="2370138" y="569468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22" name="Line 39" title=""/>
          <p:cNvSpPr/>
          <p:nvPr/>
        </p:nvSpPr>
        <p:spPr>
          <a:xfrm>
            <a:off x="2370138" y="611695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8" name="Text Box 40" title=""/>
          <p:cNvSpPr txBox="1"/>
          <p:nvPr/>
        </p:nvSpPr>
        <p:spPr>
          <a:xfrm>
            <a:off x="4314825" y="48517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" name="Text Box 41" title=""/>
          <p:cNvSpPr txBox="1"/>
          <p:nvPr/>
        </p:nvSpPr>
        <p:spPr>
          <a:xfrm>
            <a:off x="4241800" y="21275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0" name="Text Box 42" title=""/>
          <p:cNvSpPr txBox="1"/>
          <p:nvPr/>
        </p:nvSpPr>
        <p:spPr>
          <a:xfrm>
            <a:off x="4314825" y="25466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1" name="Text Box 43" title=""/>
          <p:cNvSpPr txBox="1"/>
          <p:nvPr/>
        </p:nvSpPr>
        <p:spPr>
          <a:xfrm>
            <a:off x="4314825" y="29784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2" name="Text Box 44" title=""/>
          <p:cNvSpPr txBox="1"/>
          <p:nvPr/>
        </p:nvSpPr>
        <p:spPr>
          <a:xfrm>
            <a:off x="4314825" y="3915093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3" name="Text Box 45" title=""/>
          <p:cNvSpPr txBox="1"/>
          <p:nvPr/>
        </p:nvSpPr>
        <p:spPr>
          <a:xfrm>
            <a:off x="4314825" y="4346893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4" name="Text Box 46" title=""/>
          <p:cNvSpPr txBox="1"/>
          <p:nvPr/>
        </p:nvSpPr>
        <p:spPr>
          <a:xfrm>
            <a:off x="4314825" y="3411855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0" name="Text Box 47" title=""/>
          <p:cNvSpPr txBox="1"/>
          <p:nvPr/>
        </p:nvSpPr>
        <p:spPr>
          <a:xfrm>
            <a:off x="4241800" y="12512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6" name="Text Box 48" title=""/>
          <p:cNvSpPr txBox="1"/>
          <p:nvPr/>
        </p:nvSpPr>
        <p:spPr>
          <a:xfrm>
            <a:off x="4241800" y="16703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7" name="Text Box 49" title=""/>
          <p:cNvSpPr txBox="1"/>
          <p:nvPr/>
        </p:nvSpPr>
        <p:spPr>
          <a:xfrm>
            <a:off x="4241800" y="5283518"/>
            <a:ext cx="7191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8" name="Text Box 50" title=""/>
          <p:cNvSpPr txBox="1"/>
          <p:nvPr/>
        </p:nvSpPr>
        <p:spPr>
          <a:xfrm>
            <a:off x="4241800" y="5656580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4" name="Text Box 51" title=""/>
          <p:cNvSpPr txBox="1"/>
          <p:nvPr/>
        </p:nvSpPr>
        <p:spPr>
          <a:xfrm flipV="1">
            <a:off x="3162300" y="6045518"/>
            <a:ext cx="3603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20" name="Text Box 52" title=""/>
          <p:cNvSpPr txBox="1"/>
          <p:nvPr/>
        </p:nvSpPr>
        <p:spPr>
          <a:xfrm>
            <a:off x="3092450" y="48834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1" name="Text Box 53" title=""/>
          <p:cNvSpPr txBox="1"/>
          <p:nvPr/>
        </p:nvSpPr>
        <p:spPr>
          <a:xfrm>
            <a:off x="3092450" y="21466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2" name="Text Box 54" title=""/>
          <p:cNvSpPr txBox="1"/>
          <p:nvPr/>
        </p:nvSpPr>
        <p:spPr>
          <a:xfrm>
            <a:off x="3092450" y="25784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3" name="Text Box 55" title=""/>
          <p:cNvSpPr txBox="1"/>
          <p:nvPr/>
        </p:nvSpPr>
        <p:spPr>
          <a:xfrm>
            <a:off x="3092450" y="30102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4" name="Text Box 56" title=""/>
          <p:cNvSpPr txBox="1"/>
          <p:nvPr/>
        </p:nvSpPr>
        <p:spPr>
          <a:xfrm>
            <a:off x="3092450" y="3946843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5" name="Text Box 57" title=""/>
          <p:cNvSpPr txBox="1"/>
          <p:nvPr/>
        </p:nvSpPr>
        <p:spPr>
          <a:xfrm>
            <a:off x="3092450" y="4378643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6" name="Text Box 58" title=""/>
          <p:cNvSpPr txBox="1"/>
          <p:nvPr/>
        </p:nvSpPr>
        <p:spPr>
          <a:xfrm>
            <a:off x="3092450" y="3443605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2" name="Text Box 59" title=""/>
          <p:cNvSpPr txBox="1"/>
          <p:nvPr/>
        </p:nvSpPr>
        <p:spPr>
          <a:xfrm>
            <a:off x="3092450" y="12830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8" name="Text Box 60" title=""/>
          <p:cNvSpPr txBox="1"/>
          <p:nvPr/>
        </p:nvSpPr>
        <p:spPr>
          <a:xfrm>
            <a:off x="3057525" y="16957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9" name="Text Box 61" title=""/>
          <p:cNvSpPr txBox="1"/>
          <p:nvPr/>
        </p:nvSpPr>
        <p:spPr>
          <a:xfrm>
            <a:off x="3090863" y="53152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0" name="Text Box 62" title=""/>
          <p:cNvSpPr txBox="1"/>
          <p:nvPr/>
        </p:nvSpPr>
        <p:spPr>
          <a:xfrm>
            <a:off x="3017838" y="565658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6" name="Text Box 63" title=""/>
          <p:cNvSpPr txBox="1"/>
          <p:nvPr/>
        </p:nvSpPr>
        <p:spPr>
          <a:xfrm>
            <a:off x="4314825" y="6045518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47" name="Text Box 64" title=""/>
          <p:cNvSpPr txBox="1"/>
          <p:nvPr/>
        </p:nvSpPr>
        <p:spPr>
          <a:xfrm>
            <a:off x="5538788" y="12115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3" name="Text Box 65" title=""/>
          <p:cNvSpPr txBox="1"/>
          <p:nvPr/>
        </p:nvSpPr>
        <p:spPr>
          <a:xfrm>
            <a:off x="5454650" y="169576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0.8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4" name="Text Box 66" title=""/>
          <p:cNvSpPr txBox="1"/>
          <p:nvPr/>
        </p:nvSpPr>
        <p:spPr>
          <a:xfrm>
            <a:off x="5500688" y="20751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1.6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5" name="Text Box 67" title=""/>
          <p:cNvSpPr txBox="1"/>
          <p:nvPr/>
        </p:nvSpPr>
        <p:spPr>
          <a:xfrm>
            <a:off x="5500688" y="25069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51" name="Text Box 68" title=""/>
          <p:cNvSpPr txBox="1"/>
          <p:nvPr/>
        </p:nvSpPr>
        <p:spPr>
          <a:xfrm>
            <a:off x="5467350" y="6045518"/>
            <a:ext cx="9937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37" name="Text Box 69" title=""/>
          <p:cNvSpPr txBox="1"/>
          <p:nvPr/>
        </p:nvSpPr>
        <p:spPr>
          <a:xfrm>
            <a:off x="5505450" y="5296218"/>
            <a:ext cx="11080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204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8" name="Text Box 70" title=""/>
          <p:cNvSpPr txBox="1"/>
          <p:nvPr/>
        </p:nvSpPr>
        <p:spPr>
          <a:xfrm>
            <a:off x="5467350" y="4864418"/>
            <a:ext cx="12795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102.4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39" name="Text Box 71" title=""/>
          <p:cNvSpPr txBox="1"/>
          <p:nvPr/>
        </p:nvSpPr>
        <p:spPr>
          <a:xfrm>
            <a:off x="5551488" y="2991168"/>
            <a:ext cx="993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6.4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0" name="Text Box 72" title=""/>
          <p:cNvSpPr txBox="1"/>
          <p:nvPr/>
        </p:nvSpPr>
        <p:spPr>
          <a:xfrm>
            <a:off x="5467350" y="4359593"/>
            <a:ext cx="993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51.2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1" name="Text Box 73" title=""/>
          <p:cNvSpPr txBox="1"/>
          <p:nvPr/>
        </p:nvSpPr>
        <p:spPr>
          <a:xfrm>
            <a:off x="5467350" y="3856355"/>
            <a:ext cx="993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25.6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2" name="Text Box 74" title=""/>
          <p:cNvSpPr txBox="1"/>
          <p:nvPr/>
        </p:nvSpPr>
        <p:spPr>
          <a:xfrm>
            <a:off x="5467350" y="3422968"/>
            <a:ext cx="993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12.8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5" name="Text Box 77" title=""/>
          <p:cNvSpPr txBox="1"/>
          <p:nvPr/>
        </p:nvSpPr>
        <p:spPr>
          <a:xfrm>
            <a:off x="2947988" y="4819968"/>
            <a:ext cx="7905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6" name="Text Box 78" title=""/>
          <p:cNvSpPr txBox="1"/>
          <p:nvPr/>
        </p:nvSpPr>
        <p:spPr>
          <a:xfrm>
            <a:off x="2947988" y="2083118"/>
            <a:ext cx="10064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7" name="Text Box 79" title=""/>
          <p:cNvSpPr txBox="1"/>
          <p:nvPr/>
        </p:nvSpPr>
        <p:spPr>
          <a:xfrm>
            <a:off x="2947988" y="2586355"/>
            <a:ext cx="862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8" name="Text Box 80" title=""/>
          <p:cNvSpPr txBox="1"/>
          <p:nvPr/>
        </p:nvSpPr>
        <p:spPr>
          <a:xfrm>
            <a:off x="2947988" y="2946718"/>
            <a:ext cx="862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49" name="Text Box 81" title=""/>
          <p:cNvSpPr txBox="1"/>
          <p:nvPr/>
        </p:nvSpPr>
        <p:spPr>
          <a:xfrm>
            <a:off x="2949575" y="3811905"/>
            <a:ext cx="7905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0" name="Text Box 82" title=""/>
          <p:cNvSpPr txBox="1"/>
          <p:nvPr/>
        </p:nvSpPr>
        <p:spPr>
          <a:xfrm>
            <a:off x="2947988" y="4243705"/>
            <a:ext cx="9334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1" name="Text Box 83" title=""/>
          <p:cNvSpPr txBox="1"/>
          <p:nvPr/>
        </p:nvSpPr>
        <p:spPr>
          <a:xfrm>
            <a:off x="2947988" y="3378518"/>
            <a:ext cx="9334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2" name="Text Box 84" title=""/>
          <p:cNvSpPr txBox="1"/>
          <p:nvPr/>
        </p:nvSpPr>
        <p:spPr>
          <a:xfrm>
            <a:off x="3019425" y="165131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3" name="Text Box 85" title=""/>
          <p:cNvSpPr txBox="1"/>
          <p:nvPr/>
        </p:nvSpPr>
        <p:spPr>
          <a:xfrm>
            <a:off x="2947988" y="5251768"/>
            <a:ext cx="863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4" name="Text Box 86" title=""/>
          <p:cNvSpPr txBox="1"/>
          <p:nvPr/>
        </p:nvSpPr>
        <p:spPr>
          <a:xfrm>
            <a:off x="2946400" y="5656580"/>
            <a:ext cx="9350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5" name="Text Box 87" title=""/>
          <p:cNvSpPr txBox="1"/>
          <p:nvPr/>
        </p:nvSpPr>
        <p:spPr>
          <a:xfrm>
            <a:off x="4314825" y="4864418"/>
            <a:ext cx="863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6" name="Text Box 88" title=""/>
          <p:cNvSpPr txBox="1"/>
          <p:nvPr/>
        </p:nvSpPr>
        <p:spPr>
          <a:xfrm>
            <a:off x="4241800" y="21275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7" name="Text Box 89" title=""/>
          <p:cNvSpPr txBox="1"/>
          <p:nvPr/>
        </p:nvSpPr>
        <p:spPr>
          <a:xfrm>
            <a:off x="4241800" y="2559368"/>
            <a:ext cx="10080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8" name="Text Box 90" title=""/>
          <p:cNvSpPr txBox="1"/>
          <p:nvPr/>
        </p:nvSpPr>
        <p:spPr>
          <a:xfrm>
            <a:off x="4241800" y="2991168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59" name="Text Box 91" title=""/>
          <p:cNvSpPr txBox="1"/>
          <p:nvPr/>
        </p:nvSpPr>
        <p:spPr>
          <a:xfrm>
            <a:off x="4314825" y="3927793"/>
            <a:ext cx="9350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" name="Text Box 92" title=""/>
          <p:cNvSpPr txBox="1"/>
          <p:nvPr/>
        </p:nvSpPr>
        <p:spPr>
          <a:xfrm>
            <a:off x="4314825" y="4359593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1" name="Text Box 93" title=""/>
          <p:cNvSpPr txBox="1"/>
          <p:nvPr/>
        </p:nvSpPr>
        <p:spPr>
          <a:xfrm>
            <a:off x="4241800" y="3422968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2" name="Text Box 94" title=""/>
          <p:cNvSpPr txBox="1"/>
          <p:nvPr/>
        </p:nvSpPr>
        <p:spPr>
          <a:xfrm>
            <a:off x="4241800" y="169576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3" name="Text Box 95" title=""/>
          <p:cNvSpPr txBox="1"/>
          <p:nvPr/>
        </p:nvSpPr>
        <p:spPr>
          <a:xfrm>
            <a:off x="4241800" y="5296218"/>
            <a:ext cx="10080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4" name="Text Box 96" title=""/>
          <p:cNvSpPr txBox="1"/>
          <p:nvPr/>
        </p:nvSpPr>
        <p:spPr>
          <a:xfrm>
            <a:off x="5538788" y="165766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5" name="Text Box 97" title=""/>
          <p:cNvSpPr txBox="1"/>
          <p:nvPr/>
        </p:nvSpPr>
        <p:spPr>
          <a:xfrm>
            <a:off x="5538788" y="20751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2.8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6" name="Text Box 98" title=""/>
          <p:cNvSpPr txBox="1"/>
          <p:nvPr/>
        </p:nvSpPr>
        <p:spPr>
          <a:xfrm>
            <a:off x="5538788" y="25069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7" name="Text Box 99" title=""/>
          <p:cNvSpPr txBox="1"/>
          <p:nvPr/>
        </p:nvSpPr>
        <p:spPr>
          <a:xfrm>
            <a:off x="5514975" y="5258118"/>
            <a:ext cx="9350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409.2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8" name="Text Box 100" title=""/>
          <p:cNvSpPr txBox="1"/>
          <p:nvPr/>
        </p:nvSpPr>
        <p:spPr>
          <a:xfrm>
            <a:off x="5505450" y="4839018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204.4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9" name="Text Box 101" title=""/>
          <p:cNvSpPr txBox="1"/>
          <p:nvPr/>
        </p:nvSpPr>
        <p:spPr>
          <a:xfrm>
            <a:off x="5538788" y="29387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12.4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" name="Text Box 102" title=""/>
          <p:cNvSpPr txBox="1"/>
          <p:nvPr/>
        </p:nvSpPr>
        <p:spPr>
          <a:xfrm>
            <a:off x="5467350" y="4307205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" name="Text Box 103" title=""/>
          <p:cNvSpPr txBox="1"/>
          <p:nvPr/>
        </p:nvSpPr>
        <p:spPr>
          <a:xfrm>
            <a:off x="5467350" y="380396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50.8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" name="Text Box 104" title=""/>
          <p:cNvSpPr txBox="1"/>
          <p:nvPr/>
        </p:nvSpPr>
        <p:spPr>
          <a:xfrm>
            <a:off x="5467350" y="337058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25.2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" name="Text Box 105" title=""/>
          <p:cNvSpPr txBox="1"/>
          <p:nvPr/>
        </p:nvSpPr>
        <p:spPr>
          <a:xfrm>
            <a:off x="4314825" y="5631180"/>
            <a:ext cx="10080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660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" name="Text Box 106" title=""/>
          <p:cNvSpPr txBox="1"/>
          <p:nvPr/>
        </p:nvSpPr>
        <p:spPr>
          <a:xfrm>
            <a:off x="5467350" y="5702618"/>
            <a:ext cx="993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5" name="Text Box 107" title=""/>
          <p:cNvSpPr txBox="1"/>
          <p:nvPr/>
        </p:nvSpPr>
        <p:spPr>
          <a:xfrm>
            <a:off x="5546725" y="5694680"/>
            <a:ext cx="9350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818.8</a:t>
            </a:r>
            <a:endParaRPr lang="zh-CN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6" name="Rectangle 108" title=""/>
          <p:cNvSpPr/>
          <p:nvPr/>
        </p:nvSpPr>
        <p:spPr>
          <a:xfrm>
            <a:off x="3017838" y="1335405"/>
            <a:ext cx="649287" cy="2520950"/>
          </a:xfrm>
          <a:prstGeom prst="rect">
            <a:avLst/>
          </a:prstGeom>
          <a:solidFill>
            <a:srgbClr val="00FF00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7" name="Rectangle 109" title=""/>
          <p:cNvSpPr/>
          <p:nvPr/>
        </p:nvSpPr>
        <p:spPr>
          <a:xfrm>
            <a:off x="3017838" y="3927793"/>
            <a:ext cx="1873250" cy="360362"/>
          </a:xfrm>
          <a:prstGeom prst="rect">
            <a:avLst/>
          </a:prstGeom>
          <a:solidFill>
            <a:srgbClr val="FF00FF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8" name="Rectangle 110" title=""/>
          <p:cNvSpPr/>
          <p:nvPr/>
        </p:nvSpPr>
        <p:spPr>
          <a:xfrm>
            <a:off x="4318000" y="4431030"/>
            <a:ext cx="612775" cy="1225550"/>
          </a:xfrm>
          <a:prstGeom prst="rect">
            <a:avLst/>
          </a:prstGeom>
          <a:solidFill>
            <a:srgbClr val="FFCC00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9" name="Rectangle 111" title=""/>
          <p:cNvSpPr/>
          <p:nvPr/>
        </p:nvSpPr>
        <p:spPr>
          <a:xfrm>
            <a:off x="5540375" y="5656580"/>
            <a:ext cx="792163" cy="882650"/>
          </a:xfrm>
          <a:prstGeom prst="rect">
            <a:avLst/>
          </a:prstGeom>
          <a:solidFill>
            <a:srgbClr val="00CCFF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81" name="Text Box 113" title=""/>
          <p:cNvSpPr txBox="1"/>
          <p:nvPr/>
        </p:nvSpPr>
        <p:spPr>
          <a:xfrm>
            <a:off x="7071678" y="1156653"/>
            <a:ext cx="4752975" cy="3107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累计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回报量看：</a:t>
            </a:r>
            <a:endParaRPr lang="zh-CN" altLang="en-US" sz="28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第1～6天,方案一最多；</a:t>
            </a:r>
            <a:endParaRPr lang="zh-CN" altLang="en-US" sz="2800" b="1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第7天,方案一和方案二最多;</a:t>
            </a:r>
            <a:endParaRPr lang="zh-CN" altLang="en-US" sz="2800" b="1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第8～</a:t>
            </a:r>
            <a:r>
              <a:rPr lang="en-US" altLang="zh-CN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天,方案二最多；</a:t>
            </a:r>
            <a:endParaRPr lang="zh-CN" altLang="en-US" sz="2800" b="1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第1</a:t>
            </a:r>
            <a:r>
              <a:rPr lang="en-US" altLang="zh-CN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天以后,方案三最多.</a:t>
            </a:r>
            <a:endParaRPr lang="zh-CN" altLang="en-US" sz="2800" b="1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868680" y="1737995"/>
            <a:ext cx="742315" cy="2621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累计回报表</a:t>
            </a:r>
            <a:endParaRPr lang="zh-CN" altLang="en-US" sz="2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6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6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2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5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6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7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8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9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0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1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2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" grpId="0"/>
      <p:bldP spid="7209" grpId="0"/>
      <p:bldP spid="7210" grpId="0"/>
      <p:bldP spid="7211" grpId="0"/>
      <p:bldP spid="7212" grpId="0"/>
      <p:bldP spid="7213" grpId="0"/>
      <p:bldP spid="7214" grpId="0"/>
      <p:bldP spid="7216" grpId="0"/>
      <p:bldP spid="7217" grpId="0"/>
      <p:bldP spid="7218" grpId="0"/>
      <p:bldP spid="7220" grpId="0"/>
      <p:bldP spid="7221" grpId="0"/>
      <p:bldP spid="7222" grpId="0"/>
      <p:bldP spid="7223" grpId="0"/>
      <p:bldP spid="7224" grpId="0"/>
      <p:bldP spid="7225" grpId="0"/>
      <p:bldP spid="7226" grpId="0"/>
      <p:bldP spid="7228" grpId="0"/>
      <p:bldP spid="7229" grpId="0"/>
      <p:bldP spid="7230" grpId="0"/>
      <p:bldP spid="7233" grpId="0"/>
      <p:bldP spid="7234" grpId="0"/>
      <p:bldP spid="7235" grpId="0"/>
      <p:bldP spid="7237" grpId="0"/>
      <p:bldP spid="7238" grpId="0"/>
      <p:bldP spid="7239" grpId="0"/>
      <p:bldP spid="7240" grpId="0"/>
      <p:bldP spid="7241" grpId="0"/>
      <p:bldP spid="7242" grpId="0"/>
      <p:bldP spid="7245" grpId="0"/>
      <p:bldP spid="7246" grpId="0"/>
      <p:bldP spid="7247" grpId="0"/>
      <p:bldP spid="7248" grpId="0"/>
      <p:bldP spid="7249" grpId="0"/>
      <p:bldP spid="7250" grpId="0"/>
      <p:bldP spid="7251" grpId="0"/>
      <p:bldP spid="7252" grpId="0"/>
      <p:bldP spid="7253" grpId="0"/>
      <p:bldP spid="7254" grpId="0"/>
      <p:bldP spid="7255" grpId="0"/>
      <p:bldP spid="7256" grpId="0"/>
      <p:bldP spid="7257" grpId="0"/>
      <p:bldP spid="7258" grpId="0"/>
      <p:bldP spid="7259" grpId="0"/>
      <p:bldP spid="7260" grpId="0"/>
      <p:bldP spid="7261" grpId="0"/>
      <p:bldP spid="7262" grpId="0"/>
      <p:bldP spid="7263" grpId="0"/>
      <p:bldP spid="7264" grpId="0"/>
      <p:bldP spid="7265" grpId="0"/>
      <p:bldP spid="7266" grpId="0"/>
      <p:bldP spid="7267" grpId="0"/>
      <p:bldP spid="7268" grpId="0"/>
      <p:bldP spid="7269" grpId="0"/>
      <p:bldP spid="7270" grpId="0"/>
      <p:bldP spid="7271" grpId="0"/>
      <p:bldP spid="7272" grpId="0"/>
      <p:bldP spid="7273" grpId="0"/>
      <p:bldP spid="7274" grpId="0"/>
      <p:bldP spid="7275" grpId="0"/>
      <p:bldP spid="7276" grpId="0" animBg="1"/>
      <p:bldP spid="7277" grpId="0" animBg="1"/>
      <p:bldP spid="7278" grpId="0" animBg="1"/>
      <p:bldP spid="72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7409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3030" y="765493"/>
            <a:ext cx="6953250" cy="583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81" name="Text Box 113" title=""/>
          <p:cNvSpPr txBox="1"/>
          <p:nvPr/>
        </p:nvSpPr>
        <p:spPr>
          <a:xfrm>
            <a:off x="8336280" y="1047115"/>
            <a:ext cx="3507740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累计</a:t>
            </a:r>
            <a:r>
              <a:rPr lang="zh-CN" altLang="en-US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回报量看：</a:t>
            </a:r>
            <a:endParaRPr lang="zh-CN" altLang="en-US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第1～6天,方案一最多；</a:t>
            </a:r>
            <a:endParaRPr lang="zh-CN" altLang="en-US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第7天,方案一和方案二最多;</a:t>
            </a:r>
            <a:endParaRPr lang="zh-CN" altLang="en-US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第8～</a:t>
            </a:r>
            <a:r>
              <a:rPr lang="en-US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天,方案二最多；</a:t>
            </a:r>
            <a:endParaRPr lang="zh-CN" altLang="en-US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第1</a:t>
            </a:r>
            <a:r>
              <a:rPr lang="en-US" altLang="zh-CN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天以后,方案三最多.</a:t>
            </a:r>
            <a:endParaRPr lang="zh-CN" altLang="en-US" sz="24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28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28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281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281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3" name="Text Box 2" title=""/>
          <p:cNvSpPr txBox="1"/>
          <p:nvPr/>
        </p:nvSpPr>
        <p:spPr>
          <a:xfrm>
            <a:off x="1239520" y="753110"/>
            <a:ext cx="9712960" cy="5262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经过几年打拼王强创办的公司有了一定的规模，20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年为了实现1000万元总利润的目标，他准备制定一个激励销售部门的奖励方案：在销售利润达到10万元时，按销售利润进行奖励，且奖金</a:t>
            </a:r>
            <a:r>
              <a:rPr lang="zh-CN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单位：万元)随销售利润</a:t>
            </a:r>
            <a:r>
              <a:rPr lang="zh-CN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单位：万元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的增加而增加，但奖金总数不超过5万元，同时奖金不超过利润的25%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.</a:t>
            </a:r>
            <a:endParaRPr lang="zh-CN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现有三个奖励模型：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=0.25</a:t>
            </a:r>
            <a:r>
              <a:rPr lang="zh-CN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=log</a:t>
            </a:r>
            <a:r>
              <a:rPr lang="zh-CN" altLang="zh-CN" sz="28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=1.002</a:t>
            </a:r>
            <a:r>
              <a:rPr lang="zh-CN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zh-CN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其中哪个模型能符合公司的要求？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24371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数学模型选择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7" name="Text Box 71" title=""/>
          <p:cNvSpPr txBox="1"/>
          <p:nvPr/>
        </p:nvSpPr>
        <p:spPr>
          <a:xfrm>
            <a:off x="3803650" y="476250"/>
            <a:ext cx="4759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458" name="Text Box 73" title=""/>
          <p:cNvSpPr txBox="1"/>
          <p:nvPr/>
        </p:nvSpPr>
        <p:spPr>
          <a:xfrm>
            <a:off x="3935413" y="6470650"/>
            <a:ext cx="489743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616" name="Group 1384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6875" y="1285875"/>
          <a:ext cx="8893175" cy="5076825"/>
        </p:xfrm>
        <a:graphic>
          <a:graphicData uri="http://schemas.openxmlformats.org/drawingml/2006/table">
            <a:tbl>
              <a:tblPr/>
              <a:tblGrid>
                <a:gridCol w="1027430"/>
                <a:gridCol w="1314450"/>
                <a:gridCol w="1150620"/>
                <a:gridCol w="1708150"/>
                <a:gridCol w="1152525"/>
                <a:gridCol w="1532255"/>
                <a:gridCol w="1007745"/>
              </a:tblGrid>
              <a:tr h="5048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=0.25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增量</a:t>
                      </a:r>
                      <a:r>
                        <a:rPr kumimoji="0" lang="en-GB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GB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lang="en-US" altLang="en-GB" sz="2400" b="0" baseline="-25000">
                          <a:ln>
                            <a:noFill/>
                          </a:ln>
                          <a:effectLst/>
                          <a:sym typeface="+mn-ea"/>
                        </a:rPr>
                        <a:t>7</a:t>
                      </a:r>
                      <a:r>
                        <a:rPr kumimoji="0" lang="en-US" altLang="en-GB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增量</a:t>
                      </a:r>
                      <a:r>
                        <a:rPr kumimoji="0" lang="en-GB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GB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=1.002</a:t>
                      </a:r>
                      <a:r>
                        <a:rPr kumimoji="0" lang="en-US" altLang="zh-CN" sz="24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增量</a:t>
                      </a:r>
                      <a:r>
                        <a:rPr kumimoji="0" lang="en-GB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GB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185" name="Group 977" title=""/>
          <p:cNvGraphicFramePr>
            <a:graphicFrameLocks noGrp="1"/>
          </p:cNvGraphicFramePr>
          <p:nvPr/>
        </p:nvGraphicFramePr>
        <p:xfrm>
          <a:off x="6888163" y="2222500"/>
          <a:ext cx="1152525" cy="411480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447" name="Group 1215" title=""/>
          <p:cNvGraphicFramePr>
            <a:graphicFrameLocks noGrp="1"/>
          </p:cNvGraphicFramePr>
          <p:nvPr/>
        </p:nvGraphicFramePr>
        <p:xfrm>
          <a:off x="2693988" y="1789113"/>
          <a:ext cx="1314450" cy="4572000"/>
        </p:xfrm>
        <a:graphic>
          <a:graphicData uri="http://schemas.openxmlformats.org/drawingml/2006/table">
            <a:tbl>
              <a:tblPr/>
              <a:tblGrid>
                <a:gridCol w="131445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491" name="Group 1259" title=""/>
          <p:cNvGraphicFramePr>
            <a:graphicFrameLocks noGrp="1"/>
          </p:cNvGraphicFramePr>
          <p:nvPr/>
        </p:nvGraphicFramePr>
        <p:xfrm>
          <a:off x="5159375" y="1789113"/>
          <a:ext cx="1708150" cy="4572000"/>
        </p:xfrm>
        <a:graphic>
          <a:graphicData uri="http://schemas.openxmlformats.org/drawingml/2006/table">
            <a:tbl>
              <a:tblPr/>
              <a:tblGrid>
                <a:gridCol w="170815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3.72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3.93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4.44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535" name="Group 1303" title=""/>
          <p:cNvGraphicFramePr>
            <a:graphicFrameLocks noGrp="1"/>
          </p:cNvGraphicFramePr>
          <p:nvPr/>
        </p:nvGraphicFramePr>
        <p:xfrm>
          <a:off x="8020050" y="1789113"/>
          <a:ext cx="1531620" cy="4572000"/>
        </p:xfrm>
        <a:graphic>
          <a:graphicData uri="http://schemas.openxmlformats.org/drawingml/2006/table">
            <a:tbl>
              <a:tblPr/>
              <a:tblGrid>
                <a:gridCol w="153162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7.37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575" name="Group 1343" title=""/>
          <p:cNvGraphicFramePr>
            <a:graphicFrameLocks noGrp="1"/>
          </p:cNvGraphicFramePr>
          <p:nvPr/>
        </p:nvGraphicFramePr>
        <p:xfrm>
          <a:off x="4008438" y="2225675"/>
          <a:ext cx="1150620" cy="4114800"/>
        </p:xfrm>
        <a:graphic>
          <a:graphicData uri="http://schemas.openxmlformats.org/drawingml/2006/table">
            <a:tbl>
              <a:tblPr/>
              <a:tblGrid>
                <a:gridCol w="1150620"/>
              </a:tblGrid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615" name="Group 1383" title=""/>
          <p:cNvGraphicFramePr>
            <a:graphicFrameLocks noGrp="1"/>
          </p:cNvGraphicFramePr>
          <p:nvPr/>
        </p:nvGraphicFramePr>
        <p:xfrm>
          <a:off x="9551988" y="2225675"/>
          <a:ext cx="1007745" cy="4114800"/>
        </p:xfrm>
        <a:graphic>
          <a:graphicData uri="http://schemas.openxmlformats.org/drawingml/2006/table">
            <a:tbl>
              <a:tblPr/>
              <a:tblGrid>
                <a:gridCol w="1007745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24371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数学模型选择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2292" name="Text Box 3" title=""/>
          <p:cNvSpPr txBox="1"/>
          <p:nvPr/>
        </p:nvSpPr>
        <p:spPr>
          <a:xfrm>
            <a:off x="3583305" y="567055"/>
            <a:ext cx="52012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三种奖金方案的函数模型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1" name="Text Box 2" title=""/>
          <p:cNvSpPr txBox="1"/>
          <p:nvPr/>
        </p:nvSpPr>
        <p:spPr>
          <a:xfrm>
            <a:off x="3046730" y="656590"/>
            <a:ext cx="5280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我们不妨先作出函数图象：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9331" name="Freeform 3" title=""/>
          <p:cNvSpPr/>
          <p:nvPr/>
        </p:nvSpPr>
        <p:spPr>
          <a:xfrm>
            <a:off x="3717925" y="1308735"/>
            <a:ext cx="144780" cy="3821430"/>
          </a:xfrm>
          <a:custGeom>
            <a:cxnLst>
              <a:cxn ang="0">
                <a:pos x="0" y="2147483646"/>
              </a:cxn>
              <a:cxn ang="0">
                <a:pos x="349637781" y="2147483646"/>
              </a:cxn>
              <a:cxn ang="0">
                <a:pos x="722530303" y="2147483646"/>
              </a:cxn>
              <a:cxn ang="0">
                <a:pos x="1095504520" y="2147483646"/>
              </a:cxn>
              <a:cxn ang="0">
                <a:pos x="1445060605" y="2147483646"/>
              </a:cxn>
              <a:cxn ang="0">
                <a:pos x="1818034823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l" t="t" r="r" b="b"/>
            <a:pathLst>
              <a:path w="628" h="157">
                <a:moveTo>
                  <a:pt x="0" y="157"/>
                </a:moveTo>
                <a:lnTo>
                  <a:pt x="15" y="153"/>
                </a:lnTo>
                <a:lnTo>
                  <a:pt x="31" y="149"/>
                </a:lnTo>
                <a:lnTo>
                  <a:pt x="47" y="145"/>
                </a:lnTo>
                <a:lnTo>
                  <a:pt x="62" y="141"/>
                </a:lnTo>
                <a:lnTo>
                  <a:pt x="78" y="137"/>
                </a:lnTo>
                <a:lnTo>
                  <a:pt x="94" y="133"/>
                </a:lnTo>
                <a:lnTo>
                  <a:pt x="110" y="129"/>
                </a:lnTo>
                <a:lnTo>
                  <a:pt x="125" y="125"/>
                </a:lnTo>
                <a:lnTo>
                  <a:pt x="141" y="121"/>
                </a:lnTo>
                <a:lnTo>
                  <a:pt x="157" y="117"/>
                </a:lnTo>
                <a:lnTo>
                  <a:pt x="172" y="113"/>
                </a:lnTo>
                <a:lnTo>
                  <a:pt x="188" y="109"/>
                </a:lnTo>
                <a:lnTo>
                  <a:pt x="204" y="106"/>
                </a:lnTo>
                <a:lnTo>
                  <a:pt x="219" y="102"/>
                </a:lnTo>
                <a:lnTo>
                  <a:pt x="235" y="98"/>
                </a:lnTo>
                <a:lnTo>
                  <a:pt x="251" y="94"/>
                </a:lnTo>
                <a:lnTo>
                  <a:pt x="267" y="90"/>
                </a:lnTo>
                <a:lnTo>
                  <a:pt x="282" y="86"/>
                </a:lnTo>
                <a:lnTo>
                  <a:pt x="298" y="82"/>
                </a:lnTo>
                <a:lnTo>
                  <a:pt x="314" y="78"/>
                </a:lnTo>
                <a:lnTo>
                  <a:pt x="329" y="74"/>
                </a:lnTo>
                <a:lnTo>
                  <a:pt x="345" y="70"/>
                </a:lnTo>
                <a:lnTo>
                  <a:pt x="361" y="66"/>
                </a:lnTo>
                <a:lnTo>
                  <a:pt x="376" y="62"/>
                </a:lnTo>
                <a:lnTo>
                  <a:pt x="392" y="58"/>
                </a:lnTo>
                <a:lnTo>
                  <a:pt x="408" y="55"/>
                </a:lnTo>
                <a:lnTo>
                  <a:pt x="424" y="51"/>
                </a:lnTo>
                <a:lnTo>
                  <a:pt x="439" y="47"/>
                </a:lnTo>
                <a:lnTo>
                  <a:pt x="455" y="43"/>
                </a:lnTo>
                <a:lnTo>
                  <a:pt x="471" y="39"/>
                </a:lnTo>
                <a:lnTo>
                  <a:pt x="486" y="35"/>
                </a:lnTo>
                <a:lnTo>
                  <a:pt x="502" y="31"/>
                </a:lnTo>
                <a:lnTo>
                  <a:pt x="518" y="27"/>
                </a:lnTo>
                <a:lnTo>
                  <a:pt x="533" y="23"/>
                </a:lnTo>
                <a:lnTo>
                  <a:pt x="549" y="19"/>
                </a:lnTo>
                <a:lnTo>
                  <a:pt x="565" y="15"/>
                </a:lnTo>
                <a:lnTo>
                  <a:pt x="581" y="11"/>
                </a:lnTo>
                <a:lnTo>
                  <a:pt x="596" y="7"/>
                </a:lnTo>
                <a:lnTo>
                  <a:pt x="612" y="4"/>
                </a:lnTo>
                <a:lnTo>
                  <a:pt x="628" y="0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2" name="Freeform 4" title=""/>
          <p:cNvSpPr/>
          <p:nvPr/>
        </p:nvSpPr>
        <p:spPr>
          <a:xfrm>
            <a:off x="3717925" y="3108643"/>
            <a:ext cx="4392613" cy="1793875"/>
          </a:xfrm>
          <a:custGeom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l" t="t" r="r" b="b"/>
            <a:pathLst>
              <a:path w="518" h="606">
                <a:moveTo>
                  <a:pt x="0" y="606"/>
                </a:moveTo>
                <a:lnTo>
                  <a:pt x="15" y="322"/>
                </a:lnTo>
                <a:lnTo>
                  <a:pt x="31" y="260"/>
                </a:lnTo>
                <a:lnTo>
                  <a:pt x="47" y="223"/>
                </a:lnTo>
                <a:lnTo>
                  <a:pt x="63" y="196"/>
                </a:lnTo>
                <a:lnTo>
                  <a:pt x="78" y="176"/>
                </a:lnTo>
                <a:lnTo>
                  <a:pt x="94" y="159"/>
                </a:lnTo>
                <a:lnTo>
                  <a:pt x="110" y="145"/>
                </a:lnTo>
                <a:lnTo>
                  <a:pt x="125" y="132"/>
                </a:lnTo>
                <a:lnTo>
                  <a:pt x="141" y="121"/>
                </a:lnTo>
                <a:lnTo>
                  <a:pt x="157" y="111"/>
                </a:lnTo>
                <a:lnTo>
                  <a:pt x="172" y="103"/>
                </a:lnTo>
                <a:lnTo>
                  <a:pt x="188" y="94"/>
                </a:lnTo>
                <a:lnTo>
                  <a:pt x="204" y="87"/>
                </a:lnTo>
                <a:lnTo>
                  <a:pt x="220" y="80"/>
                </a:lnTo>
                <a:lnTo>
                  <a:pt x="235" y="74"/>
                </a:lnTo>
                <a:lnTo>
                  <a:pt x="251" y="68"/>
                </a:lnTo>
                <a:lnTo>
                  <a:pt x="267" y="62"/>
                </a:lnTo>
                <a:lnTo>
                  <a:pt x="282" y="57"/>
                </a:lnTo>
                <a:lnTo>
                  <a:pt x="298" y="52"/>
                </a:lnTo>
                <a:lnTo>
                  <a:pt x="314" y="47"/>
                </a:lnTo>
                <a:lnTo>
                  <a:pt x="329" y="42"/>
                </a:lnTo>
                <a:lnTo>
                  <a:pt x="345" y="38"/>
                </a:lnTo>
                <a:lnTo>
                  <a:pt x="361" y="34"/>
                </a:lnTo>
                <a:lnTo>
                  <a:pt x="377" y="30"/>
                </a:lnTo>
                <a:lnTo>
                  <a:pt x="392" y="26"/>
                </a:lnTo>
                <a:lnTo>
                  <a:pt x="408" y="22"/>
                </a:lnTo>
                <a:lnTo>
                  <a:pt x="424" y="19"/>
                </a:lnTo>
                <a:lnTo>
                  <a:pt x="439" y="16"/>
                </a:lnTo>
                <a:lnTo>
                  <a:pt x="455" y="12"/>
                </a:lnTo>
                <a:lnTo>
                  <a:pt x="471" y="9"/>
                </a:lnTo>
                <a:lnTo>
                  <a:pt x="486" y="6"/>
                </a:lnTo>
                <a:lnTo>
                  <a:pt x="502" y="3"/>
                </a:lnTo>
                <a:lnTo>
                  <a:pt x="518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9333" name="Picture 5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1811655"/>
            <a:ext cx="3529013" cy="2947988"/>
          </a:xfrm>
          <a:prstGeom prst="rect">
            <a:avLst/>
          </a:prstGeom>
          <a:noFill/>
          <a:ln w="28575">
            <a:noFill/>
          </a:ln>
        </p:spPr>
      </p:pic>
      <p:grpSp>
        <p:nvGrpSpPr>
          <p:cNvPr id="20485" name="Group 6" title=""/>
          <p:cNvGrpSpPr/>
          <p:nvPr/>
        </p:nvGrpSpPr>
        <p:grpSpPr>
          <a:xfrm>
            <a:off x="2782888" y="4908868"/>
            <a:ext cx="6840537" cy="469899"/>
            <a:chOff x="930" y="3022"/>
            <a:chExt cx="4309" cy="296"/>
          </a:xfrm>
        </p:grpSpPr>
        <p:sp>
          <p:nvSpPr>
            <p:cNvPr id="20486" name="Line 7"/>
            <p:cNvSpPr/>
            <p:nvPr/>
          </p:nvSpPr>
          <p:spPr>
            <a:xfrm flipH="1" flipV="1">
              <a:off x="1882" y="3022"/>
              <a:ext cx="0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20487" name="Group 8"/>
            <p:cNvGrpSpPr/>
            <p:nvPr/>
          </p:nvGrpSpPr>
          <p:grpSpPr>
            <a:xfrm>
              <a:off x="930" y="3022"/>
              <a:ext cx="4309" cy="296"/>
              <a:chOff x="930" y="3022"/>
              <a:chExt cx="4309" cy="296"/>
            </a:xfrm>
          </p:grpSpPr>
          <p:grpSp>
            <p:nvGrpSpPr>
              <p:cNvPr id="20488" name="Group 9"/>
              <p:cNvGrpSpPr/>
              <p:nvPr/>
            </p:nvGrpSpPr>
            <p:grpSpPr>
              <a:xfrm>
                <a:off x="930" y="3022"/>
                <a:ext cx="4309" cy="91"/>
                <a:chOff x="624" y="3312"/>
                <a:chExt cx="4368" cy="48"/>
              </a:xfrm>
            </p:grpSpPr>
            <p:sp>
              <p:nvSpPr>
                <p:cNvPr id="20489" name="Line 10"/>
                <p:cNvSpPr/>
                <p:nvPr/>
              </p:nvSpPr>
              <p:spPr>
                <a:xfrm>
                  <a:off x="624" y="3360"/>
                  <a:ext cx="436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0" name="Line 11"/>
                <p:cNvSpPr/>
                <p:nvPr/>
              </p:nvSpPr>
              <p:spPr>
                <a:xfrm flipH="1" flipV="1">
                  <a:off x="2832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1" name="Line 12"/>
                <p:cNvSpPr/>
                <p:nvPr/>
              </p:nvSpPr>
              <p:spPr>
                <a:xfrm flipH="1">
                  <a:off x="2400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2" name="Line 13"/>
                <p:cNvSpPr/>
                <p:nvPr/>
              </p:nvSpPr>
              <p:spPr>
                <a:xfrm flipH="1">
                  <a:off x="3264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3" name="Line 14"/>
                <p:cNvSpPr/>
                <p:nvPr/>
              </p:nvSpPr>
              <p:spPr>
                <a:xfrm flipH="1">
                  <a:off x="3648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4" name="Line 15"/>
                <p:cNvSpPr/>
                <p:nvPr/>
              </p:nvSpPr>
              <p:spPr>
                <a:xfrm flipH="1">
                  <a:off x="4080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495" name="Line 16"/>
                <p:cNvSpPr/>
                <p:nvPr/>
              </p:nvSpPr>
              <p:spPr>
                <a:xfrm flipH="1">
                  <a:off x="4512" y="3312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0496" name="Text Box 17"/>
              <p:cNvSpPr txBox="1"/>
              <p:nvPr/>
            </p:nvSpPr>
            <p:spPr>
              <a:xfrm>
                <a:off x="2018" y="3067"/>
                <a:ext cx="40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7" name="Text Box 18"/>
              <p:cNvSpPr txBox="1"/>
              <p:nvPr/>
            </p:nvSpPr>
            <p:spPr>
              <a:xfrm>
                <a:off x="2472" y="3067"/>
                <a:ext cx="4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600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Text Box 19"/>
              <p:cNvSpPr txBox="1"/>
              <p:nvPr/>
            </p:nvSpPr>
            <p:spPr>
              <a:xfrm>
                <a:off x="2925" y="3067"/>
                <a:ext cx="40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800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9" name="Text Box 20"/>
              <p:cNvSpPr txBox="1"/>
              <p:nvPr/>
            </p:nvSpPr>
            <p:spPr>
              <a:xfrm>
                <a:off x="3288" y="3067"/>
                <a:ext cx="63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0" name="Text Box 21"/>
              <p:cNvSpPr txBox="1"/>
              <p:nvPr/>
            </p:nvSpPr>
            <p:spPr>
              <a:xfrm>
                <a:off x="3742" y="3067"/>
                <a:ext cx="68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1" name="Line 22"/>
              <p:cNvSpPr/>
              <p:nvPr/>
            </p:nvSpPr>
            <p:spPr>
              <a:xfrm flipH="1">
                <a:off x="2290" y="302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502" name="Text Box 23"/>
              <p:cNvSpPr txBox="1"/>
              <p:nvPr/>
            </p:nvSpPr>
            <p:spPr>
              <a:xfrm>
                <a:off x="1655" y="3067"/>
                <a:ext cx="4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200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0503" name="Group 24" title=""/>
          <p:cNvGrpSpPr/>
          <p:nvPr/>
        </p:nvGrpSpPr>
        <p:grpSpPr>
          <a:xfrm>
            <a:off x="3214688" y="1452880"/>
            <a:ext cx="863600" cy="4679950"/>
            <a:chOff x="1202" y="845"/>
            <a:chExt cx="544" cy="2948"/>
          </a:xfrm>
        </p:grpSpPr>
        <p:sp>
          <p:nvSpPr>
            <p:cNvPr id="20504" name="Text Box 25"/>
            <p:cNvSpPr txBox="1"/>
            <p:nvPr/>
          </p:nvSpPr>
          <p:spPr>
            <a:xfrm>
              <a:off x="1292" y="2704"/>
              <a:ext cx="31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Text Box 26"/>
            <p:cNvSpPr txBox="1"/>
            <p:nvPr/>
          </p:nvSpPr>
          <p:spPr>
            <a:xfrm>
              <a:off x="1292" y="2432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27"/>
            <p:cNvSpPr txBox="1"/>
            <p:nvPr/>
          </p:nvSpPr>
          <p:spPr>
            <a:xfrm>
              <a:off x="1202" y="2160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Text Box 28"/>
            <p:cNvSpPr txBox="1"/>
            <p:nvPr/>
          </p:nvSpPr>
          <p:spPr>
            <a:xfrm>
              <a:off x="1202" y="1933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4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08" name="Group 29"/>
            <p:cNvGrpSpPr/>
            <p:nvPr/>
          </p:nvGrpSpPr>
          <p:grpSpPr>
            <a:xfrm>
              <a:off x="1519" y="845"/>
              <a:ext cx="46" cy="2948"/>
              <a:chOff x="1519" y="799"/>
              <a:chExt cx="46" cy="2948"/>
            </a:xfrm>
          </p:grpSpPr>
          <p:sp>
            <p:nvSpPr>
              <p:cNvPr id="20509" name="Line 30"/>
              <p:cNvSpPr/>
              <p:nvPr/>
            </p:nvSpPr>
            <p:spPr>
              <a:xfrm flipH="1" flipV="1">
                <a:off x="1519" y="799"/>
                <a:ext cx="0" cy="294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20510" name="Group 31"/>
              <p:cNvGrpSpPr/>
              <p:nvPr/>
            </p:nvGrpSpPr>
            <p:grpSpPr>
              <a:xfrm>
                <a:off x="1519" y="1026"/>
                <a:ext cx="46" cy="1814"/>
                <a:chOff x="1519" y="1026"/>
                <a:chExt cx="46" cy="1814"/>
              </a:xfrm>
            </p:grpSpPr>
            <p:sp>
              <p:nvSpPr>
                <p:cNvPr id="20511" name="Line 32"/>
                <p:cNvSpPr/>
                <p:nvPr/>
              </p:nvSpPr>
              <p:spPr>
                <a:xfrm flipH="1">
                  <a:off x="1519" y="2840"/>
                  <a:ext cx="4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512" name="Line 33"/>
                <p:cNvSpPr/>
                <p:nvPr/>
              </p:nvSpPr>
              <p:spPr>
                <a:xfrm flipH="1" flipV="1">
                  <a:off x="1519" y="2024"/>
                  <a:ext cx="4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513" name="Line 34"/>
                <p:cNvSpPr/>
                <p:nvPr/>
              </p:nvSpPr>
              <p:spPr>
                <a:xfrm>
                  <a:off x="1519" y="2568"/>
                  <a:ext cx="4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0514" name="Line 35"/>
                <p:cNvSpPr/>
                <p:nvPr/>
              </p:nvSpPr>
              <p:spPr>
                <a:xfrm flipV="1">
                  <a:off x="1519" y="2296"/>
                  <a:ext cx="4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grpSp>
              <p:nvGrpSpPr>
                <p:cNvPr id="20515" name="Group 36"/>
                <p:cNvGrpSpPr/>
                <p:nvPr/>
              </p:nvGrpSpPr>
              <p:grpSpPr>
                <a:xfrm>
                  <a:off x="1519" y="1026"/>
                  <a:ext cx="46" cy="726"/>
                  <a:chOff x="1519" y="1026"/>
                  <a:chExt cx="46" cy="726"/>
                </a:xfrm>
              </p:grpSpPr>
              <p:sp>
                <p:nvSpPr>
                  <p:cNvPr id="20516" name="Line 37"/>
                  <p:cNvSpPr/>
                  <p:nvPr/>
                </p:nvSpPr>
                <p:spPr>
                  <a:xfrm>
                    <a:off x="1519" y="1752"/>
                    <a:ext cx="45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20517" name="Line 38"/>
                  <p:cNvSpPr/>
                  <p:nvPr/>
                </p:nvSpPr>
                <p:spPr>
                  <a:xfrm>
                    <a:off x="1519" y="1525"/>
                    <a:ext cx="45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20518" name="Line 39"/>
                  <p:cNvSpPr/>
                  <p:nvPr/>
                </p:nvSpPr>
                <p:spPr>
                  <a:xfrm>
                    <a:off x="1519" y="1298"/>
                    <a:ext cx="45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20519" name="Line 40"/>
                  <p:cNvSpPr/>
                  <p:nvPr/>
                </p:nvSpPr>
                <p:spPr>
                  <a:xfrm>
                    <a:off x="1519" y="1026"/>
                    <a:ext cx="4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</p:grpSp>
        </p:grpSp>
        <p:sp>
          <p:nvSpPr>
            <p:cNvPr id="20520" name="Text Box 41"/>
            <p:cNvSpPr txBox="1"/>
            <p:nvPr/>
          </p:nvSpPr>
          <p:spPr>
            <a:xfrm>
              <a:off x="1338" y="1661"/>
              <a:ext cx="2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Text Box 42"/>
            <p:cNvSpPr txBox="1"/>
            <p:nvPr/>
          </p:nvSpPr>
          <p:spPr>
            <a:xfrm>
              <a:off x="1338" y="1434"/>
              <a:ext cx="3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Text Box 43"/>
            <p:cNvSpPr txBox="1"/>
            <p:nvPr/>
          </p:nvSpPr>
          <p:spPr>
            <a:xfrm>
              <a:off x="1338" y="1207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3" name="Text Box 44"/>
            <p:cNvSpPr txBox="1"/>
            <p:nvPr/>
          </p:nvSpPr>
          <p:spPr>
            <a:xfrm>
              <a:off x="1338" y="935"/>
              <a:ext cx="3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4" name="Text Box 45" title=""/>
          <p:cNvSpPr txBox="1"/>
          <p:nvPr/>
        </p:nvSpPr>
        <p:spPr>
          <a:xfrm>
            <a:off x="9191625" y="5053330"/>
            <a:ext cx="431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5" name="Text Box 46" title=""/>
          <p:cNvSpPr txBox="1"/>
          <p:nvPr/>
        </p:nvSpPr>
        <p:spPr>
          <a:xfrm>
            <a:off x="3286125" y="1308418"/>
            <a:ext cx="7191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6" name="Text Box 47" title=""/>
          <p:cNvSpPr txBox="1"/>
          <p:nvPr/>
        </p:nvSpPr>
        <p:spPr>
          <a:xfrm>
            <a:off x="3400108" y="4926965"/>
            <a:ext cx="50482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3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6" name="Line 48" title=""/>
          <p:cNvSpPr/>
          <p:nvPr/>
        </p:nvSpPr>
        <p:spPr>
          <a:xfrm>
            <a:off x="3712845" y="2964180"/>
            <a:ext cx="52562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99377" name="Text Box 49" title=""/>
          <p:cNvSpPr txBox="1"/>
          <p:nvPr/>
        </p:nvSpPr>
        <p:spPr>
          <a:xfrm>
            <a:off x="7534275" y="253238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8" name="Text Box 50" title=""/>
          <p:cNvSpPr txBox="1"/>
          <p:nvPr/>
        </p:nvSpPr>
        <p:spPr>
          <a:xfrm>
            <a:off x="3933825" y="1379855"/>
            <a:ext cx="12969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=0.25</a:t>
            </a:r>
            <a:r>
              <a:rPr lang="en-US" altLang="zh-CN" sz="2400" b="1" i="1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i="1">
              <a:solidFill>
                <a:srgbClr val="FF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9379" name="Picture 5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58" y="3161983"/>
            <a:ext cx="213360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80" name="Picture 5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675" y="1379855"/>
            <a:ext cx="1447800" cy="48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24371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数学模型选择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7" grpId="0"/>
      <p:bldP spid="993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188085" y="686435"/>
            <a:ext cx="9351010" cy="2030095"/>
            <a:chOff x="2073" y="1297"/>
            <a:chExt cx="14726" cy="3197"/>
          </a:xfrm>
        </p:grpSpPr>
        <p:sp>
          <p:nvSpPr>
            <p:cNvPr id="21505" name="Text Box 6"/>
            <p:cNvSpPr txBox="1"/>
            <p:nvPr/>
          </p:nvSpPr>
          <p:spPr>
            <a:xfrm>
              <a:off x="2073" y="1297"/>
              <a:ext cx="14726" cy="3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解：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由图形可知，初步确定模型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=log</a:t>
              </a:r>
              <a:r>
                <a:rPr lang="en-US" altLang="zh-CN" sz="2800" baseline="-250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7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+1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</a:t>
              </a:r>
              <a:endParaRPr lang="zh-CN" altLang="en-US"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接下来再看资金是否不超过利润的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25%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，即当</a:t>
              </a:r>
              <a:endParaRPr lang="zh-CN" altLang="en-US"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∈[10,1000]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时，是否有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</a:t>
              </a:r>
              <a:r>
                <a:rPr lang="zh-CN" altLang="en-US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成立</a:t>
              </a:r>
              <a:r>
                <a:rPr lang="en-US" altLang="zh-CN" sz="2800">
                  <a:solidFill>
                    <a:schemeClr val="tx2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.</a:t>
              </a:r>
              <a:endParaRPr lang="en-US" altLang="zh-CN"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graphicFrame>
          <p:nvGraphicFramePr>
            <p:cNvPr id="100355" name="Object 9"/>
            <p:cNvGraphicFramePr>
              <a:graphicFrameLocks noChangeAspect="1"/>
            </p:cNvGraphicFramePr>
            <p:nvPr/>
          </p:nvGraphicFramePr>
          <p:xfrm>
            <a:off x="9904" y="3314"/>
            <a:ext cx="4422" cy="11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r:id="rId2" imgW="1295400" imgH="393700" progId="Equation.3">
                    <p:embed/>
                  </p:oleObj>
                </mc:Choice>
                <mc:Fallback>
                  <p:oleObj r:id="rId2" imgW="1295400" imgH="3937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904" y="3314"/>
                          <a:ext cx="4422" cy="1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359" name="Picture 7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0" y="2797810"/>
            <a:ext cx="4851400" cy="35972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0360" name="Object 8" title=""/>
          <p:cNvGraphicFramePr>
            <a:graphicFrameLocks noChangeAspect="1"/>
          </p:cNvGraphicFramePr>
          <p:nvPr/>
        </p:nvGraphicFramePr>
        <p:xfrm>
          <a:off x="6577013" y="5473700"/>
          <a:ext cx="3024187" cy="454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" imgW="1524000" imgH="228600" progId="Equation.3">
                  <p:embed/>
                </p:oleObj>
              </mc:Choice>
              <mc:Fallback>
                <p:oleObj r:id="rId5" imgW="1524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7013" y="5473700"/>
                        <a:ext cx="30241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24371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数学模型选择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5" name="Text Box 2" title=""/>
          <p:cNvSpPr txBox="1"/>
          <p:nvPr/>
        </p:nvSpPr>
        <p:spPr>
          <a:xfrm>
            <a:off x="1522095" y="1569085"/>
            <a:ext cx="914781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一般地，对数函数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与一次函数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的增长差异都与上述情况类似，即使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的值远远小于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的增长速度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最终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都会慢于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的增长速度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Text Box 2" title=""/>
          <p:cNvSpPr txBox="1"/>
          <p:nvPr/>
        </p:nvSpPr>
        <p:spPr>
          <a:xfrm>
            <a:off x="1522095" y="4476115"/>
            <a:ext cx="914781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因此，总会存在一个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x&gt;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时，恒有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x&lt;kx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292" name="Text Box 3" title=""/>
          <p:cNvSpPr txBox="1"/>
          <p:nvPr/>
        </p:nvSpPr>
        <p:spPr>
          <a:xfrm>
            <a:off x="5161915" y="665480"/>
            <a:ext cx="20974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结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二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24371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数学模型选择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3" name="Object 20" title=""/>
          <p:cNvGraphicFramePr>
            <a:graphicFrameLocks noChangeAspect="1"/>
          </p:cNvGraphicFramePr>
          <p:nvPr/>
        </p:nvGraphicFramePr>
        <p:xfrm>
          <a:off x="2019300" y="311150"/>
          <a:ext cx="8269288" cy="3678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3" imgW="11410950" imgH="5062220" progId="Word.Document.8">
                  <p:embed/>
                </p:oleObj>
              </mc:Choice>
              <mc:Fallback>
                <p:oleObj r:id="rId3" imgW="11410950" imgH="50622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300" y="311150"/>
                        <a:ext cx="8269288" cy="367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301" name="Object 21" title=""/>
          <p:cNvGraphicFramePr>
            <a:graphicFrameLocks noChangeAspect="1"/>
          </p:cNvGraphicFramePr>
          <p:nvPr/>
        </p:nvGraphicFramePr>
        <p:xfrm>
          <a:off x="4511675" y="1920875"/>
          <a:ext cx="265112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5" imgW="3535680" imgH="595630" progId="Word.Document.8">
                  <p:embed/>
                </p:oleObj>
              </mc:Choice>
              <mc:Fallback>
                <p:oleObj r:id="rId5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675" y="1920875"/>
                        <a:ext cx="26511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302" name="Object 22" title=""/>
          <p:cNvGraphicFramePr>
            <a:graphicFrameLocks noChangeAspect="1"/>
          </p:cNvGraphicFramePr>
          <p:nvPr/>
        </p:nvGraphicFramePr>
        <p:xfrm>
          <a:off x="6480175" y="1920875"/>
          <a:ext cx="2649538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7" imgW="3535680" imgH="595630" progId="Word.Document.8">
                  <p:embed/>
                </p:oleObj>
              </mc:Choice>
              <mc:Fallback>
                <p:oleObj r:id="rId7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0175" y="1920875"/>
                        <a:ext cx="26495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303" name="Object 23" title=""/>
          <p:cNvGraphicFramePr>
            <a:graphicFrameLocks noChangeAspect="1"/>
          </p:cNvGraphicFramePr>
          <p:nvPr/>
        </p:nvGraphicFramePr>
        <p:xfrm>
          <a:off x="8688388" y="1895475"/>
          <a:ext cx="265112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8" imgW="3535680" imgH="595630" progId="Word.Document.8">
                  <p:embed/>
                </p:oleObj>
              </mc:Choice>
              <mc:Fallback>
                <p:oleObj r:id="rId8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8388" y="1895475"/>
                        <a:ext cx="26511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304" name="Object 24" title=""/>
          <p:cNvGraphicFramePr>
            <a:graphicFrameLocks noChangeAspect="1"/>
          </p:cNvGraphicFramePr>
          <p:nvPr/>
        </p:nvGraphicFramePr>
        <p:xfrm>
          <a:off x="4481513" y="3206750"/>
          <a:ext cx="265112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9" imgW="3526155" imgH="596900" progId="Word.Document.8">
                  <p:embed/>
                </p:oleObj>
              </mc:Choice>
              <mc:Fallback>
                <p:oleObj r:id="rId9" imgW="3526155" imgH="596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1513" y="3206750"/>
                        <a:ext cx="26511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305" name="Object 25" title=""/>
          <p:cNvGraphicFramePr>
            <a:graphicFrameLocks noChangeAspect="1"/>
          </p:cNvGraphicFramePr>
          <p:nvPr/>
        </p:nvGraphicFramePr>
        <p:xfrm>
          <a:off x="6502400" y="3152775"/>
          <a:ext cx="265112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11" imgW="3526155" imgH="596900" progId="Word.Document.8">
                  <p:embed/>
                </p:oleObj>
              </mc:Choice>
              <mc:Fallback>
                <p:oleObj r:id="rId11" imgW="3526155" imgH="596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2400" y="3152775"/>
                        <a:ext cx="26511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3" title=""/>
          <p:cNvGraphicFramePr>
            <a:graphicFrameLocks noChangeAspect="1"/>
          </p:cNvGraphicFramePr>
          <p:nvPr/>
        </p:nvGraphicFramePr>
        <p:xfrm>
          <a:off x="1935480" y="3757930"/>
          <a:ext cx="8455025" cy="2712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13" imgW="11410950" imgH="3669665" progId="Word.Document.8">
                  <p:embed/>
                </p:oleObj>
              </mc:Choice>
              <mc:Fallback>
                <p:oleObj r:id="rId13" imgW="11410950" imgH="366966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5480" y="3757930"/>
                        <a:ext cx="8455025" cy="2712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 title=""/>
          <p:cNvGraphicFramePr>
            <a:graphicFrameLocks noChangeAspect="1"/>
          </p:cNvGraphicFramePr>
          <p:nvPr/>
        </p:nvGraphicFramePr>
        <p:xfrm>
          <a:off x="8859838" y="3727450"/>
          <a:ext cx="2651125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5" imgW="3535680" imgH="595630" progId="Word.Document.8">
                  <p:embed/>
                </p:oleObj>
              </mc:Choice>
              <mc:Fallback>
                <p:oleObj r:id="rId15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59838" y="3727450"/>
                        <a:ext cx="26511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 title=""/>
          <p:cNvGraphicFramePr>
            <a:graphicFrameLocks noChangeAspect="1"/>
          </p:cNvGraphicFramePr>
          <p:nvPr/>
        </p:nvGraphicFramePr>
        <p:xfrm>
          <a:off x="4829175" y="4681538"/>
          <a:ext cx="2649538" cy="446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7" imgW="3535680" imgH="595630" progId="Word.Document.8">
                  <p:embed/>
                </p:oleObj>
              </mc:Choice>
              <mc:Fallback>
                <p:oleObj r:id="rId17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29175" y="4681538"/>
                        <a:ext cx="2649538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 title=""/>
          <p:cNvGraphicFramePr>
            <a:graphicFrameLocks noChangeAspect="1"/>
          </p:cNvGraphicFramePr>
          <p:nvPr/>
        </p:nvGraphicFramePr>
        <p:xfrm>
          <a:off x="7740650" y="5153025"/>
          <a:ext cx="2649538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19" imgW="3535680" imgH="595630" progId="Word.Document.8">
                  <p:embed/>
                </p:oleObj>
              </mc:Choice>
              <mc:Fallback>
                <p:oleObj r:id="rId19" imgW="3535680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40650" y="5153025"/>
                        <a:ext cx="2649538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 title=""/>
          <p:cNvGraphicFramePr>
            <a:graphicFrameLocks noChangeAspect="1"/>
          </p:cNvGraphicFramePr>
          <p:nvPr/>
        </p:nvGraphicFramePr>
        <p:xfrm>
          <a:off x="4511675" y="5819775"/>
          <a:ext cx="2651125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1" imgW="3533775" imgH="595630" progId="Word.Document.8">
                  <p:embed/>
                </p:oleObj>
              </mc:Choice>
              <mc:Fallback>
                <p:oleObj r:id="rId21" imgW="3533775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11675" y="5819775"/>
                        <a:ext cx="26511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 title=""/>
          <p:cNvGraphicFramePr>
            <a:graphicFrameLocks noChangeAspect="1"/>
          </p:cNvGraphicFramePr>
          <p:nvPr/>
        </p:nvGraphicFramePr>
        <p:xfrm>
          <a:off x="6388100" y="5846763"/>
          <a:ext cx="2649538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3" imgW="3533775" imgH="595630" progId="Word.Document.8">
                  <p:embed/>
                </p:oleObj>
              </mc:Choice>
              <mc:Fallback>
                <p:oleObj r:id="rId23" imgW="3533775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88100" y="5846763"/>
                        <a:ext cx="26495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 title=""/>
          <p:cNvGraphicFramePr>
            <a:graphicFrameLocks noChangeAspect="1"/>
          </p:cNvGraphicFramePr>
          <p:nvPr/>
        </p:nvGraphicFramePr>
        <p:xfrm>
          <a:off x="8432800" y="5835650"/>
          <a:ext cx="2649538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5" imgW="3533775" imgH="595630" progId="Word.Document.8">
                  <p:embed/>
                </p:oleObj>
              </mc:Choice>
              <mc:Fallback>
                <p:oleObj r:id="rId25" imgW="3533775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32800" y="5835650"/>
                        <a:ext cx="2649538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 title=""/>
          <p:cNvSpPr txBox="1"/>
          <p:nvPr/>
        </p:nvSpPr>
        <p:spPr>
          <a:xfrm>
            <a:off x="2082800" y="611505"/>
            <a:ext cx="812419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三种函数模型的比较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465580" y="1931670"/>
            <a:ext cx="9261475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713740" algn="l"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 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Z)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　　　　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　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1 000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2800" baseline="30000">
                <a:solidFill>
                  <a:srgbClr val="0000FF"/>
                </a:solidFill>
                <a:ea typeface="宋体" panose="02010600030101010101" pitchFamily="2" charset="-122"/>
              </a:rPr>
              <a:t>－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
</a:t>
            </a:r>
            <a:endParaRPr lang="zh-CN" altLang="en-US"/>
          </a:p>
        </p:txBody>
      </p:sp>
      <p:sp>
        <p:nvSpPr>
          <p:cNvPr id="2" name="文本框 1" title=""/>
          <p:cNvSpPr txBox="1"/>
          <p:nvPr/>
        </p:nvSpPr>
        <p:spPr>
          <a:xfrm>
            <a:off x="1475740" y="1185545"/>
            <a:ext cx="926211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下列函数中，随着</a:t>
            </a:r>
            <a:r>
              <a:rPr lang="en-US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的增大，增长速度最快的是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  )</a:t>
            </a:r>
            <a:endParaRPr lang="en-US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65580" y="4500880"/>
            <a:ext cx="9272905" cy="730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3200" baseline="-25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56335" y="110363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不同函数增长的差异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5601" name="Picture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7850" y="542925"/>
            <a:ext cx="8010525" cy="6048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3" name="Object 3" title=""/>
          <p:cNvGraphicFramePr>
            <a:graphicFrameLocks noChangeAspect="1"/>
          </p:cNvGraphicFramePr>
          <p:nvPr/>
        </p:nvGraphicFramePr>
        <p:xfrm>
          <a:off x="6059805" y="1027430"/>
          <a:ext cx="4916170" cy="1939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4" imgW="1257300" imgH="723900" progId="Equation.3">
                  <p:embed/>
                </p:oleObj>
              </mc:Choice>
              <mc:Fallback>
                <p:oleObj r:id="rId4" imgW="1257300" imgH="723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9805" y="1027430"/>
                        <a:ext cx="4916170" cy="193929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mpd="sng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4" title=""/>
          <p:cNvSpPr/>
          <p:nvPr/>
        </p:nvSpPr>
        <p:spPr>
          <a:xfrm flipV="1">
            <a:off x="4026535" y="4993005"/>
            <a:ext cx="10160" cy="147828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0245" name="Line 5" title=""/>
          <p:cNvSpPr/>
          <p:nvPr/>
        </p:nvSpPr>
        <p:spPr>
          <a:xfrm flipV="1">
            <a:off x="5483860" y="995680"/>
            <a:ext cx="35560" cy="552894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34465" y="5055235"/>
            <a:ext cx="9489440" cy="730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3200" baseline="-25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2760"/>
          <a:stretch>
            <a:fillRect/>
          </a:stretch>
        </p:blipFill>
        <p:spPr>
          <a:xfrm>
            <a:off x="1434465" y="1261745"/>
            <a:ext cx="9490075" cy="3125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988800" y="10731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87145" y="5394325"/>
            <a:ext cx="9617710" cy="730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3200" baseline="-25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10" y="3190875"/>
            <a:ext cx="2592070" cy="2086610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5" y="1175385"/>
            <a:ext cx="9707245" cy="21158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9" name="Rectangle 4" title=""/>
          <p:cNvSpPr/>
          <p:nvPr/>
        </p:nvSpPr>
        <p:spPr>
          <a:xfrm>
            <a:off x="1444625" y="310515"/>
            <a:ext cx="9302750" cy="265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银行的定期存款中，存期为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年的年利率分别为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2.25%,2.43%,2.70%,2.88%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，现将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1 000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元人民币存入银行，求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应怎样存取以使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年后得到的本金和利息总和最大？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3013" name="Rectangle 5" title=""/>
          <p:cNvSpPr/>
          <p:nvPr/>
        </p:nvSpPr>
        <p:spPr>
          <a:xfrm>
            <a:off x="1444625" y="3180080"/>
            <a:ext cx="9303385" cy="30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存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年共有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种存款方式：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一次性存入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年，本金和利息的总和为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1 000+5×1 000×2.88%=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1 144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（元）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存一个三年，再存一个两年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本金和利息的总和为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(1 000+3×1 000×2.70%)(1+2×2.43%)=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1 133.54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元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401" y="1665605"/>
            <a:ext cx="681064" cy="224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综合练习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013" name="Rectangle 5" title=""/>
          <p:cNvSpPr/>
          <p:nvPr/>
        </p:nvSpPr>
        <p:spPr>
          <a:xfrm>
            <a:off x="1444625" y="3180080"/>
            <a:ext cx="9303385" cy="30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存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年共有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种存款方式：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存一个三年，再存两个一年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本金和利息的总和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1 000(1+3×2.70%)(1+2.25%)</a:t>
            </a:r>
            <a:r>
              <a:rPr lang="en-US" altLang="zh-CN" sz="2800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1 130.19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元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(4)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存两个两年，再存一个一年本金和利息的总和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 1 000(1+2×2.43%)</a:t>
            </a:r>
            <a:r>
              <a:rPr lang="en-US" altLang="zh-CN" sz="2800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(1+2.25%)=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1 124.30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（元）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401" y="1665605"/>
            <a:ext cx="681064" cy="224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综合练习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44625" y="310515"/>
            <a:ext cx="9302750" cy="265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银行的定期存款中，存期为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年的年利率分别为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2.25%,2.43%,2.70%,2.88%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，现将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1 000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元人民币存入银行，求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应怎样存取以使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年后得到的本金和利息总和最大？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013" name="Rectangle 5" title=""/>
          <p:cNvSpPr/>
          <p:nvPr/>
        </p:nvSpPr>
        <p:spPr>
          <a:xfrm>
            <a:off x="1444625" y="2886710"/>
            <a:ext cx="9303385" cy="3730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存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年共有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种存款方式：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(5)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存一个两年，再存三个一年本金和利息的总和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 1 000(1+2×2.43%)(1+2.25%)</a:t>
            </a:r>
            <a:r>
              <a:rPr lang="en-US" altLang="zh-CN" sz="2800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=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1 120.99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（元）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(6)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存五个一年本金和利息的总和</a:t>
            </a:r>
            <a:endParaRPr lang="zh-CN" altLang="en-US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1 000(1+2.25%)</a:t>
            </a:r>
            <a:r>
              <a:rPr lang="en-US" altLang="zh-CN" sz="2800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=</a:t>
            </a:r>
            <a:r>
              <a:rPr lang="en-US" altLang="zh-CN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1 117.68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（元）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答：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一次性存入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年本金和利息的总和最大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401" y="1665605"/>
            <a:ext cx="681064" cy="224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综合练习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44625" y="194945"/>
            <a:ext cx="9302750" cy="265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银行的定期存款中，存期为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年的年利率分别为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2.25%,2.43%,2.70%,2.88%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，现将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1 000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元人民币存入银行，求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应怎样存取以使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年后得到的本金和利息总和最大？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9" name="Rectangle 4" title=""/>
          <p:cNvSpPr/>
          <p:nvPr/>
        </p:nvSpPr>
        <p:spPr>
          <a:xfrm>
            <a:off x="1444625" y="689610"/>
            <a:ext cx="9302750" cy="807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试比较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=lg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的增长差异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Rectangle 4" title=""/>
          <p:cNvSpPr/>
          <p:nvPr/>
        </p:nvSpPr>
        <p:spPr>
          <a:xfrm>
            <a:off x="1444625" y="2649855"/>
            <a:ext cx="9302750" cy="3023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解答：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可先画出草图；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增长最慢的是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=lg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32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较小时，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要比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增长得快；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较大时，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要比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增长得慢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99401" y="1665605"/>
            <a:ext cx="681064" cy="224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综合练习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5611" t="48604" r="5741" b="19984"/>
          <a:stretch>
            <a:fillRect/>
          </a:stretch>
        </p:blipFill>
        <p:spPr>
          <a:xfrm>
            <a:off x="1348740" y="2800350"/>
            <a:ext cx="5193030" cy="3271520"/>
          </a:xfrm>
          <a:prstGeom prst="rect">
            <a:avLst/>
          </a:prstGeom>
        </p:spPr>
      </p:pic>
      <p:sp>
        <p:nvSpPr>
          <p:cNvPr id="4" name="Rectangle 4" title=""/>
          <p:cNvSpPr/>
          <p:nvPr/>
        </p:nvSpPr>
        <p:spPr>
          <a:xfrm>
            <a:off x="1348740" y="285115"/>
            <a:ext cx="9302750" cy="228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68582" tIns="34291" rIns="68582" bIns="34291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)=1.1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)=ln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0.5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的图象如图，试分别指出各曲线对应的函数，并比较三个函数的增长差异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为分界点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99401" y="1665605"/>
            <a:ext cx="681064" cy="224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综合练习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 title=""/>
          <p:cNvGrpSpPr/>
          <p:nvPr/>
        </p:nvGrpSpPr>
        <p:grpSpPr>
          <a:xfrm>
            <a:off x="7355840" y="3370580"/>
            <a:ext cx="3432810" cy="3105150"/>
            <a:chOff x="4799" y="6319"/>
            <a:chExt cx="5406" cy="489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 l="30981" t="38016" r="18037" b="56719"/>
            <a:stretch>
              <a:fillRect/>
            </a:stretch>
          </p:blipFill>
          <p:spPr>
            <a:xfrm>
              <a:off x="4855" y="6319"/>
              <a:ext cx="3495" cy="64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rcRect l="5472" t="51083" r="16167" b="15328"/>
            <a:stretch>
              <a:fillRect/>
            </a:stretch>
          </p:blipFill>
          <p:spPr>
            <a:xfrm>
              <a:off x="4799" y="7091"/>
              <a:ext cx="5406" cy="411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rcRect l="5204" t="44703" r="84555" b="50255"/>
            <a:stretch>
              <a:fillRect/>
            </a:stretch>
          </p:blipFill>
          <p:spPr>
            <a:xfrm>
              <a:off x="8350" y="6366"/>
              <a:ext cx="712" cy="623"/>
            </a:xfrm>
            <a:prstGeom prst="rect">
              <a:avLst/>
            </a:prstGeom>
          </p:spPr>
        </p:pic>
      </p:grpSp>
      <p:sp>
        <p:nvSpPr>
          <p:cNvPr id="11" name="文本框 10" title=""/>
          <p:cNvSpPr txBox="1"/>
          <p:nvPr/>
        </p:nvSpPr>
        <p:spPr>
          <a:xfrm>
            <a:off x="7355840" y="2682240"/>
            <a:ext cx="329565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结论：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921635" y="2687320"/>
            <a:ext cx="626491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不同函数模型增长的比较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921635" y="4199890"/>
            <a:ext cx="632206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不同函数模型的选择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32560" y="702945"/>
            <a:ext cx="9327515" cy="457073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在前面的学习中我们看到，一次函数与指数函数的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增长方式存在很大差异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．事实上， 这种差异正是不同类型现实问题具有不同增长规律的反映．因此，如果把握了不同函数增长方式的差异，那么就可以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根据现实问题的增长情况，选择合适的函数模型刻画其变化规律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．下面就来研究一次函数、指数函数和对数函数增长方式的差异．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032250" y="3044190"/>
            <a:ext cx="4234180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294505" y="4014470"/>
            <a:ext cx="3723640" cy="64670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94505" y="5048250"/>
            <a:ext cx="37236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4" grpId="2" animBg="1"/>
      <p:bldP spid="6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5" name="Text Box 2" title=""/>
          <p:cNvSpPr txBox="1"/>
          <p:nvPr/>
        </p:nvSpPr>
        <p:spPr>
          <a:xfrm>
            <a:off x="1335405" y="852805"/>
            <a:ext cx="946721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假设你有一笔资金用于投资，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有三种投资方案供你选择，这三种方案的回报如下：</a:t>
            </a:r>
            <a:endParaRPr lang="zh-CN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9" name="Text Box 3" title=""/>
          <p:cNvSpPr txBox="1"/>
          <p:nvPr/>
        </p:nvSpPr>
        <p:spPr>
          <a:xfrm>
            <a:off x="1334770" y="2265680"/>
            <a:ext cx="9467215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每天回报40元；</a:t>
            </a:r>
            <a:endParaRPr lang="zh-CN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方案二：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第一天回报10元，以后每天比前一天多回报10元；</a:t>
            </a:r>
            <a:endParaRPr lang="zh-CN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方案三：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第一天回报0.4元，以后每天的回报比前一天翻一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        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番</a:t>
            </a: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</p:txBody>
      </p:sp>
      <p:sp>
        <p:nvSpPr>
          <p:cNvPr id="4102" name="Text Box 6" title=""/>
          <p:cNvSpPr txBox="1"/>
          <p:nvPr/>
        </p:nvSpPr>
        <p:spPr>
          <a:xfrm>
            <a:off x="1335405" y="4968875"/>
            <a:ext cx="946785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你会选择哪种投资方案呢？</a:t>
            </a:r>
            <a:endParaRPr lang="zh-CN" altLang="zh-CN" sz="28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2" name="Group 2" title=""/>
          <p:cNvGrpSpPr/>
          <p:nvPr/>
        </p:nvGrpSpPr>
        <p:grpSpPr>
          <a:xfrm>
            <a:off x="2396808" y="1380808"/>
            <a:ext cx="611187" cy="5249818"/>
            <a:chExt cx="430" cy="3353"/>
          </a:xfrm>
        </p:grpSpPr>
        <p:sp>
          <p:nvSpPr>
            <p:cNvPr id="8194" name="Text Box 3"/>
            <p:cNvSpPr txBox="1"/>
            <p:nvPr/>
          </p:nvSpPr>
          <p:spPr>
            <a:xfrm>
              <a:off x="46" y="226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" name="Text Box 4"/>
            <p:cNvSpPr txBox="1"/>
            <p:nvPr/>
          </p:nvSpPr>
          <p:spPr>
            <a:xfrm>
              <a:off x="46" y="544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" name="Text Box 5"/>
            <p:cNvSpPr txBox="1"/>
            <p:nvPr/>
          </p:nvSpPr>
          <p:spPr>
            <a:xfrm>
              <a:off x="46" y="816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" name="Text Box 6"/>
            <p:cNvSpPr txBox="1"/>
            <p:nvPr/>
          </p:nvSpPr>
          <p:spPr>
            <a:xfrm>
              <a:off x="46" y="108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" name="Text Box 7"/>
            <p:cNvSpPr txBox="1"/>
            <p:nvPr/>
          </p:nvSpPr>
          <p:spPr>
            <a:xfrm>
              <a:off x="46" y="1678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Text Box 8"/>
            <p:cNvSpPr txBox="1"/>
            <p:nvPr/>
          </p:nvSpPr>
          <p:spPr>
            <a:xfrm>
              <a:off x="46" y="195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0" name="Text Box 9"/>
            <p:cNvSpPr txBox="1"/>
            <p:nvPr/>
          </p:nvSpPr>
          <p:spPr>
            <a:xfrm>
              <a:off x="46" y="1361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1" name="Text Box 10"/>
            <p:cNvSpPr txBox="1"/>
            <p:nvPr/>
          </p:nvSpPr>
          <p:spPr>
            <a:xfrm>
              <a:off x="46" y="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Text Box 11"/>
            <p:cNvSpPr txBox="1"/>
            <p:nvPr/>
          </p:nvSpPr>
          <p:spPr>
            <a:xfrm>
              <a:off x="46" y="272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3" name="Text Box 12"/>
            <p:cNvSpPr txBox="1"/>
            <p:nvPr/>
          </p:nvSpPr>
          <p:spPr>
            <a:xfrm>
              <a:off x="0" y="2540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Text Box 13"/>
            <p:cNvSpPr txBox="1"/>
            <p:nvPr/>
          </p:nvSpPr>
          <p:spPr>
            <a:xfrm>
              <a:off x="0" y="3059"/>
              <a:ext cx="38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5" name="Text Box 14"/>
            <p:cNvSpPr txBox="1"/>
            <p:nvPr/>
          </p:nvSpPr>
          <p:spPr>
            <a:xfrm>
              <a:off x="0" y="2767"/>
              <a:ext cx="38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6" name="Text Box 16" title=""/>
          <p:cNvSpPr txBox="1"/>
          <p:nvPr/>
        </p:nvSpPr>
        <p:spPr>
          <a:xfrm>
            <a:off x="5494020" y="51403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方案三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" name="Rectangle 17" title=""/>
          <p:cNvSpPr/>
          <p:nvPr/>
        </p:nvSpPr>
        <p:spPr>
          <a:xfrm>
            <a:off x="2397125" y="477520"/>
            <a:ext cx="4445000" cy="61595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Line 18" title=""/>
          <p:cNvSpPr/>
          <p:nvPr/>
        </p:nvSpPr>
        <p:spPr>
          <a:xfrm>
            <a:off x="2406333" y="179514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9" name="Line 19" title=""/>
          <p:cNvSpPr/>
          <p:nvPr/>
        </p:nvSpPr>
        <p:spPr>
          <a:xfrm>
            <a:off x="2406333" y="224282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0" name="Line 20" title=""/>
          <p:cNvSpPr/>
          <p:nvPr/>
        </p:nvSpPr>
        <p:spPr>
          <a:xfrm>
            <a:off x="2406333" y="268890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1" name="Line 21" title=""/>
          <p:cNvSpPr/>
          <p:nvPr/>
        </p:nvSpPr>
        <p:spPr>
          <a:xfrm>
            <a:off x="2406333" y="306197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2" name="Line 22" title=""/>
          <p:cNvSpPr/>
          <p:nvPr/>
        </p:nvSpPr>
        <p:spPr>
          <a:xfrm>
            <a:off x="2406333" y="350805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3" name="Line 23" title=""/>
          <p:cNvSpPr/>
          <p:nvPr/>
        </p:nvSpPr>
        <p:spPr>
          <a:xfrm>
            <a:off x="2406333" y="3955733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4" name="Line 24" title=""/>
          <p:cNvSpPr/>
          <p:nvPr/>
        </p:nvSpPr>
        <p:spPr>
          <a:xfrm>
            <a:off x="2396808" y="440182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5" name="Line 25" title=""/>
          <p:cNvSpPr/>
          <p:nvPr/>
        </p:nvSpPr>
        <p:spPr>
          <a:xfrm>
            <a:off x="2396808" y="4924108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6" name="Line 26" title=""/>
          <p:cNvSpPr/>
          <p:nvPr/>
        </p:nvSpPr>
        <p:spPr>
          <a:xfrm>
            <a:off x="2399983" y="537019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7" name="Line 27" title=""/>
          <p:cNvSpPr/>
          <p:nvPr/>
        </p:nvSpPr>
        <p:spPr>
          <a:xfrm>
            <a:off x="2415858" y="142684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8" name="Line 28" title=""/>
          <p:cNvSpPr/>
          <p:nvPr/>
        </p:nvSpPr>
        <p:spPr>
          <a:xfrm>
            <a:off x="2906395" y="979170"/>
            <a:ext cx="3921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19" name="Line 29" title=""/>
          <p:cNvSpPr/>
          <p:nvPr/>
        </p:nvSpPr>
        <p:spPr>
          <a:xfrm flipH="1">
            <a:off x="2901315" y="513715"/>
            <a:ext cx="635" cy="612330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0" name="Line 30" title=""/>
          <p:cNvSpPr/>
          <p:nvPr/>
        </p:nvSpPr>
        <p:spPr>
          <a:xfrm>
            <a:off x="4045585" y="477520"/>
            <a:ext cx="9525" cy="61595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1" name="Line 31" title=""/>
          <p:cNvSpPr/>
          <p:nvPr/>
        </p:nvSpPr>
        <p:spPr>
          <a:xfrm>
            <a:off x="5349240" y="477520"/>
            <a:ext cx="1270" cy="61595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2" name="Text Box 32" title=""/>
          <p:cNvSpPr txBox="1"/>
          <p:nvPr/>
        </p:nvSpPr>
        <p:spPr>
          <a:xfrm>
            <a:off x="2325370" y="65532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/天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3" name="Text Box 33" title=""/>
          <p:cNvSpPr txBox="1"/>
          <p:nvPr/>
        </p:nvSpPr>
        <p:spPr>
          <a:xfrm>
            <a:off x="2901633" y="514033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方案一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4" name="Text Box 34" title=""/>
          <p:cNvSpPr txBox="1"/>
          <p:nvPr/>
        </p:nvSpPr>
        <p:spPr>
          <a:xfrm>
            <a:off x="4125595" y="514033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方案二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5" title=""/>
          <p:cNvSpPr txBox="1"/>
          <p:nvPr/>
        </p:nvSpPr>
        <p:spPr>
          <a:xfrm>
            <a:off x="2973070" y="93630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=40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91" name="Text Box 36" title=""/>
          <p:cNvSpPr txBox="1"/>
          <p:nvPr/>
        </p:nvSpPr>
        <p:spPr>
          <a:xfrm>
            <a:off x="4197033" y="936308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2400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92" name="Text Box 37" title=""/>
          <p:cNvSpPr txBox="1"/>
          <p:nvPr/>
        </p:nvSpPr>
        <p:spPr>
          <a:xfrm>
            <a:off x="5349558" y="936308"/>
            <a:ext cx="158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=0.4</a:t>
            </a:r>
            <a:r>
              <a: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8" name="Line 38" title=""/>
          <p:cNvSpPr/>
          <p:nvPr/>
        </p:nvSpPr>
        <p:spPr>
          <a:xfrm>
            <a:off x="2396808" y="579247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9" name="Line 39" title=""/>
          <p:cNvSpPr/>
          <p:nvPr/>
        </p:nvSpPr>
        <p:spPr>
          <a:xfrm>
            <a:off x="2396808" y="6214745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5160" name="Group 40" title=""/>
          <p:cNvGrpSpPr/>
          <p:nvPr/>
        </p:nvGrpSpPr>
        <p:grpSpPr>
          <a:xfrm>
            <a:off x="4270058" y="1380808"/>
            <a:ext cx="792162" cy="5316537"/>
            <a:chExt cx="499" cy="3349"/>
          </a:xfrm>
        </p:grpSpPr>
        <p:sp>
          <p:nvSpPr>
            <p:cNvPr id="8231" name="Text Box 41"/>
            <p:cNvSpPr txBox="1"/>
            <p:nvPr/>
          </p:nvSpPr>
          <p:spPr>
            <a:xfrm>
              <a:off x="46" y="226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2" name="Text Box 42"/>
            <p:cNvSpPr txBox="1"/>
            <p:nvPr/>
          </p:nvSpPr>
          <p:spPr>
            <a:xfrm>
              <a:off x="46" y="5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3" name="Text Box 43"/>
            <p:cNvSpPr txBox="1"/>
            <p:nvPr/>
          </p:nvSpPr>
          <p:spPr>
            <a:xfrm>
              <a:off x="46" y="816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4" name="Text Box 44"/>
            <p:cNvSpPr txBox="1"/>
            <p:nvPr/>
          </p:nvSpPr>
          <p:spPr>
            <a:xfrm>
              <a:off x="46" y="108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5" name="Text Box 45"/>
            <p:cNvSpPr txBox="1"/>
            <p:nvPr/>
          </p:nvSpPr>
          <p:spPr>
            <a:xfrm>
              <a:off x="46" y="167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6" name="Text Box 46"/>
            <p:cNvSpPr txBox="1"/>
            <p:nvPr/>
          </p:nvSpPr>
          <p:spPr>
            <a:xfrm>
              <a:off x="46" y="195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7" name="Text Box 47"/>
            <p:cNvSpPr txBox="1"/>
            <p:nvPr/>
          </p:nvSpPr>
          <p:spPr>
            <a:xfrm>
              <a:off x="46" y="1361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8" name="Text Box 48"/>
            <p:cNvSpPr txBox="1"/>
            <p:nvPr/>
          </p:nvSpPr>
          <p:spPr>
            <a:xfrm>
              <a:off x="46" y="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9" name="Text Box 49"/>
            <p:cNvSpPr txBox="1"/>
            <p:nvPr/>
          </p:nvSpPr>
          <p:spPr>
            <a:xfrm>
              <a:off x="46" y="2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0" name="Text Box 50"/>
            <p:cNvSpPr txBox="1"/>
            <p:nvPr/>
          </p:nvSpPr>
          <p:spPr>
            <a:xfrm>
              <a:off x="0" y="2540"/>
              <a:ext cx="45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1" name="Text Box 51"/>
            <p:cNvSpPr txBox="1"/>
            <p:nvPr/>
          </p:nvSpPr>
          <p:spPr>
            <a:xfrm>
              <a:off x="0" y="3059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2" name="Text Box 52"/>
            <p:cNvSpPr txBox="1"/>
            <p:nvPr/>
          </p:nvSpPr>
          <p:spPr>
            <a:xfrm>
              <a:off x="0" y="2767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73" name="Group 53" title=""/>
          <p:cNvGrpSpPr/>
          <p:nvPr/>
        </p:nvGrpSpPr>
        <p:grpSpPr>
          <a:xfrm>
            <a:off x="3117533" y="1380808"/>
            <a:ext cx="611187" cy="5284787"/>
            <a:chExt cx="385" cy="3329"/>
          </a:xfrm>
        </p:grpSpPr>
        <p:sp>
          <p:nvSpPr>
            <p:cNvPr id="8244" name="Text Box 54"/>
            <p:cNvSpPr txBox="1"/>
            <p:nvPr/>
          </p:nvSpPr>
          <p:spPr>
            <a:xfrm>
              <a:off x="1" y="226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5" name="Text Box 55"/>
            <p:cNvSpPr txBox="1"/>
            <p:nvPr/>
          </p:nvSpPr>
          <p:spPr>
            <a:xfrm>
              <a:off x="1" y="5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6" name="Text Box 56"/>
            <p:cNvSpPr txBox="1"/>
            <p:nvPr/>
          </p:nvSpPr>
          <p:spPr>
            <a:xfrm>
              <a:off x="1" y="816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7" name="Text Box 57"/>
            <p:cNvSpPr txBox="1"/>
            <p:nvPr/>
          </p:nvSpPr>
          <p:spPr>
            <a:xfrm>
              <a:off x="1" y="108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8" name="Text Box 58"/>
            <p:cNvSpPr txBox="1"/>
            <p:nvPr/>
          </p:nvSpPr>
          <p:spPr>
            <a:xfrm>
              <a:off x="1" y="167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49" name="Text Box 59"/>
            <p:cNvSpPr txBox="1"/>
            <p:nvPr/>
          </p:nvSpPr>
          <p:spPr>
            <a:xfrm>
              <a:off x="1" y="195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0" name="Text Box 60"/>
            <p:cNvSpPr txBox="1"/>
            <p:nvPr/>
          </p:nvSpPr>
          <p:spPr>
            <a:xfrm>
              <a:off x="1" y="1361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1" name="Text Box 61"/>
            <p:cNvSpPr txBox="1"/>
            <p:nvPr/>
          </p:nvSpPr>
          <p:spPr>
            <a:xfrm>
              <a:off x="1" y="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2" name="Text Box 62"/>
            <p:cNvSpPr txBox="1"/>
            <p:nvPr/>
          </p:nvSpPr>
          <p:spPr>
            <a:xfrm>
              <a:off x="1" y="2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3" name="Text Box 63"/>
            <p:cNvSpPr txBox="1"/>
            <p:nvPr/>
          </p:nvSpPr>
          <p:spPr>
            <a:xfrm>
              <a:off x="0" y="2540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4" name="Text Box 64"/>
            <p:cNvSpPr txBox="1"/>
            <p:nvPr/>
          </p:nvSpPr>
          <p:spPr>
            <a:xfrm>
              <a:off x="0" y="3039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55" name="Text Box 65"/>
            <p:cNvSpPr txBox="1"/>
            <p:nvPr/>
          </p:nvSpPr>
          <p:spPr>
            <a:xfrm>
              <a:off x="0" y="2766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86" name="Text Box 66" title=""/>
          <p:cNvSpPr txBox="1"/>
          <p:nvPr/>
        </p:nvSpPr>
        <p:spPr>
          <a:xfrm>
            <a:off x="5565458" y="138080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7" name="Text Box 67" title=""/>
          <p:cNvSpPr txBox="1"/>
          <p:nvPr/>
        </p:nvSpPr>
        <p:spPr>
          <a:xfrm>
            <a:off x="5565458" y="181260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0.8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8" name="Text Box 68" title=""/>
          <p:cNvSpPr txBox="1"/>
          <p:nvPr/>
        </p:nvSpPr>
        <p:spPr>
          <a:xfrm>
            <a:off x="5565458" y="224440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1.6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9" name="Text Box 69" title=""/>
          <p:cNvSpPr txBox="1"/>
          <p:nvPr/>
        </p:nvSpPr>
        <p:spPr>
          <a:xfrm>
            <a:off x="5565458" y="2676208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90" name="Group 70" title=""/>
          <p:cNvGrpSpPr/>
          <p:nvPr/>
        </p:nvGrpSpPr>
        <p:grpSpPr>
          <a:xfrm>
            <a:off x="5278120" y="3036570"/>
            <a:ext cx="1944688" cy="3567113"/>
            <a:chExt cx="1225" cy="2247"/>
          </a:xfrm>
        </p:grpSpPr>
        <p:sp>
          <p:nvSpPr>
            <p:cNvPr id="8261" name="Text Box 71"/>
            <p:cNvSpPr txBox="1"/>
            <p:nvPr/>
          </p:nvSpPr>
          <p:spPr>
            <a:xfrm>
              <a:off x="181" y="1679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62" name="Text Box 72"/>
            <p:cNvSpPr txBox="1"/>
            <p:nvPr/>
          </p:nvSpPr>
          <p:spPr>
            <a:xfrm>
              <a:off x="136" y="1452"/>
              <a:ext cx="58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204.8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3" name="Text Box 73"/>
            <p:cNvSpPr txBox="1"/>
            <p:nvPr/>
          </p:nvSpPr>
          <p:spPr>
            <a:xfrm>
              <a:off x="136" y="1180"/>
              <a:ext cx="6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102.4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4" name="Text Box 74"/>
            <p:cNvSpPr txBox="1"/>
            <p:nvPr/>
          </p:nvSpPr>
          <p:spPr>
            <a:xfrm>
              <a:off x="0" y="1996"/>
              <a:ext cx="122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214748364.8</a:t>
              </a:r>
              <a:endParaRPr lang="zh-CN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5" name="Text Box 75"/>
            <p:cNvSpPr txBox="1"/>
            <p:nvPr/>
          </p:nvSpPr>
          <p:spPr>
            <a:xfrm>
              <a:off x="181" y="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6.4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6" name="Text Box 76"/>
            <p:cNvSpPr txBox="1"/>
            <p:nvPr/>
          </p:nvSpPr>
          <p:spPr>
            <a:xfrm>
              <a:off x="136" y="862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51.2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7" name="Text Box 77"/>
            <p:cNvSpPr txBox="1"/>
            <p:nvPr/>
          </p:nvSpPr>
          <p:spPr>
            <a:xfrm>
              <a:off x="136" y="545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25.6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68" name="Text Box 78"/>
            <p:cNvSpPr txBox="1"/>
            <p:nvPr/>
          </p:nvSpPr>
          <p:spPr>
            <a:xfrm>
              <a:off x="136" y="272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12.8</a:t>
              </a:r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99" name="Rectangle 79" title=""/>
          <p:cNvSpPr/>
          <p:nvPr/>
        </p:nvSpPr>
        <p:spPr>
          <a:xfrm>
            <a:off x="3117533" y="1433195"/>
            <a:ext cx="649287" cy="1295400"/>
          </a:xfrm>
          <a:prstGeom prst="rect">
            <a:avLst/>
          </a:prstGeom>
          <a:solidFill>
            <a:srgbClr val="00FF00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00" name="Rectangle 80" title=""/>
          <p:cNvSpPr/>
          <p:nvPr/>
        </p:nvSpPr>
        <p:spPr>
          <a:xfrm>
            <a:off x="4343083" y="3088958"/>
            <a:ext cx="614362" cy="1820862"/>
          </a:xfrm>
          <a:prstGeom prst="rect">
            <a:avLst/>
          </a:prstGeom>
          <a:solidFill>
            <a:srgbClr val="FFCC00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01" name="Rectangle 81" title=""/>
          <p:cNvSpPr/>
          <p:nvPr/>
        </p:nvSpPr>
        <p:spPr>
          <a:xfrm>
            <a:off x="5385435" y="4908550"/>
            <a:ext cx="1442720" cy="1728470"/>
          </a:xfrm>
          <a:prstGeom prst="rect">
            <a:avLst/>
          </a:prstGeom>
          <a:solidFill>
            <a:srgbClr val="00CCFF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02" name="Rectangle 82" title=""/>
          <p:cNvSpPr/>
          <p:nvPr/>
        </p:nvSpPr>
        <p:spPr>
          <a:xfrm>
            <a:off x="3117533" y="2728595"/>
            <a:ext cx="1873250" cy="360363"/>
          </a:xfrm>
          <a:prstGeom prst="rect">
            <a:avLst/>
          </a:prstGeom>
          <a:solidFill>
            <a:srgbClr val="FF00FF">
              <a:alpha val="29803"/>
            </a:srgbClr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73" name="Text Box 83" title=""/>
          <p:cNvSpPr txBox="1"/>
          <p:nvPr/>
        </p:nvSpPr>
        <p:spPr>
          <a:xfrm>
            <a:off x="3695065" y="53340"/>
            <a:ext cx="2630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每天回报表</a:t>
            </a:r>
            <a:endParaRPr lang="zh-CN" altLang="zh-CN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04" name="Text Box 84" title=""/>
          <p:cNvSpPr txBox="1"/>
          <p:nvPr/>
        </p:nvSpPr>
        <p:spPr>
          <a:xfrm>
            <a:off x="7031990" y="2146618"/>
            <a:ext cx="5113338" cy="31076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从每天的回报量看：</a:t>
            </a:r>
            <a:endParaRPr lang="zh-CN" altLang="zh-CN" sz="28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第1～3天,方案一最多；</a:t>
            </a:r>
            <a:endParaRPr lang="zh-CN" altLang="zh-CN" sz="28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第4天,方案一和方案二最多;</a:t>
            </a:r>
            <a:endParaRPr lang="zh-CN" altLang="zh-CN" sz="28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第5～8天,方案二最多；</a:t>
            </a:r>
            <a:endParaRPr lang="zh-CN" altLang="zh-CN" sz="28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第９天以后,方案三最多.</a:t>
            </a:r>
            <a:endParaRPr lang="zh-CN" altLang="zh-CN" sz="2800" b="1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205" name="AutoShape 85" title=""/>
          <p:cNvSpPr/>
          <p:nvPr/>
        </p:nvSpPr>
        <p:spPr>
          <a:xfrm>
            <a:off x="8300403" y="477203"/>
            <a:ext cx="2160587" cy="1628775"/>
          </a:xfrm>
          <a:prstGeom prst="irregularSeal2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zh-CN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结论</a:t>
            </a:r>
            <a:endParaRPr lang="zh-CN" altLang="zh-CN" sz="3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204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204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204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5204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5204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5204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5204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5204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5204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5204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5204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5204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91" grpId="0"/>
      <p:bldP spid="5192" grpId="0"/>
      <p:bldP spid="5186" grpId="0"/>
      <p:bldP spid="5187" grpId="0"/>
      <p:bldP spid="5188" grpId="0"/>
      <p:bldP spid="5189" grpId="0"/>
      <p:bldP spid="5199" grpId="0" animBg="1"/>
      <p:bldP spid="5200" grpId="0" animBg="1"/>
      <p:bldP spid="5201" grpId="0" animBg="1"/>
      <p:bldP spid="5202" grpId="0" animBg="1"/>
      <p:bldP spid="5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1" name="Rectangle 249" title=""/>
          <p:cNvSpPr/>
          <p:nvPr/>
        </p:nvSpPr>
        <p:spPr>
          <a:xfrm>
            <a:off x="7279640" y="5058093"/>
            <a:ext cx="1728788" cy="14668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48" title=""/>
          <p:cNvSpPr/>
          <p:nvPr/>
        </p:nvSpPr>
        <p:spPr>
          <a:xfrm>
            <a:off x="5263515" y="3257868"/>
            <a:ext cx="720725" cy="18002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47" title=""/>
          <p:cNvSpPr/>
          <p:nvPr/>
        </p:nvSpPr>
        <p:spPr>
          <a:xfrm>
            <a:off x="3247390" y="1457643"/>
            <a:ext cx="720725" cy="18002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178" name="Group 122" title="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2455545" y="594360"/>
          <a:ext cx="8281670" cy="5941695"/>
        </p:xfrm>
        <a:graphic>
          <a:graphicData uri="http://schemas.openxmlformats.org/drawingml/2006/table">
            <a:tbl>
              <a:tblPr/>
              <a:tblGrid>
                <a:gridCol w="791845"/>
                <a:gridCol w="720725"/>
                <a:gridCol w="1295400"/>
                <a:gridCol w="720725"/>
                <a:gridCol w="1295400"/>
                <a:gridCol w="1729105"/>
                <a:gridCol w="1728470"/>
              </a:tblGrid>
              <a:tr h="459105">
                <a:tc rowSpan="2"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方案一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gridSpan="2"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方案二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=10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gridSpan="2"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=0.4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400" b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409575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增长量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增长量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增长量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214748364.8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356" name="Group 300" title=""/>
          <p:cNvGraphicFramePr>
            <a:graphicFrameLocks noGrp="1"/>
          </p:cNvGraphicFramePr>
          <p:nvPr/>
        </p:nvGraphicFramePr>
        <p:xfrm>
          <a:off x="5263515" y="2826068"/>
          <a:ext cx="720725" cy="2768600"/>
        </p:xfrm>
        <a:graphic>
          <a:graphicData uri="http://schemas.openxmlformats.org/drawingml/2006/table">
            <a:tbl>
              <a:tblPr/>
              <a:tblGrid>
                <a:gridCol w="720725"/>
              </a:tblGrid>
              <a:tr h="4318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10" name="Group 354" title=""/>
          <p:cNvGraphicFramePr>
            <a:graphicFrameLocks noGrp="1"/>
          </p:cNvGraphicFramePr>
          <p:nvPr/>
        </p:nvGraphicFramePr>
        <p:xfrm>
          <a:off x="7279640" y="2826068"/>
          <a:ext cx="1728470" cy="2768600"/>
        </p:xfrm>
        <a:graphic>
          <a:graphicData uri="http://schemas.openxmlformats.org/drawingml/2006/table">
            <a:tbl>
              <a:tblPr/>
              <a:tblGrid>
                <a:gridCol w="172847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25.6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51.2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102.4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355" name="Group 299" title=""/>
          <p:cNvGraphicFramePr>
            <a:graphicFrameLocks noGrp="1"/>
          </p:cNvGraphicFramePr>
          <p:nvPr/>
        </p:nvGraphicFramePr>
        <p:xfrm>
          <a:off x="3968115" y="1914843"/>
          <a:ext cx="1295400" cy="4620895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3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00" name="Group 344" title=""/>
          <p:cNvGraphicFramePr>
            <a:graphicFrameLocks noGrp="1"/>
          </p:cNvGraphicFramePr>
          <p:nvPr/>
        </p:nvGraphicFramePr>
        <p:xfrm>
          <a:off x="5984240" y="1914843"/>
          <a:ext cx="1295400" cy="45974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04" name="Rectangle 348" title=""/>
          <p:cNvSpPr/>
          <p:nvPr/>
        </p:nvSpPr>
        <p:spPr>
          <a:xfrm>
            <a:off x="9584690" y="1889443"/>
            <a:ext cx="606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0.4</a:t>
            </a:r>
            <a:endParaRPr lang="en-US" altLang="zh-CN" sz="2400" b="1">
              <a:solidFill>
                <a:srgbClr val="99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409" name="Rectangle 353" title=""/>
          <p:cNvSpPr/>
          <p:nvPr/>
        </p:nvSpPr>
        <p:spPr>
          <a:xfrm>
            <a:off x="9552940" y="2394268"/>
            <a:ext cx="606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0.8</a:t>
            </a:r>
            <a:endParaRPr lang="en-US" altLang="zh-CN" sz="2400" b="1">
              <a:solidFill>
                <a:srgbClr val="99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443" name="Group 387" title=""/>
          <p:cNvGraphicFramePr>
            <a:graphicFrameLocks noGrp="1"/>
          </p:cNvGraphicFramePr>
          <p:nvPr/>
        </p:nvGraphicFramePr>
        <p:xfrm>
          <a:off x="9008428" y="2826068"/>
          <a:ext cx="1728470" cy="2768600"/>
        </p:xfrm>
        <a:graphic>
          <a:graphicData uri="http://schemas.openxmlformats.org/drawingml/2006/table">
            <a:tbl>
              <a:tblPr/>
              <a:tblGrid>
                <a:gridCol w="1728470"/>
              </a:tblGrid>
              <a:tr h="4318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25.6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51.2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55" name="Group 399" title=""/>
          <p:cNvGraphicFramePr>
            <a:graphicFrameLocks noGrp="1"/>
          </p:cNvGraphicFramePr>
          <p:nvPr/>
        </p:nvGraphicFramePr>
        <p:xfrm>
          <a:off x="9008428" y="5586730"/>
          <a:ext cx="1728470" cy="912495"/>
        </p:xfrm>
        <a:graphic>
          <a:graphicData uri="http://schemas.openxmlformats.org/drawingml/2006/table">
            <a:tbl>
              <a:tblPr/>
              <a:tblGrid>
                <a:gridCol w="1728470"/>
              </a:tblGrid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107374182.4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4110990" y="1519555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零增长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163628" y="1519555"/>
            <a:ext cx="11160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匀速增长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9330690" y="1473518"/>
            <a:ext cx="11160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急速增长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851535" y="1530350"/>
            <a:ext cx="742315" cy="3771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列表法</a:t>
            </a:r>
            <a:r>
              <a:rPr lang="zh-CN" altLang="en-US" sz="2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比较三种方案</a:t>
            </a:r>
            <a:endParaRPr lang="zh-CN" altLang="en-US" sz="28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04" grpId="0"/>
      <p:bldP spid="454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690" name="AutoShape 546" title=""/>
          <p:cNvSpPr/>
          <p:nvPr/>
        </p:nvSpPr>
        <p:spPr>
          <a:xfrm>
            <a:off x="9312275" y="490855"/>
            <a:ext cx="2664460" cy="1283335"/>
          </a:xfrm>
          <a:prstGeom prst="cloudCallout">
            <a:avLst>
              <a:gd name="adj1" fmla="val -36880"/>
              <a:gd name="adj2" fmla="val 13721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　</a:t>
            </a:r>
            <a:r>
              <a:rPr lang="zh-CN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“指数爆炸”</a:t>
            </a:r>
            <a:endParaRPr lang="zh-CN" altLang="zh-CN" sz="40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algn="ctr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5" name="Line 2" title=""/>
          <p:cNvSpPr/>
          <p:nvPr/>
        </p:nvSpPr>
        <p:spPr>
          <a:xfrm>
            <a:off x="3575050" y="5949950"/>
            <a:ext cx="70929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266" name="Line 3" title=""/>
          <p:cNvSpPr/>
          <p:nvPr/>
        </p:nvSpPr>
        <p:spPr>
          <a:xfrm flipH="1" flipV="1">
            <a:off x="3792538" y="1268413"/>
            <a:ext cx="0" cy="48974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graphicFrame>
        <p:nvGraphicFramePr>
          <p:cNvPr id="6148" name="Object 4" title=""/>
          <p:cNvGraphicFramePr>
            <a:graphicFrameLocks noChangeAspect="1"/>
          </p:cNvGraphicFramePr>
          <p:nvPr/>
        </p:nvGraphicFramePr>
        <p:xfrm>
          <a:off x="5087938" y="47355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14935" imgH="127635" progId="Equation.DSMT4">
                  <p:embed/>
                </p:oleObj>
              </mc:Choice>
              <mc:Fallback>
                <p:oleObj r:id="rId3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7938" y="47355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 title=""/>
          <p:cNvSpPr txBox="1"/>
          <p:nvPr/>
        </p:nvSpPr>
        <p:spPr>
          <a:xfrm>
            <a:off x="4297363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6" title=""/>
          <p:cNvSpPr txBox="1"/>
          <p:nvPr/>
        </p:nvSpPr>
        <p:spPr>
          <a:xfrm>
            <a:off x="5016500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Text Box 7" title=""/>
          <p:cNvSpPr txBox="1"/>
          <p:nvPr/>
        </p:nvSpPr>
        <p:spPr>
          <a:xfrm>
            <a:off x="5665788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Text Box 8" title=""/>
          <p:cNvSpPr txBox="1"/>
          <p:nvPr/>
        </p:nvSpPr>
        <p:spPr>
          <a:xfrm>
            <a:off x="6311900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Text Box 9" title=""/>
          <p:cNvSpPr txBox="1"/>
          <p:nvPr/>
        </p:nvSpPr>
        <p:spPr>
          <a:xfrm>
            <a:off x="7680325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Text Box 10" title=""/>
          <p:cNvSpPr txBox="1"/>
          <p:nvPr/>
        </p:nvSpPr>
        <p:spPr>
          <a:xfrm>
            <a:off x="7032625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Text Box 11" title=""/>
          <p:cNvSpPr txBox="1"/>
          <p:nvPr/>
        </p:nvSpPr>
        <p:spPr>
          <a:xfrm>
            <a:off x="8328025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Text Box 12" title=""/>
          <p:cNvSpPr txBox="1"/>
          <p:nvPr/>
        </p:nvSpPr>
        <p:spPr>
          <a:xfrm>
            <a:off x="9048750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Text Box 13" title=""/>
          <p:cNvSpPr txBox="1"/>
          <p:nvPr/>
        </p:nvSpPr>
        <p:spPr>
          <a:xfrm>
            <a:off x="9696450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Text Box 14" title=""/>
          <p:cNvSpPr txBox="1"/>
          <p:nvPr/>
        </p:nvSpPr>
        <p:spPr>
          <a:xfrm>
            <a:off x="10307638" y="5900738"/>
            <a:ext cx="468312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Text Box 15" title=""/>
          <p:cNvSpPr txBox="1"/>
          <p:nvPr/>
        </p:nvSpPr>
        <p:spPr>
          <a:xfrm>
            <a:off x="3432175" y="5229225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Text Box 16" title=""/>
          <p:cNvSpPr txBox="1"/>
          <p:nvPr/>
        </p:nvSpPr>
        <p:spPr>
          <a:xfrm>
            <a:off x="3575050" y="5876925"/>
            <a:ext cx="43180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Text Box 17" title=""/>
          <p:cNvSpPr txBox="1"/>
          <p:nvPr/>
        </p:nvSpPr>
        <p:spPr>
          <a:xfrm>
            <a:off x="3432175" y="4637088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1" name="Text Box 18" title=""/>
          <p:cNvSpPr txBox="1"/>
          <p:nvPr/>
        </p:nvSpPr>
        <p:spPr>
          <a:xfrm>
            <a:off x="3432175" y="4037013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Text Box 19" title=""/>
          <p:cNvSpPr txBox="1"/>
          <p:nvPr/>
        </p:nvSpPr>
        <p:spPr>
          <a:xfrm>
            <a:off x="3432175" y="3500438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Text Box 20" title=""/>
          <p:cNvSpPr txBox="1"/>
          <p:nvPr/>
        </p:nvSpPr>
        <p:spPr>
          <a:xfrm>
            <a:off x="3359150" y="2924175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Text Box 21" title=""/>
          <p:cNvSpPr txBox="1"/>
          <p:nvPr/>
        </p:nvSpPr>
        <p:spPr>
          <a:xfrm>
            <a:off x="3359150" y="2349500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120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5" name="Text Box 22" title=""/>
          <p:cNvSpPr txBox="1"/>
          <p:nvPr/>
        </p:nvSpPr>
        <p:spPr>
          <a:xfrm>
            <a:off x="3359150" y="1773238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140</a:t>
            </a:r>
            <a:endParaRPr lang="zh-CN" altLang="en-US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Text Box 23" title=""/>
          <p:cNvSpPr txBox="1"/>
          <p:nvPr/>
        </p:nvSpPr>
        <p:spPr>
          <a:xfrm>
            <a:off x="3575050" y="1196975"/>
            <a:ext cx="720725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sz="1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68" name="Object 24" title=""/>
          <p:cNvGraphicFramePr>
            <a:graphicFrameLocks noChangeAspect="1"/>
          </p:cNvGraphicFramePr>
          <p:nvPr/>
        </p:nvGraphicFramePr>
        <p:xfrm>
          <a:off x="4440238" y="47355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114935" imgH="127635" progId="Equation.DSMT4">
                  <p:embed/>
                </p:oleObj>
              </mc:Choice>
              <mc:Fallback>
                <p:oleObj r:id="rId5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0238" y="47355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 title=""/>
          <p:cNvGraphicFramePr>
            <a:graphicFrameLocks noChangeAspect="1"/>
          </p:cNvGraphicFramePr>
          <p:nvPr/>
        </p:nvGraphicFramePr>
        <p:xfrm>
          <a:off x="9840913" y="47244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14935" imgH="127635" progId="Equation.DSMT4">
                  <p:embed/>
                </p:oleObj>
              </mc:Choice>
              <mc:Fallback>
                <p:oleObj r:id="rId6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0913" y="47244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 title=""/>
          <p:cNvGraphicFramePr>
            <a:graphicFrameLocks noChangeAspect="1"/>
          </p:cNvGraphicFramePr>
          <p:nvPr/>
        </p:nvGraphicFramePr>
        <p:xfrm>
          <a:off x="9121775" y="47355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7" imgW="114935" imgH="127635" progId="Equation.DSMT4">
                  <p:embed/>
                </p:oleObj>
              </mc:Choice>
              <mc:Fallback>
                <p:oleObj r:id="rId7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1775" y="47355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Group 27" title=""/>
          <p:cNvGraphicFramePr>
            <a:graphicFrameLocks noGrp="1"/>
          </p:cNvGraphicFramePr>
          <p:nvPr/>
        </p:nvGraphicFramePr>
        <p:xfrm>
          <a:off x="1774825" y="1773238"/>
          <a:ext cx="1368425" cy="4237355"/>
        </p:xfrm>
        <a:graphic>
          <a:graphicData uri="http://schemas.openxmlformats.org/drawingml/2006/table">
            <a:tbl>
              <a:tblPr/>
              <a:tblGrid>
                <a:gridCol w="431800"/>
                <a:gridCol w="936625"/>
              </a:tblGrid>
              <a:tr h="57975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方案一:</a:t>
                      </a: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=40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9" name="Group 65" title=""/>
          <p:cNvGraphicFramePr>
            <a:graphicFrameLocks noGrp="1"/>
          </p:cNvGraphicFramePr>
          <p:nvPr/>
        </p:nvGraphicFramePr>
        <p:xfrm>
          <a:off x="2206625" y="2349500"/>
          <a:ext cx="936625" cy="3665855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9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9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9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33" name="Object 89" title=""/>
          <p:cNvGraphicFramePr>
            <a:graphicFrameLocks noChangeAspect="1"/>
          </p:cNvGraphicFramePr>
          <p:nvPr/>
        </p:nvGraphicFramePr>
        <p:xfrm>
          <a:off x="4367213" y="56007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8" imgW="114935" imgH="127635" progId="Equation.DSMT4">
                  <p:embed/>
                </p:oleObj>
              </mc:Choice>
              <mc:Fallback>
                <p:oleObj r:id="rId8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213" y="56007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4" name="Object 90" title=""/>
          <p:cNvGraphicFramePr>
            <a:graphicFrameLocks noChangeAspect="1"/>
          </p:cNvGraphicFramePr>
          <p:nvPr/>
        </p:nvGraphicFramePr>
        <p:xfrm>
          <a:off x="5759450" y="47244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9" imgW="114935" imgH="127635" progId="Equation.DSMT4">
                  <p:embed/>
                </p:oleObj>
              </mc:Choice>
              <mc:Fallback>
                <p:oleObj r:id="rId9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9450" y="47244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5" name="Object 91" title=""/>
          <p:cNvGraphicFramePr>
            <a:graphicFrameLocks noChangeAspect="1"/>
          </p:cNvGraphicFramePr>
          <p:nvPr/>
        </p:nvGraphicFramePr>
        <p:xfrm>
          <a:off x="6456363" y="47244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0" imgW="114935" imgH="127635" progId="Equation.DSMT4">
                  <p:embed/>
                </p:oleObj>
              </mc:Choice>
              <mc:Fallback>
                <p:oleObj r:id="rId10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6363" y="47244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" name="Object 92" title=""/>
          <p:cNvGraphicFramePr>
            <a:graphicFrameLocks noChangeAspect="1"/>
          </p:cNvGraphicFramePr>
          <p:nvPr/>
        </p:nvGraphicFramePr>
        <p:xfrm>
          <a:off x="7104063" y="47355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11" imgW="114935" imgH="127635" progId="Equation.DSMT4">
                  <p:embed/>
                </p:oleObj>
              </mc:Choice>
              <mc:Fallback>
                <p:oleObj r:id="rId11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4063" y="47355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7" name="Object 93" title=""/>
          <p:cNvGraphicFramePr>
            <a:graphicFrameLocks noChangeAspect="1"/>
          </p:cNvGraphicFramePr>
          <p:nvPr/>
        </p:nvGraphicFramePr>
        <p:xfrm>
          <a:off x="8472488" y="47244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2" imgW="114935" imgH="127635" progId="Equation.DSMT4">
                  <p:embed/>
                </p:oleObj>
              </mc:Choice>
              <mc:Fallback>
                <p:oleObj r:id="rId12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2488" y="47244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8" name="Object 94" title=""/>
          <p:cNvGraphicFramePr>
            <a:graphicFrameLocks noChangeAspect="1"/>
          </p:cNvGraphicFramePr>
          <p:nvPr/>
        </p:nvGraphicFramePr>
        <p:xfrm>
          <a:off x="7775575" y="472440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3" imgW="114935" imgH="127635" progId="Equation.DSMT4">
                  <p:embed/>
                </p:oleObj>
              </mc:Choice>
              <mc:Fallback>
                <p:oleObj r:id="rId13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5575" y="472440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9" name="Group 95" title=""/>
          <p:cNvGraphicFramePr>
            <a:graphicFrameLocks noGrp="1"/>
          </p:cNvGraphicFramePr>
          <p:nvPr/>
        </p:nvGraphicFramePr>
        <p:xfrm>
          <a:off x="3792538" y="1947863"/>
          <a:ext cx="6731000" cy="3990975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6550"/>
                <a:gridCol w="336550"/>
                <a:gridCol w="344170"/>
                <a:gridCol w="333375"/>
                <a:gridCol w="332105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" name="Line 412" title=""/>
          <p:cNvSpPr/>
          <p:nvPr/>
        </p:nvSpPr>
        <p:spPr>
          <a:xfrm>
            <a:off x="3792538" y="4797425"/>
            <a:ext cx="6696075" cy="0"/>
          </a:xfrm>
          <a:prstGeom prst="line">
            <a:avLst/>
          </a:prstGeom>
          <a:ln w="127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6557" name="Group 413" title=""/>
          <p:cNvGraphicFramePr>
            <a:graphicFrameLocks noGrp="1"/>
          </p:cNvGraphicFramePr>
          <p:nvPr/>
        </p:nvGraphicFramePr>
        <p:xfrm>
          <a:off x="1776413" y="1773238"/>
          <a:ext cx="1368425" cy="4237355"/>
        </p:xfrm>
        <a:graphic>
          <a:graphicData uri="http://schemas.openxmlformats.org/drawingml/2006/table">
            <a:tbl>
              <a:tblPr/>
              <a:tblGrid>
                <a:gridCol w="431800"/>
                <a:gridCol w="936625"/>
              </a:tblGrid>
              <a:tr h="57975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方案二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=10</a:t>
                      </a: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95" name="Rectangle 451" title=""/>
          <p:cNvSpPr/>
          <p:nvPr/>
        </p:nvSpPr>
        <p:spPr>
          <a:xfrm>
            <a:off x="2424113" y="2349500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96" name="Rectangle 452" title=""/>
          <p:cNvSpPr/>
          <p:nvPr/>
        </p:nvSpPr>
        <p:spPr>
          <a:xfrm>
            <a:off x="2424113" y="2708275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97" name="Rectangle 453" title=""/>
          <p:cNvSpPr/>
          <p:nvPr/>
        </p:nvSpPr>
        <p:spPr>
          <a:xfrm>
            <a:off x="2424113" y="3068638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98" name="Group 454" title=""/>
          <p:cNvGraphicFramePr>
            <a:graphicFrameLocks noGrp="1"/>
          </p:cNvGraphicFramePr>
          <p:nvPr/>
        </p:nvGraphicFramePr>
        <p:xfrm>
          <a:off x="2208213" y="3429000"/>
          <a:ext cx="936625" cy="2592070"/>
        </p:xfrm>
        <a:graphic>
          <a:graphicData uri="http://schemas.openxmlformats.org/drawingml/2006/table">
            <a:tbl>
              <a:tblPr/>
              <a:tblGrid>
                <a:gridCol w="936625"/>
              </a:tblGrid>
              <a:tr h="3702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5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5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57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20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16" name="Object 472" title=""/>
          <p:cNvGraphicFramePr>
            <a:graphicFrameLocks noChangeAspect="1"/>
          </p:cNvGraphicFramePr>
          <p:nvPr/>
        </p:nvGraphicFramePr>
        <p:xfrm>
          <a:off x="5087938" y="5311775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14" imgW="114935" imgH="127635" progId="Equation.DSMT4">
                  <p:embed/>
                </p:oleObj>
              </mc:Choice>
              <mc:Fallback>
                <p:oleObj r:id="rId14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7938" y="5311775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7" name="Object 473" title=""/>
          <p:cNvGraphicFramePr>
            <a:graphicFrameLocks noChangeAspect="1"/>
          </p:cNvGraphicFramePr>
          <p:nvPr/>
        </p:nvGraphicFramePr>
        <p:xfrm>
          <a:off x="5759450" y="5013325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15" imgW="114935" imgH="127635" progId="Equation.DSMT4">
                  <p:embed/>
                </p:oleObj>
              </mc:Choice>
              <mc:Fallback>
                <p:oleObj r:id="rId15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9450" y="5013325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8" name="Object 474" title=""/>
          <p:cNvGraphicFramePr>
            <a:graphicFrameLocks noChangeAspect="1"/>
          </p:cNvGraphicFramePr>
          <p:nvPr/>
        </p:nvGraphicFramePr>
        <p:xfrm>
          <a:off x="6456363" y="47355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6" imgW="114935" imgH="127635" progId="Equation.DSMT4">
                  <p:embed/>
                </p:oleObj>
              </mc:Choice>
              <mc:Fallback>
                <p:oleObj r:id="rId16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6363" y="47355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9" name="Object 475" title=""/>
          <p:cNvGraphicFramePr>
            <a:graphicFrameLocks noChangeAspect="1"/>
          </p:cNvGraphicFramePr>
          <p:nvPr/>
        </p:nvGraphicFramePr>
        <p:xfrm>
          <a:off x="7775575" y="4159250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17" imgW="114935" imgH="127635" progId="Equation.DSMT4">
                  <p:embed/>
                </p:oleObj>
              </mc:Choice>
              <mc:Fallback>
                <p:oleObj r:id="rId17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5575" y="4159250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0" name="Object 476" title=""/>
          <p:cNvGraphicFramePr>
            <a:graphicFrameLocks noChangeAspect="1"/>
          </p:cNvGraphicFramePr>
          <p:nvPr/>
        </p:nvGraphicFramePr>
        <p:xfrm>
          <a:off x="10439400" y="30083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18" imgW="114935" imgH="127635" progId="Equation.DSMT4">
                  <p:embed/>
                </p:oleObj>
              </mc:Choice>
              <mc:Fallback>
                <p:oleObj r:id="rId18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9400" y="30083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1" name="Object 477" title=""/>
          <p:cNvGraphicFramePr>
            <a:graphicFrameLocks noChangeAspect="1"/>
          </p:cNvGraphicFramePr>
          <p:nvPr/>
        </p:nvGraphicFramePr>
        <p:xfrm>
          <a:off x="7104063" y="4448175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9" imgW="114935" imgH="127635" progId="Equation.DSMT4">
                  <p:embed/>
                </p:oleObj>
              </mc:Choice>
              <mc:Fallback>
                <p:oleObj r:id="rId19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4063" y="4448175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2" name="Object 478" title=""/>
          <p:cNvGraphicFramePr>
            <a:graphicFrameLocks noChangeAspect="1"/>
          </p:cNvGraphicFramePr>
          <p:nvPr/>
        </p:nvGraphicFramePr>
        <p:xfrm>
          <a:off x="8423275" y="3871913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0" imgW="114935" imgH="127635" progId="Equation.DSMT4">
                  <p:embed/>
                </p:oleObj>
              </mc:Choice>
              <mc:Fallback>
                <p:oleObj r:id="rId20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3275" y="3871913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3" name="Object 479" title=""/>
          <p:cNvGraphicFramePr>
            <a:graphicFrameLocks noChangeAspect="1"/>
          </p:cNvGraphicFramePr>
          <p:nvPr/>
        </p:nvGraphicFramePr>
        <p:xfrm>
          <a:off x="9120188" y="3582988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1" imgW="114935" imgH="127635" progId="Equation.DSMT4">
                  <p:embed/>
                </p:oleObj>
              </mc:Choice>
              <mc:Fallback>
                <p:oleObj r:id="rId21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0188" y="3582988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4" name="Object 480" title=""/>
          <p:cNvGraphicFramePr>
            <a:graphicFrameLocks noChangeAspect="1"/>
          </p:cNvGraphicFramePr>
          <p:nvPr/>
        </p:nvGraphicFramePr>
        <p:xfrm>
          <a:off x="9791700" y="3284538"/>
          <a:ext cx="120650" cy="133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2" imgW="114935" imgH="127635" progId="Equation.DSMT4">
                  <p:embed/>
                </p:oleObj>
              </mc:Choice>
              <mc:Fallback>
                <p:oleObj r:id="rId22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1700" y="3284538"/>
                        <a:ext cx="120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" name="Line 481" title=""/>
          <p:cNvSpPr/>
          <p:nvPr/>
        </p:nvSpPr>
        <p:spPr>
          <a:xfrm flipV="1">
            <a:off x="4079875" y="2997200"/>
            <a:ext cx="6588125" cy="2808288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6626" name="Group 482" title=""/>
          <p:cNvGraphicFramePr>
            <a:graphicFrameLocks noGrp="1"/>
          </p:cNvGraphicFramePr>
          <p:nvPr/>
        </p:nvGraphicFramePr>
        <p:xfrm>
          <a:off x="1776413" y="1717675"/>
          <a:ext cx="1752600" cy="4297680"/>
        </p:xfrm>
        <a:graphic>
          <a:graphicData uri="http://schemas.openxmlformats.org/drawingml/2006/table">
            <a:tbl>
              <a:tblPr/>
              <a:tblGrid>
                <a:gridCol w="431800"/>
                <a:gridCol w="1320800"/>
              </a:tblGrid>
              <a:tr h="64008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=0.4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·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zh-CN" sz="1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9" marB="4570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64" name="Rectangle 520" title=""/>
          <p:cNvSpPr/>
          <p:nvPr/>
        </p:nvSpPr>
        <p:spPr>
          <a:xfrm>
            <a:off x="2279650" y="2420938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0.4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5" name="Rectangle 521" title=""/>
          <p:cNvSpPr/>
          <p:nvPr/>
        </p:nvSpPr>
        <p:spPr>
          <a:xfrm>
            <a:off x="2279650" y="2781300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0.8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6" name="Rectangle 522" title=""/>
          <p:cNvSpPr/>
          <p:nvPr/>
        </p:nvSpPr>
        <p:spPr>
          <a:xfrm>
            <a:off x="2279650" y="3141663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1.6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7" name="Rectangle 523" title=""/>
          <p:cNvSpPr/>
          <p:nvPr/>
        </p:nvSpPr>
        <p:spPr>
          <a:xfrm>
            <a:off x="2279650" y="3502025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3.2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8" name="Rectangle 524" title=""/>
          <p:cNvSpPr/>
          <p:nvPr/>
        </p:nvSpPr>
        <p:spPr>
          <a:xfrm>
            <a:off x="2279650" y="3860800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6.4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9" name="Rectangle 525" title=""/>
          <p:cNvSpPr/>
          <p:nvPr/>
        </p:nvSpPr>
        <p:spPr>
          <a:xfrm>
            <a:off x="2206625" y="4221163"/>
            <a:ext cx="627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12.8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70" name="Rectangle 526" title=""/>
          <p:cNvSpPr/>
          <p:nvPr/>
        </p:nvSpPr>
        <p:spPr>
          <a:xfrm>
            <a:off x="2206625" y="4581525"/>
            <a:ext cx="627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25.6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71" name="Rectangle 527" title=""/>
          <p:cNvSpPr/>
          <p:nvPr/>
        </p:nvSpPr>
        <p:spPr>
          <a:xfrm>
            <a:off x="2227263" y="4941888"/>
            <a:ext cx="627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51.2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72" name="Rectangle 528" title=""/>
          <p:cNvSpPr/>
          <p:nvPr/>
        </p:nvSpPr>
        <p:spPr>
          <a:xfrm>
            <a:off x="2206625" y="5302250"/>
            <a:ext cx="754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102.4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73" name="Rectangle 529" title=""/>
          <p:cNvSpPr/>
          <p:nvPr/>
        </p:nvSpPr>
        <p:spPr>
          <a:xfrm>
            <a:off x="2206625" y="5734050"/>
            <a:ext cx="754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/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204.8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74" name="Object 530" title=""/>
          <p:cNvGraphicFramePr>
            <a:graphicFrameLocks noChangeAspect="1"/>
          </p:cNvGraphicFramePr>
          <p:nvPr/>
        </p:nvGraphicFramePr>
        <p:xfrm>
          <a:off x="4367213" y="5805488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3" imgW="114935" imgH="127635" progId="Equation.DSMT4">
                  <p:embed/>
                </p:oleObj>
              </mc:Choice>
              <mc:Fallback>
                <p:oleObj r:id="rId23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213" y="5805488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5" name="Object 531" title=""/>
          <p:cNvGraphicFramePr>
            <a:graphicFrameLocks noChangeAspect="1"/>
          </p:cNvGraphicFramePr>
          <p:nvPr/>
        </p:nvGraphicFramePr>
        <p:xfrm>
          <a:off x="9767888" y="2924175"/>
          <a:ext cx="185737" cy="204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4" imgW="114935" imgH="127635" progId="Equation.DSMT4">
                  <p:embed/>
                </p:oleObj>
              </mc:Choice>
              <mc:Fallback>
                <p:oleObj r:id="rId24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7888" y="2924175"/>
                        <a:ext cx="185737" cy="20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" name="Object 532" title=""/>
          <p:cNvGraphicFramePr>
            <a:graphicFrameLocks noChangeAspect="1"/>
          </p:cNvGraphicFramePr>
          <p:nvPr/>
        </p:nvGraphicFramePr>
        <p:xfrm>
          <a:off x="8401050" y="5157788"/>
          <a:ext cx="185738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5" imgW="114935" imgH="127635" progId="Equation.DSMT4">
                  <p:embed/>
                </p:oleObj>
              </mc:Choice>
              <mc:Fallback>
                <p:oleObj r:id="rId25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01050" y="5157788"/>
                        <a:ext cx="185738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7" name="Object 533" title=""/>
          <p:cNvGraphicFramePr>
            <a:graphicFrameLocks noChangeAspect="1"/>
          </p:cNvGraphicFramePr>
          <p:nvPr/>
        </p:nvGraphicFramePr>
        <p:xfrm>
          <a:off x="9078913" y="4376738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6" imgW="114935" imgH="127635" progId="Equation.DSMT4">
                  <p:embed/>
                </p:oleObj>
              </mc:Choice>
              <mc:Fallback>
                <p:oleObj r:id="rId26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8913" y="4376738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8" name="Object 534" title=""/>
          <p:cNvGraphicFramePr>
            <a:graphicFrameLocks noChangeAspect="1"/>
          </p:cNvGraphicFramePr>
          <p:nvPr/>
        </p:nvGraphicFramePr>
        <p:xfrm>
          <a:off x="7751763" y="5516563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7" imgW="114935" imgH="127635" progId="Equation.DSMT4">
                  <p:embed/>
                </p:oleObj>
              </mc:Choice>
              <mc:Fallback>
                <p:oleObj r:id="rId27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1763" y="5516563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9" name="Object 535" title=""/>
          <p:cNvGraphicFramePr>
            <a:graphicFrameLocks noChangeAspect="1"/>
          </p:cNvGraphicFramePr>
          <p:nvPr/>
        </p:nvGraphicFramePr>
        <p:xfrm>
          <a:off x="6383338" y="5734050"/>
          <a:ext cx="185737" cy="204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8" imgW="114935" imgH="127635" progId="Equation.DSMT4">
                  <p:embed/>
                </p:oleObj>
              </mc:Choice>
              <mc:Fallback>
                <p:oleObj r:id="rId28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3338" y="5734050"/>
                        <a:ext cx="185737" cy="20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0" name="Object 536" title=""/>
          <p:cNvGraphicFramePr>
            <a:graphicFrameLocks noChangeAspect="1"/>
          </p:cNvGraphicFramePr>
          <p:nvPr/>
        </p:nvGraphicFramePr>
        <p:xfrm>
          <a:off x="7062788" y="5672138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9" imgW="114935" imgH="127635" progId="Equation.DSMT4">
                  <p:embed/>
                </p:oleObj>
              </mc:Choice>
              <mc:Fallback>
                <p:oleObj r:id="rId29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2788" y="5672138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1" name="Object 537" title=""/>
          <p:cNvGraphicFramePr>
            <a:graphicFrameLocks noChangeAspect="1"/>
          </p:cNvGraphicFramePr>
          <p:nvPr/>
        </p:nvGraphicFramePr>
        <p:xfrm>
          <a:off x="10344150" y="188913"/>
          <a:ext cx="185738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30" imgW="114935" imgH="127635" progId="Equation.DSMT4">
                  <p:embed/>
                </p:oleObj>
              </mc:Choice>
              <mc:Fallback>
                <p:oleObj r:id="rId30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4150" y="188913"/>
                        <a:ext cx="185738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2" name="Object 538" title=""/>
          <p:cNvGraphicFramePr>
            <a:graphicFrameLocks noChangeAspect="1"/>
          </p:cNvGraphicFramePr>
          <p:nvPr/>
        </p:nvGraphicFramePr>
        <p:xfrm>
          <a:off x="5046663" y="5805488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31" imgW="114935" imgH="127635" progId="Equation.DSMT4">
                  <p:embed/>
                </p:oleObj>
              </mc:Choice>
              <mc:Fallback>
                <p:oleObj r:id="rId31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663" y="5805488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3" name="Object 539" title=""/>
          <p:cNvGraphicFramePr>
            <a:graphicFrameLocks noChangeAspect="1"/>
          </p:cNvGraphicFramePr>
          <p:nvPr/>
        </p:nvGraphicFramePr>
        <p:xfrm>
          <a:off x="5694363" y="5805488"/>
          <a:ext cx="185737" cy="20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32" imgW="114935" imgH="127635" progId="Equation.DSMT4">
                  <p:embed/>
                </p:oleObj>
              </mc:Choice>
              <mc:Fallback>
                <p:oleObj r:id="rId32" imgW="114935" imgH="1276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4363" y="5805488"/>
                        <a:ext cx="185737" cy="20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4" name="未知" title=""/>
          <p:cNvSpPr/>
          <p:nvPr/>
        </p:nvSpPr>
        <p:spPr>
          <a:xfrm>
            <a:off x="4295775" y="-193675"/>
            <a:ext cx="6216650" cy="610235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3916" h="3846">
                <a:moveTo>
                  <a:pt x="0" y="3840"/>
                </a:moveTo>
                <a:cubicBezTo>
                  <a:pt x="0" y="3840"/>
                  <a:pt x="0" y="3840"/>
                  <a:pt x="91" y="3840"/>
                </a:cubicBezTo>
                <a:cubicBezTo>
                  <a:pt x="182" y="3840"/>
                  <a:pt x="400" y="3840"/>
                  <a:pt x="544" y="3840"/>
                </a:cubicBezTo>
                <a:cubicBezTo>
                  <a:pt x="688" y="3840"/>
                  <a:pt x="817" y="3847"/>
                  <a:pt x="953" y="3840"/>
                </a:cubicBezTo>
                <a:cubicBezTo>
                  <a:pt x="1089" y="3833"/>
                  <a:pt x="1225" y="3810"/>
                  <a:pt x="1361" y="3795"/>
                </a:cubicBezTo>
                <a:cubicBezTo>
                  <a:pt x="1497" y="3780"/>
                  <a:pt x="1625" y="3773"/>
                  <a:pt x="1769" y="3750"/>
                </a:cubicBezTo>
                <a:cubicBezTo>
                  <a:pt x="1913" y="3727"/>
                  <a:pt x="2079" y="3712"/>
                  <a:pt x="2223" y="3659"/>
                </a:cubicBezTo>
                <a:cubicBezTo>
                  <a:pt x="2367" y="3606"/>
                  <a:pt x="2487" y="3553"/>
                  <a:pt x="2631" y="3432"/>
                </a:cubicBezTo>
                <a:cubicBezTo>
                  <a:pt x="2775" y="3311"/>
                  <a:pt x="2940" y="3167"/>
                  <a:pt x="3084" y="2933"/>
                </a:cubicBezTo>
                <a:cubicBezTo>
                  <a:pt x="3228" y="2699"/>
                  <a:pt x="3364" y="2464"/>
                  <a:pt x="3493" y="2026"/>
                </a:cubicBezTo>
                <a:cubicBezTo>
                  <a:pt x="3622" y="1588"/>
                  <a:pt x="3796" y="604"/>
                  <a:pt x="3856" y="302"/>
                </a:cubicBezTo>
                <a:cubicBezTo>
                  <a:pt x="3916" y="0"/>
                  <a:pt x="3856" y="234"/>
                  <a:pt x="3856" y="211"/>
                </a:cubicBezTo>
                <a:cubicBezTo>
                  <a:pt x="3856" y="188"/>
                  <a:pt x="3856" y="177"/>
                  <a:pt x="3856" y="166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86" name="Text Box 542" title=""/>
          <p:cNvSpPr txBox="1"/>
          <p:nvPr/>
        </p:nvSpPr>
        <p:spPr>
          <a:xfrm>
            <a:off x="4727575" y="220663"/>
            <a:ext cx="4681538" cy="1753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从每天的回报量来看：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GB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天，方案一最多：                                   第______天，方案二最多：  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第______天以后，方案三最多；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87" name="Rectangle 543" title=""/>
          <p:cNvSpPr/>
          <p:nvPr/>
        </p:nvSpPr>
        <p:spPr>
          <a:xfrm>
            <a:off x="5303838" y="587375"/>
            <a:ext cx="69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1~4</a:t>
            </a:r>
            <a:endParaRPr lang="zh-CN" altLang="en-US" sz="24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88" name="Rectangle 544" title=""/>
          <p:cNvSpPr/>
          <p:nvPr/>
        </p:nvSpPr>
        <p:spPr>
          <a:xfrm>
            <a:off x="5303838" y="993775"/>
            <a:ext cx="69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4~8</a:t>
            </a:r>
            <a:endParaRPr lang="zh-CN" altLang="en-US" sz="24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89" name="Rectangle 545" title=""/>
          <p:cNvSpPr/>
          <p:nvPr/>
        </p:nvSpPr>
        <p:spPr>
          <a:xfrm>
            <a:off x="5519738" y="1530350"/>
            <a:ext cx="352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zh-CN" sz="24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0030143" y="2080260"/>
            <a:ext cx="19462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ctr">
              <a:buClrTx/>
              <a:buFontTx/>
            </a:pPr>
            <a:r>
              <a:rPr lang="zh-CN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zh-CN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=0.4</a:t>
            </a:r>
            <a:r>
              <a:rPr lang="en-US" altLang="zh-CN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zh-CN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i="1" baseline="30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zh-CN" sz="2800" b="1" baseline="30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zh-CN" sz="2800" b="1" baseline="300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91" name="Text Box 36" title=""/>
          <p:cNvSpPr txBox="1"/>
          <p:nvPr/>
        </p:nvSpPr>
        <p:spPr>
          <a:xfrm>
            <a:off x="10225088" y="2996883"/>
            <a:ext cx="12906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32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718185" y="1530350"/>
            <a:ext cx="742315" cy="3771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图象法</a:t>
            </a:r>
            <a:r>
              <a:rPr lang="zh-CN" altLang="en-US" sz="28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比较三种方案</a:t>
            </a:r>
            <a:endParaRPr lang="zh-CN" altLang="en-US" sz="28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36" title=""/>
          <p:cNvSpPr txBox="1"/>
          <p:nvPr/>
        </p:nvSpPr>
        <p:spPr>
          <a:xfrm>
            <a:off x="10225088" y="4292283"/>
            <a:ext cx="12906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32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" grpId="0"/>
      <p:bldP spid="6595" grpId="1"/>
      <p:bldP spid="6596" grpId="0"/>
      <p:bldP spid="6596" grpId="1"/>
      <p:bldP spid="6597" grpId="0"/>
      <p:bldP spid="6597" grpId="1"/>
      <p:bldP spid="6664" grpId="0"/>
      <p:bldP spid="6665" grpId="0"/>
      <p:bldP spid="6666" grpId="0"/>
      <p:bldP spid="6667" grpId="0"/>
      <p:bldP spid="6668" grpId="0"/>
      <p:bldP spid="6669" grpId="0"/>
      <p:bldP spid="6670" grpId="0"/>
      <p:bldP spid="6671" grpId="0"/>
      <p:bldP spid="6672" grpId="0"/>
      <p:bldP spid="6673" grpId="0"/>
      <p:bldP spid="6686" grpId="0"/>
      <p:bldP spid="6687" grpId="0"/>
      <p:bldP spid="6688" grpId="0"/>
      <p:bldP spid="6689" grpId="0"/>
      <p:bldP spid="6690" grpId="0" animBg="1"/>
      <p:bldP spid="5191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2" name="Text Box 3" title=""/>
          <p:cNvSpPr txBox="1"/>
          <p:nvPr/>
        </p:nvSpPr>
        <p:spPr>
          <a:xfrm>
            <a:off x="4320117" y="453390"/>
            <a:ext cx="3361267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读图和用图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1060" name="Text Box 4" title=""/>
          <p:cNvSpPr txBox="1"/>
          <p:nvPr/>
        </p:nvSpPr>
        <p:spPr>
          <a:xfrm>
            <a:off x="1522730" y="3060700"/>
            <a:ext cx="9147175" cy="2889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具体来说，尽管方案一、方案二在第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天所得回报分别是方案三的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倍，但它们的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增长量固定不变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，而方案三是“指数增长”，其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增长量是成倍增加的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，从第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天开始，方案三比其他两个方案增长得快得多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这种增长速度是方案一、方案二所无法企及的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295" name="Text Box 2" title=""/>
          <p:cNvSpPr txBox="1"/>
          <p:nvPr/>
        </p:nvSpPr>
        <p:spPr>
          <a:xfrm>
            <a:off x="1522095" y="1123950"/>
            <a:ext cx="9147810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由表和图可知：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方案一的函数是常数函数，方案二、方案三的函数都是增函数，但二者增长情况很不相同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5" name="Text Box 2" title=""/>
          <p:cNvSpPr txBox="1"/>
          <p:nvPr/>
        </p:nvSpPr>
        <p:spPr>
          <a:xfrm>
            <a:off x="1522095" y="1533525"/>
            <a:ext cx="914781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一般地，指数函数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与一次函数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的增长差异都与上述情况类似，即使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的值远远大于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的增长速度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最终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都会大大超过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的增长速度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Text Box 2" title=""/>
          <p:cNvSpPr txBox="1"/>
          <p:nvPr/>
        </p:nvSpPr>
        <p:spPr>
          <a:xfrm>
            <a:off x="1522095" y="4210050"/>
            <a:ext cx="914781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因此，总会存在一个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x&gt;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时，恒有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&gt;kx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292" name="Text Box 3" title=""/>
          <p:cNvSpPr txBox="1"/>
          <p:nvPr/>
        </p:nvSpPr>
        <p:spPr>
          <a:xfrm>
            <a:off x="5161915" y="665480"/>
            <a:ext cx="20974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结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一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17138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比较案例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a2b80aa3-f2df-45fb-be8c-190f25a227e7}"/>
  <p:tag name="TABLE_ENDDRAG_ORIGIN_RECT" val="652*467"/>
  <p:tag name="TABLE_ENDDRAG_RECT" val="168*48*652*467"/>
</p:tagLst>
</file>

<file path=ppt/tags/tag64.xml><?xml version="1.0" encoding="utf-8"?>
<p:tagLst xmlns:p="http://schemas.openxmlformats.org/presentationml/2006/main">
  <p:tag name="KSO_WM_UNIT_PLACING_PICTURE_USER_VIEWPORT" val="{&quot;height&quot;:9195,&quot;width&quot;:10950}"/>
</p:tagLst>
</file>

<file path=ppt/tags/tag65.xml><?xml version="1.0" encoding="utf-8"?>
<p:tagLst xmlns:p="http://schemas.openxmlformats.org/presentationml/2006/main">
  <p:tag name="KSO_WM_UNIT_TABLE_BEAUTIFY" val="smartTable{8017995b-1a7f-4d5b-8d3e-e72d42edd25c}"/>
</p:tagLst>
</file>

<file path=ppt/tags/tag66.xml><?xml version="1.0" encoding="utf-8"?>
<p:tagLst xmlns:p="http://schemas.openxmlformats.org/presentationml/2006/main">
  <p:tag name="KSO_WM_UNIT_PLACING_PICTURE_USER_VIEWPORT" val="{&quot;height&quot;:9525,&quot;width&quot;:12615}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417</Paragraphs>
  <Slides>32</Slides>
  <Notes>6</Notes>
  <TotalTime>0</TotalTime>
  <HiddenSlides>1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8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楷体_GB2312</vt:lpstr>
      <vt:lpstr>宋体</vt:lpstr>
      <vt:lpstr>楷体</vt:lpstr>
      <vt:lpstr>华文新魏</vt:lpstr>
      <vt:lpstr>华文行楷</vt:lpstr>
      <vt:lpstr>方正姚体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2023-07-19T09:53:47.472</cp:lastPrinted>
  <dcterms:created xsi:type="dcterms:W3CDTF">2023-07-19T09:53:47Z</dcterms:created>
  <dcterms:modified xsi:type="dcterms:W3CDTF">2023-07-19T01:53:47Z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