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133" r:id="rId5"/>
    <p:sldId id="2091" r:id="rId6"/>
    <p:sldId id="2096" r:id="rId7"/>
    <p:sldId id="2097" r:id="rId8"/>
    <p:sldId id="2098" r:id="rId9"/>
    <p:sldId id="2099" r:id="rId10"/>
    <p:sldId id="2100" r:id="rId11"/>
    <p:sldId id="2101" r:id="rId12"/>
    <p:sldId id="2102" r:id="rId13"/>
    <p:sldId id="2175" r:id="rId14"/>
    <p:sldId id="2176" r:id="rId15"/>
    <p:sldId id="2177" r:id="rId16"/>
    <p:sldId id="2178" r:id="rId17"/>
    <p:sldId id="2107" r:id="rId18"/>
    <p:sldId id="2108" r:id="rId19"/>
    <p:sldId id="2109" r:id="rId20"/>
    <p:sldId id="2110" r:id="rId21"/>
    <p:sldId id="2113" r:id="rId22"/>
    <p:sldId id="2114" r:id="rId23"/>
    <p:sldId id="2115" r:id="rId24"/>
    <p:sldId id="2116" r:id="rId25"/>
    <p:sldId id="2117" r:id="rId26"/>
    <p:sldId id="2119" r:id="rId27"/>
    <p:sldId id="2123" r:id="rId28"/>
    <p:sldId id="2124" r:id="rId29"/>
    <p:sldId id="2127" r:id="rId30"/>
    <p:sldId id="2128" r:id="rId31"/>
    <p:sldId id="2129" r:id="rId32"/>
    <p:sldId id="2130" r:id="rId33"/>
    <p:sldId id="2086" r:id="rId34"/>
    <p:sldId id="2087" r:id="rId35"/>
    <p:sldId id="2088" r:id="rId36"/>
    <p:sldId id="285" r:id="rId37"/>
    <p:sldId id="319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630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slide" Target="slides/slide35.xml" /><Relationship Id="rId39" Type="http://schemas.openxmlformats.org/officeDocument/2006/relationships/tags" Target="tags/tag87.xml" /><Relationship Id="rId4" Type="http://schemas.openxmlformats.org/officeDocument/2006/relationships/slide" Target="slides/slide1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wmf" /><Relationship Id="rId3" Type="http://schemas.openxmlformats.org/officeDocument/2006/relationships/image" Target="../media/image6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wmf" /><Relationship Id="rId2" Type="http://schemas.openxmlformats.org/officeDocument/2006/relationships/image" Target="../media/image31.wmf" /><Relationship Id="rId3" Type="http://schemas.openxmlformats.org/officeDocument/2006/relationships/image" Target="../media/image32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wmf" /><Relationship Id="rId2" Type="http://schemas.openxmlformats.org/officeDocument/2006/relationships/image" Target="../media/image34.wmf" /><Relationship Id="rId3" Type="http://schemas.openxmlformats.org/officeDocument/2006/relationships/image" Target="../media/image35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wmf" /><Relationship Id="rId2" Type="http://schemas.openxmlformats.org/officeDocument/2006/relationships/image" Target="../media/image39.wmf" /><Relationship Id="rId3" Type="http://schemas.openxmlformats.org/officeDocument/2006/relationships/image" Target="../media/image40.wmf" /><Relationship Id="rId4" Type="http://schemas.openxmlformats.org/officeDocument/2006/relationships/image" Target="../media/image41.wmf" /><Relationship Id="rId5" Type="http://schemas.openxmlformats.org/officeDocument/2006/relationships/image" Target="../media/image42.wmf" /><Relationship Id="rId6" Type="http://schemas.openxmlformats.org/officeDocument/2006/relationships/image" Target="../media/image43.wmf" /><Relationship Id="rId7" Type="http://schemas.openxmlformats.org/officeDocument/2006/relationships/image" Target="../media/image44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Relationship Id="rId2" Type="http://schemas.openxmlformats.org/officeDocument/2006/relationships/image" Target="../media/image46.wmf" /><Relationship Id="rId3" Type="http://schemas.openxmlformats.org/officeDocument/2006/relationships/image" Target="../media/image47.wmf" /><Relationship Id="rId4" Type="http://schemas.openxmlformats.org/officeDocument/2006/relationships/image" Target="../media/image48.wmf" /><Relationship Id="rId5" Type="http://schemas.openxmlformats.org/officeDocument/2006/relationships/image" Target="../media/image49.wmf" /><Relationship Id="rId6" Type="http://schemas.openxmlformats.org/officeDocument/2006/relationships/image" Target="../media/image50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2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2" Type="http://schemas.openxmlformats.org/officeDocument/2006/relationships/image" Target="../media/image56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wmf" /><Relationship Id="rId2" Type="http://schemas.openxmlformats.org/officeDocument/2006/relationships/image" Target="../media/image58.emf" /><Relationship Id="rId3" Type="http://schemas.openxmlformats.org/officeDocument/2006/relationships/image" Target="../media/image59.emf" /><Relationship Id="rId4" Type="http://schemas.openxmlformats.org/officeDocument/2006/relationships/image" Target="../media/image6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.wmf" /><Relationship Id="rId2" Type="http://schemas.openxmlformats.org/officeDocument/2006/relationships/image" Target="../media/image63.wmf" /><Relationship Id="rId3" Type="http://schemas.openxmlformats.org/officeDocument/2006/relationships/image" Target="../media/image64.wmf" /><Relationship Id="rId4" Type="http://schemas.openxmlformats.org/officeDocument/2006/relationships/image" Target="../media/image65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6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7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8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9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Relationship Id="rId3" Type="http://schemas.openxmlformats.org/officeDocument/2006/relationships/image" Target="../media/image13.emf" /><Relationship Id="rId4" Type="http://schemas.openxmlformats.org/officeDocument/2006/relationships/image" Target="../media/image1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wmf" /><Relationship Id="rId3" Type="http://schemas.openxmlformats.org/officeDocument/2006/relationships/image" Target="../media/image17.wmf" /><Relationship Id="rId4" Type="http://schemas.openxmlformats.org/officeDocument/2006/relationships/image" Target="../media/image18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Relationship Id="rId2" Type="http://schemas.openxmlformats.org/officeDocument/2006/relationships/image" Target="../media/image27.wmf" /><Relationship Id="rId3" Type="http://schemas.openxmlformats.org/officeDocument/2006/relationships/image" Target="../media/image28.wmf" /><Relationship Id="rId4" Type="http://schemas.openxmlformats.org/officeDocument/2006/relationships/image" Target="../media/image29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8130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8131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9154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9155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0178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0179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2" name="Rectangle 2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1203" name="Rectangle 3"/>
          <p:cNvSpPr txBox="1"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4.png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25.wmf" /><Relationship Id="rId6" Type="http://schemas.openxmlformats.org/officeDocument/2006/relationships/vmlDrawing" Target="../drawings/vmlDrawing8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9.v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6.w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7.wmf" /><Relationship Id="rId6" Type="http://schemas.openxmlformats.org/officeDocument/2006/relationships/oleObject" Target="../embeddings/oleObject20.bin" TargetMode="Internal" /><Relationship Id="rId7" Type="http://schemas.openxmlformats.org/officeDocument/2006/relationships/image" Target="../media/image28.wmf" /><Relationship Id="rId8" Type="http://schemas.openxmlformats.org/officeDocument/2006/relationships/oleObject" Target="../embeddings/oleObject21.bin" TargetMode="Internal" /><Relationship Id="rId9" Type="http://schemas.openxmlformats.org/officeDocument/2006/relationships/image" Target="../media/image29.w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30.wmf" /><Relationship Id="rId4" Type="http://schemas.openxmlformats.org/officeDocument/2006/relationships/oleObject" Target="../embeddings/oleObject23.bin" TargetMode="Internal" /><Relationship Id="rId5" Type="http://schemas.openxmlformats.org/officeDocument/2006/relationships/image" Target="../media/image31.wmf" /><Relationship Id="rId6" Type="http://schemas.openxmlformats.org/officeDocument/2006/relationships/oleObject" Target="../embeddings/oleObject24.bin" TargetMode="Internal" /><Relationship Id="rId7" Type="http://schemas.openxmlformats.org/officeDocument/2006/relationships/image" Target="../media/image32.wmf" /><Relationship Id="rId8" Type="http://schemas.openxmlformats.org/officeDocument/2006/relationships/vmlDrawing" Target="../drawings/vmlDrawing10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33.wmf" /><Relationship Id="rId4" Type="http://schemas.openxmlformats.org/officeDocument/2006/relationships/oleObject" Target="../embeddings/oleObject26.bin" TargetMode="Internal" /><Relationship Id="rId5" Type="http://schemas.openxmlformats.org/officeDocument/2006/relationships/image" Target="../media/image34.wmf" /><Relationship Id="rId6" Type="http://schemas.openxmlformats.org/officeDocument/2006/relationships/oleObject" Target="../embeddings/oleObject27.bin" TargetMode="Internal" /><Relationship Id="rId7" Type="http://schemas.openxmlformats.org/officeDocument/2006/relationships/image" Target="../media/image35.wmf" /><Relationship Id="rId8" Type="http://schemas.openxmlformats.org/officeDocument/2006/relationships/vmlDrawing" Target="../drawings/vmlDrawing11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6.emf" /><Relationship Id="rId4" Type="http://schemas.openxmlformats.org/officeDocument/2006/relationships/oleObject" Target="../embeddings/oleObject29.bin" TargetMode="Internal" /><Relationship Id="rId5" Type="http://schemas.openxmlformats.org/officeDocument/2006/relationships/image" Target="../media/image37.emf" /><Relationship Id="rId6" Type="http://schemas.openxmlformats.org/officeDocument/2006/relationships/vmlDrawing" Target="../drawings/vmlDrawing12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4.bin" TargetMode="Internal" /><Relationship Id="rId11" Type="http://schemas.openxmlformats.org/officeDocument/2006/relationships/image" Target="../media/image42.wmf" /><Relationship Id="rId12" Type="http://schemas.openxmlformats.org/officeDocument/2006/relationships/oleObject" Target="../embeddings/oleObject35.bin" TargetMode="Internal" /><Relationship Id="rId13" Type="http://schemas.openxmlformats.org/officeDocument/2006/relationships/image" Target="../media/image43.wmf" /><Relationship Id="rId14" Type="http://schemas.openxmlformats.org/officeDocument/2006/relationships/oleObject" Target="../embeddings/oleObject36.bin" TargetMode="Internal" /><Relationship Id="rId15" Type="http://schemas.openxmlformats.org/officeDocument/2006/relationships/image" Target="../media/image44.wmf" /><Relationship Id="rId16" Type="http://schemas.openxmlformats.org/officeDocument/2006/relationships/vmlDrawing" Target="../drawings/vmlDrawing13.v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8.w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9.wmf" /><Relationship Id="rId6" Type="http://schemas.openxmlformats.org/officeDocument/2006/relationships/oleObject" Target="../embeddings/oleObject32.bin" TargetMode="Internal" /><Relationship Id="rId7" Type="http://schemas.openxmlformats.org/officeDocument/2006/relationships/image" Target="../media/image40.wmf" /><Relationship Id="rId8" Type="http://schemas.openxmlformats.org/officeDocument/2006/relationships/oleObject" Target="../embeddings/oleObject33.bin" TargetMode="Internal" /><Relationship Id="rId9" Type="http://schemas.openxmlformats.org/officeDocument/2006/relationships/image" Target="../media/image41.w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41.bin" TargetMode="Internal" /><Relationship Id="rId11" Type="http://schemas.openxmlformats.org/officeDocument/2006/relationships/image" Target="../media/image49.wmf" /><Relationship Id="rId12" Type="http://schemas.openxmlformats.org/officeDocument/2006/relationships/oleObject" Target="../embeddings/oleObject42.bin" TargetMode="Internal" /><Relationship Id="rId13" Type="http://schemas.openxmlformats.org/officeDocument/2006/relationships/image" Target="../media/image50.wmf" /><Relationship Id="rId14" Type="http://schemas.openxmlformats.org/officeDocument/2006/relationships/vmlDrawing" Target="../drawings/vmlDrawing14.v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5.wmf" /><Relationship Id="rId4" Type="http://schemas.openxmlformats.org/officeDocument/2006/relationships/oleObject" Target="../embeddings/oleObject38.bin" TargetMode="Internal" /><Relationship Id="rId5" Type="http://schemas.openxmlformats.org/officeDocument/2006/relationships/image" Target="../media/image46.wmf" /><Relationship Id="rId6" Type="http://schemas.openxmlformats.org/officeDocument/2006/relationships/oleObject" Target="../embeddings/oleObject39.bin" TargetMode="Internal" /><Relationship Id="rId7" Type="http://schemas.openxmlformats.org/officeDocument/2006/relationships/image" Target="../media/image47.wmf" /><Relationship Id="rId8" Type="http://schemas.openxmlformats.org/officeDocument/2006/relationships/oleObject" Target="../embeddings/oleObject40.bin" TargetMode="Internal" /><Relationship Id="rId9" Type="http://schemas.openxmlformats.org/officeDocument/2006/relationships/image" Target="../media/image48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3.bin" TargetMode="Internal" /><Relationship Id="rId3" Type="http://schemas.openxmlformats.org/officeDocument/2006/relationships/image" Target="../media/image51.emf" /><Relationship Id="rId4" Type="http://schemas.openxmlformats.org/officeDocument/2006/relationships/vmlDrawing" Target="../drawings/vmlDrawing15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4.bin" TargetMode="Internal" /><Relationship Id="rId3" Type="http://schemas.openxmlformats.org/officeDocument/2006/relationships/image" Target="../media/image52.emf" /><Relationship Id="rId4" Type="http://schemas.openxmlformats.org/officeDocument/2006/relationships/vmlDrawing" Target="../drawings/vmlDrawing16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5.bin" TargetMode="Internal" /><Relationship Id="rId3" Type="http://schemas.openxmlformats.org/officeDocument/2006/relationships/image" Target="../media/image53.emf" /><Relationship Id="rId4" Type="http://schemas.openxmlformats.org/officeDocument/2006/relationships/oleObject" Target="../embeddings/oleObject46.bin" TargetMode="Internal" /><Relationship Id="rId5" Type="http://schemas.openxmlformats.org/officeDocument/2006/relationships/image" Target="../media/image54.emf" /><Relationship Id="rId6" Type="http://schemas.openxmlformats.org/officeDocument/2006/relationships/vmlDrawing" Target="../drawings/vmlDrawing17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7.bin" TargetMode="Internal" /><Relationship Id="rId3" Type="http://schemas.openxmlformats.org/officeDocument/2006/relationships/image" Target="../media/image55.emf" /><Relationship Id="rId4" Type="http://schemas.openxmlformats.org/officeDocument/2006/relationships/oleObject" Target="../embeddings/oleObject48.bin" TargetMode="Internal" /><Relationship Id="rId5" Type="http://schemas.openxmlformats.org/officeDocument/2006/relationships/image" Target="../media/image56.emf" /><Relationship Id="rId6" Type="http://schemas.openxmlformats.org/officeDocument/2006/relationships/vmlDrawing" Target="../drawings/vmlDrawing18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61.png" /><Relationship Id="rId11" Type="http://schemas.openxmlformats.org/officeDocument/2006/relationships/vmlDrawing" Target="../drawings/vmlDrawing19.vml" /><Relationship Id="rId2" Type="http://schemas.openxmlformats.org/officeDocument/2006/relationships/oleObject" Target="../embeddings/oleObject49.bin" TargetMode="Internal" /><Relationship Id="rId3" Type="http://schemas.openxmlformats.org/officeDocument/2006/relationships/image" Target="../media/image57.wmf" /><Relationship Id="rId4" Type="http://schemas.openxmlformats.org/officeDocument/2006/relationships/oleObject" Target="../embeddings/oleObject50.bin" TargetMode="Internal" /><Relationship Id="rId5" Type="http://schemas.openxmlformats.org/officeDocument/2006/relationships/image" Target="../media/image58.emf" /><Relationship Id="rId6" Type="http://schemas.openxmlformats.org/officeDocument/2006/relationships/oleObject" Target="../embeddings/oleObject51.bin" TargetMode="Internal" /><Relationship Id="rId7" Type="http://schemas.openxmlformats.org/officeDocument/2006/relationships/image" Target="../media/image59.emf" /><Relationship Id="rId8" Type="http://schemas.openxmlformats.org/officeDocument/2006/relationships/oleObject" Target="../embeddings/oleObject52.bin" TargetMode="Internal" /><Relationship Id="rId9" Type="http://schemas.openxmlformats.org/officeDocument/2006/relationships/image" Target="../media/image60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20.vml" /><Relationship Id="rId2" Type="http://schemas.openxmlformats.org/officeDocument/2006/relationships/oleObject" Target="../embeddings/oleObject53.bin" TargetMode="Internal" /><Relationship Id="rId3" Type="http://schemas.openxmlformats.org/officeDocument/2006/relationships/image" Target="../media/image62.wmf" /><Relationship Id="rId4" Type="http://schemas.openxmlformats.org/officeDocument/2006/relationships/oleObject" Target="../embeddings/oleObject54.bin" TargetMode="Internal" /><Relationship Id="rId5" Type="http://schemas.openxmlformats.org/officeDocument/2006/relationships/image" Target="../media/image63.wmf" /><Relationship Id="rId6" Type="http://schemas.openxmlformats.org/officeDocument/2006/relationships/oleObject" Target="../embeddings/oleObject55.bin" TargetMode="Internal" /><Relationship Id="rId7" Type="http://schemas.openxmlformats.org/officeDocument/2006/relationships/image" Target="../media/image64.wmf" /><Relationship Id="rId8" Type="http://schemas.openxmlformats.org/officeDocument/2006/relationships/oleObject" Target="../embeddings/oleObject56.bin" TargetMode="Internal" /><Relationship Id="rId9" Type="http://schemas.openxmlformats.org/officeDocument/2006/relationships/image" Target="../media/image65.wmf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7.bin" TargetMode="Internal" /><Relationship Id="rId3" Type="http://schemas.openxmlformats.org/officeDocument/2006/relationships/image" Target="../media/image66.emf" /><Relationship Id="rId4" Type="http://schemas.openxmlformats.org/officeDocument/2006/relationships/vmlDrawing" Target="../drawings/vmlDrawing21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8.bin" TargetMode="Internal" /><Relationship Id="rId3" Type="http://schemas.openxmlformats.org/officeDocument/2006/relationships/image" Target="../media/image67.emf" /><Relationship Id="rId4" Type="http://schemas.openxmlformats.org/officeDocument/2006/relationships/vmlDrawing" Target="../drawings/vmlDrawing22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9.bin" TargetMode="Internal" /><Relationship Id="rId3" Type="http://schemas.openxmlformats.org/officeDocument/2006/relationships/image" Target="../media/image68.emf" /><Relationship Id="rId4" Type="http://schemas.openxmlformats.org/officeDocument/2006/relationships/vmlDrawing" Target="../drawings/vmlDrawing23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60.bin" TargetMode="Internal" /><Relationship Id="rId3" Type="http://schemas.openxmlformats.org/officeDocument/2006/relationships/image" Target="../media/image69.emf" /><Relationship Id="rId4" Type="http://schemas.openxmlformats.org/officeDocument/2006/relationships/image" Target="../media/image70.png" /><Relationship Id="rId5" Type="http://schemas.openxmlformats.org/officeDocument/2006/relationships/vmlDrawing" Target="../drawings/vmlDrawing24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5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6.wmf" /><Relationship Id="rId8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7.wmf" /><Relationship Id="rId5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8.emf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9.wmf" /><Relationship Id="rId7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10.emf" /><Relationship Id="rId5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4.emf" /><Relationship Id="rId11" Type="http://schemas.openxmlformats.org/officeDocument/2006/relationships/vmlDrawing" Target="../drawings/vmlDrawing5.vml" /><Relationship Id="rId2" Type="http://schemas.openxmlformats.org/officeDocument/2006/relationships/notesSlide" Target="../notesSlides/notesSlide5.xml" /><Relationship Id="rId3" Type="http://schemas.openxmlformats.org/officeDocument/2006/relationships/oleObject" Target="../embeddings/oleObject8.bin" TargetMode="Internal" /><Relationship Id="rId4" Type="http://schemas.openxmlformats.org/officeDocument/2006/relationships/image" Target="../media/image11.emf" /><Relationship Id="rId5" Type="http://schemas.openxmlformats.org/officeDocument/2006/relationships/oleObject" Target="../embeddings/oleObject9.bin" TargetMode="Internal" /><Relationship Id="rId6" Type="http://schemas.openxmlformats.org/officeDocument/2006/relationships/image" Target="../media/image12.emf" /><Relationship Id="rId7" Type="http://schemas.openxmlformats.org/officeDocument/2006/relationships/oleObject" Target="../embeddings/oleObject10.bin" TargetMode="Internal" /><Relationship Id="rId8" Type="http://schemas.openxmlformats.org/officeDocument/2006/relationships/image" Target="../media/image13.emf" /><Relationship Id="rId9" Type="http://schemas.openxmlformats.org/officeDocument/2006/relationships/oleObject" Target="../embeddings/oleObject11.bin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6.v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5.wmf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16.wmf" /><Relationship Id="rId6" Type="http://schemas.openxmlformats.org/officeDocument/2006/relationships/oleObject" Target="../embeddings/oleObject14.bin" TargetMode="Internal" /><Relationship Id="rId7" Type="http://schemas.openxmlformats.org/officeDocument/2006/relationships/image" Target="../media/image17.wmf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18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58520" y="2240280"/>
            <a:ext cx="1036256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5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正切函数的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性质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图象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 title="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23" name="Text Box 24" title=""/>
          <p:cNvSpPr txBox="1"/>
          <p:nvPr/>
        </p:nvSpPr>
        <p:spPr>
          <a:xfrm>
            <a:off x="1304290" y="1345565"/>
            <a:ext cx="9582785" cy="284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3314" name="对象 55298" title=""/>
          <p:cNvGraphicFramePr>
            <a:graphicFrameLocks noChangeAspect="1"/>
          </p:cNvGraphicFramePr>
          <p:nvPr/>
        </p:nvGraphicFramePr>
        <p:xfrm>
          <a:off x="1497437" y="1456055"/>
          <a:ext cx="7958455" cy="27381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8001000" imgH="2774950" progId="Word.Document.8">
                  <p:embed/>
                </p:oleObj>
              </mc:Choice>
              <mc:Fallback>
                <p:oleObj r:id="rId2" imgW="8001000" imgH="2774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437" y="1456055"/>
                        <a:ext cx="7958455" cy="2738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 title=""/>
          <p:cNvSpPr txBox="1"/>
          <p:nvPr/>
        </p:nvSpPr>
        <p:spPr>
          <a:xfrm>
            <a:off x="1304290" y="4735830"/>
            <a:ext cx="958278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rcRect l="6706" t="34938" r="5884"/>
          <a:stretch>
            <a:fillRect/>
          </a:stretch>
        </p:blipFill>
        <p:spPr>
          <a:xfrm>
            <a:off x="1287780" y="1014730"/>
            <a:ext cx="9791065" cy="1158875"/>
          </a:xfrm>
          <a:prstGeom prst="rect">
            <a:avLst/>
          </a:prstGeom>
        </p:spPr>
      </p:pic>
      <p:grpSp>
        <p:nvGrpSpPr>
          <p:cNvPr id="14" name="组合 13" title=""/>
          <p:cNvGrpSpPr/>
          <p:nvPr/>
        </p:nvGrpSpPr>
        <p:grpSpPr>
          <a:xfrm>
            <a:off x="7861935" y="2583180"/>
            <a:ext cx="1995805" cy="1490345"/>
            <a:chOff x="3628" y="4243"/>
            <a:chExt cx="3143" cy="2347"/>
          </a:xfrm>
        </p:grpSpPr>
        <p:sp>
          <p:nvSpPr>
            <p:cNvPr id="15" name="圆角矩形 14"/>
            <p:cNvSpPr/>
            <p:nvPr/>
          </p:nvSpPr>
          <p:spPr>
            <a:xfrm>
              <a:off x="3628" y="4720"/>
              <a:ext cx="3086" cy="1871"/>
            </a:xfrm>
            <a:prstGeom prst="roundRect">
              <a:avLst/>
            </a:prstGeom>
            <a:solidFill>
              <a:srgbClr val="DAEDEF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000">
                  <a:solidFill>
                    <a:srgbClr val="0070C0"/>
                  </a:solidFill>
                </a:rPr>
                <a:t>你能分析出正切函数的趋势吗？</a:t>
              </a:r>
              <a:endParaRPr lang="zh-CN" altLang="en-US" sz="2000">
                <a:solidFill>
                  <a:srgbClr val="0070C0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" y="4243"/>
              <a:ext cx="2318" cy="741"/>
            </a:xfrm>
            <a:prstGeom prst="rect">
              <a:avLst/>
            </a:prstGeom>
          </p:spPr>
        </p:pic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5" y="2656840"/>
            <a:ext cx="2933700" cy="256222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2136140" y="3675380"/>
            <a:ext cx="1120775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1235075"/>
            <a:ext cx="6094730" cy="417766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2348865"/>
            <a:ext cx="6219825" cy="4229100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3738245" y="4545965"/>
            <a:ext cx="518795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 title=""/>
          <p:cNvSpPr txBox="1"/>
          <p:nvPr/>
        </p:nvSpPr>
        <p:spPr>
          <a:xfrm>
            <a:off x="1579245" y="2457450"/>
            <a:ext cx="2297430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 title=""/>
          <p:cNvSpPr txBox="1"/>
          <p:nvPr/>
        </p:nvSpPr>
        <p:spPr>
          <a:xfrm>
            <a:off x="4728845" y="4545965"/>
            <a:ext cx="518795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 title=""/>
          <p:cNvSpPr txBox="1"/>
          <p:nvPr/>
        </p:nvSpPr>
        <p:spPr>
          <a:xfrm>
            <a:off x="5197475" y="2459990"/>
            <a:ext cx="518795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 title=""/>
          <p:cNvSpPr txBox="1"/>
          <p:nvPr/>
        </p:nvSpPr>
        <p:spPr>
          <a:xfrm>
            <a:off x="1595755" y="4545330"/>
            <a:ext cx="2028825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文本框 9" title=""/>
          <p:cNvSpPr txBox="1"/>
          <p:nvPr/>
        </p:nvSpPr>
        <p:spPr>
          <a:xfrm>
            <a:off x="5735955" y="2456180"/>
            <a:ext cx="1267460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框 10" title=""/>
          <p:cNvSpPr txBox="1"/>
          <p:nvPr/>
        </p:nvSpPr>
        <p:spPr>
          <a:xfrm>
            <a:off x="5664200" y="4544695"/>
            <a:ext cx="1267460" cy="2061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529715" y="1033145"/>
            <a:ext cx="9131300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如何依据正切函数的性质，得到正切函数的图象？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90" y="605155"/>
            <a:ext cx="6219825" cy="4229100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grpSp>
        <p:nvGrpSpPr>
          <p:cNvPr id="12" name="Group 50" title=""/>
          <p:cNvGrpSpPr/>
          <p:nvPr/>
        </p:nvGrpSpPr>
        <p:grpSpPr>
          <a:xfrm>
            <a:off x="1425575" y="5058410"/>
            <a:ext cx="9247505" cy="1322705"/>
            <a:chOff x="-182" y="3027"/>
            <a:chExt cx="7303" cy="834"/>
          </a:xfrm>
        </p:grpSpPr>
        <p:sp>
          <p:nvSpPr>
            <p:cNvPr id="16391" name="Text Box 20"/>
            <p:cNvSpPr txBox="1"/>
            <p:nvPr/>
          </p:nvSpPr>
          <p:spPr>
            <a:xfrm>
              <a:off x="-182" y="3027"/>
              <a:ext cx="7303" cy="8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</a:t>
              </a: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正切曲线是由被互相平行的直线                        </a:t>
              </a:r>
              <a:endPara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所隔开的无穷多支曲线组成的</a:t>
              </a:r>
              <a:r>
                <a: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6392" name="Object 40"/>
            <p:cNvGraphicFramePr>
              <a:graphicFrameLocks noChangeAspect="1"/>
            </p:cNvGraphicFramePr>
            <p:nvPr/>
          </p:nvGraphicFramePr>
          <p:xfrm>
            <a:off x="5088" y="3027"/>
            <a:ext cx="1383" cy="52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4" imgW="1041400" imgH="393700" progId="Equation.DSMT4">
                    <p:embed/>
                  </p:oleObj>
                </mc:Choice>
                <mc:Fallback>
                  <p:oleObj r:id="rId4" imgW="104140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88" y="3027"/>
                          <a:ext cx="1383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401445" y="1738630"/>
            <a:ext cx="9410065" cy="4615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434" name="Text Box 4" title=""/>
          <p:cNvSpPr txBox="1"/>
          <p:nvPr/>
        </p:nvSpPr>
        <p:spPr>
          <a:xfrm>
            <a:off x="1401445" y="834390"/>
            <a:ext cx="94100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求函数            的定义域、周期和单调区间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8435" name="Object 42" title=""/>
          <p:cNvGraphicFramePr>
            <a:graphicFrameLocks noChangeAspect="1"/>
          </p:cNvGraphicFramePr>
          <p:nvPr/>
        </p:nvGraphicFramePr>
        <p:xfrm>
          <a:off x="3262419" y="859367"/>
          <a:ext cx="2023533" cy="774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1028700" imgH="393700" progId="Equation.DSMT4">
                  <p:embed/>
                </p:oleObj>
              </mc:Choice>
              <mc:Fallback>
                <p:oleObj r:id="rId2" imgW="10287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2419" y="859367"/>
                        <a:ext cx="202353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8" name="Text Box 6" title=""/>
          <p:cNvSpPr txBox="1"/>
          <p:nvPr/>
        </p:nvSpPr>
        <p:spPr>
          <a:xfrm>
            <a:off x="2056977" y="1768475"/>
            <a:ext cx="5958416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</a:t>
            </a:r>
            <a:r>
              <a:rPr 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函数的自变量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应满足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74442" name="Object 44" title=""/>
          <p:cNvGraphicFramePr>
            <a:graphicFrameLocks noChangeAspect="1"/>
          </p:cNvGraphicFramePr>
          <p:nvPr/>
        </p:nvGraphicFramePr>
        <p:xfrm>
          <a:off x="4324351" y="2371514"/>
          <a:ext cx="3048000" cy="800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1497965" imgH="393700" progId="Equation.DSMT4">
                  <p:embed/>
                </p:oleObj>
              </mc:Choice>
              <mc:Fallback>
                <p:oleObj r:id="rId4" imgW="1497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4351" y="2371514"/>
                        <a:ext cx="30480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Text Box 11" title=""/>
          <p:cNvSpPr txBox="1"/>
          <p:nvPr/>
        </p:nvSpPr>
        <p:spPr>
          <a:xfrm>
            <a:off x="2762251" y="3232997"/>
            <a:ext cx="1403349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即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4444" name="Object 45" title=""/>
          <p:cNvGraphicFramePr>
            <a:graphicFrameLocks noChangeAspect="1"/>
          </p:cNvGraphicFramePr>
          <p:nvPr/>
        </p:nvGraphicFramePr>
        <p:xfrm>
          <a:off x="4445000" y="3705014"/>
          <a:ext cx="2506133" cy="893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1105535" imgH="393700" progId="Equation.DSMT4">
                  <p:embed/>
                </p:oleObj>
              </mc:Choice>
              <mc:Fallback>
                <p:oleObj r:id="rId6" imgW="11055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5000" y="3705014"/>
                        <a:ext cx="2506133" cy="893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5" name="Text Box 13" title=""/>
          <p:cNvSpPr txBox="1"/>
          <p:nvPr/>
        </p:nvSpPr>
        <p:spPr>
          <a:xfrm>
            <a:off x="2404533" y="4659630"/>
            <a:ext cx="3744595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所以，函数的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定义域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4446" name="Object 46" title=""/>
          <p:cNvGraphicFramePr>
            <a:graphicFrameLocks noChangeAspect="1"/>
          </p:cNvGraphicFramePr>
          <p:nvPr/>
        </p:nvGraphicFramePr>
        <p:xfrm>
          <a:off x="4519084" y="5260763"/>
          <a:ext cx="3064933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8" imgW="1448435" imgH="431800" progId="Equation.DSMT4">
                  <p:embed/>
                </p:oleObj>
              </mc:Choice>
              <mc:Fallback>
                <p:oleObj r:id="rId8" imgW="1448435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9084" y="5260763"/>
                        <a:ext cx="306493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8" grpId="0"/>
      <p:bldP spid="274443" grpId="0"/>
      <p:bldP spid="2744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501140" y="1229360"/>
            <a:ext cx="9410065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458" name="Text Box 13" title=""/>
          <p:cNvSpPr txBox="1"/>
          <p:nvPr/>
        </p:nvSpPr>
        <p:spPr>
          <a:xfrm>
            <a:off x="2876551" y="166539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9459" name="Object 33" title=""/>
          <p:cNvGraphicFramePr>
            <a:graphicFrameLocks noChangeAspect="1"/>
          </p:cNvGraphicFramePr>
          <p:nvPr/>
        </p:nvGraphicFramePr>
        <p:xfrm>
          <a:off x="3858684" y="1553211"/>
          <a:ext cx="4421716" cy="745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2336800" imgH="393700" progId="Equation.DSMT4">
                  <p:embed/>
                </p:oleObj>
              </mc:Choice>
              <mc:Fallback>
                <p:oleObj r:id="rId2" imgW="2336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8684" y="1553211"/>
                        <a:ext cx="4421716" cy="745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9" name="Object 34" title=""/>
          <p:cNvGraphicFramePr>
            <a:graphicFrameLocks noChangeAspect="1"/>
          </p:cNvGraphicFramePr>
          <p:nvPr/>
        </p:nvGraphicFramePr>
        <p:xfrm>
          <a:off x="4243917" y="2683511"/>
          <a:ext cx="2518833" cy="8233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4" imgW="1320800" imgH="431800" progId="Equation.DSMT4">
                  <p:embed/>
                </p:oleObj>
              </mc:Choice>
              <mc:Fallback>
                <p:oleObj r:id="rId4" imgW="13208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3917" y="2683511"/>
                        <a:ext cx="2518833" cy="8233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0" name="Object 35" title=""/>
          <p:cNvGraphicFramePr>
            <a:graphicFrameLocks noChangeAspect="1"/>
          </p:cNvGraphicFramePr>
          <p:nvPr/>
        </p:nvGraphicFramePr>
        <p:xfrm>
          <a:off x="6826251" y="2806277"/>
          <a:ext cx="1655233" cy="5609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749300" imgH="254000" progId="Equation.DSMT4">
                  <p:embed/>
                </p:oleObj>
              </mc:Choice>
              <mc:Fallback>
                <p:oleObj r:id="rId6" imgW="7493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6251" y="2806277"/>
                        <a:ext cx="1655233" cy="5609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1" name="Text Box 17" title=""/>
          <p:cNvSpPr txBox="1"/>
          <p:nvPr/>
        </p:nvSpPr>
        <p:spPr>
          <a:xfrm>
            <a:off x="2901951" y="3655060"/>
            <a:ext cx="3387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因此函数的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周期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501140" y="1042670"/>
            <a:ext cx="9410065" cy="3969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482" name="Text Box 9" title=""/>
          <p:cNvSpPr txBox="1"/>
          <p:nvPr/>
        </p:nvSpPr>
        <p:spPr>
          <a:xfrm>
            <a:off x="2353733" y="1276351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0483" name="Object 30" title=""/>
          <p:cNvGraphicFramePr>
            <a:graphicFrameLocks noChangeAspect="1"/>
          </p:cNvGraphicFramePr>
          <p:nvPr/>
        </p:nvGraphicFramePr>
        <p:xfrm>
          <a:off x="2857500" y="1176867"/>
          <a:ext cx="4277784" cy="7895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2133600" imgH="393700" progId="Equation.DSMT4">
                  <p:embed/>
                </p:oleObj>
              </mc:Choice>
              <mc:Fallback>
                <p:oleObj r:id="rId2" imgW="2133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0" y="1176867"/>
                        <a:ext cx="4277784" cy="789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9" name="Text Box 11" title=""/>
          <p:cNvSpPr txBox="1"/>
          <p:nvPr/>
        </p:nvSpPr>
        <p:spPr>
          <a:xfrm>
            <a:off x="2736851" y="2309284"/>
            <a:ext cx="969433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解得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93900" name="Object 31" title=""/>
          <p:cNvGraphicFramePr>
            <a:graphicFrameLocks noChangeAspect="1"/>
          </p:cNvGraphicFramePr>
          <p:nvPr/>
        </p:nvGraphicFramePr>
        <p:xfrm>
          <a:off x="3619500" y="2144184"/>
          <a:ext cx="3733800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4" imgW="1726565" imgH="393700" progId="Equation.DSMT4">
                  <p:embed/>
                </p:oleObj>
              </mc:Choice>
              <mc:Fallback>
                <p:oleObj r:id="rId4" imgW="17265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0" y="2144184"/>
                        <a:ext cx="3733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1" name="Text Box 13" title=""/>
          <p:cNvSpPr txBox="1"/>
          <p:nvPr/>
        </p:nvSpPr>
        <p:spPr>
          <a:xfrm>
            <a:off x="2228851" y="3132667"/>
            <a:ext cx="5060949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因此，函数的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单调递增区间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93902" name="Object 32" title=""/>
          <p:cNvGraphicFramePr>
            <a:graphicFrameLocks noChangeAspect="1"/>
          </p:cNvGraphicFramePr>
          <p:nvPr/>
        </p:nvGraphicFramePr>
        <p:xfrm>
          <a:off x="3979333" y="3926417"/>
          <a:ext cx="3608917" cy="9482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6" imgW="1497965" imgH="393700" progId="Equation.DSMT4">
                  <p:embed/>
                </p:oleObj>
              </mc:Choice>
              <mc:Fallback>
                <p:oleObj r:id="rId6" imgW="14979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9333" y="3926417"/>
                        <a:ext cx="3608917" cy="94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9" grpId="0"/>
      <p:bldP spid="2939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5" title=""/>
          <p:cNvSpPr txBox="1"/>
          <p:nvPr/>
        </p:nvSpPr>
        <p:spPr>
          <a:xfrm>
            <a:off x="1501140" y="3212465"/>
            <a:ext cx="9410065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1205" name="Text Box 5" title=""/>
          <p:cNvSpPr txBox="1"/>
          <p:nvPr/>
        </p:nvSpPr>
        <p:spPr>
          <a:xfrm>
            <a:off x="1501140" y="1042670"/>
            <a:ext cx="9410065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1976438" y="1178031"/>
          <a:ext cx="7756525" cy="1113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8394700" imgH="1193800" progId="Word.Document.8">
                  <p:embed/>
                </p:oleObj>
              </mc:Choice>
              <mc:Fallback>
                <p:oleObj r:id="rId2" imgW="8394700" imgH="1193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438" y="1178031"/>
                        <a:ext cx="7756525" cy="1113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23554" name="Object 2" title=""/>
          <p:cNvGraphicFramePr>
            <a:graphicFrameLocks noChangeAspect="1"/>
          </p:cNvGraphicFramePr>
          <p:nvPr/>
        </p:nvGraphicFramePr>
        <p:xfrm>
          <a:off x="2105660" y="3427730"/>
          <a:ext cx="9224010" cy="16535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4" imgW="8216900" imgH="1670050" progId="Word.Document.8">
                  <p:embed/>
                </p:oleObj>
              </mc:Choice>
              <mc:Fallback>
                <p:oleObj r:id="rId4" imgW="8216900" imgH="1670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660" y="3427730"/>
                        <a:ext cx="9224010" cy="1653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382395" y="2711450"/>
            <a:ext cx="9427845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5484" name="Object 77" title=""/>
          <p:cNvGraphicFramePr>
            <a:graphicFrameLocks noChangeAspect="1"/>
          </p:cNvGraphicFramePr>
          <p:nvPr/>
        </p:nvGraphicFramePr>
        <p:xfrm>
          <a:off x="4633807" y="3174154"/>
          <a:ext cx="4218517" cy="503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1548765" imgH="177800" progId="Equation.DSMT4">
                  <p:embed/>
                </p:oleObj>
              </mc:Choice>
              <mc:Fallback>
                <p:oleObj r:id="rId2" imgW="1548765" imgH="177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3807" y="3174154"/>
                        <a:ext cx="4218517" cy="503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18" title=""/>
          <p:cNvSpPr txBox="1"/>
          <p:nvPr/>
        </p:nvSpPr>
        <p:spPr>
          <a:xfrm>
            <a:off x="1374775" y="921385"/>
            <a:ext cx="9435465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比较下列每组数的大小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75485" name="Object 78" title=""/>
          <p:cNvGraphicFramePr>
            <a:graphicFrameLocks noChangeAspect="1"/>
          </p:cNvGraphicFramePr>
          <p:nvPr/>
        </p:nvGraphicFramePr>
        <p:xfrm>
          <a:off x="3572510" y="3640561"/>
          <a:ext cx="4961890" cy="986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2019300" imgH="393700" progId="Equation.DSMT4">
                  <p:embed/>
                </p:oleObj>
              </mc:Choice>
              <mc:Fallback>
                <p:oleObj r:id="rId4" imgW="2019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2510" y="3640561"/>
                        <a:ext cx="4961890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6" name="Object 79" title=""/>
          <p:cNvGraphicFramePr>
            <a:graphicFrameLocks noChangeAspect="1"/>
          </p:cNvGraphicFramePr>
          <p:nvPr/>
        </p:nvGraphicFramePr>
        <p:xfrm>
          <a:off x="3475779" y="4731809"/>
          <a:ext cx="3841749" cy="590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" imgW="1473200" imgH="215900" progId="Equation.DSMT4">
                  <p:embed/>
                </p:oleObj>
              </mc:Choice>
              <mc:Fallback>
                <p:oleObj r:id="rId6" imgW="14732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5779" y="4731809"/>
                        <a:ext cx="3841749" cy="590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3" name="Group 37" title=""/>
          <p:cNvGrpSpPr/>
          <p:nvPr/>
        </p:nvGrpSpPr>
        <p:grpSpPr>
          <a:xfrm>
            <a:off x="2273724" y="1959398"/>
            <a:ext cx="2933700" cy="553253"/>
            <a:chOff x="1423" y="720"/>
            <a:chExt cx="2077" cy="373"/>
          </a:xfrm>
        </p:grpSpPr>
        <p:graphicFrame>
          <p:nvGraphicFramePr>
            <p:cNvPr id="24591" name="Object 80"/>
            <p:cNvGraphicFramePr>
              <a:graphicFrameLocks noChangeAspect="1"/>
            </p:cNvGraphicFramePr>
            <p:nvPr/>
          </p:nvGraphicFramePr>
          <p:xfrm>
            <a:off x="1423" y="723"/>
            <a:ext cx="1109" cy="37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0" r:id="rId8" imgW="685800" imgH="228600" progId="Equation.DSMT4">
                    <p:embed/>
                  </p:oleObj>
                </mc:Choice>
                <mc:Fallback>
                  <p:oleObj r:id="rId8" imgW="6858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23" y="723"/>
                          <a:ext cx="1109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Text Box 35"/>
            <p:cNvSpPr txBox="1"/>
            <p:nvPr/>
          </p:nvSpPr>
          <p:spPr>
            <a:xfrm>
              <a:off x="2446" y="747"/>
              <a:ext cx="34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与</a:t>
              </a:r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4593" name="Object 81"/>
            <p:cNvGraphicFramePr>
              <a:graphicFrameLocks noChangeAspect="1"/>
            </p:cNvGraphicFramePr>
            <p:nvPr/>
          </p:nvGraphicFramePr>
          <p:xfrm>
            <a:off x="2702" y="720"/>
            <a:ext cx="798" cy="30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1" r:id="rId10" imgW="533400" imgH="203200" progId="Equation.DSMT4">
                    <p:embed/>
                  </p:oleObj>
                </mc:Choice>
                <mc:Fallback>
                  <p:oleObj r:id="rId10" imgW="5334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02" y="720"/>
                          <a:ext cx="79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4" name="Object 82" title=""/>
          <p:cNvGraphicFramePr>
            <a:graphicFrameLocks noChangeAspect="1"/>
          </p:cNvGraphicFramePr>
          <p:nvPr/>
        </p:nvGraphicFramePr>
        <p:xfrm>
          <a:off x="5992495" y="1760856"/>
          <a:ext cx="1936751" cy="8572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12" imgW="889000" imgH="393700" progId="Equation.DSMT4">
                  <p:embed/>
                </p:oleObj>
              </mc:Choice>
              <mc:Fallback>
                <p:oleObj r:id="rId12" imgW="8890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92495" y="1760856"/>
                        <a:ext cx="1936751" cy="857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39" title=""/>
          <p:cNvSpPr txBox="1"/>
          <p:nvPr/>
        </p:nvSpPr>
        <p:spPr>
          <a:xfrm>
            <a:off x="7929457" y="1850179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与</a:t>
            </a:r>
            <a:endParaRPr lang="zh-CN" altLang="en-US" sz="2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586" name="Object 83" title=""/>
          <p:cNvGraphicFramePr>
            <a:graphicFrameLocks noChangeAspect="1"/>
          </p:cNvGraphicFramePr>
          <p:nvPr/>
        </p:nvGraphicFramePr>
        <p:xfrm>
          <a:off x="8416925" y="1752601"/>
          <a:ext cx="1619251" cy="8657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14" imgW="736600" imgH="393700" progId="Equation.DSMT4">
                  <p:embed/>
                </p:oleObj>
              </mc:Choice>
              <mc:Fallback>
                <p:oleObj r:id="rId14" imgW="7366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16925" y="1752601"/>
                        <a:ext cx="1619251" cy="865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7" name="Text Box 41" title=""/>
          <p:cNvSpPr txBox="1"/>
          <p:nvPr/>
        </p:nvSpPr>
        <p:spPr>
          <a:xfrm>
            <a:off x="1903730" y="3155950"/>
            <a:ext cx="26339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 Box 4" title=""/>
          <p:cNvSpPr txBox="1"/>
          <p:nvPr/>
        </p:nvSpPr>
        <p:spPr>
          <a:xfrm>
            <a:off x="1417320" y="1036320"/>
            <a:ext cx="9357360" cy="694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正、余弦函数的图象是通过什么方法作出的？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67311" name="Text Box 47" title=""/>
          <p:cNvSpPr txBox="1"/>
          <p:nvPr/>
        </p:nvSpPr>
        <p:spPr>
          <a:xfrm>
            <a:off x="1417320" y="3498850"/>
            <a:ext cx="935799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然后再利用其周期性，把该段图象向左、右进行扩展，即得到整个定义域内的图象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09259" name="Text Box 44" title=""/>
          <p:cNvSpPr txBox="1"/>
          <p:nvPr/>
        </p:nvSpPr>
        <p:spPr>
          <a:xfrm>
            <a:off x="1416685" y="1947545"/>
            <a:ext cx="9357995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通过平移正弦线得到正弦函数在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[0,2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π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上的图象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再通过诱导公式和平移正弦函数的图象得到余弦函数的图象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1" grpId="0" animBg="1"/>
      <p:bldP spid="3092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501140" y="1042670"/>
            <a:ext cx="9410065" cy="4615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5602" name="Object 54" title=""/>
          <p:cNvGraphicFramePr>
            <a:graphicFrameLocks noChangeAspect="1"/>
          </p:cNvGraphicFramePr>
          <p:nvPr/>
        </p:nvGraphicFramePr>
        <p:xfrm>
          <a:off x="2992967" y="1452033"/>
          <a:ext cx="2967567" cy="9757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" imgW="1219200" imgH="393700" progId="Equation.DSMT4">
                  <p:embed/>
                </p:oleObj>
              </mc:Choice>
              <mc:Fallback>
                <p:oleObj r:id="rId2" imgW="1219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92967" y="1452033"/>
                        <a:ext cx="2967567" cy="9757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5" title=""/>
          <p:cNvGraphicFramePr>
            <a:graphicFrameLocks noChangeAspect="1"/>
          </p:cNvGraphicFramePr>
          <p:nvPr/>
        </p:nvGraphicFramePr>
        <p:xfrm>
          <a:off x="6119284" y="1464733"/>
          <a:ext cx="3200400" cy="988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4" imgW="1296035" imgH="393700" progId="Equation.DSMT4">
                  <p:embed/>
                </p:oleObj>
              </mc:Choice>
              <mc:Fallback>
                <p:oleObj r:id="rId4" imgW="12960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9284" y="1464733"/>
                        <a:ext cx="3200400" cy="9884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6" title=""/>
          <p:cNvGraphicFramePr>
            <a:graphicFrameLocks noChangeAspect="1"/>
          </p:cNvGraphicFramePr>
          <p:nvPr/>
        </p:nvGraphicFramePr>
        <p:xfrm>
          <a:off x="3003551" y="2567517"/>
          <a:ext cx="2385483" cy="9122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6" imgW="1041400" imgH="393700" progId="Equation.DSMT4">
                  <p:embed/>
                </p:oleObj>
              </mc:Choice>
              <mc:Fallback>
                <p:oleObj r:id="rId6" imgW="10414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3551" y="2567517"/>
                        <a:ext cx="2385483" cy="912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8" title=""/>
          <p:cNvGraphicFramePr>
            <a:graphicFrameLocks noChangeAspect="1"/>
          </p:cNvGraphicFramePr>
          <p:nvPr/>
        </p:nvGraphicFramePr>
        <p:xfrm>
          <a:off x="2334684" y="3479800"/>
          <a:ext cx="367030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8" imgW="1245235" imgH="393700" progId="Equation.DSMT4">
                  <p:embed/>
                </p:oleObj>
              </mc:Choice>
              <mc:Fallback>
                <p:oleObj r:id="rId8" imgW="12452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4684" y="3479800"/>
                        <a:ext cx="3670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9" title=""/>
          <p:cNvGraphicFramePr>
            <a:graphicFrameLocks noChangeAspect="1"/>
          </p:cNvGraphicFramePr>
          <p:nvPr/>
        </p:nvGraphicFramePr>
        <p:xfrm>
          <a:off x="2389717" y="4432300"/>
          <a:ext cx="4675716" cy="1032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10" imgW="1815465" imgH="393700" progId="Equation.DSMT4">
                  <p:embed/>
                </p:oleObj>
              </mc:Choice>
              <mc:Fallback>
                <p:oleObj r:id="rId10" imgW="1815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9717" y="4432300"/>
                        <a:ext cx="4675716" cy="1032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22" title=""/>
          <p:cNvSpPr txBox="1"/>
          <p:nvPr/>
        </p:nvSpPr>
        <p:spPr>
          <a:xfrm>
            <a:off x="2410884" y="1708151"/>
            <a:ext cx="11260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(2)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5608" name="Text Box 23" title=""/>
          <p:cNvSpPr txBox="1"/>
          <p:nvPr/>
        </p:nvSpPr>
        <p:spPr>
          <a:xfrm>
            <a:off x="2298700" y="2758017"/>
            <a:ext cx="1140884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因为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Text Box 64" title=""/>
          <p:cNvSpPr txBox="1"/>
          <p:nvPr/>
        </p:nvSpPr>
        <p:spPr>
          <a:xfrm>
            <a:off x="5926667" y="3761317"/>
            <a:ext cx="7958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10" name="Object 13" title=""/>
          <p:cNvGraphicFramePr>
            <a:graphicFrameLocks noChangeAspect="1"/>
          </p:cNvGraphicFramePr>
          <p:nvPr/>
        </p:nvGraphicFramePr>
        <p:xfrm>
          <a:off x="5471584" y="2677584"/>
          <a:ext cx="4089400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12" imgW="3263900" imgH="609600" progId="Equation.DSMT4">
                  <p:embed/>
                </p:oleObj>
              </mc:Choice>
              <mc:Fallback>
                <p:oleObj r:id="rId12" imgW="32639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1584" y="2677584"/>
                        <a:ext cx="4089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501140" y="1042670"/>
            <a:ext cx="9410065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6626" name="Object 2" title=""/>
          <p:cNvGraphicFramePr>
            <a:graphicFrameLocks noChangeAspect="1"/>
          </p:cNvGraphicFramePr>
          <p:nvPr/>
        </p:nvGraphicFramePr>
        <p:xfrm>
          <a:off x="2161117" y="1483784"/>
          <a:ext cx="7675033" cy="49445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2" imgW="7061835" imgH="4572000" progId="Word.Document.8">
                  <p:embed/>
                </p:oleObj>
              </mc:Choice>
              <mc:Fallback>
                <p:oleObj r:id="rId2" imgW="7061835" imgH="4572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1117" y="1483784"/>
                        <a:ext cx="7675033" cy="4944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ext Box 3" title=""/>
          <p:cNvSpPr txBox="1"/>
          <p:nvPr/>
        </p:nvSpPr>
        <p:spPr>
          <a:xfrm>
            <a:off x="4737100" y="2563284"/>
            <a:ext cx="1267884" cy="583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endParaRPr lang="en-US" altLang="zh-CN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Text Box 4" title=""/>
          <p:cNvSpPr txBox="1"/>
          <p:nvPr/>
        </p:nvSpPr>
        <p:spPr>
          <a:xfrm>
            <a:off x="4737100" y="3318933"/>
            <a:ext cx="717551" cy="583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endParaRPr lang="en-US" altLang="zh-CN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05" name="Text Box 5" title=""/>
          <p:cNvSpPr txBox="1"/>
          <p:nvPr/>
        </p:nvSpPr>
        <p:spPr>
          <a:xfrm>
            <a:off x="1537970" y="481330"/>
            <a:ext cx="9410065" cy="590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7650" name="Object 2" title=""/>
          <p:cNvGraphicFramePr>
            <a:graphicFrameLocks noChangeAspect="1"/>
          </p:cNvGraphicFramePr>
          <p:nvPr/>
        </p:nvGraphicFramePr>
        <p:xfrm>
          <a:off x="2276475" y="830474"/>
          <a:ext cx="7785100" cy="56394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2" imgW="8235950" imgH="5994400" progId="Word.Document.8">
                  <p:embed/>
                </p:oleObj>
              </mc:Choice>
              <mc:Fallback>
                <p:oleObj r:id="rId2" imgW="8235950" imgH="5994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6475" y="830474"/>
                        <a:ext cx="7785100" cy="5639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5" title=""/>
          <p:cNvSpPr txBox="1"/>
          <p:nvPr/>
        </p:nvSpPr>
        <p:spPr>
          <a:xfrm>
            <a:off x="1367155" y="3191510"/>
            <a:ext cx="9410700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1205" name="Text Box 5" title=""/>
          <p:cNvSpPr txBox="1"/>
          <p:nvPr/>
        </p:nvSpPr>
        <p:spPr>
          <a:xfrm>
            <a:off x="1367790" y="514985"/>
            <a:ext cx="9410065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8674" name="Object 2" title=""/>
          <p:cNvGraphicFramePr>
            <a:graphicFrameLocks noChangeAspect="1"/>
          </p:cNvGraphicFramePr>
          <p:nvPr/>
        </p:nvGraphicFramePr>
        <p:xfrm>
          <a:off x="1605386" y="515197"/>
          <a:ext cx="7896225" cy="2518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2" imgW="8235950" imgH="2628900" progId="Word.Document.8">
                  <p:embed/>
                </p:oleObj>
              </mc:Choice>
              <mc:Fallback>
                <p:oleObj r:id="rId2" imgW="8235950" imgH="2628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5386" y="515197"/>
                        <a:ext cx="7896225" cy="2518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50177" title=""/>
          <p:cNvGraphicFramePr>
            <a:graphicFrameLocks noChangeAspect="1"/>
          </p:cNvGraphicFramePr>
          <p:nvPr/>
        </p:nvGraphicFramePr>
        <p:xfrm>
          <a:off x="1713231" y="3195003"/>
          <a:ext cx="7956550" cy="33318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4" imgW="8001000" imgH="3371850" progId="Word.Document.8">
                  <p:embed/>
                </p:oleObj>
              </mc:Choice>
              <mc:Fallback>
                <p:oleObj r:id="rId4" imgW="8001000" imgH="3371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3231" y="3195003"/>
                        <a:ext cx="7956550" cy="333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5" title=""/>
          <p:cNvSpPr txBox="1"/>
          <p:nvPr/>
        </p:nvSpPr>
        <p:spPr>
          <a:xfrm>
            <a:off x="1510030" y="4048760"/>
            <a:ext cx="9410065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1205" name="Text Box 5" title=""/>
          <p:cNvSpPr txBox="1"/>
          <p:nvPr/>
        </p:nvSpPr>
        <p:spPr>
          <a:xfrm>
            <a:off x="1510030" y="1174115"/>
            <a:ext cx="941006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0722" name="对象 51201" title=""/>
          <p:cNvGraphicFramePr>
            <a:graphicFrameLocks noChangeAspect="1"/>
          </p:cNvGraphicFramePr>
          <p:nvPr/>
        </p:nvGraphicFramePr>
        <p:xfrm>
          <a:off x="1706140" y="1593956"/>
          <a:ext cx="8009255" cy="119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2" imgW="8001000" imgH="1193800" progId="Word.Document.8">
                  <p:embed/>
                </p:oleObj>
              </mc:Choice>
              <mc:Fallback>
                <p:oleObj r:id="rId2" imgW="8001000" imgH="1193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6140" y="1593956"/>
                        <a:ext cx="8009255" cy="119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32770" name="对象 54273" title=""/>
          <p:cNvGraphicFramePr>
            <a:graphicFrameLocks noChangeAspect="1"/>
          </p:cNvGraphicFramePr>
          <p:nvPr/>
        </p:nvGraphicFramePr>
        <p:xfrm>
          <a:off x="2455121" y="4604068"/>
          <a:ext cx="8032750" cy="1101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4" imgW="8001000" imgH="1098550" progId="Word.Document.8">
                  <p:embed/>
                </p:oleObj>
              </mc:Choice>
              <mc:Fallback>
                <p:oleObj r:id="rId4" imgW="8001000" imgH="1098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5121" y="4604068"/>
                        <a:ext cx="8032750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3" title=""/>
          <p:cNvSpPr/>
          <p:nvPr/>
        </p:nvSpPr>
        <p:spPr>
          <a:xfrm>
            <a:off x="1457114" y="2069888"/>
            <a:ext cx="4451349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 algn="just"/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利用正切曲线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</p:txBody>
      </p:sp>
      <p:graphicFrame>
        <p:nvGraphicFramePr>
          <p:cNvPr id="299048" name="Object 92" title=""/>
          <p:cNvGraphicFramePr>
            <a:graphicFrameLocks noChangeAspect="1"/>
          </p:cNvGraphicFramePr>
          <p:nvPr/>
        </p:nvGraphicFramePr>
        <p:xfrm>
          <a:off x="2802890" y="4370705"/>
          <a:ext cx="3807460" cy="904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2" imgW="1688465" imgH="393700" progId="Equation.DSMT4">
                  <p:embed/>
                </p:oleObj>
              </mc:Choice>
              <mc:Fallback>
                <p:oleObj r:id="rId2" imgW="16884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890" y="4370705"/>
                        <a:ext cx="3807460" cy="904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49" name="Text Box 41" title=""/>
          <p:cNvSpPr txBox="1"/>
          <p:nvPr/>
        </p:nvSpPr>
        <p:spPr>
          <a:xfrm>
            <a:off x="2626361" y="2681817"/>
            <a:ext cx="3683000" cy="1599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由图形可知：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原不等式的解集为：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1" name="Freeform 45" title=""/>
          <p:cNvSpPr/>
          <p:nvPr/>
        </p:nvSpPr>
        <p:spPr>
          <a:xfrm>
            <a:off x="7923531" y="1729740"/>
            <a:ext cx="1528233" cy="3278717"/>
          </a:xfrm>
          <a:custGeom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l" t="t" r="r" b="b"/>
            <a:pathLst>
              <a:path w="2294" h="3150">
                <a:moveTo>
                  <a:pt x="0" y="3150"/>
                </a:moveTo>
                <a:cubicBezTo>
                  <a:pt x="106" y="2904"/>
                  <a:pt x="212" y="2658"/>
                  <a:pt x="314" y="2475"/>
                </a:cubicBezTo>
                <a:cubicBezTo>
                  <a:pt x="416" y="2292"/>
                  <a:pt x="466" y="2210"/>
                  <a:pt x="614" y="2055"/>
                </a:cubicBezTo>
                <a:cubicBezTo>
                  <a:pt x="762" y="1900"/>
                  <a:pt x="1012" y="1720"/>
                  <a:pt x="1200" y="1545"/>
                </a:cubicBezTo>
                <a:cubicBezTo>
                  <a:pt x="1388" y="1370"/>
                  <a:pt x="1603" y="1155"/>
                  <a:pt x="1740" y="1005"/>
                </a:cubicBezTo>
                <a:cubicBezTo>
                  <a:pt x="1877" y="855"/>
                  <a:pt x="1932" y="812"/>
                  <a:pt x="2024" y="645"/>
                </a:cubicBezTo>
                <a:cubicBezTo>
                  <a:pt x="2116" y="478"/>
                  <a:pt x="2274" y="155"/>
                  <a:pt x="229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2" name="Line 46" title=""/>
          <p:cNvSpPr/>
          <p:nvPr/>
        </p:nvSpPr>
        <p:spPr>
          <a:xfrm>
            <a:off x="7142903" y="3358092"/>
            <a:ext cx="3113617" cy="0"/>
          </a:xfrm>
          <a:prstGeom prst="line">
            <a:avLst/>
          </a:prstGeom>
          <a:ln w="9525" cap="flat" cmpd="sng">
            <a:solidFill>
              <a:srgbClr val="000808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4823" name="Line 47" title=""/>
          <p:cNvSpPr/>
          <p:nvPr/>
        </p:nvSpPr>
        <p:spPr>
          <a:xfrm flipH="1" flipV="1">
            <a:off x="8700347" y="1674707"/>
            <a:ext cx="0" cy="3581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34824" name="Line 48" title=""/>
          <p:cNvSpPr/>
          <p:nvPr/>
        </p:nvSpPr>
        <p:spPr>
          <a:xfrm flipH="1" flipV="1">
            <a:off x="9735397" y="1708573"/>
            <a:ext cx="0" cy="3321051"/>
          </a:xfrm>
          <a:prstGeom prst="line">
            <a:avLst/>
          </a:prstGeom>
          <a:ln w="9525" cap="flat" cmpd="sng">
            <a:solidFill>
              <a:srgbClr val="000808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4825" name="Line 49" title=""/>
          <p:cNvSpPr/>
          <p:nvPr/>
        </p:nvSpPr>
        <p:spPr>
          <a:xfrm flipH="1" flipV="1">
            <a:off x="7591213" y="1674707"/>
            <a:ext cx="0" cy="3318933"/>
          </a:xfrm>
          <a:prstGeom prst="line">
            <a:avLst/>
          </a:prstGeom>
          <a:ln w="9525" cap="flat" cmpd="sng">
            <a:solidFill>
              <a:srgbClr val="000808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4826" name="Text Box 50" title=""/>
          <p:cNvSpPr txBox="1"/>
          <p:nvPr/>
        </p:nvSpPr>
        <p:spPr>
          <a:xfrm>
            <a:off x="8679180" y="3404024"/>
            <a:ext cx="664633" cy="57784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 eaLnBrk="0" hangingPunct="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7" name="Text Box 51" title=""/>
          <p:cNvSpPr txBox="1"/>
          <p:nvPr/>
        </p:nvSpPr>
        <p:spPr>
          <a:xfrm>
            <a:off x="8372264" y="1598507"/>
            <a:ext cx="666749" cy="57573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 eaLnBrk="0" hangingPunct="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y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8" name="Text Box 52" title=""/>
          <p:cNvSpPr txBox="1"/>
          <p:nvPr/>
        </p:nvSpPr>
        <p:spPr>
          <a:xfrm>
            <a:off x="10048664" y="3274907"/>
            <a:ext cx="664633" cy="57573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/>
          <a:lstStyle/>
          <a:p>
            <a:pPr algn="just" eaLnBrk="0" hangingPunct="0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x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" name="Group 70" title=""/>
          <p:cNvGrpSpPr/>
          <p:nvPr/>
        </p:nvGrpSpPr>
        <p:grpSpPr>
          <a:xfrm>
            <a:off x="8219864" y="2165773"/>
            <a:ext cx="1077383" cy="476251"/>
            <a:chOff x="3759" y="1163"/>
            <a:chExt cx="678" cy="299"/>
          </a:xfrm>
        </p:grpSpPr>
        <p:sp>
          <p:nvSpPr>
            <p:cNvPr id="34843" name="Line 54"/>
            <p:cNvSpPr/>
            <p:nvPr/>
          </p:nvSpPr>
          <p:spPr>
            <a:xfrm flipH="1">
              <a:off x="4051" y="1293"/>
              <a:ext cx="386" cy="0"/>
            </a:xfrm>
            <a:prstGeom prst="line">
              <a:avLst/>
            </a:prstGeom>
            <a:ln w="19050" cap="flat" cmpd="sng">
              <a:solidFill>
                <a:srgbClr val="000808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34844" name="Object 93"/>
            <p:cNvGraphicFramePr>
              <a:graphicFrameLocks noChangeAspect="1"/>
            </p:cNvGraphicFramePr>
            <p:nvPr/>
          </p:nvGraphicFramePr>
          <p:xfrm>
            <a:off x="3759" y="1163"/>
            <a:ext cx="276" cy="29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7" r:id="rId4" imgW="192405" imgH="192405" progId="Equation.3">
                    <p:embed/>
                  </p:oleObj>
                </mc:Choice>
                <mc:Fallback>
                  <p:oleObj r:id="rId4" imgW="192405" imgH="19240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59" y="1163"/>
                          <a:ext cx="276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0" name="Object 94" title=""/>
          <p:cNvGraphicFramePr>
            <a:graphicFrameLocks noChangeAspect="1"/>
          </p:cNvGraphicFramePr>
          <p:nvPr/>
        </p:nvGraphicFramePr>
        <p:xfrm>
          <a:off x="9722697" y="3253740"/>
          <a:ext cx="338667" cy="8064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6" imgW="136525" imgH="328930" progId="Equation.3">
                  <p:embed/>
                </p:oleObj>
              </mc:Choice>
              <mc:Fallback>
                <p:oleObj r:id="rId6" imgW="136525" imgH="32893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22697" y="3253740"/>
                        <a:ext cx="338667" cy="8064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1" title=""/>
          <p:cNvGrpSpPr/>
          <p:nvPr/>
        </p:nvGrpSpPr>
        <p:grpSpPr>
          <a:xfrm>
            <a:off x="9155431" y="2390140"/>
            <a:ext cx="289983" cy="1640417"/>
            <a:chOff x="4348" y="1304"/>
            <a:chExt cx="182" cy="1033"/>
          </a:xfrm>
        </p:grpSpPr>
        <p:sp>
          <p:nvSpPr>
            <p:cNvPr id="34841" name="Line 53"/>
            <p:cNvSpPr/>
            <p:nvPr/>
          </p:nvSpPr>
          <p:spPr>
            <a:xfrm flipH="1" flipV="1">
              <a:off x="4437" y="1304"/>
              <a:ext cx="0" cy="605"/>
            </a:xfrm>
            <a:prstGeom prst="line">
              <a:avLst/>
            </a:prstGeom>
            <a:ln w="19050" cap="flat" cmpd="sng">
              <a:solidFill>
                <a:srgbClr val="000808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34842" name="Object 95"/>
            <p:cNvGraphicFramePr>
              <a:graphicFrameLocks noChangeAspect="1"/>
            </p:cNvGraphicFramePr>
            <p:nvPr/>
          </p:nvGraphicFramePr>
          <p:xfrm>
            <a:off x="4348" y="1905"/>
            <a:ext cx="182" cy="4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89" r:id="rId8" imgW="136525" imgH="328930" progId="Equation.3">
                    <p:embed/>
                  </p:oleObj>
                </mc:Choice>
                <mc:Fallback>
                  <p:oleObj r:id="rId8" imgW="136525" imgH="32893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48" y="1905"/>
                          <a:ext cx="182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 title=""/>
          <p:cNvGrpSpPr/>
          <p:nvPr/>
        </p:nvGrpSpPr>
        <p:grpSpPr>
          <a:xfrm>
            <a:off x="9449647" y="1875791"/>
            <a:ext cx="249767" cy="1310216"/>
            <a:chOff x="4307" y="1920"/>
            <a:chExt cx="157" cy="825"/>
          </a:xfrm>
        </p:grpSpPr>
        <p:sp>
          <p:nvSpPr>
            <p:cNvPr id="34836" name="Line 59"/>
            <p:cNvSpPr/>
            <p:nvPr/>
          </p:nvSpPr>
          <p:spPr>
            <a:xfrm>
              <a:off x="4368" y="1920"/>
              <a:ext cx="96" cy="192"/>
            </a:xfrm>
            <a:prstGeom prst="line">
              <a:avLst/>
            </a:prstGeom>
            <a:ln w="9525" cap="flat" cmpd="sng">
              <a:solidFill>
                <a:srgbClr val="0008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4837" name="Line 60"/>
            <p:cNvSpPr/>
            <p:nvPr/>
          </p:nvSpPr>
          <p:spPr>
            <a:xfrm>
              <a:off x="4320" y="2029"/>
              <a:ext cx="96" cy="192"/>
            </a:xfrm>
            <a:prstGeom prst="line">
              <a:avLst/>
            </a:prstGeom>
            <a:ln w="9525" cap="flat" cmpd="sng">
              <a:solidFill>
                <a:srgbClr val="0008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4838" name="Line 61"/>
            <p:cNvSpPr/>
            <p:nvPr/>
          </p:nvSpPr>
          <p:spPr>
            <a:xfrm>
              <a:off x="4320" y="2208"/>
              <a:ext cx="96" cy="192"/>
            </a:xfrm>
            <a:prstGeom prst="line">
              <a:avLst/>
            </a:prstGeom>
            <a:ln w="9525" cap="flat" cmpd="sng">
              <a:solidFill>
                <a:srgbClr val="0008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4839" name="Line 62"/>
            <p:cNvSpPr/>
            <p:nvPr/>
          </p:nvSpPr>
          <p:spPr>
            <a:xfrm>
              <a:off x="4320" y="2400"/>
              <a:ext cx="96" cy="192"/>
            </a:xfrm>
            <a:prstGeom prst="line">
              <a:avLst/>
            </a:prstGeom>
            <a:ln w="9525" cap="flat" cmpd="sng">
              <a:solidFill>
                <a:srgbClr val="0008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34840" name="Line 63"/>
            <p:cNvSpPr/>
            <p:nvPr/>
          </p:nvSpPr>
          <p:spPr>
            <a:xfrm>
              <a:off x="4307" y="2553"/>
              <a:ext cx="96" cy="192"/>
            </a:xfrm>
            <a:prstGeom prst="line">
              <a:avLst/>
            </a:prstGeom>
            <a:ln w="9525" cap="flat" cmpd="sng">
              <a:solidFill>
                <a:srgbClr val="0008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mc:AlternateContent>
        <mc:Choice Requires="a14">
          <p:sp>
            <p:nvSpPr>
              <p:cNvPr id="33799" name="Text Box 22" title=""/>
              <p:cNvSpPr txBox="1"/>
              <p:nvPr/>
            </p:nvSpPr>
            <p:spPr>
              <a:xfrm>
                <a:off x="1457325" y="880745"/>
                <a:ext cx="9277350" cy="7537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例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解不等式：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tanx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3799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880745"/>
                <a:ext cx="9277350" cy="7537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典型例题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9" grpId="0"/>
      <p:bldP spid="348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5" title=""/>
          <p:cNvSpPr txBox="1"/>
          <p:nvPr/>
        </p:nvSpPr>
        <p:spPr>
          <a:xfrm>
            <a:off x="1409700" y="1163320"/>
            <a:ext cx="941006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510030" y="4048760"/>
            <a:ext cx="9410065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5842" name="Object 37" title=""/>
          <p:cNvGraphicFramePr>
            <a:graphicFrameLocks noChangeAspect="1"/>
          </p:cNvGraphicFramePr>
          <p:nvPr/>
        </p:nvGraphicFramePr>
        <p:xfrm>
          <a:off x="4368166" y="2123441"/>
          <a:ext cx="2429933" cy="10011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2" imgW="1067435" imgH="431800" progId="Equation.DSMT4">
                  <p:embed/>
                </p:oleObj>
              </mc:Choice>
              <mc:Fallback>
                <p:oleObj r:id="rId2" imgW="1067435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166" y="2123441"/>
                        <a:ext cx="2429933" cy="1001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8" title=""/>
          <p:cNvGraphicFramePr>
            <a:graphicFrameLocks noChangeAspect="1"/>
          </p:cNvGraphicFramePr>
          <p:nvPr/>
        </p:nvGraphicFramePr>
        <p:xfrm>
          <a:off x="4368377" y="1631104"/>
          <a:ext cx="1943100" cy="488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4" imgW="774700" imgH="190500" progId="Equation.DSMT4">
                  <p:embed/>
                </p:oleObj>
              </mc:Choice>
              <mc:Fallback>
                <p:oleObj r:id="rId4" imgW="774700" imgH="190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8377" y="1631104"/>
                        <a:ext cx="1943100" cy="488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Text Box 9" title=""/>
          <p:cNvSpPr txBox="1"/>
          <p:nvPr/>
        </p:nvSpPr>
        <p:spPr>
          <a:xfrm>
            <a:off x="2961006" y="4178723"/>
            <a:ext cx="2203449" cy="52197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80586" name="Object 39" title=""/>
          <p:cNvGraphicFramePr>
            <a:graphicFrameLocks noChangeAspect="1"/>
          </p:cNvGraphicFramePr>
          <p:nvPr/>
        </p:nvGraphicFramePr>
        <p:xfrm>
          <a:off x="4021667" y="4048548"/>
          <a:ext cx="4186767" cy="9122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6" imgW="1981200" imgH="431800" progId="Equation.DSMT4">
                  <p:embed/>
                </p:oleObj>
              </mc:Choice>
              <mc:Fallback>
                <p:oleObj r:id="rId6" imgW="19812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1667" y="4048548"/>
                        <a:ext cx="4186767" cy="9122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90" name="Object 40" title=""/>
          <p:cNvGraphicFramePr>
            <a:graphicFrameLocks noChangeAspect="1"/>
          </p:cNvGraphicFramePr>
          <p:nvPr/>
        </p:nvGraphicFramePr>
        <p:xfrm>
          <a:off x="3994997" y="5111751"/>
          <a:ext cx="4239683" cy="893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8" imgW="2044700" imgH="431800" progId="Equation.DSMT4">
                  <p:embed/>
                </p:oleObj>
              </mc:Choice>
              <mc:Fallback>
                <p:oleObj r:id="rId8" imgW="20447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4997" y="5111751"/>
                        <a:ext cx="4239683" cy="893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15" title=""/>
          <p:cNvSpPr txBox="1"/>
          <p:nvPr/>
        </p:nvSpPr>
        <p:spPr>
          <a:xfrm>
            <a:off x="1684867" y="1393826"/>
            <a:ext cx="3393017" cy="159956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解不等式（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         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 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0592" name="Text Box 16" title=""/>
          <p:cNvSpPr txBox="1"/>
          <p:nvPr/>
        </p:nvSpPr>
        <p:spPr>
          <a:xfrm>
            <a:off x="2996777" y="5215467"/>
            <a:ext cx="13716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（2）</a:t>
            </a:r>
            <a:endParaRPr lang="zh-CN" altLang="en-US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0585" grpId="0"/>
      <p:bldP spid="2805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5" title=""/>
          <p:cNvSpPr txBox="1"/>
          <p:nvPr/>
        </p:nvSpPr>
        <p:spPr>
          <a:xfrm>
            <a:off x="1336040" y="1200150"/>
            <a:ext cx="941006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8914" name="Object 4" title=""/>
          <p:cNvGraphicFramePr>
            <a:graphicFrameLocks noChangeAspect="1"/>
          </p:cNvGraphicFramePr>
          <p:nvPr/>
        </p:nvGraphicFramePr>
        <p:xfrm>
          <a:off x="2181755" y="1309159"/>
          <a:ext cx="7718425" cy="2355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r:id="rId2" imgW="7797800" imgH="2387600" progId="Word.Document.8">
                  <p:embed/>
                </p:oleObj>
              </mc:Choice>
              <mc:Fallback>
                <p:oleObj r:id="rId2" imgW="7797800" imgH="2387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755" y="1309159"/>
                        <a:ext cx="7718425" cy="235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336040" y="4175760"/>
            <a:ext cx="9410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B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5" title=""/>
          <p:cNvSpPr txBox="1"/>
          <p:nvPr/>
        </p:nvSpPr>
        <p:spPr>
          <a:xfrm>
            <a:off x="1403350" y="1121410"/>
            <a:ext cx="9410065" cy="3322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9939" name="Object 3" title=""/>
          <p:cNvGraphicFramePr>
            <a:graphicFrameLocks noChangeAspect="1"/>
          </p:cNvGraphicFramePr>
          <p:nvPr/>
        </p:nvGraphicFramePr>
        <p:xfrm>
          <a:off x="1860974" y="1096540"/>
          <a:ext cx="8256270" cy="3601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r:id="rId2" imgW="9042400" imgH="3968750" progId="Word.Document.8">
                  <p:embed/>
                </p:oleObj>
              </mc:Choice>
              <mc:Fallback>
                <p:oleObj r:id="rId2" imgW="9042400" imgH="3968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0974" y="1096540"/>
                        <a:ext cx="8256270" cy="360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5" title=""/>
          <p:cNvSpPr txBox="1"/>
          <p:nvPr/>
        </p:nvSpPr>
        <p:spPr>
          <a:xfrm>
            <a:off x="1376680" y="4998720"/>
            <a:ext cx="9410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C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5" title=""/>
          <p:cNvSpPr txBox="1"/>
          <p:nvPr/>
        </p:nvSpPr>
        <p:spPr>
          <a:xfrm>
            <a:off x="1390650" y="1127760"/>
            <a:ext cx="9410065" cy="3969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40962" name="对象 56321" title=""/>
          <p:cNvGraphicFramePr>
            <a:graphicFrameLocks noChangeAspect="1"/>
          </p:cNvGraphicFramePr>
          <p:nvPr/>
        </p:nvGraphicFramePr>
        <p:xfrm>
          <a:off x="2085552" y="1077384"/>
          <a:ext cx="8022167" cy="40703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r:id="rId2" imgW="8000365" imgH="4065270" progId="Word.Document.8">
                  <p:embed/>
                </p:oleObj>
              </mc:Choice>
              <mc:Fallback>
                <p:oleObj r:id="rId2" imgW="8000365" imgH="40652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5552" y="1077384"/>
                        <a:ext cx="8022167" cy="4070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5" title=""/>
          <p:cNvSpPr txBox="1"/>
          <p:nvPr/>
        </p:nvSpPr>
        <p:spPr>
          <a:xfrm>
            <a:off x="1391285" y="5432425"/>
            <a:ext cx="9410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D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9253" name="Text Box 5" title=""/>
          <p:cNvSpPr txBox="1"/>
          <p:nvPr/>
        </p:nvSpPr>
        <p:spPr>
          <a:xfrm>
            <a:off x="1424940" y="974725"/>
            <a:ext cx="935799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正、余弦函数的基本性质包括哪些内容？这些性质是怎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样得到的？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Text Box 47" title=""/>
          <p:cNvSpPr txBox="1"/>
          <p:nvPr/>
        </p:nvSpPr>
        <p:spPr>
          <a:xfrm>
            <a:off x="1424305" y="2727960"/>
            <a:ext cx="9358630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定义域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值域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周期性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奇偶性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单调性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最值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这些性质是通过研究其图象得到的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5" title=""/>
          <p:cNvSpPr txBox="1"/>
          <p:nvPr/>
        </p:nvSpPr>
        <p:spPr>
          <a:xfrm>
            <a:off x="1392555" y="1154430"/>
            <a:ext cx="9410065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41986" name="对象 58369" title=""/>
          <p:cNvGraphicFramePr>
            <a:graphicFrameLocks noChangeAspect="1"/>
          </p:cNvGraphicFramePr>
          <p:nvPr/>
        </p:nvGraphicFramePr>
        <p:xfrm>
          <a:off x="2093384" y="1383771"/>
          <a:ext cx="8004810" cy="26142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r:id="rId2" imgW="8001000" imgH="2616200" progId="Word.Document.8">
                  <p:embed/>
                </p:oleObj>
              </mc:Choice>
              <mc:Fallback>
                <p:oleObj r:id="rId2" imgW="8001000" imgH="2616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3384" y="1383771"/>
                        <a:ext cx="8004810" cy="2614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58800" y="4895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390650" y="5083810"/>
            <a:ext cx="9410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01300" y="10782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880485" y="2595880"/>
            <a:ext cx="43757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正切函数的图象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880485" y="3620770"/>
            <a:ext cx="43757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正切函数的性质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302635" y="4829810"/>
            <a:ext cx="573151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正切函数性质的应用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592570" y="31057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20510" y="510730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818765" y="463486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  <p:bldP spid="3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5525" y="4043680"/>
            <a:ext cx="2981325" cy="7000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类比思想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Text Box 5" title=""/>
          <p:cNvSpPr txBox="1"/>
          <p:nvPr/>
        </p:nvSpPr>
        <p:spPr>
          <a:xfrm>
            <a:off x="1409065" y="847725"/>
            <a:ext cx="9340850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思考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正切函数的定义域是什么？用区间如何表示？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11302" name="Text Box 6" title=""/>
          <p:cNvSpPr txBox="1"/>
          <p:nvPr/>
        </p:nvSpPr>
        <p:spPr>
          <a:xfrm>
            <a:off x="1408430" y="3247390"/>
            <a:ext cx="9341485" cy="1296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思考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根据相关诱导公式，你能判断正切函数是周期函数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吗？其最小正周期为多少？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11304" name="Object 8" title=""/>
          <p:cNvGraphicFramePr>
            <a:graphicFrameLocks noChangeAspect="1"/>
          </p:cNvGraphicFramePr>
          <p:nvPr/>
        </p:nvGraphicFramePr>
        <p:xfrm>
          <a:off x="6079067" y="1725931"/>
          <a:ext cx="4161367" cy="905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866900" imgH="381000" progId="Equation.DSMT4">
                  <p:embed/>
                </p:oleObj>
              </mc:Choice>
              <mc:Fallback>
                <p:oleObj r:id="rId2" imgW="1866900" imgH="381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79067" y="1725931"/>
                        <a:ext cx="4161367" cy="905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0" title=""/>
          <p:cNvGraphicFramePr>
            <a:graphicFrameLocks noChangeAspect="1"/>
          </p:cNvGraphicFramePr>
          <p:nvPr/>
        </p:nvGraphicFramePr>
        <p:xfrm>
          <a:off x="4932257" y="4828117"/>
          <a:ext cx="3246967" cy="5164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283335" imgH="203200" progId="Equation.DSMT4">
                  <p:embed/>
                </p:oleObj>
              </mc:Choice>
              <mc:Fallback>
                <p:oleObj r:id="rId4" imgW="128333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2257" y="4828117"/>
                        <a:ext cx="3246967" cy="516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1" title=""/>
          <p:cNvGraphicFramePr>
            <a:graphicFrameLocks noChangeAspect="1"/>
          </p:cNvGraphicFramePr>
          <p:nvPr/>
        </p:nvGraphicFramePr>
        <p:xfrm>
          <a:off x="8296275" y="4798483"/>
          <a:ext cx="2426970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914400" imgH="203200" progId="Equation.DSMT4">
                  <p:embed/>
                </p:oleObj>
              </mc:Choice>
              <mc:Fallback>
                <p:oleObj r:id="rId6" imgW="9144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6275" y="4798483"/>
                        <a:ext cx="242697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7254240" y="5599430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最小正周期是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π.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6" title=""/>
          <p:cNvSpPr txBox="1"/>
          <p:nvPr/>
        </p:nvSpPr>
        <p:spPr>
          <a:xfrm>
            <a:off x="1416685" y="1212850"/>
            <a:ext cx="935799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思考</a:t>
            </a: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根据诱导公式，能判断正切函数是否具有奇偶性？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4" name="组合 3" title=""/>
          <p:cNvGrpSpPr/>
          <p:nvPr/>
        </p:nvGrpSpPr>
        <p:grpSpPr>
          <a:xfrm>
            <a:off x="1416050" y="3039745"/>
            <a:ext cx="9358630" cy="1383030"/>
            <a:chOff x="2231" y="5724"/>
            <a:chExt cx="14738" cy="2178"/>
          </a:xfrm>
        </p:grpSpPr>
        <p:sp>
          <p:nvSpPr>
            <p:cNvPr id="3" name="Text Box 47"/>
            <p:cNvSpPr txBox="1"/>
            <p:nvPr/>
          </p:nvSpPr>
          <p:spPr>
            <a:xfrm>
              <a:off x="2231" y="5724"/>
              <a:ext cx="14738" cy="21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endPara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endPara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pSp>
          <p:nvGrpSpPr>
            <p:cNvPr id="2" name="Group 25"/>
            <p:cNvGrpSpPr/>
            <p:nvPr/>
          </p:nvGrpSpPr>
          <p:grpSpPr>
            <a:xfrm>
              <a:off x="2901" y="5747"/>
              <a:ext cx="12793" cy="2058"/>
              <a:chOff x="450" y="1242"/>
              <a:chExt cx="5116" cy="823"/>
            </a:xfrm>
          </p:grpSpPr>
          <p:sp>
            <p:nvSpPr>
              <p:cNvPr id="8198" name="Text Box 16"/>
              <p:cNvSpPr txBox="1"/>
              <p:nvPr/>
            </p:nvSpPr>
            <p:spPr>
              <a:xfrm>
                <a:off x="450" y="1329"/>
                <a:ext cx="5116" cy="7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由诱导公式                                                          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知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graphicFrame>
            <p:nvGraphicFramePr>
              <p:cNvPr id="8199" name="Object 10"/>
              <p:cNvGraphicFramePr>
                <a:graphicFrameLocks noChangeAspect="1"/>
              </p:cNvGraphicFramePr>
              <p:nvPr/>
            </p:nvGraphicFramePr>
            <p:xfrm>
              <a:off x="1649" y="1242"/>
              <a:ext cx="3340" cy="51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41" r:id="rId3" imgW="2552700" imgH="393700" progId="Equation.DSMT4">
                      <p:embed/>
                    </p:oleObj>
                  </mc:Choice>
                  <mc:Fallback>
                    <p:oleObj r:id="rId3" imgW="2552700" imgH="3937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49" y="1242"/>
                            <a:ext cx="3340" cy="5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0835" name="Text Box 19"/>
            <p:cNvSpPr txBox="1"/>
            <p:nvPr/>
          </p:nvSpPr>
          <p:spPr>
            <a:xfrm>
              <a:off x="3601" y="6983"/>
              <a:ext cx="112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正切函数是奇函数，图象关于原点对称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268730" y="1050290"/>
            <a:ext cx="6400165" cy="2676525"/>
            <a:chOff x="2207" y="2000"/>
            <a:chExt cx="10079" cy="4215"/>
          </a:xfrm>
        </p:grpSpPr>
        <p:sp>
          <p:nvSpPr>
            <p:cNvPr id="9218" name="Text Box 12"/>
            <p:cNvSpPr txBox="1"/>
            <p:nvPr/>
          </p:nvSpPr>
          <p:spPr>
            <a:xfrm>
              <a:off x="2207" y="2000"/>
              <a:ext cx="10079" cy="42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思考</a:t>
              </a:r>
              <a:r>
                <a:rPr lang="en-US" altLang="zh-CN" sz="28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4</a:t>
              </a:r>
              <a:r>
                <a:rPr lang="zh-CN" altLang="en-US" sz="28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：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按照正切函数定义，结合图形，当角在区间        内增加时，正切函数值发生什么变化？由此反映出一个什么性质？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9219" name="Object 13"/>
            <p:cNvGraphicFramePr>
              <a:graphicFrameLocks noChangeAspect="1"/>
            </p:cNvGraphicFramePr>
            <p:nvPr/>
          </p:nvGraphicFramePr>
          <p:xfrm>
            <a:off x="5228" y="3193"/>
            <a:ext cx="1943" cy="10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3" imgW="558800" imgH="381000" progId="Equation.DSMT4">
                    <p:embed/>
                  </p:oleObj>
                </mc:Choice>
                <mc:Fallback>
                  <p:oleObj r:id="rId3" imgW="5588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8" y="3193"/>
                          <a:ext cx="1943" cy="1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0" name="Group 31" title=""/>
          <p:cNvGrpSpPr/>
          <p:nvPr/>
        </p:nvGrpSpPr>
        <p:grpSpPr>
          <a:xfrm>
            <a:off x="7695353" y="950384"/>
            <a:ext cx="3384551" cy="3189816"/>
            <a:chOff x="3451" y="1936"/>
            <a:chExt cx="2132" cy="2009"/>
          </a:xfrm>
        </p:grpSpPr>
        <p:sp>
          <p:nvSpPr>
            <p:cNvPr id="9225" name="Oval 15"/>
            <p:cNvSpPr/>
            <p:nvPr/>
          </p:nvSpPr>
          <p:spPr>
            <a:xfrm>
              <a:off x="3752" y="2444"/>
              <a:ext cx="1086" cy="101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26" name="Text Box 16"/>
            <p:cNvSpPr txBox="1"/>
            <p:nvPr/>
          </p:nvSpPr>
          <p:spPr>
            <a:xfrm>
              <a:off x="4644" y="3564"/>
              <a:ext cx="48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27" name="Line 17"/>
            <p:cNvSpPr/>
            <p:nvPr/>
          </p:nvSpPr>
          <p:spPr>
            <a:xfrm flipV="1">
              <a:off x="4293" y="1936"/>
              <a:ext cx="721" cy="101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28" name="Line 19"/>
            <p:cNvSpPr/>
            <p:nvPr/>
          </p:nvSpPr>
          <p:spPr>
            <a:xfrm flipV="1">
              <a:off x="3451" y="2953"/>
              <a:ext cx="19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9229" name="Line 20"/>
            <p:cNvSpPr/>
            <p:nvPr/>
          </p:nvSpPr>
          <p:spPr>
            <a:xfrm flipH="1" flipV="1">
              <a:off x="4293" y="1990"/>
              <a:ext cx="20" cy="19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9230" name="Text Box 21"/>
            <p:cNvSpPr txBox="1"/>
            <p:nvPr/>
          </p:nvSpPr>
          <p:spPr>
            <a:xfrm>
              <a:off x="5256" y="2953"/>
              <a:ext cx="327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1" name="Text Box 22"/>
            <p:cNvSpPr txBox="1"/>
            <p:nvPr/>
          </p:nvSpPr>
          <p:spPr>
            <a:xfrm>
              <a:off x="4048" y="1940"/>
              <a:ext cx="301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2" name="Line 23"/>
            <p:cNvSpPr/>
            <p:nvPr/>
          </p:nvSpPr>
          <p:spPr>
            <a:xfrm flipH="1" flipV="1">
              <a:off x="4852" y="2153"/>
              <a:ext cx="0" cy="1525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33" name="Text Box 24"/>
            <p:cNvSpPr txBox="1"/>
            <p:nvPr/>
          </p:nvSpPr>
          <p:spPr>
            <a:xfrm>
              <a:off x="4839" y="2888"/>
              <a:ext cx="301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34" name="Text Box 25"/>
            <p:cNvSpPr txBox="1"/>
            <p:nvPr/>
          </p:nvSpPr>
          <p:spPr>
            <a:xfrm>
              <a:off x="4895" y="1999"/>
              <a:ext cx="422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235" name="Line 26"/>
            <p:cNvSpPr/>
            <p:nvPr/>
          </p:nvSpPr>
          <p:spPr>
            <a:xfrm>
              <a:off x="4293" y="2953"/>
              <a:ext cx="703" cy="889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9236" name="Freeform 27"/>
            <p:cNvSpPr/>
            <p:nvPr/>
          </p:nvSpPr>
          <p:spPr>
            <a:xfrm>
              <a:off x="4433" y="2937"/>
              <a:ext cx="117" cy="194"/>
            </a:xfrm>
            <a:custGeom>
              <a:cxnLst>
                <a:cxn ang="0">
                  <a:pos x="71" y="0"/>
                </a:cxn>
                <a:cxn ang="0">
                  <a:pos x="57" y="71"/>
                </a:cxn>
                <a:cxn ang="0">
                  <a:pos x="0" y="127"/>
                </a:cxn>
              </a:cxnLst>
              <a:rect l="l" t="t" r="r" b="b"/>
              <a:pathLst>
                <a:path w="150" h="240">
                  <a:moveTo>
                    <a:pt x="150" y="0"/>
                  </a:moveTo>
                  <a:cubicBezTo>
                    <a:pt x="145" y="22"/>
                    <a:pt x="145" y="95"/>
                    <a:pt x="120" y="135"/>
                  </a:cubicBezTo>
                  <a:cubicBezTo>
                    <a:pt x="95" y="175"/>
                    <a:pt x="25" y="218"/>
                    <a:pt x="0" y="24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37" name="Freeform 28"/>
            <p:cNvSpPr/>
            <p:nvPr/>
          </p:nvSpPr>
          <p:spPr>
            <a:xfrm>
              <a:off x="4473" y="2698"/>
              <a:ext cx="143" cy="255"/>
            </a:xfrm>
            <a:custGeom>
              <a:cxnLst>
                <a:cxn ang="0">
                  <a:pos x="87" y="170"/>
                </a:cxn>
                <a:cxn ang="0">
                  <a:pos x="74" y="64"/>
                </a:cxn>
                <a:cxn ang="0">
                  <a:pos x="0" y="0"/>
                </a:cxn>
              </a:cxnLst>
              <a:rect l="l" t="t" r="r" b="b"/>
              <a:pathLst>
                <a:path w="182" h="312">
                  <a:moveTo>
                    <a:pt x="180" y="312"/>
                  </a:moveTo>
                  <a:cubicBezTo>
                    <a:pt x="175" y="280"/>
                    <a:pt x="182" y="169"/>
                    <a:pt x="152" y="117"/>
                  </a:cubicBezTo>
                  <a:cubicBezTo>
                    <a:pt x="122" y="65"/>
                    <a:pt x="32" y="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38" name="Text Box 29"/>
            <p:cNvSpPr txBox="1"/>
            <p:nvPr/>
          </p:nvSpPr>
          <p:spPr>
            <a:xfrm>
              <a:off x="4072" y="2895"/>
              <a:ext cx="301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6" title=""/>
          <p:cNvGrpSpPr/>
          <p:nvPr/>
        </p:nvGrpSpPr>
        <p:grpSpPr>
          <a:xfrm>
            <a:off x="1294130" y="4702175"/>
            <a:ext cx="9582785" cy="1469390"/>
            <a:chOff x="-16" y="2575"/>
            <a:chExt cx="5887" cy="926"/>
          </a:xfrm>
        </p:grpSpPr>
        <p:sp>
          <p:nvSpPr>
            <p:cNvPr id="9223" name="Text Box 24"/>
            <p:cNvSpPr txBox="1"/>
            <p:nvPr/>
          </p:nvSpPr>
          <p:spPr>
            <a:xfrm>
              <a:off x="-16" y="2575"/>
              <a:ext cx="5887" cy="9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函数值先由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-∞→0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，再由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0→+∞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；正切函数在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内是增函数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</a:t>
              </a:r>
              <a:endPara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9224" name="Object 25"/>
            <p:cNvGraphicFramePr>
              <a:graphicFrameLocks noChangeAspect="1"/>
            </p:cNvGraphicFramePr>
            <p:nvPr/>
          </p:nvGraphicFramePr>
          <p:xfrm>
            <a:off x="4382" y="2655"/>
            <a:ext cx="528" cy="3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5" imgW="838835" imgH="609600" progId="Equation.DSMT4">
                    <p:embed/>
                  </p:oleObj>
                </mc:Choice>
                <mc:Fallback>
                  <p:oleObj r:id="rId5" imgW="83883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82" y="2655"/>
                          <a:ext cx="52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1348105" y="906780"/>
            <a:ext cx="9526905" cy="737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结合正切函数周期性，正切函数的单调性如何？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" name="Group 11" title=""/>
          <p:cNvGrpSpPr/>
          <p:nvPr/>
        </p:nvGrpSpPr>
        <p:grpSpPr>
          <a:xfrm>
            <a:off x="2245572" y="2016230"/>
            <a:ext cx="9076267" cy="812800"/>
            <a:chOff x="-61" y="1336"/>
            <a:chExt cx="5717" cy="512"/>
          </a:xfrm>
        </p:grpSpPr>
        <p:sp>
          <p:nvSpPr>
            <p:cNvPr id="10249" name="Text Box 4"/>
            <p:cNvSpPr txBox="1"/>
            <p:nvPr/>
          </p:nvSpPr>
          <p:spPr>
            <a:xfrm>
              <a:off x="-61" y="1452"/>
              <a:ext cx="57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正切函数在开区间                  </a:t>
              </a:r>
              <a:r>
                <a:rPr lang="en-US" altLang="zh-CN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内都是增函数 </a:t>
              </a:r>
              <a:endPara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250" name="Object 5"/>
            <p:cNvGraphicFramePr>
              <a:graphicFrameLocks noChangeAspect="1"/>
            </p:cNvGraphicFramePr>
            <p:nvPr/>
          </p:nvGraphicFramePr>
          <p:xfrm>
            <a:off x="1606" y="1336"/>
            <a:ext cx="2059" cy="51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3" imgW="1866900" imgH="381000" progId="Equation.DSMT4">
                    <p:embed/>
                  </p:oleObj>
                </mc:Choice>
                <mc:Fallback>
                  <p:oleObj r:id="rId3" imgW="18669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6" y="1336"/>
                          <a:ext cx="2059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422" name="Text Box 6" title=""/>
          <p:cNvSpPr txBox="1"/>
          <p:nvPr/>
        </p:nvSpPr>
        <p:spPr>
          <a:xfrm>
            <a:off x="1348105" y="3321685"/>
            <a:ext cx="952817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思考6：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正切函数在整个定义域内是增函数吗？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正切函数会不会在某一区间内是减函数？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6424" name="Text Box 8" title=""/>
          <p:cNvSpPr txBox="1"/>
          <p:nvPr/>
        </p:nvSpPr>
        <p:spPr>
          <a:xfrm>
            <a:off x="6321425" y="4959351"/>
            <a:ext cx="306281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不是 </a:t>
            </a:r>
            <a:r>
              <a:rPr lang="en-US" altLang="zh-CN" sz="24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不会</a:t>
            </a:r>
            <a:endParaRPr lang="zh-CN" altLang="en-US" sz="240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2" grpId="0" animBg="1"/>
      <p:bldP spid="3164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1200785" y="701675"/>
            <a:ext cx="9636760" cy="2029460"/>
            <a:chOff x="1891" y="1063"/>
            <a:chExt cx="15176" cy="3196"/>
          </a:xfrm>
        </p:grpSpPr>
        <p:sp>
          <p:nvSpPr>
            <p:cNvPr id="11266" name="Text Box 3"/>
            <p:cNvSpPr txBox="1"/>
            <p:nvPr/>
          </p:nvSpPr>
          <p:spPr>
            <a:xfrm>
              <a:off x="1891" y="1063"/>
              <a:ext cx="15177" cy="31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C00000"/>
                  </a:solidFill>
                  <a:latin typeface="宋体" panose="02010600030101010101" pitchFamily="2" charset="-122"/>
                </a:rPr>
                <a:t>思考</a:t>
              </a:r>
              <a:r>
                <a:rPr lang="en-US" altLang="zh-CN" sz="2400">
                  <a:solidFill>
                    <a:srgbClr val="C00000"/>
                  </a:solidFill>
                  <a:latin typeface="宋体" panose="02010600030101010101" pitchFamily="2" charset="-122"/>
                </a:rPr>
                <a:t>7</a:t>
              </a:r>
              <a:r>
                <a:rPr lang="zh-CN" altLang="en-US" sz="2400">
                  <a:solidFill>
                    <a:srgbClr val="C00000"/>
                  </a:solidFill>
                  <a:latin typeface="宋体" panose="02010600030101010101" pitchFamily="2" charset="-122"/>
                </a:rPr>
                <a:t>：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大于   且无限接近    时，正切值如何变化？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x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小于  且无限接近   时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正切值又如何变化？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正切函数的值域是什么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?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9337" y="1063"/>
            <a:ext cx="747" cy="122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3" imgW="228600" imgH="381000" progId="Equation.DSMT4">
                    <p:embed/>
                  </p:oleObj>
                </mc:Choice>
                <mc:Fallback>
                  <p:oleObj r:id="rId3" imgW="2286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37" y="1063"/>
                          <a:ext cx="747" cy="1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5640" y="2283"/>
            <a:ext cx="486" cy="99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5" imgW="114300" imgH="381000" progId="Equation.DSMT4">
                    <p:embed/>
                  </p:oleObj>
                </mc:Choice>
                <mc:Fallback>
                  <p:oleObj r:id="rId5" imgW="1143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0" y="2283"/>
                          <a:ext cx="486" cy="9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6"/>
            <p:cNvGraphicFramePr>
              <a:graphicFrameLocks noChangeAspect="1"/>
            </p:cNvGraphicFramePr>
            <p:nvPr/>
          </p:nvGraphicFramePr>
          <p:xfrm>
            <a:off x="5604" y="1217"/>
            <a:ext cx="793" cy="122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7" imgW="228600" imgH="381000" progId="Equation.DSMT4">
                    <p:embed/>
                  </p:oleObj>
                </mc:Choice>
                <mc:Fallback>
                  <p:oleObj r:id="rId7" imgW="2286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04" y="1217"/>
                          <a:ext cx="793" cy="1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7"/>
            <p:cNvGraphicFramePr>
              <a:graphicFrameLocks noChangeAspect="1"/>
            </p:cNvGraphicFramePr>
            <p:nvPr/>
          </p:nvGraphicFramePr>
          <p:xfrm>
            <a:off x="9262" y="2127"/>
            <a:ext cx="435" cy="107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9" imgW="114300" imgH="381000" progId="Equation.DSMT4">
                    <p:embed/>
                  </p:oleObj>
                </mc:Choice>
                <mc:Fallback>
                  <p:oleObj r:id="rId9" imgW="114300" imgH="381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262" y="2127"/>
                          <a:ext cx="435" cy="10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1" name="Group 9" title=""/>
          <p:cNvGrpSpPr/>
          <p:nvPr/>
        </p:nvGrpSpPr>
        <p:grpSpPr>
          <a:xfrm>
            <a:off x="6261101" y="2911687"/>
            <a:ext cx="3384549" cy="3189816"/>
            <a:chOff x="1247" y="1706"/>
            <a:chExt cx="2132" cy="2009"/>
          </a:xfrm>
        </p:grpSpPr>
        <p:sp>
          <p:nvSpPr>
            <p:cNvPr id="11290" name="Oval 10"/>
            <p:cNvSpPr/>
            <p:nvPr/>
          </p:nvSpPr>
          <p:spPr>
            <a:xfrm>
              <a:off x="1548" y="2214"/>
              <a:ext cx="1086" cy="101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291" name="Text Box 11"/>
            <p:cNvSpPr txBox="1"/>
            <p:nvPr/>
          </p:nvSpPr>
          <p:spPr>
            <a:xfrm>
              <a:off x="2440" y="3334"/>
              <a:ext cx="48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292" name="Line 12"/>
            <p:cNvSpPr/>
            <p:nvPr/>
          </p:nvSpPr>
          <p:spPr>
            <a:xfrm flipV="1">
              <a:off x="2089" y="1706"/>
              <a:ext cx="721" cy="1017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1293" name="Text Box 13"/>
            <p:cNvSpPr txBox="1"/>
            <p:nvPr/>
          </p:nvSpPr>
          <p:spPr>
            <a:xfrm>
              <a:off x="1829" y="2646"/>
              <a:ext cx="36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1065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4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94" name="Line 14"/>
            <p:cNvSpPr/>
            <p:nvPr/>
          </p:nvSpPr>
          <p:spPr>
            <a:xfrm flipV="1">
              <a:off x="1247" y="2723"/>
              <a:ext cx="19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1295" name="Line 15"/>
            <p:cNvSpPr/>
            <p:nvPr/>
          </p:nvSpPr>
          <p:spPr>
            <a:xfrm flipH="1" flipV="1">
              <a:off x="2089" y="1760"/>
              <a:ext cx="20" cy="19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11296" name="Text Box 16"/>
            <p:cNvSpPr txBox="1"/>
            <p:nvPr/>
          </p:nvSpPr>
          <p:spPr>
            <a:xfrm>
              <a:off x="3052" y="2723"/>
              <a:ext cx="327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7" name="Text Box 17"/>
            <p:cNvSpPr txBox="1"/>
            <p:nvPr/>
          </p:nvSpPr>
          <p:spPr>
            <a:xfrm>
              <a:off x="1844" y="1710"/>
              <a:ext cx="301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18"/>
            <p:cNvSpPr/>
            <p:nvPr/>
          </p:nvSpPr>
          <p:spPr>
            <a:xfrm flipH="1" flipV="1">
              <a:off x="2648" y="1923"/>
              <a:ext cx="0" cy="1525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1299" name="Text Box 19"/>
            <p:cNvSpPr txBox="1"/>
            <p:nvPr/>
          </p:nvSpPr>
          <p:spPr>
            <a:xfrm>
              <a:off x="2635" y="2658"/>
              <a:ext cx="301" cy="44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3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300" name="Text Box 20"/>
            <p:cNvSpPr txBox="1"/>
            <p:nvPr/>
          </p:nvSpPr>
          <p:spPr>
            <a:xfrm>
              <a:off x="2691" y="1769"/>
              <a:ext cx="422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301" name="Line 21"/>
            <p:cNvSpPr/>
            <p:nvPr/>
          </p:nvSpPr>
          <p:spPr>
            <a:xfrm>
              <a:off x="2089" y="2723"/>
              <a:ext cx="703" cy="889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1302" name="Freeform 22"/>
            <p:cNvSpPr/>
            <p:nvPr/>
          </p:nvSpPr>
          <p:spPr>
            <a:xfrm>
              <a:off x="2229" y="2707"/>
              <a:ext cx="117" cy="194"/>
            </a:xfrm>
            <a:custGeom>
              <a:cxnLst>
                <a:cxn ang="0">
                  <a:pos x="71" y="0"/>
                </a:cxn>
                <a:cxn ang="0">
                  <a:pos x="57" y="71"/>
                </a:cxn>
                <a:cxn ang="0">
                  <a:pos x="0" y="127"/>
                </a:cxn>
              </a:cxnLst>
              <a:rect l="l" t="t" r="r" b="b"/>
              <a:pathLst>
                <a:path w="150" h="240">
                  <a:moveTo>
                    <a:pt x="150" y="0"/>
                  </a:moveTo>
                  <a:cubicBezTo>
                    <a:pt x="145" y="22"/>
                    <a:pt x="145" y="95"/>
                    <a:pt x="120" y="135"/>
                  </a:cubicBezTo>
                  <a:cubicBezTo>
                    <a:pt x="95" y="175"/>
                    <a:pt x="25" y="218"/>
                    <a:pt x="0" y="24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03" name="Freeform 23"/>
            <p:cNvSpPr/>
            <p:nvPr/>
          </p:nvSpPr>
          <p:spPr>
            <a:xfrm>
              <a:off x="2269" y="2468"/>
              <a:ext cx="143" cy="255"/>
            </a:xfrm>
            <a:custGeom>
              <a:cxnLst>
                <a:cxn ang="0">
                  <a:pos x="87" y="170"/>
                </a:cxn>
                <a:cxn ang="0">
                  <a:pos x="74" y="64"/>
                </a:cxn>
                <a:cxn ang="0">
                  <a:pos x="0" y="0"/>
                </a:cxn>
              </a:cxnLst>
              <a:rect l="l" t="t" r="r" b="b"/>
              <a:pathLst>
                <a:path w="182" h="312">
                  <a:moveTo>
                    <a:pt x="180" y="312"/>
                  </a:moveTo>
                  <a:cubicBezTo>
                    <a:pt x="175" y="280"/>
                    <a:pt x="182" y="169"/>
                    <a:pt x="152" y="117"/>
                  </a:cubicBezTo>
                  <a:cubicBezTo>
                    <a:pt x="122" y="65"/>
                    <a:pt x="32" y="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04" name="Text Box 24"/>
            <p:cNvSpPr txBox="1"/>
            <p:nvPr/>
          </p:nvSpPr>
          <p:spPr>
            <a:xfrm>
              <a:off x="1837" y="2683"/>
              <a:ext cx="301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23" name="Text Box 24" title=""/>
          <p:cNvSpPr txBox="1"/>
          <p:nvPr/>
        </p:nvSpPr>
        <p:spPr>
          <a:xfrm>
            <a:off x="1248410" y="1470025"/>
            <a:ext cx="9582785" cy="4916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60000"/>
              </a:lnSpc>
            </a:pP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290" name="Text Box 4" title=""/>
          <p:cNvSpPr txBox="1"/>
          <p:nvPr/>
        </p:nvSpPr>
        <p:spPr>
          <a:xfrm>
            <a:off x="3963035" y="774700"/>
            <a:ext cx="426656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正切函数的性质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5" title=""/>
          <p:cNvSpPr txBox="1"/>
          <p:nvPr/>
        </p:nvSpPr>
        <p:spPr>
          <a:xfrm>
            <a:off x="1994324" y="1997287"/>
            <a:ext cx="29464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定义域：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72391" name="Object 4" title=""/>
          <p:cNvGraphicFramePr>
            <a:graphicFrameLocks noChangeAspect="1"/>
          </p:cNvGraphicFramePr>
          <p:nvPr/>
        </p:nvGraphicFramePr>
        <p:xfrm>
          <a:off x="3778673" y="1804671"/>
          <a:ext cx="3052233" cy="910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1448435" imgH="431800" progId="Equation.DSMT4">
                  <p:embed/>
                </p:oleObj>
              </mc:Choice>
              <mc:Fallback>
                <p:oleObj r:id="rId2" imgW="1448435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8673" y="1804671"/>
                        <a:ext cx="3052233" cy="910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26" title=""/>
          <p:cNvSpPr txBox="1"/>
          <p:nvPr/>
        </p:nvSpPr>
        <p:spPr>
          <a:xfrm>
            <a:off x="1994324" y="2651337"/>
            <a:ext cx="2791883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值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域：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72411" name="Object 6" title=""/>
          <p:cNvGraphicFramePr>
            <a:graphicFrameLocks noChangeAspect="1"/>
          </p:cNvGraphicFramePr>
          <p:nvPr/>
        </p:nvGraphicFramePr>
        <p:xfrm>
          <a:off x="3894667" y="2710604"/>
          <a:ext cx="412749" cy="4127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165100" imgH="165100" progId="Equation.DSMT4">
                  <p:embed/>
                </p:oleObj>
              </mc:Choice>
              <mc:Fallback>
                <p:oleObj r:id="rId4" imgW="1651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67" y="2710604"/>
                        <a:ext cx="412749" cy="412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28" title=""/>
          <p:cNvSpPr txBox="1"/>
          <p:nvPr/>
        </p:nvSpPr>
        <p:spPr>
          <a:xfrm>
            <a:off x="1994324" y="3305387"/>
            <a:ext cx="3551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周期性：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18" title=""/>
          <p:cNvGrpSpPr/>
          <p:nvPr/>
        </p:nvGrpSpPr>
        <p:grpSpPr>
          <a:xfrm>
            <a:off x="3778662" y="3324486"/>
            <a:ext cx="4906514" cy="470805"/>
            <a:chOff x="1600" y="1789"/>
            <a:chExt cx="3091" cy="296"/>
          </a:xfrm>
        </p:grpSpPr>
        <p:sp>
          <p:nvSpPr>
            <p:cNvPr id="12303" name="Rectangle 30"/>
            <p:cNvSpPr/>
            <p:nvPr/>
          </p:nvSpPr>
          <p:spPr>
            <a:xfrm>
              <a:off x="1600" y="1796"/>
              <a:ext cx="309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正切函数是周期函数，周期为     </a:t>
              </a:r>
              <a:endPara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2304" name="Object 9"/>
            <p:cNvGraphicFramePr>
              <a:graphicFrameLocks noChangeAspect="1"/>
            </p:cNvGraphicFramePr>
            <p:nvPr/>
          </p:nvGraphicFramePr>
          <p:xfrm>
            <a:off x="4158" y="1789"/>
            <a:ext cx="289" cy="26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6" imgW="152400" imgH="139700" progId="Equation.DSMT4">
                    <p:embed/>
                  </p:oleObj>
                </mc:Choice>
                <mc:Fallback>
                  <p:oleObj r:id="rId6" imgW="1524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58" y="1789"/>
                          <a:ext cx="289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Text Box 11" title=""/>
          <p:cNvSpPr txBox="1"/>
          <p:nvPr/>
        </p:nvSpPr>
        <p:spPr>
          <a:xfrm>
            <a:off x="1994324" y="5015653"/>
            <a:ext cx="3551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单调性：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3" name="Group 19" title=""/>
          <p:cNvGrpSpPr/>
          <p:nvPr/>
        </p:nvGrpSpPr>
        <p:grpSpPr>
          <a:xfrm>
            <a:off x="3647440" y="4774325"/>
            <a:ext cx="6851651" cy="1251883"/>
            <a:chOff x="746" y="3012"/>
            <a:chExt cx="4316" cy="788"/>
          </a:xfrm>
        </p:grpSpPr>
        <p:sp>
          <p:nvSpPr>
            <p:cNvPr id="12301" name="Text Box 13"/>
            <p:cNvSpPr txBox="1"/>
            <p:nvPr/>
          </p:nvSpPr>
          <p:spPr>
            <a:xfrm>
              <a:off x="746" y="3045"/>
              <a:ext cx="4316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正切函数在开区间                                           内都是增函数</a:t>
              </a:r>
              <a:r>
                <a:rPr lang="en-US" altLang="zh-CN" sz="24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. </a:t>
              </a:r>
              <a:endPara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2302" name="Object 15"/>
            <p:cNvGraphicFramePr>
              <a:graphicFrameLocks noChangeAspect="1"/>
            </p:cNvGraphicFramePr>
            <p:nvPr/>
          </p:nvGraphicFramePr>
          <p:xfrm>
            <a:off x="2370" y="3012"/>
            <a:ext cx="2081" cy="54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8" imgW="1497965" imgH="393700" progId="Equation.DSMT4">
                    <p:embed/>
                  </p:oleObj>
                </mc:Choice>
                <mc:Fallback>
                  <p:oleObj r:id="rId8" imgW="1497965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70" y="3012"/>
                          <a:ext cx="2081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9" name="Text Box 15" title=""/>
          <p:cNvSpPr txBox="1"/>
          <p:nvPr/>
        </p:nvSpPr>
        <p:spPr>
          <a:xfrm>
            <a:off x="1994324" y="3994997"/>
            <a:ext cx="3551767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奇偶性：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90835" name="Text Box 19" title=""/>
          <p:cNvSpPr txBox="1"/>
          <p:nvPr/>
        </p:nvSpPr>
        <p:spPr>
          <a:xfrm>
            <a:off x="3779097" y="4007697"/>
            <a:ext cx="7162800" cy="4603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正切函数是奇函数，图象关于原点对称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15901"/>
            <a:ext cx="48450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493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正切函数的性质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5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196</Paragraphs>
  <Slides>35</Slides>
  <Notes>6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48">
      <vt:lpstr>Arial</vt:lpstr>
      <vt:lpstr>微软雅黑</vt:lpstr>
      <vt:lpstr>Wingdings</vt:lpstr>
      <vt:lpstr>Calibri Light</vt:lpstr>
      <vt:lpstr>Calibri</vt:lpstr>
      <vt:lpstr>仿宋</vt:lpstr>
      <vt:lpstr>楷体_GB2312</vt:lpstr>
      <vt:lpstr>Times New Roman</vt:lpstr>
      <vt:lpstr>黑体</vt:lpstr>
      <vt:lpstr>宋体</vt:lpstr>
      <vt:lpstr>方正姚体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2023-08-03T13:49:38.957</cp:lastPrinted>
  <dcterms:created xsi:type="dcterms:W3CDTF">2023-08-03T13:49:38Z</dcterms:created>
  <dcterms:modified xsi:type="dcterms:W3CDTF">2023-08-03T05:49:38Z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