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  <p:cmAuthor id="2" name="工作室7" initials="工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44" y="-78"/>
      </p:cViewPr>
      <p:guideLst>
        <p:guide orient="horz" pos="2160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tags" Target="tags/tag205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tags" Target="../tags/tag134.xml" /><Relationship Id="rId7" Type="http://schemas.openxmlformats.org/officeDocument/2006/relationships/image" Target="../media/image26.png" /><Relationship Id="rId8" Type="http://schemas.openxmlformats.org/officeDocument/2006/relationships/tags" Target="../tags/tag135.xml" /><Relationship Id="rId9" Type="http://schemas.openxmlformats.org/officeDocument/2006/relationships/tags" Target="../tags/tag13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2.xml" /><Relationship Id="rId2" Type="http://schemas.openxmlformats.org/officeDocument/2006/relationships/image" Target="../media/image27.png" /><Relationship Id="rId3" Type="http://schemas.openxmlformats.org/officeDocument/2006/relationships/tags" Target="../tags/tag137.xml" /><Relationship Id="rId4" Type="http://schemas.openxmlformats.org/officeDocument/2006/relationships/tags" Target="../tags/tag138.xml" /><Relationship Id="rId5" Type="http://schemas.openxmlformats.org/officeDocument/2006/relationships/image" Target="../media/image23.png" /><Relationship Id="rId6" Type="http://schemas.openxmlformats.org/officeDocument/2006/relationships/tags" Target="../tags/tag139.xml" /><Relationship Id="rId7" Type="http://schemas.openxmlformats.org/officeDocument/2006/relationships/image" Target="../media/image28.png" /><Relationship Id="rId8" Type="http://schemas.openxmlformats.org/officeDocument/2006/relationships/tags" Target="../tags/tag140.xml" /><Relationship Id="rId9" Type="http://schemas.openxmlformats.org/officeDocument/2006/relationships/tags" Target="../tags/tag14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Relationship Id="rId3" Type="http://schemas.openxmlformats.org/officeDocument/2006/relationships/tags" Target="../tags/tag14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9.xml" /><Relationship Id="rId11" Type="http://schemas.openxmlformats.org/officeDocument/2006/relationships/tags" Target="../tags/tag150.xml" /><Relationship Id="rId2" Type="http://schemas.openxmlformats.org/officeDocument/2006/relationships/image" Target="../media/image30.png" /><Relationship Id="rId3" Type="http://schemas.openxmlformats.org/officeDocument/2006/relationships/tags" Target="../tags/tag144.xml" /><Relationship Id="rId4" Type="http://schemas.openxmlformats.org/officeDocument/2006/relationships/image" Target="../media/image31.png" /><Relationship Id="rId5" Type="http://schemas.openxmlformats.org/officeDocument/2006/relationships/tags" Target="../tags/tag145.xml" /><Relationship Id="rId6" Type="http://schemas.openxmlformats.org/officeDocument/2006/relationships/tags" Target="../tags/tag146.xml" /><Relationship Id="rId7" Type="http://schemas.openxmlformats.org/officeDocument/2006/relationships/tags" Target="../tags/tag147.xml" /><Relationship Id="rId8" Type="http://schemas.openxmlformats.org/officeDocument/2006/relationships/tags" Target="../tags/tag148.xml" /><Relationship Id="rId9" Type="http://schemas.openxmlformats.org/officeDocument/2006/relationships/image" Target="../media/image32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56.xml" /><Relationship Id="rId2" Type="http://schemas.openxmlformats.org/officeDocument/2006/relationships/image" Target="../media/image33.png" /><Relationship Id="rId3" Type="http://schemas.openxmlformats.org/officeDocument/2006/relationships/tags" Target="../tags/tag151.xml" /><Relationship Id="rId4" Type="http://schemas.openxmlformats.org/officeDocument/2006/relationships/tags" Target="../tags/tag152.xml" /><Relationship Id="rId5" Type="http://schemas.openxmlformats.org/officeDocument/2006/relationships/image" Target="../media/image23.png" /><Relationship Id="rId6" Type="http://schemas.openxmlformats.org/officeDocument/2006/relationships/tags" Target="../tags/tag153.xml" /><Relationship Id="rId7" Type="http://schemas.openxmlformats.org/officeDocument/2006/relationships/image" Target="../media/image34.png" /><Relationship Id="rId8" Type="http://schemas.openxmlformats.org/officeDocument/2006/relationships/tags" Target="../tags/tag154.xml" /><Relationship Id="rId9" Type="http://schemas.openxmlformats.org/officeDocument/2006/relationships/tags" Target="../tags/tag15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5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63.xml" /><Relationship Id="rId11" Type="http://schemas.openxmlformats.org/officeDocument/2006/relationships/image" Target="../media/image38.png" /><Relationship Id="rId12" Type="http://schemas.openxmlformats.org/officeDocument/2006/relationships/tags" Target="../tags/tag164.xml" /><Relationship Id="rId13" Type="http://schemas.openxmlformats.org/officeDocument/2006/relationships/tags" Target="../tags/tag165.xml" /><Relationship Id="rId2" Type="http://schemas.openxmlformats.org/officeDocument/2006/relationships/image" Target="../media/image35.png" /><Relationship Id="rId3" Type="http://schemas.openxmlformats.org/officeDocument/2006/relationships/tags" Target="../tags/tag158.xml" /><Relationship Id="rId4" Type="http://schemas.openxmlformats.org/officeDocument/2006/relationships/image" Target="../media/image36.png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Relationship Id="rId8" Type="http://schemas.openxmlformats.org/officeDocument/2006/relationships/tags" Target="../tags/tag162.xml" /><Relationship Id="rId9" Type="http://schemas.openxmlformats.org/officeDocument/2006/relationships/image" Target="../media/image3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71.xml" /><Relationship Id="rId2" Type="http://schemas.openxmlformats.org/officeDocument/2006/relationships/image" Target="../media/image39.png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image" Target="../media/image40.png" /><Relationship Id="rId6" Type="http://schemas.openxmlformats.org/officeDocument/2006/relationships/tags" Target="../tags/tag168.xml" /><Relationship Id="rId7" Type="http://schemas.openxmlformats.org/officeDocument/2006/relationships/image" Target="../media/image41.png" /><Relationship Id="rId8" Type="http://schemas.openxmlformats.org/officeDocument/2006/relationships/tags" Target="../tags/tag169.xml" /><Relationship Id="rId9" Type="http://schemas.openxmlformats.org/officeDocument/2006/relationships/tags" Target="../tags/tag17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Relationship Id="rId3" Type="http://schemas.openxmlformats.org/officeDocument/2006/relationships/tags" Target="../tags/tag17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78.xml" /><Relationship Id="rId11" Type="http://schemas.openxmlformats.org/officeDocument/2006/relationships/tags" Target="../tags/tag179.xml" /><Relationship Id="rId2" Type="http://schemas.openxmlformats.org/officeDocument/2006/relationships/image" Target="../media/image43.png" /><Relationship Id="rId3" Type="http://schemas.openxmlformats.org/officeDocument/2006/relationships/tags" Target="../tags/tag173.xml" /><Relationship Id="rId4" Type="http://schemas.openxmlformats.org/officeDocument/2006/relationships/image" Target="../media/image44.png" /><Relationship Id="rId5" Type="http://schemas.openxmlformats.org/officeDocument/2006/relationships/tags" Target="../tags/tag174.xml" /><Relationship Id="rId6" Type="http://schemas.openxmlformats.org/officeDocument/2006/relationships/tags" Target="../tags/tag175.xml" /><Relationship Id="rId7" Type="http://schemas.openxmlformats.org/officeDocument/2006/relationships/tags" Target="../tags/tag176.xml" /><Relationship Id="rId8" Type="http://schemas.openxmlformats.org/officeDocument/2006/relationships/tags" Target="../tags/tag177.xml" /><Relationship Id="rId9" Type="http://schemas.openxmlformats.org/officeDocument/2006/relationships/image" Target="../media/image4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Relationship Id="rId3" Type="http://schemas.openxmlformats.org/officeDocument/2006/relationships/tags" Target="../tags/tag180.xml" /><Relationship Id="rId4" Type="http://schemas.openxmlformats.org/officeDocument/2006/relationships/image" Target="../media/image47.png" /><Relationship Id="rId5" Type="http://schemas.openxmlformats.org/officeDocument/2006/relationships/tags" Target="../tags/tag181.xml" /><Relationship Id="rId6" Type="http://schemas.openxmlformats.org/officeDocument/2006/relationships/tags" Target="../tags/tag182.xml" /><Relationship Id="rId7" Type="http://schemas.openxmlformats.org/officeDocument/2006/relationships/image" Target="../media/image48.png" /><Relationship Id="rId8" Type="http://schemas.openxmlformats.org/officeDocument/2006/relationships/tags" Target="../tags/tag18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51.png" /><Relationship Id="rId11" Type="http://schemas.openxmlformats.org/officeDocument/2006/relationships/image" Target="../media/image52.png" /><Relationship Id="rId12" Type="http://schemas.openxmlformats.org/officeDocument/2006/relationships/tags" Target="../tags/tag191.xml" /><Relationship Id="rId13" Type="http://schemas.openxmlformats.org/officeDocument/2006/relationships/tags" Target="../tags/tag192.xml" /><Relationship Id="rId14" Type="http://schemas.openxmlformats.org/officeDocument/2006/relationships/tags" Target="../tags/tag193.xml" /><Relationship Id="rId15" Type="http://schemas.openxmlformats.org/officeDocument/2006/relationships/tags" Target="../tags/tag194.xml" /><Relationship Id="rId2" Type="http://schemas.openxmlformats.org/officeDocument/2006/relationships/image" Target="../media/image49.png" /><Relationship Id="rId3" Type="http://schemas.openxmlformats.org/officeDocument/2006/relationships/tags" Target="../tags/tag185.xml" /><Relationship Id="rId4" Type="http://schemas.openxmlformats.org/officeDocument/2006/relationships/tags" Target="../tags/tag186.xml" /><Relationship Id="rId5" Type="http://schemas.openxmlformats.org/officeDocument/2006/relationships/tags" Target="../tags/tag187.xml" /><Relationship Id="rId6" Type="http://schemas.openxmlformats.org/officeDocument/2006/relationships/tags" Target="../tags/tag188.xml" /><Relationship Id="rId7" Type="http://schemas.openxmlformats.org/officeDocument/2006/relationships/image" Target="../media/image50.png" /><Relationship Id="rId8" Type="http://schemas.openxmlformats.org/officeDocument/2006/relationships/tags" Target="../tags/tag189.xml" /><Relationship Id="rId9" Type="http://schemas.openxmlformats.org/officeDocument/2006/relationships/tags" Target="../tags/tag190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00.xml" /><Relationship Id="rId2" Type="http://schemas.openxmlformats.org/officeDocument/2006/relationships/image" Target="../media/image53.png" /><Relationship Id="rId3" Type="http://schemas.openxmlformats.org/officeDocument/2006/relationships/tags" Target="../tags/tag195.xml" /><Relationship Id="rId4" Type="http://schemas.openxmlformats.org/officeDocument/2006/relationships/image" Target="../media/image54.png" /><Relationship Id="rId5" Type="http://schemas.openxmlformats.org/officeDocument/2006/relationships/tags" Target="../tags/tag196.xml" /><Relationship Id="rId6" Type="http://schemas.openxmlformats.org/officeDocument/2006/relationships/tags" Target="../tags/tag197.xml" /><Relationship Id="rId7" Type="http://schemas.openxmlformats.org/officeDocument/2006/relationships/tags" Target="../tags/tag198.xml" /><Relationship Id="rId8" Type="http://schemas.openxmlformats.org/officeDocument/2006/relationships/tags" Target="../tags/tag199.xml" /><Relationship Id="rId9" Type="http://schemas.openxmlformats.org/officeDocument/2006/relationships/image" Target="../media/image55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Relationship Id="rId3" Type="http://schemas.openxmlformats.org/officeDocument/2006/relationships/tags" Target="../tags/tag20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7.png" /><Relationship Id="rId3" Type="http://schemas.openxmlformats.org/officeDocument/2006/relationships/image" Target="../media/image58.png" /><Relationship Id="rId4" Type="http://schemas.openxmlformats.org/officeDocument/2006/relationships/tags" Target="../tags/tag202.xml" /><Relationship Id="rId5" Type="http://schemas.openxmlformats.org/officeDocument/2006/relationships/tags" Target="../tags/tag203.xml" /><Relationship Id="rId6" Type="http://schemas.openxmlformats.org/officeDocument/2006/relationships/image" Target="../media/image59.png" /><Relationship Id="rId7" Type="http://schemas.openxmlformats.org/officeDocument/2006/relationships/tags" Target="../tags/tag20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3.xml" /><Relationship Id="rId11" Type="http://schemas.openxmlformats.org/officeDocument/2006/relationships/tags" Target="../tags/tag74.xml" /><Relationship Id="rId12" Type="http://schemas.openxmlformats.org/officeDocument/2006/relationships/tags" Target="../tags/tag75.xml" /><Relationship Id="rId13" Type="http://schemas.openxmlformats.org/officeDocument/2006/relationships/tags" Target="../tags/tag76.xml" /><Relationship Id="rId2" Type="http://schemas.openxmlformats.org/officeDocument/2006/relationships/image" Target="../media/image5.png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tags" Target="../tags/tag71.xml" /><Relationship Id="rId9" Type="http://schemas.openxmlformats.org/officeDocument/2006/relationships/tags" Target="../tags/tag7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7.png" /><Relationship Id="rId11" Type="http://schemas.openxmlformats.org/officeDocument/2006/relationships/tags" Target="../tags/tag84.xml" /><Relationship Id="rId12" Type="http://schemas.openxmlformats.org/officeDocument/2006/relationships/tags" Target="../tags/tag85.xml" /><Relationship Id="rId13" Type="http://schemas.openxmlformats.org/officeDocument/2006/relationships/image" Target="../media/image8.png" /><Relationship Id="rId14" Type="http://schemas.openxmlformats.org/officeDocument/2006/relationships/tags" Target="../tags/tag86.xml" /><Relationship Id="rId15" Type="http://schemas.openxmlformats.org/officeDocument/2006/relationships/tags" Target="../tags/tag87.xml" /><Relationship Id="rId16" Type="http://schemas.openxmlformats.org/officeDocument/2006/relationships/tags" Target="../tags/tag88.xml" /><Relationship Id="rId17" Type="http://schemas.openxmlformats.org/officeDocument/2006/relationships/image" Target="../media/image9.png" /><Relationship Id="rId18" Type="http://schemas.openxmlformats.org/officeDocument/2006/relationships/tags" Target="../tags/tag89.xml" /><Relationship Id="rId19" Type="http://schemas.openxmlformats.org/officeDocument/2006/relationships/tags" Target="../tags/tag90.xml" /><Relationship Id="rId2" Type="http://schemas.openxmlformats.org/officeDocument/2006/relationships/image" Target="../media/image6.png" /><Relationship Id="rId20" Type="http://schemas.openxmlformats.org/officeDocument/2006/relationships/tags" Target="../tags/tag91.xml" /><Relationship Id="rId21" Type="http://schemas.openxmlformats.org/officeDocument/2006/relationships/image" Target="../media/image10.png" /><Relationship Id="rId22" Type="http://schemas.openxmlformats.org/officeDocument/2006/relationships/tags" Target="../tags/tag92.xml" /><Relationship Id="rId23" Type="http://schemas.openxmlformats.org/officeDocument/2006/relationships/tags" Target="../tags/tag93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9.xml" /><Relationship Id="rId11" Type="http://schemas.openxmlformats.org/officeDocument/2006/relationships/image" Target="../media/image14.png" /><Relationship Id="rId12" Type="http://schemas.openxmlformats.org/officeDocument/2006/relationships/tags" Target="../tags/tag100.xml" /><Relationship Id="rId13" Type="http://schemas.openxmlformats.org/officeDocument/2006/relationships/tags" Target="../tags/tag101.xml" /><Relationship Id="rId2" Type="http://schemas.openxmlformats.org/officeDocument/2006/relationships/tags" Target="../tags/tag94.xml" /><Relationship Id="rId3" Type="http://schemas.openxmlformats.org/officeDocument/2006/relationships/image" Target="../media/image11.png" /><Relationship Id="rId4" Type="http://schemas.openxmlformats.org/officeDocument/2006/relationships/tags" Target="../tags/tag95.xml" /><Relationship Id="rId5" Type="http://schemas.openxmlformats.org/officeDocument/2006/relationships/image" Target="../media/image12.png" /><Relationship Id="rId6" Type="http://schemas.openxmlformats.org/officeDocument/2006/relationships/tags" Target="../tags/tag96.xml" /><Relationship Id="rId7" Type="http://schemas.openxmlformats.org/officeDocument/2006/relationships/image" Target="../media/image13.png" /><Relationship Id="rId8" Type="http://schemas.openxmlformats.org/officeDocument/2006/relationships/tags" Target="../tags/tag97.xml" /><Relationship Id="rId9" Type="http://schemas.openxmlformats.org/officeDocument/2006/relationships/tags" Target="../tags/tag9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Relationship Id="rId3" Type="http://schemas.openxmlformats.org/officeDocument/2006/relationships/tags" Target="../tags/tag102.xml" /><Relationship Id="rId4" Type="http://schemas.openxmlformats.org/officeDocument/2006/relationships/tags" Target="../tags/tag103.xml" /><Relationship Id="rId5" Type="http://schemas.openxmlformats.org/officeDocument/2006/relationships/image" Target="../media/image16.png" /><Relationship Id="rId6" Type="http://schemas.openxmlformats.org/officeDocument/2006/relationships/tags" Target="../tags/tag10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5.xml" /><Relationship Id="rId3" Type="http://schemas.openxmlformats.org/officeDocument/2006/relationships/tags" Target="../tags/tag106.x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tags" Target="../tags/tag109.xml" /><Relationship Id="rId7" Type="http://schemas.openxmlformats.org/officeDocument/2006/relationships/tags" Target="../tags/tag110.xml" /><Relationship Id="rId8" Type="http://schemas.openxmlformats.org/officeDocument/2006/relationships/tags" Target="../tags/tag11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8.xml" /><Relationship Id="rId11" Type="http://schemas.openxmlformats.org/officeDocument/2006/relationships/tags" Target="../tags/tag119.xml" /><Relationship Id="rId12" Type="http://schemas.openxmlformats.org/officeDocument/2006/relationships/tags" Target="../tags/tag120.xml" /><Relationship Id="rId13" Type="http://schemas.openxmlformats.org/officeDocument/2006/relationships/image" Target="../media/image19.png" /><Relationship Id="rId14" Type="http://schemas.openxmlformats.org/officeDocument/2006/relationships/tags" Target="../tags/tag121.xml" /><Relationship Id="rId15" Type="http://schemas.openxmlformats.org/officeDocument/2006/relationships/tags" Target="../tags/tag122.xml" /><Relationship Id="rId16" Type="http://schemas.openxmlformats.org/officeDocument/2006/relationships/tags" Target="../tags/tag123.xml" /><Relationship Id="rId17" Type="http://schemas.openxmlformats.org/officeDocument/2006/relationships/image" Target="../media/image20.png" /><Relationship Id="rId18" Type="http://schemas.openxmlformats.org/officeDocument/2006/relationships/tags" Target="../tags/tag124.xml" /><Relationship Id="rId19" Type="http://schemas.openxmlformats.org/officeDocument/2006/relationships/tags" Target="../tags/tag125.xml" /><Relationship Id="rId2" Type="http://schemas.openxmlformats.org/officeDocument/2006/relationships/tags" Target="../tags/tag112.xml" /><Relationship Id="rId3" Type="http://schemas.openxmlformats.org/officeDocument/2006/relationships/tags" Target="../tags/tag113.xml" /><Relationship Id="rId4" Type="http://schemas.openxmlformats.org/officeDocument/2006/relationships/image" Target="../media/image17.png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Relationship Id="rId8" Type="http://schemas.openxmlformats.org/officeDocument/2006/relationships/image" Target="../media/image18.png" /><Relationship Id="rId9" Type="http://schemas.openxmlformats.org/officeDocument/2006/relationships/tags" Target="../tags/tag11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tags" Target="../tags/tag126.xml" /><Relationship Id="rId5" Type="http://schemas.openxmlformats.org/officeDocument/2006/relationships/tags" Target="../tags/tag127.xml" /><Relationship Id="rId6" Type="http://schemas.openxmlformats.org/officeDocument/2006/relationships/tags" Target="../tags/tag128.xml" /><Relationship Id="rId7" Type="http://schemas.openxmlformats.org/officeDocument/2006/relationships/image" Target="../media/image23.png" /><Relationship Id="rId8" Type="http://schemas.openxmlformats.org/officeDocument/2006/relationships/tags" Target="../tags/tag129.xml" /><Relationship Id="rId9" Type="http://schemas.openxmlformats.org/officeDocument/2006/relationships/tags" Target="../tags/tag130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30822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章末复习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</a:p>
          <a:p>
            <a:pPr algn="just">
              <a:lnSpc>
                <a:spcPct val="17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研究集合问题时，首先要明确构成集合的元素是数集、点集，还是其他集合；然后再看集合的构成元素满足的限制条件，从而准确把握集合的含义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7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利用集合元素的限制条件求参数的值或确定集合中元素的个数时，要注意检验集合中的元素是否满足互异性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539115"/>
                <a:ext cx="1136459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湖北九师联盟质检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已知集合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＝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{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x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|(2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－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x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)(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x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－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＜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0}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，若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∉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，则实数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∞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1)∪(2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∞)  		          	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.[1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2)                 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.(1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2)  			      		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.[1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2]</m:t>
                      </m:r>
                    </m:oMath>
                  </m:oMathPara>
                </a14:m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539115"/>
                <a:ext cx="1136459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2703195"/>
            <a:ext cx="11204575" cy="918210"/>
            <a:chOff x="694" y="4323"/>
            <a:chExt cx="17645" cy="4013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4323"/>
                  <a:ext cx="17645" cy="302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2∉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2)(2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)≥0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1≤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≤2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4323"/>
                  <a:ext cx="17645" cy="302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3267212" y="1266825"/>
            <a:ext cx="328767" cy="674370"/>
            <a:chOff x="10791" y="1995"/>
            <a:chExt cx="3280" cy="1062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368" y="1995"/>
                  <a:ext cx="703" cy="8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3368" y="1995"/>
                  <a:ext cx="703" cy="8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题型二：集合间的基本关系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21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99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��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3≤0}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||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1|≤3}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−4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+5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≤0}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，则集合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的关系正确的是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	      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   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		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	 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𝐶</m:t>
                      </m:r>
                    </m:oMath>
                  </m:oMathPara>
                </a14:m>
                <a:endParaRPr lang="en-US" sz="2400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997075"/>
              </a:xfrm>
              <a:prstGeom prst="rect">
                <a:avLst/>
              </a:prstGeom>
              <a:blipFill rotWithShape="1">
                <a:blip r:embed="rId2"/>
                <a:stretch>
                  <a:fillRect r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 title=""/>
          <p:cNvGrpSpPr/>
          <p:nvPr/>
        </p:nvGrpSpPr>
        <p:grpSpPr>
          <a:xfrm>
            <a:off x="5133975" y="1930400"/>
            <a:ext cx="458470" cy="552450"/>
            <a:chOff x="10187" y="2510"/>
            <a:chExt cx="722" cy="870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187" y="2510"/>
                  <a:ext cx="720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0187" y="2510"/>
                  <a:ext cx="720" cy="8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 title=""/>
          <p:cNvGrpSpPr/>
          <p:nvPr/>
        </p:nvGrpSpPr>
        <p:grpSpPr>
          <a:xfrm>
            <a:off x="468630" y="3079750"/>
            <a:ext cx="11203940" cy="2638425"/>
            <a:chOff x="694" y="4180"/>
            <a:chExt cx="17644" cy="4155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4180"/>
              <a:ext cx="17645" cy="4122"/>
              <a:chOff x="694" y="4323"/>
              <a:chExt cx="17645" cy="4122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4323"/>
                    <a:ext cx="17645" cy="412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因为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3≤0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≤3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3]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；</a:t>
                    </a:r>
                    <a:endParaRPr lang="zh-CN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1|≤3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1≤3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≤4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4]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；</a:t>
                    </a: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rPr>
                      <a:t>因为</a:t>
                    </a:r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≤0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rPr>
                      <a:t>，所以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−5&lt;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≤4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rPr>
                      <a:t>.</a:t>
                    </a:r>
                    <a:endPara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/>
                      <a:sym typeface="+mn-ea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4]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Times New Roman" panose="02020603050405020304"/>
                        <a:ea typeface="仿宋_GB2312"/>
                        <a:cs typeface="Times New Roman" panose="02020603050405020304"/>
                        <a:sym typeface="+mn-ea"/>
                      </a:rPr>
                      <a:t>，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rPr>
                      <a:t>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_GB2312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kern="100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4323"/>
                    <a:ext cx="17645" cy="412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，应分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∅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≠∅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两种情况讨论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已知两个集合间的关系求参数时，关键是将两个集合间的关系转化为元素或区间端点间的关系，进而求得参数范围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注意合理利用数轴、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𝑉𝑒𝑛𝑛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图帮助分析及对参数进行讨论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求得参数后，一定要把端点值代入进行验证，否则易增解或漏解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blipFill rotWithShape="1">
                <a:blip r:embed="rId2"/>
                <a:stretch>
                  <a:fillRect l="-888" r="-832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80670" y="565150"/>
                <a:ext cx="1163955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景德镇模拟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7}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��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565150"/>
                <a:ext cx="11639550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852285" y="18656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440690" y="1790700"/>
            <a:ext cx="11203940" cy="4372610"/>
            <a:chOff x="694" y="2820"/>
            <a:chExt cx="17644" cy="6886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2820"/>
              <a:ext cx="17645" cy="6886"/>
              <a:chOff x="694" y="4158"/>
              <a:chExt cx="17645" cy="6886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4158"/>
                    <a:ext cx="17645" cy="688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∪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zh-CN" altLang="zh-CN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因为集合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7}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|2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＋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6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∈</m:t>
                          </m:r>
                          <m:r>
                            <a:rPr lang="en-US" altLang="zh-CN" sz="26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}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600" i="1" kern="100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/>
                      <a:sym typeface="+mn-ea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∅</m:t>
                          </m:r>
                        </m:oMath>
                      </m:oMathPara>
                    </a14:m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时，有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≥2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＋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，解得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</m:t>
                          </m:r>
                          <m:f>
                            <m:fPr>
                              <m:type m:val="bar"/>
                              <m:ctrlP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；</a:t>
                    </a: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≠∅</m:t>
                          </m:r>
                        </m:oMath>
                      </m:oMathPara>
                    </a14:m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时，有</a:t>
                    </a:r>
                    <a14:m>
                      <m:oMathPara>
                        <m:oMathParaPr>
                          <m:jc/>
                        </m:oMathParaPr>
                        <m:oMath>
                          <m:d>
                            <m:dPr>
                              <m:begChr m:val="{"/>
                              <m:sepChr m:val="|"/>
                              <m:endChr/>
                              <m:grow m:val="on"/>
                              <m:shp m:val="centered"/>
                              <m:ctrlPr>
                                <a:rPr lang="en-US" altLang="zh-CN" sz="2600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maxDist m:val="off"/>
                                  <m:objDist m:val="off"/>
                                  <m:rSpRule m:val="0"/>
                                  <m:rSp m:val="0"/>
                                  <m:ctrlPr>
                                    <a:rPr lang="en-US" altLang="zh-CN" sz="2600" b="1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－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𝑡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≥2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𝑡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＋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𝑡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＋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1≤7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－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𝑡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≥−3</m:t>
                                  </m:r>
                                  <m:r>
                                    <a:rPr lang="en-US" altLang="zh-CN" sz="26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解得</a:t>
                    </a:r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&lt;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≤3</m:t>
                          </m:r>
                        </m:oMath>
                      </m:oMathPara>
                    </a14:m>
                    <a:r>
                      <a:rPr lang="en-US" altLang="zh-CN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.</a:t>
                    </a: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en-US" sz="26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综上，实数的取值范围为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(−∞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3]</m:t>
                          </m:r>
                        </m:oMath>
                      </m:oMathPara>
                    </a14:m>
                    <a:r>
                      <a:rPr lang="en-US" altLang="zh-CN" sz="2600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/>
                        <a:sym typeface="+mn-ea"/>
                      </a:rPr>
                      <a:t>.</a:t>
                    </a: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4158"/>
                    <a:ext cx="17645" cy="6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5129530" y="1191260"/>
            <a:ext cx="1507490" cy="459740"/>
            <a:chOff x="8078" y="1876"/>
            <a:chExt cx="2374" cy="72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8078" y="1876"/>
                  <a:ext cx="2374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(−∞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3]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8078" y="1876"/>
                  <a:ext cx="2374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9315" y="18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题型三：集合的运算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941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(2022·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全国甲卷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设全集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2}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��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∁</m:t>
                      </m:r>
                      <m:r>
                        <a:rPr lang="en-US" altLang="zh-CN" sz="2400" i="1" kern="100" baseline="-25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＝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.{1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3} 					        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       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.{0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3}                        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1} 		         			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0}</m:t>
                      </m:r>
                    </m:oMath>
                  </m:oMathPara>
                </a14:m>
                <a:endParaRPr lang="en-US" sz="2400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 title=""/>
          <p:cNvGrpSpPr/>
          <p:nvPr/>
        </p:nvGrpSpPr>
        <p:grpSpPr>
          <a:xfrm>
            <a:off x="5517515" y="1649095"/>
            <a:ext cx="2875915" cy="628650"/>
            <a:chOff x="10791" y="2067"/>
            <a:chExt cx="4529" cy="990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4600" y="2067"/>
                  <a:ext cx="720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4600" y="2067"/>
                  <a:ext cx="720" cy="8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 title=""/>
          <p:cNvGrpSpPr/>
          <p:nvPr/>
        </p:nvGrpSpPr>
        <p:grpSpPr>
          <a:xfrm>
            <a:off x="468630" y="2759075"/>
            <a:ext cx="11204575" cy="2959735"/>
            <a:chOff x="694" y="3675"/>
            <a:chExt cx="17645" cy="4661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3675"/>
              <a:ext cx="17645" cy="4518"/>
              <a:chOff x="694" y="3818"/>
              <a:chExt cx="17645" cy="4518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3818"/>
                    <a:ext cx="17645" cy="28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{1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3}</m:t>
                          </m:r>
                          <m:r>
                            <m:rPr>
                              <m:sty m:val="p"/>
                            </m:rPr>
                            <a:rPr lang="en-US" altLang="zh-CN" sz="2400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 smtClean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∪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3}</m:t>
                          </m:r>
                        </m:oMath>
                      </m:oMathPara>
                    </a14:m>
                    <a:r>
                      <a:rPr lang="zh-CN" altLang="zh-CN" sz="2400" b="1" kern="100" smtClean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en-US" altLang="zh-CN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 smtClean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∁</m:t>
                          </m:r>
                          <m:r>
                            <a:rPr lang="en-US" altLang="zh-CN" sz="2400" i="1" kern="100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∪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0}.</m:t>
                          </m:r>
                        </m:oMath>
                      </m:oMathPara>
                    </a14:m>
                    <a:endParaRPr lang="en-US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3818"/>
                    <a:ext cx="17645" cy="283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400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进行集合运算时，首先看集合能否化简，能化简的先化简，再研究其关系并进行运算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数形结合思想的应用：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离散型数集或抽象集合间的运算，常借助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Venn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图求解；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连续型数集的运算，常借助数轴求解，运用数轴时要特别注意端点是实心还是空心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80670" y="565150"/>
                <a:ext cx="1163955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沈阳联考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3≤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3}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2≤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，则图中阴影表示的集合是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__________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565150"/>
                <a:ext cx="11639550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852285" y="18656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350520" y="3915410"/>
            <a:ext cx="11204575" cy="1291598"/>
            <a:chOff x="694" y="2820"/>
            <a:chExt cx="17645" cy="8604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2820"/>
              <a:ext cx="17645" cy="8604"/>
              <a:chOff x="694" y="4158"/>
              <a:chExt cx="17645" cy="8604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4158"/>
                    <a:ext cx="17645" cy="860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解析：由题图可知，阴影表示的集合为集合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相对于全集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𝑈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的补集，即阴影表示的集合是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∁</m:t>
                          </m:r>
                          <m:r>
                            <a:rPr lang="en-US" altLang="zh-CN" sz="2600" i="1" kern="100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𝑈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3≤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＜－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2}.</m:t>
                          </m:r>
                        </m:oMath>
                      </m:oMathPara>
                    </a14:m>
                    <a:endParaRPr lang="zh-CN" altLang="zh-CN" sz="2600" kern="100">
                      <a:solidFill>
                        <a:srgbClr val="FF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4158"/>
                    <a:ext cx="17645" cy="860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1800225" y="1191260"/>
            <a:ext cx="4190365" cy="460375"/>
            <a:chOff x="2835" y="1876"/>
            <a:chExt cx="6599" cy="725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835" y="1876"/>
                  <a:ext cx="2601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[−3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−2)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2835" y="1876"/>
                  <a:ext cx="2601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9315" y="18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3298" name="Picture 2" title="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677" y="1651944"/>
            <a:ext cx="4335058" cy="226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充分、必要条件的判断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06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(2022·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石家庄一模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充分不必要条件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			B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必要不充分条件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C.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充要条件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			D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既不充分也不必要条件</a:t>
                </a:r>
                <a:endParaRPr lang="en-US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blipFill rotWithShape="1">
                <a:blip r:embed="rId2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 title=""/>
          <p:cNvGrpSpPr/>
          <p:nvPr/>
        </p:nvGrpSpPr>
        <p:grpSpPr>
          <a:xfrm>
            <a:off x="6776720" y="1146810"/>
            <a:ext cx="3371215" cy="635635"/>
            <a:chOff x="10791" y="2056"/>
            <a:chExt cx="5309" cy="1001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5406" y="2056"/>
                  <a:ext cx="694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5406" y="2056"/>
                  <a:ext cx="694" cy="8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 title=""/>
          <p:cNvGrpSpPr/>
          <p:nvPr/>
        </p:nvGrpSpPr>
        <p:grpSpPr>
          <a:xfrm>
            <a:off x="468630" y="2759075"/>
            <a:ext cx="11204575" cy="1799502"/>
            <a:chOff x="694" y="3675"/>
            <a:chExt cx="17645" cy="4975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3675"/>
              <a:ext cx="17645" cy="4975"/>
              <a:chOff x="694" y="3818"/>
              <a:chExt cx="17645" cy="4975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3818"/>
                    <a:ext cx="17645" cy="497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可得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＞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；</a:t>
                    </a:r>
                    <a:endParaRPr lang="zh-CN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＞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可得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&gt;1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或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zh-CN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</a:t>
                    </a:r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是</a:t>
                    </a:r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＞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的充分不必要条件</a:t>
                    </a:r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3818"/>
                    <a:ext cx="17645" cy="49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充分、必要条件的两种判定方法：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定义法：根据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进行判断，适用于定义、定理判断性问题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集合法：根据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对应的集合之间的包含关系进行判断，多适用于条件中涉及参数范围的推断问题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blipFill rotWithShape="1">
                <a:blip r:embed="rId2"/>
                <a:stretch>
                  <a:fillRect l="-888" r="-832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本章知识结构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图片 1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423035"/>
            <a:ext cx="9931400" cy="4006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80670" y="565150"/>
                <a:ext cx="11639550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福州调研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”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0”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充分不必要条件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			B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必要不充分条件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C.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充要条件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			D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既不充分也不必要条件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565150"/>
                <a:ext cx="11639550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852285" y="18656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350520" y="2753362"/>
            <a:ext cx="11204575" cy="2491775"/>
            <a:chOff x="694" y="-4921"/>
            <a:chExt cx="17645" cy="16599"/>
          </a:xfrm>
        </p:grpSpPr>
        <p:grpSp>
          <p:nvGrpSpPr>
            <p:cNvPr id="22" name="组合 21"/>
            <p:cNvGrpSpPr/>
            <p:nvPr/>
          </p:nvGrpSpPr>
          <p:grpSpPr>
            <a:xfrm>
              <a:off x="694" y="-4921"/>
              <a:ext cx="17645" cy="16599"/>
              <a:chOff x="694" y="-3583"/>
              <a:chExt cx="17645" cy="16599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94" y="-3583"/>
                    <a:ext cx="17645" cy="165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或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−1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zh-CN" altLang="zh-CN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故由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推不出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zh-CN" altLang="zh-CN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反之，若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zh-CN" altLang="zh-CN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ct val="0"/>
                      </a:spcAft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故</a:t>
                    </a:r>
                    <a:r>
                      <a:rPr lang="en-US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oMath>
                      </m:oMathPara>
                    </a14:m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”是</a:t>
                    </a:r>
                    <a:r>
                      <a:rPr lang="en-US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6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6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en-US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的必要不充分条件</a:t>
                    </a:r>
                    <a:r>
                      <a:rPr lang="en-US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en-US" altLang="zh-CN" sz="2600" b="1" kern="100">
                      <a:solidFill>
                        <a:srgbClr val="FF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" y="-3583"/>
                    <a:ext cx="17645" cy="165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1802765" y="1191260"/>
            <a:ext cx="4187825" cy="535940"/>
            <a:chOff x="2839" y="1876"/>
            <a:chExt cx="6595" cy="84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839" y="1995"/>
                  <a:ext cx="1602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2839" y="1995"/>
                  <a:ext cx="1602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9315" y="18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题型五：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充分必要条件的应用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06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8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20≤0}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，非空集合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的必要条件，求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198880"/>
              </a:xfrm>
              <a:prstGeom prst="rect">
                <a:avLst/>
              </a:prstGeom>
              <a:blipFill rotWithShape="1">
                <a:blip r:embed="rId2"/>
                <a:stretch>
                  <a:fillRect t="-2542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776720" y="170688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516890" y="2223022"/>
            <a:ext cx="11204575" cy="3830859"/>
            <a:chOff x="770" y="2193"/>
            <a:chExt cx="17645" cy="10591"/>
          </a:xfrm>
        </p:grpSpPr>
        <p:grpSp>
          <p:nvGrpSpPr>
            <p:cNvPr id="22" name="组合 21"/>
            <p:cNvGrpSpPr/>
            <p:nvPr/>
          </p:nvGrpSpPr>
          <p:grpSpPr>
            <a:xfrm>
              <a:off x="770" y="2193"/>
              <a:ext cx="17645" cy="10591"/>
              <a:chOff x="770" y="2336"/>
              <a:chExt cx="17645" cy="10591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70" y="2336"/>
                    <a:ext cx="17645" cy="105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</a:t>
                    </a: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20≤0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≤10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</a:t>
                    </a:r>
                    <a:endParaRPr lang="zh-CN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＝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{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－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≤10}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zh-CN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∈</m:t>
                          </m:r>
                          <m:r>
                            <a:rPr lang="en-US" altLang="zh-CN" sz="24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∈</m:t>
                          </m:r>
                          <m:r>
                            <a:rPr lang="en-US" altLang="zh-CN" sz="2400" i="1" kern="1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的必要条件，知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⊆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</a:p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zh-CN" altLang="en-US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/>
                        <a:sym typeface="+mn-ea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d>
                            <m:dPr>
                              <m:begChr m:val="{"/>
                              <m:sepChr m:val="|"/>
                              <m:endChr/>
                              <m:grow m:val="on"/>
                              <m:shp m:val="centered"/>
                              <m:ctrlPr>
                                <a:rPr lang="en-US" altLang="zh-CN" sz="2400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maxDist m:val="off"/>
                                  <m:objDist m:val="off"/>
                                  <m:rSpRule m:val="0"/>
                                  <m:rSp m:val="0"/>
                                  <m:ctrlPr>
                                    <a:rPr lang="en-US" altLang="zh-CN" sz="2400" b="1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1−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��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≤1+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𝑚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1−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𝑚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≥−2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1+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𝑚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≤10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，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r>
                      <a:rPr lang="zh-CN" altLang="en-US" sz="2400" b="1" kern="1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/>
                        <a:sym typeface="+mn-ea"/>
                      </a:rPr>
                      <a:t>解得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0≤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≤3.</m:t>
                          </m:r>
                        </m:oMath>
                      </m:oMathPara>
                    </a14:m>
                    <a:endPara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即所求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的取值范围是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[0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3]</m:t>
                          </m:r>
                        </m:oMath>
                      </m:oMathPara>
                    </a14:m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" y="2336"/>
                    <a:ext cx="17645" cy="1059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547600" y="114300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充分条件、必要条件的应用，一般表现在参数问题的求解上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解题时需注意：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把充分条件、必要条件或充要条件转化为集合之间的关系，然后根据集合之间的关系列出关于参数的不等式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或不等式组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求解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要注意区间端点值的检验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80670" y="565150"/>
                <a:ext cx="1163955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(2023·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衡水调研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2}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1}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为实数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的充要条件，则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＝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</a:t>
                </a:r>
                <a:r>
                  <a:rPr lang="en-US" altLang="zh-CN" sz="20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en-US" altLang="zh-CN" sz="2400" b="1" kern="10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的充分不必要条件，则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_______________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</a:t>
                </a: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565150"/>
                <a:ext cx="11639550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852285" y="18656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5915025" y="119126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 title=""/>
          <p:cNvGrpSpPr/>
          <p:nvPr/>
        </p:nvGrpSpPr>
        <p:grpSpPr>
          <a:xfrm>
            <a:off x="4739640" y="1110615"/>
            <a:ext cx="322580" cy="661670"/>
            <a:chOff x="7464" y="1749"/>
            <a:chExt cx="508" cy="1042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464" y="1749"/>
                  <a:ext cx="509" cy="1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+mn-ea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7464" y="1749"/>
                  <a:ext cx="509" cy="1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7482" y="196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6999605" y="1667510"/>
            <a:ext cx="3040380" cy="528320"/>
            <a:chOff x="11023" y="2626"/>
            <a:chExt cx="4788" cy="832"/>
          </a:xfrm>
        </p:grpSpPr>
        <mc:AlternateContent>
          <mc:Choice Requires="a14">
            <p:sp>
              <p:nvSpPr>
                <p:cNvPr id="11" name="矩形 10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1023" y="2626"/>
                  <a:ext cx="4788" cy="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f>
                          <m:fPr>
                            <m:type m:val="bar"/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+∞)</m:t>
                        </m:r>
                      </m:oMath>
                    </m:oMathPara>
                  </a14:m>
                  <a:r>
                    <a:rPr lang="en-US" altLang="zh-CN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r>
                    <a:rPr lang="zh-CN" altLang="en-US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答案不唯一</a:t>
                  </a:r>
                  <a:endParaRPr lang="zh-CN" altLang="en-US" sz="2400" b="1" i="1" kern="10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1023" y="2626"/>
                  <a:ext cx="4788" cy="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13194" y="271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 title=""/>
          <p:cNvGrpSpPr/>
          <p:nvPr/>
        </p:nvGrpSpPr>
        <p:grpSpPr>
          <a:xfrm>
            <a:off x="280670" y="2485390"/>
            <a:ext cx="11203940" cy="2226310"/>
            <a:chOff x="442" y="3914"/>
            <a:chExt cx="17644" cy="3506"/>
          </a:xfrm>
        </p:grpSpPr>
        <p:grpSp>
          <p:nvGrpSpPr>
            <p:cNvPr id="8" name="组合 7"/>
            <p:cNvGrpSpPr/>
            <p:nvPr/>
          </p:nvGrpSpPr>
          <p:grpSpPr>
            <a:xfrm>
              <a:off x="442" y="3914"/>
              <a:ext cx="17645" cy="3507"/>
              <a:chOff x="694" y="-4921"/>
              <a:chExt cx="17645" cy="1483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94" y="-4921"/>
                <a:ext cx="17645" cy="14835"/>
                <a:chOff x="694" y="-3583"/>
                <a:chExt cx="17645" cy="14835"/>
              </a:xfrm>
            </p:grpSpPr>
            <mc:AlternateContent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94" y="-3583"/>
                      <a:ext cx="17645" cy="148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altLang="zh-CN" sz="26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解析：</a:t>
                      </a:r>
                      <a:r>
                        <a:rPr lang="en-US" altLang="zh-CN" sz="26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(1)</a:t>
                      </a:r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由已知可得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��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＝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</m:oMath>
                        </m:oMathPara>
                      </a14:m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，则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＝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oMath>
                        </m:oMathPara>
                      </a14:m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是方程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＝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m:oMathPara>
                      </a14:m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的解，解得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＝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(2)若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𝐴</m:t>
                            </m:r>
                          </m:oMath>
                        </m:oMathPara>
                      </a14:m>
                      <a:r>
                        <a:rPr 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</m:oMath>
                        </m:oMathPara>
                      </a14:m>
                      <a:r>
                        <a:rPr 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的充分不必要条件，则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𝐴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⊆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</m:oMath>
                        </m:oMathPara>
                      </a14:m>
                      <a:r>
                        <a:rPr 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所以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&gt;0</m:t>
                            </m:r>
                          </m:oMath>
                        </m:oMathPara>
                      </a14:m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，且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&lt;2</m:t>
                            </m:r>
                          </m:oMath>
                        </m:oMathPara>
                      </a14:m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，所以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&gt;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，则的取值范围</a:t>
                      </a:r>
                      <a:r>
                        <a:rPr altLang="zh-CN" sz="2400" b="1" kern="10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+∞)</m:t>
                            </m:r>
                          </m:oMath>
                        </m:oMathPara>
                      </a14:m>
                      <a:r>
                        <a:rPr lang="en-US" altLang="zh-CN" sz="2400" b="1" kern="1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</a:t>
                      </a:r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" y="-3583"/>
                      <a:ext cx="17645" cy="1483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594" y="8217"/>
                  <a:ext cx="119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矩形 6"/>
              <p:cNvSpPr/>
              <p:nvPr>
                <p:custDataLst>
                  <p:tags r:id="rId13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9781" y="548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447040"/>
            <a:ext cx="6751993" cy="645160"/>
            <a:chOff x="3559" y="2073"/>
            <a:chExt cx="20583" cy="1016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073"/>
              <a:ext cx="205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题型六：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全称量词与存在量词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906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33475"/>
                <a:ext cx="11364595" cy="16668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已知命题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∃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的否定为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kern="100" err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.∀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5		         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          	</m:t>
                      </m:r>
                      <m:r>
                        <a:rPr lang="en-US" altLang="zh-CN" sz="2400" i="1" kern="100" err="1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.∃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</m:oMath>
                  </m:oMathPara>
                </a14:m>
                <a:endParaRPr lang="zh-CN" altLang="zh-CN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kern="100" err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.∀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5			        </m:t>
                      </m:r>
                      <m:r>
                        <a:rPr lang="en-US" altLang="zh-CN" sz="2400" i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            </m:t>
                      </m:r>
                      <m:r>
                        <a:rPr lang="en-US" altLang="zh-CN" sz="2400" i="1" kern="100" err="1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.∃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</m:oMath>
                  </m:oMathPara>
                </a14:m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endParaRPr lang="en-US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33475"/>
                <a:ext cx="11364595" cy="1666875"/>
              </a:xfrm>
              <a:prstGeom prst="rect">
                <a:avLst/>
              </a:prstGeom>
              <a:blipFill rotWithShape="1">
                <a:blip r:embed="rId2"/>
                <a:stretch>
                  <a:fillRect t="-1829" b="-29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6776720" y="170688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516890" y="2849140"/>
            <a:ext cx="11204575" cy="1595860"/>
            <a:chOff x="770" y="3924"/>
            <a:chExt cx="17645" cy="4412"/>
          </a:xfrm>
        </p:grpSpPr>
        <p:grpSp>
          <p:nvGrpSpPr>
            <p:cNvPr id="22" name="组合 21"/>
            <p:cNvGrpSpPr/>
            <p:nvPr/>
          </p:nvGrpSpPr>
          <p:grpSpPr>
            <a:xfrm>
              <a:off x="770" y="3924"/>
              <a:ext cx="17645" cy="4269"/>
              <a:chOff x="770" y="4067"/>
              <a:chExt cx="17645" cy="4269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70" y="4067"/>
                    <a:ext cx="17645" cy="344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r>
                      <a:rPr lang="zh-CN" altLang="zh-CN" sz="26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解析：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的否定为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∀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400" i="1" kern="100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＜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＋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</m:oMath>
                      </m:oMathPara>
                    </a14:m>
                    <a:r>
                      <a:rPr lang="zh-CN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正确</a:t>
                    </a:r>
                    <a:r>
                      <a:rPr lang="en-US" altLang="zh-CN" sz="2400" b="1" kern="1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.</a:t>
                    </a:r>
                    <a:endParaRPr lang="zh-CN" altLang="zh-CN" sz="2400" kern="100">
                      <a:solidFill>
                        <a:srgbClr val="FF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marL="709295" lvl="1" indent="-457200" algn="just">
                      <a:lnSpc>
                        <a:spcPct val="150000"/>
                      </a:lnSpc>
                      <a:tabLst>
                        <a:tab pos="2700655"/>
                      </a:tabLst>
                    </a:pPr>
                    <a:endParaRPr lang="zh-CN" altLang="zh-CN" sz="2400" b="1" kern="100">
                      <a:solidFill>
                        <a:srgbClr val="FF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" y="4067"/>
                    <a:ext cx="17645" cy="34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2594" y="821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7734935" y="1266825"/>
            <a:ext cx="690880" cy="459740"/>
            <a:chOff x="12181" y="1995"/>
            <a:chExt cx="1088" cy="724"/>
          </a:xfrm>
        </p:grpSpPr>
        <mc:AlternateContent>
          <mc:Choice Requires="a14">
            <p:sp>
              <p:nvSpPr>
                <p:cNvPr id="8" name="矩形 7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2181" y="1995"/>
                  <a:ext cx="1088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2181" y="1995"/>
                  <a:ext cx="1088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12924" y="229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400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含量词命题的否定，一是要改写量词，二是要否定结论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判定全称量词命题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“∀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)”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是真命题，需要对集合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中的每一个元素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，证明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成立；要判定存在量词命题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“∃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是真命题，只要在限定集合内找到一个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成立即可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由命题真假求参数的范围，一是直接由命题的含义，利用函数的最值求参数的范围；二是利用等价命题，即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¬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的关系，转化成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¬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的真假求参数的范围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4005580"/>
              </a:xfrm>
              <a:prstGeom prst="rect">
                <a:avLst/>
              </a:prstGeom>
              <a:blipFill rotWithShape="1">
                <a:blip r:embed="rId2"/>
                <a:stretch>
                  <a:fillRect l="-888" r="-3607" b="-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1291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rgbClr val="0000FF"/>
                    </a:solidFill>
                    <a:latin typeface="Times New Roman" panose="02020603050405020304"/>
                    <a:ea typeface="黑体" panose="02010609060101010101" pitchFamily="49" charset="-122"/>
                    <a:cs typeface="Courier New" panose="02070309020205020404"/>
                    <a:sym typeface="+mn-ea"/>
                  </a:rPr>
                  <a:t>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长春调研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已知命题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“∃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1≤0”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是假命题，则实数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8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_.</a:t>
                </a:r>
                <a:endParaRPr lang="en-US"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1291590"/>
              </a:xfrm>
              <a:prstGeom prst="rect">
                <a:avLst/>
              </a:prstGeom>
              <a:blipFill rotWithShape="1">
                <a:blip r:embed="rId2"/>
                <a:stretch>
                  <a:fillRect t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603250" y="1835150"/>
            <a:ext cx="10435590" cy="3602990"/>
            <a:chOff x="950" y="2890"/>
            <a:chExt cx="16434" cy="5674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50" y="2890"/>
                  <a:ext cx="16434" cy="56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252095" indent="-457200"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由题意得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“∀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𝑚𝑥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𝑚𝑥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0”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为真命题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252095" indent="-457200"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＞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</a:t>
                  </a: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，符合题意；</a:t>
                  </a: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当时，有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&gt;0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600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(−</m:t>
                                    </m:r>
                                    <m:r>
                                      <a:rPr lang="en-US" altLang="zh-CN" sz="2600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��</m:t>
                                    </m:r>
                                    <m:r>
                                      <a:rPr lang="en-US" altLang="zh-CN" sz="2600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600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−4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��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&lt;0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4.</m:t>
                        </m:r>
                      </m:oMath>
                    </m:oMathPara>
                  </a14:m>
                  <a:endParaRPr lang="en-US" altLang="zh-CN" sz="2600" b="1" kern="10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综</a:t>
                  </a: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0≤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" y="2890"/>
                  <a:ext cx="16434" cy="56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770" y="80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2792730" y="1138555"/>
            <a:ext cx="1385570" cy="582930"/>
            <a:chOff x="4398" y="1793"/>
            <a:chExt cx="2182" cy="918"/>
          </a:xfrm>
        </p:grpSpPr>
        <mc:AlternateContent>
          <mc:Choice Requires="a14"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398" y="1793"/>
                  <a:ext cx="2183" cy="9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[0</m:t>
                        </m:r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4]</m:t>
                        </m:r>
                      </m:oMath>
                    </m:oMathPara>
                  </a14:m>
                  <a:r>
                    <a:rPr lang="en-US" altLang="zh-CN" sz="32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endParaRPr lang="en-US" altLang="zh-CN" sz="3200" b="1" i="1" kern="10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4398" y="1793"/>
                  <a:ext cx="2183" cy="91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5265" y="205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pitchFamily="18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92760" y="671830"/>
                <a:ext cx="10750550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元素与集合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集合中元素的三个特性：确定性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无序性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marL="0" lvl="0" indent="0" algn="just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元素与集合的关系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或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不属于，表示符号分别为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marL="0" lvl="0" indent="0" algn="just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集合的三种表示方法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图示法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marL="0" lvl="0" indent="0" algn="just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常用数集及记法：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671830"/>
                <a:ext cx="10750550" cy="2861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8783" y="3932226"/>
          <a:ext cx="11154737" cy="1433016"/>
        </p:xfrm>
        <a:graphic>
          <a:graphicData uri="http://schemas.openxmlformats.org/drawingml/2006/table">
            <a:tbl>
              <a:tblPr/>
              <a:tblGrid>
                <a:gridCol w="1134946"/>
                <a:gridCol w="1671820"/>
                <a:gridCol w="3333903"/>
                <a:gridCol w="1655129"/>
                <a:gridCol w="1687119"/>
                <a:gridCol w="1671820"/>
              </a:tblGrid>
              <a:tr h="79293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自然数集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正整数集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整数集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有理数集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实数集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记法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____________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 title=""/>
          <p:cNvSpPr/>
          <p:nvPr>
            <p:custDataLst>
              <p:tags r:id="rId4"/>
            </p:custDataLst>
          </p:nvPr>
        </p:nvSpPr>
        <p:spPr>
          <a:xfrm>
            <a:off x="5686031" y="1283273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互异性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3797037" y="182797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属于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0" name="矩形 9" title=""/>
          <p:cNvSpPr/>
          <p:nvPr>
            <p:custDataLst>
              <p:tags r:id="rId6"/>
            </p:custDataLst>
          </p:nvPr>
        </p:nvSpPr>
        <p:spPr>
          <a:xfrm>
            <a:off x="4098215" y="2370077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列举法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1" name="矩形 10" title=""/>
          <p:cNvSpPr/>
          <p:nvPr>
            <p:custDataLst>
              <p:tags r:id="rId7"/>
            </p:custDataLst>
          </p:nvPr>
        </p:nvSpPr>
        <p:spPr>
          <a:xfrm>
            <a:off x="5696268" y="2376865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描述法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3" name="矩形 2" title=""/>
          <p:cNvSpPr/>
          <p:nvPr>
            <p:custDataLst>
              <p:tags r:id="rId8"/>
            </p:custDataLst>
          </p:nvPr>
        </p:nvSpPr>
        <p:spPr>
          <a:xfrm>
            <a:off x="2348119" y="4622927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N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/>
              <a:sym typeface="Times New Roman" panose="02020603050405020304"/>
            </a:endParaRPr>
          </a:p>
        </p:txBody>
      </p:sp>
      <p:sp>
        <p:nvSpPr>
          <p:cNvPr id="15" name="矩形 14" title=""/>
          <p:cNvSpPr/>
          <p:nvPr>
            <p:custDataLst>
              <p:tags r:id="rId9"/>
            </p:custDataLst>
          </p:nvPr>
        </p:nvSpPr>
        <p:spPr>
          <a:xfrm>
            <a:off x="4480294" y="4578477"/>
            <a:ext cx="133401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N</a:t>
            </a:r>
            <a:r>
              <a:rPr lang="en-US" altLang="zh-CN" sz="2600" b="1" kern="100" baseline="300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*</a:t>
            </a:r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或</a:t>
            </a: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N</a:t>
            </a:r>
            <a:r>
              <a:rPr lang="zh-CN" altLang="zh-CN" sz="2600" b="1" kern="100" baseline="-250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＋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/>
              <a:sym typeface="Times New Roman" panose="02020603050405020304"/>
            </a:endParaRPr>
          </a:p>
        </p:txBody>
      </p:sp>
      <p:sp>
        <p:nvSpPr>
          <p:cNvPr id="25" name="矩形 24" title=""/>
          <p:cNvSpPr/>
          <p:nvPr>
            <p:custDataLst>
              <p:tags r:id="rId10"/>
            </p:custDataLst>
          </p:nvPr>
        </p:nvSpPr>
        <p:spPr>
          <a:xfrm>
            <a:off x="7314497" y="4640937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Z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/>
              <a:sym typeface="Times New Roman" panose="02020603050405020304"/>
            </a:endParaRPr>
          </a:p>
        </p:txBody>
      </p:sp>
      <p:sp>
        <p:nvSpPr>
          <p:cNvPr id="26" name="矩形 25" title=""/>
          <p:cNvSpPr/>
          <p:nvPr>
            <p:custDataLst>
              <p:tags r:id="rId11"/>
            </p:custDataLst>
          </p:nvPr>
        </p:nvSpPr>
        <p:spPr>
          <a:xfrm>
            <a:off x="8985525" y="4574032"/>
            <a:ext cx="444352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Q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/>
              <a:sym typeface="Times New Roman" panose="02020603050405020304"/>
            </a:endParaRPr>
          </a:p>
        </p:txBody>
      </p:sp>
      <p:sp>
        <p:nvSpPr>
          <p:cNvPr id="27" name="矩形 26" title=""/>
          <p:cNvSpPr/>
          <p:nvPr>
            <p:custDataLst>
              <p:tags r:id="rId12"/>
            </p:custDataLst>
          </p:nvPr>
        </p:nvSpPr>
        <p:spPr>
          <a:xfrm>
            <a:off x="10632377" y="4657852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/>
                <a:sym typeface="Times New Roman" panose="02020603050405020304"/>
              </a:rPr>
              <a:t>R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/>
              <a:sym typeface="Times New Roman" panose="02020603050405020304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" grpId="0"/>
      <p:bldP spid="15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09270" y="619760"/>
                <a:ext cx="10492105" cy="39693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集合间的基本关系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子集：一般地，对于两个集合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如果集合</a:t>
                </a:r>
                <a:r>
                  <a:rPr lang="en-US" altLang="zh-CN" sz="2400" b="1" i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中任意一个元素都是集合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就称集合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的子集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kern="100" smtClean="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Times New Roman" charset="0"/>
                        </a:rPr>
                        <m:t>__</m:t>
                      </m:r>
                    </m:oMath>
                  </m:oMathPara>
                </a14:m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).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真子集：如果集合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但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∉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，就称集合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     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).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相等：若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空集的性质：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∅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是任何集合的子集，是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任何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的真子集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619760"/>
                <a:ext cx="10492105" cy="396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>
            <p:custDataLst>
              <p:tags r:id="rId3"/>
            </p:custDataLst>
          </p:nvPr>
        </p:nvSpPr>
        <p:spPr>
          <a:xfrm>
            <a:off x="1940104" y="1792097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元素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4" name="矩形 13" title=""/>
          <p:cNvSpPr/>
          <p:nvPr>
            <p:custDataLst>
              <p:tags r:id="rId4"/>
            </p:custDataLst>
          </p:nvPr>
        </p:nvSpPr>
        <p:spPr>
          <a:xfrm>
            <a:off x="5249170" y="2295969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存在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6" name="矩形 15" title=""/>
          <p:cNvSpPr/>
          <p:nvPr>
            <p:custDataLst>
              <p:tags r:id="rId5"/>
            </p:custDataLst>
          </p:nvPr>
        </p:nvSpPr>
        <p:spPr>
          <a:xfrm>
            <a:off x="7715680" y="1803972"/>
            <a:ext cx="5130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Cambria Math" panose="02040503050406030204"/>
                <a:sym typeface="Times New Roman" panose="02020603050405020304"/>
              </a:rPr>
              <a:t>⊆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8" name="矩形 17" title=""/>
          <p:cNvSpPr/>
          <p:nvPr>
            <p:custDataLst>
              <p:tags r:id="rId6"/>
            </p:custDataLst>
          </p:nvPr>
        </p:nvSpPr>
        <p:spPr>
          <a:xfrm>
            <a:off x="2024367" y="2865180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真子集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0" name="矩形 19" title=""/>
          <p:cNvSpPr/>
          <p:nvPr>
            <p:custDataLst>
              <p:tags r:id="rId7"/>
            </p:custDataLst>
          </p:nvPr>
        </p:nvSpPr>
        <p:spPr>
          <a:xfrm>
            <a:off x="7101509" y="397465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非空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grpSp>
        <p:nvGrpSpPr>
          <p:cNvPr id="28" name="组合 27" title=""/>
          <p:cNvGrpSpPr/>
          <p:nvPr/>
        </p:nvGrpSpPr>
        <p:grpSpPr>
          <a:xfrm>
            <a:off x="9409430" y="1789430"/>
            <a:ext cx="559435" cy="491490"/>
            <a:chOff x="14818" y="2818"/>
            <a:chExt cx="881" cy="774"/>
          </a:xfrm>
        </p:grpSpPr>
        <mc:AlternateContent>
          <mc:Choice Requires="a14">
            <p:sp>
              <p:nvSpPr>
                <p:cNvPr id="21" name="矩形 20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4818" y="2818"/>
                  <a:ext cx="684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Times New Roman" charset="0"/>
                          </a:rPr>
                          <m:t>⊇</m:t>
                        </m:r>
                      </m:oMath>
                    </m:oMathPara>
                  </a14:m>
                  <a:endParaRPr lang="en-US" altLang="zh-CN" sz="260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4818" y="2818"/>
                  <a:ext cx="684" cy="7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15581" y="297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 title=""/>
          <p:cNvSpPr/>
          <p:nvPr/>
        </p:nvSpPr>
        <p:spPr>
          <a:xfrm>
            <a:off x="1647190" y="52177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 title=""/>
          <p:cNvGrpSpPr/>
          <p:nvPr/>
        </p:nvGrpSpPr>
        <p:grpSpPr>
          <a:xfrm>
            <a:off x="4242435" y="2956560"/>
            <a:ext cx="439420" cy="491490"/>
            <a:chOff x="6681" y="4656"/>
            <a:chExt cx="692" cy="774"/>
          </a:xfrm>
        </p:grpSpPr>
        <mc:AlternateContent>
          <mc:Choice Requires="a14">
            <p:sp>
              <p:nvSpPr>
                <p:cNvPr id="22" name="矩形 21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681" y="4656"/>
                  <a:ext cx="692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⊊</m:t>
                        </m:r>
                      </m:oMath>
                    </m:oMathPara>
                  </a14:m>
                  <a:endParaRPr lang="zh-CN" altLang="en-US" sz="2600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6681" y="4656"/>
                  <a:ext cx="692" cy="77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>
              <p:custDataLst>
                <p:tags r:id="rId14"/>
              </p:custDataLst>
            </p:nvPr>
          </p:nvSpPr>
          <p:spPr>
            <a:xfrm>
              <a:off x="6873" y="465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 title=""/>
          <p:cNvGrpSpPr/>
          <p:nvPr/>
        </p:nvGrpSpPr>
        <p:grpSpPr>
          <a:xfrm>
            <a:off x="5456555" y="2921000"/>
            <a:ext cx="434340" cy="491490"/>
            <a:chOff x="8593" y="4600"/>
            <a:chExt cx="684" cy="774"/>
          </a:xfrm>
        </p:grpSpPr>
        <mc:AlternateContent>
          <mc:Choice Requires="a14">
            <p:sp>
              <p:nvSpPr>
                <p:cNvPr id="23" name="矩形 22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8593" y="4600"/>
                  <a:ext cx="684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⊋</m:t>
                        </m:r>
                      </m:oMath>
                    </m:oMathPara>
                  </a14:m>
                  <a:endParaRPr lang="zh-CN" altLang="en-US" sz="2600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8593" y="4600"/>
                  <a:ext cx="684" cy="77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>
              <p:custDataLst>
                <p:tags r:id="rId18"/>
              </p:custDataLst>
            </p:nvPr>
          </p:nvSpPr>
          <p:spPr>
            <a:xfrm>
              <a:off x="8895" y="525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 title=""/>
          <p:cNvGrpSpPr/>
          <p:nvPr/>
        </p:nvGrpSpPr>
        <p:grpSpPr>
          <a:xfrm>
            <a:off x="3991610" y="3448050"/>
            <a:ext cx="1070610" cy="491490"/>
            <a:chOff x="6286" y="5430"/>
            <a:chExt cx="1686" cy="774"/>
          </a:xfrm>
        </p:grpSpPr>
        <mc:AlternateContent>
          <mc:Choice Requires="a14">
            <p:sp>
              <p:nvSpPr>
                <p:cNvPr id="19" name="矩形 18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6286" y="5430"/>
                  <a:ext cx="1686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𝐵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⊆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600" i="1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0"/>
                  </p:custDataLst>
                </p:nvPr>
              </p:nvSpPr>
              <p:spPr>
                <a:xfrm>
                  <a:off x="6286" y="5430"/>
                  <a:ext cx="1686" cy="77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>
              <p:custDataLst>
                <p:tags r:id="rId22"/>
              </p:custDataLst>
            </p:nvPr>
          </p:nvSpPr>
          <p:spPr>
            <a:xfrm>
              <a:off x="7852" y="5717"/>
              <a:ext cx="1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09270" y="619760"/>
            <a:ext cx="104921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2095"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集合的基本运算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2095"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 title=""/>
          <p:cNvSpPr/>
          <p:nvPr/>
        </p:nvSpPr>
        <p:spPr>
          <a:xfrm>
            <a:off x="1647190" y="52177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5945" y="1313478"/>
          <a:ext cx="11040036" cy="4495376"/>
        </p:xfrm>
        <a:graphic>
          <a:graphicData uri="http://schemas.openxmlformats.org/drawingml/2006/table">
            <a:tbl>
              <a:tblPr/>
              <a:tblGrid>
                <a:gridCol w="1728216"/>
                <a:gridCol w="3024378"/>
                <a:gridCol w="3024378"/>
                <a:gridCol w="3263064"/>
              </a:tblGrid>
              <a:tr h="591142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en-US" sz="2400" b="1" i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集合的并集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集合的交集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集合的补集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85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符号表示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∪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400" b="0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∩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400" b="1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若全集为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𝑈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，则集合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的补集为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∁</m:t>
                            </m:r>
                            <m:r>
                              <a:rPr lang="en-US" sz="2400" b="0" i="1" kern="100" baseline="-250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𝑈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400" b="0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42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图形表示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endParaRPr lang="en-US" altLang="zh-CN" sz="24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endParaRPr lang="en-US" altLang="zh-CN" sz="24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endParaRPr lang="en-US" altLang="zh-CN" sz="24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42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集合表示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𝐵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400" b="0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_________________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𝑈</m:t>
                            </m:r>
                            <m:r>
                              <a:rPr lang="en-US" altLang="zh-CN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且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∉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𝐴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2400" b="0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8179" name="Picture 3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997" y="3608480"/>
            <a:ext cx="1754083" cy="14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8" name="Picture 2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6356" y="3609973"/>
            <a:ext cx="1754083" cy="140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7" name="Picture 1" title="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2226" y="3673983"/>
            <a:ext cx="2088730" cy="128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 title=""/>
          <p:cNvGrpSpPr/>
          <p:nvPr/>
        </p:nvGrpSpPr>
        <p:grpSpPr>
          <a:xfrm>
            <a:off x="5490845" y="5041265"/>
            <a:ext cx="2750820" cy="690880"/>
            <a:chOff x="8647" y="7939"/>
            <a:chExt cx="4332" cy="1088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8647" y="7939"/>
                  <a:ext cx="4333" cy="1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{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|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∈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𝐴</m:t>
                        </m:r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C00000"/>
                      </a:solidFill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∈</m:t>
                        </m:r>
                        <m:r>
                          <a:rPr lang="en-US" altLang="zh-CN" sz="2400" i="1" kern="100" err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𝐵</m:t>
                        </m:r>
                        <m:r>
                          <a:rPr lang="en-US" altLang="zh-CN" sz="24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Times New Roman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2400" i="1" kern="100">
                    <a:solidFill>
                      <a:srgbClr val="C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8647" y="7939"/>
                  <a:ext cx="4333" cy="108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12"/>
              </p:custDataLst>
            </p:nvPr>
          </p:nvSpPr>
          <p:spPr>
            <a:xfrm>
              <a:off x="10882" y="833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09270" y="619760"/>
                <a:ext cx="10492105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集合的运算性质</a:t>
                </a: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1)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∩∅＝∅，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zh-CN" sz="2400" i="1" kern="100">
                  <a:latin typeface="宋体" panose="02010600030101010101" pitchFamily="2" charset="-122"/>
                  <a:cs typeface="Courier New" panose="02070309020205020404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(2)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∪∅＝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zh-CN" sz="2400" i="1" kern="100">
                  <a:latin typeface="宋体" panose="02010600030101010101" pitchFamily="2" charset="-122"/>
                  <a:cs typeface="Courier New" panose="02070309020205020404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(3)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∩(∁</m:t>
                      </m:r>
                      <m:r>
                        <a:rPr lang="en-US" altLang="zh-CN" sz="2400" i="1" kern="100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)＝∅，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∪(∁</m:t>
                      </m:r>
                      <m:r>
                        <a:rPr lang="en-US" altLang="zh-CN" sz="2400" i="1" kern="100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，∁</m:t>
                      </m:r>
                      <m:r>
                        <a:rPr lang="en-US" altLang="zh-CN" sz="2400" i="1" kern="100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∁</m:t>
                      </m:r>
                      <m:r>
                        <a:rPr lang="en-US" altLang="zh-CN" sz="2400" i="1" kern="100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)＝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619760"/>
                <a:ext cx="1049210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 title=""/>
          <p:cNvSpPr/>
          <p:nvPr/>
        </p:nvSpPr>
        <p:spPr>
          <a:xfrm>
            <a:off x="1647190" y="52177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0" name="文本框 9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09270" y="3046095"/>
                <a:ext cx="1049210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常用结论</a:t>
                </a: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若有限集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个元素，则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子集有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个，真子集有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−1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个，非空子集有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−1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个，非空真子集有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−2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⊆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⊇∁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∩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)∪(∁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∪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)∩(∁</m:t>
                      </m:r>
                      <m:r>
                        <a:rPr lang="en-US" altLang="zh-CN" sz="2400" i="1" kern="100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𝑈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en-US" altLang="zh-CN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09270" y="3046095"/>
                <a:ext cx="10492105" cy="28613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09270" y="619760"/>
            <a:ext cx="10492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  <a:sym typeface="+mn-ea"/>
              </a:rPr>
              <a:t>充分条件、必要条件与充要条件的概念</a:t>
            </a: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 title=""/>
          <p:cNvSpPr/>
          <p:nvPr/>
        </p:nvSpPr>
        <p:spPr>
          <a:xfrm>
            <a:off x="1647190" y="52177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40421" y="1484757"/>
          <a:ext cx="11288308" cy="3200400"/>
        </p:xfrm>
        <a:graphic>
          <a:graphicData uri="http://schemas.openxmlformats.org/drawingml/2006/table">
            <a:tbl>
              <a:tblPr/>
              <a:tblGrid>
                <a:gridCol w="6735738"/>
                <a:gridCol w="4552570"/>
              </a:tblGrid>
              <a:tr h="528066"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若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⇒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，则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400" b="1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Times New Roman" panose="02020603050405020304"/>
                        </a:rPr>
                        <a:t>______</a:t>
                      </a:r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</a:t>
                      </a: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400" b="1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Times New Roman" panose="02020603050405020304"/>
                        </a:rPr>
                        <a:t>______</a:t>
                      </a:r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</a:tr>
              <a:tr h="52806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400" b="1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Times New Roman" panose="02020603050405020304"/>
                        </a:rPr>
                        <a:t>____________</a:t>
                      </a:r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2700655" indent="-2700655"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⇒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且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sz="240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⇏</m:t>
                            </m:r>
                            <m:r>
                              <a:rPr lang="en-US" sz="2400" b="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b="0" i="1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6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400" b="1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Times New Roman" panose="02020603050405020304"/>
                        </a:rPr>
                        <a:t>____________</a:t>
                      </a:r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sz="240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⇏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且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⇒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b="1" i="1" kern="100" err="1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3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400" b="1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Times New Roman" panose="02020603050405020304"/>
                        </a:rPr>
                        <a:t>______</a:t>
                      </a:r>
                      <a:r>
                        <a:rPr lang="zh-CN" sz="2400" b="1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m:rPr>
                                <m:sty m:val="p"/>
                              </m:rPr>
                              <a:rPr lang="en-US" sz="2400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⇔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sz="2400" b="1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6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的既不充分也不必要条件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2700655" indent="-2700655"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sz="240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⇏</m:t>
                            </m:r>
                            <m:r>
                              <a:rPr lang="en-US" sz="2400" b="0" i="1" kern="100" err="1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且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sz="240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⇏</m:t>
                            </m:r>
                            <m:r>
                              <a:rPr lang="en-US" sz="2400" b="0" i="1" kern="100" smtClean="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b="1" i="1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3159301" y="2176716"/>
            <a:ext cx="1859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充分不必要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8" name="矩形 7" title=""/>
          <p:cNvSpPr/>
          <p:nvPr>
            <p:custDataLst>
              <p:tags r:id="rId4"/>
            </p:custDataLst>
          </p:nvPr>
        </p:nvSpPr>
        <p:spPr>
          <a:xfrm>
            <a:off x="3312712" y="2824797"/>
            <a:ext cx="1859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必要不充分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3729090" y="3533267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充要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1" name="矩形 10" title=""/>
          <p:cNvSpPr/>
          <p:nvPr>
            <p:custDataLst>
              <p:tags r:id="rId6"/>
            </p:custDataLst>
          </p:nvPr>
        </p:nvSpPr>
        <p:spPr>
          <a:xfrm>
            <a:off x="5483544" y="1603507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充分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2" name="矩形 11" title=""/>
          <p:cNvSpPr/>
          <p:nvPr>
            <p:custDataLst>
              <p:tags r:id="rId7"/>
            </p:custDataLst>
          </p:nvPr>
        </p:nvSpPr>
        <p:spPr>
          <a:xfrm>
            <a:off x="8268145" y="1616645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必要</a:t>
            </a:r>
            <a:endParaRPr lang="zh-CN" altLang="en-US" sz="2600">
              <a:solidFill>
                <a:srgbClr val="C00000"/>
              </a:solidFill>
              <a:latin typeface="Times New Roman" panose="02020603050405020304"/>
              <a:ea typeface="宋体" panose="02010600030101010101" pitchFamily="2" charset="-122"/>
              <a:sym typeface="Times New Roman" panose="02020603050405020304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矩形 28" title=""/>
          <p:cNvSpPr/>
          <p:nvPr/>
        </p:nvSpPr>
        <p:spPr>
          <a:xfrm>
            <a:off x="1647190" y="52177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title=""/>
          <p:cNvSpPr txBox="1"/>
          <p:nvPr/>
        </p:nvSpPr>
        <p:spPr>
          <a:xfrm>
            <a:off x="492760" y="478155"/>
            <a:ext cx="1099693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4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全称量词与存在量词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2095" algn="just">
              <a:lnSpc>
                <a:spcPct val="14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全称量词：短语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所有的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任意一个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在逻辑中通常叫做全称量词，并用符号</a:t>
            </a:r>
            <a:r>
              <a:rPr lang="en-US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en-US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____</a:t>
            </a:r>
            <a:r>
              <a:rPr lang="zh-CN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2095" algn="just">
              <a:lnSpc>
                <a:spcPct val="14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存在量词：短语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存在一个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至少有一个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在逻辑中通常叫做存在量词，并用符号</a:t>
            </a:r>
            <a:r>
              <a:rPr lang="en-US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en-US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____</a:t>
            </a:r>
            <a:r>
              <a:rPr lang="zh-CN" altLang="zh-CN" sz="2400" b="1" kern="1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  <p:grpSp>
        <p:nvGrpSpPr>
          <p:cNvPr id="16" name="组合 15" title=""/>
          <p:cNvGrpSpPr/>
          <p:nvPr/>
        </p:nvGrpSpPr>
        <p:grpSpPr>
          <a:xfrm>
            <a:off x="2085340" y="1589405"/>
            <a:ext cx="389890" cy="491490"/>
            <a:chOff x="3284" y="2998"/>
            <a:chExt cx="614" cy="774"/>
          </a:xfrm>
        </p:grpSpPr>
        <mc:AlternateContent>
          <mc:Choice Requires="a14">
            <p:sp>
              <p:nvSpPr>
                <p:cNvPr id="13" name="矩形 12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3284" y="2998"/>
                  <a:ext cx="615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Times New Roman" charset="0"/>
                          </a:rPr>
                          <m:t>∀</m:t>
                        </m:r>
                      </m:oMath>
                    </m:oMathPara>
                  </a14:m>
                  <a:endParaRPr lang="en-US" altLang="zh-CN" sz="2600" i="1" kern="100">
                    <a:solidFill>
                      <a:srgbClr val="C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3284" y="2998"/>
                  <a:ext cx="615" cy="7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3780" y="332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2475865" y="2621915"/>
            <a:ext cx="375920" cy="491490"/>
            <a:chOff x="3899" y="4624"/>
            <a:chExt cx="592" cy="774"/>
          </a:xfrm>
        </p:grpSpPr>
        <mc:AlternateContent>
          <mc:Choice Requires="a14">
            <p:sp>
              <p:nvSpPr>
                <p:cNvPr id="14" name="矩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899" y="4624"/>
                  <a:ext cx="593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600" b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∃</m:t>
                        </m:r>
                      </m:oMath>
                    </m:oMathPara>
                  </a14:m>
                  <a:endParaRPr lang="zh-CN" altLang="en-US" sz="2600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3899" y="4624"/>
                  <a:ext cx="593" cy="77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4373" y="471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 title=""/>
          <p:cNvSpPr txBox="1"/>
          <p:nvPr/>
        </p:nvSpPr>
        <p:spPr>
          <a:xfrm>
            <a:off x="492760" y="30638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</a:t>
            </a:r>
            <a:r>
              <a:rPr lang="zh-CN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全称量词命题和存在量词命题</a:t>
            </a:r>
          </a:p>
        </p:txBody>
      </p:sp>
      <p:graphicFrame>
        <p:nvGraphicFramePr>
          <p:cNvPr id="20" name="表格 19" title="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492633" y="3755898"/>
          <a:ext cx="10849579" cy="2560320"/>
        </p:xfrm>
        <a:graphic>
          <a:graphicData uri="http://schemas.openxmlformats.org/drawingml/2006/table">
            <a:tbl>
              <a:tblPr/>
              <a:tblGrid>
                <a:gridCol w="1108679"/>
                <a:gridCol w="4712970"/>
                <a:gridCol w="5027930"/>
              </a:tblGrid>
              <a:tr h="28803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名称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全称量词命题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存在量词命题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54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结构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中的任意一个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，有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成立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中的元素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成立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简记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____________________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∃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，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b="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lang="zh-CN" sz="2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否定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∃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¬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b="0" i="1" kern="100">
                                <a:effectLst/>
                                <a:latin typeface="Cambria Math" panose="02040503050406030204" charset="0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b="0" i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700655"/>
                        </a:tabLst>
                      </a:pPr>
                      <a:r>
                        <a:rPr kumimoji="0" lang="en-US" altLang="zh-CN" sz="2400" i="0" u="none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/>
                          <a:sym typeface="Times New Roman" panose="02020603050405020304"/>
                        </a:rPr>
                        <a:t>______________________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组合 23" title=""/>
          <p:cNvGrpSpPr/>
          <p:nvPr/>
        </p:nvGrpSpPr>
        <p:grpSpPr>
          <a:xfrm>
            <a:off x="1774190" y="4987290"/>
            <a:ext cx="3252470" cy="690880"/>
            <a:chOff x="2794" y="7854"/>
            <a:chExt cx="5122" cy="1088"/>
          </a:xfrm>
        </p:grpSpPr>
        <mc:AlternateContent>
          <mc:Choice Requires="a14">
            <p:sp>
              <p:nvSpPr>
                <p:cNvPr id="21" name="矩形 2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338" y="7854"/>
                  <a:ext cx="3579" cy="1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∀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∈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𝑀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𝑝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)</m:t>
                        </m:r>
                      </m:oMath>
                    </m:oMathPara>
                  </a14:m>
                  <a:endParaRPr lang="zh-CN" altLang="zh-CN" sz="2600" i="1" kern="100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cs typeface="Courier New" panose="02070309020205020404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4338" y="7854"/>
                  <a:ext cx="3579" cy="108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14"/>
              </p:custDataLst>
            </p:nvPr>
          </p:nvSpPr>
          <p:spPr>
            <a:xfrm>
              <a:off x="2794" y="84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7552690" y="5631815"/>
            <a:ext cx="2448560" cy="690880"/>
            <a:chOff x="11894" y="8869"/>
            <a:chExt cx="3856" cy="1088"/>
          </a:xfrm>
        </p:grpSpPr>
        <mc:AlternateContent>
          <mc:Choice Requires="a14">
            <p:sp>
              <p:nvSpPr>
                <p:cNvPr id="22" name="矩形 21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1894" y="8869"/>
                  <a:ext cx="3856" cy="1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∀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∈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𝑀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𝑝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Times New Roman" charset="0"/>
                          </a:rPr>
                          <m:t>)</m:t>
                        </m:r>
                      </m:oMath>
                    </m:oMathPara>
                  </a14:m>
                  <a:endParaRPr lang="zh-CN" altLang="zh-CN" sz="2600" i="1" kern="100">
                    <a:solidFill>
                      <a:srgbClr val="C00000"/>
                    </a:solidFill>
                    <a:latin typeface="Times New Roman" panose="02020603050405020304"/>
                    <a:ea typeface="宋体" panose="02010600030101010101" pitchFamily="2" charset="-122"/>
                    <a:cs typeface="Courier New" panose="02070309020205020404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11894" y="8869"/>
                  <a:ext cx="3856" cy="108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/>
            <p:cNvSpPr/>
            <p:nvPr>
              <p:custDataLst>
                <p:tags r:id="rId18"/>
              </p:custDataLst>
            </p:nvPr>
          </p:nvSpPr>
          <p:spPr>
            <a:xfrm>
              <a:off x="11894" y="922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题型一：集合的基本概念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116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4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泰州调研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4}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{(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)|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中所含元素的个数为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indent="-457200" algn="just">
                  <a:lnSpc>
                    <a:spcPct val="14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A.5       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B.6  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	  C.10      D.15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2745105"/>
            <a:ext cx="11203940" cy="3448050"/>
            <a:chOff x="694" y="4323"/>
            <a:chExt cx="17644" cy="5430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4323"/>
                  <a:ext cx="17645" cy="54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所以分以下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5</a:t>
                  </a: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种情况：</a:t>
                  </a:r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①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，有四个，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��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，有三个，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，有两个，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(4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1)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(3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0)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④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，有一个，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(4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0)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；</m:t>
                        </m:r>
                      </m:oMath>
                    </m:oMathPara>
                  </a14:m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⑤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，有五个，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(0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3)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4).</m:t>
                        </m:r>
                      </m:oMath>
                    </m:oMathPara>
                  </a14:m>
                  <a:endParaRPr lang="zh-CN" altLang="zh-CN" sz="105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综上，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中所含元素的个数为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15.</a:t>
                  </a:r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故选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4323"/>
                  <a:ext cx="17645" cy="54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6468745" y="1593850"/>
            <a:ext cx="458470" cy="552450"/>
            <a:chOff x="10187" y="2510"/>
            <a:chExt cx="722" cy="870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0187" y="2510"/>
                  <a:ext cx="720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0187" y="2510"/>
                  <a:ext cx="720" cy="8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167</Paragraphs>
  <Slides>27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0">
      <vt:lpstr>Arial</vt:lpstr>
      <vt:lpstr>微软雅黑</vt:lpstr>
      <vt:lpstr>Wingdings</vt:lpstr>
      <vt:lpstr>楷体</vt:lpstr>
      <vt:lpstr>宋体</vt:lpstr>
      <vt:lpstr>黑体</vt:lpstr>
      <vt:lpstr>Times New Roman</vt:lpstr>
      <vt:lpstr>Courier New</vt:lpstr>
      <vt:lpstr>Cambria Math</vt:lpstr>
      <vt:lpstr>MS Mincho</vt:lpstr>
      <vt:lpstr>仿宋_GB2312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2023-09-12T08:44:52.189</cp:lastPrinted>
  <dcterms:created xsi:type="dcterms:W3CDTF">2023-09-12T08:44:52Z</dcterms:created>
  <dcterms:modified xsi:type="dcterms:W3CDTF">2023-09-12T00:44:52Z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