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88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84" r:id="rId41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  <p:cmAuthor id="2" name="工作室7" initials="工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32"/>
      </p:cViewPr>
      <p:guideLst>
        <p:guide orient="horz" pos="2160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slide" Target="slides/slide38.xml" /><Relationship Id="rId41" Type="http://schemas.openxmlformats.org/officeDocument/2006/relationships/slide" Target="slides/slide39.xml" /><Relationship Id="rId42" Type="http://schemas.openxmlformats.org/officeDocument/2006/relationships/tags" Target="tags/tag82.xml" /><Relationship Id="rId43" Type="http://schemas.openxmlformats.org/officeDocument/2006/relationships/presProps" Target="presProps.xml" /><Relationship Id="rId44" Type="http://schemas.openxmlformats.org/officeDocument/2006/relationships/viewProps" Target="viewProps.xml" /><Relationship Id="rId45" Type="http://schemas.openxmlformats.org/officeDocument/2006/relationships/theme" Target="theme/theme1.xml" /><Relationship Id="rId46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emf" /><Relationship Id="rId3" Type="http://schemas.openxmlformats.org/officeDocument/2006/relationships/image" Target="../media/image7.emf" /><Relationship Id="rId4" Type="http://schemas.openxmlformats.org/officeDocument/2006/relationships/image" Target="../media/image8.emf" /><Relationship Id="rId5" Type="http://schemas.openxmlformats.org/officeDocument/2006/relationships/image" Target="../media/image9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Relationship Id="rId3" Type="http://schemas.openxmlformats.org/officeDocument/2006/relationships/image" Target="../media/image34.emf" /><Relationship Id="rId4" Type="http://schemas.openxmlformats.org/officeDocument/2006/relationships/image" Target="../media/image35.emf" /><Relationship Id="rId5" Type="http://schemas.openxmlformats.org/officeDocument/2006/relationships/image" Target="../media/image36.emf" /><Relationship Id="rId6" Type="http://schemas.openxmlformats.org/officeDocument/2006/relationships/image" Target="../media/image37.emf" /><Relationship Id="rId7" Type="http://schemas.openxmlformats.org/officeDocument/2006/relationships/image" Target="../media/image38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Relationship Id="rId3" Type="http://schemas.openxmlformats.org/officeDocument/2006/relationships/image" Target="../media/image4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Relationship Id="rId3" Type="http://schemas.openxmlformats.org/officeDocument/2006/relationships/image" Target="../media/image46.emf" /><Relationship Id="rId4" Type="http://schemas.openxmlformats.org/officeDocument/2006/relationships/image" Target="../media/image47.emf" /><Relationship Id="rId5" Type="http://schemas.openxmlformats.org/officeDocument/2006/relationships/image" Target="../media/image48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Relationship Id="rId3" Type="http://schemas.openxmlformats.org/officeDocument/2006/relationships/image" Target="../media/image51.emf" /><Relationship Id="rId4" Type="http://schemas.openxmlformats.org/officeDocument/2006/relationships/image" Target="../media/image52.emf" /><Relationship Id="rId5" Type="http://schemas.openxmlformats.org/officeDocument/2006/relationships/image" Target="../media/image53.emf" /><Relationship Id="rId6" Type="http://schemas.openxmlformats.org/officeDocument/2006/relationships/image" Target="../media/image54.emf" /><Relationship Id="rId7" Type="http://schemas.openxmlformats.org/officeDocument/2006/relationships/image" Target="../media/image5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Relationship Id="rId2" Type="http://schemas.openxmlformats.org/officeDocument/2006/relationships/image" Target="../media/image11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Relationship Id="rId3" Type="http://schemas.openxmlformats.org/officeDocument/2006/relationships/image" Target="../media/image18.emf" /><Relationship Id="rId4" Type="http://schemas.openxmlformats.org/officeDocument/2006/relationships/image" Target="../media/image1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Relationship Id="rId4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package" Target="../embeddings/Document15.docx" TargetMode="Internal" /><Relationship Id="rId6" Type="http://schemas.openxmlformats.org/officeDocument/2006/relationships/image" Target="../media/image23.emf" /><Relationship Id="rId7" Type="http://schemas.openxmlformats.org/officeDocument/2006/relationships/tags" Target="../tags/tag73.xml" /><Relationship Id="rId8" Type="http://schemas.openxmlformats.org/officeDocument/2006/relationships/vmlDrawing" Target="../drawings/vmlDrawing6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16.docx" TargetMode="Internal" /><Relationship Id="rId3" Type="http://schemas.openxmlformats.org/officeDocument/2006/relationships/image" Target="../media/image24.emf" /><Relationship Id="rId4" Type="http://schemas.openxmlformats.org/officeDocument/2006/relationships/package" Target="../embeddings/Document17.docx" TargetMode="Internal" /><Relationship Id="rId5" Type="http://schemas.openxmlformats.org/officeDocument/2006/relationships/image" Target="../media/image25.emf" /><Relationship Id="rId6" Type="http://schemas.openxmlformats.org/officeDocument/2006/relationships/tags" Target="../tags/tag74.xml" /><Relationship Id="rId7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5.xml" /><Relationship Id="rId11" Type="http://schemas.openxmlformats.org/officeDocument/2006/relationships/vmlDrawing" Target="../drawings/vmlDrawing8.vml" /><Relationship Id="rId2" Type="http://schemas.openxmlformats.org/officeDocument/2006/relationships/package" Target="../embeddings/Document18.docx" TargetMode="Internal" /><Relationship Id="rId3" Type="http://schemas.openxmlformats.org/officeDocument/2006/relationships/image" Target="../media/image26.emf" /><Relationship Id="rId4" Type="http://schemas.openxmlformats.org/officeDocument/2006/relationships/package" Target="../embeddings/Document19.docx" TargetMode="Internal" /><Relationship Id="rId5" Type="http://schemas.openxmlformats.org/officeDocument/2006/relationships/image" Target="../media/image27.emf" /><Relationship Id="rId6" Type="http://schemas.openxmlformats.org/officeDocument/2006/relationships/package" Target="../embeddings/Document20.docx" TargetMode="Internal" /><Relationship Id="rId7" Type="http://schemas.openxmlformats.org/officeDocument/2006/relationships/image" Target="../media/image28.emf" /><Relationship Id="rId8" Type="http://schemas.openxmlformats.org/officeDocument/2006/relationships/package" Target="../embeddings/Document21.docx" TargetMode="Internal" /><Relationship Id="rId9" Type="http://schemas.openxmlformats.org/officeDocument/2006/relationships/image" Target="../media/image29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22.docx" TargetMode="Internal" /><Relationship Id="rId3" Type="http://schemas.openxmlformats.org/officeDocument/2006/relationships/image" Target="../media/image30.emf" /><Relationship Id="rId4" Type="http://schemas.openxmlformats.org/officeDocument/2006/relationships/package" Target="../embeddings/Document23.docx" TargetMode="Internal" /><Relationship Id="rId5" Type="http://schemas.openxmlformats.org/officeDocument/2006/relationships/image" Target="../media/image31.emf" /><Relationship Id="rId6" Type="http://schemas.openxmlformats.org/officeDocument/2006/relationships/tags" Target="../tags/tag76.xml" /><Relationship Id="rId7" Type="http://schemas.openxmlformats.org/officeDocument/2006/relationships/vmlDrawing" Target="../drawings/vmlDrawing9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28.docx" TargetMode="Internal" /><Relationship Id="rId11" Type="http://schemas.openxmlformats.org/officeDocument/2006/relationships/image" Target="../media/image36.emf" /><Relationship Id="rId12" Type="http://schemas.openxmlformats.org/officeDocument/2006/relationships/package" Target="../embeddings/Document29.docx" TargetMode="Internal" /><Relationship Id="rId13" Type="http://schemas.openxmlformats.org/officeDocument/2006/relationships/image" Target="../media/image37.emf" /><Relationship Id="rId14" Type="http://schemas.openxmlformats.org/officeDocument/2006/relationships/package" Target="../embeddings/Document30.docx" TargetMode="Internal" /><Relationship Id="rId15" Type="http://schemas.openxmlformats.org/officeDocument/2006/relationships/image" Target="../media/image38.emf" /><Relationship Id="rId16" Type="http://schemas.openxmlformats.org/officeDocument/2006/relationships/tags" Target="../tags/tag77.xml" /><Relationship Id="rId17" Type="http://schemas.openxmlformats.org/officeDocument/2006/relationships/vmlDrawing" Target="../drawings/vmlDrawing10.vml" /><Relationship Id="rId2" Type="http://schemas.openxmlformats.org/officeDocument/2006/relationships/package" Target="../embeddings/Document24.docx" TargetMode="Internal" /><Relationship Id="rId3" Type="http://schemas.openxmlformats.org/officeDocument/2006/relationships/image" Target="../media/image32.emf" /><Relationship Id="rId4" Type="http://schemas.openxmlformats.org/officeDocument/2006/relationships/package" Target="../embeddings/Document25.docx" TargetMode="Internal" /><Relationship Id="rId5" Type="http://schemas.openxmlformats.org/officeDocument/2006/relationships/image" Target="../media/image33.emf" /><Relationship Id="rId6" Type="http://schemas.openxmlformats.org/officeDocument/2006/relationships/package" Target="../embeddings/Document26.docx" TargetMode="Internal" /><Relationship Id="rId7" Type="http://schemas.openxmlformats.org/officeDocument/2006/relationships/image" Target="../media/image34.emf" /><Relationship Id="rId8" Type="http://schemas.openxmlformats.org/officeDocument/2006/relationships/package" Target="../embeddings/Document27.docx" TargetMode="Internal" /><Relationship Id="rId9" Type="http://schemas.openxmlformats.org/officeDocument/2006/relationships/image" Target="../media/image35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vmlDrawing" Target="../drawings/vmlDrawing11.vml" /><Relationship Id="rId2" Type="http://schemas.openxmlformats.org/officeDocument/2006/relationships/image" Target="../media/image39.png" /><Relationship Id="rId3" Type="http://schemas.openxmlformats.org/officeDocument/2006/relationships/package" Target="../embeddings/Document31.docx" TargetMode="Internal" /><Relationship Id="rId4" Type="http://schemas.openxmlformats.org/officeDocument/2006/relationships/image" Target="../media/image40.emf" /><Relationship Id="rId5" Type="http://schemas.openxmlformats.org/officeDocument/2006/relationships/package" Target="../embeddings/Document32.docx" TargetMode="Internal" /><Relationship Id="rId6" Type="http://schemas.openxmlformats.org/officeDocument/2006/relationships/image" Target="../media/image41.emf" /><Relationship Id="rId7" Type="http://schemas.openxmlformats.org/officeDocument/2006/relationships/package" Target="../embeddings/Document33.docx" TargetMode="Internal" /><Relationship Id="rId8" Type="http://schemas.openxmlformats.org/officeDocument/2006/relationships/image" Target="../media/image42.emf" /><Relationship Id="rId9" Type="http://schemas.openxmlformats.org/officeDocument/2006/relationships/image" Target="../media/image43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9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38.docx" TargetMode="Internal" /><Relationship Id="rId11" Type="http://schemas.openxmlformats.org/officeDocument/2006/relationships/image" Target="../media/image48.emf" /><Relationship Id="rId12" Type="http://schemas.openxmlformats.org/officeDocument/2006/relationships/tags" Target="../tags/tag80.xml" /><Relationship Id="rId13" Type="http://schemas.openxmlformats.org/officeDocument/2006/relationships/vmlDrawing" Target="../drawings/vmlDrawing12.vml" /><Relationship Id="rId2" Type="http://schemas.openxmlformats.org/officeDocument/2006/relationships/package" Target="../embeddings/Document34.docx" TargetMode="Internal" /><Relationship Id="rId3" Type="http://schemas.openxmlformats.org/officeDocument/2006/relationships/image" Target="../media/image44.emf" /><Relationship Id="rId4" Type="http://schemas.openxmlformats.org/officeDocument/2006/relationships/package" Target="../embeddings/Document35.docx" TargetMode="Internal" /><Relationship Id="rId5" Type="http://schemas.openxmlformats.org/officeDocument/2006/relationships/image" Target="../media/image45.emf" /><Relationship Id="rId6" Type="http://schemas.openxmlformats.org/officeDocument/2006/relationships/package" Target="../embeddings/Document36.docx" TargetMode="Internal" /><Relationship Id="rId7" Type="http://schemas.openxmlformats.org/officeDocument/2006/relationships/image" Target="../media/image46.emf" /><Relationship Id="rId8" Type="http://schemas.openxmlformats.org/officeDocument/2006/relationships/package" Target="../embeddings/Document37.docx" TargetMode="Internal" /><Relationship Id="rId9" Type="http://schemas.openxmlformats.org/officeDocument/2006/relationships/image" Target="../media/image47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43.docx" TargetMode="Internal" /><Relationship Id="rId11" Type="http://schemas.openxmlformats.org/officeDocument/2006/relationships/image" Target="../media/image53.emf" /><Relationship Id="rId12" Type="http://schemas.openxmlformats.org/officeDocument/2006/relationships/package" Target="../embeddings/Document44.docx" TargetMode="Internal" /><Relationship Id="rId13" Type="http://schemas.openxmlformats.org/officeDocument/2006/relationships/image" Target="../media/image54.emf" /><Relationship Id="rId14" Type="http://schemas.openxmlformats.org/officeDocument/2006/relationships/package" Target="../embeddings/Document45.docx" TargetMode="Internal" /><Relationship Id="rId15" Type="http://schemas.openxmlformats.org/officeDocument/2006/relationships/image" Target="../media/image55.emf" /><Relationship Id="rId16" Type="http://schemas.openxmlformats.org/officeDocument/2006/relationships/tags" Target="../tags/tag81.xml" /><Relationship Id="rId17" Type="http://schemas.openxmlformats.org/officeDocument/2006/relationships/vmlDrawing" Target="../drawings/vmlDrawing13.vml" /><Relationship Id="rId2" Type="http://schemas.openxmlformats.org/officeDocument/2006/relationships/package" Target="../embeddings/Document39.docx" TargetMode="Internal" /><Relationship Id="rId3" Type="http://schemas.openxmlformats.org/officeDocument/2006/relationships/image" Target="../media/image49.emf" /><Relationship Id="rId4" Type="http://schemas.openxmlformats.org/officeDocument/2006/relationships/package" Target="../embeddings/Document40.docx" TargetMode="Internal" /><Relationship Id="rId5" Type="http://schemas.openxmlformats.org/officeDocument/2006/relationships/image" Target="../media/image50.emf" /><Relationship Id="rId6" Type="http://schemas.openxmlformats.org/officeDocument/2006/relationships/package" Target="../embeddings/Document41.docx" TargetMode="Internal" /><Relationship Id="rId7" Type="http://schemas.openxmlformats.org/officeDocument/2006/relationships/image" Target="../media/image51.emf" /><Relationship Id="rId8" Type="http://schemas.openxmlformats.org/officeDocument/2006/relationships/package" Target="../embeddings/Document42.docx" TargetMode="Internal" /><Relationship Id="rId9" Type="http://schemas.openxmlformats.org/officeDocument/2006/relationships/image" Target="../media/image52.e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Relationship Id="rId4" Type="http://schemas.openxmlformats.org/officeDocument/2006/relationships/image" Target="../media/image60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Relationship Id="rId4" Type="http://schemas.openxmlformats.org/officeDocument/2006/relationships/image" Target="../media/image63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6.png" /><Relationship Id="rId3" Type="http://schemas.openxmlformats.org/officeDocument/2006/relationships/image" Target="../media/image67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8.png" /><Relationship Id="rId3" Type="http://schemas.openxmlformats.org/officeDocument/2006/relationships/image" Target="../media/image69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2.png" /><Relationship Id="rId3" Type="http://schemas.openxmlformats.org/officeDocument/2006/relationships/image" Target="../media/image73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4.png" /><Relationship Id="rId3" Type="http://schemas.openxmlformats.org/officeDocument/2006/relationships/image" Target="../media/image7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6.png" /><Relationship Id="rId3" Type="http://schemas.openxmlformats.org/officeDocument/2006/relationships/image" Target="../media/image77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8.png" /><Relationship Id="rId3" Type="http://schemas.openxmlformats.org/officeDocument/2006/relationships/image" Target="../media/image7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0.png" /><Relationship Id="rId3" Type="http://schemas.openxmlformats.org/officeDocument/2006/relationships/image" Target="../media/image81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2.png" /><Relationship Id="rId3" Type="http://schemas.openxmlformats.org/officeDocument/2006/relationships/image" Target="../media/image83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4.png" /><Relationship Id="rId3" Type="http://schemas.openxmlformats.org/officeDocument/2006/relationships/image" Target="../media/image85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6.png" /><Relationship Id="rId3" Type="http://schemas.openxmlformats.org/officeDocument/2006/relationships/image" Target="../media/image87.png" /><Relationship Id="rId4" Type="http://schemas.openxmlformats.org/officeDocument/2006/relationships/image" Target="../media/image88.emf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9.png" /><Relationship Id="rId3" Type="http://schemas.openxmlformats.org/officeDocument/2006/relationships/image" Target="../media/image90.png" /><Relationship Id="rId4" Type="http://schemas.openxmlformats.org/officeDocument/2006/relationships/image" Target="../media/image91.emf" /><Relationship Id="rId5" Type="http://schemas.openxmlformats.org/officeDocument/2006/relationships/image" Target="../media/image92.emf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3.png" /><Relationship Id="rId3" Type="http://schemas.openxmlformats.org/officeDocument/2006/relationships/image" Target="../media/image94.png" /><Relationship Id="rId4" Type="http://schemas.openxmlformats.org/officeDocument/2006/relationships/image" Target="../media/image95.emf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6.png" /><Relationship Id="rId3" Type="http://schemas.openxmlformats.org/officeDocument/2006/relationships/image" Target="../media/image97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8.png" /><Relationship Id="rId3" Type="http://schemas.openxmlformats.org/officeDocument/2006/relationships/image" Target="../media/image99.png" /><Relationship Id="rId4" Type="http://schemas.openxmlformats.org/officeDocument/2006/relationships/image" Target="../media/image100.emf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01.png" /><Relationship Id="rId3" Type="http://schemas.openxmlformats.org/officeDocument/2006/relationships/image" Target="../media/image102.png" /><Relationship Id="rId4" Type="http://schemas.openxmlformats.org/officeDocument/2006/relationships/image" Target="../media/image103.emf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5.docx" TargetMode="Internal" /><Relationship Id="rId11" Type="http://schemas.openxmlformats.org/officeDocument/2006/relationships/image" Target="../media/image9.emf" /><Relationship Id="rId12" Type="http://schemas.openxmlformats.org/officeDocument/2006/relationships/tags" Target="../tags/tag67.xml" /><Relationship Id="rId13" Type="http://schemas.openxmlformats.org/officeDocument/2006/relationships/vmlDrawing" Target="../drawings/vmlDrawing1.vml" /><Relationship Id="rId2" Type="http://schemas.openxmlformats.org/officeDocument/2006/relationships/package" Target="../embeddings/Document1.docx" TargetMode="Internal" /><Relationship Id="rId3" Type="http://schemas.openxmlformats.org/officeDocument/2006/relationships/image" Target="../media/image5.emf" /><Relationship Id="rId4" Type="http://schemas.openxmlformats.org/officeDocument/2006/relationships/package" Target="../embeddings/Document2.docx" TargetMode="Internal" /><Relationship Id="rId5" Type="http://schemas.openxmlformats.org/officeDocument/2006/relationships/image" Target="../media/image6.emf" /><Relationship Id="rId6" Type="http://schemas.openxmlformats.org/officeDocument/2006/relationships/package" Target="../embeddings/Document3.docx" TargetMode="Internal" /><Relationship Id="rId7" Type="http://schemas.openxmlformats.org/officeDocument/2006/relationships/image" Target="../media/image7.emf" /><Relationship Id="rId8" Type="http://schemas.openxmlformats.org/officeDocument/2006/relationships/package" Target="../embeddings/Document4.docx" TargetMode="Internal" /><Relationship Id="rId9" Type="http://schemas.openxmlformats.org/officeDocument/2006/relationships/image" Target="../media/image8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6.docx" TargetMode="Internal" /><Relationship Id="rId3" Type="http://schemas.openxmlformats.org/officeDocument/2006/relationships/image" Target="../media/image10.emf" /><Relationship Id="rId4" Type="http://schemas.openxmlformats.org/officeDocument/2006/relationships/package" Target="../embeddings/Document7.docx" TargetMode="Internal" /><Relationship Id="rId5" Type="http://schemas.openxmlformats.org/officeDocument/2006/relationships/image" Target="../media/image11.emf" /><Relationship Id="rId6" Type="http://schemas.openxmlformats.org/officeDocument/2006/relationships/tags" Target="../tags/tag68.xml" /><Relationship Id="rId7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tags" Target="../tags/tag6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8.docx" TargetMode="Internal" /><Relationship Id="rId3" Type="http://schemas.openxmlformats.org/officeDocument/2006/relationships/image" Target="../media/image13.emf" /><Relationship Id="rId4" Type="http://schemas.openxmlformats.org/officeDocument/2006/relationships/tags" Target="../tags/tag70.xml" /><Relationship Id="rId5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9.docx" TargetMode="Internal" /><Relationship Id="rId3" Type="http://schemas.openxmlformats.org/officeDocument/2006/relationships/image" Target="../media/image14.emf" /><Relationship Id="rId4" Type="http://schemas.openxmlformats.org/officeDocument/2006/relationships/package" Target="../embeddings/Document10.docx" TargetMode="Internal" /><Relationship Id="rId5" Type="http://schemas.openxmlformats.org/officeDocument/2006/relationships/image" Target="../media/image15.emf" /><Relationship Id="rId6" Type="http://schemas.openxmlformats.org/officeDocument/2006/relationships/tags" Target="../tags/tag71.xml" /><Relationship Id="rId7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2.xml" /><Relationship Id="rId11" Type="http://schemas.openxmlformats.org/officeDocument/2006/relationships/vmlDrawing" Target="../drawings/vmlDrawing5.vml" /><Relationship Id="rId2" Type="http://schemas.openxmlformats.org/officeDocument/2006/relationships/package" Target="../embeddings/Document11.docx" TargetMode="Internal" /><Relationship Id="rId3" Type="http://schemas.openxmlformats.org/officeDocument/2006/relationships/image" Target="../media/image16.emf" /><Relationship Id="rId4" Type="http://schemas.openxmlformats.org/officeDocument/2006/relationships/package" Target="../embeddings/Document12.docx" TargetMode="Internal" /><Relationship Id="rId5" Type="http://schemas.openxmlformats.org/officeDocument/2006/relationships/image" Target="../media/image17.emf" /><Relationship Id="rId6" Type="http://schemas.openxmlformats.org/officeDocument/2006/relationships/package" Target="../embeddings/Document13.docx" TargetMode="Internal" /><Relationship Id="rId7" Type="http://schemas.openxmlformats.org/officeDocument/2006/relationships/image" Target="../media/image18.emf" /><Relationship Id="rId8" Type="http://schemas.openxmlformats.org/officeDocument/2006/relationships/package" Target="../embeddings/Document14.docx" TargetMode="Internal" /><Relationship Id="rId9" Type="http://schemas.openxmlformats.org/officeDocument/2006/relationships/image" Target="../media/image19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95151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三角函数</a:t>
            </a:r>
            <a:endParaRPr lang="en-US" altLang="zh-CN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章末复习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第五章  三角函数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986565"/>
            <a:ext cx="1137726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正弦、余弦、正切函数的图象与性质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下表中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05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479376" y="1778656"/>
          <a:ext cx="10443653" cy="4680000"/>
        </p:xfrm>
        <a:graphic>
          <a:graphicData uri="http://schemas.openxmlformats.org/drawingml/2006/table">
            <a:tbl>
              <a:tblPr/>
              <a:tblGrid>
                <a:gridCol w="1286984"/>
                <a:gridCol w="2817472"/>
                <a:gridCol w="3026742"/>
                <a:gridCol w="3312455"/>
              </a:tblGrid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sin 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cos 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tan 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图象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定义域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R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R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4090" y="2930781"/>
            <a:ext cx="2599159" cy="171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title="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906" y="3002789"/>
            <a:ext cx="2627721" cy="171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title="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2224" y="2623699"/>
            <a:ext cx="2342102" cy="262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8256240" y="5412961"/>
          <a:ext cx="2692400" cy="1077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5" imgW="2694305" imgH="1078865" progId="Word.Document.12">
                  <p:embed/>
                </p:oleObj>
              </mc:Choice>
              <mc:Fallback>
                <p:oleObj name="文档" r:id="rId5" imgW="2694305" imgH="10788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6240" y="5412961"/>
                        <a:ext cx="269240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 title=""/>
          <p:cNvCxnSpPr/>
          <p:nvPr/>
        </p:nvCxnSpPr>
        <p:spPr>
          <a:xfrm>
            <a:off x="8034629" y="6334207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表格 1" title=""/>
          <p:cNvGraphicFramePr>
            <a:graphicFrameLocks noGrp="1"/>
          </p:cNvGraphicFramePr>
          <p:nvPr/>
        </p:nvGraphicFramePr>
        <p:xfrm>
          <a:off x="407368" y="1197152"/>
          <a:ext cx="11154853" cy="3600000"/>
        </p:xfrm>
        <a:graphic>
          <a:graphicData uri="http://schemas.openxmlformats.org/drawingml/2006/table">
            <a:tbl>
              <a:tblPr/>
              <a:tblGrid>
                <a:gridCol w="1998184"/>
                <a:gridCol w="2970368"/>
                <a:gridCol w="2808312"/>
                <a:gridCol w="3377989"/>
              </a:tblGrid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值域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周期性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奇偶性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奇函数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递增区间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3215680" y="1125144"/>
            <a:ext cx="12330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1,1]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6159114" y="1144194"/>
            <a:ext cx="12330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1,1]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9658691" y="1206677"/>
            <a:ext cx="444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6439844" y="1882858"/>
            <a:ext cx="545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2π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3647728" y="1882858"/>
            <a:ext cx="545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2π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9696400" y="1882858"/>
            <a:ext cx="3658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3201253" y="2587329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奇函数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6168008" y="2596854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偶函数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/>
        </p:nvGraphicFramePr>
        <p:xfrm>
          <a:off x="2552452" y="3616849"/>
          <a:ext cx="3111500" cy="1020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2" imgW="3113405" imgH="1022350" progId="Word.Document.12">
                  <p:embed/>
                </p:oleObj>
              </mc:Choice>
              <mc:Fallback>
                <p:oleObj name="文档" r:id="rId2" imgW="3113405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2452" y="3616849"/>
                        <a:ext cx="31115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title=""/>
          <p:cNvSpPr/>
          <p:nvPr/>
        </p:nvSpPr>
        <p:spPr>
          <a:xfrm>
            <a:off x="5602950" y="3933056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π]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6" name="对象 15" title=""/>
          <p:cNvGraphicFramePr>
            <a:graphicFrameLocks noChangeAspect="1"/>
          </p:cNvGraphicFramePr>
          <p:nvPr/>
        </p:nvGraphicFramePr>
        <p:xfrm>
          <a:off x="8714450" y="3572181"/>
          <a:ext cx="2921000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4" imgW="2922905" imgH="1050290" progId="Word.Document.12">
                  <p:embed/>
                </p:oleObj>
              </mc:Choice>
              <mc:Fallback>
                <p:oleObj name="文档" r:id="rId4" imgW="2922905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4450" y="3572181"/>
                        <a:ext cx="292100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 title=""/>
          <p:cNvCxnSpPr/>
          <p:nvPr/>
        </p:nvCxnSpPr>
        <p:spPr>
          <a:xfrm>
            <a:off x="2504842" y="4621519"/>
            <a:ext cx="2818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 title=""/>
          <p:cNvCxnSpPr/>
          <p:nvPr/>
        </p:nvCxnSpPr>
        <p:spPr>
          <a:xfrm>
            <a:off x="5650059" y="4615436"/>
            <a:ext cx="2376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 title=""/>
          <p:cNvCxnSpPr/>
          <p:nvPr/>
        </p:nvCxnSpPr>
        <p:spPr>
          <a:xfrm>
            <a:off x="8571145" y="4615436"/>
            <a:ext cx="2720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表格 1" title=""/>
          <p:cNvGraphicFramePr>
            <a:graphicFrameLocks noGrp="1"/>
          </p:cNvGraphicFramePr>
          <p:nvPr/>
        </p:nvGraphicFramePr>
        <p:xfrm>
          <a:off x="407368" y="1196752"/>
          <a:ext cx="11154853" cy="4680000"/>
        </p:xfrm>
        <a:graphic>
          <a:graphicData uri="http://schemas.openxmlformats.org/drawingml/2006/table">
            <a:tbl>
              <a:tblPr/>
              <a:tblGrid>
                <a:gridCol w="1944216"/>
                <a:gridCol w="3312368"/>
                <a:gridCol w="3168352"/>
                <a:gridCol w="2729917"/>
              </a:tblGrid>
              <a:tr h="180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递减区间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_________________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430780"/>
                        </a:tabLst>
                        <a:defRPr/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______________</a:t>
                      </a:r>
                      <a:endParaRPr lang="zh-CN" alt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44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对称中心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______________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对称轴方程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altLang="zh-CN" sz="2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430780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1192" marR="211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6090067" y="1644124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π]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3280270" y="3337828"/>
            <a:ext cx="1303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0)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6672064" y="4644077"/>
            <a:ext cx="10422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430780"/>
              </a:tabLst>
            </a:pP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π</a:t>
            </a:r>
            <a:endParaRPr lang="zh-CN" altLang="en-US" sz="2800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2567608" y="1268760"/>
          <a:ext cx="3435350" cy="1125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2" imgW="3436620" imgH="1127760" progId="Word.Document.12">
                  <p:embed/>
                </p:oleObj>
              </mc:Choice>
              <mc:Fallback>
                <p:oleObj name="文档" r:id="rId2" imgW="3436620" imgH="1127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7608" y="1268760"/>
                        <a:ext cx="3435350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6451054" y="2987427"/>
          <a:ext cx="2381250" cy="112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4" imgW="2389505" imgH="1127760" progId="Word.Document.12">
                  <p:embed/>
                </p:oleObj>
              </mc:Choice>
              <mc:Fallback>
                <p:oleObj name="文档" r:id="rId4" imgW="2389505" imgH="1127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1054" y="2987427"/>
                        <a:ext cx="238125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/>
        </p:nvGraphicFramePr>
        <p:xfrm>
          <a:off x="9654083" y="3254871"/>
          <a:ext cx="1914525" cy="1038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6" imgW="1923415" imgH="1040765" progId="Word.Document.12">
                  <p:embed/>
                </p:oleObj>
              </mc:Choice>
              <mc:Fallback>
                <p:oleObj name="文档" r:id="rId6" imgW="1923415" imgH="10407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54083" y="3254871"/>
                        <a:ext cx="191452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/>
        </p:nvGraphicFramePr>
        <p:xfrm>
          <a:off x="2927648" y="4469482"/>
          <a:ext cx="2085975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8" imgW="2094230" imgH="1031875" progId="Word.Document.12">
                  <p:embed/>
                </p:oleObj>
              </mc:Choice>
              <mc:Fallback>
                <p:oleObj name="文档" r:id="rId8" imgW="2094230" imgH="10318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7648" y="4469482"/>
                        <a:ext cx="208597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836712"/>
            <a:ext cx="1152128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简谐运动的有关概念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479373" y="1556792"/>
          <a:ext cx="10678015" cy="3744416"/>
        </p:xfrm>
        <a:graphic>
          <a:graphicData uri="http://schemas.openxmlformats.org/drawingml/2006/table">
            <a:tbl>
              <a:tblPr/>
              <a:tblGrid>
                <a:gridCol w="3204142"/>
                <a:gridCol w="1026160"/>
                <a:gridCol w="1757998"/>
                <a:gridCol w="1940001"/>
                <a:gridCol w="1401296"/>
                <a:gridCol w="1348418"/>
              </a:tblGrid>
              <a:tr h="1248139">
                <a:tc row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800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sin(</a:t>
                      </a:r>
                      <a:r>
                        <a:rPr lang="en-US" sz="28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ωx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φ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&gt;0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ω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&gt;0)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振幅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周期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频率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相位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初相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77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    f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ωx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φ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φ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/>
        </p:nvGraphicFramePr>
        <p:xfrm>
          <a:off x="7320136" y="3645024"/>
          <a:ext cx="1404938" cy="1035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2" imgW="1406525" imgH="1036320" progId="Word.Document.12">
                  <p:embed/>
                </p:oleObj>
              </mc:Choice>
              <mc:Fallback>
                <p:oleObj name="文档" r:id="rId2" imgW="1406525" imgH="10363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20136" y="3645024"/>
                        <a:ext cx="1404938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5652293" y="3356992"/>
          <a:ext cx="887413" cy="97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4" imgW="894715" imgH="993775" progId="Word.Document.12">
                  <p:embed/>
                </p:oleObj>
              </mc:Choice>
              <mc:Fallback>
                <p:oleObj name="文档" r:id="rId4" imgW="894715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293" y="3356992"/>
                        <a:ext cx="887413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407368" y="981242"/>
            <a:ext cx="11377264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五点法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sin(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一个周期内的简图时，要找五个特征点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551383" y="2436067"/>
          <a:ext cx="11233248" cy="3960000"/>
        </p:xfrm>
        <a:graphic>
          <a:graphicData uri="http://schemas.openxmlformats.org/drawingml/2006/table">
            <a:tbl>
              <a:tblPr/>
              <a:tblGrid>
                <a:gridCol w="2520281"/>
                <a:gridCol w="1440160"/>
                <a:gridCol w="1872208"/>
                <a:gridCol w="1800200"/>
                <a:gridCol w="1800200"/>
                <a:gridCol w="1800199"/>
              </a:tblGrid>
              <a:tr h="108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ωx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φ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π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2π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800" kern="10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800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sin(</a:t>
                      </a:r>
                      <a:r>
                        <a:rPr lang="en-US" sz="28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ωx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φ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6602" marR="66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/>
        </p:nvGraphicFramePr>
        <p:xfrm>
          <a:off x="5131321" y="2436066"/>
          <a:ext cx="873125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2" imgW="875030" imgH="1050290" progId="Word.Document.12">
                  <p:embed/>
                </p:oleObj>
              </mc:Choice>
              <mc:Fallback>
                <p:oleObj name="文档" r:id="rId2" imgW="875030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31321" y="2436066"/>
                        <a:ext cx="873125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8760296" y="2508268"/>
          <a:ext cx="873125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4" imgW="875030" imgH="1052830" progId="Word.Document.12">
                  <p:embed/>
                </p:oleObj>
              </mc:Choice>
              <mc:Fallback>
                <p:oleObj name="文档" r:id="rId4" imgW="875030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0296" y="2508268"/>
                        <a:ext cx="873125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3359696" y="3922060"/>
          <a:ext cx="1473200" cy="1125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6" imgW="1475105" imgH="1127760" progId="Word.Document.12">
                  <p:embed/>
                </p:oleObj>
              </mc:Choice>
              <mc:Fallback>
                <p:oleObj name="文档" r:id="rId6" imgW="1475105" imgH="1127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9696" y="3922060"/>
                        <a:ext cx="1473200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/>
        </p:nvGraphicFramePr>
        <p:xfrm>
          <a:off x="5077197" y="3557040"/>
          <a:ext cx="1666875" cy="1609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8" imgW="1675130" imgH="1614170" progId="Word.Document.12">
                  <p:embed/>
                </p:oleObj>
              </mc:Choice>
              <mc:Fallback>
                <p:oleObj name="文档" r:id="rId8" imgW="1675130" imgH="16141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7197" y="3557040"/>
                        <a:ext cx="166687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/>
        </p:nvGraphicFramePr>
        <p:xfrm>
          <a:off x="6735291" y="3874882"/>
          <a:ext cx="1304925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10" imgW="1313815" imgH="1069975" progId="Word.Document.12">
                  <p:embed/>
                </p:oleObj>
              </mc:Choice>
              <mc:Fallback>
                <p:oleObj name="文档" r:id="rId10" imgW="1313815" imgH="10699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5291" y="3874882"/>
                        <a:ext cx="13049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title=""/>
          <p:cNvGraphicFramePr>
            <a:graphicFrameLocks noChangeAspect="1"/>
          </p:cNvGraphicFramePr>
          <p:nvPr/>
        </p:nvGraphicFramePr>
        <p:xfrm>
          <a:off x="8570540" y="3564005"/>
          <a:ext cx="1485900" cy="173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12" imgW="1493520" imgH="1737360" progId="Word.Document.12">
                  <p:embed/>
                </p:oleObj>
              </mc:Choice>
              <mc:Fallback>
                <p:oleObj name="文档" r:id="rId12" imgW="1493520" imgH="17373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0540" y="3564005"/>
                        <a:ext cx="148590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/>
          <p:cNvGraphicFramePr>
            <a:graphicFrameLocks noChangeAspect="1"/>
          </p:cNvGraphicFramePr>
          <p:nvPr/>
        </p:nvGraphicFramePr>
        <p:xfrm>
          <a:off x="10361215" y="3933173"/>
          <a:ext cx="1495425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14" imgW="1493520" imgH="1146175" progId="Word.Document.12">
                  <p:embed/>
                </p:oleObj>
              </mc:Choice>
              <mc:Fallback>
                <p:oleObj name="文档" r:id="rId14" imgW="1493520" imgH="11461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61215" y="3933173"/>
                        <a:ext cx="149542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 title=""/>
          <p:cNvCxnSpPr/>
          <p:nvPr/>
        </p:nvCxnSpPr>
        <p:spPr>
          <a:xfrm>
            <a:off x="3208428" y="4869674"/>
            <a:ext cx="1172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 title=""/>
          <p:cNvCxnSpPr/>
          <p:nvPr/>
        </p:nvCxnSpPr>
        <p:spPr>
          <a:xfrm>
            <a:off x="4733966" y="4869674"/>
            <a:ext cx="129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 title=""/>
          <p:cNvCxnSpPr/>
          <p:nvPr/>
        </p:nvCxnSpPr>
        <p:spPr>
          <a:xfrm>
            <a:off x="6534166" y="4869674"/>
            <a:ext cx="129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 title=""/>
          <p:cNvCxnSpPr/>
          <p:nvPr/>
        </p:nvCxnSpPr>
        <p:spPr>
          <a:xfrm>
            <a:off x="8324096" y="4869674"/>
            <a:ext cx="129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 title=""/>
          <p:cNvCxnSpPr/>
          <p:nvPr/>
        </p:nvCxnSpPr>
        <p:spPr>
          <a:xfrm>
            <a:off x="10206574" y="4869674"/>
            <a:ext cx="129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0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" b="8053"/>
          <a:stretch>
            <a:fillRect/>
          </a:stretch>
        </p:blipFill>
        <p:spPr bwMode="auto">
          <a:xfrm>
            <a:off x="3287688" y="398649"/>
            <a:ext cx="8690251" cy="64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 title=""/>
          <p:cNvSpPr/>
          <p:nvPr/>
        </p:nvSpPr>
        <p:spPr>
          <a:xfrm>
            <a:off x="382232" y="870105"/>
            <a:ext cx="2682044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lang="zh-CN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sz="2800" i="1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的图象经变换得到</a:t>
            </a:r>
            <a:r>
              <a:rPr lang="en-US" altLang="zh-CN" sz="2800" i="1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spc="-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spc="-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sin(</a:t>
            </a:r>
            <a:r>
              <a:rPr lang="en-US" altLang="zh-CN" sz="2800" i="1" kern="100" spc="-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ωx</a:t>
            </a:r>
            <a:r>
              <a:rPr lang="zh-CN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100" spc="-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kern="100" spc="-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的图象的两种途径</a:t>
            </a:r>
            <a:endParaRPr lang="zh-CN" altLang="zh-CN" sz="105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5021395" y="1237458"/>
            <a:ext cx="582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|φ|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5893920" y="3085397"/>
          <a:ext cx="809625" cy="1038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3" imgW="818515" imgH="1050290" progId="Word.Document.12">
                  <p:embed/>
                </p:oleObj>
              </mc:Choice>
              <mc:Fallback>
                <p:oleObj name="文档" r:id="rId3" imgW="818515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3920" y="3085397"/>
                        <a:ext cx="80962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10679587" y="1236803"/>
          <a:ext cx="809625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5" imgW="818515" imgH="1052830" progId="Word.Document.12">
                  <p:embed/>
                </p:oleObj>
              </mc:Choice>
              <mc:Fallback>
                <p:oleObj name="文档" r:id="rId5" imgW="818515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79587" y="1236803"/>
                        <a:ext cx="8096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9757572" y="3110846"/>
          <a:ext cx="1371600" cy="1228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7" imgW="1379220" imgH="1233170" progId="Word.Document.12">
                  <p:embed/>
                </p:oleObj>
              </mc:Choice>
              <mc:Fallback>
                <p:oleObj name="文档" r:id="rId7" imgW="1379220" imgH="12331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57572" y="3110846"/>
                        <a:ext cx="13716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/>
        </p:nvSpPr>
        <p:spPr>
          <a:xfrm>
            <a:off x="5872588" y="514391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0506023" y="514391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1950700" y="110236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667715"/>
            <a:ext cx="115212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11.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两角和与差的余弦、正弦、正切公式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(4)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2207568" y="2060250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2164135" y="3351235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2116510" y="4623849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2130227" y="5905135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485609" y="1308075"/>
            <a:ext cx="11377264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(5)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tan(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85609" y="2550264"/>
            <a:ext cx="11377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(6)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tan(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solidFill>
                  <a:prstClr val="black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/>
        </p:nvGraphicFramePr>
        <p:xfrm>
          <a:off x="4734081" y="839812"/>
          <a:ext cx="2730500" cy="1296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2" imgW="2732405" imgH="1298575" progId="Word.Document.12">
                  <p:embed/>
                </p:oleObj>
              </mc:Choice>
              <mc:Fallback>
                <p:oleObj name="文档" r:id="rId2" imgW="2732405" imgH="12985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4081" y="839812"/>
                        <a:ext cx="2730500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4734081" y="2011834"/>
          <a:ext cx="2730500" cy="1296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文档" r:id="rId4" imgW="2732405" imgH="1299845" progId="Word.Document.12">
                  <p:embed/>
                </p:oleObj>
              </mc:Choice>
              <mc:Fallback>
                <p:oleObj name="文档" r:id="rId4" imgW="2732405" imgH="12998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4081" y="2011834"/>
                        <a:ext cx="2730500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 title=""/>
          <p:cNvSpPr/>
          <p:nvPr/>
        </p:nvSpPr>
        <p:spPr>
          <a:xfrm>
            <a:off x="485609" y="3517202"/>
            <a:ext cx="11377264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12.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辅助角公式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φ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φ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3063039" y="4133974"/>
          <a:ext cx="3409950" cy="828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6" imgW="3416935" imgH="830580" progId="Word.Document.12">
                  <p:embed/>
                </p:oleObj>
              </mc:Choice>
              <mc:Fallback>
                <p:oleObj name="文档" r:id="rId6" imgW="3416935" imgH="8305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039" y="4133974"/>
                        <a:ext cx="34099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/>
        </p:nvGraphicFramePr>
        <p:xfrm>
          <a:off x="7931008" y="4172606"/>
          <a:ext cx="18288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文档" r:id="rId8" imgW="1836420" imgH="1050290" progId="Word.Document.12">
                  <p:embed/>
                </p:oleObj>
              </mc:Choice>
              <mc:Fallback>
                <p:oleObj name="文档" r:id="rId8" imgW="1836420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31008" y="4172606"/>
                        <a:ext cx="18288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title=""/>
          <p:cNvGraphicFramePr>
            <a:graphicFrameLocks noChangeAspect="1"/>
          </p:cNvGraphicFramePr>
          <p:nvPr/>
        </p:nvGraphicFramePr>
        <p:xfrm>
          <a:off x="10610162" y="4196841"/>
          <a:ext cx="18288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文档" r:id="rId10" imgW="1836420" imgH="1052830" progId="Word.Document.12">
                  <p:embed/>
                </p:oleObj>
              </mc:Choice>
              <mc:Fallback>
                <p:oleObj name="文档" r:id="rId10" imgW="1836420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10162" y="4196841"/>
                        <a:ext cx="18288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835832"/>
            <a:ext cx="115212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13.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二倍角的正弦、余弦、正切公式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 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tan 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常用的部分三角公式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升幂公式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(2)1±sin 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升幂公式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(3)sin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tan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降幂公式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575720" y="1599231"/>
            <a:ext cx="181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3633950" y="2269915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cos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sin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6153356" y="2247303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2cos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8366554" y="222303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2sin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3738786" y="2664607"/>
          <a:ext cx="1892300" cy="1087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文档" r:id="rId2" imgW="1894205" imgH="1089660" progId="Word.Document.12">
                  <p:embed/>
                </p:oleObj>
              </mc:Choice>
              <mc:Fallback>
                <p:oleObj name="文档" r:id="rId2" imgW="1894205" imgH="10896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8786" y="2664607"/>
                        <a:ext cx="189230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2639095" y="4137212"/>
          <a:ext cx="1892300" cy="1087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文档" r:id="rId4" imgW="1894205" imgH="1090930" progId="Word.Document.12">
                  <p:embed/>
                </p:oleObj>
              </mc:Choice>
              <mc:Fallback>
                <p:oleObj name="文档" r:id="rId4" imgW="1894205" imgH="10909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9095" y="4137212"/>
                        <a:ext cx="189230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/>
        </p:nvGraphicFramePr>
        <p:xfrm>
          <a:off x="5869930" y="4146737"/>
          <a:ext cx="1892300" cy="1087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文档" r:id="rId6" imgW="1894205" imgH="1092835" progId="Word.Document.12">
                  <p:embed/>
                </p:oleObj>
              </mc:Choice>
              <mc:Fallback>
                <p:oleObj name="文档" r:id="rId6" imgW="1894205" imgH="109283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9930" y="4146737"/>
                        <a:ext cx="189230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title=""/>
          <p:cNvGraphicFramePr>
            <a:graphicFrameLocks noChangeAspect="1"/>
          </p:cNvGraphicFramePr>
          <p:nvPr/>
        </p:nvGraphicFramePr>
        <p:xfrm>
          <a:off x="7968208" y="5658454"/>
          <a:ext cx="2143125" cy="1276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8" imgW="2152015" imgH="1280160" progId="Word.Document.12">
                  <p:embed/>
                </p:oleObj>
              </mc:Choice>
              <mc:Fallback>
                <p:oleObj name="文档" r:id="rId8" imgW="2152015" imgH="12801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8208" y="5658454"/>
                        <a:ext cx="21431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 title=""/>
          <p:cNvGraphicFramePr>
            <a:graphicFrameLocks noChangeAspect="1"/>
          </p:cNvGraphicFramePr>
          <p:nvPr/>
        </p:nvGraphicFramePr>
        <p:xfrm>
          <a:off x="1876103" y="5806092"/>
          <a:ext cx="1733550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文档" r:id="rId10" imgW="1741805" imgH="1060450" progId="Word.Document.12">
                  <p:embed/>
                </p:oleObj>
              </mc:Choice>
              <mc:Fallback>
                <p:oleObj name="文档" r:id="rId10" imgW="1741805" imgH="1060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6103" y="5806092"/>
                        <a:ext cx="17335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title=""/>
          <p:cNvGraphicFramePr>
            <a:graphicFrameLocks noChangeAspect="1"/>
          </p:cNvGraphicFramePr>
          <p:nvPr/>
        </p:nvGraphicFramePr>
        <p:xfrm>
          <a:off x="4887193" y="5806092"/>
          <a:ext cx="1733550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文档" r:id="rId12" imgW="1741805" imgH="1062355" progId="Word.Document.12">
                  <p:embed/>
                </p:oleObj>
              </mc:Choice>
              <mc:Fallback>
                <p:oleObj name="文档" r:id="rId12" imgW="1741805" imgH="10623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87193" y="5806092"/>
                        <a:ext cx="17335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 title=""/>
          <p:cNvGraphicFramePr>
            <a:graphicFrameLocks noChangeAspect="1"/>
          </p:cNvGraphicFramePr>
          <p:nvPr/>
        </p:nvGraphicFramePr>
        <p:xfrm>
          <a:off x="2603773" y="4940288"/>
          <a:ext cx="2143125" cy="1276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文档" r:id="rId14" imgW="2152015" imgH="1281430" progId="Word.Document.12">
                  <p:embed/>
                </p:oleObj>
              </mc:Choice>
              <mc:Fallback>
                <p:oleObj name="文档" r:id="rId14" imgW="2152015" imgH="12814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03773" y="4940288"/>
                        <a:ext cx="21431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【解析】由题意可得：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题型一：三角函数式的化简、求值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本章知识结构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2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412" y="824230"/>
            <a:ext cx="3994844" cy="56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如图，点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为单位圆上一点，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𝑥𝑂𝐴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，已知点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沿单位圆按逆时针方向旋转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到点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【解析】根据题意，利用三角函数的定义，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题型一：三角函数式的化简、求值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250" y="1885950"/>
            <a:ext cx="1514475" cy="15430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砖雕是我国古建筑雕刻中的重要艺术形式，传统砖雕精致细腻、气韵生动、极富书卷气．如图所示，一扇环形砖雕，可视为将扇形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OCD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截去同心扇形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OAB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所得图形，已知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𝑂𝐴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𝐴𝐷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𝐴𝑂𝐵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，则该扇环形砖雕的面积为（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【解析】由题意知，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𝐴𝐷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𝐴𝑂𝐵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𝑂𝐷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可得扇形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的面积为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，扇形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𝑂𝐴𝐵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的面积为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所以该扇环形砖雕的面积为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题型一：三角函数式的化简、求值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086" y="1963833"/>
            <a:ext cx="1809750" cy="11525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上的单调递增区间为（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单调递增．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题型二：三角函数的图象与性质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397362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6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6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上单调，且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，则（</a:t>
                </a:r>
                <a:r>
                  <a:rPr lang="en-US" altLang="zh-CN" sz="16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B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D</a:t>
                </a:r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6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397362"/>
              </a:xfrm>
              <a:blipFill rotWithShape="1">
                <a:blip r:embed="rId2"/>
                <a:stretch>
                  <a:fillRect l="-1" t="-12" r="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315361"/>
                <a:ext cx="11606380" cy="454263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【解析】因为函数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上单调，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315361"/>
                <a:ext cx="11606380" cy="4542639"/>
              </a:xfrm>
              <a:blipFill rotWithShape="1">
                <a:blip r:embed="rId3"/>
                <a:stretch>
                  <a:fillRect l="-1" t="-3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题型二：三角函数的图象与性质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871236"/>
                <a:ext cx="11606380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【解析】由题意，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，对称轴：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函数在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上单调递增，在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处取最小值，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871236"/>
                <a:ext cx="11606380" cy="4282089"/>
              </a:xfrm>
              <a:blipFill rotWithShape="1">
                <a:blip r:embed="rId3"/>
                <a:stretch>
                  <a:fillRect l="-1" t="-12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题型二：三角函数的图象与性质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】（多选题）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个单位后与函数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的图象重合，则下列结论正确的是（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的一个周期为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对称；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的一个零点；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单调递减；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81139"/>
                <a:ext cx="11606380" cy="4676862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ABC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个单位后与函数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的图象重合，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的一个周期为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正确；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的对称轴满足：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对称，故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正确；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的一个零点，故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正确；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上单调递增，故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错误．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ABC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81139"/>
                <a:ext cx="11606380" cy="4676862"/>
              </a:xfrm>
              <a:blipFill rotWithShape="1">
                <a:blip r:embed="rId3"/>
                <a:stretch>
                  <a:fillRect l="-1" t="-1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题型二：三角函数的图象与性质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​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​</a:t>
                </a:r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 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【解析】由题意，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题型三：三角恒等变换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题型三：三角恒等变换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36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 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52631"/>
                <a:ext cx="11606380" cy="5205369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144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°⋅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°⋅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°+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80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52631"/>
                <a:ext cx="11606380" cy="5205369"/>
              </a:xfrm>
              <a:blipFill rotWithShape="1">
                <a:blip r:embed="rId3"/>
                <a:stretch>
                  <a:fillRect l="-1" t="-7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题型三：三角恒等变换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18407"/>
                <a:ext cx="11606380" cy="5339593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18407"/>
                <a:ext cx="11606380" cy="5339593"/>
              </a:xfrm>
              <a:blipFill rotWithShape="1">
                <a:blip r:embed="rId3"/>
                <a:stretch>
                  <a:fillRect l="-1" t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题型三：三角恒等变换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 title=""/>
          <p:cNvSpPr/>
          <p:nvPr/>
        </p:nvSpPr>
        <p:spPr>
          <a:xfrm>
            <a:off x="390000" y="836712"/>
            <a:ext cx="1141200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角的概念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定义：角可以看成一条射线绕着它的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旋转所成的图形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390000" y="2590398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3" title=""/>
          <p:cNvSpPr/>
          <p:nvPr/>
        </p:nvSpPr>
        <p:spPr>
          <a:xfrm>
            <a:off x="1693987" y="2328531"/>
            <a:ext cx="203234" cy="1042908"/>
          </a:xfrm>
          <a:prstGeom prst="leftBrace">
            <a:avLst>
              <a:gd name="adj1" fmla="val 58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919536" y="2151906"/>
            <a:ext cx="77285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按旋转方向不同分为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按终边位置不同分为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和轴线角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 title=""/>
          <p:cNvSpPr/>
          <p:nvPr/>
        </p:nvSpPr>
        <p:spPr>
          <a:xfrm>
            <a:off x="390000" y="3468598"/>
            <a:ext cx="1141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相反角：我们把射线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绕端点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按不同方向旋转相同的量所成的两个角叫做互为相反角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角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的相反角记为</a:t>
            </a:r>
            <a:r>
              <a:rPr lang="zh-CN" altLang="en-US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终边相同的角：所有与角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终边相同的角，连同角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在内，可构成一个集合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·360°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}.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6508998" y="16307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端点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 title=""/>
          <p:cNvSpPr/>
          <p:nvPr/>
        </p:nvSpPr>
        <p:spPr>
          <a:xfrm>
            <a:off x="5125988" y="22959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正角</a:t>
            </a:r>
            <a:endParaRPr lang="zh-CN" altLang="en-US" sz="28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 title=""/>
          <p:cNvSpPr/>
          <p:nvPr/>
        </p:nvSpPr>
        <p:spPr>
          <a:xfrm>
            <a:off x="6176918" y="22959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负角</a:t>
            </a:r>
            <a:endParaRPr lang="zh-CN" altLang="en-US" sz="28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 title=""/>
          <p:cNvSpPr/>
          <p:nvPr/>
        </p:nvSpPr>
        <p:spPr>
          <a:xfrm>
            <a:off x="7263414" y="22963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零角</a:t>
            </a:r>
            <a:endParaRPr lang="zh-CN" altLang="en-US" sz="28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 title=""/>
          <p:cNvSpPr/>
          <p:nvPr/>
        </p:nvSpPr>
        <p:spPr>
          <a:xfrm>
            <a:off x="5131321" y="294921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象限角</a:t>
            </a:r>
            <a:endParaRPr lang="zh-CN" altLang="en-US" sz="28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6020704" y="4264521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要得到函数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的图象，只要将函数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【解析】由三角函数图象的相位变换可知，将函数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个单位长度所得图象的解析式为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题型四：伸缩变换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1800" y="556053"/>
                <a:ext cx="11606380" cy="3009759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为了得到函数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的图象，只要将函数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图象上所有点的（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，纵坐标不变，再把得到的图象向右平移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，纵坐标不变，再把得到的图象向左平移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，纵坐标不变，再把得到的图象向右平移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en-US" altLang="zh-CN" sz="1800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．横坐标伸长到原来的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倍，纵坐标不变，再把得到的图象向右平移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1800" y="556053"/>
                <a:ext cx="11606380" cy="3009759"/>
              </a:xfrm>
              <a:blipFill rotWithShape="1">
                <a:blip r:embed="rId2"/>
                <a:stretch>
                  <a:fillRect t="-14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91800" y="3565812"/>
                <a:ext cx="11606380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图象上所有点的横坐标缩短到原来的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，纵坐标不变，得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再把得到的图象向右平移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个单位长度，得到函数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91800" y="3565812"/>
                <a:ext cx="11606380" cy="4282089"/>
              </a:xfrm>
              <a:blipFill rotWithShape="1">
                <a:blip r:embed="rId3"/>
                <a:stretch>
                  <a:fillRect t="-7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题型四：伸缩变换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，把函数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个单位长度，所得图象对应函数解析式为（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</a:t>
                </a:r>
                <a:r>
                  <a:rPr lang="en-US" altLang="zh-CN" kern="100">
                    <a:latin typeface="Times New Roman" panose="02020603050405020304" pitchFamily="18" charset="0"/>
                    <a:ea typeface="等线" panose="02010600030101010101" pitchFamily="2" charset="-122"/>
                  </a:rPr>
                  <a:t>  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则向右平移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个单位长度后得到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题型四：伸缩变换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37563"/>
                <a:ext cx="11606380" cy="1938348"/>
              </a:xfrm>
            </p:spPr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上的图象如图所示，将该函数图象上各点的横坐标缩短到原来的一半（纵坐标不变），再向右平移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个单位长度后，所得到的图象关于原点对称，则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	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37563"/>
                <a:ext cx="11606380" cy="1938348"/>
              </a:xfrm>
              <a:blipFill rotWithShape="1">
                <a:blip r:embed="rId2"/>
                <a:stretch>
                  <a:fillRect l="-1" t="-1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【解析】由图象可知函数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，由于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将该函数图象上各点的横坐标缩短到原来的一半（纵坐标不变），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再向右平移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个单位长度后，得到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因为该图像图象关于原点对称，即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为奇函数，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题型四：伸缩变换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28" y="1528685"/>
            <a:ext cx="1438275" cy="11525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003080"/>
              </a:xfrm>
            </p:spPr>
            <p:txBody>
              <a:bodyPr>
                <a:normAutofit fontScale="850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摩天轮是一种大型转轮状的机械建筑设施，游客坐在摩天轮的座舱里慢慢地往上转，可以从高处俯四周景色如图，某摩天轮最高点距离地面高度为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，转盘直径为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，均匀设置了依次标号为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48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号的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48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个座舱．开启后摩天轮按照逆时针方向匀速旋转，游客在座舱转到距离地面最近的位置进舱，开始转动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后距离地面的高度为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，转一周需要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．若甲、乙两人分别坐在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号和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号座舱里且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号座舱位于距离地面最近的位置，当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时，两人距离地面的高度差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）取最大值时，时间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的值是</a:t>
                </a:r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  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003080"/>
              </a:xfrm>
              <a:blipFill rotWithShape="1">
                <a:blip r:embed="rId2"/>
                <a:stretch>
                  <a:fillRect l="-1" t="-14" r="5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83411" y="2421793"/>
                <a:ext cx="11606380" cy="4567806"/>
              </a:xfrm>
            </p:spPr>
            <p:txBody>
              <a:bodyPr>
                <a:normAutofit fontScale="750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【解析】如图，设座舱距离地面最近的位置为点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，以轴心为原点，与地面平行的直线为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轴建立直角坐标系，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时，游客甲位于点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根据摩天轮转一周大约需要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，可知座舱转动的角速度约为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𝑟𝑎𝑑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由题意可得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如图，甲、乙两人的位置分别用点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、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表示，则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𝐴𝑂𝐵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后甲距离地面的高度为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相对于点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始终落后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rad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此时乙距离地面的高度为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则甲、乙距离地面的高度差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，即开始转动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分钟时，甲乙两人距离地面的高度差最大值为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83411" y="2421793"/>
                <a:ext cx="11606380" cy="4567806"/>
              </a:xfrm>
              <a:blipFill rotWithShape="1">
                <a:blip r:embed="rId3"/>
                <a:stretch>
                  <a:fillRect l="-4" t="-12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题型五：三角函数的应用问题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062" y="2105982"/>
            <a:ext cx="1438527" cy="154189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5109" y="3826284"/>
            <a:ext cx="1457325" cy="14954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一半径为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米的水轮如图所示，水轮圆心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距离水面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米．已知水轮按逆时针做匀速转动，每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秒转动一圈，如果当水轮上点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从水面浮现时（图中点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位置）开始计时，则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点离开水面的高度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关于时间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的函数解析式为</a:t>
                </a:r>
                <a:r>
                  <a:rPr lang="en-US" altLang="zh-CN" sz="1800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  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点离开水面的高度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关于时间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的函数解析式可设为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由题给条件可得，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，解之得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kern="10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水轮按逆时针做匀速转动，每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秒转动一圈，则运动周期为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题型五：三角函数的应用问题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458" y="1764638"/>
            <a:ext cx="1438275" cy="14954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的最小正周期；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的单调递减区间；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323751"/>
                <a:ext cx="11606380" cy="4534250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可得函数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的单调递减区间为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d>
                        <m:dPr>
                          <m:begChr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323751"/>
                <a:ext cx="11606380" cy="4534250"/>
              </a:xfrm>
              <a:blipFill rotWithShape="1">
                <a:blip r:embed="rId3"/>
                <a:stretch>
                  <a:fillRect l="-1" t="-6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题型五：三角函数的应用问题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的部分图象如图所示．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的单调增区间；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上的最大值和最小值．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）由已知得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，由函数最大值为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，又函数过点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又因为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的单调增区间为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取最大值为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取最小值为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题型五：三角函数的应用问题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910" y="1299561"/>
            <a:ext cx="1676400" cy="12763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的单调递增区间；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，关于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有三个不等的实根，求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的取值范围．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80471"/>
                <a:ext cx="11606380" cy="4777530"/>
              </a:xfrm>
            </p:spPr>
            <p:txBody>
              <a:bodyPr>
                <a:normAutofit fontScale="77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的单调递增区间为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，其图象恒过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两点，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①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时，由（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有唯一根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，不合题意；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②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的图象开口向上，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存在两根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，此时有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（舍），故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，则方程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只有一个根，不合题意；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③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的图象开口向下，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存在两根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若要满足题意，则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此时方程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有一个根，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有两个不相等的根，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则有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，综上所述，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80471"/>
                <a:ext cx="11606380" cy="4777530"/>
              </a:xfrm>
              <a:blipFill rotWithShape="1">
                <a:blip r:embed="rId3"/>
                <a:stretch>
                  <a:fillRect l="-1" t="-4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题型五：三角函数的应用问题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292" y="5228137"/>
            <a:ext cx="1713277" cy="13020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65320" y="836712"/>
            <a:ext cx="11412000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弧度制的定义和公式</a:t>
            </a:r>
            <a:endParaRPr lang="zh-CN" altLang="zh-CN" sz="24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定义：把长度等于</a:t>
            </a:r>
            <a:r>
              <a:rPr lang="zh-CN" altLang="en-US" sz="24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的圆弧所对的圆心角叫做</a:t>
            </a: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弧度的角，弧度单位用符号</a:t>
            </a: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rad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4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4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zh-CN" sz="240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286541" y="14945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半径长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 title=""/>
          <p:cNvGraphicFramePr>
            <a:graphicFrameLocks noGrp="1"/>
          </p:cNvGraphicFramePr>
          <p:nvPr/>
        </p:nvGraphicFramePr>
        <p:xfrm>
          <a:off x="365320" y="3081112"/>
          <a:ext cx="11242672" cy="3744000"/>
        </p:xfrm>
        <a:graphic>
          <a:graphicData uri="http://schemas.openxmlformats.org/drawingml/2006/table">
            <a:tbl>
              <a:tblPr/>
              <a:tblGrid>
                <a:gridCol w="3893144"/>
                <a:gridCol w="7349528"/>
              </a:tblGrid>
              <a:tr h="828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角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的弧度数公式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zh-CN" alt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弧长用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角度与弧度的换算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1°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 rad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 rad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u="sng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弧长公式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弧长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扇形面积公式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800" i="1" u="sng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6994476" y="3064800"/>
          <a:ext cx="428625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435610" imgH="993775" progId="Word.Document.12">
                  <p:embed/>
                </p:oleObj>
              </mc:Choice>
              <mc:Fallback>
                <p:oleObj name="文档" r:id="rId2" imgW="435610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4476" y="3064800"/>
                        <a:ext cx="4286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6580138" y="4165368"/>
          <a:ext cx="828675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836930" imgH="993775" progId="Word.Document.12">
                  <p:embed/>
                </p:oleObj>
              </mc:Choice>
              <mc:Fallback>
                <p:oleObj name="文档" r:id="rId4" imgW="836930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0138" y="4165368"/>
                        <a:ext cx="8286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9181761" y="3962512"/>
          <a:ext cx="1076325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6" imgW="1083310" imgH="993775" progId="Word.Document.12">
                  <p:embed/>
                </p:oleObj>
              </mc:Choice>
              <mc:Fallback>
                <p:oleObj name="文档" r:id="rId6" imgW="1083310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81761" y="3962512"/>
                        <a:ext cx="10763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/>
        </p:nvSpPr>
        <p:spPr>
          <a:xfrm>
            <a:off x="8255239" y="5412972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/>
        </p:nvGraphicFramePr>
        <p:xfrm>
          <a:off x="7408813" y="5876217"/>
          <a:ext cx="635000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8" imgW="636905" imgH="1060450" progId="Word.Document.12">
                  <p:embed/>
                </p:oleObj>
              </mc:Choice>
              <mc:Fallback>
                <p:oleObj name="文档" r:id="rId8" imgW="636905" imgH="1060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08813" y="5876217"/>
                        <a:ext cx="63500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 title=""/>
          <p:cNvGraphicFramePr>
            <a:graphicFrameLocks noChangeAspect="1"/>
          </p:cNvGraphicFramePr>
          <p:nvPr/>
        </p:nvGraphicFramePr>
        <p:xfrm>
          <a:off x="8440015" y="5919873"/>
          <a:ext cx="923925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10" imgW="932815" imgH="993775" progId="Word.Document.12">
                  <p:embed/>
                </p:oleObj>
              </mc:Choice>
              <mc:Fallback>
                <p:oleObj name="文档" r:id="rId10" imgW="932815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40015" y="5919873"/>
                        <a:ext cx="92392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 title=""/>
          <p:cNvSpPr/>
          <p:nvPr/>
        </p:nvSpPr>
        <p:spPr>
          <a:xfrm>
            <a:off x="311593" y="1197918"/>
            <a:ext cx="1141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任意角的三角函数</a:t>
            </a:r>
            <a:endParaRPr lang="zh-CN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是一个任意角，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，它的终边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与单位圆相交于点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tan 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≠0).</a:t>
            </a: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任意角的三角函数的定义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推广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481089" y="256607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sz="2800" i="1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3281289" y="2628553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800" i="1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 title=""/>
          <p:cNvGraphicFramePr>
            <a:graphicFrameLocks noChangeAspect="1"/>
          </p:cNvGraphicFramePr>
          <p:nvPr/>
        </p:nvGraphicFramePr>
        <p:xfrm>
          <a:off x="5081489" y="2208237"/>
          <a:ext cx="434975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2" imgW="437515" imgH="1050290" progId="Word.Document.12">
                  <p:embed/>
                </p:oleObj>
              </mc:Choice>
              <mc:Fallback>
                <p:oleObj name="文档" r:id="rId2" imgW="437515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1489" y="2208237"/>
                        <a:ext cx="434975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/>
        </p:nvGraphicFramePr>
        <p:xfrm>
          <a:off x="407368" y="3861048"/>
          <a:ext cx="11182350" cy="168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4" imgW="11195050" imgH="1684020" progId="Word.Document.12">
                  <p:embed/>
                </p:oleObj>
              </mc:Choice>
              <mc:Fallback>
                <p:oleObj name="文档" r:id="rId4" imgW="11195050" imgH="16840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68" y="3861048"/>
                        <a:ext cx="111823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90000" y="1024161"/>
            <a:ext cx="11412000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三角函数值在各象限内的符号：一全正、二正弦、三正切、四余弦，如图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8531" y="2410142"/>
            <a:ext cx="6854939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90000" y="1039376"/>
            <a:ext cx="1141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同角三角函数的基本关系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平方关系：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商数关系：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		      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/>
        </p:nvGraphicFramePr>
        <p:xfrm>
          <a:off x="2759249" y="2631539"/>
          <a:ext cx="4695825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2" imgW="4702810" imgH="993775" progId="Word.Document.12">
                  <p:embed/>
                </p:oleObj>
              </mc:Choice>
              <mc:Fallback>
                <p:oleObj name="文档" r:id="rId2" imgW="4702810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9249" y="2631539"/>
                        <a:ext cx="46958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/>
        </p:nvSpPr>
        <p:spPr>
          <a:xfrm>
            <a:off x="2649141" y="1846208"/>
            <a:ext cx="2597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90000" y="975350"/>
            <a:ext cx="1141200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三角函数的诱导公式</a:t>
            </a:r>
            <a:endParaRPr lang="zh-CN" altLang="zh-CN" sz="280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/>
        </p:nvGraphicFramePr>
        <p:xfrm>
          <a:off x="8985845" y="2521426"/>
          <a:ext cx="8763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2" imgW="883920" imgH="993775" progId="Word.Document.12">
                  <p:embed/>
                </p:oleObj>
              </mc:Choice>
              <mc:Fallback>
                <p:oleObj name="文档" r:id="rId2" imgW="883920" imgH="9937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5845" y="2521426"/>
                        <a:ext cx="8763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 title=""/>
          <p:cNvGraphicFramePr>
            <a:graphicFrameLocks noGrp="1"/>
          </p:cNvGraphicFramePr>
          <p:nvPr/>
        </p:nvGraphicFramePr>
        <p:xfrm>
          <a:off x="474662" y="1733530"/>
          <a:ext cx="11242675" cy="3999484"/>
        </p:xfrm>
        <a:graphic>
          <a:graphicData uri="http://schemas.openxmlformats.org/drawingml/2006/table">
            <a:tbl>
              <a:tblPr/>
              <a:tblGrid>
                <a:gridCol w="1346349"/>
                <a:gridCol w="1684585"/>
                <a:gridCol w="1730783"/>
                <a:gridCol w="1692838"/>
                <a:gridCol w="1730783"/>
                <a:gridCol w="1384302"/>
                <a:gridCol w="1673035"/>
              </a:tblGrid>
              <a:tr h="244073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公式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一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二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三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四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五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六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25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角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π</a:t>
                      </a: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en-US" sz="2800" b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Z</a:t>
                      </a: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π</a:t>
                      </a: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π</a:t>
                      </a: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正弦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sin 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余弦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cos 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正切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tan 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tan </a:t>
                      </a: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α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44073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口诀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奇变偶不变，符号看象限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3311" marR="233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10495334" y="2521426"/>
          <a:ext cx="8763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4" imgW="883920" imgH="995045" progId="Word.Document.12">
                  <p:embed/>
                </p:oleObj>
              </mc:Choice>
              <mc:Fallback>
                <p:oleObj name="文档" r:id="rId4" imgW="883920" imgH="9950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95334" y="2521426"/>
                        <a:ext cx="8763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 title=""/>
          <p:cNvSpPr/>
          <p:nvPr/>
        </p:nvSpPr>
        <p:spPr>
          <a:xfrm>
            <a:off x="3720816" y="3471662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5394970" y="3389850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7358236" y="3389850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8870558" y="3389850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0392251" y="3389850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3669950" y="4107641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5625358" y="401887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 title=""/>
          <p:cNvSpPr/>
          <p:nvPr/>
        </p:nvSpPr>
        <p:spPr>
          <a:xfrm>
            <a:off x="7109445" y="4018872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8920343" y="4018872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 title=""/>
          <p:cNvSpPr/>
          <p:nvPr/>
        </p:nvSpPr>
        <p:spPr>
          <a:xfrm>
            <a:off x="10226980" y="4018872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 title=""/>
          <p:cNvSpPr/>
          <p:nvPr/>
        </p:nvSpPr>
        <p:spPr>
          <a:xfrm>
            <a:off x="3909784" y="4677449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 title=""/>
          <p:cNvSpPr/>
          <p:nvPr/>
        </p:nvSpPr>
        <p:spPr>
          <a:xfrm>
            <a:off x="5419353" y="4737269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tan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1043296"/>
            <a:ext cx="11377264" cy="399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五点法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作正弦函数和余弦函数的简图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在正弦函数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∈[0,2π]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的图象中，五个关键点是：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(0,0)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0).</a:t>
            </a:r>
            <a:endParaRPr lang="zh-CN" altLang="zh-CN" sz="105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在余弦函数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∈[0,2π]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的图象中，五个关键点是：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sng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1).</a:t>
            </a:r>
            <a:endParaRPr lang="zh-CN" altLang="zh-CN" sz="105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24156" y="2733189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(π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0)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703512" y="4446523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(π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10715625" y="1571625"/>
          <a:ext cx="1419225" cy="1095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2" imgW="1428115" imgH="1098550" progId="Word.Document.12">
                  <p:embed/>
                </p:oleObj>
              </mc:Choice>
              <mc:Fallback>
                <p:oleObj name="文档" r:id="rId2" imgW="1428115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15625" y="1571625"/>
                        <a:ext cx="141922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488901" y="4224883"/>
          <a:ext cx="1419225" cy="1095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1428115" imgH="1100455" progId="Word.Document.12">
                  <p:embed/>
                </p:oleObj>
              </mc:Choice>
              <mc:Fallback>
                <p:oleObj name="文档" r:id="rId4" imgW="1428115" imgH="11004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01" y="4224883"/>
                        <a:ext cx="141922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2145085" y="2318767"/>
          <a:ext cx="20574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6" imgW="2065020" imgH="1050290" progId="Word.Document.12">
                  <p:embed/>
                </p:oleObj>
              </mc:Choice>
              <mc:Fallback>
                <p:oleObj name="文档" r:id="rId6" imgW="2065020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5085" y="2318767"/>
                        <a:ext cx="20574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/>
        </p:nvGraphicFramePr>
        <p:xfrm>
          <a:off x="3733081" y="3965426"/>
          <a:ext cx="20574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8" imgW="2065020" imgH="1052830" progId="Word.Document.12">
                  <p:embed/>
                </p:oleObj>
              </mc:Choice>
              <mc:Fallback>
                <p:oleObj name="文档" r:id="rId8" imgW="2065020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081" y="3965426"/>
                        <a:ext cx="20574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325</Paragraphs>
  <Slides>39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2">
      <vt:lpstr>Arial</vt:lpstr>
      <vt:lpstr>微软雅黑</vt:lpstr>
      <vt:lpstr>Wingdings</vt:lpstr>
      <vt:lpstr>宋体</vt:lpstr>
      <vt:lpstr>黑体</vt:lpstr>
      <vt:lpstr>楷体</vt:lpstr>
      <vt:lpstr>Times New Roman</vt:lpstr>
      <vt:lpstr>方正中等线简体</vt:lpstr>
      <vt:lpstr>Courier New</vt:lpstr>
      <vt:lpstr>等线</vt:lpstr>
      <vt:lpstr>Cambria Math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2023-12-12T18:43:37.790</cp:lastPrinted>
  <dcterms:created xsi:type="dcterms:W3CDTF">2023-12-12T18:43:37Z</dcterms:created>
  <dcterms:modified xsi:type="dcterms:W3CDTF">2023-12-12T10:43:37Z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