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7" r:id="rId3"/>
    <p:sldId id="258" r:id="rId4"/>
    <p:sldId id="259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4" r:id="rId34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卢钰婷" initials="卢" lastIdx="0" clrIdx="0"/>
  <p:cmAuthor id="2" name="工作室7" initials="工" lastIdx="0" clrIdx="1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34" y="-396"/>
      </p:cViewPr>
      <p:guideLst>
        <p:guide orient="horz" pos="2160"/>
        <p:guide pos="377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slide" Target="slides/slide25.xml" /><Relationship Id="rId28" Type="http://schemas.openxmlformats.org/officeDocument/2006/relationships/slide" Target="slides/slide26.xml" /><Relationship Id="rId29" Type="http://schemas.openxmlformats.org/officeDocument/2006/relationships/slide" Target="slides/slide27.xml" /><Relationship Id="rId3" Type="http://schemas.openxmlformats.org/officeDocument/2006/relationships/slide" Target="slides/slide1.xml" /><Relationship Id="rId30" Type="http://schemas.openxmlformats.org/officeDocument/2006/relationships/slide" Target="slides/slide28.xml" /><Relationship Id="rId31" Type="http://schemas.openxmlformats.org/officeDocument/2006/relationships/slide" Target="slides/slide29.xml" /><Relationship Id="rId32" Type="http://schemas.openxmlformats.org/officeDocument/2006/relationships/slide" Target="slides/slide30.xml" /><Relationship Id="rId33" Type="http://schemas.openxmlformats.org/officeDocument/2006/relationships/slide" Target="slides/slide31.xml" /><Relationship Id="rId34" Type="http://schemas.openxmlformats.org/officeDocument/2006/relationships/slide" Target="slides/slide32.xml" /><Relationship Id="rId35" Type="http://schemas.openxmlformats.org/officeDocument/2006/relationships/tags" Target="tags/tag72.xml" /><Relationship Id="rId36" Type="http://schemas.openxmlformats.org/officeDocument/2006/relationships/presProps" Target="presProps.xml" /><Relationship Id="rId37" Type="http://schemas.openxmlformats.org/officeDocument/2006/relationships/viewProps" Target="viewProps.xml" /><Relationship Id="rId38" Type="http://schemas.openxmlformats.org/officeDocument/2006/relationships/theme" Target="theme/theme1.xml" /><Relationship Id="rId39" Type="http://schemas.openxmlformats.org/officeDocument/2006/relationships/tableStyles" Target="tableStyles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emf" /><Relationship Id="rId2" Type="http://schemas.openxmlformats.org/officeDocument/2006/relationships/image" Target="../media/image6.emf" /><Relationship Id="rId3" Type="http://schemas.openxmlformats.org/officeDocument/2006/relationships/image" Target="../media/image7.emf" /><Relationship Id="rId4" Type="http://schemas.openxmlformats.org/officeDocument/2006/relationships/image" Target="../media/image8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.wmf" /><Relationship Id="rId2" Type="http://schemas.openxmlformats.org/officeDocument/2006/relationships/image" Target="../media/image10.wmf" /><Relationship Id="rId3" Type="http://schemas.openxmlformats.org/officeDocument/2006/relationships/image" Target="../media/image11.wmf" /><Relationship Id="rId4" Type="http://schemas.openxmlformats.org/officeDocument/2006/relationships/image" Target="../media/image12.emf" /><Relationship Id="rId5" Type="http://schemas.openxmlformats.org/officeDocument/2006/relationships/image" Target="../media/image13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wmf" /><Relationship Id="rId2" Type="http://schemas.openxmlformats.org/officeDocument/2006/relationships/image" Target="../media/image17.emf" /><Relationship Id="rId3" Type="http://schemas.openxmlformats.org/officeDocument/2006/relationships/image" Target="../media/image18.e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题目"/>
          <p:cNvSpPr>
            <a:spLocks noGrp="1"/>
          </p:cNvSpPr>
          <p:nvPr>
            <p:ph sz="quarter" idx="13" hasCustomPrompt="1"/>
          </p:nvPr>
        </p:nvSpPr>
        <p:spPr>
          <a:xfrm>
            <a:off x="475690" y="815621"/>
            <a:ext cx="11606380" cy="17602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/>
              <a:t>题目</a:t>
            </a:r>
            <a:endParaRPr lang="zh-CN" altLang="en-US"/>
          </a:p>
        </p:txBody>
      </p:sp>
      <p:sp>
        <p:nvSpPr>
          <p:cNvPr id="3" name="答案"/>
          <p:cNvSpPr>
            <a:spLocks noGrp="1"/>
          </p:cNvSpPr>
          <p:nvPr>
            <p:ph sz="quarter" idx="14" hasCustomPrompt="1"/>
          </p:nvPr>
        </p:nvSpPr>
        <p:spPr>
          <a:xfrm>
            <a:off x="475690" y="2575911"/>
            <a:ext cx="11606380" cy="4282089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defRPr sz="1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/>
              <a:t>答案</a:t>
            </a:r>
            <a:endParaRPr lang="zh-CN" altLang="en-US"/>
          </a:p>
        </p:txBody>
      </p:sp>
      <p:sp>
        <p:nvSpPr>
          <p:cNvPr id="4" name="题型"/>
          <p:cNvSpPr>
            <a:spLocks noGrp="1"/>
          </p:cNvSpPr>
          <p:nvPr>
            <p:ph sz="quarter" idx="15" hasCustomPrompt="1"/>
          </p:nvPr>
        </p:nvSpPr>
        <p:spPr>
          <a:xfrm>
            <a:off x="475690" y="363038"/>
            <a:ext cx="11606380" cy="6122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/>
              <a:t>题型</a:t>
            </a:r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606565" y="-80423"/>
            <a:ext cx="11093942" cy="523395"/>
            <a:chOff x="944" y="311"/>
            <a:chExt cx="17627" cy="1124"/>
          </a:xfrm>
        </p:grpSpPr>
        <p:grpSp>
          <p:nvGrpSpPr>
            <p:cNvPr id="7" name="组合 18"/>
            <p:cNvGrpSpPr/>
            <p:nvPr/>
          </p:nvGrpSpPr>
          <p:grpSpPr>
            <a:xfrm>
              <a:off x="944" y="311"/>
              <a:ext cx="11147" cy="1124"/>
              <a:chOff x="1633928" y="857878"/>
              <a:chExt cx="7077836" cy="714203"/>
            </a:xfrm>
          </p:grpSpPr>
          <p:grpSp>
            <p:nvGrpSpPr>
              <p:cNvPr id="17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19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rgbClr val="6096E6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6096E6"/>
                    </a:solidFill>
                  </a:endParaRPr>
                </a:p>
              </p:txBody>
            </p:sp>
          </p:grpSp>
          <p:sp>
            <p:nvSpPr>
              <p:cNvPr id="18" name="TextBox 13"/>
              <p:cNvSpPr/>
              <p:nvPr/>
            </p:nvSpPr>
            <p:spPr>
              <a:xfrm>
                <a:off x="1633928" y="857878"/>
                <a:ext cx="7077836" cy="714203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28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28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10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tags" Target="../tags/tag57.xml" /><Relationship Id="rId14" Type="http://schemas.openxmlformats.org/officeDocument/2006/relationships/tags" Target="../tags/tag58.xml" /><Relationship Id="rId15" Type="http://schemas.openxmlformats.org/officeDocument/2006/relationships/tags" Target="../tags/tag59.xml" /><Relationship Id="rId16" Type="http://schemas.openxmlformats.org/officeDocument/2006/relationships/tags" Target="../tags/tag60.xml" /><Relationship Id="rId17" Type="http://schemas.openxmlformats.org/officeDocument/2006/relationships/tags" Target="../tags/tag61.xml" /><Relationship Id="rId18" Type="http://schemas.openxmlformats.org/officeDocument/2006/relationships/image" Target="file:///D:\qq&#25991;&#20214;\712321467\Image\C2C\Image2\%7b75232B38-A165-1FB7-499C-2E1C792CACB5%7d.png" TargetMode="External" /><Relationship Id="rId19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20" Type="http://schemas.openxmlformats.org/officeDocument/2006/relationships/tags" Target="../tags/tag62.xml" /><Relationship Id="rId21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/>
          <p:cNvPicPr>
            <a:picLocks noChangeAspect="1"/>
          </p:cNvPicPr>
          <p:nvPr/>
        </p:nvPicPr>
        <p:blipFill>
          <a:blip r:embed="rId19" r:link="rId18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8" name="图片 1073743875" descr="学科网 zxxk.com" title=""/>
          <p:cNvPicPr>
            <a:picLocks noChangeAspect="1"/>
          </p:cNvPicPr>
          <p:nvPr/>
        </p:nvPicPr>
        <p:blipFill>
          <a:blip r:embed="rId19" r:link="rId18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3.xml" /><Relationship Id="rId3" Type="http://schemas.openxmlformats.org/officeDocument/2006/relationships/image" Target="../media/image2.jpeg" /><Relationship Id="rId4" Type="http://schemas.openxmlformats.org/officeDocument/2006/relationships/image" Target="../media/image3.jpeg" /><Relationship Id="rId5" Type="http://schemas.openxmlformats.org/officeDocument/2006/relationships/tags" Target="../tags/tag64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23.png" /><Relationship Id="rId3" Type="http://schemas.openxmlformats.org/officeDocument/2006/relationships/image" Target="../media/image24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25.png" /><Relationship Id="rId3" Type="http://schemas.openxmlformats.org/officeDocument/2006/relationships/image" Target="../media/image26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27.png" /><Relationship Id="rId3" Type="http://schemas.openxmlformats.org/officeDocument/2006/relationships/image" Target="../media/image28.png" /><Relationship Id="rId4" Type="http://schemas.openxmlformats.org/officeDocument/2006/relationships/image" Target="../media/image29.emf" /><Relationship Id="rId5" Type="http://schemas.openxmlformats.org/officeDocument/2006/relationships/image" Target="../media/image30.emf" /><Relationship Id="rId6" Type="http://schemas.openxmlformats.org/officeDocument/2006/relationships/image" Target="../media/image31.emf" /><Relationship Id="rId7" Type="http://schemas.openxmlformats.org/officeDocument/2006/relationships/image" Target="../media/image32.emf" /><Relationship Id="rId8" Type="http://schemas.openxmlformats.org/officeDocument/2006/relationships/image" Target="../media/image33.emf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34.png" /><Relationship Id="rId3" Type="http://schemas.openxmlformats.org/officeDocument/2006/relationships/image" Target="../media/image35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36.png" /><Relationship Id="rId3" Type="http://schemas.openxmlformats.org/officeDocument/2006/relationships/image" Target="../media/image37.png" /><Relationship Id="rId4" Type="http://schemas.openxmlformats.org/officeDocument/2006/relationships/image" Target="../media/image38.emf" /><Relationship Id="rId5" Type="http://schemas.openxmlformats.org/officeDocument/2006/relationships/image" Target="../media/image39.emf" /><Relationship Id="rId6" Type="http://schemas.openxmlformats.org/officeDocument/2006/relationships/image" Target="../media/image40.emf" /><Relationship Id="rId7" Type="http://schemas.openxmlformats.org/officeDocument/2006/relationships/image" Target="../media/image41.emf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42.png" /><Relationship Id="rId3" Type="http://schemas.openxmlformats.org/officeDocument/2006/relationships/image" Target="../media/image43.png" /><Relationship Id="rId4" Type="http://schemas.openxmlformats.org/officeDocument/2006/relationships/image" Target="../media/image44.emf" /><Relationship Id="rId5" Type="http://schemas.openxmlformats.org/officeDocument/2006/relationships/image" Target="../media/image45.emf" /><Relationship Id="rId6" Type="http://schemas.openxmlformats.org/officeDocument/2006/relationships/image" Target="../media/image46.emf" /><Relationship Id="rId7" Type="http://schemas.openxmlformats.org/officeDocument/2006/relationships/image" Target="../media/image47.emf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48.png" /><Relationship Id="rId3" Type="http://schemas.openxmlformats.org/officeDocument/2006/relationships/image" Target="../media/image49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50.png" /><Relationship Id="rId3" Type="http://schemas.openxmlformats.org/officeDocument/2006/relationships/image" Target="../media/image51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52.png" /><Relationship Id="rId3" Type="http://schemas.openxmlformats.org/officeDocument/2006/relationships/image" Target="../media/image53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54.png" /><Relationship Id="rId3" Type="http://schemas.openxmlformats.org/officeDocument/2006/relationships/image" Target="../media/image55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Relationship Id="rId3" Type="http://schemas.openxmlformats.org/officeDocument/2006/relationships/tags" Target="../tags/tag65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56.png" /><Relationship Id="rId3" Type="http://schemas.openxmlformats.org/officeDocument/2006/relationships/image" Target="../media/image57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58.png" /><Relationship Id="rId3" Type="http://schemas.openxmlformats.org/officeDocument/2006/relationships/image" Target="../media/image59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60.png" /><Relationship Id="rId3" Type="http://schemas.openxmlformats.org/officeDocument/2006/relationships/image" Target="../media/image61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62.png" /><Relationship Id="rId3" Type="http://schemas.openxmlformats.org/officeDocument/2006/relationships/image" Target="../media/image6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64.png" /><Relationship Id="rId3" Type="http://schemas.openxmlformats.org/officeDocument/2006/relationships/image" Target="../media/image65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66.png" /><Relationship Id="rId3" Type="http://schemas.openxmlformats.org/officeDocument/2006/relationships/image" Target="../media/image67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68.png" /><Relationship Id="rId3" Type="http://schemas.openxmlformats.org/officeDocument/2006/relationships/image" Target="../media/image69.png" /><Relationship Id="rId4" Type="http://schemas.openxmlformats.org/officeDocument/2006/relationships/image" Target="../media/image70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71.png" /><Relationship Id="rId3" Type="http://schemas.openxmlformats.org/officeDocument/2006/relationships/image" Target="../media/image72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73.png" /><Relationship Id="rId3" Type="http://schemas.openxmlformats.org/officeDocument/2006/relationships/image" Target="../media/image74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75.png" /><Relationship Id="rId3" Type="http://schemas.openxmlformats.org/officeDocument/2006/relationships/image" Target="../media/image76.png" /><Relationship Id="rId4" Type="http://schemas.openxmlformats.org/officeDocument/2006/relationships/image" Target="../media/image77.emf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66.xml" /><Relationship Id="rId11" Type="http://schemas.openxmlformats.org/officeDocument/2006/relationships/vmlDrawing" Target="../drawings/vmlDrawing1.vml" /><Relationship Id="rId2" Type="http://schemas.openxmlformats.org/officeDocument/2006/relationships/package" Target="../embeddings/Document1.docx" TargetMode="Internal" /><Relationship Id="rId3" Type="http://schemas.openxmlformats.org/officeDocument/2006/relationships/image" Target="../media/image5.emf" /><Relationship Id="rId4" Type="http://schemas.openxmlformats.org/officeDocument/2006/relationships/package" Target="../embeddings/Document2.docx" TargetMode="Internal" /><Relationship Id="rId5" Type="http://schemas.openxmlformats.org/officeDocument/2006/relationships/image" Target="../media/image6.emf" /><Relationship Id="rId6" Type="http://schemas.openxmlformats.org/officeDocument/2006/relationships/package" Target="../embeddings/Document3.docx" TargetMode="Internal" /><Relationship Id="rId7" Type="http://schemas.openxmlformats.org/officeDocument/2006/relationships/image" Target="../media/image7.emf" /><Relationship Id="rId8" Type="http://schemas.openxmlformats.org/officeDocument/2006/relationships/package" Target="../embeddings/Document4.docx" TargetMode="Internal" /><Relationship Id="rId9" Type="http://schemas.openxmlformats.org/officeDocument/2006/relationships/image" Target="../media/image8.emf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78.png" /><Relationship Id="rId3" Type="http://schemas.openxmlformats.org/officeDocument/2006/relationships/image" Target="../media/image79.png" /><Relationship Id="rId4" Type="http://schemas.openxmlformats.org/officeDocument/2006/relationships/image" Target="../media/image80.emf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81.png" /><Relationship Id="rId3" Type="http://schemas.openxmlformats.org/officeDocument/2006/relationships/image" Target="../media/image82.pn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Relationship Id="rId3" Type="http://schemas.openxmlformats.org/officeDocument/2006/relationships/image" Target="../media/image3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package" Target="../embeddings/Document6.docx" TargetMode="Internal" /><Relationship Id="rId11" Type="http://schemas.openxmlformats.org/officeDocument/2006/relationships/image" Target="../media/image13.emf" /><Relationship Id="rId12" Type="http://schemas.openxmlformats.org/officeDocument/2006/relationships/tags" Target="../tags/tag67.xml" /><Relationship Id="rId13" Type="http://schemas.openxmlformats.org/officeDocument/2006/relationships/vmlDrawing" Target="../drawings/vmlDrawing2.v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9.wmf" /><Relationship Id="rId4" Type="http://schemas.openxmlformats.org/officeDocument/2006/relationships/oleObject" Target="../embeddings/oleObject2.bin" TargetMode="Internal" /><Relationship Id="rId5" Type="http://schemas.openxmlformats.org/officeDocument/2006/relationships/image" Target="../media/image10.wmf" /><Relationship Id="rId6" Type="http://schemas.openxmlformats.org/officeDocument/2006/relationships/oleObject" Target="../embeddings/oleObject3.bin" TargetMode="Internal" /><Relationship Id="rId7" Type="http://schemas.openxmlformats.org/officeDocument/2006/relationships/image" Target="../media/image11.wmf" /><Relationship Id="rId8" Type="http://schemas.openxmlformats.org/officeDocument/2006/relationships/package" Target="../embeddings/Document5.docx" TargetMode="Internal" /><Relationship Id="rId9" Type="http://schemas.openxmlformats.org/officeDocument/2006/relationships/image" Target="../media/image12.emf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Relationship Id="rId3" Type="http://schemas.openxmlformats.org/officeDocument/2006/relationships/image" Target="../media/image15.png" /><Relationship Id="rId4" Type="http://schemas.openxmlformats.org/officeDocument/2006/relationships/tags" Target="../tags/tag68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4.bin" TargetMode="Internal" /><Relationship Id="rId3" Type="http://schemas.openxmlformats.org/officeDocument/2006/relationships/image" Target="../media/image16.wmf" /><Relationship Id="rId4" Type="http://schemas.openxmlformats.org/officeDocument/2006/relationships/package" Target="../embeddings/Document7.docx" TargetMode="Internal" /><Relationship Id="rId5" Type="http://schemas.openxmlformats.org/officeDocument/2006/relationships/image" Target="../media/image17.emf" /><Relationship Id="rId6" Type="http://schemas.openxmlformats.org/officeDocument/2006/relationships/package" Target="../embeddings/Document8.docx" TargetMode="Internal" /><Relationship Id="rId7" Type="http://schemas.openxmlformats.org/officeDocument/2006/relationships/image" Target="../media/image18.emf" /><Relationship Id="rId8" Type="http://schemas.openxmlformats.org/officeDocument/2006/relationships/tags" Target="../tags/tag69.xml" /><Relationship Id="rId9" Type="http://schemas.openxmlformats.org/officeDocument/2006/relationships/vmlDrawing" Target="../drawings/vmlDrawing3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Relationship Id="rId3" Type="http://schemas.openxmlformats.org/officeDocument/2006/relationships/image" Target="../media/image20.png" /><Relationship Id="rId4" Type="http://schemas.openxmlformats.org/officeDocument/2006/relationships/tags" Target="../tags/tag70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71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21.png" /><Relationship Id="rId3" Type="http://schemas.openxmlformats.org/officeDocument/2006/relationships/image" Target="../media/image22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深度视觉·原创设计 https://www.docer.com/works?userid=22383862" title=""/>
          <p:cNvSpPr txBox="1"/>
          <p:nvPr>
            <p:custDataLst>
              <p:tags r:id="rId2"/>
            </p:custDataLst>
          </p:nvPr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3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1828165" y="1468120"/>
            <a:ext cx="10363835" cy="3995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634615" y="2040890"/>
            <a:ext cx="11304905" cy="2951514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5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指数函数与对数函数</a:t>
            </a:r>
            <a:endParaRPr lang="en-US" altLang="zh-CN" sz="54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5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章末复习</a:t>
            </a:r>
            <a:endParaRPr lang="en-US" altLang="zh-CN" sz="5400" b="1"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lnSpc>
                <a:spcPct val="120000"/>
              </a:lnSpc>
            </a:pPr>
            <a:endParaRPr lang="en-US" altLang="zh-CN" sz="5400" b="1"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00" name="图片 99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474518" y="-317"/>
            <a:ext cx="27146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深度视觉·原创设计 https://www.docer.com/works?userid=22383862" title=""/>
          <p:cNvSpPr txBox="1"/>
          <p:nvPr>
            <p:custDataLst>
              <p:tags r:id="rId5"/>
            </p:custDataLst>
          </p:nvPr>
        </p:nvSpPr>
        <p:spPr>
          <a:xfrm>
            <a:off x="2359025" y="813435"/>
            <a:ext cx="10384155" cy="64516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第四章  指数函数与对数函数</a:t>
            </a:r>
            <a:endParaRPr lang="zh-CN" altLang="en-US" sz="40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江苏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高一专题练习）求值：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e>
                          </m:rad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81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27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35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7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8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e>
                          </m:ra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81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81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lg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35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7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35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7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8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÷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49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÷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49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题型一：指数、对数的运算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江苏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高一专题练习）设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表示下列各对数：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45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27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27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45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sz="1800" kern="10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27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27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sz="1800" kern="10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50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27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100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题型一：指数、对数的运算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75690" y="815621"/>
                <a:ext cx="11606380" cy="2076450"/>
              </a:xfrm>
            </p:spPr>
            <p:txBody>
              <a:bodyPr>
                <a:normAutofit lnSpcReduction="1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全国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高一专题练习）函数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的大致图象是（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90500" algn="l" fontAlgn="ctr">
                  <a:lnSpc>
                    <a:spcPct val="150000"/>
                  </a:lnSpc>
                  <a:tabLst>
                    <a:tab pos="2639060"/>
                  </a:tabLst>
                </a:pPr>
                <a:endParaRPr lang="en-US" altLang="zh-CN" sz="1800" i="1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90500" algn="l" fontAlgn="ctr">
                  <a:lnSpc>
                    <a:spcPct val="150000"/>
                  </a:lnSpc>
                  <a:tabLst>
                    <a:tab pos="2639060"/>
                  </a:tabLst>
                </a:pPr>
                <a:endParaRPr lang="en-US" altLang="zh-CN" i="1" kern="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90500" algn="l" fontAlgn="ctr">
                  <a:lnSpc>
                    <a:spcPct val="150000"/>
                  </a:lnSpc>
                  <a:tabLst>
                    <a:tab pos="2639060"/>
                  </a:tabLst>
                </a:pP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	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24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  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24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  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75690" y="815621"/>
                <a:ext cx="11606380" cy="2076450"/>
              </a:xfrm>
              <a:blipFill rotWithShape="1">
                <a:blip r:embed="rId2"/>
                <a:stretch>
                  <a:fillRect l="-1" t="-14" r="5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292810" y="3208231"/>
                <a:ext cx="11606380" cy="4282089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zh-CN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，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&gt;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zh-CN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，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&lt;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，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根据指数函数的性质知，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为增函数，排除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为减函数，排除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292810" y="3208231"/>
                <a:ext cx="11606380" cy="4282089"/>
              </a:xfrm>
              <a:blipFill rotWithShape="1">
                <a:blip r:embed="rId3"/>
                <a:stretch>
                  <a:fillRect l="-1" t="-5" r="5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题型二：指数函数的图象及其应用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445" y="815621"/>
            <a:ext cx="47625" cy="4762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687" y="1798074"/>
            <a:ext cx="1396248" cy="1357819"/>
          </a:xfrm>
          <a:prstGeom prst="rect">
            <a:avLst/>
          </a:prstGeom>
        </p:spPr>
      </p:pic>
      <p:pic>
        <p:nvPicPr>
          <p:cNvPr id="7" name="图片 6" title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1176" y="1798074"/>
            <a:ext cx="1470676" cy="1443691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6394" y="1718313"/>
            <a:ext cx="1727458" cy="1710687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7548" y="1718313"/>
            <a:ext cx="1705289" cy="162634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全国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高一专题练习）已知曲线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过定点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zh-CN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，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的最小值为（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9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16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【解析】曲线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，因此该曲线过定点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，于是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因此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16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当且仅当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时取等号，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的最小值为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16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题型二：指数函数的图象及其应用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四川成都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高三石室中学校考阶段练习）函数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的图象大致为（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800" i="1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endParaRPr lang="en-US" altLang="zh-CN" i="1" kern="100">
                  <a:latin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24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  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24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   		 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24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  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24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  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3028494"/>
                <a:ext cx="11606380" cy="4282089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定义域为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是非奇非偶函数，排除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的零点是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±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e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sup>
                          </m:sSup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，排除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3028494"/>
                <a:ext cx="11606380" cy="4282089"/>
              </a:xfrm>
              <a:blipFill rotWithShape="1">
                <a:blip r:embed="rId3"/>
                <a:stretch>
                  <a:fillRect l="-1" t="-4" r="5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题型三：对数函数的图象及其应用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428" y="1480536"/>
            <a:ext cx="1475771" cy="1488716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6710" y="1480536"/>
            <a:ext cx="1799177" cy="1750109"/>
          </a:xfrm>
          <a:prstGeom prst="rect">
            <a:avLst/>
          </a:prstGeom>
        </p:spPr>
      </p:pic>
      <p:pic>
        <p:nvPicPr>
          <p:cNvPr id="7" name="图片 6" title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6114" y="1470111"/>
            <a:ext cx="1799177" cy="1750109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5518" y="1459553"/>
            <a:ext cx="1711344" cy="166467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75690" y="815620"/>
                <a:ext cx="11606380" cy="2735653"/>
              </a:xfrm>
            </p:spPr>
            <p:txBody>
              <a:bodyPr>
                <a:normAutofit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全国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高一专题练习）函数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ln</m:t>
                          </m:r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的图像大致为（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41300" algn="l" fontAlgn="ctr">
                  <a:lnSpc>
                    <a:spcPct val="150000"/>
                  </a:lnSpc>
                  <a:tabLst>
                    <a:tab pos="2639060"/>
                  </a:tabLst>
                </a:pPr>
                <a:endParaRPr lang="en-US" altLang="zh-CN" sz="1800" i="1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41300" algn="l" fontAlgn="ctr">
                  <a:lnSpc>
                    <a:spcPct val="150000"/>
                  </a:lnSpc>
                  <a:tabLst>
                    <a:tab pos="2639060"/>
                  </a:tabLst>
                </a:pPr>
                <a:endParaRPr lang="en-US" altLang="zh-CN" i="1" kern="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41300" algn="l" fontAlgn="ctr">
                  <a:lnSpc>
                    <a:spcPct val="150000"/>
                  </a:lnSpc>
                  <a:tabLst>
                    <a:tab pos="2639060"/>
                  </a:tabLst>
                </a:pP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	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24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  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24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  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75690" y="815620"/>
                <a:ext cx="11606380" cy="2735653"/>
              </a:xfrm>
              <a:blipFill rotWithShape="1">
                <a:blip r:embed="rId2"/>
                <a:stretch>
                  <a:fillRect l="-1" t="-10" r="5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3429000"/>
                <a:ext cx="12751212" cy="4282089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ln</m:t>
                          </m:r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的定义域为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≠±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为奇函数，排除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错误，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3429000"/>
                <a:ext cx="12751212" cy="4282089"/>
              </a:xfrm>
              <a:blipFill rotWithShape="1">
                <a:blip r:embed="rId3"/>
                <a:stretch>
                  <a:fillRect l="-1" r="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题型三：对数函数的图象及其应用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581" y="1439508"/>
            <a:ext cx="1839036" cy="1505711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5130" y="1403178"/>
            <a:ext cx="1987299" cy="1627101"/>
          </a:xfrm>
          <a:prstGeom prst="rect">
            <a:avLst/>
          </a:prstGeom>
        </p:spPr>
      </p:pic>
      <p:pic>
        <p:nvPicPr>
          <p:cNvPr id="7" name="图片 6" title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572" y="1480359"/>
            <a:ext cx="1895087" cy="1551602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8999" y="1427896"/>
            <a:ext cx="1957109" cy="1602383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河南郑州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高三校考阶段练习）已知直线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𝑚𝑥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经过函数</a:t>
                </a:r>
                <a:endParaRPr lang="en-US" altLang="zh-CN" sz="1800" i="1" kern="10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图象过的定点（其中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均大于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），则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的最小值为（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3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4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图象过的定点为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将其代入直线方程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𝑚𝑥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当且仅当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时，等号成立，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有最小值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题型三：对数函数的图象及其应用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2023·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全国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高一专题练习）求函数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上的值域．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573619"/>
                <a:ext cx="11606380" cy="5284381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sz="1800" kern="10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sepChr m:val="|"/>
                              <m:endChr m:val="]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("/>
                                      <m:sepChr m:val="|"/>
                                      <m:endChr m:val=")"/>
                                      <m:grow m:val="on"/>
                                      <m:shp m:val="centered"/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bar"/>
                                          <m:ctrlPr>
                                            <a:rPr lang="zh-CN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800" kern="10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宋体" pitchFamily="2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800" kern="10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宋体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令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上是单调减函数，∴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4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的对称轴为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∴当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上的值域为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573619"/>
                <a:ext cx="11606380" cy="5284381"/>
              </a:xfrm>
              <a:blipFill rotWithShape="1">
                <a:blip r:embed="rId3"/>
                <a:stretch>
                  <a:fillRect l="-1" t="-2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题型四：指数函数的性质及其应用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湖南株洲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高一统考开学考试）</a:t>
                </a:r>
                <a:r>
                  <a:rPr lang="zh-CN" altLang="zh-CN" sz="1800" kern="100">
                    <a:effectLst/>
                    <a:latin typeface="等线" panose="02010600030101010101" pitchFamily="2" charset="-12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𝑎𝑥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的定义域是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R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）求实数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的取值范围；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）解关于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的不等式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286001"/>
                <a:ext cx="11606380" cy="4572000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𝑎𝑥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的定义域是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R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，因此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R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上恒成立，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4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，解得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所以实数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的取值范围为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）由（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，则指数函数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��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R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上单调递减，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因此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，解得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所以原不等式的解集为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−∞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⋃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+∞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286001"/>
                <a:ext cx="11606380" cy="4572000"/>
              </a:xfrm>
              <a:blipFill rotWithShape="1">
                <a:blip r:embed="rId3"/>
                <a:stretch>
                  <a:fillRect l="-1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题型四：指数函数的性质及其应用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75690" y="659219"/>
                <a:ext cx="11606380" cy="1916692"/>
              </a:xfrm>
            </p:spPr>
            <p:txBody>
              <a:bodyPr>
                <a:normAutofit fontScale="92500" lnSpcReduction="2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全国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高一专题练习）已知函数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𝑘𝑥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sub>
                      </m:sSub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m:rPr>
                              <m:sty m:val="bi"/>
                            </m:rP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是偶函数．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的图象在直线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上方，求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的取值范围；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ℎ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lo</m:t>
                          </m:r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，是否存在实数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使得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ℎ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的最小值为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？若存在，求出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的值，若不存在，请说明理由．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75690" y="659219"/>
                <a:ext cx="11606380" cy="1916692"/>
              </a:xfrm>
              <a:blipFill rotWithShape="1">
                <a:blip r:embed="rId2"/>
                <a:stretch>
                  <a:fillRect l="-1" t="-5" r="5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490850"/>
                <a:ext cx="11606380" cy="4282089"/>
              </a:xfrm>
            </p:spPr>
            <p:txBody>
              <a:bodyPr>
                <a:noAutofit/>
              </a:bodyPr>
              <a:lstStyle/>
              <a:p>
                <a:pPr algn="l" fontAlgn="ctr">
                  <a:lnSpc>
                    <a:spcPct val="120000"/>
                  </a:lnSpc>
                </a:pPr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【解析】（</a:t>
                </a:r>
                <a:r>
                  <a:rPr lang="en-US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𝑘𝑥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sub>
                      </m:sSub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𝑘𝑥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sub>
                      </m:sSub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zh-CN" altLang="zh-CN" sz="14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20000"/>
                  </a:lnSpc>
                </a:pPr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sub>
                      </m:sSub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sub>
                      </m:sSub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𝑘𝑥</m:t>
                      </m:r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sub>
                      </m:sSub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e>
                                <m:sup>
                                  <m:r>
                                    <a:rPr lang="en-US" altLang="zh-CN" sz="14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sz="1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zh-CN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e>
                                <m:sup>
                                  <m:r>
                                    <a:rPr lang="en-US" altLang="zh-CN" sz="14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sub>
                      </m:sSub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𝑘𝑥</m:t>
                      </m:r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sub>
                      </m:sSub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e>
                                <m:sup>
                                  <m:r>
                                    <a:rPr lang="en-US" altLang="zh-CN" sz="14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sz="1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zh-CN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e>
                                <m:sup>
                                  <m:r>
                                    <a:rPr lang="en-US" altLang="zh-CN" sz="14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zh-CN" altLang="zh-CN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9</m:t>
                                      </m:r>
                                    </m:e>
                                    <m:sup>
                                      <m:r>
                                        <a:rPr lang="en-US" altLang="zh-CN" sz="1400" i="1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sz="14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4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𝑘𝑥</m:t>
                      </m:r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sub>
                      </m:sSub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4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zh-CN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e>
                                <m:sup>
                                  <m:r>
                                    <a:rPr lang="en-US" altLang="zh-CN" sz="14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𝑘𝑥</m:t>
                      </m:r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zh-CN" altLang="zh-CN" sz="14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20000"/>
                  </a:lnSpc>
                </a:pPr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𝑘𝑥</m:t>
                      </m:r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，对任意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14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𝑹</m:t>
                      </m:r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恒成立，所以，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  <a:endParaRPr lang="zh-CN" altLang="zh-CN" sz="14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20000"/>
                  </a:lnSpc>
                </a:pPr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sub>
                      </m:sSub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en-US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  <a:endParaRPr lang="zh-CN" altLang="zh-CN" sz="14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20000"/>
                  </a:lnSpc>
                </a:pPr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的图象在直线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上方，等价于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4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4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sub>
                      </m:sSub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14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20000"/>
                  </a:lnSpc>
                </a:pPr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对任意的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14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𝑹</m:t>
                      </m:r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成立，即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sub>
                      </m:sSub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．即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sub>
                      </m:sSub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sub>
                      </m:sSub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e>
                                <m:sup>
                                  <m:r>
                                    <a:rPr lang="en-US" altLang="zh-CN" sz="14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sz="1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zh-CN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e>
                                <m:sup>
                                  <m:r>
                                    <a:rPr lang="en-US" altLang="zh-CN" sz="14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sub>
                      </m:sSub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4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zh-CN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e>
                                <m:sup>
                                  <m:r>
                                    <a:rPr lang="en-US" altLang="zh-CN" sz="14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对任意的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14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𝑹</m:t>
                      </m:r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成立．</a:t>
                </a:r>
                <a:endParaRPr lang="zh-CN" altLang="zh-CN" sz="14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20000"/>
                  </a:lnSpc>
                </a:pPr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14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𝑹</m:t>
                      </m:r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上单调减，而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，由此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en-US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  <a:endParaRPr lang="zh-CN" altLang="zh-CN" sz="14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20000"/>
                  </a:lnSpc>
                </a:pPr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ℎ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</m:t>
                          </m:r>
                          <m:sSub>
                            <m:sSubPr>
                              <m:ctrlPr>
                                <a:rPr lang="zh-CN" altLang="zh-CN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sub>
                          </m:sSub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e>
                                <m:sup>
                                  <m:r>
                                    <a:rPr lang="en-US" altLang="zh-CN" sz="14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sz="1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14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20000"/>
                  </a:lnSpc>
                </a:pPr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  <a:endParaRPr lang="zh-CN" altLang="zh-CN" sz="14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20000"/>
                  </a:lnSpc>
                </a:pPr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①当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≥−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递增，从而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舍去；</a:t>
                </a:r>
                <a:endParaRPr lang="zh-CN" altLang="zh-CN" sz="14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20000"/>
                  </a:lnSpc>
                </a:pPr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②当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&lt;−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&lt;−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上递减，在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递增，从而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zh-CN" altLang="zh-CN" sz="14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20000"/>
                  </a:lnSpc>
                </a:pPr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≤−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递减，从而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舍去．综上：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r>
                  <a:rPr lang="en-US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zh-CN" altLang="zh-CN" sz="14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  <a:endParaRPr lang="zh-CN" altLang="en-US" sz="140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490850"/>
                <a:ext cx="11606380" cy="4282089"/>
              </a:xfrm>
              <a:blipFill rotWithShape="1">
                <a:blip r:embed="rId3"/>
                <a:stretch>
                  <a:fillRect l="-1" t="-9" r="5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题型五：对数函数的性质及其应用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本章知识结构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2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0454" y="835832"/>
            <a:ext cx="8278118" cy="5905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3"/>
    </p:custData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江苏宿迁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高一泗阳县实验高级中学校考阶段练习）（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时，要使对数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有意义，求实数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的取值范围；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）若关于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的方程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[(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]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有且仅有一个解，求实数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的取值范围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211573"/>
                <a:ext cx="11606380" cy="4646428"/>
              </a:xfrm>
            </p:spPr>
            <p:txBody>
              <a:bodyPr>
                <a:normAutofit lnSpcReduction="2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【解析】（</a:t>
                </a:r>
                <a:r>
                  <a:rPr lang="en-US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有意义，则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，解得：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&lt;−</m:t>
                      </m:r>
                      <m:f>
                        <m:fPr>
                          <m:type m:val="bar"/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zh-CN" altLang="zh-CN" sz="16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所以实数</a:t>
                </a:r>
                <a:r>
                  <a:rPr lang="en-US" altLang="zh-CN" sz="16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的取值范围为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&lt;−</m:t>
                      </m:r>
                      <m:f>
                        <m:fPr>
                          <m:type m:val="bar"/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zh-CN" altLang="zh-CN" sz="16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[(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[(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zh-CN" altLang="zh-CN" sz="16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r>
                  <a:rPr lang="en-US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en-US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①，两边同乘</a:t>
                </a:r>
                <a:r>
                  <a:rPr lang="en-US" altLang="zh-CN" sz="16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zh-CN" altLang="zh-CN" sz="16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16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16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zh-CN" sz="16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6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16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6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b"/>
                        </m:rPr>
                        <a:rPr lang="en-US" altLang="zh-CN" sz="1600" b="1" i="0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</m:oMath>
                  </m:oMathPara>
                </a14:m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②，</a:t>
                </a:r>
                <a:endParaRPr lang="zh-CN" altLang="zh-CN" sz="16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时，②的解为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，此时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代入①，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，符合要求；</a:t>
                </a:r>
                <a:endParaRPr lang="zh-CN" altLang="zh-CN" sz="16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时，②的解为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16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zh-CN" altLang="zh-CN" sz="16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是①的解，则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zh-CN" altLang="zh-CN" sz="16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16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是①的解，则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zh-CN" altLang="zh-CN" sz="16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要使方程①有且仅有一个解，则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sz="16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综上：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zh-CN" altLang="zh-CN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[(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有且仅有一个解，实数</a:t>
                </a:r>
                <a:r>
                  <a:rPr lang="en-US" altLang="zh-CN" sz="16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</a:rPr>
                  <a:t>a</a:t>
                </a:r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的取值范围是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⋃</m:t>
                      </m:r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6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r>
                  <a:rPr lang="zh-CN" altLang="zh-CN" sz="16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  <a:endParaRPr lang="zh-CN" altLang="en-US" sz="160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211573"/>
                <a:ext cx="11606380" cy="4646428"/>
              </a:xfrm>
              <a:blipFill rotWithShape="1">
                <a:blip r:embed="rId3"/>
                <a:stretch>
                  <a:fillRect l="-1" t="-11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题型五：对数函数的性质及其应用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全国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高一专题练习）已知函数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时，求函数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的定义域；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时，求关于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的不等式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的解集；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243471"/>
                <a:ext cx="11606380" cy="4614530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，故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，解得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的定义域为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−∞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，由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的定义域为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+∞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任取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+∞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，且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+∞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上的单调递增，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&gt;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&lt;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解得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的解集为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243471"/>
                <a:ext cx="11606380" cy="4614530"/>
              </a:xfrm>
              <a:blipFill rotWithShape="1">
                <a:blip r:embed="rId3"/>
                <a:stretch>
                  <a:fillRect l="-1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题型五：对数函数的性质及其应用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贵州遵义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高一遵义航天高级中学校考阶段练习）已知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的大小顺序为（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41300" algn="l" fontAlgn="ctr">
                  <a:lnSpc>
                    <a:spcPct val="150000"/>
                  </a:lnSpc>
                  <a:tabLst>
                    <a:tab pos="2639060"/>
                  </a:tabLst>
                </a:pP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题型六：指对幂比较大小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全国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高一专题练习）已知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的大小排序为（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89" y="2575911"/>
                <a:ext cx="12719315" cy="4282089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【解析】方法一：设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，又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，可得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方法二：由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，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，可得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89" y="2575911"/>
                <a:ext cx="12719315" cy="4282089"/>
              </a:xfrm>
              <a:blipFill rotWithShape="1">
                <a:blip r:embed="rId3"/>
                <a:stretch>
                  <a:fillRect l="-1" t="-8" r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题型六：指对幂比较大小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75690" y="815621"/>
                <a:ext cx="11606380" cy="2108332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天津南开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高一天津二十五中统考期末）设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6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.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的大小顺序是</a:t>
                </a:r>
                <a:r>
                  <a:rPr lang="zh-CN" altLang="en-US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    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75690" y="815621"/>
                <a:ext cx="11606380" cy="2108332"/>
              </a:xfrm>
              <a:blipFill rotWithShape="1">
                <a:blip r:embed="rId2"/>
                <a:stretch>
                  <a:fillRect l="-1" t="-13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200941"/>
                <a:ext cx="14383310" cy="4657060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【解析】对数函数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+∞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上为减函数，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指数函数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.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为减函数，则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.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.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指数函数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为增函数，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因此，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200941"/>
                <a:ext cx="14383310" cy="4657060"/>
              </a:xfrm>
              <a:blipFill rotWithShape="1">
                <a:blip r:embed="rId3"/>
                <a:stretch>
                  <a:fillRect l="-1" t="-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题型六：指对幂比较大小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11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广东广州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高一广州市第二中学校考期中）设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为正数，且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则（　　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41300" algn="l" fontAlgn="ctr">
                  <a:lnSpc>
                    <a:spcPct val="150000"/>
                  </a:lnSpc>
                  <a:tabLst>
                    <a:tab pos="2639060"/>
                  </a:tabLst>
                </a:pP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的大小不能确定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866901"/>
                <a:ext cx="11606380" cy="4991100"/>
              </a:xfrm>
            </p:spPr>
            <p:txBody>
              <a:bodyPr>
                <a:normAutofit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∵</m:t>
                      </m:r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为正数，且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r>
                  <a:rPr lang="zh-CN" altLang="en-US" sz="1800" b="0" kern="10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1800" b="0" kern="10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令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∵</m:t>
                      </m:r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r>
                  <a:rPr lang="zh-CN" altLang="en-US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r>
                  <a:rPr lang="zh-CN" altLang="en-US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∴</m:t>
                      </m:r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∵</m:t>
                      </m:r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∴</m:t>
                      </m:r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∴</m:t>
                      </m:r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∵</m:t>
                      </m:r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9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，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1800" b="0" kern="10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故：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866901"/>
                <a:ext cx="11606380" cy="4991100"/>
              </a:xfrm>
              <a:blipFill rotWithShape="1">
                <a:blip r:embed="rId3"/>
                <a:stretch>
                  <a:fillRect l="-1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题型六：指对幂比较大小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甘肃张掖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高一甘肃省民乐县第一中学校考期中）设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的大小顺序为</a:t>
                </a:r>
                <a:r>
                  <a:rPr lang="zh-CN" altLang="en-US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    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【解析】由于指数函数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为增函数，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由于对数函数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+∞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上为增函数，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𝑒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由于对数函数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+∞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上为增函数，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因此，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，故选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题型六：指对幂比较大小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629900" y="107061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wipe/>
  </p:transition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全国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高一专题练习）函数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的一个零点在区间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内，则实数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的取值范围是（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+∞</m:t>
                          </m:r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−∞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∪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+∞</m:t>
                          </m:r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−∞,−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∵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+∞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上是增函数，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+∞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上是增函数，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∴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只需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即可，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，解得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题型七：函数的零点与方程的根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陕西咸阳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高一统考期末）已知函数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m:rPr>
                              <m:sty m:val="bi"/>
                            </m:rP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的图象上不存在关于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轴对称的点，则实数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的取值范围是（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−∞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+∞</m:t>
                          </m:r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−∞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∪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+∞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146301"/>
                <a:ext cx="11606380" cy="4711700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m:rPr>
                              <m:sty m:val="bi"/>
                            </m:rPr>
                            <a:rPr lang="en-US" altLang="zh-CN" sz="18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的图象上不存在关于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��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轴对称的点，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m:rPr>
                              <m:sty m:val="bi"/>
                            </m:rPr>
                            <a:rPr lang="en-US" altLang="zh-CN" sz="18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轴对称的直线方程为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m:rPr>
                              <m:sty m:val="bi"/>
                            </m:rPr>
                            <a:rPr lang="en-US" altLang="zh-CN" sz="18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则方程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上无解，即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上无解，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又函数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上单调递增，在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上单调递减，又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的值域为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的取值范围是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−∞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∪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+∞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146301"/>
                <a:ext cx="11606380" cy="4711700"/>
              </a:xfrm>
              <a:blipFill rotWithShape="1">
                <a:blip r:embed="rId3"/>
                <a:stretch>
                  <a:fillRect l="-1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题型七：函数的零点与方程的根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75690" y="482600"/>
                <a:ext cx="11606380" cy="2514599"/>
              </a:xfrm>
            </p:spPr>
            <p:txBody>
              <a:bodyPr>
                <a:normAutofit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14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全国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高一专题练习）已知函数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ln</m:t>
                                </m:r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&gt;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恰有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个零点，则实数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的取值范围是（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+∞</m:t>
                          </m:r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+∞</m:t>
                          </m:r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+∞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75690" y="482600"/>
                <a:ext cx="11606380" cy="2514599"/>
              </a:xfrm>
              <a:blipFill rotWithShape="1">
                <a:blip r:embed="rId2"/>
                <a:stretch>
                  <a:fillRect l="-1" r="5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489200"/>
                <a:ext cx="12440210" cy="4674239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恰有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个零点，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��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的图象与直线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个交点，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画出函数图象，如图，平移直线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可以看出当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≥−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与函数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的图象有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个交点．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489200"/>
                <a:ext cx="12440210" cy="4674239"/>
              </a:xfrm>
              <a:blipFill rotWithShape="1">
                <a:blip r:embed="rId3"/>
                <a:stretch>
                  <a:fillRect l="-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题型七：函数的零点与方程的根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245" y="3715010"/>
            <a:ext cx="3346834" cy="237645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矩形 1" title=""/>
          <p:cNvSpPr/>
          <p:nvPr/>
        </p:nvSpPr>
        <p:spPr>
          <a:xfrm>
            <a:off x="335360" y="980728"/>
            <a:ext cx="115212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1.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根式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</a:t>
            </a:r>
            <a:r>
              <a:rPr lang="en-US" altLang="zh-CN" sz="2800" i="1" kern="100" baseline="300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，那么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叫做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次方根，其中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&gt;1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，且</a:t>
            </a:r>
            <a:r>
              <a:rPr lang="en-US" altLang="zh-CN" sz="2800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r>
              <a:rPr lang="en-US" altLang="zh-CN" sz="2800" kern="100" err="1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∈</a:t>
            </a:r>
            <a:r>
              <a:rPr lang="en-US" altLang="zh-CN" sz="2800" b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r>
              <a:rPr lang="en-US" altLang="zh-CN" sz="2800" kern="100" baseline="30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*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(2)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式子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叫做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_____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，其中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叫做根指数，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叫做被开方数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(3)(     )</a:t>
            </a:r>
            <a:r>
              <a:rPr lang="en-US" altLang="zh-CN" sz="2800" i="1" kern="100" baseline="30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当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为奇数时，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 title=""/>
          <p:cNvSpPr/>
          <p:nvPr/>
        </p:nvSpPr>
        <p:spPr>
          <a:xfrm>
            <a:off x="3440582" y="1763938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2816925" y="238111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根式</a:t>
            </a:r>
            <a:endParaRPr lang="zh-CN" altLang="en-US">
              <a:solidFill>
                <a:srgbClr val="C00000"/>
              </a:solidFill>
            </a:endParaRPr>
          </a:p>
        </p:txBody>
      </p:sp>
      <p:graphicFrame>
        <p:nvGraphicFramePr>
          <p:cNvPr id="9" name="对象 8" title=""/>
          <p:cNvGraphicFramePr>
            <a:graphicFrameLocks noChangeAspect="1"/>
          </p:cNvGraphicFramePr>
          <p:nvPr/>
        </p:nvGraphicFramePr>
        <p:xfrm>
          <a:off x="1604870" y="2115100"/>
          <a:ext cx="876300" cy="863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文档" r:id="rId2" imgW="877570" imgH="865505" progId="Word.Document.12">
                  <p:embed/>
                </p:oleObj>
              </mc:Choice>
              <mc:Fallback>
                <p:oleObj name="文档" r:id="rId2" imgW="877570" imgH="86550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04870" y="2115100"/>
                        <a:ext cx="8763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 title=""/>
          <p:cNvGraphicFramePr>
            <a:graphicFrameLocks noChangeAspect="1"/>
          </p:cNvGraphicFramePr>
          <p:nvPr/>
        </p:nvGraphicFramePr>
        <p:xfrm>
          <a:off x="956413" y="2795863"/>
          <a:ext cx="876300" cy="863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文档" r:id="rId4" imgW="877570" imgH="865505" progId="Word.Document.12">
                  <p:embed/>
                </p:oleObj>
              </mc:Choice>
              <mc:Fallback>
                <p:oleObj name="文档" r:id="rId4" imgW="877570" imgH="86550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6413" y="2795863"/>
                        <a:ext cx="8763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 title=""/>
          <p:cNvGraphicFramePr>
            <a:graphicFrameLocks noChangeAspect="1"/>
          </p:cNvGraphicFramePr>
          <p:nvPr/>
        </p:nvGraphicFramePr>
        <p:xfrm>
          <a:off x="2663757" y="3429000"/>
          <a:ext cx="1001713" cy="8366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文档" r:id="rId6" imgW="1002665" imgH="838200" progId="Word.Document.12">
                  <p:embed/>
                </p:oleObj>
              </mc:Choice>
              <mc:Fallback>
                <p:oleObj name="文档" r:id="rId6" imgW="1002665" imgH="8382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63757" y="3429000"/>
                        <a:ext cx="1001713" cy="836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 title=""/>
          <p:cNvSpPr/>
          <p:nvPr/>
        </p:nvSpPr>
        <p:spPr>
          <a:xfrm>
            <a:off x="2075012" y="303083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3619601" y="366696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endParaRPr lang="zh-CN" altLang="en-US">
              <a:solidFill>
                <a:srgbClr val="C00000"/>
              </a:solidFill>
            </a:endParaRPr>
          </a:p>
        </p:txBody>
      </p:sp>
      <p:graphicFrame>
        <p:nvGraphicFramePr>
          <p:cNvPr id="24" name="对象 23" title=""/>
          <p:cNvGraphicFramePr>
            <a:graphicFrameLocks noChangeAspect="1"/>
          </p:cNvGraphicFramePr>
          <p:nvPr/>
        </p:nvGraphicFramePr>
        <p:xfrm>
          <a:off x="424140" y="4293096"/>
          <a:ext cx="8129588" cy="1447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文档" r:id="rId8" imgW="8130540" imgH="1449070" progId="Word.Document.12">
                  <p:embed/>
                </p:oleObj>
              </mc:Choice>
              <mc:Fallback>
                <p:oleObj name="文档" r:id="rId8" imgW="8130540" imgH="144907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4140" y="4293096"/>
                        <a:ext cx="8129588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3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75690" y="495300"/>
                <a:ext cx="11606380" cy="2080611"/>
              </a:xfrm>
            </p:spPr>
            <p:txBody>
              <a:bodyPr>
                <a:normAutofit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15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全国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高一专题练习）已知函数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sepChr m:val="|"/>
                                    <m:endChr m:val="|"/>
                                    <m:grow m:val="on"/>
                                    <m:shp m:val="centered"/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&lt;</m:t>
                                </m:r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sSup>
                                  <m:s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𝑎𝑏𝑐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的取值范围是（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75690" y="495300"/>
                <a:ext cx="11606380" cy="2080611"/>
              </a:xfrm>
              <a:blipFill rotWithShape="1">
                <a:blip r:embed="rId2"/>
                <a:stretch>
                  <a:fillRect l="-1" r="5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【解析】画出函数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sepChr m:val="|"/>
                                    <m:endChr m:val="|"/>
                                    <m:grow m:val="on"/>
                                    <m:shp m:val="centered"/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&lt;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sSup>
                                  <m:s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的图象如图，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𝑎𝑏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ra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单调递增，且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ln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令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ra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9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𝑎𝑏𝑐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题型七：函数的零点与方程的根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695" y="4660900"/>
            <a:ext cx="2936346" cy="19685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75690" y="815620"/>
                <a:ext cx="11606380" cy="2308579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16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安徽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高一安徽省颍上第一中学校联考阶段练习）已知函数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𝑎𝑥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的两个零点，且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3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4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75690" y="815620"/>
                <a:ext cx="11606380" cy="2308579"/>
              </a:xfrm>
              <a:blipFill rotWithShape="1">
                <a:blip r:embed="rId2"/>
                <a:stretch>
                  <a:fillRect l="-1" t="-12" r="-1341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209801"/>
                <a:ext cx="11606380" cy="4648200"/>
              </a:xfrm>
            </p:spPr>
            <p:txBody>
              <a:bodyPr>
                <a:normAutofit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∵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的两个零点，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同理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是方程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𝑎𝑡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e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的两个根，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e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，可得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∵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209801"/>
                <a:ext cx="11606380" cy="4648200"/>
              </a:xfrm>
              <a:blipFill rotWithShape="1">
                <a:blip r:embed="rId3"/>
                <a:stretch>
                  <a:fillRect l="-1" r="-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题型七：函数的零点与方程的根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深度视觉·原创设计 https://www.docer.com/works?userid=22383862" title=""/>
          <p:cNvSpPr txBox="1"/>
          <p:nvPr/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2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2256502" y="1723199"/>
            <a:ext cx="9937085" cy="2828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917801" y="2391327"/>
            <a:ext cx="5113017" cy="92202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rPr>
              <a:t>谢谢学习</a:t>
            </a:r>
            <a:endParaRPr lang="zh-CN" altLang="en-US" sz="6000" b="1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 title=""/>
          <p:cNvSpPr txBox="1"/>
          <p:nvPr/>
        </p:nvSpPr>
        <p:spPr>
          <a:xfrm>
            <a:off x="2917825" y="3295015"/>
            <a:ext cx="4017010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POSans L" panose="00020600040101010101" pitchFamily="18" charset="-122"/>
                <a:ea typeface="OPPOSans L" panose="00020600040101010101" pitchFamily="18" charset="-122"/>
              </a:defRPr>
            </a:lvl1pPr>
          </a:lstStyle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rPr>
              <a:t>Thank you for learning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1" name="图片 100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332913" y="89853"/>
            <a:ext cx="2714625" cy="75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矩形 1" title=""/>
          <p:cNvSpPr/>
          <p:nvPr/>
        </p:nvSpPr>
        <p:spPr>
          <a:xfrm>
            <a:off x="407368" y="1046341"/>
            <a:ext cx="113772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2.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分数指数幂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正数的正分数指数幂，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&gt;0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m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r>
              <a:rPr lang="en-US" altLang="zh-CN" sz="2800" kern="100" err="1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∈</a:t>
            </a:r>
            <a:r>
              <a:rPr lang="en-US" altLang="zh-CN" sz="2800" b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r>
              <a:rPr lang="en-US" altLang="zh-CN" sz="2800" kern="100" baseline="30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*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&gt;1).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endParaRPr lang="en-US" altLang="zh-CN" sz="2800" kern="10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正数的负分数指数幂，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&gt;0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m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r>
              <a:rPr lang="en-US" altLang="zh-CN" sz="2800" kern="100" err="1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∈</a:t>
            </a:r>
            <a:r>
              <a:rPr lang="en-US" altLang="zh-CN" sz="2800" b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r>
              <a:rPr lang="en-US" altLang="zh-CN" sz="2800" kern="100" baseline="30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*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&gt;1).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endParaRPr lang="en-US" altLang="zh-CN" sz="2800" kern="100">
              <a:latin typeface="Times New Roman" panose="02020603050405020304" pitchFamily="18" charset="0"/>
              <a:ea typeface="方正中等线简体" panose="03000509000000000000" pitchFamily="65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0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的正分数指数幂等于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,0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的负分数指数幂没有意义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3.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指数幂的运算性质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en-US" altLang="zh-CN" sz="2800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800" i="1" kern="100" baseline="300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r</a:t>
            </a:r>
            <a:r>
              <a:rPr lang="en-US" altLang="zh-CN" sz="2800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800" i="1" kern="100" baseline="300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_____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；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en-US" altLang="zh-CN" sz="2800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800" i="1" kern="100" baseline="300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r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en-US" altLang="zh-CN" sz="2800" i="1" kern="100" baseline="30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；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en-US" altLang="zh-CN" sz="2800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ab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en-US" altLang="zh-CN" sz="2800" i="1" kern="100" baseline="30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r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_____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&gt;0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&gt;0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r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</a:t>
            </a:r>
            <a:r>
              <a:rPr lang="en-US" altLang="zh-CN" sz="2800" kern="100" err="1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∈</a:t>
            </a:r>
            <a:r>
              <a:rPr lang="en-US" altLang="zh-CN" sz="2800" b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R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).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 title=""/>
          <p:cNvSpPr/>
          <p:nvPr/>
        </p:nvSpPr>
        <p:spPr>
          <a:xfrm>
            <a:off x="3859590" y="438684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0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" name="矩形 6" title=""/>
          <p:cNvSpPr/>
          <p:nvPr/>
        </p:nvSpPr>
        <p:spPr>
          <a:xfrm>
            <a:off x="1451976" y="5654853"/>
            <a:ext cx="788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800" i="1" kern="100" baseline="300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r</a:t>
            </a:r>
            <a:r>
              <a:rPr lang="zh-CN" altLang="zh-CN" sz="2800" kern="100" baseline="300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 baseline="300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</a:t>
            </a:r>
            <a:endParaRPr lang="zh-CN" altLang="en-US">
              <a:solidFill>
                <a:srgbClr val="C00000"/>
              </a:solidFill>
            </a:endParaRPr>
          </a:p>
        </p:txBody>
      </p:sp>
      <p:graphicFrame>
        <p:nvGraphicFramePr>
          <p:cNvPr id="8" name="对象 7" title=""/>
          <p:cNvGraphicFramePr>
            <a:graphicFrameLocks noChangeAspect="1"/>
          </p:cNvGraphicFramePr>
          <p:nvPr/>
        </p:nvGraphicFramePr>
        <p:xfrm>
          <a:off x="4010881" y="1598586"/>
          <a:ext cx="516569" cy="71870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Equation" r:id="rId2" imgW="215900" imgH="304800" progId="Equation.DSMT4">
                  <p:embed/>
                </p:oleObj>
              </mc:Choice>
              <mc:Fallback>
                <p:oleObj name="Equation" r:id="rId2" imgW="215900" imgH="304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010881" y="1598586"/>
                        <a:ext cx="516569" cy="7187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 title=""/>
          <p:cNvGraphicFramePr>
            <a:graphicFrameLocks noChangeAspect="1"/>
          </p:cNvGraphicFramePr>
          <p:nvPr/>
        </p:nvGraphicFramePr>
        <p:xfrm>
          <a:off x="3898584" y="2838056"/>
          <a:ext cx="628866" cy="71870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Equation" r:id="rId4" imgW="266700" imgH="304800" progId="Equation.DSMT4">
                  <p:embed/>
                </p:oleObj>
              </mc:Choice>
              <mc:Fallback>
                <p:oleObj name="Equation" r:id="rId4" imgW="266700" imgH="304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898584" y="2838056"/>
                        <a:ext cx="628866" cy="7187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 title=""/>
          <p:cNvGraphicFramePr>
            <a:graphicFrameLocks noChangeAspect="1"/>
          </p:cNvGraphicFramePr>
          <p:nvPr/>
        </p:nvGraphicFramePr>
        <p:xfrm>
          <a:off x="4846840" y="2405103"/>
          <a:ext cx="606405" cy="116789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Equation" r:id="rId6" imgW="6096000" imgH="11887200" progId="Equation.DSMT4">
                  <p:embed/>
                </p:oleObj>
              </mc:Choice>
              <mc:Fallback>
                <p:oleObj name="Equation" r:id="rId6" imgW="6096000" imgH="11887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46840" y="2405103"/>
                        <a:ext cx="606405" cy="11678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 title=""/>
          <p:cNvGraphicFramePr>
            <a:graphicFrameLocks noChangeAspect="1"/>
          </p:cNvGraphicFramePr>
          <p:nvPr/>
        </p:nvGraphicFramePr>
        <p:xfrm>
          <a:off x="4900108" y="1459274"/>
          <a:ext cx="1055688" cy="793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文档" r:id="rId8" imgW="1057910" imgH="795655" progId="Word.Document.12">
                  <p:embed/>
                </p:oleObj>
              </mc:Choice>
              <mc:Fallback>
                <p:oleObj name="文档" r:id="rId8" imgW="1057910" imgH="79565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00108" y="1459274"/>
                        <a:ext cx="1055688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 title=""/>
          <p:cNvGraphicFramePr>
            <a:graphicFrameLocks noChangeAspect="1"/>
          </p:cNvGraphicFramePr>
          <p:nvPr/>
        </p:nvGraphicFramePr>
        <p:xfrm>
          <a:off x="5883275" y="2989019"/>
          <a:ext cx="1146175" cy="11731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文档" r:id="rId10" imgW="1165860" imgH="1183005" progId="Word.Document.12">
                  <p:embed/>
                </p:oleObj>
              </mc:Choice>
              <mc:Fallback>
                <p:oleObj name="文档" r:id="rId10" imgW="1165860" imgH="118300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83275" y="2989019"/>
                        <a:ext cx="1146175" cy="1173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 title=""/>
          <p:cNvSpPr/>
          <p:nvPr/>
        </p:nvSpPr>
        <p:spPr>
          <a:xfrm>
            <a:off x="3589747" y="5654853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800" i="1" kern="100" baseline="300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rs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8" name="矩形 17" title=""/>
          <p:cNvSpPr/>
          <p:nvPr/>
        </p:nvSpPr>
        <p:spPr>
          <a:xfrm>
            <a:off x="5593141" y="5654853"/>
            <a:ext cx="729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800" i="1" kern="100" baseline="300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r</a:t>
            </a:r>
            <a:r>
              <a:rPr lang="en-US" altLang="zh-CN" sz="2800" i="1" kern="1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</a:t>
            </a:r>
            <a:r>
              <a:rPr lang="en-US" altLang="zh-CN" sz="2800" i="1" kern="100" baseline="300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r</a:t>
            </a:r>
            <a:endParaRPr lang="zh-CN" altLang="en-US">
              <a:solidFill>
                <a:srgbClr val="C00000"/>
              </a:solidFill>
            </a:endParaRPr>
          </a:p>
        </p:txBody>
      </p:sp>
    </p:spTree>
    <p:custDataLst>
      <p:tags r:id="rId1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矩形 1" title=""/>
          <p:cNvSpPr/>
          <p:nvPr/>
        </p:nvSpPr>
        <p:spPr>
          <a:xfrm>
            <a:off x="309753" y="426267"/>
            <a:ext cx="11875613" cy="95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4.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指数函数及其性质</a:t>
            </a:r>
            <a:endParaRPr lang="zh-CN" altLang="zh-CN" sz="2000" b="1" kern="10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概念：函数</a:t>
            </a:r>
            <a:r>
              <a:rPr lang="en-US" altLang="zh-CN" sz="2000" b="1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y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000" b="1" i="1" kern="100" baseline="30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en-US" altLang="zh-CN" sz="2000" b="1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&gt;0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，且</a:t>
            </a:r>
            <a:r>
              <a:rPr lang="en-US" altLang="zh-CN" sz="2000" b="1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000" b="1" kern="100" err="1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≠</a:t>
            </a:r>
            <a:r>
              <a:rPr lang="en-US" altLang="zh-CN" sz="2000" b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1)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叫做指数函数，其中指数</a:t>
            </a:r>
            <a:r>
              <a:rPr lang="en-US" altLang="zh-CN" sz="2000" b="1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是自变量，函数的定义域是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是底数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zh-CN" altLang="zh-CN" sz="2000" b="1" kern="100">
              <a:effectLst/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 title=""/>
          <p:cNvSpPr/>
          <p:nvPr/>
        </p:nvSpPr>
        <p:spPr>
          <a:xfrm>
            <a:off x="10138358" y="106099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R</a:t>
            </a:r>
            <a:endParaRPr lang="zh-CN" altLang="en-US">
              <a:solidFill>
                <a:srgbClr val="C00000"/>
              </a:solidFill>
            </a:endParaRPr>
          </a:p>
        </p:txBody>
      </p:sp>
      <p:graphicFrame>
        <p:nvGraphicFramePr>
          <p:cNvPr id="7" name="表格 6" title=""/>
          <p:cNvGraphicFramePr>
            <a:graphicFrameLocks noGrp="1"/>
          </p:cNvGraphicFramePr>
          <p:nvPr/>
        </p:nvGraphicFramePr>
        <p:xfrm>
          <a:off x="330456" y="2064365"/>
          <a:ext cx="10593968" cy="3032195"/>
        </p:xfrm>
        <a:graphic>
          <a:graphicData uri="http://schemas.openxmlformats.org/drawingml/2006/table">
            <a:tbl>
              <a:tblPr/>
              <a:tblGrid>
                <a:gridCol w="1504189"/>
                <a:gridCol w="4409259"/>
                <a:gridCol w="4680520"/>
              </a:tblGrid>
              <a:tr h="648072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5863" marR="358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en-US" altLang="zh-CN" sz="20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</a:rPr>
                        <a:t>a</a:t>
                      </a:r>
                      <a:r>
                        <a:rPr lang="en-US" alt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</a:rPr>
                        <a:t>&gt;1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5863" marR="358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en-US" alt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</a:rPr>
                        <a:t>0&lt;</a:t>
                      </a:r>
                      <a:r>
                        <a:rPr lang="en-US" altLang="zh-CN" sz="20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</a:rPr>
                        <a:t>a</a:t>
                      </a:r>
                      <a:r>
                        <a:rPr lang="en-US" alt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</a:rPr>
                        <a:t>&lt;1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5863" marR="358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9999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图象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5863" marR="358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en-US" sz="2000" i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5863" marR="358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5863" marR="358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74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定义域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5863" marR="358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en-US" altLang="zh-CN" sz="2000" b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</a:rPr>
                        <a:t>R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5863" marR="358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 vert="horz" wrap="square"/>
                    <a:lstStyle/>
                    <a:p/>
                  </a:txBody>
                  <a:tcPr/>
                </a:tc>
              </a:tr>
              <a:tr h="594074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值域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5863" marR="358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en-US" alt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__________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5863" marR="358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 vert="horz" wrap="square"/>
                    <a:lstStyle/>
                    <a:p/>
                  </a:txBody>
                  <a:tcPr marL="35863" marR="358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矩形 7" title=""/>
          <p:cNvSpPr/>
          <p:nvPr/>
        </p:nvSpPr>
        <p:spPr>
          <a:xfrm>
            <a:off x="309753" y="1430532"/>
            <a:ext cx="11377264" cy="49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(2)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指数函数的图象与性质</a:t>
            </a:r>
            <a:endParaRPr lang="zh-CN" altLang="zh-CN" sz="2000" b="1" kern="100">
              <a:effectLst/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9" name="Picture 25" title="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6766" y="2756037"/>
            <a:ext cx="1566379" cy="129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6" title="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9455" y="2769635"/>
            <a:ext cx="1789740" cy="120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 title=""/>
          <p:cNvSpPr/>
          <p:nvPr/>
        </p:nvSpPr>
        <p:spPr>
          <a:xfrm>
            <a:off x="5830522" y="4608967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(0</a:t>
            </a:r>
            <a:r>
              <a:rPr lang="zh-CN" altLang="zh-CN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，＋</a:t>
            </a:r>
            <a:r>
              <a:rPr lang="en-US" altLang="zh-CN" kern="100">
                <a:solidFill>
                  <a:srgbClr val="C0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∞</a:t>
            </a:r>
            <a:r>
              <a:rPr lang="en-US" altLang="zh-CN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)</a:t>
            </a:r>
            <a:endParaRPr lang="zh-CN" altLang="en-US"/>
          </a:p>
        </p:txBody>
      </p:sp>
      <p:graphicFrame>
        <p:nvGraphicFramePr>
          <p:cNvPr id="12" name="表格 11" title=""/>
          <p:cNvGraphicFramePr>
            <a:graphicFrameLocks noGrp="1"/>
          </p:cNvGraphicFramePr>
          <p:nvPr/>
        </p:nvGraphicFramePr>
        <p:xfrm>
          <a:off x="338207" y="5104745"/>
          <a:ext cx="10583318" cy="1780639"/>
        </p:xfrm>
        <a:graphic>
          <a:graphicData uri="http://schemas.openxmlformats.org/drawingml/2006/table">
            <a:tbl>
              <a:tblPr/>
              <a:tblGrid>
                <a:gridCol w="1506890"/>
                <a:gridCol w="4376241"/>
                <a:gridCol w="4700187"/>
              </a:tblGrid>
              <a:tr h="352811">
                <a:tc rowSpan="3"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性质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2600" marR="126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过定点</a:t>
                      </a:r>
                      <a:r>
                        <a:rPr lang="en-US" alt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_____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，即</a:t>
                      </a:r>
                      <a:r>
                        <a:rPr lang="en-US" sz="20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时，</a:t>
                      </a:r>
                      <a:r>
                        <a:rPr lang="en-US" sz="20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1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2600" marR="126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 vert="horz" wrap="square"/>
                    <a:lstStyle/>
                    <a:p/>
                  </a:txBody>
                  <a:tcPr/>
                </a:tc>
              </a:tr>
              <a:tr h="717298"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marL="71755" algn="l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当</a:t>
                      </a:r>
                      <a:r>
                        <a:rPr lang="en-US" sz="20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&gt;0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时，</a:t>
                      </a:r>
                      <a:r>
                        <a:rPr lang="en-US" alt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_____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；当</a:t>
                      </a:r>
                      <a:r>
                        <a:rPr lang="en-US" sz="20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&lt;0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时，</a:t>
                      </a:r>
                      <a:r>
                        <a:rPr lang="en-US" alt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______</a:t>
                      </a:r>
                      <a:endParaRPr lang="zh-CN" sz="2000" u="none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2600" marR="126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71755" algn="l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当</a:t>
                      </a:r>
                      <a:r>
                        <a:rPr lang="en-US" sz="20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&lt;0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时，</a:t>
                      </a:r>
                      <a:r>
                        <a:rPr lang="en-US" alt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_____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；当</a:t>
                      </a:r>
                      <a:r>
                        <a:rPr lang="en-US" sz="20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&gt;0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时，</a:t>
                      </a:r>
                      <a:r>
                        <a:rPr lang="en-US" alt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_______</a:t>
                      </a:r>
                      <a:endParaRPr lang="zh-CN" sz="2000" u="none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2600" marR="126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291"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在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∞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，＋</a:t>
                      </a: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∞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上是</a:t>
                      </a:r>
                      <a:r>
                        <a:rPr lang="en-US" alt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_______</a:t>
                      </a:r>
                      <a:endParaRPr lang="zh-CN" sz="2000" u="none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2600" marR="126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在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∞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，＋</a:t>
                      </a: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∞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上是</a:t>
                      </a:r>
                      <a:r>
                        <a:rPr lang="en-US" alt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_______</a:t>
                      </a:r>
                      <a:endParaRPr lang="zh-CN" sz="2000" u="none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2600" marR="126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矩形 12" title=""/>
          <p:cNvSpPr/>
          <p:nvPr/>
        </p:nvSpPr>
        <p:spPr>
          <a:xfrm>
            <a:off x="7491050" y="5695027"/>
            <a:ext cx="570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y</a:t>
            </a:r>
            <a:r>
              <a:rPr lang="en-US" altLang="zh-CN" sz="20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&gt;1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14" name="矩形 13" title=""/>
          <p:cNvSpPr/>
          <p:nvPr/>
        </p:nvSpPr>
        <p:spPr>
          <a:xfrm>
            <a:off x="2881777" y="5695027"/>
            <a:ext cx="843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0&lt;</a:t>
            </a:r>
            <a:r>
              <a:rPr lang="en-US" altLang="zh-CN" sz="20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y</a:t>
            </a:r>
            <a:r>
              <a:rPr lang="en-US" altLang="zh-CN" sz="20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&lt;1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5183383" y="5665357"/>
            <a:ext cx="570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y</a:t>
            </a:r>
            <a:r>
              <a:rPr lang="en-US" altLang="zh-CN" sz="20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&gt;1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16" name="矩形 15" title=""/>
          <p:cNvSpPr/>
          <p:nvPr/>
        </p:nvSpPr>
        <p:spPr>
          <a:xfrm>
            <a:off x="9400792" y="5660077"/>
            <a:ext cx="843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0&lt;</a:t>
            </a:r>
            <a:r>
              <a:rPr lang="en-US" altLang="zh-CN" sz="20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y</a:t>
            </a:r>
            <a:r>
              <a:rPr lang="en-US" altLang="zh-CN" sz="20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&lt;1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17" name="矩形 16" title=""/>
          <p:cNvSpPr/>
          <p:nvPr/>
        </p:nvSpPr>
        <p:spPr>
          <a:xfrm>
            <a:off x="4672145" y="639413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增函数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18" name="矩形 17" title=""/>
          <p:cNvSpPr/>
          <p:nvPr/>
        </p:nvSpPr>
        <p:spPr>
          <a:xfrm>
            <a:off x="9167741" y="6385584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减函数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19" name="矩形 18" title=""/>
          <p:cNvSpPr/>
          <p:nvPr/>
        </p:nvSpPr>
        <p:spPr>
          <a:xfrm>
            <a:off x="5401222" y="5132438"/>
            <a:ext cx="6751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(0,1)</a:t>
            </a:r>
            <a:endParaRPr lang="zh-CN" altLang="en-US" sz="2000">
              <a:solidFill>
                <a:srgbClr val="C00000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矩形 2" title=""/>
          <p:cNvSpPr/>
          <p:nvPr/>
        </p:nvSpPr>
        <p:spPr>
          <a:xfrm>
            <a:off x="335360" y="711929"/>
            <a:ext cx="11521280" cy="234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5.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对数的概念</a:t>
            </a:r>
            <a:endParaRPr lang="zh-CN" altLang="zh-CN" sz="2000" b="1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一般地，如果</a:t>
            </a:r>
            <a:r>
              <a:rPr lang="en-US" altLang="zh-CN" sz="2000" b="1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000" b="1" i="1" kern="100" baseline="30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en-US" altLang="zh-CN" sz="2000" b="1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&gt;0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，且</a:t>
            </a:r>
            <a:r>
              <a:rPr lang="en-US" altLang="zh-CN" sz="2000" b="1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000" b="1" kern="100" err="1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≠</a:t>
            </a:r>
            <a:r>
              <a:rPr lang="en-US" altLang="zh-CN" sz="2000" b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1)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，那么数</a:t>
            </a:r>
            <a:r>
              <a:rPr lang="en-US" altLang="zh-CN" sz="2000" b="1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叫做以</a:t>
            </a:r>
            <a:r>
              <a:rPr lang="en-US" altLang="zh-CN" sz="2000" b="1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为底</a:t>
            </a:r>
            <a:r>
              <a:rPr lang="en-US" altLang="zh-CN" sz="2000" b="1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的对数，记作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_________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，其中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叫做对数的底数，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叫做真数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zh-CN" altLang="zh-CN" sz="2000" b="1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以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10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为底的对数叫做常用对数，记作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zh-CN" altLang="zh-CN" sz="2000" b="1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以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e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为底的对数叫做自然对数，记作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_____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zh-CN" altLang="zh-CN" sz="2000" b="1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" name="矩形 6" title=""/>
          <p:cNvSpPr/>
          <p:nvPr/>
        </p:nvSpPr>
        <p:spPr>
          <a:xfrm>
            <a:off x="8499894" y="1197519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</a:t>
            </a:r>
            <a:r>
              <a:rPr lang="zh-CN" altLang="zh-CN" sz="2000" b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kern="1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log</a:t>
            </a:r>
            <a:r>
              <a:rPr lang="en-US" altLang="zh-CN" sz="2000" b="1" i="1" kern="100" baseline="-250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000" b="1" i="1" kern="1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0541771" y="1270285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1444507" y="1749653"/>
            <a:ext cx="370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4479567" y="2122889"/>
            <a:ext cx="6335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lg </a:t>
            </a:r>
            <a:r>
              <a:rPr lang="en-US" altLang="zh-CN" sz="2000" b="1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11" name="矩形 10" title=""/>
          <p:cNvSpPr/>
          <p:nvPr/>
        </p:nvSpPr>
        <p:spPr>
          <a:xfrm>
            <a:off x="4457392" y="2624916"/>
            <a:ext cx="647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ln </a:t>
            </a:r>
            <a:r>
              <a:rPr lang="en-US" altLang="zh-CN" sz="2000" b="1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12" name="矩形 11" title=""/>
          <p:cNvSpPr/>
          <p:nvPr/>
        </p:nvSpPr>
        <p:spPr>
          <a:xfrm>
            <a:off x="303012" y="3044380"/>
            <a:ext cx="11377264" cy="3727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6.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对数的性质与运算性质</a:t>
            </a:r>
            <a:endParaRPr lang="zh-CN" altLang="zh-CN" sz="2000" b="1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对数的性质：</a:t>
            </a:r>
            <a:r>
              <a:rPr lang="en-US" altLang="zh-CN" sz="2000" b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log</a:t>
            </a:r>
            <a:r>
              <a:rPr lang="en-US" altLang="zh-CN" sz="2000" b="1" i="1" kern="100" baseline="-250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000" b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log</a:t>
            </a:r>
            <a:r>
              <a:rPr lang="en-US" altLang="zh-CN" sz="2000" b="1" i="1" kern="100" baseline="-250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000" b="1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u="sng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en-US" altLang="zh-CN" sz="2000" b="1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&gt;0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，且</a:t>
            </a:r>
            <a:r>
              <a:rPr lang="en-US" altLang="zh-CN" sz="2000" b="1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000" b="1" kern="100" err="1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≠</a:t>
            </a:r>
            <a:r>
              <a:rPr lang="en-US" altLang="zh-CN" sz="2000" b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&gt;0).</a:t>
            </a:r>
            <a:endParaRPr lang="zh-CN" altLang="zh-CN" sz="2000" b="1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(2)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对数的运算性质</a:t>
            </a:r>
            <a:endParaRPr lang="zh-CN" altLang="zh-CN" sz="2000" b="1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b="1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&gt;0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，且</a:t>
            </a:r>
            <a:r>
              <a:rPr lang="en-US" altLang="zh-CN" sz="2000" b="1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000" b="1" kern="100" err="1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≠</a:t>
            </a:r>
            <a:r>
              <a:rPr lang="en-US" altLang="zh-CN" sz="2000" b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M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&gt;0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&gt;0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，那么：</a:t>
            </a:r>
            <a:endParaRPr lang="zh-CN" altLang="zh-CN" sz="2000" b="1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en-US" altLang="zh-CN" sz="2000" b="1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①</a:t>
            </a:r>
            <a:r>
              <a:rPr lang="en-US" altLang="zh-CN" sz="2000" b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log</a:t>
            </a:r>
            <a:r>
              <a:rPr lang="en-US" altLang="zh-CN" sz="2000" b="1" i="1" kern="100" baseline="-250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en-US" altLang="zh-CN" sz="2000" b="1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MN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____________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；</a:t>
            </a:r>
            <a:endParaRPr lang="en-US" altLang="zh-CN" sz="2000" b="1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en-US" altLang="zh-CN" sz="2000" b="1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②</a:t>
            </a:r>
            <a:r>
              <a:rPr lang="en-US" altLang="zh-CN" sz="2000" b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log</a:t>
            </a:r>
            <a:r>
              <a:rPr lang="en-US" altLang="zh-CN" sz="2000" b="1" i="1" kern="100" baseline="-250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      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_____________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；</a:t>
            </a:r>
            <a:endParaRPr lang="zh-CN" altLang="zh-CN" sz="2000" b="1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en-US" altLang="zh-CN" sz="2000" b="1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③</a:t>
            </a:r>
            <a:r>
              <a:rPr lang="en-US" altLang="zh-CN" sz="2000" b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log</a:t>
            </a:r>
            <a:r>
              <a:rPr lang="en-US" altLang="zh-CN" sz="2000" b="1" i="1" kern="100" baseline="-250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000" b="1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M</a:t>
            </a:r>
            <a:r>
              <a:rPr lang="en-US" altLang="zh-CN" sz="2000" b="1" i="1" kern="100" baseline="300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_______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en-US" altLang="zh-CN" sz="2000" b="1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r>
              <a:rPr lang="en-US" altLang="zh-CN" sz="2000" b="1" kern="100" err="1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∈</a:t>
            </a:r>
            <a:r>
              <a:rPr lang="en-US" altLang="zh-CN" sz="2000" b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R).</a:t>
            </a:r>
            <a:endParaRPr lang="zh-CN" altLang="zh-CN" sz="2000" b="1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(3)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换底公式：</a:t>
            </a:r>
            <a:r>
              <a:rPr lang="en-US" altLang="zh-CN" sz="2000" b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log</a:t>
            </a:r>
            <a:r>
              <a:rPr lang="en-US" altLang="zh-CN" sz="2000" b="1" i="1" kern="100" baseline="-250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000" b="1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en-US" altLang="zh-CN" sz="2000" b="1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&gt;0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，且</a:t>
            </a:r>
            <a:r>
              <a:rPr lang="en-US" altLang="zh-CN" sz="2000" b="1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000" b="1" kern="100" err="1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≠</a:t>
            </a:r>
            <a:r>
              <a:rPr lang="en-US" altLang="zh-CN" sz="2000" b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&gt;0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</a:t>
            </a: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&gt;0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，且</a:t>
            </a:r>
            <a:r>
              <a:rPr lang="en-US" altLang="zh-CN" sz="2000" b="1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</a:t>
            </a:r>
            <a:r>
              <a:rPr lang="en-US" altLang="zh-CN" sz="2000" b="1" kern="100" err="1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≠</a:t>
            </a:r>
            <a:r>
              <a:rPr lang="en-US" altLang="zh-CN" sz="2000" b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1).</a:t>
            </a:r>
            <a:endParaRPr lang="zh-CN" altLang="zh-CN" sz="2000" b="1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3" name="矩形 12" title=""/>
          <p:cNvSpPr/>
          <p:nvPr/>
        </p:nvSpPr>
        <p:spPr>
          <a:xfrm>
            <a:off x="3026131" y="3576259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0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14" name="矩形 13" title=""/>
          <p:cNvSpPr/>
          <p:nvPr/>
        </p:nvSpPr>
        <p:spPr>
          <a:xfrm>
            <a:off x="5612132" y="3625252"/>
            <a:ext cx="370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802000" y="4951859"/>
            <a:ext cx="1678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log</a:t>
            </a:r>
            <a:r>
              <a:rPr lang="en-US" altLang="zh-CN" sz="2000" b="1" i="1" kern="100" baseline="-250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000" b="1" i="1" kern="1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M</a:t>
            </a:r>
            <a:r>
              <a:rPr lang="zh-CN" altLang="zh-CN" sz="2000" b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000" b="1" kern="1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log</a:t>
            </a:r>
            <a:r>
              <a:rPr lang="en-US" altLang="zh-CN" sz="2000" b="1" i="1" kern="100" baseline="-250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000" b="1" i="1" kern="1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16" name="矩形 15" title=""/>
          <p:cNvSpPr/>
          <p:nvPr/>
        </p:nvSpPr>
        <p:spPr>
          <a:xfrm>
            <a:off x="1597883" y="5395956"/>
            <a:ext cx="1678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log</a:t>
            </a:r>
            <a:r>
              <a:rPr lang="en-US" altLang="zh-CN" sz="2000" b="1" i="1" kern="100" baseline="-250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000" b="1" i="1" kern="1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M</a:t>
            </a:r>
            <a:r>
              <a:rPr lang="zh-CN" altLang="zh-CN" sz="2000" b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000" b="1" kern="1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log</a:t>
            </a:r>
            <a:r>
              <a:rPr lang="en-US" altLang="zh-CN" sz="2000" b="1" i="1" kern="100" baseline="-250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000" b="1" i="1" kern="1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graphicFrame>
        <p:nvGraphicFramePr>
          <p:cNvPr id="17" name="对象 16" title=""/>
          <p:cNvGraphicFramePr>
            <a:graphicFrameLocks noChangeAspect="1"/>
          </p:cNvGraphicFramePr>
          <p:nvPr/>
        </p:nvGraphicFramePr>
        <p:xfrm>
          <a:off x="4846930" y="3658491"/>
          <a:ext cx="554292" cy="29100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Equation" r:id="rId2" imgW="381000" imgH="203200" progId="Equation.DSMT4">
                  <p:embed/>
                </p:oleObj>
              </mc:Choice>
              <mc:Fallback>
                <p:oleObj name="Equation" r:id="rId2" imgW="3810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846930" y="3658491"/>
                        <a:ext cx="554292" cy="2910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 title=""/>
          <p:cNvGraphicFramePr>
            <a:graphicFrameLocks noChangeAspect="1"/>
          </p:cNvGraphicFramePr>
          <p:nvPr/>
        </p:nvGraphicFramePr>
        <p:xfrm>
          <a:off x="1086159" y="5324371"/>
          <a:ext cx="577771" cy="77196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文档" r:id="rId4" imgW="762000" imgH="1017905" progId="Word.Document.12">
                  <p:embed/>
                </p:oleObj>
              </mc:Choice>
              <mc:Fallback>
                <p:oleObj name="文档" r:id="rId4" imgW="762000" imgH="101790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6159" y="5324371"/>
                        <a:ext cx="577771" cy="771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 title=""/>
          <p:cNvSpPr/>
          <p:nvPr/>
        </p:nvSpPr>
        <p:spPr>
          <a:xfrm>
            <a:off x="1597883" y="5855968"/>
            <a:ext cx="966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kern="1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r>
              <a:rPr lang="en-US" altLang="zh-CN" sz="2000" b="1" kern="1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log</a:t>
            </a:r>
            <a:r>
              <a:rPr lang="en-US" altLang="zh-CN" sz="2000" b="1" i="1" kern="100" baseline="-250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000" b="1" i="1" kern="1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M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graphicFrame>
        <p:nvGraphicFramePr>
          <p:cNvPr id="20" name="对象 19" title=""/>
          <p:cNvGraphicFramePr>
            <a:graphicFrameLocks noChangeAspect="1"/>
          </p:cNvGraphicFramePr>
          <p:nvPr/>
        </p:nvGraphicFramePr>
        <p:xfrm>
          <a:off x="2774309" y="6240043"/>
          <a:ext cx="677502" cy="58294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文档" r:id="rId6" imgW="1173480" imgH="1009015" progId="Word.Document.12">
                  <p:embed/>
                </p:oleObj>
              </mc:Choice>
              <mc:Fallback>
                <p:oleObj name="文档" r:id="rId6" imgW="1173480" imgH="100901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74309" y="6240043"/>
                        <a:ext cx="677502" cy="582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 title=""/>
          <p:cNvSpPr/>
          <p:nvPr/>
        </p:nvSpPr>
        <p:spPr>
          <a:xfrm>
            <a:off x="4323114" y="3583004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</a:t>
            </a:r>
            <a:endParaRPr lang="zh-CN" altLang="en-US" sz="2000" b="1" kern="100">
              <a:solidFill>
                <a:srgbClr val="C00000"/>
              </a:solidFill>
              <a:latin typeface="Times New Roman" panose="02020603050405020304" pitchFamily="18" charset="0"/>
              <a:ea typeface="方正中等线简体" panose="03000509000000000000" pitchFamily="65" charset="-122"/>
              <a:cs typeface="Courier New" panose="02070309020205020404" pitchFamily="49" charset="0"/>
            </a:endParaRPr>
          </a:p>
        </p:txBody>
      </p: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" name="表格 1" title=""/>
          <p:cNvGraphicFramePr>
            <a:graphicFrameLocks noGrp="1"/>
          </p:cNvGraphicFramePr>
          <p:nvPr/>
        </p:nvGraphicFramePr>
        <p:xfrm>
          <a:off x="407368" y="1546770"/>
          <a:ext cx="11017225" cy="2795480"/>
        </p:xfrm>
        <a:graphic>
          <a:graphicData uri="http://schemas.openxmlformats.org/drawingml/2006/table">
            <a:tbl>
              <a:tblPr/>
              <a:tblGrid>
                <a:gridCol w="1930071"/>
                <a:gridCol w="4543577"/>
                <a:gridCol w="4543577"/>
              </a:tblGrid>
              <a:tr h="384203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en-US" sz="20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2000" kern="100" err="1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en-US" sz="2000" i="1" kern="100" baseline="-25000" err="1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000" i="1" kern="100" err="1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x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6621" marR="466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en-US" sz="20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&gt;1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6621" marR="466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0&lt;</a:t>
                      </a:r>
                      <a:r>
                        <a:rPr lang="en-US" sz="20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&lt;1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6621" marR="466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7094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图象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6621" marR="466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en-US" sz="20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 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6621" marR="466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方正中等线简体" panose="03000509000000000000" pitchFamily="65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6621" marR="466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491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定义域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6621" marR="466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en-US" alt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_________</a:t>
                      </a:r>
                      <a:endParaRPr lang="zh-CN" sz="2000" u="none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6621" marR="466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 vert="horz" wrap="square"/>
                    <a:lstStyle/>
                    <a:p/>
                  </a:txBody>
                  <a:tcPr/>
                </a:tc>
              </a:tr>
              <a:tr h="601845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值域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6621" marR="466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en-US" alt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</a:t>
                      </a:r>
                      <a:endParaRPr lang="zh-CN" sz="2000" u="none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6621" marR="466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 vert="horz" wrap="square"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3" name="矩形 2" title=""/>
          <p:cNvSpPr/>
          <p:nvPr/>
        </p:nvSpPr>
        <p:spPr>
          <a:xfrm>
            <a:off x="407368" y="980728"/>
            <a:ext cx="11377264" cy="49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en-US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7.</a:t>
            </a:r>
            <a:r>
              <a:rPr lang="zh-CN" altLang="zh-CN" sz="20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对数函数的图象与性质</a:t>
            </a:r>
            <a:endParaRPr lang="zh-CN" altLang="zh-CN" sz="2000" b="1" kern="100">
              <a:effectLst/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" name="矩形 6" title=""/>
          <p:cNvSpPr/>
          <p:nvPr/>
        </p:nvSpPr>
        <p:spPr>
          <a:xfrm>
            <a:off x="6197503" y="3314261"/>
            <a:ext cx="1252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(0</a:t>
            </a:r>
            <a:r>
              <a:rPr lang="zh-CN" altLang="zh-CN" sz="2000" b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，＋</a:t>
            </a:r>
            <a:r>
              <a:rPr lang="en-US" altLang="zh-CN" sz="2000" b="1" kern="100">
                <a:solidFill>
                  <a:srgbClr val="C0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∞</a:t>
            </a:r>
            <a:r>
              <a:rPr lang="en-US" altLang="zh-CN" sz="2000" b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pic>
        <p:nvPicPr>
          <p:cNvPr id="8" name="Picture 2" title="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3224" y="2008851"/>
            <a:ext cx="1557342" cy="139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title="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3496" y="1997487"/>
            <a:ext cx="1440706" cy="1316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 title=""/>
          <p:cNvSpPr/>
          <p:nvPr/>
        </p:nvSpPr>
        <p:spPr>
          <a:xfrm>
            <a:off x="6703995" y="3714371"/>
            <a:ext cx="370614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en-US" altLang="zh-CN" sz="2000" b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R</a:t>
            </a:r>
            <a:endParaRPr lang="zh-CN" altLang="zh-CN" sz="2000" b="1" kern="100">
              <a:solidFill>
                <a:srgbClr val="C00000"/>
              </a:solidFill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11" name="表格 10" title=""/>
          <p:cNvGraphicFramePr>
            <a:graphicFrameLocks noGrp="1"/>
          </p:cNvGraphicFramePr>
          <p:nvPr/>
        </p:nvGraphicFramePr>
        <p:xfrm>
          <a:off x="407368" y="4353828"/>
          <a:ext cx="11017223" cy="2184192"/>
        </p:xfrm>
        <a:graphic>
          <a:graphicData uri="http://schemas.openxmlformats.org/drawingml/2006/table">
            <a:tbl>
              <a:tblPr/>
              <a:tblGrid>
                <a:gridCol w="1925634"/>
                <a:gridCol w="4495088"/>
                <a:gridCol w="4596501"/>
              </a:tblGrid>
              <a:tr h="322279">
                <a:tc rowSpan="3"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性质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4128" marR="141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过定点</a:t>
                      </a:r>
                      <a:r>
                        <a:rPr lang="en-US" alt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_____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，即</a:t>
                      </a:r>
                      <a:r>
                        <a:rPr lang="en-US" sz="20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时，</a:t>
                      </a:r>
                      <a:r>
                        <a:rPr lang="en-US" sz="20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0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4128" marR="141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 vert="horz" wrap="square"/>
                    <a:lstStyle/>
                    <a:p/>
                  </a:txBody>
                  <a:tcPr/>
                </a:tc>
              </a:tr>
              <a:tr h="721891"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marL="71755" algn="l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当</a:t>
                      </a:r>
                      <a:r>
                        <a:rPr lang="en-US" sz="20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&gt;1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时，</a:t>
                      </a:r>
                      <a:r>
                        <a:rPr lang="en-US" alt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_____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；当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0&lt;</a:t>
                      </a:r>
                      <a:r>
                        <a:rPr lang="en-US" sz="20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&lt;1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时，</a:t>
                      </a:r>
                      <a:r>
                        <a:rPr lang="en-US" alt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_____</a:t>
                      </a:r>
                      <a:endParaRPr lang="zh-CN" sz="2000" u="none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4128" marR="141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71755" algn="l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当</a:t>
                      </a:r>
                      <a:r>
                        <a:rPr lang="en-US" sz="20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&gt;1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时，</a:t>
                      </a:r>
                      <a:r>
                        <a:rPr lang="en-US" alt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_____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；当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0&lt;</a:t>
                      </a:r>
                      <a:r>
                        <a:rPr lang="en-US" sz="20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&lt;1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时，</a:t>
                      </a:r>
                      <a:r>
                        <a:rPr lang="en-US" alt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_____</a:t>
                      </a:r>
                      <a:endParaRPr lang="zh-CN" sz="2000" u="none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4128" marR="141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2251"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在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(0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，＋</a:t>
                      </a: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∞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上是</a:t>
                      </a:r>
                      <a:r>
                        <a:rPr lang="en-US" alt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_______</a:t>
                      </a:r>
                      <a:endParaRPr lang="zh-CN" sz="2000" u="none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4128" marR="141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070735"/>
                        </a:tabLs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在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(0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，＋</a:t>
                      </a: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∞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上是</a:t>
                      </a:r>
                      <a:r>
                        <a:rPr lang="en-US" altLang="zh-CN" sz="20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_______</a:t>
                      </a:r>
                      <a:endParaRPr lang="zh-CN" sz="2000" u="none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4128" marR="141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矩形 11" title=""/>
          <p:cNvSpPr/>
          <p:nvPr/>
        </p:nvSpPr>
        <p:spPr>
          <a:xfrm>
            <a:off x="3523640" y="4946898"/>
            <a:ext cx="570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y</a:t>
            </a:r>
            <a:r>
              <a:rPr lang="en-US" altLang="zh-CN" sz="2000" b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&gt;0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13" name="矩形 12" title=""/>
          <p:cNvSpPr/>
          <p:nvPr/>
        </p:nvSpPr>
        <p:spPr>
          <a:xfrm>
            <a:off x="5869297" y="4900933"/>
            <a:ext cx="570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y</a:t>
            </a:r>
            <a:r>
              <a:rPr lang="en-US" altLang="zh-CN" sz="2000" b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&lt;0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14" name="矩形 13" title=""/>
          <p:cNvSpPr/>
          <p:nvPr/>
        </p:nvSpPr>
        <p:spPr>
          <a:xfrm>
            <a:off x="8102859" y="4943892"/>
            <a:ext cx="570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y</a:t>
            </a:r>
            <a:r>
              <a:rPr lang="en-US" altLang="zh-CN" sz="2000" b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&lt;0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0365433" y="4900933"/>
            <a:ext cx="570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y</a:t>
            </a:r>
            <a:r>
              <a:rPr lang="en-US" altLang="zh-CN" sz="2000" b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&gt;0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16" name="矩形 15" title=""/>
          <p:cNvSpPr/>
          <p:nvPr/>
        </p:nvSpPr>
        <p:spPr>
          <a:xfrm>
            <a:off x="5033476" y="5818264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增函数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17" name="矩形 16" title=""/>
          <p:cNvSpPr/>
          <p:nvPr/>
        </p:nvSpPr>
        <p:spPr>
          <a:xfrm>
            <a:off x="9591550" y="5812177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减函数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18" name="矩形 17" title=""/>
          <p:cNvSpPr/>
          <p:nvPr/>
        </p:nvSpPr>
        <p:spPr>
          <a:xfrm>
            <a:off x="5915979" y="4381964"/>
            <a:ext cx="6751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(1,0)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矩形 1" title=""/>
          <p:cNvSpPr/>
          <p:nvPr/>
        </p:nvSpPr>
        <p:spPr>
          <a:xfrm>
            <a:off x="407368" y="1111821"/>
            <a:ext cx="11377264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en-US" altLang="zh-CN" sz="24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8.</a:t>
            </a:r>
            <a:r>
              <a:rPr lang="zh-CN" altLang="zh-CN" sz="24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反函数</a:t>
            </a:r>
            <a:endParaRPr lang="zh-CN" altLang="zh-CN" sz="2400" b="1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zh-CN" altLang="zh-CN" sz="24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指数函数</a:t>
            </a:r>
            <a:r>
              <a:rPr lang="en-US" altLang="zh-CN" sz="2400" b="1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y</a:t>
            </a:r>
            <a:r>
              <a:rPr lang="zh-CN" altLang="zh-CN" sz="24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400" b="1" i="1" kern="100" baseline="30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</a:t>
            </a:r>
            <a:r>
              <a:rPr lang="en-US" altLang="zh-CN" sz="24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en-US" altLang="zh-CN" sz="2400" b="1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4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&gt;0</a:t>
            </a:r>
            <a:r>
              <a:rPr lang="zh-CN" altLang="zh-CN" sz="24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且</a:t>
            </a:r>
            <a:r>
              <a:rPr lang="en-US" altLang="zh-CN" sz="2400" b="1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400" b="1" kern="100" err="1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≠</a:t>
            </a:r>
            <a:r>
              <a:rPr lang="en-US" altLang="zh-CN" sz="2400" b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1)</a:t>
            </a:r>
            <a:r>
              <a:rPr lang="zh-CN" altLang="zh-CN" sz="24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与对数函数</a:t>
            </a:r>
            <a:r>
              <a:rPr lang="en-US" altLang="zh-CN" sz="24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_________</a:t>
            </a:r>
            <a:r>
              <a:rPr lang="en-US" altLang="zh-CN" sz="24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en-US" altLang="zh-CN" sz="2400" b="1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4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&gt;0</a:t>
            </a:r>
            <a:r>
              <a:rPr lang="zh-CN" altLang="zh-CN" sz="24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且</a:t>
            </a:r>
            <a:r>
              <a:rPr lang="en-US" altLang="zh-CN" sz="2400" b="1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400" b="1" kern="100" err="1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≠</a:t>
            </a:r>
            <a:r>
              <a:rPr lang="en-US" altLang="zh-CN" sz="2400" b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1)</a:t>
            </a:r>
            <a:r>
              <a:rPr lang="zh-CN" altLang="zh-CN" sz="24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互为反函数，它们的图象关于直线</a:t>
            </a:r>
            <a:r>
              <a:rPr lang="en-US" altLang="zh-CN" sz="24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______</a:t>
            </a:r>
            <a:r>
              <a:rPr lang="zh-CN" altLang="zh-CN" sz="24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对称</a:t>
            </a:r>
            <a:r>
              <a:rPr lang="en-US" altLang="zh-CN" sz="24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zh-CN" altLang="zh-CN" sz="2400" b="1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 title=""/>
          <p:cNvSpPr/>
          <p:nvPr/>
        </p:nvSpPr>
        <p:spPr>
          <a:xfrm>
            <a:off x="5632156" y="1683261"/>
            <a:ext cx="1277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y</a:t>
            </a:r>
            <a:r>
              <a:rPr lang="zh-CN" altLang="zh-CN" sz="2400" b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kern="1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log</a:t>
            </a:r>
            <a:r>
              <a:rPr lang="en-US" altLang="zh-CN" sz="2400" b="1" i="1" kern="100" baseline="-250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400" b="1" i="1" kern="10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7" name="矩形 6" title=""/>
          <p:cNvSpPr/>
          <p:nvPr/>
        </p:nvSpPr>
        <p:spPr>
          <a:xfrm>
            <a:off x="2007812" y="2144926"/>
            <a:ext cx="782586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ct val="0"/>
              </a:spcAft>
              <a:tabLst>
                <a:tab pos="2070735"/>
              </a:tabLst>
            </a:pPr>
            <a:r>
              <a:rPr lang="en-US" altLang="zh-CN" sz="2400" b="1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y</a:t>
            </a:r>
            <a:r>
              <a:rPr lang="zh-CN" altLang="zh-CN" sz="2400" b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</a:t>
            </a:r>
            <a:endParaRPr lang="zh-CN" altLang="zh-CN" sz="2400" b="1" kern="10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全国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高一随堂练习）求值：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25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243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den>
                          </m:f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9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100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10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15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225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  <m:rad>
                        <m:radPr>
                          <m:degHide m:val="off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g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49</m:t>
                          </m:r>
                        </m:e>
                      </m:ra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25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243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den>
                          </m:f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9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9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9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100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lg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15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225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15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15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15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  <m:rad>
                        <m:radPr>
                          <m:degHide m:val="off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g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49</m:t>
                          </m:r>
                        </m:e>
                      </m:ra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4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lo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49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题型一：指数、对数的运算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2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GNjMjdlMmM4MTUwY2Q5YmE2NGU4YjhmMTdjOWQxOGQifQ==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327</Paragraphs>
  <Slides>32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baseType="lpstr" size="45">
      <vt:lpstr>Arial</vt:lpstr>
      <vt:lpstr>微软雅黑</vt:lpstr>
      <vt:lpstr>Wingdings</vt:lpstr>
      <vt:lpstr>宋体</vt:lpstr>
      <vt:lpstr>黑体</vt:lpstr>
      <vt:lpstr>楷体</vt:lpstr>
      <vt:lpstr>Times New Roman</vt:lpstr>
      <vt:lpstr>方正中等线简体</vt:lpstr>
      <vt:lpstr>Courier New</vt:lpstr>
      <vt:lpstr>等线</vt:lpstr>
      <vt:lpstr>Cambria Math</vt:lpstr>
      <vt:lpstr>OPPOSans L</vt:lpstr>
      <vt:lpstr>WPS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2023-12-13T09:10:55.644</cp:lastPrinted>
  <dcterms:created xsi:type="dcterms:W3CDTF">2023-12-13T09:10:55Z</dcterms:created>
  <dcterms:modified xsi:type="dcterms:W3CDTF">2023-12-13T01:10:55Z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