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83" r:id="rId3"/>
    <p:sldId id="258" r:id="rId4"/>
    <p:sldId id="259" r:id="rId5"/>
    <p:sldId id="256" r:id="rId6"/>
    <p:sldId id="260" r:id="rId7"/>
    <p:sldId id="286" r:id="rId8"/>
    <p:sldId id="261" r:id="rId9"/>
    <p:sldId id="268" r:id="rId10"/>
    <p:sldId id="262" r:id="rId11"/>
    <p:sldId id="263" r:id="rId12"/>
    <p:sldId id="265" r:id="rId13"/>
    <p:sldId id="267" r:id="rId14"/>
    <p:sldId id="275" r:id="rId15"/>
    <p:sldId id="269" r:id="rId16"/>
    <p:sldId id="270" r:id="rId17"/>
    <p:sldId id="274" r:id="rId18"/>
    <p:sldId id="271" r:id="rId19"/>
    <p:sldId id="272" r:id="rId20"/>
    <p:sldId id="273" r:id="rId21"/>
    <p:sldId id="266" r:id="rId22"/>
    <p:sldId id="284" r:id="rId23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3" userDrawn="1">
          <p15:clr>
            <a:srgbClr val="A4A3A4"/>
          </p15:clr>
        </p15:guide>
        <p15:guide id="2" pos="390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卢钰婷" initials="卢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063"/>
        <p:guide pos="390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tags" Target="tags/tag116.xml" /><Relationship Id="rId25" Type="http://schemas.openxmlformats.org/officeDocument/2006/relationships/presProps" Target="presProps.xml" /><Relationship Id="rId26" Type="http://schemas.openxmlformats.org/officeDocument/2006/relationships/viewProps" Target="viewProps.xml" /><Relationship Id="rId27" Type="http://schemas.openxmlformats.org/officeDocument/2006/relationships/theme" Target="theme/theme1.xml" /><Relationship Id="rId28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57.xml" /><Relationship Id="rId13" Type="http://schemas.openxmlformats.org/officeDocument/2006/relationships/tags" Target="../tags/tag58.xml" /><Relationship Id="rId14" Type="http://schemas.openxmlformats.org/officeDocument/2006/relationships/tags" Target="../tags/tag59.xml" /><Relationship Id="rId15" Type="http://schemas.openxmlformats.org/officeDocument/2006/relationships/tags" Target="../tags/tag60.xml" /><Relationship Id="rId16" Type="http://schemas.openxmlformats.org/officeDocument/2006/relationships/tags" Target="../tags/tag61.xml" /><Relationship Id="rId17" Type="http://schemas.openxmlformats.org/officeDocument/2006/relationships/image" Target="file:///D:\qq&#25991;&#20214;\712321467\Image\C2C\Image2\%7b75232B38-A165-1FB7-499C-2E1C792CACB5%7d.png" TargetMode="External" /><Relationship Id="rId18" Type="http://schemas.openxmlformats.org/officeDocument/2006/relationships/image" Target="../media/image1.png" /><Relationship Id="rId19" Type="http://schemas.openxmlformats.org/officeDocument/2006/relationships/tags" Target="../tags/tag62.xml" /><Relationship Id="rId2" Type="http://schemas.openxmlformats.org/officeDocument/2006/relationships/slideLayout" Target="../slideLayouts/slideLayout2.xml" /><Relationship Id="rId20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8" r:link="rId1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3.xml" /><Relationship Id="rId3" Type="http://schemas.openxmlformats.org/officeDocument/2006/relationships/image" Target="../media/image2.jpeg" /><Relationship Id="rId4" Type="http://schemas.openxmlformats.org/officeDocument/2006/relationships/image" Target="../media/image3.jpeg" /><Relationship Id="rId5" Type="http://schemas.openxmlformats.org/officeDocument/2006/relationships/tags" Target="../tags/tag64.xml" /><Relationship Id="rId6" Type="http://schemas.openxmlformats.org/officeDocument/2006/relationships/image" Target="../media/image4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Relationship Id="rId3" Type="http://schemas.openxmlformats.org/officeDocument/2006/relationships/image" Target="../media/image31.png" /><Relationship Id="rId4" Type="http://schemas.openxmlformats.org/officeDocument/2006/relationships/tags" Target="../tags/tag104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2.png" /><Relationship Id="rId3" Type="http://schemas.openxmlformats.org/officeDocument/2006/relationships/image" Target="../media/image33.png" /><Relationship Id="rId4" Type="http://schemas.openxmlformats.org/officeDocument/2006/relationships/tags" Target="../tags/tag105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4.png" /><Relationship Id="rId3" Type="http://schemas.openxmlformats.org/officeDocument/2006/relationships/image" Target="../media/image35.png" /><Relationship Id="rId4" Type="http://schemas.openxmlformats.org/officeDocument/2006/relationships/tags" Target="../tags/tag106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07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6.png" /><Relationship Id="rId3" Type="http://schemas.openxmlformats.org/officeDocument/2006/relationships/image" Target="../media/image37.png" /><Relationship Id="rId4" Type="http://schemas.openxmlformats.org/officeDocument/2006/relationships/tags" Target="../tags/tag108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8.png" /><Relationship Id="rId3" Type="http://schemas.openxmlformats.org/officeDocument/2006/relationships/image" Target="../media/image39.png" /><Relationship Id="rId4" Type="http://schemas.openxmlformats.org/officeDocument/2006/relationships/tags" Target="../tags/tag109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10.xml" /><Relationship Id="rId3" Type="http://schemas.openxmlformats.org/officeDocument/2006/relationships/tags" Target="../tags/tag111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0.png" /><Relationship Id="rId3" Type="http://schemas.openxmlformats.org/officeDocument/2006/relationships/image" Target="../media/image41.png" /><Relationship Id="rId4" Type="http://schemas.openxmlformats.org/officeDocument/2006/relationships/image" Target="../media/image42.png" /><Relationship Id="rId5" Type="http://schemas.openxmlformats.org/officeDocument/2006/relationships/image" Target="../media/image43.png" /><Relationship Id="rId6" Type="http://schemas.openxmlformats.org/officeDocument/2006/relationships/image" Target="../media/image44.png" /><Relationship Id="rId7" Type="http://schemas.openxmlformats.org/officeDocument/2006/relationships/image" Target="../media/image45.png" /><Relationship Id="rId8" Type="http://schemas.openxmlformats.org/officeDocument/2006/relationships/tags" Target="../tags/tag112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6.png" /><Relationship Id="rId3" Type="http://schemas.openxmlformats.org/officeDocument/2006/relationships/image" Target="../media/image47.png" /><Relationship Id="rId4" Type="http://schemas.openxmlformats.org/officeDocument/2006/relationships/image" Target="../media/image42.png" /><Relationship Id="rId5" Type="http://schemas.openxmlformats.org/officeDocument/2006/relationships/image" Target="../media/image43.png" /><Relationship Id="rId6" Type="http://schemas.openxmlformats.org/officeDocument/2006/relationships/image" Target="../media/image44.png" /><Relationship Id="rId7" Type="http://schemas.openxmlformats.org/officeDocument/2006/relationships/image" Target="../media/image45.png" /><Relationship Id="rId8" Type="http://schemas.openxmlformats.org/officeDocument/2006/relationships/tags" Target="../tags/tag113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8.png" /><Relationship Id="rId3" Type="http://schemas.openxmlformats.org/officeDocument/2006/relationships/tags" Target="../tags/tag114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8.png" /><Relationship Id="rId11" Type="http://schemas.openxmlformats.org/officeDocument/2006/relationships/tags" Target="../tags/tag70.xml" /><Relationship Id="rId12" Type="http://schemas.openxmlformats.org/officeDocument/2006/relationships/tags" Target="../tags/tag71.xml" /><Relationship Id="rId13" Type="http://schemas.openxmlformats.org/officeDocument/2006/relationships/tags" Target="../tags/tag72.xml" /><Relationship Id="rId14" Type="http://schemas.openxmlformats.org/officeDocument/2006/relationships/image" Target="../media/image9.png" /><Relationship Id="rId15" Type="http://schemas.openxmlformats.org/officeDocument/2006/relationships/tags" Target="../tags/tag73.xml" /><Relationship Id="rId16" Type="http://schemas.openxmlformats.org/officeDocument/2006/relationships/tags" Target="../tags/tag74.xml" /><Relationship Id="rId17" Type="http://schemas.openxmlformats.org/officeDocument/2006/relationships/tags" Target="../tags/tag75.xml" /><Relationship Id="rId18" Type="http://schemas.openxmlformats.org/officeDocument/2006/relationships/image" Target="../media/image10.png" /><Relationship Id="rId19" Type="http://schemas.openxmlformats.org/officeDocument/2006/relationships/tags" Target="../tags/tag76.xml" /><Relationship Id="rId2" Type="http://schemas.openxmlformats.org/officeDocument/2006/relationships/image" Target="../media/image5.png" /><Relationship Id="rId20" Type="http://schemas.openxmlformats.org/officeDocument/2006/relationships/tags" Target="../tags/tag77.xml" /><Relationship Id="rId21" Type="http://schemas.openxmlformats.org/officeDocument/2006/relationships/tags" Target="../tags/tag78.xml" /><Relationship Id="rId22" Type="http://schemas.openxmlformats.org/officeDocument/2006/relationships/tags" Target="../tags/tag79.xml" /><Relationship Id="rId3" Type="http://schemas.openxmlformats.org/officeDocument/2006/relationships/tags" Target="../tags/tag65.xml" /><Relationship Id="rId4" Type="http://schemas.openxmlformats.org/officeDocument/2006/relationships/tags" Target="../tags/tag66.xml" /><Relationship Id="rId5" Type="http://schemas.openxmlformats.org/officeDocument/2006/relationships/image" Target="../media/image6.png" /><Relationship Id="rId6" Type="http://schemas.openxmlformats.org/officeDocument/2006/relationships/image" Target="../media/image7.png" /><Relationship Id="rId7" Type="http://schemas.openxmlformats.org/officeDocument/2006/relationships/tags" Target="../tags/tag67.xml" /><Relationship Id="rId8" Type="http://schemas.openxmlformats.org/officeDocument/2006/relationships/tags" Target="../tags/tag68.xml" /><Relationship Id="rId9" Type="http://schemas.openxmlformats.org/officeDocument/2006/relationships/tags" Target="../tags/tag69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9.png" /><Relationship Id="rId3" Type="http://schemas.openxmlformats.org/officeDocument/2006/relationships/tags" Target="../tags/tag115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eg" /><Relationship Id="rId3" Type="http://schemas.openxmlformats.org/officeDocument/2006/relationships/image" Target="../media/image3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.png" /><Relationship Id="rId3" Type="http://schemas.openxmlformats.org/officeDocument/2006/relationships/image" Target="../media/image12.png" /><Relationship Id="rId4" Type="http://schemas.openxmlformats.org/officeDocument/2006/relationships/image" Target="../media/image13.png" /><Relationship Id="rId5" Type="http://schemas.openxmlformats.org/officeDocument/2006/relationships/tags" Target="../tags/tag80.xml" /><Relationship Id="rId6" Type="http://schemas.openxmlformats.org/officeDocument/2006/relationships/tags" Target="../tags/tag81.xml" /><Relationship Id="rId7" Type="http://schemas.openxmlformats.org/officeDocument/2006/relationships/tags" Target="../tags/tag82.xml" /><Relationship Id="rId8" Type="http://schemas.openxmlformats.org/officeDocument/2006/relationships/image" Target="../media/image14.png" /><Relationship Id="rId9" Type="http://schemas.openxmlformats.org/officeDocument/2006/relationships/tags" Target="../tags/tag83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Relationship Id="rId3" Type="http://schemas.openxmlformats.org/officeDocument/2006/relationships/tags" Target="../tags/tag84.xml" /><Relationship Id="rId4" Type="http://schemas.openxmlformats.org/officeDocument/2006/relationships/image" Target="../media/image16.png" /><Relationship Id="rId5" Type="http://schemas.openxmlformats.org/officeDocument/2006/relationships/tags" Target="../tags/tag85.xml" /><Relationship Id="rId6" Type="http://schemas.openxmlformats.org/officeDocument/2006/relationships/tags" Target="../tags/tag86.xml" /><Relationship Id="rId7" Type="http://schemas.openxmlformats.org/officeDocument/2006/relationships/tags" Target="../tags/tag87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Relationship Id="rId3" Type="http://schemas.openxmlformats.org/officeDocument/2006/relationships/image" Target="../media/image18.png" /><Relationship Id="rId4" Type="http://schemas.openxmlformats.org/officeDocument/2006/relationships/tags" Target="../tags/tag88.xml" /><Relationship Id="rId5" Type="http://schemas.openxmlformats.org/officeDocument/2006/relationships/tags" Target="../tags/tag89.xml" /><Relationship Id="rId6" Type="http://schemas.openxmlformats.org/officeDocument/2006/relationships/tags" Target="../tags/tag90.xml" /><Relationship Id="rId7" Type="http://schemas.openxmlformats.org/officeDocument/2006/relationships/tags" Target="../tags/tag91.xml" /><Relationship Id="rId8" Type="http://schemas.openxmlformats.org/officeDocument/2006/relationships/image" Target="../media/image19.png" /><Relationship Id="rId9" Type="http://schemas.openxmlformats.org/officeDocument/2006/relationships/tags" Target="../tags/tag9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Relationship Id="rId3" Type="http://schemas.openxmlformats.org/officeDocument/2006/relationships/tags" Target="../tags/tag93.xml" /><Relationship Id="rId4" Type="http://schemas.openxmlformats.org/officeDocument/2006/relationships/image" Target="../media/image21.png" /><Relationship Id="rId5" Type="http://schemas.openxmlformats.org/officeDocument/2006/relationships/tags" Target="../tags/tag94.xml" /><Relationship Id="rId6" Type="http://schemas.openxmlformats.org/officeDocument/2006/relationships/tags" Target="../tags/tag95.xml" /><Relationship Id="rId7" Type="http://schemas.openxmlformats.org/officeDocument/2006/relationships/tags" Target="../tags/tag96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Relationship Id="rId3" Type="http://schemas.openxmlformats.org/officeDocument/2006/relationships/image" Target="../media/image23.png" /><Relationship Id="rId4" Type="http://schemas.openxmlformats.org/officeDocument/2006/relationships/tags" Target="../tags/tag97.xml" /><Relationship Id="rId5" Type="http://schemas.openxmlformats.org/officeDocument/2006/relationships/tags" Target="../tags/tag98.xml" /><Relationship Id="rId6" Type="http://schemas.openxmlformats.org/officeDocument/2006/relationships/tags" Target="../tags/tag99.xml" /><Relationship Id="rId7" Type="http://schemas.openxmlformats.org/officeDocument/2006/relationships/image" Target="../media/image24.png" /><Relationship Id="rId8" Type="http://schemas.openxmlformats.org/officeDocument/2006/relationships/tags" Target="../tags/tag100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Relationship Id="rId3" Type="http://schemas.openxmlformats.org/officeDocument/2006/relationships/image" Target="../media/image26.png" /><Relationship Id="rId4" Type="http://schemas.openxmlformats.org/officeDocument/2006/relationships/tags" Target="../tags/tag101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Relationship Id="rId3" Type="http://schemas.openxmlformats.org/officeDocument/2006/relationships/image" Target="../media/image28.png" /><Relationship Id="rId4" Type="http://schemas.openxmlformats.org/officeDocument/2006/relationships/image" Target="../media/image29.png" /><Relationship Id="rId5" Type="http://schemas.openxmlformats.org/officeDocument/2006/relationships/tags" Target="../tags/tag102.xml" /><Relationship Id="rId6" Type="http://schemas.openxmlformats.org/officeDocument/2006/relationships/tags" Target="../tags/tag103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深度视觉·原创设计 https://www.docer.com/works?userid=22383862" title=""/>
          <p:cNvSpPr txBox="1"/>
          <p:nvPr>
            <p:custDataLst>
              <p:tags r:id="rId2"/>
            </p:custDataLst>
          </p:nvPr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3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1828165" y="1468120"/>
            <a:ext cx="10363835" cy="3083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686050" y="2327910"/>
            <a:ext cx="11304905" cy="83883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+mn-lt"/>
              </a:rPr>
              <a:t>1.2    </a:t>
            </a:r>
            <a:r>
              <a:rPr lang="zh-CN" altLang="en-US" sz="5400" b="1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+mn-lt"/>
              </a:rPr>
              <a:t>集合间的基本关系</a:t>
            </a:r>
            <a:endParaRPr lang="zh-CN" altLang="en-US" sz="5400" b="1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0" name="图片 99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474518" y="-317"/>
            <a:ext cx="27146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深度视觉·原创设计 https://www.docer.com/works?userid=22383862" title=""/>
          <p:cNvSpPr txBox="1"/>
          <p:nvPr>
            <p:custDataLst>
              <p:tags r:id="rId5"/>
            </p:custDataLst>
          </p:nvPr>
        </p:nvSpPr>
        <p:spPr>
          <a:xfrm>
            <a:off x="2359025" y="813435"/>
            <a:ext cx="10384155" cy="64516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第一章</a:t>
            </a:r>
            <a:r>
              <a:rPr lang="en-US" altLang="zh-CN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   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集合与常用逻辑用语</a:t>
            </a:r>
            <a:endParaRPr lang="zh-CN" altLang="en-US" sz="40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1442700" y="113665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0927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25780" y="637540"/>
                <a:ext cx="11022330" cy="1529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判断下列各题中集合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是否为集合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</m:oMath>
                  </m:oMathPara>
                </a14:m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的子集，并说明理由：</a:t>
                </a:r>
                <a:endParaRPr 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</a:t>
                </a: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8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的约数</a:t>
                </a: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}</a:t>
                </a:r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</a:t>
                </a:r>
                <a:r>
                  <a:rPr 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长方形</a:t>
                </a: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}</a:t>
                </a:r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是两条对角线相等的平行四边形</a:t>
                </a: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}.</a:t>
                </a:r>
                <a:endPara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" y="637540"/>
                <a:ext cx="11022330" cy="15297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09270" y="2167255"/>
                <a:ext cx="10838180" cy="1863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因为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不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8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的约数，所以</a:t>
                </a:r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不</a:t>
                </a:r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</m:oMath>
                  </m:oMathPara>
                </a14:m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的子集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因为若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是长方形，则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一定是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两条对角线相等的平行四边形，</a:t>
                </a:r>
                <a:endPara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所以集合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的子集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" y="2167255"/>
                <a:ext cx="10838180" cy="18630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675640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题型一：确定集合的子集、真子集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6787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391160" y="1148715"/>
                <a:ext cx="11524615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𝑀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满足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{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}⊊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𝑀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⊆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{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，则所有满足条件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𝑀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的集合的个数是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  ).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A.6       B.7         C.8          D.9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60" y="1148715"/>
                <a:ext cx="11524615" cy="11988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471170" y="2386330"/>
                <a:ext cx="10838180" cy="3928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答案：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解：由题意可以确定集合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𝑀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必含有元素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1</a:t>
                </a:r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2</a:t>
                </a:r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且至少含有元素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3</a:t>
                </a:r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4</a:t>
                </a:r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5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中的一个</a:t>
                </a:r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因此依据集合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𝑀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的元素个数分类如下：</a:t>
                </a:r>
                <a:endPara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含有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3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个元素：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}，{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}，{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}.</m:t>
                      </m:r>
                    </m:oMath>
                  </m:oMathPara>
                </a14:m>
                <a:endParaRPr lang="zh-CN" altLang="en-US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含有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4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个元素：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}，{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}，{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}.</m:t>
                      </m:r>
                    </m:oMath>
                  </m:oMathPara>
                </a14:m>
                <a:endPara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含有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5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个元素：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}.</m:t>
                      </m:r>
                    </m:oMath>
                  </m:oMathPara>
                </a14:m>
                <a:endPara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故满足条件的集合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𝑀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}，{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}，{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}，{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}，{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}，{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}，{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}.</m:t>
                      </m:r>
                    </m:oMath>
                  </m:oMathPara>
                </a14:m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70" y="2386330"/>
                <a:ext cx="10838180" cy="3928110"/>
              </a:xfrm>
              <a:prstGeom prst="rect">
                <a:avLst/>
              </a:prstGeom>
              <a:blipFill rotWithShape="1">
                <a:blip r:embed="rId3"/>
                <a:stretch>
                  <a:fillRect r="-1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391160" y="494665"/>
                <a:ext cx="11524615" cy="1225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{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的真子集个数是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  ).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A.9       B.8         C.7          D.6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60" y="494665"/>
                <a:ext cx="11524615" cy="12255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461645" y="1659890"/>
                <a:ext cx="10838180" cy="4269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答案：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C.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3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∵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6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[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,+∞)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上是减函数；</a:t>
                </a:r>
                <a:endParaRPr lang="zh-CN" altLang="en-US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3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时</a:t>
                </a:r>
                <a:r>
                  <a:rPr lang="zh-CN" altLang="en-US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}={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}；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该集合的所有真子集为</a:t>
                </a:r>
                <a:r>
                  <a:rPr lang="zh-CN" altLang="en-US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∅，{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}，{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}，{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6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}，{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}，{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6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}，{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6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该集合的真子集个数为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7.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45" y="1659890"/>
                <a:ext cx="10838180" cy="42697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661035" y="2035810"/>
            <a:ext cx="10925810" cy="35598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 title=""/>
          <p:cNvSpPr/>
          <p:nvPr/>
        </p:nvSpPr>
        <p:spPr>
          <a:xfrm>
            <a:off x="619760" y="1864360"/>
            <a:ext cx="10687685" cy="3560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 title=""/>
          <p:cNvSpPr txBox="1"/>
          <p:nvPr/>
        </p:nvSpPr>
        <p:spPr>
          <a:xfrm>
            <a:off x="661035" y="808355"/>
            <a:ext cx="106127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方法技巧：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求集合子集、真子集个数的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个步骤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" name="组合 17" title=""/>
          <p:cNvGrpSpPr/>
          <p:nvPr/>
        </p:nvGrpSpPr>
        <p:grpSpPr>
          <a:xfrm>
            <a:off x="934720" y="2524125"/>
            <a:ext cx="9739630" cy="2588895"/>
            <a:chOff x="1472" y="3612"/>
            <a:chExt cx="15338" cy="4077"/>
          </a:xfrm>
        </p:grpSpPr>
        <p:sp>
          <p:nvSpPr>
            <p:cNvPr id="3" name="文本框 2"/>
            <p:cNvSpPr txBox="1"/>
            <p:nvPr/>
          </p:nvSpPr>
          <p:spPr>
            <a:xfrm>
              <a:off x="1472" y="3612"/>
              <a:ext cx="1319" cy="72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判断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472" y="5288"/>
              <a:ext cx="1319" cy="72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分类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472" y="6965"/>
              <a:ext cx="1319" cy="72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列举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/>
            <p:cNvCxnSpPr>
              <a:stCxn id="3" idx="2"/>
              <a:endCxn id="8" idx="0"/>
            </p:cNvCxnSpPr>
            <p:nvPr/>
          </p:nvCxnSpPr>
          <p:spPr>
            <a:xfrm flipH="1">
              <a:off x="2132" y="4337"/>
              <a:ext cx="0" cy="9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>
              <a:off x="2132" y="6013"/>
              <a:ext cx="0" cy="9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966" y="3612"/>
              <a:ext cx="12844" cy="72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根据子集、真子集的概念判断出集合中含有元素的可能情况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966" y="5288"/>
              <a:ext cx="7151" cy="72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根据集合中元素的多少进行分类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966" y="6964"/>
              <a:ext cx="8098" cy="72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采用列举法逐一写出每种情况的子集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5" name="直接连接符 14"/>
            <p:cNvCxnSpPr>
              <a:stCxn id="3" idx="3"/>
              <a:endCxn id="12" idx="1"/>
            </p:cNvCxnSpPr>
            <p:nvPr/>
          </p:nvCxnSpPr>
          <p:spPr>
            <a:xfrm>
              <a:off x="2791" y="3975"/>
              <a:ext cx="11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791" y="5651"/>
              <a:ext cx="11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791" y="7327"/>
              <a:ext cx="11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675640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题型二：集合间关系的判断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2292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391160" y="1042035"/>
                <a:ext cx="11524615" cy="2306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指出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下列各组集合之间的关系：</a:t>
                </a:r>
                <a:endParaRPr 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={(−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),(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),(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),(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};</m:t>
                      </m:r>
                    </m:oMath>
                  </m:oMathPara>
                </a14:m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是等边三角形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是等腰三角形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𝑀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60" y="1042035"/>
                <a:ext cx="11524615" cy="23069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452755" y="3348990"/>
                <a:ext cx="10838180" cy="2861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答案：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无包含关系；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⊊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⊊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𝑀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中的元素为数，而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中的元素为点，因此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、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无包含关系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(2)∵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等边三角形一定是等腰三角形，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⊊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(3)∵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𝑀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7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9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7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9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⊊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𝑀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55" y="3348990"/>
                <a:ext cx="10838180" cy="28613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391160" y="494665"/>
                <a:ext cx="11524615" cy="1779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8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用适当的符号填空：</a:t>
                </a:r>
                <a:endPara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(1)A______B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A______C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；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{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______C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；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(4)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______C.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60" y="494665"/>
                <a:ext cx="11524615" cy="17792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497840" y="2455545"/>
                <a:ext cx="10838180" cy="2481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答案：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=；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⊊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⊊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(4)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∵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endParaRPr lang="zh-CN" altLang="en-US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6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8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7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endParaRPr lang="zh-CN" altLang="en-US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⊊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⊊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40" y="2455545"/>
                <a:ext cx="10838180" cy="24815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 title=""/>
          <p:cNvSpPr txBox="1"/>
          <p:nvPr/>
        </p:nvSpPr>
        <p:spPr>
          <a:xfrm>
            <a:off x="661035" y="808355"/>
            <a:ext cx="106127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方法技巧：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判断集合间关系的常用方法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 title="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829435" y="2472690"/>
          <a:ext cx="853313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135"/>
                <a:gridCol w="7071995"/>
              </a:tblGrid>
              <a:tr h="381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列举观察法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当集合中元素较少时，可列出集合中的全部元素，通过定义得出集合之间的关系</a:t>
                      </a:r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集合元素特征法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首先确定集合的代表元素是什么，弄清集合元素的特征，再利用集合元素的特征判断关系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数形结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合法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利用数轴或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𝑉𝑒𝑛𝑛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 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a:t>图，不等式的解集之间的关系，适用于数轴法</a:t>
                      </a:r>
                      <a:endPara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675640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题型三：由集合间的关系求参数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3819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00050" y="1042035"/>
                <a:ext cx="11524615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⊊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求实数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的取值范围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1042035"/>
                <a:ext cx="11524615" cy="11988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445770" y="2101215"/>
                <a:ext cx="10838180" cy="4338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⊊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endParaRPr lang="zh-CN" altLang="en-US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分两种情况：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①当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=∅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时，则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②当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≠∅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时，则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≤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≤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5</m:t>
                              </m:r>
                            </m:e>
                          </m:eqAr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，</m:t>
                          </m:r>
                        </m:e>
                      </m:d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≥−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≤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e>
                          </m:eqAr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解得：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综上可得，实数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𝑚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的取值范围是：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∞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].</m:t>
                      </m:r>
                    </m:oMath>
                  </m:oMathPara>
                </a14:m>
                <a:endParaRPr lang="zh-CN" altLang="en-US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70" y="2101215"/>
                <a:ext cx="10838180" cy="43383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 title=""/>
          <p:cNvGrpSpPr/>
          <p:nvPr/>
        </p:nvGrpSpPr>
        <p:grpSpPr>
          <a:xfrm>
            <a:off x="7211695" y="3917315"/>
            <a:ext cx="3670300" cy="904875"/>
            <a:chOff x="11357" y="6169"/>
            <a:chExt cx="5780" cy="1425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11357" y="6955"/>
              <a:ext cx="5780" cy="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1964" y="6661"/>
              <a:ext cx="76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r>
                <a:rPr lang="zh-CN" altLang="en-US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·</a:t>
              </a:r>
              <a:endPara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674" y="6616"/>
              <a:ext cx="76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r>
                <a:rPr lang="zh-CN" altLang="en-US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·</a:t>
              </a:r>
              <a:endPara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1997" y="7014"/>
                  <a:ext cx="73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7" y="7014"/>
                  <a:ext cx="735" cy="58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15707" y="7014"/>
                  <a:ext cx="73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7" y="7014"/>
                  <a:ext cx="735" cy="58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组合 15"/>
            <p:cNvGrpSpPr/>
            <p:nvPr/>
          </p:nvGrpSpPr>
          <p:grpSpPr>
            <a:xfrm>
              <a:off x="12360" y="6169"/>
              <a:ext cx="3703" cy="845"/>
              <a:chOff x="12360" y="6169"/>
              <a:chExt cx="3703" cy="845"/>
            </a:xfrm>
          </p:grpSpPr>
          <p:cxnSp>
            <p:nvCxnSpPr>
              <p:cNvPr id="13" name="直接连接符 12"/>
              <p:cNvCxnSpPr>
                <a:stCxn id="10" idx="0"/>
              </p:cNvCxnSpPr>
              <p:nvPr/>
            </p:nvCxnSpPr>
            <p:spPr>
              <a:xfrm flipV="1">
                <a:off x="12365" y="6240"/>
                <a:ext cx="10" cy="774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16053" y="6169"/>
                <a:ext cx="10" cy="774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H="1">
                <a:off x="12360" y="6197"/>
                <a:ext cx="3686" cy="5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13243" y="6366"/>
              <a:ext cx="1692" cy="604"/>
              <a:chOff x="12864" y="6197"/>
              <a:chExt cx="2209" cy="789"/>
            </a:xfrm>
          </p:grpSpPr>
          <p:cxnSp>
            <p:nvCxnSpPr>
              <p:cNvPr id="18" name="直接连接符 17"/>
              <p:cNvCxnSpPr/>
              <p:nvPr/>
            </p:nvCxnSpPr>
            <p:spPr>
              <a:xfrm flipV="1">
                <a:off x="12879" y="6212"/>
                <a:ext cx="10" cy="774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V="1">
                <a:off x="15063" y="6197"/>
                <a:ext cx="10" cy="774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>
                <a:off x="12864" y="6212"/>
                <a:ext cx="2208" cy="14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12732" y="7014"/>
                  <a:ext cx="150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32" y="7014"/>
                  <a:ext cx="1509" cy="58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14159" y="7013"/>
                  <a:ext cx="150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9" y="7013"/>
                  <a:ext cx="1509" cy="58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本框 22"/>
            <p:cNvSpPr txBox="1"/>
            <p:nvPr/>
          </p:nvSpPr>
          <p:spPr>
            <a:xfrm>
              <a:off x="12874" y="6661"/>
              <a:ext cx="76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r>
                <a:rPr lang="zh-CN" altLang="en-US" sz="2400">
                  <a:solidFill>
                    <a:schemeClr val="accent4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·</a:t>
              </a:r>
              <a:endParaRPr lang="zh-CN" altLang="en-US" sz="240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4570" y="6633"/>
              <a:ext cx="76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r>
                <a:rPr lang="zh-CN" altLang="en-US" sz="2400">
                  <a:solidFill>
                    <a:schemeClr val="accent4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·</a:t>
              </a:r>
              <a:endParaRPr lang="zh-CN" altLang="en-US" sz="240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18795" y="1576070"/>
                <a:ext cx="10838180" cy="2678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解：据题意得：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≠∅.</m:t>
                      </m:r>
                    </m:oMath>
                  </m:oMathPara>
                </a14:m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60000"/>
                  </a:lnSpc>
                </a:pP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≤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5</m:t>
                              </m:r>
                            </m:e>
                          </m:eqAr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，</m:t>
                          </m:r>
                        </m:e>
                      </m:d>
                    </m:oMath>
                  </m:oMathPara>
                </a14:m>
                <a:r>
                  <a:rPr lang="en-US" altLang="zh-CN" sz="2400" b="1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</a:t>
                </a:r>
                <a:endParaRPr lang="en-US" altLang="zh-CN" sz="2400" b="1" i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解得，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≤−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e>
                          </m:eqAr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，</m:t>
                          </m:r>
                        </m:e>
                      </m:d>
                    </m:oMath>
                  </m:oMathPara>
                </a14:m>
                <a:r>
                  <a:rPr lang="en-US" altLang="zh-CN" sz="2400" b="1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无解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95" y="1576070"/>
                <a:ext cx="10838180" cy="26784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418465" y="494665"/>
                <a:ext cx="11524615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⊆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求实数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的取值范围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65" y="494665"/>
                <a:ext cx="11524615" cy="11988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 title=""/>
          <p:cNvGrpSpPr/>
          <p:nvPr/>
        </p:nvGrpSpPr>
        <p:grpSpPr>
          <a:xfrm>
            <a:off x="3406140" y="4484370"/>
            <a:ext cx="3670300" cy="941070"/>
            <a:chOff x="11357" y="6169"/>
            <a:chExt cx="5780" cy="1482"/>
          </a:xfrm>
        </p:grpSpPr>
        <p:cxnSp>
          <p:nvCxnSpPr>
            <p:cNvPr id="8" name="直接箭头连接符 7"/>
            <p:cNvCxnSpPr/>
            <p:nvPr/>
          </p:nvCxnSpPr>
          <p:spPr>
            <a:xfrm flipV="1">
              <a:off x="11357" y="6955"/>
              <a:ext cx="5780" cy="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1979" y="6661"/>
              <a:ext cx="76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r>
                <a:rPr lang="zh-CN" altLang="en-US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·</a:t>
              </a:r>
              <a:endPara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5674" y="6616"/>
              <a:ext cx="76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r>
                <a:rPr lang="zh-CN" altLang="en-US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·</a:t>
              </a:r>
              <a:endPara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12907" y="7026"/>
                  <a:ext cx="73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7" y="7026"/>
                  <a:ext cx="735" cy="58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14603" y="7071"/>
                  <a:ext cx="73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3" y="7071"/>
                  <a:ext cx="735" cy="58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组合 15"/>
            <p:cNvGrpSpPr/>
            <p:nvPr/>
          </p:nvGrpSpPr>
          <p:grpSpPr>
            <a:xfrm>
              <a:off x="12360" y="6169"/>
              <a:ext cx="3703" cy="857"/>
              <a:chOff x="12360" y="6169"/>
              <a:chExt cx="3703" cy="857"/>
            </a:xfrm>
          </p:grpSpPr>
          <p:cxnSp>
            <p:nvCxnSpPr>
              <p:cNvPr id="13" name="直接连接符 12"/>
              <p:cNvCxnSpPr/>
              <p:nvPr/>
            </p:nvCxnSpPr>
            <p:spPr>
              <a:xfrm flipV="1">
                <a:off x="12365" y="6252"/>
                <a:ext cx="10" cy="774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16053" y="6169"/>
                <a:ext cx="10" cy="774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H="1">
                <a:off x="12360" y="6197"/>
                <a:ext cx="3686" cy="5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13297" y="6345"/>
              <a:ext cx="1641" cy="651"/>
              <a:chOff x="12934" y="6170"/>
              <a:chExt cx="2142" cy="851"/>
            </a:xfrm>
          </p:grpSpPr>
          <p:cxnSp>
            <p:nvCxnSpPr>
              <p:cNvPr id="18" name="直接连接符 17"/>
              <p:cNvCxnSpPr/>
              <p:nvPr/>
            </p:nvCxnSpPr>
            <p:spPr>
              <a:xfrm flipV="1">
                <a:off x="12975" y="6247"/>
                <a:ext cx="10" cy="774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V="1">
                <a:off x="15063" y="6197"/>
                <a:ext cx="10" cy="774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>
                <a:off x="12934" y="6170"/>
                <a:ext cx="2142" cy="56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11593" y="6970"/>
                  <a:ext cx="150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3" y="6970"/>
                  <a:ext cx="1509" cy="58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15214" y="6943"/>
                  <a:ext cx="150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14" y="6943"/>
                  <a:ext cx="1509" cy="58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本框 22"/>
            <p:cNvSpPr txBox="1"/>
            <p:nvPr/>
          </p:nvSpPr>
          <p:spPr>
            <a:xfrm>
              <a:off x="12948" y="6664"/>
              <a:ext cx="76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r>
                <a:rPr lang="zh-CN" altLang="en-US" sz="2400">
                  <a:solidFill>
                    <a:schemeClr val="accent4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·</a:t>
              </a:r>
              <a:endParaRPr lang="zh-CN" altLang="en-US" sz="240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4557" y="6622"/>
              <a:ext cx="76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r>
                <a:rPr lang="zh-CN" altLang="en-US" sz="2400">
                  <a:solidFill>
                    <a:schemeClr val="accent4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·</a:t>
              </a:r>
              <a:endParaRPr lang="zh-CN" altLang="en-US" sz="240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1096645" y="3674110"/>
            <a:ext cx="7157085" cy="4845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661035" y="808355"/>
                <a:ext cx="10612755" cy="3969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方法技巧：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已知集合间的关系求参数问题的解题策略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若已知集合是有限集，求解时，一般根据对应关系直接到方程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若已知集合是无限集，求解时，通常借助数轴，利用数轴分析法，将各个集合在数轴上表示出来，以形定数，还要注意验证端点值，做到准确无误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一般含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“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”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用实心圆点表示，不含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“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”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用空心圆圈表示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(3)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此类问题还要注意是否存在空集的情况，因为空集是任何集合的子集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" y="808355"/>
                <a:ext cx="10612755" cy="39693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98545" y="-5175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问题引入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598805" y="530225"/>
                <a:ext cx="10798175" cy="1124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我们知道，两个实数之间有相等关系、大小关系，如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7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等等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两个集合之间是否也有类似的关系呢？</a:t>
                </a:r>
                <a:endParaRPr lang="en-US" altLang="zh-CN" sz="240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530225"/>
                <a:ext cx="10798175" cy="11245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 title=""/>
          <p:cNvGrpSpPr/>
          <p:nvPr/>
        </p:nvGrpSpPr>
        <p:grpSpPr>
          <a:xfrm>
            <a:off x="598805" y="1683385"/>
            <a:ext cx="11117599" cy="4815840"/>
            <a:chOff x="943" y="3597"/>
            <a:chExt cx="17005" cy="7584"/>
          </a:xfrm>
        </p:grpSpPr>
        <mc:AlternateContent>
          <mc:Choice Requires="a14">
            <p:sp>
              <p:nvSpPr>
                <p:cNvPr id="2" name="文本框 1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943" y="3597"/>
                  <a:ext cx="17005" cy="75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60000"/>
                    </a:lnSpc>
                  </a:pPr>
                  <a:r>
                    <a:rPr lang="zh-CN" sz="2400" b="1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问题</a:t>
                  </a:r>
                  <a:r>
                    <a:rPr lang="en-US" altLang="zh-CN" sz="2400" b="1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1</a:t>
                  </a: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：观察下面几个例子，类比实数之间的相等关系、大小关系，你能发现下面两个集合之间的关系吗？</a:t>
                  </a:r>
                  <a:endPara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>
                    <a:lnSpc>
                      <a:spcPct val="16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(1)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={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}，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={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}</m:t>
                        </m:r>
                      </m:oMath>
                    </m:oMathPara>
                  </a14:m>
                  <a:r>
                    <a:rPr lang="zh-CN" altLang="en-US" sz="2400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；</a:t>
                  </a:r>
                  <a:endPara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>
                    <a:lnSpc>
                      <a:spcPct val="160000"/>
                    </a:lnSpc>
                  </a:pP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>
                    <a:lnSpc>
                      <a:spcPct val="16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(2)C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为立德中学高一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(2)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班全体女生组成的集合，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D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为这个班全体学生组成的集合；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>
                    <a:lnSpc>
                      <a:spcPct val="160000"/>
                    </a:lnSpc>
                  </a:pP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6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(3)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𝐸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={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是两条边相等的三角形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}，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𝐹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={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是等腰三角形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}</m:t>
                        </m:r>
                      </m:oMath>
                    </m:oMathPara>
                  </a14:m>
                  <a:r>
                    <a:rPr lang="en-US" altLang="zh-CN" sz="2400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>
                    <a:lnSpc>
                      <a:spcPct val="160000"/>
                    </a:lnSpc>
                  </a:pP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943" y="3597"/>
                  <a:ext cx="17005" cy="758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1289" y="464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 title=""/>
          <p:cNvGrpSpPr/>
          <p:nvPr/>
        </p:nvGrpSpPr>
        <p:grpSpPr>
          <a:xfrm>
            <a:off x="5646420" y="3495040"/>
            <a:ext cx="3048000" cy="681990"/>
            <a:chOff x="8893" y="5845"/>
            <a:chExt cx="4800" cy="1074"/>
          </a:xfrm>
        </p:grpSpPr>
        <p:sp>
          <p:nvSpPr>
            <p:cNvPr id="15" name="矩形 14"/>
            <p:cNvSpPr/>
            <p:nvPr/>
          </p:nvSpPr>
          <p:spPr>
            <a:xfrm>
              <a:off x="8893" y="5978"/>
              <a:ext cx="4328" cy="8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8893" y="5845"/>
                  <a:ext cx="4800" cy="107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>
                    <a:lnSpc>
                      <a:spcPct val="16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中的元素都在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中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3" y="5845"/>
                  <a:ext cx="4800" cy="107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 title=""/>
          <p:cNvGrpSpPr/>
          <p:nvPr/>
        </p:nvGrpSpPr>
        <p:grpSpPr>
          <a:xfrm>
            <a:off x="6004560" y="4704715"/>
            <a:ext cx="3048000" cy="681990"/>
            <a:chOff x="7216" y="5949"/>
            <a:chExt cx="4800" cy="1074"/>
          </a:xfrm>
        </p:grpSpPr>
        <p:sp>
          <p:nvSpPr>
            <p:cNvPr id="18" name="矩形 17"/>
            <p:cNvSpPr/>
            <p:nvPr>
              <p:custDataLst>
                <p:tags r:id="rId7"/>
              </p:custDataLst>
            </p:nvPr>
          </p:nvSpPr>
          <p:spPr>
            <a:xfrm>
              <a:off x="7216" y="6027"/>
              <a:ext cx="4328" cy="8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19" name="文本框 18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7216" y="5949"/>
                  <a:ext cx="4800" cy="107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>
                    <a:lnSpc>
                      <a:spcPct val="16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𝐷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中的元素都在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𝐶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中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7216" y="5949"/>
                  <a:ext cx="4800" cy="107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组合 19" title=""/>
          <p:cNvGrpSpPr/>
          <p:nvPr/>
        </p:nvGrpSpPr>
        <p:grpSpPr>
          <a:xfrm>
            <a:off x="7466303" y="5773420"/>
            <a:ext cx="4287520" cy="681990"/>
            <a:chOff x="10778" y="5774"/>
            <a:chExt cx="7673" cy="1074"/>
          </a:xfrm>
        </p:grpSpPr>
        <p:sp>
          <p:nvSpPr>
            <p:cNvPr id="21" name="矩形 20"/>
            <p:cNvSpPr/>
            <p:nvPr>
              <p:custDataLst>
                <p:tags r:id="rId11"/>
              </p:custDataLst>
            </p:nvPr>
          </p:nvSpPr>
          <p:spPr>
            <a:xfrm>
              <a:off x="10778" y="6027"/>
              <a:ext cx="4328" cy="8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22" name="文本框 21"/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10778" y="5774"/>
                  <a:ext cx="7673" cy="107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>
                    <a:lnSpc>
                      <a:spcPct val="16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𝐸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𝐹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，元素一样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3"/>
                  </p:custDataLst>
                </p:nvPr>
              </p:nvSpPr>
              <p:spPr>
                <a:xfrm>
                  <a:off x="10778" y="5774"/>
                  <a:ext cx="7673" cy="107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 title=""/>
          <p:cNvGrpSpPr/>
          <p:nvPr/>
        </p:nvGrpSpPr>
        <p:grpSpPr>
          <a:xfrm>
            <a:off x="765175" y="3640455"/>
            <a:ext cx="3689350" cy="460375"/>
            <a:chOff x="7600" y="2813"/>
            <a:chExt cx="6616" cy="725"/>
          </a:xfrm>
        </p:grpSpPr>
        <p:sp>
          <p:nvSpPr>
            <p:cNvPr id="24" name="下箭头 23"/>
            <p:cNvSpPr/>
            <p:nvPr>
              <p:custDataLst>
                <p:tags r:id="rId15"/>
              </p:custDataLst>
            </p:nvPr>
          </p:nvSpPr>
          <p:spPr>
            <a:xfrm rot="16200000">
              <a:off x="7682" y="2813"/>
              <a:ext cx="528" cy="69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25" name="文本框 24"/>
                <p:cNvSpPr txBox="1"/>
                <p:nvPr>
                  <p:custDataLst>
                    <p:tags r:id="rId16"/>
                  </p:custDataLst>
                </p:nvPr>
              </p:nvSpPr>
              <p:spPr>
                <a:xfrm>
                  <a:off x="8448" y="2813"/>
                  <a:ext cx="5768" cy="72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包含在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中</a:t>
                  </a:r>
                  <a:endPara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7"/>
                  </p:custDataLst>
                </p:nvPr>
              </p:nvSpPr>
              <p:spPr>
                <a:xfrm>
                  <a:off x="8448" y="2813"/>
                  <a:ext cx="5768" cy="725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 title=""/>
          <p:cNvGrpSpPr/>
          <p:nvPr/>
        </p:nvGrpSpPr>
        <p:grpSpPr>
          <a:xfrm>
            <a:off x="765175" y="4761230"/>
            <a:ext cx="4330065" cy="460375"/>
            <a:chOff x="7600" y="2813"/>
            <a:chExt cx="8338" cy="725"/>
          </a:xfrm>
        </p:grpSpPr>
        <p:sp>
          <p:nvSpPr>
            <p:cNvPr id="27" name="下箭头 26"/>
            <p:cNvSpPr/>
            <p:nvPr>
              <p:custDataLst>
                <p:tags r:id="rId19"/>
              </p:custDataLst>
            </p:nvPr>
          </p:nvSpPr>
          <p:spPr>
            <a:xfrm rot="16200000">
              <a:off x="7682" y="2813"/>
              <a:ext cx="528" cy="69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>
              <p:custDataLst>
                <p:tags r:id="rId20"/>
              </p:custDataLst>
            </p:nvPr>
          </p:nvSpPr>
          <p:spPr>
            <a:xfrm>
              <a:off x="8448" y="2813"/>
              <a:ext cx="7490" cy="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女生包含在这个班的学生中</a:t>
              </a:r>
              <a:endParaRPr lang="zh-CN" altLang="en-US" sz="2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endParaRPr>
            </a:p>
          </p:txBody>
        </p:sp>
      </p:grpSp>
      <p:grpSp>
        <p:nvGrpSpPr>
          <p:cNvPr id="29" name="组合 28" title=""/>
          <p:cNvGrpSpPr/>
          <p:nvPr/>
        </p:nvGrpSpPr>
        <p:grpSpPr>
          <a:xfrm>
            <a:off x="735965" y="5991225"/>
            <a:ext cx="5635625" cy="460375"/>
            <a:chOff x="7600" y="2813"/>
            <a:chExt cx="10733" cy="725"/>
          </a:xfrm>
        </p:grpSpPr>
        <p:sp>
          <p:nvSpPr>
            <p:cNvPr id="30" name="下箭头 29"/>
            <p:cNvSpPr/>
            <p:nvPr>
              <p:custDataLst>
                <p:tags r:id="rId21"/>
              </p:custDataLst>
            </p:nvPr>
          </p:nvSpPr>
          <p:spPr>
            <a:xfrm rot="16200000">
              <a:off x="7682" y="2813"/>
              <a:ext cx="528" cy="69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>
              <p:custDataLst>
                <p:tags r:id="rId22"/>
              </p:custDataLst>
            </p:nvPr>
          </p:nvSpPr>
          <p:spPr>
            <a:xfrm>
              <a:off x="8448" y="2813"/>
              <a:ext cx="9885" cy="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两条边相等的三角形就是等腰三角形</a:t>
              </a:r>
              <a:endParaRPr lang="zh-CN" altLang="en-US" sz="2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31" title=""/>
          <p:cNvGrpSpPr/>
          <p:nvPr/>
        </p:nvGrpSpPr>
        <p:grpSpPr>
          <a:xfrm>
            <a:off x="585152" y="-52387"/>
            <a:ext cx="11193462" cy="583565"/>
            <a:chOff x="614597" y="884420"/>
            <a:chExt cx="11192657" cy="584139"/>
          </a:xfrm>
        </p:grpSpPr>
        <p:cxnSp>
          <p:nvCxnSpPr>
            <p:cNvPr id="3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8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9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五边形 11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3" name="TextBox 13"/>
              <p:cNvSpPr/>
              <p:nvPr/>
            </p:nvSpPr>
            <p:spPr>
              <a:xfrm>
                <a:off x="1783777" y="944381"/>
                <a:ext cx="3835124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课堂小结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作业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4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0" name="文本框 19" title=""/>
              <p:cNvSpPr txBox="1"/>
              <p:nvPr/>
            </p:nvSpPr>
            <p:spPr>
              <a:xfrm>
                <a:off x="629285" y="644525"/>
                <a:ext cx="5394960" cy="3928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课堂小结：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集合间的基本关系；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子集、真子集的关系及求解方法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作业：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整理本节课的题型；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课本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P8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练习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~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题；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课本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P9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习题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1.2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、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、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3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、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4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、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5.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85" y="644525"/>
                <a:ext cx="5394960" cy="3928110"/>
              </a:xfrm>
              <a:prstGeom prst="rect">
                <a:avLst/>
              </a:prstGeom>
              <a:blipFill rotWithShape="1">
                <a:blip r:embed="rId2"/>
                <a:stretch>
                  <a:fillRect r="-1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深度视觉·原创设计 https://www.docer.com/works?userid=22383862" title=""/>
          <p:cNvSpPr txBox="1"/>
          <p:nvPr/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2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2256502" y="1723199"/>
            <a:ext cx="9937085" cy="2828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917801" y="2391327"/>
            <a:ext cx="5113017" cy="92202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+mn-lt"/>
              </a:rPr>
              <a:t>谢谢学习</a:t>
            </a:r>
            <a:endParaRPr lang="zh-CN" altLang="en-US" sz="6000" b="1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深度视觉·原创设计 https://www.docer.com/works?userid=22383862" title=""/>
          <p:cNvSpPr txBox="1"/>
          <p:nvPr/>
        </p:nvSpPr>
        <p:spPr>
          <a:xfrm>
            <a:off x="2917825" y="3295015"/>
            <a:ext cx="4017010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POSans L" panose="00020600040101010101" pitchFamily="18" charset="-122"/>
                <a:ea typeface="OPPOSans L" panose="00020600040101010101" pitchFamily="18" charset="-122"/>
              </a:defRPr>
            </a:lvl1pPr>
          </a:lstStyle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+mn-lt"/>
              </a:rPr>
              <a:t>Thank you for learning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1" name="图片 100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9332913" y="89853"/>
            <a:ext cx="2714625" cy="752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图片 3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870" y="4373245"/>
            <a:ext cx="1960245" cy="1295400"/>
          </a:xfrm>
          <a:prstGeom prst="rect">
            <a:avLst/>
          </a:prstGeom>
        </p:spPr>
      </p:pic>
      <p:grpSp>
        <p:nvGrpSpPr>
          <p:cNvPr id="51201" name="组合 31" title=""/>
          <p:cNvGrpSpPr/>
          <p:nvPr/>
        </p:nvGrpSpPr>
        <p:grpSpPr>
          <a:xfrm>
            <a:off x="597275" y="-43498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597535" y="538480"/>
                <a:ext cx="10798175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可以发现，在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中，集合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的任何一个元素都是集合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的元素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这时我们说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包含于集合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或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包含集合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</m:oMath>
                  </m:oMathPara>
                </a14:m>
                <a:r>
                  <a:rPr lang="en-US" altLang="zh-CN" sz="2400" i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中的集合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C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与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集合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D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也有这种关系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35" y="538480"/>
                <a:ext cx="10798175" cy="11988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 title=""/>
          <p:cNvGrpSpPr/>
          <p:nvPr/>
        </p:nvGrpSpPr>
        <p:grpSpPr>
          <a:xfrm>
            <a:off x="597535" y="4250055"/>
            <a:ext cx="8235950" cy="1715770"/>
            <a:chOff x="941" y="6693"/>
            <a:chExt cx="12970" cy="2702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941" y="6693"/>
                  <a:ext cx="12970" cy="25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4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在数学中，我们经常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用平面上封闭曲线的内部代表集合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，这种图形称为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𝑉𝑒𝑛𝑛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图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这样，上述集合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与集合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的包含关系，可以用右图表示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" y="6693"/>
                  <a:ext cx="12970" cy="258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矩形 4"/>
            <p:cNvSpPr/>
            <p:nvPr>
              <p:custDataLst>
                <p:tags r:id="rId5"/>
              </p:custDataLst>
            </p:nvPr>
          </p:nvSpPr>
          <p:spPr>
            <a:xfrm>
              <a:off x="4902" y="9276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 title=""/>
          <p:cNvGrpSpPr/>
          <p:nvPr/>
        </p:nvGrpSpPr>
        <p:grpSpPr>
          <a:xfrm>
            <a:off x="597535" y="1891665"/>
            <a:ext cx="10797540" cy="1863090"/>
            <a:chOff x="943" y="2803"/>
            <a:chExt cx="17004" cy="2934"/>
          </a:xfrm>
        </p:grpSpPr>
        <p:sp>
          <p:nvSpPr>
            <p:cNvPr id="12" name="矩形 11"/>
            <p:cNvSpPr/>
            <p:nvPr>
              <p:custDataLst>
                <p:tags r:id="rId6"/>
              </p:custDataLst>
            </p:nvPr>
          </p:nvSpPr>
          <p:spPr>
            <a:xfrm>
              <a:off x="981" y="4815"/>
              <a:ext cx="2733" cy="7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7"/>
              </p:custDataLst>
            </p:nvPr>
          </p:nvSpPr>
          <p:spPr>
            <a:xfrm>
              <a:off x="13053" y="3993"/>
              <a:ext cx="4479" cy="7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998" y="3993"/>
              <a:ext cx="3413" cy="7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43" y="2803"/>
              <a:ext cx="17005" cy="2934"/>
              <a:chOff x="943" y="3924"/>
              <a:chExt cx="17005" cy="2934"/>
            </a:xfrm>
          </p:grpSpPr>
          <mc:AlternateContent>
            <mc:Choice Requires="a14"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943" y="3924"/>
                    <a:ext cx="17005" cy="2934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60000"/>
                      </a:lnSpc>
                    </a:pPr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一般地，对于两个集合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，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𝐵</m:t>
                          </m:r>
                        </m:oMath>
                      </m:oMathPara>
                    </a14:m>
                    <a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，</a:t>
                    </a:r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如果集合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中任意一个元素都是集合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𝐵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中的元素，就称集合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为集合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𝐵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的子集，记作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⊇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𝐵</m:t>
                          </m:r>
                        </m:oMath>
                      </m:oMathPara>
                    </a14:m>
                    <a:r>
                      <a:rPr lang="en-US" altLang="zh-CN" sz="2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(</a:t>
                    </a:r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或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⊆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</m:oMath>
                      </m:oMathPara>
                    </a14:m>
                    <a:r>
                      <a:rPr lang="en-US" altLang="zh-CN" sz="2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)</a:t>
                    </a:r>
                    <a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，</a:t>
                    </a:r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读作</a:t>
                    </a:r>
                    <a:r>
                      <a:rPr lang="en-US" altLang="zh-CN" sz="2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“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包含于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𝐵</m:t>
                          </m:r>
                        </m:oMath>
                      </m:oMathPara>
                    </a14:m>
                    <a:r>
                      <a:rPr lang="en-US" altLang="zh-CN" sz="2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”(</a:t>
                    </a:r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或</a:t>
                    </a:r>
                    <a:r>
                      <a:rPr lang="en-US" altLang="zh-CN" sz="2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“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𝐵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包含于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</m:oMath>
                      </m:oMathPara>
                    </a14:m>
                    <a:r>
                      <a:rPr lang="en-US" altLang="zh-CN" sz="2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”</a:t>
                    </a:r>
                    <a:r>
                      <a:rPr lang="en-US" altLang="zh-CN" sz="2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).</a:t>
                    </a:r>
                    <a:endParaRPr lang="en-US" altLang="zh-CN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2" name="文本框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" y="3924"/>
                    <a:ext cx="17005" cy="293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矩形 7"/>
              <p:cNvSpPr/>
              <p:nvPr>
                <p:custDataLst>
                  <p:tags r:id="rId9"/>
                </p:custDataLst>
              </p:nvPr>
            </p:nvSpPr>
            <p:spPr>
              <a:xfrm>
                <a:off x="1289" y="4647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598805" y="527050"/>
                <a:ext cx="10798175" cy="2306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在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(3)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中，由于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“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两条边相等的三角形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”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是等腰三角形，因此，集合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𝐸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𝐹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都是由所有等腰三角形组成的集合</a:t>
                </a: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因此，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𝐸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𝐹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都是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由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所有等腰三角形组成的集合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即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𝐸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中任何一个元素都是集合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𝐹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中的元素，同时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𝐹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中任意一个元素也都是集合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𝐸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中的元素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，这样集合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𝐸</m:t>
                      </m:r>
                    </m:oMath>
                  </m:oMathPara>
                </a14:m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的元素与集合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𝐹</m:t>
                      </m:r>
                    </m:oMath>
                  </m:oMathPara>
                </a14:m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的元素是一样的.</a:t>
                </a:r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527050"/>
                <a:ext cx="10798175" cy="23069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 title=""/>
          <p:cNvGrpSpPr/>
          <p:nvPr/>
        </p:nvGrpSpPr>
        <p:grpSpPr>
          <a:xfrm>
            <a:off x="582930" y="3079750"/>
            <a:ext cx="10797540" cy="1863090"/>
            <a:chOff x="918" y="5114"/>
            <a:chExt cx="17004" cy="2934"/>
          </a:xfrm>
        </p:grpSpPr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3402" y="7320"/>
              <a:ext cx="6285" cy="5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3558" y="6393"/>
              <a:ext cx="1266" cy="5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918" y="5114"/>
              <a:ext cx="17005" cy="2934"/>
              <a:chOff x="943" y="5207"/>
              <a:chExt cx="17005" cy="2934"/>
            </a:xfrm>
          </p:grpSpPr>
          <mc:AlternateContent>
            <mc:Choice Requires="a14"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943" y="5207"/>
                    <a:ext cx="17005" cy="2934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60000"/>
                      </a:lnSpc>
                    </a:pPr>
                    <a:r>
                      <a:rPr lang="en-US" altLang="zh-CN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         </a:t>
                    </a:r>
                    <a:r>
                      <a:rPr lang="en-US" altLang="zh-CN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一般的如果集合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</m:oMath>
                      </m:oMathPara>
                    </a14:m>
                    <a:r>
                      <a:rPr lang="en-US" altLang="zh-CN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中的任何一个元素都是集合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𝐵</m:t>
                          </m:r>
                        </m:oMath>
                      </m:oMathPara>
                    </a14:m>
                    <a:r>
                      <a:rPr lang="en-US" altLang="zh-CN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的元素，同时集合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𝐵</m:t>
                          </m:r>
                        </m:oMath>
                      </m:oMathPara>
                    </a14:m>
                    <a:r>
                      <a:rPr lang="en-US" altLang="zh-CN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的任意一个元素都是集合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</m:oMath>
                      </m:oMathPara>
                    </a14:m>
                    <a:r>
                      <a:rPr lang="en-US" altLang="zh-CN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的元素，那么集合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</m:oMath>
                      </m:oMathPara>
                    </a14:m>
                    <a:r>
                      <a:rPr lang="en-US" altLang="zh-CN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与集合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𝐵</m:t>
                          </m:r>
                        </m:oMath>
                      </m:oMathPara>
                    </a14:m>
                    <a:r>
                      <a:rPr lang="en-US" altLang="zh-CN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相等，记作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.</m:t>
                          </m:r>
                        </m:oMath>
                      </m:oMathPara>
                    </a14:m>
                    <a:endParaRPr lang="en-US" altLang="zh-CN" sz="2400" i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endParaRPr>
                  </a:p>
                  <a:p>
                    <a:pPr>
                      <a:lnSpc>
                        <a:spcPct val="160000"/>
                      </a:lnSpc>
                    </a:pPr>
                    <a:r>
                      <a:rPr lang="en-US" altLang="zh-CN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也就是说</a:t>
                    </a:r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，</a:t>
                    </a:r>
                    <a:r>
                      <a:rPr lang="en-US" altLang="zh-CN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若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⊆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，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且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⊇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</m:oMath>
                      </m:oMathPara>
                    </a14:m>
                    <a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，</a:t>
                    </a:r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则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.</m:t>
                          </m:r>
                        </m:oMath>
                      </m:oMathPara>
                    </a14:m>
                    <a:endParaRPr lang="en-US" altLang="zh-CN" sz="2400" i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4" name="文本框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" y="5207"/>
                    <a:ext cx="17005" cy="293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矩形 2"/>
              <p:cNvSpPr/>
              <p:nvPr>
                <p:custDataLst>
                  <p:tags r:id="rId5"/>
                </p:custDataLst>
              </p:nvPr>
            </p:nvSpPr>
            <p:spPr>
              <a:xfrm>
                <a:off x="1277" y="5400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 title=""/>
          <p:cNvGrpSpPr/>
          <p:nvPr/>
        </p:nvGrpSpPr>
        <p:grpSpPr>
          <a:xfrm>
            <a:off x="582930" y="5493385"/>
            <a:ext cx="8141970" cy="459740"/>
            <a:chOff x="943" y="8862"/>
            <a:chExt cx="12822" cy="724"/>
          </a:xfrm>
        </p:grpSpPr>
        <p:sp>
          <p:nvSpPr>
            <p:cNvPr id="5" name="文本框 4"/>
            <p:cNvSpPr txBox="1"/>
            <p:nvPr/>
          </p:nvSpPr>
          <p:spPr>
            <a:xfrm>
              <a:off x="943" y="8862"/>
              <a:ext cx="12822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solidFill>
                    <a:schemeClr val="accent1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思考</a:t>
              </a:r>
              <a:r>
                <a:rPr lang="en-US" altLang="zh-CN" sz="2400" b="1">
                  <a:solidFill>
                    <a:schemeClr val="accent1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：请你举出几个具有包含关系、相等关系的集合实例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.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1408" y="8862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696595" y="686435"/>
                <a:ext cx="10909300" cy="127254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</a:t>
                </a:r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如果集合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⊆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但存在元素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∉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就称集合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的真子集，记作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⊊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</a:t>
                </a:r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⊋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).</a:t>
                </a:r>
                <a:endParaRPr lang="en-US" altLang="zh-CN" sz="2400" b="1" i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95" y="686435"/>
                <a:ext cx="10909300" cy="1272540"/>
              </a:xfrm>
              <a:prstGeom prst="rect">
                <a:avLst/>
              </a:prstGeom>
              <a:blipFill rotWithShape="1">
                <a:blip r:embed="rId2"/>
                <a:stretch>
                  <a:fillRect l="-134" t="-1148" r="-623" b="-1098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 title=""/>
          <p:cNvGrpSpPr/>
          <p:nvPr/>
        </p:nvGrpSpPr>
        <p:grpSpPr>
          <a:xfrm>
            <a:off x="582930" y="2207260"/>
            <a:ext cx="10797540" cy="1863090"/>
            <a:chOff x="943" y="3755"/>
            <a:chExt cx="17004" cy="2934"/>
          </a:xfrm>
        </p:grpSpPr>
        <p:sp>
          <p:nvSpPr>
            <p:cNvPr id="12" name="矩形 11"/>
            <p:cNvSpPr/>
            <p:nvPr/>
          </p:nvSpPr>
          <p:spPr>
            <a:xfrm>
              <a:off x="8021" y="4882"/>
              <a:ext cx="4927" cy="6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943" y="3755"/>
              <a:ext cx="17005" cy="2934"/>
              <a:chOff x="943" y="3216"/>
              <a:chExt cx="17005" cy="2934"/>
            </a:xfrm>
          </p:grpSpPr>
          <mc:AlternateContent>
            <mc:Choice Requires="a14"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943" y="3216"/>
                    <a:ext cx="17005" cy="29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60000"/>
                      </a:lnSpc>
                    </a:pPr>
                    <a:r>
                      <a:rPr 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例如，在</a:t>
                    </a: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(1)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中，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={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}，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={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}</m:t>
                          </m:r>
                        </m:oMath>
                      </m:oMathPara>
                    </a14:m>
                    <a:r>
                      <a:rPr lang="en-US" altLang="zh-CN" sz="240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.</a:t>
                    </a:r>
                    <a:endPara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endParaRPr>
                  </a:p>
                  <a:p>
                    <a:pPr>
                      <a:lnSpc>
                        <a:spcPct val="160000"/>
                      </a:lnSpc>
                    </a:pP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⊆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，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但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∈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，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且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∉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��</m:t>
                          </m:r>
                        </m:oMath>
                      </m:oMathPara>
                    </a14:m>
                    <a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，</a:t>
                    </a:r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所以集合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是集合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𝐵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的真子集，</a:t>
                    </a:r>
                    <a:endPara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endParaRPr>
                  </a:p>
                  <a:p>
                    <a:pPr>
                      <a:lnSpc>
                        <a:spcPct val="160000"/>
                      </a:lnSpc>
                    </a:pPr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即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⊊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𝐵</m:t>
                          </m:r>
                        </m:oMath>
                      </m:oMathPara>
                    </a14:m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(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或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⊋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</m:oMath>
                      </m:oMathPara>
                    </a14:m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).</a:t>
                    </a:r>
                    <a:endPara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2" name="文本框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" y="3216"/>
                    <a:ext cx="17005" cy="293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矩形 5"/>
              <p:cNvSpPr/>
              <p:nvPr>
                <p:custDataLst>
                  <p:tags r:id="rId4"/>
                </p:custDataLst>
              </p:nvPr>
            </p:nvSpPr>
            <p:spPr>
              <a:xfrm>
                <a:off x="1289" y="4647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" name="组合 15" title=""/>
          <p:cNvGrpSpPr/>
          <p:nvPr/>
        </p:nvGrpSpPr>
        <p:grpSpPr>
          <a:xfrm>
            <a:off x="582930" y="4247515"/>
            <a:ext cx="11267440" cy="1863090"/>
            <a:chOff x="918" y="6689"/>
            <a:chExt cx="17744" cy="2934"/>
          </a:xfrm>
        </p:grpSpPr>
        <p:sp>
          <p:nvSpPr>
            <p:cNvPr id="15" name="圆角矩形 14"/>
            <p:cNvSpPr/>
            <p:nvPr/>
          </p:nvSpPr>
          <p:spPr>
            <a:xfrm>
              <a:off x="11728" y="7861"/>
              <a:ext cx="4996" cy="69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>
            <a:xfrm>
              <a:off x="9036" y="9040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14" name="文本框 13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918" y="6689"/>
                  <a:ext cx="17745" cy="2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60000"/>
                    </a:lnSpc>
                  </a:pPr>
                  <a:r>
                    <a:rPr 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又如，在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(2)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中，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C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为立德中学高一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(2)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班全体女生组成的集合，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D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为这个班全体学生组成的集合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𝐶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⊆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𝐷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但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男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生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𝐷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且男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生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∉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𝐶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所以集合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𝐶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是集合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𝐷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的真子集，</a:t>
                  </a:r>
                  <a:endPara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>
                    <a:lnSpc>
                      <a:spcPct val="160000"/>
                    </a:lnSpc>
                  </a:pPr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𝐶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⊊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𝐷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或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𝐷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⊋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𝐶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).</a:t>
                  </a:r>
                  <a:endPara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918" y="6689"/>
                  <a:ext cx="17745" cy="293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 title=""/>
          <p:cNvGrpSpPr/>
          <p:nvPr/>
        </p:nvGrpSpPr>
        <p:grpSpPr>
          <a:xfrm>
            <a:off x="598805" y="2058670"/>
            <a:ext cx="10798175" cy="1328420"/>
            <a:chOff x="943" y="3242"/>
            <a:chExt cx="17005" cy="2092"/>
          </a:xfrm>
        </p:grpSpPr>
        <mc:AlternateContent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943" y="3242"/>
                  <a:ext cx="17005" cy="20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60000"/>
                    </a:lnSpc>
                  </a:pPr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我们知道，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方程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没有实数根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，所以方程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实数根组成的集合中没有元素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此时，我们说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方程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的实数根组成的集合为空集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∅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" y="3242"/>
                  <a:ext cx="17005" cy="209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矩形 5"/>
            <p:cNvSpPr/>
            <p:nvPr>
              <p:custDataLst>
                <p:tags r:id="rId3"/>
              </p:custDataLst>
            </p:nvPr>
          </p:nvSpPr>
          <p:spPr>
            <a:xfrm>
              <a:off x="1289" y="464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 title=""/>
          <p:cNvGrpSpPr/>
          <p:nvPr/>
        </p:nvGrpSpPr>
        <p:grpSpPr>
          <a:xfrm>
            <a:off x="598805" y="643255"/>
            <a:ext cx="10798175" cy="1272540"/>
            <a:chOff x="1097" y="6396"/>
            <a:chExt cx="17005" cy="2004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1097" y="6396"/>
                  <a:ext cx="17005" cy="2004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6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         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一般地，我们把不含任何元素的集合叫做空集，记为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∅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，并规定：空集是任何集合的子集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" y="6396"/>
                  <a:ext cx="17005" cy="200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/>
            <p:cNvSpPr/>
            <p:nvPr>
              <p:custDataLst>
                <p:tags r:id="rId5"/>
              </p:custDataLst>
            </p:nvPr>
          </p:nvSpPr>
          <p:spPr>
            <a:xfrm>
              <a:off x="3243" y="7650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 title=""/>
          <p:cNvGrpSpPr/>
          <p:nvPr/>
        </p:nvGrpSpPr>
        <p:grpSpPr>
          <a:xfrm>
            <a:off x="579755" y="3639185"/>
            <a:ext cx="5233670" cy="459740"/>
            <a:chOff x="943" y="8862"/>
            <a:chExt cx="8242" cy="724"/>
          </a:xfrm>
        </p:grpSpPr>
        <p:sp>
          <p:nvSpPr>
            <p:cNvPr id="5" name="文本框 4"/>
            <p:cNvSpPr txBox="1"/>
            <p:nvPr/>
          </p:nvSpPr>
          <p:spPr>
            <a:xfrm>
              <a:off x="943" y="8862"/>
              <a:ext cx="8242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solidFill>
                    <a:schemeClr val="accent1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思考</a:t>
              </a:r>
              <a:r>
                <a:rPr lang="en-US" altLang="zh-CN" sz="2400" b="1">
                  <a:solidFill>
                    <a:schemeClr val="accent1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2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：你能举出几个空集的例子吗？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9036" y="9040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矩形 3" title=""/>
          <p:cNvSpPr/>
          <p:nvPr/>
        </p:nvSpPr>
        <p:spPr>
          <a:xfrm>
            <a:off x="582930" y="1193165"/>
            <a:ext cx="10337165" cy="10356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5" name="文本框 4" title=""/>
              <p:cNvSpPr txBox="1"/>
              <p:nvPr/>
            </p:nvSpPr>
            <p:spPr>
              <a:xfrm>
                <a:off x="480060" y="537845"/>
                <a:ext cx="10504805" cy="175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思考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：包含关系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{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}⊆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与属于关系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有什么区别？试结合实例作出解释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注：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包含关系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刻画的是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集合与集合间的关系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；而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属于关系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刻画的是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元素与集合间的关系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" y="537845"/>
                <a:ext cx="10504805" cy="17532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 title=""/>
          <p:cNvGrpSpPr/>
          <p:nvPr/>
        </p:nvGrpSpPr>
        <p:grpSpPr>
          <a:xfrm>
            <a:off x="530860" y="3896995"/>
            <a:ext cx="10797540" cy="1887220"/>
            <a:chOff x="943" y="4647"/>
            <a:chExt cx="17004" cy="2972"/>
          </a:xfrm>
        </p:grpSpPr>
        <mc:AlternateContent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943" y="4685"/>
                  <a:ext cx="17005" cy="2934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60000"/>
                    </a:lnSpc>
                  </a:pP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由上述集合之间的基本关系，可以得到下列结论：</a:t>
                  </a:r>
                  <a:endPara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>
                    <a:lnSpc>
                      <a:spcPct val="160000"/>
                    </a:lnSpc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(1)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任何一个集合是它本身的子集，即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⊆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；</m:t>
                        </m:r>
                      </m:oMath>
                    </m:oMathPara>
                  </a14:m>
                  <a:endPara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>
                    <a:lnSpc>
                      <a:spcPct val="160000"/>
                    </a:lnSpc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(2)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对于集合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𝐶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如果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⊆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，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且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⊆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𝐶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那么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⊆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𝐶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" y="4685"/>
                  <a:ext cx="17005" cy="293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>
              <p:custDataLst>
                <p:tags r:id="rId4"/>
              </p:custDataLst>
            </p:nvPr>
          </p:nvSpPr>
          <p:spPr>
            <a:xfrm>
              <a:off x="1289" y="464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 title=""/>
          <p:cNvSpPr/>
          <p:nvPr>
            <p:custDataLst>
              <p:tags r:id="rId5"/>
            </p:custDataLst>
          </p:nvPr>
        </p:nvSpPr>
        <p:spPr>
          <a:xfrm>
            <a:off x="869950" y="3199765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 title=""/>
          <p:cNvSpPr/>
          <p:nvPr>
            <p:custDataLst>
              <p:tags r:id="rId6"/>
            </p:custDataLst>
          </p:nvPr>
        </p:nvSpPr>
        <p:spPr>
          <a:xfrm>
            <a:off x="802640" y="3115945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 title=""/>
          <p:cNvGrpSpPr/>
          <p:nvPr/>
        </p:nvGrpSpPr>
        <p:grpSpPr>
          <a:xfrm>
            <a:off x="530860" y="2410460"/>
            <a:ext cx="10661650" cy="1272540"/>
            <a:chOff x="836" y="3796"/>
            <a:chExt cx="16790" cy="2004"/>
          </a:xfrm>
        </p:grpSpPr>
        <mc:AlternateContent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836" y="3796"/>
                  <a:ext cx="16790" cy="200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>
                    <a:lnSpc>
                      <a:spcPct val="160000"/>
                    </a:lnSpc>
                  </a:pPr>
                  <a:r>
                    <a:rPr 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例如，在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(1)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中，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={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}，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={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}</m:t>
                        </m:r>
                      </m:oMath>
                    </m:oMathPara>
                  </a14:m>
                  <a:r>
                    <a:rPr lang="en-US" altLang="zh-CN" sz="2400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>
                    <a:lnSpc>
                      <a:spcPct val="160000"/>
                    </a:lnSpc>
                  </a:pP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我们有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∉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；</a:t>
                  </a: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我们还有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⊊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或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⊋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).</m:t>
                        </m:r>
                      </m:oMath>
                    </m:oMathPara>
                  </a14:m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" y="3796"/>
                  <a:ext cx="16790" cy="200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 17"/>
            <p:cNvSpPr/>
            <p:nvPr/>
          </p:nvSpPr>
          <p:spPr>
            <a:xfrm>
              <a:off x="11191" y="4880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80060" y="537845"/>
                <a:ext cx="10504805" cy="1779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辨析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：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判断正误：</a:t>
                </a:r>
                <a:endParaRPr 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任何集合都有子集和真子集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                                   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（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）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}=∅.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                             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（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）</a:t>
                </a:r>
                <a:endParaRPr lang="zh-CN" altLang="en-US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" y="537845"/>
                <a:ext cx="10504805" cy="1779270"/>
              </a:xfrm>
              <a:prstGeom prst="rect">
                <a:avLst/>
              </a:prstGeom>
              <a:blipFill rotWithShape="1">
                <a:blip r:embed="rId2"/>
                <a:stretch>
                  <a:fillRect r="-1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 title=""/>
          <p:cNvSpPr txBox="1"/>
          <p:nvPr/>
        </p:nvSpPr>
        <p:spPr>
          <a:xfrm>
            <a:off x="480060" y="2188210"/>
            <a:ext cx="1083818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答案：×，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√.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480060" y="2870200"/>
                <a:ext cx="10504805" cy="1805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辨析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：下列四个集合中，是空集的是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（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）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                              </a:t>
                </a:r>
                <a:r>
                  <a:rPr 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A.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</m:t>
                      </m:r>
                    </m:oMath>
                  </m:oMathPara>
                </a14:m>
                <a:r>
                  <a:rPr 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 B.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{(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2400" i="1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C.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</m:t>
                      </m:r>
                    </m:oMath>
                  </m:oMathPara>
                </a14:m>
                <a:r>
                  <a:rPr 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    D.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" y="2870200"/>
                <a:ext cx="10504805" cy="18059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 title=""/>
          <p:cNvSpPr txBox="1"/>
          <p:nvPr/>
        </p:nvSpPr>
        <p:spPr>
          <a:xfrm>
            <a:off x="582930" y="4676140"/>
            <a:ext cx="1083818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答案：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D.</a:t>
            </a:r>
            <a:endParaRPr lang="zh-CN" altLang="en-US" sz="2400" b="1">
              <a:solidFill>
                <a:srgbClr val="FF0000"/>
              </a:solidFill>
              <a:latin typeface="Cambria Math" panose="02040503050406030204" charset="0"/>
              <a:ea typeface="宋体" panose="02010600030101010101" pitchFamily="2" charset="-122"/>
              <a:cs typeface="Cambria Math" panose="02040503050406030204" charset="0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09270" y="-5334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09270" y="593090"/>
                <a:ext cx="11022330" cy="57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写出集合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{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的所有子集，并指出哪些是它的真子集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 i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" y="593090"/>
                <a:ext cx="11022330" cy="5708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09270" y="1050925"/>
                <a:ext cx="10838180" cy="1272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的所有子集为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𝛷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}，{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}，{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真子集有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𝛷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}，{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}.</m:t>
                      </m:r>
                    </m:oMath>
                  </m:oMathPara>
                </a14:m>
                <a:endParaRPr lang="zh-CN" altLang="en-US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" y="1050925"/>
                <a:ext cx="10838180" cy="12725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 title=""/>
          <p:cNvGrpSpPr/>
          <p:nvPr/>
        </p:nvGrpSpPr>
        <p:grpSpPr>
          <a:xfrm>
            <a:off x="5555615" y="2788285"/>
            <a:ext cx="5795010" cy="2453640"/>
            <a:chOff x="978" y="4212"/>
            <a:chExt cx="17005" cy="3864"/>
          </a:xfrm>
        </p:grpSpPr>
        <mc:AlternateContent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978" y="4212"/>
                  <a:ext cx="17005" cy="3864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60000"/>
                    </a:lnSpc>
                  </a:pP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设集合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中有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个元素，则：</a:t>
                  </a:r>
                  <a:endPara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>
                    <a:lnSpc>
                      <a:spcPct val="160000"/>
                    </a:lnSpc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(1)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集合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的子集个数为：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𝟐</m:t>
                            </m:r>
                          </m:e>
                          <m:sup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𝒏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个；</a:t>
                  </a:r>
                  <a:endPara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>
                    <a:lnSpc>
                      <a:spcPct val="160000"/>
                    </a:lnSpc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(2)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集合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的真子集个数为：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𝟐</m:t>
                            </m:r>
                          </m:e>
                          <m:sup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𝒏</m:t>
                            </m:r>
                          </m:sup>
                        </m:sSup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𝟏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个；</a:t>
                  </a:r>
                  <a:endPara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>
                    <a:lnSpc>
                      <a:spcPct val="160000"/>
                    </a:lnSpc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(3)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集合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的非空真子集个数为：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𝟐</m:t>
                            </m:r>
                          </m:e>
                          <m:sup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𝒏</m:t>
                            </m:r>
                          </m:sup>
                        </m:sSup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𝟐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个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" y="4212"/>
                  <a:ext cx="17005" cy="386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/>
            <p:cNvSpPr/>
            <p:nvPr>
              <p:custDataLst>
                <p:tags r:id="rId5"/>
              </p:custDataLst>
            </p:nvPr>
          </p:nvSpPr>
          <p:spPr>
            <a:xfrm>
              <a:off x="1289" y="464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 title=""/>
          <p:cNvGrpSpPr/>
          <p:nvPr/>
        </p:nvGrpSpPr>
        <p:grpSpPr>
          <a:xfrm>
            <a:off x="651510" y="3553460"/>
            <a:ext cx="4777105" cy="923290"/>
            <a:chOff x="886" y="5737"/>
            <a:chExt cx="7523" cy="1454"/>
          </a:xfrm>
        </p:grpSpPr>
        <p:sp>
          <p:nvSpPr>
            <p:cNvPr id="10" name="右箭头 9"/>
            <p:cNvSpPr/>
            <p:nvPr/>
          </p:nvSpPr>
          <p:spPr>
            <a:xfrm>
              <a:off x="927" y="5737"/>
              <a:ext cx="7483" cy="1454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86" y="6189"/>
              <a:ext cx="752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集合中元素个数与子集个数的关系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0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10.xml><?xml version="1.0" encoding="utf-8"?>
<p:tagLst xmlns:p="http://schemas.openxmlformats.org/presentationml/2006/main">
  <p:tag name="KSO_WM_UNIT_TABLE_BEAUTIFY" val="smartTable{afacee2b-6ad5-458d-9112-e56babb3c4bb}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1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16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NGEyZWYyMDMzMDJhYzYxZmRhYjBiZDJhYWYyNWI1YjUifQ=="/>
  <p:tag name="KSO_WPP_MARK_KEY" val="c6ccf04b-f555-4ced-990a-1409ad9cbb9f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155</Paragraphs>
  <Slides>21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31">
      <vt:lpstr>Arial</vt:lpstr>
      <vt:lpstr>微软雅黑</vt:lpstr>
      <vt:lpstr>Wingdings</vt:lpstr>
      <vt:lpstr>Times New Roman</vt:lpstr>
      <vt:lpstr>楷体</vt:lpstr>
      <vt:lpstr>黑体</vt:lpstr>
      <vt:lpstr>宋体</vt:lpstr>
      <vt:lpstr>Cambria Math</vt:lpstr>
      <vt:lpstr>OPPOSans 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2023-07-12T13:43:41.134</cp:lastPrinted>
  <dcterms:created xsi:type="dcterms:W3CDTF">2023-07-12T13:43:41Z</dcterms:created>
  <dcterms:modified xsi:type="dcterms:W3CDTF">2023-07-12T05:43:41Z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