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sldIdLst>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8" userDrawn="1">
          <p15:clr>
            <a:srgbClr val="A4A3A4"/>
          </p15:clr>
        </p15:guide>
      </p15:sldGuideLst>
    </p:ext>
  </p:extLst>
</p:presentation>
</file>

<file path=ppt/commentAuthors.xml><?xml version="1.0" encoding="utf-8"?>
<p:cmAuthorLst xmlns:p="http://schemas.openxmlformats.org/presentationml/2006/main">
  <p:cmAuthor id="1" name="卢钰婷" initials="卢"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8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slideMaster" Target="slideMasters/slide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tags" Target="tags/tag139.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08.xml" /><Relationship Id="rId3" Type="http://schemas.openxmlformats.org/officeDocument/2006/relationships/tags" Target="../tags/tag109.xml" /><Relationship Id="rId4" Type="http://schemas.openxmlformats.org/officeDocument/2006/relationships/image" Target="../media/image17.png" /><Relationship Id="rId5" Type="http://schemas.openxmlformats.org/officeDocument/2006/relationships/image" Target="../media/image18.png" /><Relationship Id="rId6" Type="http://schemas.openxmlformats.org/officeDocument/2006/relationships/tags" Target="../tags/tag11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11.xml" /><Relationship Id="rId3" Type="http://schemas.openxmlformats.org/officeDocument/2006/relationships/tags" Target="../tags/tag112.xml" /><Relationship Id="rId4" Type="http://schemas.openxmlformats.org/officeDocument/2006/relationships/tags" Target="../tags/tag113.xml" /><Relationship Id="rId5" Type="http://schemas.openxmlformats.org/officeDocument/2006/relationships/tags" Target="../tags/tag114.xml" /><Relationship Id="rId6" Type="http://schemas.openxmlformats.org/officeDocument/2006/relationships/tags" Target="../tags/tag115.xml" /><Relationship Id="rId7" Type="http://schemas.openxmlformats.org/officeDocument/2006/relationships/image" Target="../media/image19.png" /><Relationship Id="rId8" Type="http://schemas.openxmlformats.org/officeDocument/2006/relationships/tags" Target="../tags/tag116.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17.xml" /><Relationship Id="rId3" Type="http://schemas.openxmlformats.org/officeDocument/2006/relationships/tags" Target="../tags/tag118.xml" /><Relationship Id="rId4" Type="http://schemas.openxmlformats.org/officeDocument/2006/relationships/tags" Target="../tags/tag119.xml" /><Relationship Id="rId5" Type="http://schemas.openxmlformats.org/officeDocument/2006/relationships/tags" Target="../tags/tag120.xml" /><Relationship Id="rId6" Type="http://schemas.openxmlformats.org/officeDocument/2006/relationships/image" Target="../media/image20.png" /><Relationship Id="rId7" Type="http://schemas.openxmlformats.org/officeDocument/2006/relationships/image" Target="../media/image21.png" /><Relationship Id="rId8" Type="http://schemas.openxmlformats.org/officeDocument/2006/relationships/tags" Target="../tags/tag12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23.xml" /><Relationship Id="rId3" Type="http://schemas.openxmlformats.org/officeDocument/2006/relationships/tags" Target="../tags/tag124.xml" /><Relationship Id="rId4" Type="http://schemas.openxmlformats.org/officeDocument/2006/relationships/tags" Target="../tags/tag125.xml" /><Relationship Id="rId5" Type="http://schemas.openxmlformats.org/officeDocument/2006/relationships/image" Target="../media/image22.png" /><Relationship Id="rId6" Type="http://schemas.openxmlformats.org/officeDocument/2006/relationships/tags" Target="../tags/tag126.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27.xml" /><Relationship Id="rId3" Type="http://schemas.openxmlformats.org/officeDocument/2006/relationships/tags" Target="../tags/tag128.xml" /><Relationship Id="rId4" Type="http://schemas.openxmlformats.org/officeDocument/2006/relationships/tags" Target="../tags/tag129.xml" /><Relationship Id="rId5" Type="http://schemas.openxmlformats.org/officeDocument/2006/relationships/tags" Target="../tags/tag130.xml" /><Relationship Id="rId6" Type="http://schemas.openxmlformats.org/officeDocument/2006/relationships/image" Target="../media/image23.png" /><Relationship Id="rId7" Type="http://schemas.openxmlformats.org/officeDocument/2006/relationships/tags" Target="../tags/tag13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 Id="rId3" Type="http://schemas.openxmlformats.org/officeDocument/2006/relationships/image" Target="../media/image25.png" /><Relationship Id="rId4" Type="http://schemas.openxmlformats.org/officeDocument/2006/relationships/tags" Target="../tags/tag13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6.png" /><Relationship Id="rId3" Type="http://schemas.openxmlformats.org/officeDocument/2006/relationships/image" Target="../media/image27.png" /><Relationship Id="rId4" Type="http://schemas.openxmlformats.org/officeDocument/2006/relationships/image" Target="../media/image28.png" /><Relationship Id="rId5" Type="http://schemas.openxmlformats.org/officeDocument/2006/relationships/tags" Target="../tags/tag13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9.png" /><Relationship Id="rId3" Type="http://schemas.openxmlformats.org/officeDocument/2006/relationships/image" Target="../media/image30.png" /><Relationship Id="rId4" Type="http://schemas.openxmlformats.org/officeDocument/2006/relationships/tags" Target="../tags/tag13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35.xml" /><Relationship Id="rId3" Type="http://schemas.openxmlformats.org/officeDocument/2006/relationships/tags" Target="../tags/tag136.xml" /><Relationship Id="rId4" Type="http://schemas.openxmlformats.org/officeDocument/2006/relationships/tags" Target="../tags/tag13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tags" Target="../tags/tag67.xml" /><Relationship Id="rId5" Type="http://schemas.openxmlformats.org/officeDocument/2006/relationships/tags" Target="../tags/tag68.xml" /><Relationship Id="rId6" Type="http://schemas.openxmlformats.org/officeDocument/2006/relationships/tags" Target="../tags/tag69.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1.png" /><Relationship Id="rId3" Type="http://schemas.openxmlformats.org/officeDocument/2006/relationships/tags" Target="../tags/tag13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tags" Target="../tags/tag70.xml" /><Relationship Id="rId5" Type="http://schemas.openxmlformats.org/officeDocument/2006/relationships/tags" Target="../tags/tag7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78.xml" /><Relationship Id="rId11" Type="http://schemas.openxmlformats.org/officeDocument/2006/relationships/tags" Target="../tags/tag79.xml" /><Relationship Id="rId2" Type="http://schemas.openxmlformats.org/officeDocument/2006/relationships/tags" Target="../tags/tag72.xml" /><Relationship Id="rId3" Type="http://schemas.openxmlformats.org/officeDocument/2006/relationships/tags" Target="../tags/tag73.xml" /><Relationship Id="rId4" Type="http://schemas.openxmlformats.org/officeDocument/2006/relationships/image" Target="../media/image6.png" /><Relationship Id="rId5" Type="http://schemas.openxmlformats.org/officeDocument/2006/relationships/tags" Target="../tags/tag74.xml" /><Relationship Id="rId6" Type="http://schemas.openxmlformats.org/officeDocument/2006/relationships/tags" Target="../tags/tag75.xml" /><Relationship Id="rId7" Type="http://schemas.openxmlformats.org/officeDocument/2006/relationships/image" Target="../media/image7.png" /><Relationship Id="rId8" Type="http://schemas.openxmlformats.org/officeDocument/2006/relationships/tags" Target="../tags/tag76.xml" /><Relationship Id="rId9" Type="http://schemas.openxmlformats.org/officeDocument/2006/relationships/tags" Target="../tags/tag77.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86.xml" /><Relationship Id="rId2" Type="http://schemas.openxmlformats.org/officeDocument/2006/relationships/tags" Target="../tags/tag80.xml" /><Relationship Id="rId3" Type="http://schemas.openxmlformats.org/officeDocument/2006/relationships/tags" Target="../tags/tag81.xml" /><Relationship Id="rId4" Type="http://schemas.openxmlformats.org/officeDocument/2006/relationships/tags" Target="../tags/tag82.xml" /><Relationship Id="rId5" Type="http://schemas.openxmlformats.org/officeDocument/2006/relationships/tags" Target="../tags/tag83.xml" /><Relationship Id="rId6" Type="http://schemas.openxmlformats.org/officeDocument/2006/relationships/image" Target="../media/image8.png" /><Relationship Id="rId7" Type="http://schemas.openxmlformats.org/officeDocument/2006/relationships/tags" Target="../tags/tag84.xml" /><Relationship Id="rId8" Type="http://schemas.openxmlformats.org/officeDocument/2006/relationships/image" Target="../media/image9.png" /><Relationship Id="rId9" Type="http://schemas.openxmlformats.org/officeDocument/2006/relationships/tags" Target="../tags/tag8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87.xml" /><Relationship Id="rId3" Type="http://schemas.openxmlformats.org/officeDocument/2006/relationships/tags" Target="../tags/tag88.xml" /><Relationship Id="rId4" Type="http://schemas.openxmlformats.org/officeDocument/2006/relationships/image" Target="../media/image10.png" /><Relationship Id="rId5" Type="http://schemas.openxmlformats.org/officeDocument/2006/relationships/image" Target="../media/image11.png" /><Relationship Id="rId6" Type="http://schemas.openxmlformats.org/officeDocument/2006/relationships/tags" Target="../tags/tag8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png" /><Relationship Id="rId3" Type="http://schemas.openxmlformats.org/officeDocument/2006/relationships/tags" Target="../tags/tag90.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97.xml" /><Relationship Id="rId11" Type="http://schemas.openxmlformats.org/officeDocument/2006/relationships/tags" Target="../tags/tag98.xml" /><Relationship Id="rId12" Type="http://schemas.openxmlformats.org/officeDocument/2006/relationships/tags" Target="../tags/tag99.xml" /><Relationship Id="rId2" Type="http://schemas.openxmlformats.org/officeDocument/2006/relationships/tags" Target="../tags/tag91.xml" /><Relationship Id="rId3" Type="http://schemas.openxmlformats.org/officeDocument/2006/relationships/image" Target="../media/image13.png" /><Relationship Id="rId4" Type="http://schemas.openxmlformats.org/officeDocument/2006/relationships/tags" Target="../tags/tag92.xml" /><Relationship Id="rId5" Type="http://schemas.openxmlformats.org/officeDocument/2006/relationships/tags" Target="../tags/tag93.xml" /><Relationship Id="rId6" Type="http://schemas.openxmlformats.org/officeDocument/2006/relationships/image" Target="../media/image14.png" /><Relationship Id="rId7" Type="http://schemas.openxmlformats.org/officeDocument/2006/relationships/tags" Target="../tags/tag94.xml" /><Relationship Id="rId8" Type="http://schemas.openxmlformats.org/officeDocument/2006/relationships/tags" Target="../tags/tag95.xml" /><Relationship Id="rId9" Type="http://schemas.openxmlformats.org/officeDocument/2006/relationships/tags" Target="../tags/tag96.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06.xml" /><Relationship Id="rId11" Type="http://schemas.openxmlformats.org/officeDocument/2006/relationships/tags" Target="../tags/tag107.xml" /><Relationship Id="rId2" Type="http://schemas.openxmlformats.org/officeDocument/2006/relationships/tags" Target="../tags/tag100.xml" /><Relationship Id="rId3" Type="http://schemas.openxmlformats.org/officeDocument/2006/relationships/tags" Target="../tags/tag101.xml" /><Relationship Id="rId4" Type="http://schemas.openxmlformats.org/officeDocument/2006/relationships/tags" Target="../tags/tag102.xml" /><Relationship Id="rId5" Type="http://schemas.openxmlformats.org/officeDocument/2006/relationships/tags" Target="../tags/tag103.xml" /><Relationship Id="rId6" Type="http://schemas.openxmlformats.org/officeDocument/2006/relationships/image" Target="../media/image15.png" /><Relationship Id="rId7" Type="http://schemas.openxmlformats.org/officeDocument/2006/relationships/tags" Target="../tags/tag104.xml" /><Relationship Id="rId8" Type="http://schemas.openxmlformats.org/officeDocument/2006/relationships/tags" Target="../tags/tag105.xml" /><Relationship Id="rId9" Type="http://schemas.openxmlformats.org/officeDocument/2006/relationships/image" Target="../media/image16.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08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634615" y="2040890"/>
            <a:ext cx="11304905" cy="208534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5400" b="1">
                <a:solidFill>
                  <a:schemeClr val="bg1"/>
                </a:solidFill>
                <a:effectLst>
                  <a:reflection blurRad="6350" stA="53000" endA="300" endPos="35500" dir="5400000" sy="-90000" algn="bl" rotWithShape="0"/>
                </a:effectLst>
                <a:sym typeface="+mn-ea"/>
              </a:rPr>
              <a:t>1.5 </a:t>
            </a:r>
            <a:r>
              <a:rPr lang="zh-CN" altLang="en-US" sz="5400" b="1">
                <a:solidFill>
                  <a:schemeClr val="bg1"/>
                </a:solidFill>
                <a:effectLst>
                  <a:reflection blurRad="6350" stA="53000" endA="300" endPos="35500" dir="5400000" sy="-90000" algn="bl" rotWithShape="0"/>
                </a:effectLst>
                <a:sym typeface="+mn-ea"/>
              </a:rPr>
              <a:t>全称量词与存在量词</a:t>
            </a:r>
            <a:endParaRPr lang="en-US" altLang="zh-CN" sz="5400" b="1">
              <a:solidFill>
                <a:schemeClr val="bg1"/>
              </a:solidFill>
              <a:effectLst>
                <a:reflection blurRad="6350" stA="53000" endA="300" endPos="35500" dir="5400000" sy="-90000" algn="bl" rotWithShape="0"/>
              </a:effectLst>
            </a:endParaRPr>
          </a:p>
          <a:p>
            <a:pPr>
              <a:lnSpc>
                <a:spcPct val="120000"/>
              </a:lnSpc>
            </a:pPr>
            <a:r>
              <a:rPr lang="en-US" altLang="zh-CN" sz="5400" b="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1.5.1 </a:t>
            </a:r>
            <a:r>
              <a:rPr lang="zh-CN" altLang="en-US" sz="5400" b="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全称量词与存在量词</a:t>
            </a:r>
            <a:endParaRPr lang="zh-CN" altLang="en-US" sz="5400" b="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第一章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集合与常用逻辑用语</a:t>
            </a:r>
            <a:endParaRPr lang="zh-CN" altLang="en-US" sz="4000" b="1">
              <a:solidFill>
                <a:schemeClr val="accent1"/>
              </a:solidFill>
              <a:latin typeface="楷体" panose="02010609060101010101" charset="-122"/>
              <a:ea typeface="楷体" panose="02010609060101010101" charset="-122"/>
              <a:cs typeface="楷体" panose="02010609060101010101" charset="-122"/>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矩形 8" title=""/>
          <p:cNvSpPr/>
          <p:nvPr>
            <p:custDataLst>
              <p:tags r:id="rId2"/>
            </p:custDataLst>
          </p:nvPr>
        </p:nvSpPr>
        <p:spPr>
          <a:xfrm>
            <a:off x="1043305" y="1942465"/>
            <a:ext cx="677545"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3"/>
            </p:custDataLst>
          </p:nvPr>
        </p:nvSpPr>
        <p:spPr>
          <a:xfrm>
            <a:off x="1974215" y="1517650"/>
            <a:ext cx="121285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043305" y="1092835"/>
            <a:ext cx="93091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9270" y="-5334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09270" y="593090"/>
                <a:ext cx="11022330" cy="1884680"/>
              </a:xfrm>
              <a:prstGeom prst="rect">
                <a:avLst/>
              </a:prstGeom>
              <a:noFill/>
            </p:spPr>
            <p:txBody>
              <a:bodyPr wrap="square" rtlCol="0">
                <a:spAutoFit/>
              </a:bodyPr>
              <a:lstStyle/>
              <a:p>
                <a:pPr>
                  <a:lnSpc>
                    <a:spcPct val="12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判断下列存在量词命题的真假：</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有一个实数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使</a:t>
                </a:r>
                <a14:m>
                  <m:oMathPara>
                    <m:oMathParaPr>
                      <m:jc/>
                    </m:oMathParaPr>
                    <m:oMath>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𝑥</m:t>
                          </m:r>
                        </m:e>
                        <m:sup>
                          <m:r>
                            <a:rPr lang="en-US" altLang="zh-CN" sz="2400" i="1">
                              <a:latin typeface="Cambria Math" panose="02040503050406030204" charset="0"/>
                              <a:ea typeface="宋体" panose="02010600030101010101" pitchFamily="2" charset="-122"/>
                              <a:cs typeface="Cambria Math" panose="02040503050406030204" charset="0"/>
                            </a:rPr>
                            <m:t>2</m:t>
                          </m:r>
                        </m:sup>
                      </m:sSup>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3</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平面内存在两条相交直线垂直于同一条直线</a:t>
                </a:r>
                <a:r>
                  <a:rPr lang="zh-CN" altLang="en-US" sz="2400">
                    <a:latin typeface="Cambria Math" panose="02040503050406030204" charset="0"/>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sz="2400" b="1">
                    <a:latin typeface="宋体" panose="02010600030101010101" pitchFamily="2" charset="-122"/>
                    <a:ea typeface="宋体" panose="02010600030101010101" pitchFamily="2" charset="-122"/>
                    <a:cs typeface="宋体" panose="02010600030101010101" pitchFamily="2" charset="-122"/>
                  </a:rPr>
                  <a:t>有些平行四边形是菱形</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09270" y="593090"/>
                <a:ext cx="11022330" cy="1884680"/>
              </a:xfrm>
              <a:prstGeom prst="rect">
                <a:avLst/>
              </a:prstGeom>
              <a:blipFill rotWithShape="1">
                <a:blip r:embed="rId4"/>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09270" y="2553970"/>
                <a:ext cx="10838180" cy="3759200"/>
              </a:xfrm>
              <a:prstGeom prst="rect">
                <a:avLst/>
              </a:prstGeom>
              <a:noFill/>
            </p:spPr>
            <p:txBody>
              <a:bodyPr wrap="square" rtlCol="0">
                <a:spAutoFit/>
              </a:bodyPr>
              <a:lstStyle/>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由于</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4</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8</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，因此一元二次方程</a:t>
                </a:r>
                <a14:m>
                  <m:oMathPara>
                    <m:oMathParaPr>
                      <m:jc/>
                    </m:oMathParaPr>
                    <m:oMath>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无实根</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所以，存在量词命题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有一个实数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使</a:t>
                </a:r>
                <a14:m>
                  <m:oMathPara>
                    <m:oMathParaPr>
                      <m:jc/>
                    </m:oMathParaPr>
                    <m:oMath>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是假命题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(2)</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由于</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平面内垂直于同一条直线的两条直线互相平行，因此平面内不可能存在两条相交直线垂直于同一条直线</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所以，存在量词命题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平面内存在两条相交直线垂直于同一条直线</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是假命题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(3)</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由于正方形既是平行四边形又是菱形，所以</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存在量词命题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有些平行四边形是菱形</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是真命题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09270" y="2553970"/>
                <a:ext cx="10838180" cy="3759200"/>
              </a:xfrm>
              <a:prstGeom prst="rect">
                <a:avLst/>
              </a:prstGeom>
              <a:blipFill rotWithShape="1">
                <a:blip r:embed="rId5"/>
                <a:stretch>
                  <a:fillRect/>
                </a:stretch>
              </a:blipFill>
            </p:spPr>
            <p:txBody>
              <a:bodyPr/>
              <a:lstStyle/>
              <a:p>
                <a:r>
                  <a:rPr lang="zh-CN" altLang="en-US">
                    <a:noFill/>
                  </a:rPr>
                  <a:t> </a:t>
                </a:r>
              </a:p>
            </p:txBody>
          </p:sp>
        </mc:Fallback>
      </mc:AlternateContent>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矩形 10" title=""/>
          <p:cNvSpPr/>
          <p:nvPr>
            <p:custDataLst>
              <p:tags r:id="rId2"/>
            </p:custDataLst>
          </p:nvPr>
        </p:nvSpPr>
        <p:spPr>
          <a:xfrm>
            <a:off x="1102995" y="3330575"/>
            <a:ext cx="72263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title=""/>
          <p:cNvSpPr/>
          <p:nvPr>
            <p:custDataLst>
              <p:tags r:id="rId3"/>
            </p:custDataLst>
          </p:nvPr>
        </p:nvSpPr>
        <p:spPr>
          <a:xfrm>
            <a:off x="1102995" y="2887980"/>
            <a:ext cx="93091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custDataLst>
              <p:tags r:id="rId4"/>
            </p:custDataLst>
          </p:nvPr>
        </p:nvSpPr>
        <p:spPr>
          <a:xfrm>
            <a:off x="1102995" y="2526030"/>
            <a:ext cx="72263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5"/>
            </p:custDataLst>
          </p:nvPr>
        </p:nvSpPr>
        <p:spPr>
          <a:xfrm>
            <a:off x="1102995" y="2101215"/>
            <a:ext cx="25400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custDataLst>
              <p:tags r:id="rId6"/>
            </p:custDataLst>
          </p:nvPr>
        </p:nvSpPr>
        <p:spPr>
          <a:xfrm>
            <a:off x="1154430" y="1658620"/>
            <a:ext cx="67056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题型一：全称量词命题与存在量词命题的判断</a:t>
              </a:r>
              <a:endParaRPr lang="zh-CN" altLang="en-US"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9423"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98805" y="1246505"/>
                <a:ext cx="10768965" cy="252666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判断下列语句是全称量词命题还是存在量词命题：</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所有不等式的解集</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𝐵</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，都满足</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𝐵</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r>
                        <m:rPr>
                          <m:sty m:val="bi"/>
                        </m:rPr>
                        <a:rPr lang="en-US" altLang="zh-CN" sz="2400" b="1" i="1">
                          <a:latin typeface="Cambria Math" panose="02040503050406030204" charset="0"/>
                          <a:ea typeface="宋体" panose="02010600030101010101" pitchFamily="2" charset="-122"/>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m:rPr>
                          <m:sty m:val="bi"/>
                        </m:rPr>
                        <a:rPr lang="en-US" altLang="zh-CN" sz="2400" b="1"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𝑦</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𝑦</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𝑦</m:t>
                      </m:r>
                      <m:r>
                        <a:rPr lang="en-US" altLang="zh-CN" sz="2400" i="1">
                          <a:latin typeface="Cambria Math" panose="02040503050406030204" charset="0"/>
                          <a:ea typeface="宋体" panose="02010600030101010101" pitchFamily="2" charset="-122"/>
                          <a:cs typeface="Cambria Math" panose="02040503050406030204" charset="0"/>
                        </a:rPr>
                        <m:t>)&gt;</m:t>
                      </m:r>
                      <m:r>
                        <a:rPr lang="en-US" altLang="zh-CN" sz="2400" i="1">
                          <a:latin typeface="Cambria Math" panose="02040503050406030204" charset="0"/>
                          <a:ea typeface="宋体" panose="02010600030101010101" pitchFamily="2" charset="-122"/>
                          <a:cs typeface="Cambria Math" panose="02040503050406030204" charset="0"/>
                        </a:rPr>
                        <m:t>1</m:t>
                      </m:r>
                      <m:r>
                        <m:rPr>
                          <m:sty m:val="bi"/>
                        </m:rPr>
                        <a:rPr lang="en-US" altLang="zh-CN" sz="2400" b="1" i="1">
                          <a:latin typeface="Cambria Math" panose="02040503050406030204" charset="0"/>
                          <a:ea typeface="宋体" panose="02010600030101010101" pitchFamily="2" charset="-122"/>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存在</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3</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oMath>
                  </m:oMathPara>
                </a14:m>
                <a:r>
                  <a:rPr lang="zh-CN" altLang="en-US" sz="2400" b="1">
                    <a:latin typeface="Cambria Math" panose="02040503050406030204" charset="0"/>
                    <a:ea typeface="宋体" panose="02010600030101010101" pitchFamily="2" charset="-122"/>
                    <a:cs typeface="Cambria Math" panose="02040503050406030204" charset="0"/>
                  </a:rPr>
                  <a:t>是自然数；</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自然数的平方是正数；</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(5)</a:t>
                </a:r>
                <a:r>
                  <a:rPr lang="zh-CN" altLang="en-US" sz="2400" b="1">
                    <a:latin typeface="宋体" panose="02010600030101010101" pitchFamily="2" charset="-122"/>
                    <a:ea typeface="宋体" panose="02010600030101010101" pitchFamily="2" charset="-122"/>
                    <a:cs typeface="宋体" panose="02010600030101010101" pitchFamily="2" charset="-122"/>
                  </a:rPr>
                  <a:t>所有三角形的内角和都是</a:t>
                </a:r>
                <a:r>
                  <a:rPr lang="en-US" altLang="zh-CN" sz="2400" b="1">
                    <a:latin typeface="宋体" panose="02010600030101010101" pitchFamily="2" charset="-122"/>
                    <a:ea typeface="宋体" panose="02010600030101010101" pitchFamily="2" charset="-122"/>
                    <a:cs typeface="宋体" panose="02010600030101010101" pitchFamily="2" charset="-122"/>
                  </a:rPr>
                  <a:t>180</a:t>
                </a:r>
                <a:r>
                  <a:rPr lang="zh-CN" altLang="en-US" sz="2400" b="1">
                    <a:latin typeface="宋体" panose="02010600030101010101" pitchFamily="2" charset="-122"/>
                    <a:ea typeface="宋体" panose="02010600030101010101" pitchFamily="2" charset="-122"/>
                    <a:cs typeface="宋体" panose="02010600030101010101" pitchFamily="2" charset="-122"/>
                  </a:rPr>
                  <a:t>°吗？</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98805" y="1246505"/>
                <a:ext cx="10768965" cy="2526665"/>
              </a:xfrm>
              <a:prstGeom prst="rect">
                <a:avLst/>
              </a:prstGeom>
              <a:blipFill rotWithShape="1">
                <a:blip r:embed="rId7"/>
                <a:stretch>
                  <a:fillRect/>
                </a:stretch>
              </a:blipFill>
            </p:spPr>
            <p:txBody>
              <a:bodyPr/>
              <a:lstStyle/>
              <a:p>
                <a:r>
                  <a:rPr lang="zh-CN" altLang="en-US">
                    <a:noFill/>
                  </a:rPr>
                  <a:t> </a:t>
                </a:r>
              </a:p>
            </p:txBody>
          </p:sp>
        </mc:Fallback>
      </mc:AlternateContent>
      <p:sp>
        <p:nvSpPr>
          <p:cNvPr id="3" name="文本框 2" title=""/>
          <p:cNvSpPr txBox="1"/>
          <p:nvPr/>
        </p:nvSpPr>
        <p:spPr>
          <a:xfrm>
            <a:off x="582295" y="3773170"/>
            <a:ext cx="10838180" cy="127254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全称量词命题；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存在量词命题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存在量词命题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全称量词命题；</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是疑问句，不是命题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1117600" y="2643505"/>
            <a:ext cx="93091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3"/>
            </p:custDataLst>
          </p:nvPr>
        </p:nvSpPr>
        <p:spPr>
          <a:xfrm>
            <a:off x="1780540" y="2218055"/>
            <a:ext cx="93091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矩形 1" title=""/>
          <p:cNvSpPr/>
          <p:nvPr>
            <p:custDataLst>
              <p:tags r:id="rId4"/>
            </p:custDataLst>
          </p:nvPr>
        </p:nvSpPr>
        <p:spPr>
          <a:xfrm>
            <a:off x="1438275" y="1793240"/>
            <a:ext cx="610235"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custDataLst>
              <p:tags r:id="rId5"/>
            </p:custDataLst>
          </p:nvPr>
        </p:nvSpPr>
        <p:spPr>
          <a:xfrm>
            <a:off x="1169670" y="1368425"/>
            <a:ext cx="610870" cy="42481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581660" y="3002280"/>
                <a:ext cx="10838180" cy="2901315"/>
              </a:xfrm>
              <a:prstGeom prst="rect">
                <a:avLst/>
              </a:prstGeom>
              <a:noFill/>
            </p:spPr>
            <p:txBody>
              <a:bodyPr wrap="square" rtlCol="0">
                <a:spAutoFit/>
              </a:bodyPr>
              <a:lstStyle/>
              <a:p>
                <a:pPr algn="l">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全称量词命题，</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&gt;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真命题</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7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全称量词命题，</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𝑏</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恰有一个解；假命题</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7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(3)</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存在量词命题，</a:t>
                </a: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𝑦</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𝑍</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𝑥</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𝑦</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0</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真命题</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7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(4)</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全称量词命题，</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𝑄</m:t>
                      </m:r>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den>
                      </m:f>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是有理数；真</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命题</a:t>
                </a: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581660" y="3002280"/>
                <a:ext cx="10838180" cy="2901315"/>
              </a:xfrm>
              <a:prstGeom prst="rect">
                <a:avLst/>
              </a:prstGeom>
              <a:blipFill rotWithShape="1">
                <a:blip r:embed="rId6"/>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81660" y="539115"/>
                <a:ext cx="11430635" cy="272034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判断下列命题是全称量词命题，还是存在量词命题，并用量词符号</a:t>
                </a:r>
                <a:r>
                  <a:rPr lang="en-US" altLang="zh-CN"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m:rPr>
                          <m:sty m:val="bi"/>
                        </m:rPr>
                        <a:rPr lang="en-US" altLang="zh-CN" sz="2400" b="1" i="1">
                          <a:latin typeface="Cambria Math" panose="02040503050406030204" charset="0"/>
                          <a:ea typeface="宋体" panose="02010600030101010101"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m:rPr>
                          <m:sty m:val="bi"/>
                        </m:rPr>
                        <a:rPr lang="en-US" altLang="zh-CN" sz="2400" b="1" i="1">
                          <a:latin typeface="Cambria Math" panose="02040503050406030204" charset="0"/>
                          <a:ea typeface="宋体" panose="02010600030101010101"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表示</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所有实数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都能使</a:t>
                </a:r>
                <a14:m>
                  <m:oMathPara>
                    <m:oMathParaPr>
                      <m:jc/>
                    </m:oMathParaPr>
                    <m:oMath>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&gt;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成立；</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对所有实数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𝑎</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𝑏</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方程</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𝑎𝑥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𝑏</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恰有一个解；</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一定有整数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使得</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3</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成立；</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所有的有理数</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都能使</a:t>
                </a:r>
                <a14:m>
                  <m:oMathPara>
                    <m:oMathParaPr>
                      <m:jc/>
                    </m:oMathParaPr>
                    <m:oMath>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3</m:t>
                          </m:r>
                        </m:den>
                      </m:f>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1</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是有理数</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81660" y="539115"/>
                <a:ext cx="11430635" cy="2720340"/>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61035" y="808355"/>
            <a:ext cx="10612755" cy="1198880"/>
          </a:xfrm>
          <a:prstGeom prst="rect">
            <a:avLst/>
          </a:prstGeom>
          <a:noFill/>
        </p:spPr>
        <p:txBody>
          <a:bodyPr wrap="square" rtlCol="0">
            <a:spAutoFit/>
          </a:bodyPr>
          <a:lstStyle/>
          <a:p>
            <a:pPr>
              <a:lnSpc>
                <a:spcPct val="15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nSpc>
                <a:spcPct val="150000"/>
              </a:lnSpc>
            </a:pPr>
            <a:r>
              <a:rPr lang="zh-CN" altLang="en-US" sz="2400" b="1">
                <a:solidFill>
                  <a:srgbClr val="FF0000"/>
                </a:solidFill>
                <a:latin typeface="宋体" panose="02010600030101010101" pitchFamily="2" charset="-122"/>
                <a:ea typeface="宋体" panose="02010600030101010101" pitchFamily="2" charset="-122"/>
                <a:sym typeface="+mn-ea"/>
              </a:rPr>
              <a:t>判断全称量词命题还是存在量词命题的思路：</a:t>
            </a:r>
            <a:endParaRPr lang="en-US" altLang="zh-CN" sz="2400" b="1">
              <a:solidFill>
                <a:srgbClr val="FF0000"/>
              </a:solidFill>
              <a:latin typeface="宋体" panose="02010600030101010101" pitchFamily="2" charset="-122"/>
              <a:ea typeface="宋体" panose="02010600030101010101" pitchFamily="2" charset="-122"/>
              <a:sym typeface="+mn-ea"/>
            </a:endParaRPr>
          </a:p>
        </p:txBody>
      </p:sp>
      <p:grpSp>
        <p:nvGrpSpPr>
          <p:cNvPr id="21" name="组合 20" title=""/>
          <p:cNvGrpSpPr/>
          <p:nvPr/>
        </p:nvGrpSpPr>
        <p:grpSpPr>
          <a:xfrm>
            <a:off x="843280" y="2425065"/>
            <a:ext cx="10331450" cy="3253105"/>
            <a:chOff x="1213" y="3833"/>
            <a:chExt cx="16270" cy="5123"/>
          </a:xfrm>
        </p:grpSpPr>
        <p:grpSp>
          <p:nvGrpSpPr>
            <p:cNvPr id="8" name="组合 7"/>
            <p:cNvGrpSpPr/>
            <p:nvPr/>
          </p:nvGrpSpPr>
          <p:grpSpPr>
            <a:xfrm>
              <a:off x="1213" y="3833"/>
              <a:ext cx="2818" cy="916"/>
              <a:chOff x="1213" y="3833"/>
              <a:chExt cx="2818" cy="916"/>
            </a:xfrm>
          </p:grpSpPr>
          <p:sp>
            <p:nvSpPr>
              <p:cNvPr id="3" name="文本框 2"/>
              <p:cNvSpPr txBox="1"/>
              <p:nvPr/>
            </p:nvSpPr>
            <p:spPr>
              <a:xfrm>
                <a:off x="1612" y="3928"/>
                <a:ext cx="1734" cy="725"/>
              </a:xfrm>
              <a:prstGeom prst="rect">
                <a:avLst/>
              </a:prstGeom>
              <a:noFill/>
            </p:spPr>
            <p:txBody>
              <a:bodyPr wrap="none" rtlCol="0">
                <a:spAutoFit/>
              </a:bodyPr>
              <a:lstStyle/>
              <a:p>
                <a:r>
                  <a:rPr lang="zh-CN" sz="2400" b="1">
                    <a:latin typeface="宋体" panose="02010600030101010101" pitchFamily="2" charset="-122"/>
                    <a:ea typeface="宋体" panose="02010600030101010101" pitchFamily="2" charset="-122"/>
                    <a:cs typeface="宋体" panose="02010600030101010101" pitchFamily="2" charset="-122"/>
                  </a:rPr>
                  <a:t>判命题</a:t>
                </a:r>
                <a:endParaRPr lang="zh-CN" sz="2400" i="1">
                  <a:latin typeface="宋体" panose="02010600030101010101" pitchFamily="2" charset="-122"/>
                  <a:ea typeface="宋体" panose="02010600030101010101" pitchFamily="2" charset="-122"/>
                  <a:cs typeface="宋体" panose="02010600030101010101" pitchFamily="2" charset="-122"/>
                </a:endParaRPr>
              </a:p>
            </p:txBody>
          </p:sp>
          <p:sp>
            <p:nvSpPr>
              <p:cNvPr id="7" name="椭圆 6"/>
              <p:cNvSpPr/>
              <p:nvPr/>
            </p:nvSpPr>
            <p:spPr>
              <a:xfrm>
                <a:off x="1213" y="3833"/>
                <a:ext cx="2818" cy="916"/>
              </a:xfrm>
              <a:prstGeom prst="ellipse">
                <a:avLst/>
              </a:prstGeom>
              <a:noFill/>
              <a:ln w="28575">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13" y="5421"/>
              <a:ext cx="2818" cy="916"/>
              <a:chOff x="1213" y="3833"/>
              <a:chExt cx="2818" cy="916"/>
            </a:xfrm>
          </p:grpSpPr>
          <p:sp>
            <p:nvSpPr>
              <p:cNvPr id="10" name="文本框 9"/>
              <p:cNvSpPr txBox="1"/>
              <p:nvPr/>
            </p:nvSpPr>
            <p:spPr>
              <a:xfrm>
                <a:off x="1612" y="3929"/>
                <a:ext cx="1734" cy="725"/>
              </a:xfrm>
              <a:prstGeom prst="rect">
                <a:avLst/>
              </a:prstGeom>
              <a:noFill/>
            </p:spPr>
            <p:txBody>
              <a:bodyPr wrap="none" rtlCol="0">
                <a:spAutoFit/>
              </a:bodyPr>
              <a:lstStyle/>
              <a:p>
                <a:r>
                  <a:rPr lang="zh-CN" sz="2400" b="1">
                    <a:latin typeface="宋体" panose="02010600030101010101" pitchFamily="2" charset="-122"/>
                    <a:ea typeface="宋体" panose="02010600030101010101" pitchFamily="2" charset="-122"/>
                    <a:cs typeface="宋体" panose="02010600030101010101" pitchFamily="2" charset="-122"/>
                  </a:rPr>
                  <a:t>看量词</a:t>
                </a:r>
                <a:endParaRPr lang="zh-CN" sz="2400" i="1">
                  <a:latin typeface="宋体" panose="02010600030101010101" pitchFamily="2" charset="-122"/>
                  <a:ea typeface="宋体" panose="02010600030101010101" pitchFamily="2" charset="-122"/>
                  <a:cs typeface="宋体" panose="02010600030101010101" pitchFamily="2" charset="-122"/>
                </a:endParaRPr>
              </a:p>
            </p:txBody>
          </p:sp>
          <p:sp>
            <p:nvSpPr>
              <p:cNvPr id="11" name="椭圆 10"/>
              <p:cNvSpPr/>
              <p:nvPr/>
            </p:nvSpPr>
            <p:spPr>
              <a:xfrm>
                <a:off x="1213" y="3833"/>
                <a:ext cx="2818" cy="916"/>
              </a:xfrm>
              <a:prstGeom prst="ellipse">
                <a:avLst/>
              </a:prstGeom>
              <a:noFill/>
              <a:ln w="28575">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213" y="7553"/>
              <a:ext cx="2818" cy="916"/>
              <a:chOff x="1213" y="4281"/>
              <a:chExt cx="2818" cy="916"/>
            </a:xfrm>
          </p:grpSpPr>
          <p:sp>
            <p:nvSpPr>
              <p:cNvPr id="13" name="文本框 12"/>
              <p:cNvSpPr txBox="1"/>
              <p:nvPr/>
            </p:nvSpPr>
            <p:spPr>
              <a:xfrm>
                <a:off x="1612" y="4379"/>
                <a:ext cx="1734" cy="725"/>
              </a:xfrm>
              <a:prstGeom prst="rect">
                <a:avLst/>
              </a:prstGeom>
              <a:noFill/>
            </p:spPr>
            <p:txBody>
              <a:bodyPr wrap="none" rtlCol="0">
                <a:spAutoFit/>
              </a:bodyPr>
              <a:lstStyle/>
              <a:p>
                <a:r>
                  <a:rPr lang="zh-CN" sz="2400" b="1">
                    <a:latin typeface="宋体" panose="02010600030101010101" pitchFamily="2" charset="-122"/>
                    <a:ea typeface="宋体" panose="02010600030101010101" pitchFamily="2" charset="-122"/>
                    <a:cs typeface="宋体" panose="02010600030101010101" pitchFamily="2" charset="-122"/>
                  </a:rPr>
                  <a:t>下结论</a:t>
                </a:r>
                <a:endParaRPr lang="zh-CN" sz="2400" i="1">
                  <a:latin typeface="宋体" panose="02010600030101010101" pitchFamily="2" charset="-122"/>
                  <a:ea typeface="宋体" panose="02010600030101010101" pitchFamily="2" charset="-122"/>
                  <a:cs typeface="宋体" panose="02010600030101010101" pitchFamily="2" charset="-122"/>
                </a:endParaRPr>
              </a:p>
            </p:txBody>
          </p:sp>
          <p:sp>
            <p:nvSpPr>
              <p:cNvPr id="14" name="椭圆 13"/>
              <p:cNvSpPr/>
              <p:nvPr/>
            </p:nvSpPr>
            <p:spPr>
              <a:xfrm>
                <a:off x="1213" y="4281"/>
                <a:ext cx="2818" cy="916"/>
              </a:xfrm>
              <a:prstGeom prst="ellipse">
                <a:avLst/>
              </a:prstGeom>
              <a:noFill/>
              <a:ln w="28575">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6121" y="3928"/>
              <a:ext cx="4626" cy="725"/>
            </a:xfrm>
            <a:prstGeom prst="rect">
              <a:avLst/>
            </a:prstGeom>
            <a:noFill/>
            <a:ln w="28575">
              <a:solidFill>
                <a:schemeClr val="accent1">
                  <a:lumMod val="75000"/>
                </a:schemeClr>
              </a:solidFill>
            </a:ln>
          </p:spPr>
          <p:txBody>
            <a:bodyPr wrap="none" rtlCol="0">
              <a:spAutoFit/>
            </a:bodyPr>
            <a:lstStyle/>
            <a:p>
              <a:r>
                <a:rPr lang="zh-CN" altLang="en-US" sz="2400" b="1">
                  <a:latin typeface="宋体" panose="02010600030101010101" pitchFamily="2" charset="-122"/>
                  <a:ea typeface="宋体" panose="02010600030101010101" pitchFamily="2" charset="-122"/>
                </a:rPr>
                <a:t>判断语句是否为命题</a:t>
              </a:r>
              <a:endParaRPr lang="zh-CN" altLang="en-US" sz="2400" b="1">
                <a:latin typeface="宋体" panose="02010600030101010101" pitchFamily="2" charset="-122"/>
                <a:ea typeface="宋体" panose="02010600030101010101" pitchFamily="2" charset="-122"/>
              </a:endParaRPr>
            </a:p>
          </p:txBody>
        </p:sp>
        <p:sp>
          <p:nvSpPr>
            <p:cNvPr id="16" name="文本框 15"/>
            <p:cNvSpPr txBox="1"/>
            <p:nvPr/>
          </p:nvSpPr>
          <p:spPr>
            <a:xfrm>
              <a:off x="6122" y="5517"/>
              <a:ext cx="11361" cy="1307"/>
            </a:xfrm>
            <a:prstGeom prst="rect">
              <a:avLst/>
            </a:prstGeom>
            <a:noFill/>
            <a:ln w="28575">
              <a:solidFill>
                <a:schemeClr val="accent1">
                  <a:lumMod val="75000"/>
                </a:schemeClr>
              </a:solidFill>
            </a:ln>
          </p:spPr>
          <p:txBody>
            <a:bodyPr wrap="square" rtlCol="0">
              <a:spAutoFit/>
            </a:bodyPr>
            <a:lstStyle/>
            <a:p>
              <a:pPr algn="l"/>
              <a:r>
                <a:rPr lang="zh-CN" sz="2400" b="1">
                  <a:latin typeface="宋体" panose="02010600030101010101" pitchFamily="2" charset="-122"/>
                  <a:ea typeface="宋体" panose="02010600030101010101" pitchFamily="2" charset="-122"/>
                </a:rPr>
                <a:t>看命题中是否含有量词或隐含量词，判断量词或隐含量词是全称量词或存在量词</a:t>
              </a:r>
              <a:endParaRPr lang="zh-CN" sz="2400" b="1">
                <a:latin typeface="宋体" panose="02010600030101010101" pitchFamily="2" charset="-122"/>
                <a:ea typeface="宋体" panose="02010600030101010101" pitchFamily="2" charset="-122"/>
              </a:endParaRPr>
            </a:p>
          </p:txBody>
        </p:sp>
        <p:sp>
          <p:nvSpPr>
            <p:cNvPr id="17" name="文本框 16"/>
            <p:cNvSpPr txBox="1"/>
            <p:nvPr/>
          </p:nvSpPr>
          <p:spPr>
            <a:xfrm>
              <a:off x="6122" y="7649"/>
              <a:ext cx="11361" cy="1307"/>
            </a:xfrm>
            <a:prstGeom prst="rect">
              <a:avLst/>
            </a:prstGeom>
            <a:noFill/>
            <a:ln w="28575">
              <a:solidFill>
                <a:schemeClr val="accent1">
                  <a:lumMod val="75000"/>
                </a:schemeClr>
              </a:solidFill>
            </a:ln>
          </p:spPr>
          <p:txBody>
            <a:bodyPr wrap="square" rtlCol="0">
              <a:spAutoFit/>
            </a:bodyPr>
            <a:lstStyle/>
            <a:p>
              <a:pPr algn="l"/>
              <a:r>
                <a:rPr lang="zh-CN" sz="2400" b="1">
                  <a:latin typeface="宋体" panose="02010600030101010101" pitchFamily="2" charset="-122"/>
                  <a:ea typeface="宋体" panose="02010600030101010101" pitchFamily="2" charset="-122"/>
                </a:rPr>
                <a:t>含有全称量词的命题称为全称量词命题，含有存在量词的命题称为存在量词命题</a:t>
              </a:r>
              <a:endParaRPr lang="en-US" altLang="zh-CN" sz="2400" b="1">
                <a:latin typeface="宋体" panose="02010600030101010101" pitchFamily="2" charset="-122"/>
                <a:ea typeface="宋体" panose="02010600030101010101" pitchFamily="2" charset="-122"/>
              </a:endParaRPr>
            </a:p>
          </p:txBody>
        </p:sp>
        <p:cxnSp>
          <p:nvCxnSpPr>
            <p:cNvPr id="18" name="直接连接符 17"/>
            <p:cNvCxnSpPr>
              <a:stCxn id="7" idx="6"/>
              <a:endCxn id="15" idx="1"/>
            </p:cNvCxnSpPr>
            <p:nvPr/>
          </p:nvCxnSpPr>
          <p:spPr>
            <a:xfrm>
              <a:off x="4031" y="4291"/>
              <a:ext cx="20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031" y="5866"/>
              <a:ext cx="20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031" y="8011"/>
              <a:ext cx="20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1170305" y="3212465"/>
            <a:ext cx="238125" cy="28321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custDataLst>
              <p:tags r:id="rId3"/>
            </p:custDataLst>
          </p:nvPr>
        </p:nvSpPr>
        <p:spPr>
          <a:xfrm>
            <a:off x="1478280" y="2727960"/>
            <a:ext cx="565785" cy="28321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4"/>
            </p:custDataLst>
          </p:nvPr>
        </p:nvSpPr>
        <p:spPr>
          <a:xfrm>
            <a:off x="1125220" y="2229485"/>
            <a:ext cx="591185" cy="32702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125220" y="1774825"/>
            <a:ext cx="238125" cy="28321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7311953" cy="466090"/>
            <a:chOff x="3559" y="2307"/>
            <a:chExt cx="22290" cy="734"/>
          </a:xfrm>
        </p:grpSpPr>
        <p:sp>
          <p:nvSpPr>
            <p:cNvPr id="34" name="文本框 33"/>
            <p:cNvSpPr txBox="1"/>
            <p:nvPr/>
          </p:nvSpPr>
          <p:spPr>
            <a:xfrm>
              <a:off x="3559" y="2316"/>
              <a:ext cx="22290"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题型二：全称量词命题与存在量词命题真假的判断</a:t>
              </a:r>
              <a:endParaRPr lang="zh-CN" altLang="en-US"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21479"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98805" y="1246505"/>
                <a:ext cx="10768965" cy="247459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指出下列命题是全称量词命题还是存在量词命题，并判断它们的真假</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m:rPr>
                          <m:sty m:val="bi"/>
                        </m:rPr>
                        <a:rPr lang="en-US" altLang="zh-CN" sz="2400" b="1"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𝑁</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是偶数；</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存在一个</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使</a:t>
                </a:r>
                <a14:m>
                  <m:oMathPara>
                    <m:oMathParaPr>
                      <m:jc/>
                    </m:oMathParaPr>
                    <m:oMath>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den>
                      </m:f>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对任意实数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有一个角</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𝛼</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𝑡𝑎𝑛</m:t>
                      </m:r>
                      <m:r>
                        <a:rPr lang="en-US" altLang="zh-CN" sz="2400" i="1">
                          <a:latin typeface="Cambria Math" panose="02040503050406030204" charset="0"/>
                          <a:ea typeface="宋体" panose="02010600030101010101" pitchFamily="2" charset="-122"/>
                          <a:cs typeface="Cambria Math" panose="02040503050406030204" charset="0"/>
                        </a:rPr>
                        <m:t> </m:t>
                      </m:r>
                      <m:r>
                        <a:rPr lang="en-US" altLang="zh-CN" sz="2400" i="1">
                          <a:latin typeface="Cambria Math" panose="02040503050406030204" charset="0"/>
                          <a:ea typeface="宋体" panose="02010600030101010101" pitchFamily="2" charset="-122"/>
                          <a:cs typeface="Cambria Math" panose="02040503050406030204" charset="0"/>
                        </a:rPr>
                        <m:t>𝛼</m:t>
                      </m:r>
                      <m:r>
                        <a:rPr lang="en-US" altLang="zh-CN" sz="2400" i="1">
                          <a:latin typeface="Cambria Math" panose="02040503050406030204" charset="0"/>
                          <a:ea typeface="宋体" panose="02010600030101010101" pitchFamily="2" charset="-122"/>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5</m:t>
                          </m:r>
                        </m:num>
                        <m:den>
                          <m:r>
                            <a:rPr lang="en-US" altLang="zh-CN" sz="2400" i="1">
                              <a:latin typeface="Cambria Math" panose="02040503050406030204" charset="0"/>
                              <a:ea typeface="宋体" panose="02010600030101010101" pitchFamily="2" charset="-122"/>
                              <a:cs typeface="Cambria Math" panose="02040503050406030204" charset="0"/>
                            </a:rPr>
                            <m:t>2</m:t>
                          </m:r>
                        </m:den>
                      </m:f>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98805" y="1246505"/>
                <a:ext cx="10768965" cy="2474595"/>
              </a:xfrm>
              <a:prstGeom prst="rect">
                <a:avLst/>
              </a:prstGeom>
              <a:blipFill rotWithShape="1">
                <a:blip r:embed="rId5"/>
                <a:stretch>
                  <a:fillRect/>
                </a:stretch>
              </a:blipFill>
            </p:spPr>
            <p:txBody>
              <a:bodyPr/>
              <a:lstStyle/>
              <a:p>
                <a:r>
                  <a:rPr lang="zh-CN" altLang="en-US">
                    <a:noFill/>
                  </a:rPr>
                  <a:t> </a:t>
                </a:r>
              </a:p>
            </p:txBody>
          </p:sp>
        </mc:Fallback>
      </mc:AlternateContent>
      <p:sp>
        <p:nvSpPr>
          <p:cNvPr id="3" name="文本框 2" title=""/>
          <p:cNvSpPr txBox="1"/>
          <p:nvPr/>
        </p:nvSpPr>
        <p:spPr>
          <a:xfrm>
            <a:off x="598805" y="3644265"/>
            <a:ext cx="10838180" cy="245364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全称量词命题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假命题；</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存在量词命题，假命题；</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全称量词命题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真命题；</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6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存在量词命题，真命题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1125220" y="2259330"/>
            <a:ext cx="229870" cy="34290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3"/>
            </p:custDataLst>
          </p:nvPr>
        </p:nvSpPr>
        <p:spPr>
          <a:xfrm>
            <a:off x="4171950" y="1857375"/>
            <a:ext cx="661670" cy="34290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矩形 1" title=""/>
          <p:cNvSpPr/>
          <p:nvPr>
            <p:custDataLst>
              <p:tags r:id="rId4"/>
            </p:custDataLst>
          </p:nvPr>
        </p:nvSpPr>
        <p:spPr>
          <a:xfrm>
            <a:off x="1125220" y="1440815"/>
            <a:ext cx="229870" cy="34290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custDataLst>
              <p:tags r:id="rId5"/>
            </p:custDataLst>
          </p:nvPr>
        </p:nvSpPr>
        <p:spPr>
          <a:xfrm>
            <a:off x="1125220" y="1015365"/>
            <a:ext cx="661670" cy="34290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9" name="文本框 8" title=""/>
          <p:cNvSpPr txBox="1"/>
          <p:nvPr/>
        </p:nvSpPr>
        <p:spPr>
          <a:xfrm>
            <a:off x="581660" y="2556510"/>
            <a:ext cx="10838180" cy="2602230"/>
          </a:xfrm>
          <a:prstGeom prst="rect">
            <a:avLst/>
          </a:prstGeom>
          <a:noFill/>
        </p:spPr>
        <p:txBody>
          <a:bodyPr wrap="square" rtlCol="0">
            <a:spAutoFit/>
          </a:bodyPr>
          <a:lstStyle/>
          <a:p>
            <a:pPr algn="l">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假命题；</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7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假命题；</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7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真命题；</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7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假命题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AlternateContent>
        <mc:Choice Requires="a14">
          <p:sp>
            <p:nvSpPr>
              <p:cNvPr id="3" name="文本框 2" title=""/>
              <p:cNvSpPr txBox="1"/>
              <p:nvPr/>
            </p:nvSpPr>
            <p:spPr>
              <a:xfrm>
                <a:off x="581660" y="539115"/>
                <a:ext cx="11430635" cy="214630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判断下列命题的真假</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sz="2400" b="1">
                    <a:solidFill>
                      <a:schemeClr val="tx1"/>
                    </a:solidFill>
                    <a:latin typeface="宋体" panose="02010600030101010101" pitchFamily="2" charset="-122"/>
                    <a:ea typeface="宋体" panose="02010600030101010101" pitchFamily="2" charset="-122"/>
                    <a:cs typeface="宋体" panose="02010600030101010101" pitchFamily="2" charset="-122"/>
                  </a:rPr>
                  <a:t>任意两个面积相等的三角形一定相等</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m:rPr>
                          <m:sty m:val="b"/>
                        </m:rPr>
                        <a:rPr lang="en-US" altLang="zh-CN" sz="2400" b="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为正实数，使</a:t>
                </a:r>
                <a14:m>
                  <m:oMathPara>
                    <m:oMathParaPr>
                      <m:jc/>
                    </m:oMathParaPr>
                    <m:oMath>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e>
                        <m: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在平面直角坐标系中，任意有序实数对</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𝑦</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都对应一点</a:t>
                </a:r>
                <a14:m>
                  <m:oMathPara>
                    <m:oMathParaPr>
                      <m:jc/>
                    </m:oMathParaPr>
                    <m:oMath>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𝑃</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(4)</a:t>
                </a:r>
                <a14:m>
                  <m:oMathPara>
                    <m:oMathParaPr>
                      <m:jc/>
                    </m:oMathParaPr>
                    <m:oMath>
                      <m:r>
                        <m:rPr>
                          <m:sty m:val="p"/>
                        </m:rPr>
                        <a:rPr lang="en-US" altLang="zh-CN" sz="2400">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𝑁</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m:t>
                      </m:r>
                      <m:rad>
                        <m:radPr>
                          <m:degHide m:val="on"/>
                          <m:ctrlPr>
                            <a:rPr lang="en-US" altLang="zh-CN" sz="2400" i="1">
                              <a:solidFill>
                                <a:schemeClr val="tx1"/>
                              </a:solidFill>
                              <a:latin typeface="Cambria Math" panose="02040503050406030204" charset="0"/>
                              <a:ea typeface="宋体" panose="02010600030101010101" pitchFamily="2" charset="-122"/>
                              <a:cs typeface="Cambria Math" panose="02040503050406030204" charset="0"/>
                            </a:rPr>
                          </m:ctrlPr>
                        </m:radPr>
                        <m:deg/>
                        <m:e>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𝑥</m:t>
                          </m:r>
                        </m:e>
                      </m:rad>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&gt;</m:t>
                      </m:r>
                      <m:r>
                        <a:rPr lang="en-US" altLang="zh-CN" sz="2400" i="1">
                          <a:solidFill>
                            <a:schemeClr val="tx1"/>
                          </a:solidFill>
                          <a:latin typeface="Cambria Math" panose="02040503050406030204" charset="0"/>
                          <a:ea typeface="宋体" panose="02010600030101010101" pitchFamily="2" charset="-122"/>
                          <a:cs typeface="Cambria Math" panose="02040503050406030204" charset="0"/>
                        </a:rPr>
                        <m:t>0</m:t>
                      </m:r>
                    </m:oMath>
                  </m:oMathPara>
                </a14:m>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81660" y="539115"/>
                <a:ext cx="11430635" cy="214630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61035" y="562610"/>
            <a:ext cx="10612755" cy="3415030"/>
          </a:xfrm>
          <a:prstGeom prst="rect">
            <a:avLst/>
          </a:prstGeom>
          <a:noFill/>
        </p:spPr>
        <p:txBody>
          <a:bodyPr wrap="square" rtlCol="0">
            <a:spAutoFit/>
          </a:bodyPr>
          <a:lstStyle/>
          <a:p>
            <a:pPr>
              <a:lnSpc>
                <a:spcPct val="15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nSpc>
                <a:spcPct val="150000"/>
              </a:lnSpc>
            </a:pPr>
            <a:r>
              <a:rPr lang="en-US" altLang="zh-CN" sz="2400" b="1">
                <a:solidFill>
                  <a:srgbClr val="FF0000"/>
                </a:solidFill>
                <a:latin typeface="宋体" panose="02010600030101010101" pitchFamily="2" charset="-122"/>
                <a:ea typeface="宋体" panose="02010600030101010101" pitchFamily="2" charset="-122"/>
                <a:sym typeface="+mn-ea"/>
              </a:rPr>
              <a:t>1.</a:t>
            </a:r>
            <a:r>
              <a:rPr lang="zh-CN" altLang="en-US" sz="2400" b="1">
                <a:solidFill>
                  <a:srgbClr val="FF0000"/>
                </a:solidFill>
                <a:latin typeface="宋体" panose="02010600030101010101" pitchFamily="2" charset="-122"/>
                <a:ea typeface="宋体" panose="02010600030101010101" pitchFamily="2" charset="-122"/>
                <a:sym typeface="+mn-ea"/>
              </a:rPr>
              <a:t>判断全称量词命题真假的思维过程</a:t>
            </a:r>
            <a:endParaRPr lang="zh-CN" altLang="en-US" sz="2400" b="1">
              <a:solidFill>
                <a:srgbClr val="FF0000"/>
              </a:solidFill>
              <a:latin typeface="宋体" panose="02010600030101010101" pitchFamily="2" charset="-122"/>
              <a:ea typeface="宋体" panose="02010600030101010101" pitchFamily="2" charset="-122"/>
              <a:sym typeface="+mn-ea"/>
            </a:endParaRPr>
          </a:p>
          <a:p>
            <a:pPr>
              <a:lnSpc>
                <a:spcPct val="150000"/>
              </a:lnSpc>
            </a:pPr>
            <a:endParaRPr lang="en-US" altLang="zh-CN" sz="2400" b="1">
              <a:solidFill>
                <a:srgbClr val="FF0000"/>
              </a:solidFill>
              <a:latin typeface="宋体" panose="02010600030101010101" pitchFamily="2" charset="-122"/>
              <a:ea typeface="宋体" panose="02010600030101010101" pitchFamily="2" charset="-122"/>
              <a:sym typeface="+mn-ea"/>
            </a:endParaRPr>
          </a:p>
          <a:p>
            <a:pPr>
              <a:lnSpc>
                <a:spcPct val="150000"/>
              </a:lnSpc>
            </a:pPr>
            <a:endParaRPr lang="en-US" altLang="zh-CN" sz="2400" b="1">
              <a:solidFill>
                <a:srgbClr val="FF0000"/>
              </a:solidFill>
              <a:latin typeface="宋体" panose="02010600030101010101" pitchFamily="2" charset="-122"/>
              <a:ea typeface="宋体" panose="02010600030101010101" pitchFamily="2" charset="-122"/>
              <a:sym typeface="+mn-ea"/>
            </a:endParaRPr>
          </a:p>
          <a:p>
            <a:pPr>
              <a:lnSpc>
                <a:spcPct val="150000"/>
              </a:lnSpc>
            </a:pPr>
            <a:endParaRPr lang="en-US" altLang="zh-CN" sz="2400" b="1">
              <a:solidFill>
                <a:srgbClr val="FF0000"/>
              </a:solidFill>
              <a:latin typeface="宋体" panose="02010600030101010101" pitchFamily="2" charset="-122"/>
              <a:ea typeface="宋体" panose="02010600030101010101" pitchFamily="2" charset="-122"/>
              <a:sym typeface="+mn-ea"/>
            </a:endParaRPr>
          </a:p>
          <a:p>
            <a:pPr>
              <a:lnSpc>
                <a:spcPct val="150000"/>
              </a:lnSpc>
            </a:pPr>
            <a:r>
              <a:rPr lang="en-US" altLang="zh-CN" sz="2400" b="1">
                <a:solidFill>
                  <a:srgbClr val="FF0000"/>
                </a:solidFill>
                <a:latin typeface="宋体" panose="02010600030101010101" pitchFamily="2" charset="-122"/>
                <a:ea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sym typeface="+mn-ea"/>
              </a:rPr>
              <a:t>判断存在量词命题真假的思维过程</a:t>
            </a:r>
            <a:endParaRPr lang="en-US" altLang="zh-CN" sz="2400" b="1">
              <a:solidFill>
                <a:srgbClr val="FF0000"/>
              </a:solidFill>
              <a:latin typeface="宋体" panose="02010600030101010101" pitchFamily="2" charset="-122"/>
              <a:ea typeface="宋体" panose="02010600030101010101" pitchFamily="2" charset="-122"/>
              <a:sym typeface="+mn-ea"/>
            </a:endParaRPr>
          </a:p>
        </p:txBody>
      </p:sp>
      <p:grpSp>
        <p:nvGrpSpPr>
          <p:cNvPr id="34" name="组合 33" title=""/>
          <p:cNvGrpSpPr/>
          <p:nvPr/>
        </p:nvGrpSpPr>
        <p:grpSpPr>
          <a:xfrm>
            <a:off x="797560" y="1993900"/>
            <a:ext cx="9654540" cy="1198880"/>
            <a:chOff x="1256" y="3140"/>
            <a:chExt cx="15204" cy="1888"/>
          </a:xfrm>
        </p:grpSpPr>
        <p:sp>
          <p:nvSpPr>
            <p:cNvPr id="22" name="文本框 21"/>
            <p:cNvSpPr txBox="1"/>
            <p:nvPr/>
          </p:nvSpPr>
          <p:spPr>
            <a:xfrm>
              <a:off x="1256" y="3140"/>
              <a:ext cx="1578" cy="1888"/>
            </a:xfrm>
            <a:prstGeom prst="rect">
              <a:avLst/>
            </a:prstGeom>
            <a:noFill/>
            <a:ln w="28575">
              <a:solidFill>
                <a:schemeClr val="accent1">
                  <a:lumMod val="75000"/>
                </a:schemeClr>
              </a:solidFill>
            </a:ln>
          </p:spPr>
          <p:txBody>
            <a:bodyPr wrap="square" rtlCol="0">
              <a:spAutoFit/>
            </a:bodyPr>
            <a:lstStyle/>
            <a:p>
              <a:pPr algn="ctr"/>
              <a:r>
                <a:rPr lang="zh-CN" altLang="en-US" sz="2400" b="1">
                  <a:latin typeface="宋体" panose="02010600030101010101" pitchFamily="2" charset="-122"/>
                  <a:ea typeface="宋体" panose="02010600030101010101" pitchFamily="2" charset="-122"/>
                </a:rPr>
                <a:t>全称量词命题</a:t>
              </a:r>
              <a:endParaRPr lang="zh-CN" altLang="en-US" sz="2400" b="1">
                <a:latin typeface="宋体" panose="02010600030101010101" pitchFamily="2" charset="-122"/>
                <a:ea typeface="宋体" panose="02010600030101010101" pitchFamily="2" charset="-122"/>
              </a:endParaRPr>
            </a:p>
          </p:txBody>
        </p:sp>
        <p:grpSp>
          <p:nvGrpSpPr>
            <p:cNvPr id="27" name="组合 26"/>
            <p:cNvGrpSpPr/>
            <p:nvPr/>
          </p:nvGrpSpPr>
          <p:grpSpPr>
            <a:xfrm>
              <a:off x="2834" y="3525"/>
              <a:ext cx="1649" cy="1119"/>
              <a:chOff x="2834" y="3525"/>
              <a:chExt cx="1649" cy="1119"/>
            </a:xfrm>
          </p:grpSpPr>
          <p:cxnSp>
            <p:nvCxnSpPr>
              <p:cNvPr id="23" name="直接连接符 22"/>
              <p:cNvCxnSpPr>
                <a:stCxn id="22" idx="3"/>
              </p:cNvCxnSpPr>
              <p:nvPr/>
            </p:nvCxnSpPr>
            <p:spPr>
              <a:xfrm flipV="1">
                <a:off x="2834" y="4072"/>
                <a:ext cx="1061" cy="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895" y="3525"/>
                <a:ext cx="14" cy="11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895" y="3528"/>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895" y="4630"/>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4669" y="3212"/>
              <a:ext cx="9424"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经证明为真或与性质、定理等真命题相符</a:t>
              </a:r>
              <a:endParaRPr lang="zh-CN" altLang="en-US" sz="2400" b="1">
                <a:latin typeface="宋体" panose="02010600030101010101" pitchFamily="2" charset="-122"/>
                <a:ea typeface="宋体" panose="02010600030101010101" pitchFamily="2" charset="-122"/>
              </a:endParaRPr>
            </a:p>
          </p:txBody>
        </p:sp>
        <p:sp>
          <p:nvSpPr>
            <p:cNvPr id="29" name="文本框 28"/>
            <p:cNvSpPr txBox="1"/>
            <p:nvPr/>
          </p:nvSpPr>
          <p:spPr>
            <a:xfrm>
              <a:off x="4669" y="4274"/>
              <a:ext cx="9423"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可举出反例</a:t>
              </a:r>
              <a:endParaRPr lang="zh-CN" altLang="en-US" sz="2400" b="1">
                <a:latin typeface="宋体" panose="02010600030101010101" pitchFamily="2" charset="-122"/>
                <a:ea typeface="宋体" panose="02010600030101010101" pitchFamily="2" charset="-122"/>
              </a:endParaRPr>
            </a:p>
          </p:txBody>
        </p:sp>
        <p:cxnSp>
          <p:nvCxnSpPr>
            <p:cNvPr id="30" name="直接箭头连接符 29"/>
            <p:cNvCxnSpPr/>
            <p:nvPr/>
          </p:nvCxnSpPr>
          <p:spPr>
            <a:xfrm flipV="1">
              <a:off x="14093" y="3514"/>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14093" y="4616"/>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4681" y="3173"/>
              <a:ext cx="1778"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真命题</a:t>
              </a:r>
              <a:endParaRPr lang="zh-CN" altLang="en-US" sz="2400" b="1">
                <a:latin typeface="宋体" panose="02010600030101010101" pitchFamily="2" charset="-122"/>
                <a:ea typeface="宋体" panose="02010600030101010101" pitchFamily="2" charset="-122"/>
              </a:endParaRPr>
            </a:p>
          </p:txBody>
        </p:sp>
        <p:sp>
          <p:nvSpPr>
            <p:cNvPr id="33" name="文本框 32"/>
            <p:cNvSpPr txBox="1"/>
            <p:nvPr/>
          </p:nvSpPr>
          <p:spPr>
            <a:xfrm>
              <a:off x="14682" y="4268"/>
              <a:ext cx="1778"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假命题</a:t>
              </a:r>
              <a:endParaRPr lang="zh-CN" altLang="en-US" sz="2400" b="1">
                <a:latin typeface="宋体" panose="02010600030101010101" pitchFamily="2" charset="-122"/>
                <a:ea typeface="宋体" panose="02010600030101010101" pitchFamily="2" charset="-122"/>
              </a:endParaRPr>
            </a:p>
          </p:txBody>
        </p:sp>
      </p:grpSp>
      <p:grpSp>
        <p:nvGrpSpPr>
          <p:cNvPr id="35" name="组合 34" title=""/>
          <p:cNvGrpSpPr/>
          <p:nvPr/>
        </p:nvGrpSpPr>
        <p:grpSpPr>
          <a:xfrm>
            <a:off x="786130" y="4300855"/>
            <a:ext cx="6949440" cy="1198880"/>
            <a:chOff x="1256" y="3140"/>
            <a:chExt cx="10944" cy="1888"/>
          </a:xfrm>
        </p:grpSpPr>
        <p:sp>
          <p:nvSpPr>
            <p:cNvPr id="36" name="文本框 35"/>
            <p:cNvSpPr txBox="1"/>
            <p:nvPr/>
          </p:nvSpPr>
          <p:spPr>
            <a:xfrm>
              <a:off x="1256" y="3140"/>
              <a:ext cx="1578" cy="1888"/>
            </a:xfrm>
            <a:prstGeom prst="rect">
              <a:avLst/>
            </a:prstGeom>
            <a:noFill/>
            <a:ln w="28575">
              <a:solidFill>
                <a:schemeClr val="accent1">
                  <a:lumMod val="75000"/>
                </a:schemeClr>
              </a:solidFill>
            </a:ln>
          </p:spPr>
          <p:txBody>
            <a:bodyPr wrap="square" rtlCol="0">
              <a:spAutoFit/>
            </a:bodyPr>
            <a:lstStyle/>
            <a:p>
              <a:pPr algn="ctr"/>
              <a:r>
                <a:rPr lang="zh-CN" altLang="en-US" sz="2400" b="1">
                  <a:latin typeface="宋体" panose="02010600030101010101" pitchFamily="2" charset="-122"/>
                  <a:ea typeface="宋体" panose="02010600030101010101" pitchFamily="2" charset="-122"/>
                </a:rPr>
                <a:t>存在量词命题</a:t>
              </a:r>
              <a:endParaRPr lang="zh-CN" altLang="en-US" sz="2400" b="1">
                <a:latin typeface="宋体" panose="02010600030101010101" pitchFamily="2" charset="-122"/>
                <a:ea typeface="宋体" panose="02010600030101010101" pitchFamily="2" charset="-122"/>
              </a:endParaRPr>
            </a:p>
          </p:txBody>
        </p:sp>
        <p:grpSp>
          <p:nvGrpSpPr>
            <p:cNvPr id="37" name="组合 36"/>
            <p:cNvGrpSpPr/>
            <p:nvPr/>
          </p:nvGrpSpPr>
          <p:grpSpPr>
            <a:xfrm>
              <a:off x="2834" y="3525"/>
              <a:ext cx="1649" cy="1119"/>
              <a:chOff x="2834" y="3525"/>
              <a:chExt cx="1649" cy="1119"/>
            </a:xfrm>
          </p:grpSpPr>
          <p:cxnSp>
            <p:nvCxnSpPr>
              <p:cNvPr id="38" name="直接连接符 37"/>
              <p:cNvCxnSpPr>
                <a:stCxn id="36" idx="3"/>
              </p:cNvCxnSpPr>
              <p:nvPr/>
            </p:nvCxnSpPr>
            <p:spPr>
              <a:xfrm flipV="1">
                <a:off x="2834" y="4072"/>
                <a:ext cx="1061" cy="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895" y="3525"/>
                <a:ext cx="14" cy="11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895" y="3528"/>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895" y="4630"/>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42" name="文本框 41"/>
                <p:cNvSpPr txBox="1"/>
                <p:nvPr/>
              </p:nvSpPr>
              <p:spPr>
                <a:xfrm>
                  <a:off x="4669" y="3212"/>
                  <a:ext cx="5150"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可找到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rPr>
                    <a:t>，使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rPr>
                    <a:t>成立</a:t>
                  </a:r>
                  <a:endParaRPr lang="zh-CN" altLang="en-US" sz="2400" b="1">
                    <a:latin typeface="宋体" panose="02010600030101010101" pitchFamily="2" charset="-122"/>
                    <a:ea typeface="宋体" panose="02010600030101010101" pitchFamily="2" charset="-122"/>
                  </a:endParaRPr>
                </a:p>
              </p:txBody>
            </p:sp>
          </mc:Choice>
          <mc:Fallback>
            <p:sp>
              <p:nvSpPr>
                <p:cNvPr id="42" name="文本框 41"/>
                <p:cNvSpPr txBox="1">
                  <a:spLocks noRot="1" noChangeAspect="1" noMove="1" noResize="1" noEditPoints="1" noAdjustHandles="1" noChangeArrowheads="1" noChangeShapeType="1" noTextEdit="1"/>
                </p:cNvSpPr>
                <p:nvPr/>
              </p:nvSpPr>
              <p:spPr>
                <a:xfrm>
                  <a:off x="4669" y="3212"/>
                  <a:ext cx="5150" cy="725"/>
                </a:xfrm>
                <a:prstGeom prst="rect">
                  <a:avLst/>
                </a:prstGeom>
                <a:blipFill rotWithShape="1">
                  <a:blip r:embed="rId2"/>
                  <a:stretch>
                    <a:fillRect/>
                  </a:stretch>
                </a:blipFill>
                <a:ln w="28575">
                  <a:solidFill>
                    <a:schemeClr val="accent1">
                      <a:lumMod val="75000"/>
                    </a:schemeClr>
                  </a:solidFill>
                </a:ln>
              </p:spPr>
              <p:txBody>
                <a:bodyPr/>
                <a:lstStyle/>
                <a:p>
                  <a:r>
                    <a:rPr lang="zh-CN" altLang="en-US">
                      <a:noFill/>
                    </a:rPr>
                    <a:t> </a:t>
                  </a:r>
                </a:p>
              </p:txBody>
            </p:sp>
          </mc:Fallback>
        </mc:AlternateContent>
        <mc:AlternateContent>
          <mc:Choice Requires="a14">
            <p:sp>
              <p:nvSpPr>
                <p:cNvPr id="43" name="文本框 42"/>
                <p:cNvSpPr txBox="1"/>
                <p:nvPr/>
              </p:nvSpPr>
              <p:spPr>
                <a:xfrm>
                  <a:off x="4669" y="4274"/>
                  <a:ext cx="5151"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找不到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rPr>
                    <a:t>，使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rPr>
                    <a:t>成立</a:t>
                  </a:r>
                  <a:endParaRPr lang="zh-CN" altLang="en-US" sz="2400" b="1">
                    <a:latin typeface="宋体" panose="02010600030101010101" pitchFamily="2" charset="-122"/>
                    <a:ea typeface="宋体" panose="02010600030101010101" pitchFamily="2" charset="-122"/>
                  </a:endParaRPr>
                </a:p>
              </p:txBody>
            </p:sp>
          </mc:Choice>
          <mc:Fallback>
            <p:sp>
              <p:nvSpPr>
                <p:cNvPr id="43" name="文本框 42"/>
                <p:cNvSpPr txBox="1">
                  <a:spLocks noRot="1" noChangeAspect="1" noMove="1" noResize="1" noEditPoints="1" noAdjustHandles="1" noChangeArrowheads="1" noChangeShapeType="1" noTextEdit="1"/>
                </p:cNvSpPr>
                <p:nvPr/>
              </p:nvSpPr>
              <p:spPr>
                <a:xfrm>
                  <a:off x="4669" y="4274"/>
                  <a:ext cx="5151" cy="725"/>
                </a:xfrm>
                <a:prstGeom prst="rect">
                  <a:avLst/>
                </a:prstGeom>
                <a:blipFill rotWithShape="1">
                  <a:blip r:embed="rId3"/>
                  <a:stretch>
                    <a:fillRect/>
                  </a:stretch>
                </a:blipFill>
                <a:ln w="28575">
                  <a:solidFill>
                    <a:schemeClr val="accent1">
                      <a:lumMod val="75000"/>
                    </a:schemeClr>
                  </a:solidFill>
                </a:ln>
              </p:spPr>
              <p:txBody>
                <a:bodyPr/>
                <a:lstStyle/>
                <a:p>
                  <a:r>
                    <a:rPr lang="zh-CN" altLang="en-US">
                      <a:noFill/>
                    </a:rPr>
                    <a:t> </a:t>
                  </a:r>
                </a:p>
              </p:txBody>
            </p:sp>
          </mc:Fallback>
        </mc:AlternateContent>
        <p:cxnSp>
          <p:nvCxnSpPr>
            <p:cNvPr id="44" name="直接箭头连接符 43"/>
            <p:cNvCxnSpPr/>
            <p:nvPr/>
          </p:nvCxnSpPr>
          <p:spPr>
            <a:xfrm flipV="1">
              <a:off x="9833" y="3549"/>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9833" y="4651"/>
              <a:ext cx="588"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0421" y="3208"/>
              <a:ext cx="1778"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真命题</a:t>
              </a:r>
              <a:endParaRPr lang="zh-CN" altLang="en-US" sz="2400" b="1">
                <a:latin typeface="宋体" panose="02010600030101010101" pitchFamily="2" charset="-122"/>
                <a:ea typeface="宋体" panose="02010600030101010101" pitchFamily="2" charset="-122"/>
              </a:endParaRPr>
            </a:p>
          </p:txBody>
        </p:sp>
        <p:sp>
          <p:nvSpPr>
            <p:cNvPr id="47" name="文本框 46"/>
            <p:cNvSpPr txBox="1"/>
            <p:nvPr/>
          </p:nvSpPr>
          <p:spPr>
            <a:xfrm>
              <a:off x="10422" y="4303"/>
              <a:ext cx="1778" cy="725"/>
            </a:xfrm>
            <a:prstGeom prst="rect">
              <a:avLst/>
            </a:prstGeom>
            <a:noFill/>
            <a:ln w="28575">
              <a:solidFill>
                <a:schemeClr val="accent1">
                  <a:lumMod val="75000"/>
                </a:schemeClr>
              </a:solidFill>
            </a:ln>
          </p:spPr>
          <p:txBody>
            <a:bodyPr wrap="square" rtlCol="0">
              <a:spAutoFit/>
            </a:bodyPr>
            <a:lstStyle/>
            <a:p>
              <a:r>
                <a:rPr lang="zh-CN" altLang="en-US" sz="2400" b="1">
                  <a:latin typeface="宋体" panose="02010600030101010101" pitchFamily="2" charset="-122"/>
                  <a:ea typeface="宋体" panose="02010600030101010101" pitchFamily="2" charset="-122"/>
                </a:rPr>
                <a:t>假命题</a:t>
              </a:r>
              <a:endParaRPr lang="zh-CN" altLang="en-US" sz="2400" b="1">
                <a:latin typeface="宋体" panose="02010600030101010101" pitchFamily="2" charset="-122"/>
                <a:ea typeface="宋体" panose="02010600030101010101" pitchFamily="2" charset="-122"/>
              </a:endParaRPr>
            </a:p>
          </p:txBody>
        </p:sp>
      </p:grpSp>
    </p:spTree>
    <p:custDataLst>
      <p:tags r:id="rId4"/>
    </p:custData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7311953" cy="466090"/>
            <a:chOff x="3559" y="2307"/>
            <a:chExt cx="22290" cy="734"/>
          </a:xfrm>
        </p:grpSpPr>
        <p:sp>
          <p:nvSpPr>
            <p:cNvPr id="34" name="文本框 33"/>
            <p:cNvSpPr txBox="1"/>
            <p:nvPr/>
          </p:nvSpPr>
          <p:spPr>
            <a:xfrm>
              <a:off x="3559" y="2316"/>
              <a:ext cx="22290"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题型三：求参数的值或取值范围</a:t>
              </a:r>
              <a:endParaRPr lang="zh-CN" altLang="en-US"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3790"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98805" y="1246505"/>
                <a:ext cx="10768965" cy="67119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已知命题</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3</m:t>
                          </m:r>
                        </m:den>
                      </m:f>
                      <m:r>
                        <a:rPr lang="en-US" altLang="zh-CN" sz="2400" i="1">
                          <a:latin typeface="Cambria Math" panose="02040503050406030204" charset="0"/>
                          <a:ea typeface="宋体" panose="02010600030101010101" pitchFamily="2" charset="-122"/>
                          <a:cs typeface="Cambria Math" panose="02040503050406030204" charset="0"/>
                        </a:rPr>
                        <m:t>&lt;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3</m:t>
                          </m:r>
                        </m:num>
                        <m:den>
                          <m:r>
                            <a:rPr lang="en-US" altLang="zh-CN" sz="2400" i="1">
                              <a:latin typeface="Cambria Math" panose="02040503050406030204" charset="0"/>
                              <a:ea typeface="宋体" panose="02010600030101010101" pitchFamily="2" charset="-122"/>
                              <a:cs typeface="Cambria Math" panose="02040503050406030204" charset="0"/>
                            </a:rPr>
                            <m:t>𝑥</m:t>
                          </m:r>
                        </m:den>
                      </m:f>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是真命题，</a:t>
                </a:r>
                <a:r>
                  <a:rPr lang="zh-CN" sz="2400" b="1">
                    <a:latin typeface="宋体" panose="02010600030101010101" pitchFamily="2" charset="-122"/>
                    <a:ea typeface="宋体" panose="02010600030101010101" pitchFamily="2" charset="-122"/>
                    <a:cs typeface="宋体" panose="02010600030101010101" pitchFamily="2" charset="-122"/>
                  </a:rPr>
                  <a:t>求实数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𝑎</m:t>
                      </m:r>
                    </m:oMath>
                  </m:oMathPara>
                </a14:m>
                <a:r>
                  <a:rPr lang="zh-CN" sz="2400" b="1">
                    <a:latin typeface="宋体" panose="02010600030101010101" pitchFamily="2" charset="-122"/>
                    <a:ea typeface="宋体" panose="02010600030101010101" pitchFamily="2" charset="-122"/>
                    <a:cs typeface="宋体" panose="02010600030101010101" pitchFamily="2" charset="-122"/>
                  </a:rPr>
                  <a:t>的取值范围</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98805" y="1246505"/>
                <a:ext cx="10768965" cy="67119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1861820"/>
                <a:ext cx="10838180" cy="3467100"/>
              </a:xfrm>
              <a:prstGeom prst="rect">
                <a:avLst/>
              </a:prstGeom>
              <a:noFill/>
            </p:spPr>
            <p:txBody>
              <a:bodyPr wrap="square" rtlCol="0">
                <a:spAutoFit/>
              </a:bodyPr>
              <a:lstStyle/>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den>
                      </m:f>
                    </m:oMath>
                  </m:oMathPara>
                </a14:m>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由题意知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b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e>
                        <m: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𝑚𝑖𝑛</m:t>
                          </m:r>
                        </m:sub>
                      </m:sSub>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又</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&lt;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6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den>
                      </m:f>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m:t>&lt;</m:t>
                      </m:r>
                      <m:r>
                        <m:rPr>
                          <m:sty m:val="p"/>
                        </m:rP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m:t>9</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6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故实数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的取值范围为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1861820"/>
                <a:ext cx="10838180" cy="3467100"/>
              </a:xfrm>
              <a:prstGeom prst="rect">
                <a:avLst/>
              </a:prstGeom>
              <a:blipFill rotWithShape="1">
                <a:blip r:embed="rId3"/>
                <a:stretch>
                  <a:fillRect/>
                </a:stretch>
              </a:blipFill>
            </p:spPr>
            <p:txBody>
              <a:bodyPr/>
              <a:lstStyle/>
              <a:p>
                <a:r>
                  <a:rPr lang="zh-CN" altLang="en-US">
                    <a:noFill/>
                  </a:rPr>
                  <a:t> </a:t>
                </a:r>
              </a:p>
            </p:txBody>
          </p:sp>
        </mc:Fallback>
      </mc:AlternateContent>
      <p:pic>
        <p:nvPicPr>
          <p:cNvPr id="51216" name="Picture 2"/>
          <p:cNvPicPr>
            <a:picLocks noChangeAspect="1"/>
          </p:cNvPicPr>
          <p:nvPr/>
        </p:nvPicPr>
        <p:blipFill>
          <a:blip r:embed="rId4"/>
          <a:stretch>
            <a:fillRect/>
          </a:stretch>
        </p:blipFill>
        <p:spPr>
          <a:xfrm flipH="1">
            <a:off x="10922000" y="12128500"/>
            <a:ext cx="0" cy="0"/>
          </a:xfrm>
          <a:prstGeom prst="rect">
            <a:avLst/>
          </a:prstGeom>
          <a:ln>
            <a:noFill/>
          </a:ln>
        </p:spPr>
      </p:pic>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581660" y="1527810"/>
                <a:ext cx="11098530" cy="2969260"/>
              </a:xfrm>
              <a:prstGeom prst="rect">
                <a:avLst/>
              </a:prstGeom>
              <a:noFill/>
            </p:spPr>
            <p:txBody>
              <a:bodyPr wrap="square" rtlCol="0">
                <a:spAutoFit/>
              </a:bodyPr>
              <a:lstStyle/>
              <a:p>
                <a:pPr algn="l">
                  <a:lnSpc>
                    <a:spcPct val="17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oMath>
                  </m:oMathPara>
                </a14:m>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为</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真命题，则</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对于</a:t>
                </a:r>
                <a14:m>
                  <m:oMathPara>
                    <m:oMathParaPr>
                      <m:jc/>
                    </m:oMathParaPr>
                    <m:oMath>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恒成立，</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m:rPr>
                          <m:sty m:val="b"/>
                        </m:rPr>
                        <a:rPr lang="en-US" altLang="zh-CN" sz="2400" b="1">
                          <a:solidFill>
                            <a:srgbClr val="FF0000"/>
                          </a:solidFill>
                          <a:latin typeface="Cambria Math" panose="02040503050406030204" charset="0"/>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fPr>
                        <m:num>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num>
                        <m:den>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endParaRPr>
              </a:p>
              <a:p>
                <a:pPr algn="l">
                  <a:lnSpc>
                    <a:spcPct val="17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若</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𝑞</m:t>
                      </m:r>
                    </m:oMath>
                  </m:oMathPara>
                </a14:m>
                <a:r>
                  <a:rPr 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为</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真命题，则关于</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的方程</a:t>
                </a:r>
                <a14:m>
                  <m:oMathPara>
                    <m:oMathParaPr>
                      <m:jc/>
                    </m:oMathParaPr>
                    <m:oMath>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有实数根，所以</a:t>
                </a: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12</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rad>
                        <m:radPr>
                          <m:degHide m:val="on"/>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radPr>
                        <m:deg/>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e>
                      </m:rad>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或</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rad>
                        <m:radPr>
                          <m:degHide m:val="on"/>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radPr>
                        <m:deg/>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3</m:t>
                          </m:r>
                        </m:e>
                      </m:rad>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17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综上，实数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𝑎</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的取值范围为</a:t>
                </a: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rad>
                        <m:radPr>
                          <m:degHide m:val="on"/>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radPr>
                        <m:deg/>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3</m:t>
                          </m:r>
                        </m:e>
                      </m:rad>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rPr>
                        <m:t>}</m:t>
                      </m:r>
                    </m:oMath>
                  </m:oMathPara>
                </a14:m>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581660" y="1527810"/>
                <a:ext cx="11098530" cy="296926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81660" y="539115"/>
                <a:ext cx="10990580" cy="1165860"/>
              </a:xfrm>
              <a:prstGeom prst="rect">
                <a:avLst/>
              </a:prstGeom>
              <a:noFill/>
            </p:spPr>
            <p:txBody>
              <a:bodyPr wrap="square" rtlCol="0">
                <a:spAutoFit/>
              </a:bodyPr>
              <a:lstStyle/>
              <a:p>
                <a:pPr>
                  <a:lnSpc>
                    <a:spcPct val="12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已知命题</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f>
                        <m:fPr>
                          <m:type m:val="bar"/>
                          <m:ctrlPr>
                            <a:rPr lang="en-US" altLang="zh-CN" sz="2400" i="1">
                              <a:latin typeface="Cambria Math" panose="02040503050406030204" charset="0"/>
                              <a:ea typeface="宋体" panose="02010600030101010101" pitchFamily="2" charset="-122"/>
                              <a:cs typeface="Cambria Math" panose="02040503050406030204" charset="0"/>
                            </a:rPr>
                          </m:ctrlPr>
                        </m:fPr>
                        <m:num>
                          <m:r>
                            <a:rPr lang="en-US" altLang="zh-CN" sz="2400" i="1">
                              <a:latin typeface="Cambria Math" panose="02040503050406030204" charset="0"/>
                              <a:ea typeface="宋体" panose="02010600030101010101" pitchFamily="2" charset="-122"/>
                              <a:cs typeface="Cambria Math" panose="02040503050406030204" charset="0"/>
                            </a:rPr>
                            <m:t>1</m:t>
                          </m:r>
                        </m:num>
                        <m:den>
                          <m:r>
                            <a:rPr lang="en-US" altLang="zh-CN" sz="2400" i="1">
                              <a:latin typeface="Cambria Math" panose="02040503050406030204" charset="0"/>
                              <a:ea typeface="宋体" panose="02010600030101010101" pitchFamily="2" charset="-122"/>
                              <a:cs typeface="Cambria Math" panose="02040503050406030204" charset="0"/>
                            </a:rPr>
                            <m:t>2</m:t>
                          </m:r>
                        </m:den>
                      </m:f>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，命题</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𝑞</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r>
                        <a:rPr lang="en-US" altLang="zh-CN" sz="2400" i="1">
                          <a:latin typeface="Cambria Math" panose="02040503050406030204" charset="0"/>
                          <a:ea typeface="宋体" panose="02010600030101010101" pitchFamily="2" charset="-122"/>
                          <a:cs typeface="Cambria Math" panose="02040503050406030204" charset="0"/>
                        </a:rPr>
                        <m:t>，</m:t>
                      </m:r>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3</m:t>
                          </m:r>
                          <m:r>
                            <a:rPr lang="en-US" altLang="zh-CN" sz="2400" i="1">
                              <a:latin typeface="Cambria Math" panose="02040503050406030204" charset="0"/>
                              <a:ea typeface="宋体" panose="02010600030101010101" pitchFamily="2" charset="-122"/>
                              <a:cs typeface="Cambria Math" panose="02040503050406030204" charset="0"/>
                            </a:rPr>
                            <m:t>𝑥</m:t>
                          </m:r>
                        </m:e>
                        <m:sup>
                          <m:r>
                            <a:rPr lang="en-US" altLang="zh-CN" sz="2400" i="1">
                              <a:latin typeface="Cambria Math" panose="02040503050406030204" charset="0"/>
                              <a:ea typeface="宋体" panose="02010600030101010101" pitchFamily="2" charset="-122"/>
                              <a:cs typeface="Cambria Math" panose="02040503050406030204" charset="0"/>
                            </a:rPr>
                            <m:t>2</m:t>
                          </m:r>
                        </m:sup>
                      </m:sSup>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𝑎𝑥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0</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若</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oMath>
                  </m:oMathPara>
                </a14:m>
                <a:r>
                  <a:rPr lang="zh-CN" altLang="en-US" sz="2400" b="1">
                    <a:latin typeface="Cambria Math" panose="02040503050406030204" charset="0"/>
                    <a:ea typeface="宋体" panose="02010600030101010101" pitchFamily="2" charset="-122"/>
                    <a:cs typeface="Cambria Math" panose="02040503050406030204" charset="0"/>
                  </a:rPr>
                  <a:t>与</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𝑞</m:t>
                      </m:r>
                    </m:oMath>
                  </m:oMathPara>
                </a14:m>
                <a:r>
                  <a:rPr lang="zh-CN" altLang="en-US" sz="2400" b="1">
                    <a:latin typeface="Cambria Math" panose="02040503050406030204" charset="0"/>
                    <a:ea typeface="宋体" panose="02010600030101010101" pitchFamily="2" charset="-122"/>
                    <a:cs typeface="Cambria Math" panose="02040503050406030204" charset="0"/>
                  </a:rPr>
                  <a:t>都是真命题，求实数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𝑎</m:t>
                      </m:r>
                    </m:oMath>
                  </m:oMathPara>
                </a14:m>
                <a:r>
                  <a:rPr lang="zh-CN" altLang="en-US" sz="2400" b="1">
                    <a:latin typeface="Cambria Math" panose="02040503050406030204" charset="0"/>
                    <a:ea typeface="宋体" panose="02010600030101010101" pitchFamily="2" charset="-122"/>
                    <a:cs typeface="Cambria Math" panose="02040503050406030204" charset="0"/>
                  </a:rPr>
                  <a:t>的取值范围</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581660" y="539115"/>
                <a:ext cx="10990580" cy="116586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矩形 8" title=""/>
          <p:cNvSpPr/>
          <p:nvPr>
            <p:custDataLst>
              <p:tags r:id="rId2"/>
            </p:custDataLst>
          </p:nvPr>
        </p:nvSpPr>
        <p:spPr>
          <a:xfrm>
            <a:off x="10819765" y="3085465"/>
            <a:ext cx="372110" cy="4616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3"/>
            </p:custDataLst>
          </p:nvPr>
        </p:nvSpPr>
        <p:spPr>
          <a:xfrm>
            <a:off x="745490" y="4262755"/>
            <a:ext cx="1265555" cy="4616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745490" y="3674110"/>
            <a:ext cx="10538460" cy="46164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title=""/>
          <p:cNvSpPr/>
          <p:nvPr/>
        </p:nvSpPr>
        <p:spPr>
          <a:xfrm>
            <a:off x="3836035" y="2512695"/>
            <a:ext cx="6144260" cy="37211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61035" y="562610"/>
            <a:ext cx="10612755" cy="422529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ctr">
              <a:lnSpc>
                <a:spcPct val="160000"/>
              </a:lnSpc>
            </a:pPr>
            <a:r>
              <a:rPr lang="zh-CN" sz="2400" b="1">
                <a:solidFill>
                  <a:schemeClr val="tx1"/>
                </a:solidFill>
                <a:latin typeface="宋体" panose="02010600030101010101" pitchFamily="2" charset="-122"/>
                <a:ea typeface="宋体" panose="02010600030101010101" pitchFamily="2" charset="-122"/>
                <a:sym typeface="+mn-ea"/>
              </a:rPr>
              <a:t>求解含有量词命题中参数范围的策略</a:t>
            </a:r>
            <a:endParaRPr 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en-US" altLang="zh-CN" sz="2400" b="1">
                <a:solidFill>
                  <a:schemeClr val="tx1"/>
                </a:solidFill>
                <a:latin typeface="宋体" panose="02010600030101010101" pitchFamily="2" charset="-122"/>
                <a:ea typeface="宋体" panose="02010600030101010101" pitchFamily="2" charset="-122"/>
                <a:sym typeface="+mn-ea"/>
              </a:rPr>
              <a:t>    </a:t>
            </a:r>
            <a:r>
              <a:rPr lang="zh-CN" sz="2400" b="1">
                <a:solidFill>
                  <a:schemeClr val="tx1"/>
                </a:solidFill>
                <a:latin typeface="宋体" panose="02010600030101010101" pitchFamily="2" charset="-122"/>
                <a:ea typeface="宋体" panose="02010600030101010101" pitchFamily="2" charset="-122"/>
                <a:sym typeface="+mn-ea"/>
              </a:rPr>
              <a:t>已知含量词命题的真假求参数的取值范围，实质上是对命题意义的考查，解决此类问题，一定要辨清参数，恰当选取主元，合理确定解题思路</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a:p>
            <a:pPr algn="l">
              <a:lnSpc>
                <a:spcPct val="160000"/>
              </a:lnSpc>
            </a:pPr>
            <a:r>
              <a:rPr lang="zh-CN" altLang="en-US" sz="2400" b="1">
                <a:solidFill>
                  <a:schemeClr val="tx1"/>
                </a:solidFill>
                <a:latin typeface="宋体" panose="02010600030101010101" pitchFamily="2" charset="-122"/>
                <a:ea typeface="宋体" panose="02010600030101010101" pitchFamily="2" charset="-122"/>
                <a:sym typeface="+mn-ea"/>
              </a:rPr>
              <a:t>解决此类问题的关键是根据合理量词命题的真假转化为相关数学知识，利用集合、方程、不等式等知识求解参数的取值范围，解题过程中要注意变量取值范围的限制</a:t>
            </a:r>
            <a:r>
              <a:rPr lang="en-US" altLang="zh-CN" sz="2400" b="1">
                <a:solidFill>
                  <a:schemeClr val="tx1"/>
                </a:solidFill>
                <a:latin typeface="宋体" panose="02010600030101010101" pitchFamily="2" charset="-122"/>
                <a:ea typeface="宋体" panose="02010600030101010101" pitchFamily="2" charset="-122"/>
                <a:sym typeface="+mn-ea"/>
              </a:rPr>
              <a:t>.</a:t>
            </a:r>
            <a:endParaRPr lang="en-US" altLang="zh-CN" sz="2400" b="1">
              <a:solidFill>
                <a:schemeClr val="tx1"/>
              </a:solidFill>
              <a:latin typeface="宋体" panose="02010600030101010101" pitchFamily="2" charset="-122"/>
              <a:ea typeface="宋体" panose="02010600030101010101" pitchFamily="2" charset="-122"/>
              <a:sym typeface="+mn-ea"/>
            </a:endParaRPr>
          </a:p>
        </p:txBody>
      </p:sp>
    </p:spTree>
    <p:custDataLst>
      <p:tags r:id="rId4"/>
    </p:custData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10490835" y="2606040"/>
            <a:ext cx="316230" cy="4267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custDataLst>
              <p:tags r:id="rId3"/>
            </p:custDataLst>
          </p:nvPr>
        </p:nvSpPr>
        <p:spPr>
          <a:xfrm>
            <a:off x="1910080" y="3225800"/>
            <a:ext cx="1264285" cy="4267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title=""/>
          <p:cNvSpPr/>
          <p:nvPr>
            <p:custDataLst>
              <p:tags r:id="rId4"/>
            </p:custDataLst>
          </p:nvPr>
        </p:nvSpPr>
        <p:spPr>
          <a:xfrm>
            <a:off x="598805" y="3216275"/>
            <a:ext cx="984885" cy="4267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custDataLst>
              <p:tags r:id="rId5"/>
            </p:custDataLst>
          </p:nvPr>
        </p:nvSpPr>
        <p:spPr>
          <a:xfrm>
            <a:off x="598805" y="2606040"/>
            <a:ext cx="8272780" cy="42672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title=""/>
          <p:cNvSpPr/>
          <p:nvPr/>
        </p:nvSpPr>
        <p:spPr>
          <a:xfrm>
            <a:off x="2668905" y="1986280"/>
            <a:ext cx="8272780" cy="42672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8229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复习导入</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598805" y="538480"/>
            <a:ext cx="10499725" cy="3229610"/>
          </a:xfrm>
          <a:prstGeom prst="rect">
            <a:avLst/>
          </a:prstGeom>
          <a:noFill/>
        </p:spPr>
        <p:txBody>
          <a:bodyPr wrap="square" rtlCol="0" anchor="t">
            <a:spAutoFit/>
          </a:bodyPr>
          <a:lstStyle/>
          <a:p>
            <a:pPr>
              <a:lnSpc>
                <a:spcPct val="17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我们知道，命题是可以判断真假的陈述句</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在数学中，有时会遇到一些含有变量的陈述句，由于不知道变量代表什么数，无法判断真假，因此他们不是命题</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但是，如果在原语句的基础上，用一个短语对变量的取值范围进行限定，就可以使它们成为一个命题</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我们把这样的短语称为量词</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本节将学习全称量词和存在量词，以及如何正确的对含有一个量词的命题进行否定</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Tree>
    <p:custDataLst>
      <p:tags r:id="rId6"/>
    </p:custData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组合 31" title=""/>
          <p:cNvGrpSpPr/>
          <p:nvPr/>
        </p:nvGrpSpPr>
        <p:grpSpPr>
          <a:xfrm>
            <a:off x="629602" y="-46037"/>
            <a:ext cx="11193462" cy="583565"/>
            <a:chOff x="614597" y="884420"/>
            <a:chExt cx="11192657" cy="584139"/>
          </a:xfrm>
        </p:grpSpPr>
        <p:cxnSp>
          <p:nvCxnSpPr>
            <p:cNvPr id="3"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18"/>
            <p:cNvGrpSpPr/>
            <p:nvPr/>
          </p:nvGrpSpPr>
          <p:grpSpPr>
            <a:xfrm>
              <a:off x="614597" y="884420"/>
              <a:ext cx="5566353" cy="584139"/>
              <a:chOff x="1633928" y="944381"/>
              <a:chExt cx="5566353" cy="584139"/>
            </a:xfrm>
          </p:grpSpPr>
          <p:grpSp>
            <p:nvGrpSpPr>
              <p:cNvPr id="8" name="组合 17"/>
              <p:cNvGrpSpPr/>
              <p:nvPr/>
            </p:nvGrpSpPr>
            <p:grpSpPr>
              <a:xfrm>
                <a:off x="1633928" y="990512"/>
                <a:ext cx="5566353" cy="508504"/>
                <a:chOff x="1633928" y="990512"/>
                <a:chExt cx="5566353" cy="508504"/>
              </a:xfrm>
            </p:grpSpPr>
            <p:sp>
              <p:nvSpPr>
                <p:cNvPr id="9"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2" name="五边形 11"/>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3" name="TextBox 13"/>
              <p:cNvSpPr/>
              <p:nvPr/>
            </p:nvSpPr>
            <p:spPr>
              <a:xfrm>
                <a:off x="1783777" y="944381"/>
                <a:ext cx="3835124"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sz="3200">
                  <a:solidFill>
                    <a:schemeClr val="bg1"/>
                  </a:solidFill>
                  <a:latin typeface="黑体" panose="02010609060101010101" pitchFamily="49" charset="-122"/>
                  <a:ea typeface="黑体" panose="02010609060101010101" pitchFamily="49" charset="-122"/>
                </a:endParaRPr>
              </a:p>
            </p:txBody>
          </p:sp>
        </p:grpSp>
        <p:cxnSp>
          <p:nvCxnSpPr>
            <p:cNvPr id="14"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0" name="文本框 19" title=""/>
              <p:cNvSpPr txBox="1"/>
              <p:nvPr/>
            </p:nvSpPr>
            <p:spPr>
              <a:xfrm>
                <a:off x="629285" y="614680"/>
                <a:ext cx="6306820" cy="3928110"/>
              </a:xfrm>
              <a:prstGeom prst="rect">
                <a:avLst/>
              </a:prstGeom>
              <a:noFill/>
            </p:spPr>
            <p:txBody>
              <a:bodyPr wrap="none" rtlCol="0">
                <a:spAutoFit/>
              </a:bodyPr>
              <a:lstStyle/>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课堂小结：</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全称量词命题与存在量词命题；</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全称量词命题与存在量词命题的真假判断</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作业：</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整理本节课的题型；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课本</a:t>
                </a:r>
                <a:r>
                  <a:rPr lang="en-US" altLang="zh-CN" sz="2400" b="1">
                    <a:latin typeface="宋体" panose="02010600030101010101" pitchFamily="2" charset="-122"/>
                    <a:ea typeface="宋体" panose="02010600030101010101" pitchFamily="2" charset="-122"/>
                    <a:cs typeface="宋体" panose="02010600030101010101" pitchFamily="2" charset="-122"/>
                  </a:rPr>
                  <a:t>P28</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zh-CN" sz="2400" b="1">
                    <a:latin typeface="宋体" panose="02010600030101010101" pitchFamily="2" charset="-122"/>
                    <a:ea typeface="宋体" panose="02010600030101010101" pitchFamily="2" charset="-122"/>
                    <a:cs typeface="宋体" panose="02010600030101010101" pitchFamily="2" charset="-122"/>
                  </a:rPr>
                  <a:t>练习</a:t>
                </a: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m:rPr>
                          <m:sty m:val="b"/>
                        </m:rPr>
                        <a:rPr lang="en-US" altLang="zh-CN" sz="2400" b="1">
                          <a:latin typeface="Cambria Math" panose="02040503050406030204" charset="0"/>
                          <a:ea typeface="宋体" panose="02010600030101010101" pitchFamily="2" charset="-122"/>
                          <a:cs typeface="Cambria Math" panose="02040503050406030204" charset="0"/>
                        </a:rPr>
                        <m:t>~</m:t>
                      </m:r>
                      <m:r>
                        <m:rPr>
                          <m:sty m:val="p"/>
                        </m:rPr>
                        <a:rPr lang="en-US" altLang="zh-CN" sz="2400">
                          <a:latin typeface="Cambria Math" panose="02040503050406030204" charset="0"/>
                          <a:ea typeface="宋体" panose="02010600030101010101" pitchFamily="2" charset="-122"/>
                          <a:cs typeface="Cambria Math" panose="02040503050406030204" charset="0"/>
                        </a:rPr>
                        <m:t>2</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题；</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课本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P31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a:t>
                </a:r>
                <a:r>
                  <a:rPr lang="zh-CN" sz="2400" b="1">
                    <a:latin typeface="宋体" panose="02010600030101010101" pitchFamily="2" charset="-122"/>
                    <a:ea typeface="宋体" panose="02010600030101010101" pitchFamily="2" charset="-122"/>
                    <a:cs typeface="宋体" panose="02010600030101010101" pitchFamily="2" charset="-122"/>
                    <a:sym typeface="+mn-ea"/>
                  </a:rPr>
                  <a:t>习题</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sz="2400" b="1">
                    <a:latin typeface="宋体" panose="02010600030101010101" pitchFamily="2" charset="-122"/>
                    <a:ea typeface="宋体" panose="02010600030101010101" pitchFamily="2" charset="-122"/>
                    <a:cs typeface="宋体" panose="02010600030101010101" pitchFamily="2" charset="-122"/>
                    <a:sym typeface="+mn-ea"/>
                  </a:rPr>
                  <a:t>3</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629285" y="614680"/>
                <a:ext cx="6306820" cy="3928110"/>
              </a:xfrm>
              <a:prstGeom prst="rect">
                <a:avLst/>
              </a:prstGeom>
              <a:blipFill rotWithShape="1">
                <a:blip r:embed="rId2"/>
                <a:stretch>
                  <a:fillRect r="-967"/>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0038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8" name="文本框 7" title=""/>
              <p:cNvSpPr txBox="1"/>
              <p:nvPr/>
            </p:nvSpPr>
            <p:spPr>
              <a:xfrm>
                <a:off x="598805" y="508635"/>
                <a:ext cx="10569575" cy="1641475"/>
              </a:xfrm>
              <a:prstGeom prst="rect">
                <a:avLst/>
              </a:prstGeom>
              <a:noFill/>
            </p:spPr>
            <p:txBody>
              <a:bodyPr wrap="square" rtlCol="0">
                <a:sp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rPr>
                  <a:t>：下列语</a:t>
                </a:r>
                <a:r>
                  <a:rPr lang="zh-CN" sz="2400" b="1">
                    <a:latin typeface="宋体" panose="02010600030101010101" pitchFamily="2" charset="-122"/>
                    <a:ea typeface="宋体" panose="02010600030101010101" pitchFamily="2" charset="-122"/>
                    <a:cs typeface="宋体" panose="02010600030101010101" pitchFamily="2" charset="-122"/>
                    <a:sym typeface="+mn-ea"/>
                  </a:rPr>
                  <a:t>句是</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命题吗</a:t>
                </a:r>
                <a:r>
                  <a:rPr lang="zh-CN" sz="2400" b="1">
                    <a:latin typeface="宋体" panose="02010600030101010101" pitchFamily="2" charset="-122"/>
                    <a:ea typeface="宋体" panose="02010600030101010101" pitchFamily="2" charset="-122"/>
                  </a:rPr>
                  <a:t>？比较</a:t>
                </a:r>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和</a:t>
                </a:r>
                <a:r>
                  <a:rPr lang="en-US" altLang="zh-CN" sz="2400" b="1">
                    <a:latin typeface="宋体" panose="02010600030101010101" pitchFamily="2" charset="-122"/>
                    <a:ea typeface="宋体" panose="02010600030101010101" pitchFamily="2" charset="-122"/>
                  </a:rPr>
                  <a:t>(3)</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(2)</a:t>
                </a:r>
                <a:r>
                  <a:rPr lang="zh-CN" altLang="en-US" sz="2400" b="1">
                    <a:latin typeface="宋体" panose="02010600030101010101" pitchFamily="2" charset="-122"/>
                    <a:ea typeface="宋体" panose="02010600030101010101" pitchFamily="2" charset="-122"/>
                  </a:rPr>
                  <a:t>和</a:t>
                </a:r>
                <a:r>
                  <a:rPr lang="en-US" altLang="zh-CN" sz="2400" b="1">
                    <a:latin typeface="宋体" panose="02010600030101010101" pitchFamily="2" charset="-122"/>
                    <a:ea typeface="宋体" panose="02010600030101010101" pitchFamily="2" charset="-122"/>
                  </a:rPr>
                  <a:t>(4)</a:t>
                </a:r>
                <a:r>
                  <a:rPr lang="zh-CN" altLang="en-US" sz="2400" b="1">
                    <a:latin typeface="宋体" panose="02010600030101010101" pitchFamily="2" charset="-122"/>
                    <a:ea typeface="宋体" panose="02010600030101010101" pitchFamily="2" charset="-122"/>
                  </a:rPr>
                  <a:t>，它们之间有什么关系？</a:t>
                </a:r>
                <a:endParaRPr lang="zh-CN" sz="2400" b="1">
                  <a:latin typeface="宋体" panose="02010600030101010101" pitchFamily="2" charset="-122"/>
                  <a:ea typeface="宋体" panose="02010600030101010101" pitchFamily="2" charset="-122"/>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(1)</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&gt;</m:t>
                      </m:r>
                      <m:r>
                        <a:rPr lang="en-US" altLang="zh-CN" sz="2400" i="1">
                          <a:latin typeface="Cambria Math" panose="02040503050406030204" charset="0"/>
                          <a:ea typeface="宋体" panose="02010600030101010101" pitchFamily="2" charset="-122"/>
                          <a:cs typeface="Cambria Math" panose="02040503050406030204" charset="0"/>
                        </a:rPr>
                        <m:t>3</m:t>
                      </m:r>
                    </m:oMath>
                  </m:oMathPara>
                </a14:m>
                <a:r>
                  <a:rPr lang="zh-CN" altLang="en-US"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(2)</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oMath>
                  </m:oMathPara>
                </a14:m>
                <a:r>
                  <a:rPr lang="zh-CN" altLang="en-US" sz="2400" b="1">
                    <a:latin typeface="Cambria Math" panose="02040503050406030204" charset="0"/>
                    <a:ea typeface="宋体" panose="02010600030101010101" pitchFamily="2" charset="-122"/>
                    <a:cs typeface="Cambria Math" panose="02040503050406030204" charset="0"/>
                  </a:rPr>
                  <a:t>是整数</a:t>
                </a:r>
                <a:r>
                  <a:rPr lang="zh-CN" altLang="en-US"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508635"/>
                <a:ext cx="10569575" cy="1641475"/>
              </a:xfrm>
              <a:prstGeom prst="rect">
                <a:avLst/>
              </a:prstGeom>
              <a:blipFill rotWithShape="1">
                <a:blip r:embed="rId2"/>
                <a:stretch>
                  <a:fillRect r="-847"/>
                </a:stretch>
              </a:blipFill>
            </p:spPr>
            <p:txBody>
              <a:bodyPr/>
              <a:lstStyle/>
              <a:p>
                <a:r>
                  <a:rPr lang="zh-CN" altLang="en-US">
                    <a:noFill/>
                  </a:rPr>
                  <a:t> </a:t>
                </a:r>
              </a:p>
            </p:txBody>
          </p:sp>
        </mc:Fallback>
      </mc:AlternateContent>
      <p:grpSp>
        <p:nvGrpSpPr>
          <p:cNvPr id="7" name="组合 6" title=""/>
          <p:cNvGrpSpPr/>
          <p:nvPr/>
        </p:nvGrpSpPr>
        <p:grpSpPr>
          <a:xfrm>
            <a:off x="598805" y="2522855"/>
            <a:ext cx="10448290" cy="1272540"/>
            <a:chOff x="943" y="3973"/>
            <a:chExt cx="16454" cy="2821"/>
          </a:xfrm>
        </p:grpSpPr>
        <mc:AlternateContent>
          <mc:Choice Requires="a14">
            <p:sp>
              <p:nvSpPr>
                <p:cNvPr id="2" name="文本框 1"/>
                <p:cNvSpPr txBox="1"/>
                <p:nvPr/>
              </p:nvSpPr>
              <p:spPr>
                <a:xfrm>
                  <a:off x="943" y="3973"/>
                  <a:ext cx="16454" cy="2821"/>
                </a:xfrm>
                <a:prstGeom prst="rect">
                  <a:avLst/>
                </a:prstGeom>
                <a:noFill/>
              </p:spPr>
              <p:txBody>
                <a:bodyPr wrap="square" rtlCol="0">
                  <a:spAutoFit/>
                </a:bodyPr>
                <a:lstStyle/>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sz="2400" b="1">
                      <a:latin typeface="宋体" panose="02010600030101010101" pitchFamily="2" charset="-122"/>
                      <a:ea typeface="宋体" panose="02010600030101010101" pitchFamily="2" charset="-122"/>
                      <a:cs typeface="宋体" panose="02010600030101010101" pitchFamily="2" charset="-122"/>
                    </a:rPr>
                    <a:t>语句</a:t>
                  </a:r>
                  <a:r>
                    <a:rPr lang="zh-CN" altLang="en-US" sz="2400" b="1">
                      <a:latin typeface="宋体" panose="02010600030101010101" pitchFamily="2" charset="-122"/>
                      <a:ea typeface="宋体" panose="02010600030101010101" pitchFamily="2" charset="-122"/>
                      <a:cs typeface="宋体" panose="02010600030101010101" pitchFamily="2" charset="-122"/>
                    </a:rPr>
                    <a:t>命题</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中含有变量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，由于不知道变量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代表什么数，无法判断它们的真假，所以它们不是命题</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943" y="3973"/>
                  <a:ext cx="16454" cy="2821"/>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矩形 2"/>
            <p:cNvSpPr/>
            <p:nvPr>
              <p:custDataLst>
                <p:tags r:id="rId4"/>
              </p:custDataLst>
            </p:nvPr>
          </p:nvSpPr>
          <p:spPr>
            <a:xfrm>
              <a:off x="1805" y="626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0" name="组合 19" title=""/>
          <p:cNvGrpSpPr/>
          <p:nvPr/>
        </p:nvGrpSpPr>
        <p:grpSpPr>
          <a:xfrm>
            <a:off x="3397250" y="1139190"/>
            <a:ext cx="4420884" cy="845820"/>
            <a:chOff x="6635" y="1794"/>
            <a:chExt cx="2131" cy="1332"/>
          </a:xfrm>
        </p:grpSpPr>
        <p:sp>
          <p:nvSpPr>
            <p:cNvPr id="19" name="左箭头 18"/>
            <p:cNvSpPr/>
            <p:nvPr/>
          </p:nvSpPr>
          <p:spPr>
            <a:xfrm>
              <a:off x="6635" y="1794"/>
              <a:ext cx="2016" cy="1332"/>
            </a:xfrm>
            <a:prstGeom prst="leftArrow">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6880" y="2098"/>
              <a:ext cx="1886" cy="72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无法判断真假，不是命题</a:t>
              </a:r>
              <a:endParaRPr lang="zh-CN" altLang="en-US" sz="2400" b="1">
                <a:solidFill>
                  <a:srgbClr val="FF0000"/>
                </a:solidFill>
                <a:latin typeface="宋体" panose="02010600030101010101" pitchFamily="2" charset="-122"/>
                <a:ea typeface="宋体" panose="02010600030101010101" pitchFamily="2" charset="-122"/>
              </a:endParaRPr>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1451610" y="2141220"/>
            <a:ext cx="1242060" cy="4267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custDataLst>
              <p:tags r:id="rId3"/>
            </p:custDataLst>
          </p:nvPr>
        </p:nvSpPr>
        <p:spPr>
          <a:xfrm>
            <a:off x="1451610" y="1590675"/>
            <a:ext cx="889635" cy="4267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038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8" name="文本框 7" title=""/>
              <p:cNvSpPr txBox="1"/>
              <p:nvPr/>
            </p:nvSpPr>
            <p:spPr>
              <a:xfrm>
                <a:off x="598805" y="508635"/>
                <a:ext cx="10569575" cy="1576070"/>
              </a:xfrm>
              <a:prstGeom prst="rect">
                <a:avLst/>
              </a:prstGeom>
              <a:noFill/>
            </p:spPr>
            <p:txBody>
              <a:bodyPr wrap="square" rtlCol="0">
                <a:no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rPr>
                  <a:t>：下列语</a:t>
                </a:r>
                <a:r>
                  <a:rPr lang="zh-CN" sz="2400" b="1">
                    <a:latin typeface="宋体" panose="02010600030101010101" pitchFamily="2" charset="-122"/>
                    <a:ea typeface="宋体" panose="02010600030101010101" pitchFamily="2" charset="-122"/>
                    <a:cs typeface="宋体" panose="02010600030101010101" pitchFamily="2" charset="-122"/>
                    <a:sym typeface="+mn-ea"/>
                  </a:rPr>
                  <a:t>句是</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命题吗</a:t>
                </a:r>
                <a:r>
                  <a:rPr lang="zh-CN" sz="2400" b="1">
                    <a:latin typeface="宋体" panose="02010600030101010101" pitchFamily="2" charset="-122"/>
                    <a:ea typeface="宋体" panose="02010600030101010101" pitchFamily="2" charset="-122"/>
                  </a:rPr>
                  <a:t>？比较</a:t>
                </a:r>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和</a:t>
                </a:r>
                <a:r>
                  <a:rPr lang="en-US" altLang="zh-CN" sz="2400" b="1">
                    <a:latin typeface="宋体" panose="02010600030101010101" pitchFamily="2" charset="-122"/>
                    <a:ea typeface="宋体" panose="02010600030101010101" pitchFamily="2" charset="-122"/>
                  </a:rPr>
                  <a:t>(3)</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(2)</a:t>
                </a:r>
                <a:r>
                  <a:rPr lang="zh-CN" altLang="en-US" sz="2400" b="1">
                    <a:latin typeface="宋体" panose="02010600030101010101" pitchFamily="2" charset="-122"/>
                    <a:ea typeface="宋体" panose="02010600030101010101" pitchFamily="2" charset="-122"/>
                  </a:rPr>
                  <a:t>和</a:t>
                </a:r>
                <a:r>
                  <a:rPr lang="en-US" altLang="zh-CN" sz="2400" b="1">
                    <a:latin typeface="宋体" panose="02010600030101010101" pitchFamily="2" charset="-122"/>
                    <a:ea typeface="宋体" panose="02010600030101010101" pitchFamily="2" charset="-122"/>
                  </a:rPr>
                  <a:t>(4)</a:t>
                </a:r>
                <a:r>
                  <a:rPr lang="zh-CN" altLang="en-US" sz="2400" b="1">
                    <a:latin typeface="宋体" panose="02010600030101010101" pitchFamily="2" charset="-122"/>
                    <a:ea typeface="宋体" panose="02010600030101010101" pitchFamily="2" charset="-122"/>
                  </a:rPr>
                  <a:t>，它们之间有什么关系？</a:t>
                </a:r>
                <a:endParaRPr lang="zh-CN" sz="2400" b="1">
                  <a:latin typeface="宋体" panose="02010600030101010101" pitchFamily="2" charset="-122"/>
                  <a:ea typeface="宋体" panose="02010600030101010101" pitchFamily="2" charset="-122"/>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(1)</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&gt;</m:t>
                      </m:r>
                      <m:r>
                        <a:rPr lang="en-US" altLang="zh-CN" sz="2400" i="1">
                          <a:latin typeface="Cambria Math" panose="02040503050406030204" charset="0"/>
                          <a:ea typeface="宋体" panose="02010600030101010101" pitchFamily="2" charset="-122"/>
                          <a:cs typeface="Cambria Math" panose="02040503050406030204" charset="0"/>
                        </a:rPr>
                        <m:t>3</m:t>
                      </m:r>
                    </m:oMath>
                  </m:oMathPara>
                </a14:m>
                <a:r>
                  <a:rPr lang="zh-CN" altLang="en-US" sz="2400" b="1">
                    <a:latin typeface="宋体" panose="02010600030101010101" pitchFamily="2" charset="-122"/>
                    <a:ea typeface="宋体" panose="02010600030101010101" pitchFamily="2" charset="-122"/>
                    <a:cs typeface="Cambria Math" panose="02040503050406030204" charset="0"/>
                  </a:rPr>
                  <a:t>；</a:t>
                </a:r>
                <a:r>
                  <a:rPr lang="en-US" altLang="zh-CN" sz="2400" b="1">
                    <a:latin typeface="宋体" panose="02010600030101010101" pitchFamily="2" charset="-122"/>
                    <a:ea typeface="宋体" panose="02010600030101010101" pitchFamily="2" charset="-122"/>
                    <a:cs typeface="Cambria Math" panose="02040503050406030204" charset="0"/>
                  </a:rPr>
                  <a:t>(2)</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oMath>
                  </m:oMathPara>
                </a14:m>
                <a:r>
                  <a:rPr lang="zh-CN" altLang="en-US" sz="2400" b="1">
                    <a:latin typeface="Cambria Math" panose="02040503050406030204" charset="0"/>
                    <a:ea typeface="宋体" panose="02010600030101010101" pitchFamily="2" charset="-122"/>
                    <a:cs typeface="Cambria Math" panose="02040503050406030204" charset="0"/>
                  </a:rPr>
                  <a:t>是整数</a:t>
                </a:r>
                <a:r>
                  <a:rPr lang="zh-CN" altLang="en-US"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(3)</a:t>
                </a:r>
                <a:r>
                  <a:rPr lang="zh-CN" sz="2400" b="1">
                    <a:latin typeface="宋体" panose="02010600030101010101" pitchFamily="2" charset="-122"/>
                    <a:ea typeface="宋体" panose="02010600030101010101" pitchFamily="2" charset="-122"/>
                    <a:cs typeface="Cambria Math" panose="02040503050406030204" charset="0"/>
                  </a:rPr>
                  <a:t>对所有的</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&gt;</m:t>
                      </m:r>
                      <m:r>
                        <a:rPr lang="en-US" altLang="zh-CN" sz="2400" i="1">
                          <a:latin typeface="Cambria Math" panose="02040503050406030204" charset="0"/>
                          <a:ea typeface="宋体" panose="02010600030101010101" pitchFamily="2" charset="-122"/>
                          <a:cs typeface="Cambria Math" panose="02040503050406030204" charset="0"/>
                        </a:rPr>
                        <m:t>3</m:t>
                      </m:r>
                    </m:oMath>
                  </m:oMathPara>
                </a14:m>
                <a:r>
                  <a:rPr lang="zh-CN" altLang="en-US" sz="2400">
                    <a:latin typeface="Cambria Math" panose="02040503050406030204" charset="0"/>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(4)</a:t>
                </a:r>
                <a:r>
                  <a:rPr lang="zh-CN" altLang="en-US" sz="2400" b="1">
                    <a:latin typeface="宋体" panose="02010600030101010101" pitchFamily="2" charset="-122"/>
                    <a:ea typeface="宋体" panose="02010600030101010101" pitchFamily="2" charset="-122"/>
                    <a:cs typeface="Cambria Math" panose="02040503050406030204" charset="0"/>
                  </a:rPr>
                  <a:t>对任意一个</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𝑍</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oMath>
                  </m:oMathPara>
                </a14:m>
                <a:r>
                  <a:rPr lang="zh-CN" altLang="en-US" sz="2400" b="1">
                    <a:latin typeface="Cambria Math" panose="02040503050406030204" charset="0"/>
                    <a:ea typeface="宋体" panose="02010600030101010101" pitchFamily="2" charset="-122"/>
                    <a:cs typeface="Cambria Math" panose="02040503050406030204" charset="0"/>
                  </a:rPr>
                  <a:t>是整数</a:t>
                </a:r>
                <a:r>
                  <a:rPr lang="en-US" altLang="zh-CN"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508635"/>
                <a:ext cx="10569575" cy="1576070"/>
              </a:xfrm>
              <a:prstGeom prst="rect">
                <a:avLst/>
              </a:prstGeom>
              <a:blipFill rotWithShape="1">
                <a:blip r:embed="rId4"/>
                <a:stretch>
                  <a:fillRect r="-847" b="-32796"/>
                </a:stretch>
              </a:blipFill>
            </p:spPr>
            <p:txBody>
              <a:bodyPr/>
              <a:lstStyle/>
              <a:p>
                <a:r>
                  <a:rPr lang="zh-CN" altLang="en-US">
                    <a:noFill/>
                  </a:rPr>
                  <a:t> </a:t>
                </a:r>
              </a:p>
            </p:txBody>
          </p:sp>
        </mc:Fallback>
      </mc:AlternateContent>
      <p:grpSp>
        <p:nvGrpSpPr>
          <p:cNvPr id="14" name="组合 13" title=""/>
          <p:cNvGrpSpPr/>
          <p:nvPr/>
        </p:nvGrpSpPr>
        <p:grpSpPr>
          <a:xfrm>
            <a:off x="654050" y="2948940"/>
            <a:ext cx="10448290" cy="1863090"/>
            <a:chOff x="1030" y="4644"/>
            <a:chExt cx="16454" cy="2934"/>
          </a:xfrm>
        </p:grpSpPr>
        <p:grpSp>
          <p:nvGrpSpPr>
            <p:cNvPr id="13" name="组合 12"/>
            <p:cNvGrpSpPr/>
            <p:nvPr/>
          </p:nvGrpSpPr>
          <p:grpSpPr>
            <a:xfrm>
              <a:off x="6305" y="4874"/>
              <a:ext cx="4923" cy="1688"/>
              <a:chOff x="6305" y="4874"/>
              <a:chExt cx="4923" cy="1688"/>
            </a:xfrm>
          </p:grpSpPr>
          <p:sp>
            <p:nvSpPr>
              <p:cNvPr id="12" name="矩形 11"/>
              <p:cNvSpPr/>
              <p:nvPr>
                <p:custDataLst>
                  <p:tags r:id="rId5"/>
                </p:custDataLst>
              </p:nvPr>
            </p:nvSpPr>
            <p:spPr>
              <a:xfrm>
                <a:off x="6305" y="5890"/>
                <a:ext cx="2721" cy="67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9097" y="4874"/>
                <a:ext cx="2131" cy="67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7" name="组合 6"/>
            <p:cNvGrpSpPr/>
            <p:nvPr/>
          </p:nvGrpSpPr>
          <p:grpSpPr>
            <a:xfrm>
              <a:off x="1030" y="4644"/>
              <a:ext cx="16454" cy="2934"/>
              <a:chOff x="1030" y="4644"/>
              <a:chExt cx="16454" cy="2934"/>
            </a:xfrm>
          </p:grpSpPr>
          <mc:AlternateContent>
            <mc:Choice Requires="a14">
              <p:sp>
                <p:nvSpPr>
                  <p:cNvPr id="2" name="文本框 1"/>
                  <p:cNvSpPr txBox="1"/>
                  <p:nvPr/>
                </p:nvSpPr>
                <p:spPr>
                  <a:xfrm>
                    <a:off x="1030" y="4644"/>
                    <a:ext cx="16454" cy="2934"/>
                  </a:xfrm>
                  <a:prstGeom prst="rect">
                    <a:avLst/>
                  </a:prstGeom>
                  <a:noFill/>
                </p:spPr>
                <p:txBody>
                  <a:bodyPr wrap="square" rtlCol="0">
                    <a:spAutoFit/>
                  </a:bodyPr>
                  <a:lstStyle/>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语句</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rPr>
                      <a:t>的基础上，用短语</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所有的</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对变量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进行限定；语句</a:t>
                    </a: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的基础上，用短语</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任意一个</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对变量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进行限定，从而使</a:t>
                    </a:r>
                    <a:r>
                      <a:rPr lang="en-US" altLang="zh-CN" sz="2400" b="1">
                        <a:latin typeface="宋体" panose="02010600030101010101" pitchFamily="2" charset="-122"/>
                        <a:ea typeface="宋体" panose="02010600030101010101" pitchFamily="2" charset="-122"/>
                        <a:cs typeface="宋体" panose="02010600030101010101" pitchFamily="2" charset="-122"/>
                      </a:rPr>
                      <a:t>(3)(4)</a:t>
                    </a:r>
                    <a:r>
                      <a:rPr lang="zh-CN" altLang="en-US" sz="2400" b="1">
                        <a:latin typeface="宋体" panose="02010600030101010101" pitchFamily="2" charset="-122"/>
                        <a:ea typeface="宋体" panose="02010600030101010101" pitchFamily="2" charset="-122"/>
                        <a:cs typeface="宋体" panose="02010600030101010101" pitchFamily="2" charset="-122"/>
                      </a:rPr>
                      <a:t>成为可以判断真假的语句，因此语句</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(3)(4)</a:t>
                    </a:r>
                    <a:r>
                      <a:rPr lang="zh-CN" altLang="en-US" sz="2400" b="1">
                        <a:latin typeface="宋体" panose="02010600030101010101" pitchFamily="2" charset="-122"/>
                        <a:ea typeface="宋体" panose="02010600030101010101" pitchFamily="2" charset="-122"/>
                        <a:cs typeface="宋体" panose="02010600030101010101" pitchFamily="2" charset="-122"/>
                      </a:rPr>
                      <a:t>是命题</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030" y="4644"/>
                    <a:ext cx="16454" cy="2934"/>
                  </a:xfrm>
                  <a:prstGeom prst="rect">
                    <a:avLst/>
                  </a:prstGeom>
                  <a:blipFill rotWithShape="1">
                    <a:blip r:embed="rId7"/>
                    <a:stretch>
                      <a:fillRect/>
                    </a:stretch>
                  </a:blipFill>
                </p:spPr>
                <p:txBody>
                  <a:bodyPr/>
                  <a:lstStyle/>
                  <a:p>
                    <a:r>
                      <a:rPr lang="zh-CN" altLang="en-US">
                        <a:noFill/>
                      </a:rPr>
                      <a:t> </a:t>
                    </a:r>
                  </a:p>
                </p:txBody>
              </p:sp>
            </mc:Fallback>
          </mc:AlternateContent>
          <p:sp>
            <p:nvSpPr>
              <p:cNvPr id="3" name="矩形 2"/>
              <p:cNvSpPr/>
              <p:nvPr>
                <p:custDataLst>
                  <p:tags r:id="rId8"/>
                </p:custDataLst>
              </p:nvPr>
            </p:nvSpPr>
            <p:spPr>
              <a:xfrm>
                <a:off x="1805" y="6265"/>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21" name="组合 20" title=""/>
          <p:cNvGrpSpPr/>
          <p:nvPr/>
        </p:nvGrpSpPr>
        <p:grpSpPr>
          <a:xfrm>
            <a:off x="5960745" y="1590675"/>
            <a:ext cx="3799205" cy="845820"/>
            <a:chOff x="6764" y="909"/>
            <a:chExt cx="5983" cy="1332"/>
          </a:xfrm>
        </p:grpSpPr>
        <p:sp>
          <p:nvSpPr>
            <p:cNvPr id="22" name="左箭头 21"/>
            <p:cNvSpPr/>
            <p:nvPr>
              <p:custDataLst>
                <p:tags r:id="rId9"/>
              </p:custDataLst>
            </p:nvPr>
          </p:nvSpPr>
          <p:spPr>
            <a:xfrm>
              <a:off x="6764" y="909"/>
              <a:ext cx="5983" cy="1332"/>
            </a:xfrm>
            <a:prstGeom prst="leftArrow">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文本框 22"/>
            <p:cNvSpPr txBox="1"/>
            <p:nvPr>
              <p:custDataLst>
                <p:tags r:id="rId10"/>
              </p:custDataLst>
            </p:nvPr>
          </p:nvSpPr>
          <p:spPr>
            <a:xfrm>
              <a:off x="7328" y="1212"/>
              <a:ext cx="5322" cy="72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可以判断真假，是命题</a:t>
              </a:r>
              <a:endParaRPr lang="zh-CN" altLang="en-US" sz="2400" b="1">
                <a:solidFill>
                  <a:srgbClr val="FF0000"/>
                </a:solidFill>
                <a:latin typeface="宋体" panose="02010600030101010101" pitchFamily="2" charset="-122"/>
                <a:ea typeface="宋体" panose="02010600030101010101" pitchFamily="2" charset="-122"/>
              </a:endParaRPr>
            </a:p>
          </p:txBody>
        </p:sp>
      </p:gr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3" name="矩形 12" title=""/>
          <p:cNvSpPr/>
          <p:nvPr>
            <p:custDataLst>
              <p:tags r:id="rId2"/>
            </p:custDataLst>
          </p:nvPr>
        </p:nvSpPr>
        <p:spPr>
          <a:xfrm>
            <a:off x="3682365" y="2329180"/>
            <a:ext cx="3895725" cy="50736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title=""/>
          <p:cNvSpPr/>
          <p:nvPr>
            <p:custDataLst>
              <p:tags r:id="rId3"/>
            </p:custDataLst>
          </p:nvPr>
        </p:nvSpPr>
        <p:spPr>
          <a:xfrm>
            <a:off x="6054090" y="1331595"/>
            <a:ext cx="1932305" cy="50736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title=""/>
          <p:cNvSpPr/>
          <p:nvPr>
            <p:custDataLst>
              <p:tags r:id="rId4"/>
            </p:custDataLst>
          </p:nvPr>
        </p:nvSpPr>
        <p:spPr>
          <a:xfrm>
            <a:off x="894080" y="1331595"/>
            <a:ext cx="617855" cy="50736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title=""/>
          <p:cNvSpPr/>
          <p:nvPr>
            <p:custDataLst>
              <p:tags r:id="rId5"/>
            </p:custDataLst>
          </p:nvPr>
        </p:nvSpPr>
        <p:spPr>
          <a:xfrm>
            <a:off x="7874635" y="824230"/>
            <a:ext cx="1345565" cy="50736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nvSpPr>
        <p:spPr>
          <a:xfrm>
            <a:off x="2110105" y="824230"/>
            <a:ext cx="3235325" cy="50736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038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8" name="文本框 7" title=""/>
              <p:cNvSpPr txBox="1"/>
              <p:nvPr/>
            </p:nvSpPr>
            <p:spPr>
              <a:xfrm>
                <a:off x="719455" y="748030"/>
                <a:ext cx="10753090" cy="2158365"/>
              </a:xfrm>
              <a:prstGeom prst="rect">
                <a:avLst/>
              </a:prstGeom>
              <a:noFill/>
              <a:ln w="28575">
                <a:solidFill>
                  <a:schemeClr val="accent1">
                    <a:lumMod val="75000"/>
                  </a:schemeClr>
                </a:solidFill>
              </a:ln>
            </p:spPr>
            <p:txBody>
              <a:bodyPr wrap="square" rtlCol="0">
                <a:spAutoFit/>
              </a:bodyPr>
              <a:lstStyle/>
              <a:p>
                <a:pPr algn="l">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    </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短语</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“所有的”“任意一个”</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在逻辑中通常叫做</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全称量词，</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并且用符号</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表示.含有</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全称量词的命题</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叫</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做</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全称量词命题.</a:t>
                </a:r>
                <a:r>
                  <a:rPr lang="en-US" altLang="zh-CN" sz="2400" b="1">
                    <a:latin typeface="宋体" panose="02010600030101010101" pitchFamily="2" charset="-122"/>
                    <a:ea typeface="宋体" panose="02010600030101010101" pitchFamily="2" charset="-122"/>
                    <a:cs typeface="Cambria Math" panose="02040503050406030204" charset="0"/>
                  </a:rPr>
                  <a:t>例如，命题“对任意的</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𝑛</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𝑍</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𝑛</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oMath>
                  </m:oMathPara>
                </a14:m>
                <a:r>
                  <a:rPr lang="en-US" altLang="zh-CN" sz="2400" b="1">
                    <a:latin typeface="宋体" panose="02010600030101010101" pitchFamily="2" charset="-122"/>
                    <a:ea typeface="宋体" panose="02010600030101010101" pitchFamily="2" charset="-122"/>
                    <a:cs typeface="Cambria Math" panose="02040503050406030204" charset="0"/>
                  </a:rPr>
                  <a:t>是奇数”“所有的正方形都是矩形”都是全称量词命题.</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常见的全称量词还有</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一切</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每一个</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任给</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等</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719455" y="748030"/>
                <a:ext cx="10753090" cy="2158365"/>
              </a:xfrm>
              <a:prstGeom prst="rect">
                <a:avLst/>
              </a:prstGeom>
              <a:blipFill rotWithShape="1">
                <a:blip r:embed="rId6"/>
                <a:stretch>
                  <a:fillRect l="-136" t="-677" r="-130" b="-647"/>
                </a:stretch>
              </a:blipFill>
              <a:ln w="28575">
                <a:solidFill>
                  <a:schemeClr val="accent1">
                    <a:lumMod val="75000"/>
                  </a:schemeClr>
                </a:solidFill>
              </a:ln>
            </p:spPr>
            <p:txBody>
              <a:bodyPr/>
              <a:lstStyle/>
              <a:p>
                <a:r>
                  <a:rPr lang="zh-CN" altLang="en-US">
                    <a:noFill/>
                  </a:rPr>
                  <a:t> </a:t>
                </a:r>
              </a:p>
            </p:txBody>
          </p:sp>
        </mc:Fallback>
      </mc:AlternateContent>
      <p:grpSp>
        <p:nvGrpSpPr>
          <p:cNvPr id="15" name="组合 14" title=""/>
          <p:cNvGrpSpPr/>
          <p:nvPr/>
        </p:nvGrpSpPr>
        <p:grpSpPr>
          <a:xfrm>
            <a:off x="633730" y="3278505"/>
            <a:ext cx="10448290" cy="2602230"/>
            <a:chOff x="998" y="5163"/>
            <a:chExt cx="16454" cy="4098"/>
          </a:xfrm>
        </p:grpSpPr>
        <p:sp>
          <p:nvSpPr>
            <p:cNvPr id="14" name="矩形 13"/>
            <p:cNvSpPr/>
            <p:nvPr>
              <p:custDataLst>
                <p:tags r:id="rId7"/>
              </p:custDataLst>
            </p:nvPr>
          </p:nvSpPr>
          <p:spPr>
            <a:xfrm>
              <a:off x="3049" y="7347"/>
              <a:ext cx="2872" cy="799"/>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7" name="组合 6"/>
            <p:cNvGrpSpPr/>
            <p:nvPr/>
          </p:nvGrpSpPr>
          <p:grpSpPr>
            <a:xfrm>
              <a:off x="998" y="5163"/>
              <a:ext cx="16454" cy="4098"/>
              <a:chOff x="998" y="5163"/>
              <a:chExt cx="16454" cy="4098"/>
            </a:xfrm>
          </p:grpSpPr>
          <mc:AlternateContent>
            <mc:Choice Requires="a14">
              <p:sp>
                <p:nvSpPr>
                  <p:cNvPr id="2" name="文本框 1"/>
                  <p:cNvSpPr txBox="1"/>
                  <p:nvPr/>
                </p:nvSpPr>
                <p:spPr>
                  <a:xfrm>
                    <a:off x="998" y="5163"/>
                    <a:ext cx="16454" cy="4098"/>
                  </a:xfrm>
                  <a:prstGeom prst="rect">
                    <a:avLst/>
                  </a:prstGeom>
                  <a:noFill/>
                </p:spPr>
                <p:txBody>
                  <a:bodyPr wrap="square" rtlCol="0">
                    <a:spAutoFit/>
                  </a:bodyPr>
                  <a:lstStyle/>
                  <a:p>
                    <a:pPr>
                      <a:lnSpc>
                        <a:spcPct val="17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一般形式</a:t>
                    </a:r>
                    <a:r>
                      <a:rPr lang="zh-CN" altLang="en-US" sz="2400" b="1">
                        <a:latin typeface="宋体" panose="02010600030101010101" pitchFamily="2" charset="-122"/>
                        <a:ea typeface="宋体" panose="02010600030101010101" pitchFamily="2" charset="-122"/>
                        <a:cs typeface="宋体" panose="02010600030101010101" pitchFamily="2" charset="-122"/>
                      </a:rPr>
                      <a:t>：通常，将含有变量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的语句用</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𝑞</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𝑟</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表示，</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的取值范围用</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𝑀</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表示</a:t>
                    </a:r>
                    <a:r>
                      <a:rPr lang="en-US" altLang="zh-CN" sz="2400" b="1">
                        <a:latin typeface="Cambria Math" panose="02040503050406030204" charset="0"/>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那么，全称量词命题</a:t>
                    </a:r>
                    <a:r>
                      <a:rPr lang="en-US" altLang="zh-CN" sz="2400" b="1">
                        <a:latin typeface="宋体" panose="02010600030101010101" pitchFamily="2" charset="-122"/>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对</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𝑀</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中任意一个</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成立</a:t>
                    </a:r>
                    <a:r>
                      <a:rPr lang="en-US" altLang="zh-CN" sz="2400" b="1">
                        <a:latin typeface="宋体" panose="02010600030101010101" pitchFamily="2" charset="-122"/>
                        <a:ea typeface="宋体" panose="02010600030101010101" pitchFamily="2" charset="-122"/>
                        <a:cs typeface="Cambria Math" panose="02040503050406030204" charset="0"/>
                      </a:rPr>
                      <a:t>”</a:t>
                    </a:r>
                    <a:r>
                      <a:rPr lang="zh-CN" altLang="en-US" sz="2400" b="1">
                        <a:latin typeface="宋体" panose="02010600030101010101" pitchFamily="2" charset="-122"/>
                        <a:ea typeface="宋体" panose="02010600030101010101" pitchFamily="2" charset="-122"/>
                        <a:cs typeface="Cambria Math" panose="02040503050406030204" charset="0"/>
                      </a:rPr>
                      <a:t>可用符号简记为</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𝑀</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𝑝</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pPr>
                      <a:lnSpc>
                        <a:spcPct val="17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Cambria Math" panose="02040503050406030204" charset="0"/>
                        <a:sym typeface="+mn-ea"/>
                      </a:rPr>
                      <a:t>结构特点</a:t>
                    </a:r>
                    <a:r>
                      <a:rPr lang="zh-CN" altLang="en-US" sz="2400" b="1">
                        <a:latin typeface="宋体" panose="02010600030101010101" pitchFamily="2" charset="-122"/>
                        <a:ea typeface="宋体" panose="02010600030101010101" pitchFamily="2" charset="-122"/>
                        <a:cs typeface="Cambria Math" panose="02040503050406030204" charset="0"/>
                        <a:sym typeface="+mn-ea"/>
                      </a:rPr>
                      <a:t>：集合</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𝑀</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中的任意一个元素，都满足条件</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oMath>
                      </m:oMathPara>
                    </a14:m>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998" y="5163"/>
                    <a:ext cx="16454" cy="4098"/>
                  </a:xfrm>
                  <a:prstGeom prst="rect">
                    <a:avLst/>
                  </a:prstGeom>
                  <a:blipFill rotWithShape="1">
                    <a:blip r:embed="rId8"/>
                    <a:stretch>
                      <a:fillRect/>
                    </a:stretch>
                  </a:blipFill>
                </p:spPr>
                <p:txBody>
                  <a:bodyPr/>
                  <a:lstStyle/>
                  <a:p>
                    <a:r>
                      <a:rPr lang="zh-CN" altLang="en-US">
                        <a:noFill/>
                      </a:rPr>
                      <a:t> </a:t>
                    </a:r>
                  </a:p>
                </p:txBody>
              </p:sp>
            </mc:Fallback>
          </mc:AlternateContent>
          <p:sp>
            <p:nvSpPr>
              <p:cNvPr id="3" name="矩形 2"/>
              <p:cNvSpPr/>
              <p:nvPr>
                <p:custDataLst>
                  <p:tags r:id="rId9"/>
                </p:custDataLst>
              </p:nvPr>
            </p:nvSpPr>
            <p:spPr>
              <a:xfrm>
                <a:off x="1289" y="623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7" name="矩形 16" title=""/>
          <p:cNvSpPr/>
          <p:nvPr>
            <p:custDataLst>
              <p:tags r:id="rId2"/>
            </p:custDataLst>
          </p:nvPr>
        </p:nvSpPr>
        <p:spPr>
          <a:xfrm>
            <a:off x="1049655" y="1678940"/>
            <a:ext cx="230505" cy="39433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title=""/>
          <p:cNvSpPr/>
          <p:nvPr>
            <p:custDataLst>
              <p:tags r:id="rId3"/>
            </p:custDataLst>
          </p:nvPr>
        </p:nvSpPr>
        <p:spPr>
          <a:xfrm>
            <a:off x="1385570" y="2120900"/>
            <a:ext cx="1212850" cy="39433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title=""/>
          <p:cNvSpPr/>
          <p:nvPr/>
        </p:nvSpPr>
        <p:spPr>
          <a:xfrm>
            <a:off x="1049655" y="1182370"/>
            <a:ext cx="945515" cy="39433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9270" y="-5334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09270" y="593090"/>
                <a:ext cx="11022330" cy="204787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判断下列全称量词命题的真假：</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所有的素数都是奇数；</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oMath>
                  </m:oMathPara>
                </a14:m>
                <a:r>
                  <a:rPr lang="zh-CN" altLang="en-US" sz="2400">
                    <a:latin typeface="Cambria Math" panose="02040503050406030204" charset="0"/>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对任意一个无理数</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p>
                        <m:sSupPr>
                          <m:ctrlPr>
                            <a:rPr lang="en-US" altLang="zh-CN" sz="2400" i="1">
                              <a:latin typeface="Cambria Math" panose="02040503050406030204" charset="0"/>
                              <a:ea typeface="宋体" panose="02010600030101010101" pitchFamily="2" charset="-122"/>
                              <a:cs typeface="Cambria Math" panose="02040503050406030204" charset="0"/>
                            </a:rPr>
                          </m:ctrlPr>
                        </m:sSupPr>
                        <m:e>
                          <m:r>
                            <a:rPr lang="en-US" altLang="zh-CN" sz="2400" i="1">
                              <a:latin typeface="Cambria Math" panose="02040503050406030204" charset="0"/>
                              <a:ea typeface="宋体" panose="02010600030101010101" pitchFamily="2" charset="-122"/>
                              <a:cs typeface="Cambria Math" panose="02040503050406030204" charset="0"/>
                            </a:rPr>
                            <m:t>𝑥</m:t>
                          </m:r>
                        </m:e>
                        <m:sup>
                          <m:r>
                            <a:rPr lang="en-US" altLang="zh-CN" sz="2400" i="1">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也是无理数</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09270" y="593090"/>
                <a:ext cx="11022330" cy="2047875"/>
              </a:xfrm>
              <a:prstGeom prst="rect">
                <a:avLst/>
              </a:prstGeom>
              <a:blipFill rotWithShape="1">
                <a:blip r:embed="rId4"/>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09270" y="2562860"/>
                <a:ext cx="10838180" cy="3488690"/>
              </a:xfrm>
              <a:prstGeom prst="rect">
                <a:avLst/>
              </a:prstGeom>
              <a:noFill/>
            </p:spPr>
            <p:txBody>
              <a:bodyPr wrap="square" rtlCol="0">
                <a:spAutoFit/>
              </a:bodyPr>
              <a:lstStyle/>
              <a:p>
                <a:pPr algn="l">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是素数，但</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不是奇数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所以，全称量词命题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所有的素数都是奇数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是假命题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(2)</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总有</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，因而</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所以，全称量词命题</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𝑅</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1</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是真命题</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5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(3)</a:t>
                </a:r>
                <a14:m>
                  <m:oMathPara>
                    <m:oMathParaPr>
                      <m:jc/>
                    </m:oMathParaPr>
                    <m:oMath>
                      <m:rad>
                        <m:radPr>
                          <m:degHide m:val="on"/>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radPr>
                        <m:deg/>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e>
                      </m:rad>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是无理数，但</a:t>
                </a:r>
                <a14:m>
                  <m:oMathPara>
                    <m:oMathParaPr>
                      <m:jc/>
                    </m:oMathParaPr>
                    <m:oMath>
                      <m:sSup>
                        <m:sSupPr>
                          <m:ctrlPr>
                            <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rPr>
                          </m:ctrlPr>
                        </m:sSupPr>
                        <m:e>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rPr>
                            <m:t>(</m:t>
                          </m:r>
                          <m:rad>
                            <m:radPr>
                              <m:degHide m:val="on"/>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ctrlPr>
                            </m:radPr>
                            <m:deg/>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e>
                          </m:rad>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rPr>
                            <m:t>)</m:t>
                          </m:r>
                        </m:e>
                        <m:sup>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rPr>
                            <m:t>𝟐</m:t>
                          </m:r>
                        </m:sup>
                      </m:s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rPr>
                        <m:t>2</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是有理数</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所以，</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全称量词命题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对任意一个无理数</a:t>
                </a:r>
                <a14:m>
                  <m:oMathPara>
                    <m:oMathParaPr>
                      <m:jc/>
                    </m:oMathParaPr>
                    <m:oMath>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sSup>
                        <m:sSupPr>
                          <m:ctrlP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ctrlPr>
                        </m:sSupPr>
                        <m:e>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𝑥</m:t>
                          </m:r>
                        </m:e>
                        <m:sup>
                          <m:r>
                            <a:rPr lang="en-US" altLang="zh-CN" sz="2400" i="1">
                              <a:solidFill>
                                <a:srgbClr val="FF0000"/>
                              </a:solidFill>
                              <a:latin typeface="Cambria Math" panose="02040503050406030204" charset="0"/>
                              <a:ea typeface="宋体" panose="02010600030101010101" pitchFamily="2" charset="-122"/>
                              <a:cs typeface="Cambria Math" panose="02040503050406030204" charset="0"/>
                            </a:rPr>
                            <m:t>2</m:t>
                          </m:r>
                        </m:sup>
                      </m:sSup>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也是无理数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是假命题</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09270" y="2562860"/>
                <a:ext cx="10838180" cy="3488690"/>
              </a:xfrm>
              <a:prstGeom prst="rect">
                <a:avLst/>
              </a:prstGeom>
              <a:blipFill rotWithShape="1">
                <a:blip r:embed="rId5"/>
                <a:stretch>
                  <a:fillRect/>
                </a:stretch>
              </a:blipFill>
            </p:spPr>
            <p:txBody>
              <a:bodyPr/>
              <a:lstStyle/>
              <a:p>
                <a:r>
                  <a:rPr lang="zh-CN" altLang="en-US">
                    <a:noFill/>
                  </a:rPr>
                  <a:t> </a:t>
                </a:r>
              </a:p>
            </p:txBody>
          </p:sp>
        </mc:Fallback>
      </mc:AlternateContent>
      <p:sp>
        <p:nvSpPr>
          <p:cNvPr id="8" name="文本框 7" title=""/>
          <p:cNvSpPr txBox="1"/>
          <p:nvPr/>
        </p:nvSpPr>
        <p:spPr>
          <a:xfrm>
            <a:off x="6768465" y="718820"/>
            <a:ext cx="4765040" cy="1198880"/>
          </a:xfrm>
          <a:prstGeom prst="rect">
            <a:avLst/>
          </a:prstGeom>
          <a:solidFill>
            <a:schemeClr val="accent4">
              <a:lumMod val="20000"/>
              <a:lumOff val="80000"/>
            </a:schemeClr>
          </a:solidFill>
          <a:ln w="28575">
            <a:solidFill>
              <a:srgbClr val="000000">
                <a:alpha val="0"/>
              </a:srgbClr>
            </a:solidFill>
          </a:ln>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提示</a:t>
            </a:r>
            <a:r>
              <a:rPr lang="zh-CN" altLang="en-US" sz="2400" b="1">
                <a:latin typeface="宋体" panose="02010600030101010101" pitchFamily="2" charset="-122"/>
                <a:ea typeface="宋体" panose="02010600030101010101" pitchFamily="2" charset="-122"/>
                <a:cs typeface="宋体" panose="02010600030101010101" pitchFamily="2" charset="-122"/>
              </a:rPr>
              <a:t>：如果一个大于</a:t>
            </a:r>
            <a:r>
              <a:rPr lang="en-US" altLang="zh-CN" sz="2400" b="1">
                <a:latin typeface="宋体" panose="02010600030101010101" pitchFamily="2" charset="-122"/>
                <a:ea typeface="宋体" panose="02010600030101010101" pitchFamily="2" charset="-122"/>
                <a:cs typeface="宋体" panose="02010600030101010101" pitchFamily="2" charset="-122"/>
              </a:rPr>
              <a:t>1 </a:t>
            </a:r>
            <a:r>
              <a:rPr lang="zh-CN" altLang="en-US" sz="2400" b="1">
                <a:latin typeface="宋体" panose="02010600030101010101" pitchFamily="2" charset="-122"/>
                <a:ea typeface="宋体" panose="02010600030101010101" pitchFamily="2" charset="-122"/>
                <a:cs typeface="宋体" panose="02010600030101010101" pitchFamily="2" charset="-122"/>
              </a:rPr>
              <a:t>的整数，除</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和自身外无其他正因数，则称这个正整数为素数</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01015"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17525" y="666115"/>
                <a:ext cx="10448290" cy="1974215"/>
              </a:xfrm>
              <a:prstGeom prst="rect">
                <a:avLst/>
              </a:prstGeom>
              <a:noFill/>
            </p:spPr>
            <p:txBody>
              <a:bodyPr wrap="square" rtlCol="0">
                <a:spAutoFit/>
              </a:bodyPr>
              <a:lstStyle/>
              <a:p>
                <a:pPr>
                  <a:lnSpc>
                    <a:spcPct val="17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要判定全称量词命题</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𝑀</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是真命题，需要对集合</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𝑀</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中每个元素</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，证明</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成立；如果在集合</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𝑀</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中找到一个元素</a:t>
                </a:r>
                <a14:m>
                  <m:oMathPara>
                    <m:oMathParaPr>
                      <m:jc/>
                    </m:oMathParaPr>
                    <m:oMath>
                      <m:sSub>
                        <m:sSubPr>
                          <m:ctrlPr>
                            <a:rPr lang="en-US" altLang="zh-CN" sz="2400" i="1">
                              <a:latin typeface="Cambria Math" panose="02040503050406030204" charset="0"/>
                              <a:ea typeface="宋体" panose="02010600030101010101" pitchFamily="2" charset="-122"/>
                              <a:cs typeface="Cambria Math" panose="02040503050406030204" charset="0"/>
                              <a:sym typeface="+mn-ea"/>
                            </a:rPr>
                          </m:ctrlPr>
                        </m:sSubPr>
                        <m:e>
                          <m:r>
                            <a:rPr lang="en-US" altLang="zh-CN" sz="2400" i="1">
                              <a:latin typeface="Cambria Math" panose="02040503050406030204" charset="0"/>
                              <a:ea typeface="宋体" panose="02010600030101010101" pitchFamily="2" charset="-122"/>
                              <a:cs typeface="Cambria Math" panose="02040503050406030204" charset="0"/>
                              <a:sym typeface="+mn-ea"/>
                            </a:rPr>
                            <m:t>𝑥</m:t>
                          </m:r>
                        </m:e>
                        <m:sub>
                          <m:r>
                            <a:rPr lang="en-US" altLang="zh-CN" sz="2400" i="1">
                              <a:latin typeface="Cambria Math" panose="02040503050406030204" charset="0"/>
                              <a:ea typeface="宋体" panose="02010600030101010101" pitchFamily="2" charset="-122"/>
                              <a:cs typeface="Cambria Math" panose="02040503050406030204" charset="0"/>
                              <a:sym typeface="+mn-ea"/>
                            </a:rPr>
                            <m:t>0</m:t>
                          </m:r>
                        </m:sub>
                      </m:sSub>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sSub>
                        <m:sSubPr>
                          <m:ctrlPr>
                            <a:rPr lang="en-US" altLang="zh-CN" sz="2400" i="1">
                              <a:latin typeface="Cambria Math" panose="02040503050406030204" charset="0"/>
                              <a:ea typeface="宋体" panose="02010600030101010101" pitchFamily="2" charset="-122"/>
                              <a:cs typeface="Cambria Math" panose="02040503050406030204" charset="0"/>
                              <a:sym typeface="+mn-ea"/>
                            </a:rPr>
                          </m:ctrlPr>
                        </m:sSubPr>
                        <m:e>
                          <m:r>
                            <a:rPr lang="en-US" altLang="zh-CN" sz="2400" i="1">
                              <a:latin typeface="Cambria Math" panose="02040503050406030204" charset="0"/>
                              <a:ea typeface="宋体" panose="02010600030101010101" pitchFamily="2" charset="-122"/>
                              <a:cs typeface="Cambria Math" panose="02040503050406030204" charset="0"/>
                              <a:sym typeface="+mn-ea"/>
                            </a:rPr>
                            <m:t>𝑥</m:t>
                          </m:r>
                        </m:e>
                        <m:sub>
                          <m:r>
                            <a:rPr lang="en-US" altLang="zh-CN" sz="2400" i="1">
                              <a:latin typeface="Cambria Math" panose="02040503050406030204" charset="0"/>
                              <a:ea typeface="宋体" panose="02010600030101010101" pitchFamily="2" charset="-122"/>
                              <a:cs typeface="Cambria Math" panose="02040503050406030204" charset="0"/>
                              <a:sym typeface="+mn-ea"/>
                            </a:rPr>
                            <m:t>0</m:t>
                          </m:r>
                        </m:sub>
                      </m:sSub>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不成立，那么这个全称量词命题就是假命题</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17525" y="666115"/>
                <a:ext cx="10448290" cy="197421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11" name="组合 10" title=""/>
          <p:cNvGrpSpPr/>
          <p:nvPr/>
        </p:nvGrpSpPr>
        <p:grpSpPr>
          <a:xfrm>
            <a:off x="4460240" y="3364865"/>
            <a:ext cx="2529840" cy="1151890"/>
            <a:chOff x="8058" y="3517"/>
            <a:chExt cx="3984" cy="1814"/>
          </a:xfrm>
        </p:grpSpPr>
        <p:sp>
          <p:nvSpPr>
            <p:cNvPr id="9" name="云形标注 8"/>
            <p:cNvSpPr/>
            <p:nvPr/>
          </p:nvSpPr>
          <p:spPr>
            <a:xfrm rot="10080000">
              <a:off x="8058" y="3517"/>
              <a:ext cx="3984" cy="1815"/>
            </a:xfrm>
            <a:prstGeom prst="cloudCallout">
              <a:avLst/>
            </a:prstGeom>
            <a:solidFill>
              <a:schemeClr val="accent2">
                <a:lumMod val="20000"/>
                <a:lumOff val="80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92" y="3936"/>
              <a:ext cx="2969" cy="1307"/>
            </a:xfrm>
            <a:prstGeom prst="rect">
              <a:avLst/>
            </a:prstGeom>
            <a:noFill/>
          </p:spPr>
          <p:txBody>
            <a:bodyPr wrap="square" rtlCol="0">
              <a:spAutoFit/>
            </a:bodyPr>
            <a:lstStyle/>
            <a:p>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这个方法就是举反例</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矩形 9" title=""/>
          <p:cNvSpPr/>
          <p:nvPr>
            <p:custDataLst>
              <p:tags r:id="rId2"/>
            </p:custDataLst>
          </p:nvPr>
        </p:nvSpPr>
        <p:spPr>
          <a:xfrm>
            <a:off x="1147445" y="2736215"/>
            <a:ext cx="1546860" cy="39433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title=""/>
          <p:cNvSpPr/>
          <p:nvPr/>
        </p:nvSpPr>
        <p:spPr>
          <a:xfrm>
            <a:off x="1147445" y="2214880"/>
            <a:ext cx="1206500" cy="394335"/>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038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8" name="文本框 7" title=""/>
              <p:cNvSpPr txBox="1"/>
              <p:nvPr/>
            </p:nvSpPr>
            <p:spPr>
              <a:xfrm>
                <a:off x="598805" y="538480"/>
                <a:ext cx="10753090" cy="2675255"/>
              </a:xfrm>
              <a:prstGeom prst="rect">
                <a:avLst/>
              </a:prstGeom>
              <a:noFill/>
            </p:spPr>
            <p:txBody>
              <a:bodyPr wrap="square" rtlCol="0">
                <a:sp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rPr>
                  <a:t>：下列语</a:t>
                </a:r>
                <a:r>
                  <a:rPr lang="zh-CN" sz="2400" b="1">
                    <a:latin typeface="宋体" panose="02010600030101010101" pitchFamily="2" charset="-122"/>
                    <a:ea typeface="宋体" panose="02010600030101010101" pitchFamily="2" charset="-122"/>
                    <a:cs typeface="宋体" panose="02010600030101010101" pitchFamily="2" charset="-122"/>
                    <a:sym typeface="+mn-ea"/>
                  </a:rPr>
                  <a:t>句是</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命题吗</a:t>
                </a:r>
                <a:r>
                  <a:rPr lang="zh-CN" sz="2400" b="1">
                    <a:latin typeface="宋体" panose="02010600030101010101" pitchFamily="2" charset="-122"/>
                    <a:ea typeface="宋体" panose="02010600030101010101" pitchFamily="2" charset="-122"/>
                  </a:rPr>
                  <a:t>？比较</a:t>
                </a:r>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和</a:t>
                </a:r>
                <a:r>
                  <a:rPr lang="en-US" altLang="zh-CN" sz="2400" b="1">
                    <a:latin typeface="宋体" panose="02010600030101010101" pitchFamily="2" charset="-122"/>
                    <a:ea typeface="宋体" panose="02010600030101010101" pitchFamily="2" charset="-122"/>
                  </a:rPr>
                  <a:t>(3)</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(2)</a:t>
                </a:r>
                <a:r>
                  <a:rPr lang="zh-CN" altLang="en-US" sz="2400" b="1">
                    <a:latin typeface="宋体" panose="02010600030101010101" pitchFamily="2" charset="-122"/>
                    <a:ea typeface="宋体" panose="02010600030101010101" pitchFamily="2" charset="-122"/>
                  </a:rPr>
                  <a:t>和</a:t>
                </a:r>
                <a:r>
                  <a:rPr lang="en-US" altLang="zh-CN" sz="2400" b="1">
                    <a:latin typeface="宋体" panose="02010600030101010101" pitchFamily="2" charset="-122"/>
                    <a:ea typeface="宋体" panose="02010600030101010101" pitchFamily="2" charset="-122"/>
                  </a:rPr>
                  <a:t>(4)</a:t>
                </a:r>
                <a:r>
                  <a:rPr lang="zh-CN" altLang="en-US" sz="2400" b="1">
                    <a:latin typeface="宋体" panose="02010600030101010101" pitchFamily="2" charset="-122"/>
                    <a:ea typeface="宋体" panose="02010600030101010101" pitchFamily="2" charset="-122"/>
                  </a:rPr>
                  <a:t>，它们之间有什么关系？</a:t>
                </a:r>
                <a:endParaRPr lang="zh-CN" sz="2400" b="1">
                  <a:latin typeface="宋体" panose="02010600030101010101" pitchFamily="2" charset="-122"/>
                  <a:ea typeface="宋体" panose="02010600030101010101" pitchFamily="2" charset="-122"/>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(1)</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3</m:t>
                      </m:r>
                    </m:oMath>
                  </m:oMathPara>
                </a14:m>
                <a:r>
                  <a:rPr lang="zh-CN" altLang="en-US"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(2)</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能被</a:t>
                </a:r>
                <a:r>
                  <a:rPr lang="en-US" altLang="zh-CN" sz="2400">
                    <a:latin typeface="Cambria Math" panose="02040503050406030204" charset="0"/>
                    <a:ea typeface="宋体" panose="02010600030101010101" pitchFamily="2" charset="-122"/>
                    <a:cs typeface="Cambria Math" panose="02040503050406030204" charset="0"/>
                  </a:rPr>
                  <a:t>2</a:t>
                </a:r>
                <a:r>
                  <a:rPr lang="zh-CN" altLang="en-US" sz="2400" b="1">
                    <a:latin typeface="Cambria Math" panose="02040503050406030204" charset="0"/>
                    <a:ea typeface="宋体" panose="02010600030101010101" pitchFamily="2" charset="-122"/>
                    <a:cs typeface="Cambria Math" panose="02040503050406030204" charset="0"/>
                  </a:rPr>
                  <a:t>和</a:t>
                </a:r>
                <a:r>
                  <a:rPr lang="en-US" altLang="zh-CN" sz="2400">
                    <a:latin typeface="Cambria Math" panose="02040503050406030204" charset="0"/>
                    <a:ea typeface="宋体" panose="02010600030101010101" pitchFamily="2" charset="-122"/>
                    <a:cs typeface="Cambria Math" panose="02040503050406030204" charset="0"/>
                  </a:rPr>
                  <a:t>3</a:t>
                </a:r>
                <a:r>
                  <a:rPr lang="zh-CN" altLang="en-US" sz="2400" b="1">
                    <a:latin typeface="Cambria Math" panose="02040503050406030204" charset="0"/>
                    <a:ea typeface="宋体" panose="02010600030101010101" pitchFamily="2" charset="-122"/>
                    <a:cs typeface="Cambria Math" panose="02040503050406030204" charset="0"/>
                  </a:rPr>
                  <a:t>整除</a:t>
                </a:r>
                <a:r>
                  <a:rPr lang="zh-CN" altLang="en-US" sz="2400" b="1">
                    <a:latin typeface="宋体" panose="02010600030101010101" pitchFamily="2" charset="-122"/>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(3)</a:t>
                </a:r>
                <a:r>
                  <a:rPr lang="zh-CN" altLang="en-US" sz="2400" b="1">
                    <a:latin typeface="宋体" panose="02010600030101010101" pitchFamily="2" charset="-122"/>
                    <a:ea typeface="宋体" panose="02010600030101010101" pitchFamily="2" charset="-122"/>
                    <a:cs typeface="Cambria Math" panose="02040503050406030204" charset="0"/>
                  </a:rPr>
                  <a:t>存在一个</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𝑅</m:t>
                      </m:r>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使</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2</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1</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3</m:t>
                      </m:r>
                    </m:oMath>
                  </m:oMathPara>
                </a14:m>
                <a:r>
                  <a:rPr lang="zh-CN" altLang="en-US" sz="2400">
                    <a:latin typeface="Cambria Math" panose="02040503050406030204" charset="0"/>
                    <a:ea typeface="宋体" panose="02010600030101010101" pitchFamily="2" charset="-122"/>
                    <a:cs typeface="Cambria Math" panose="02040503050406030204" charset="0"/>
                  </a:rPr>
                  <a:t>；</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latin typeface="宋体" panose="02010600030101010101" pitchFamily="2" charset="-122"/>
                    <a:ea typeface="宋体" panose="02010600030101010101" pitchFamily="2" charset="-122"/>
                    <a:cs typeface="Cambria Math" panose="02040503050406030204" charset="0"/>
                  </a:rPr>
                  <a:t>(4)</a:t>
                </a:r>
                <a:r>
                  <a:rPr lang="zh-CN" altLang="en-US" sz="2400" b="1">
                    <a:latin typeface="宋体" panose="02010600030101010101" pitchFamily="2" charset="-122"/>
                    <a:ea typeface="宋体" panose="02010600030101010101" pitchFamily="2" charset="-122"/>
                    <a:cs typeface="Cambria Math" panose="02040503050406030204" charset="0"/>
                  </a:rPr>
                  <a:t>至少有一个</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𝑍</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能</a:t>
                </a:r>
                <a:r>
                  <a:rPr lang="zh-CN" altLang="en-US" sz="2400" b="1">
                    <a:latin typeface="Cambria Math" panose="02040503050406030204" charset="0"/>
                    <a:ea typeface="宋体" panose="02010600030101010101" pitchFamily="2" charset="-122"/>
                    <a:cs typeface="Cambria Math" panose="02040503050406030204" charset="0"/>
                    <a:sym typeface="+mn-ea"/>
                  </a:rPr>
                  <a:t>被</a:t>
                </a:r>
                <a:r>
                  <a:rPr lang="en-US" altLang="zh-CN" sz="2400">
                    <a:latin typeface="Cambria Math" panose="02040503050406030204" charset="0"/>
                    <a:ea typeface="宋体" panose="02010600030101010101" pitchFamily="2" charset="-122"/>
                    <a:cs typeface="Cambria Math" panose="02040503050406030204" charset="0"/>
                    <a:sym typeface="+mn-ea"/>
                  </a:rPr>
                  <a:t>2</a:t>
                </a:r>
                <a:r>
                  <a:rPr lang="zh-CN" altLang="en-US" sz="2400" b="1">
                    <a:latin typeface="Cambria Math" panose="02040503050406030204" charset="0"/>
                    <a:ea typeface="宋体" panose="02010600030101010101" pitchFamily="2" charset="-122"/>
                    <a:cs typeface="Cambria Math" panose="02040503050406030204" charset="0"/>
                    <a:sym typeface="+mn-ea"/>
                  </a:rPr>
                  <a:t>和</a:t>
                </a:r>
                <a:r>
                  <a:rPr lang="en-US" altLang="zh-CN" sz="2400">
                    <a:latin typeface="Cambria Math" panose="02040503050406030204" charset="0"/>
                    <a:ea typeface="宋体" panose="02010600030101010101" pitchFamily="2" charset="-122"/>
                    <a:cs typeface="Cambria Math" panose="02040503050406030204" charset="0"/>
                    <a:sym typeface="+mn-ea"/>
                  </a:rPr>
                  <a:t>3</a:t>
                </a:r>
                <a:r>
                  <a:rPr lang="zh-CN" altLang="en-US" sz="2400" b="1">
                    <a:latin typeface="Cambria Math" panose="02040503050406030204" charset="0"/>
                    <a:ea typeface="宋体" panose="02010600030101010101" pitchFamily="2" charset="-122"/>
                    <a:cs typeface="Cambria Math" panose="02040503050406030204" charset="0"/>
                    <a:sym typeface="+mn-ea"/>
                  </a:rPr>
                  <a:t>整除</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538480"/>
                <a:ext cx="10753090" cy="267525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2" name="组合 11" title=""/>
          <p:cNvGrpSpPr/>
          <p:nvPr/>
        </p:nvGrpSpPr>
        <p:grpSpPr>
          <a:xfrm>
            <a:off x="598805" y="3327400"/>
            <a:ext cx="10916920" cy="1863090"/>
            <a:chOff x="943" y="5240"/>
            <a:chExt cx="17192" cy="2934"/>
          </a:xfrm>
        </p:grpSpPr>
        <p:sp>
          <p:nvSpPr>
            <p:cNvPr id="11" name="矩形 10"/>
            <p:cNvSpPr/>
            <p:nvPr>
              <p:custDataLst>
                <p:tags r:id="rId4"/>
              </p:custDataLst>
            </p:nvPr>
          </p:nvSpPr>
          <p:spPr>
            <a:xfrm>
              <a:off x="12173" y="6397"/>
              <a:ext cx="3036" cy="621"/>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5033" y="5557"/>
              <a:ext cx="2567" cy="621"/>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7" name="组合 6"/>
            <p:cNvGrpSpPr/>
            <p:nvPr/>
          </p:nvGrpSpPr>
          <p:grpSpPr>
            <a:xfrm>
              <a:off x="943" y="5240"/>
              <a:ext cx="17192" cy="2934"/>
              <a:chOff x="943" y="5240"/>
              <a:chExt cx="17192" cy="2934"/>
            </a:xfrm>
          </p:grpSpPr>
          <mc:AlternateContent>
            <mc:Choice Requires="a14">
              <p:sp>
                <p:nvSpPr>
                  <p:cNvPr id="2" name="文本框 1"/>
                  <p:cNvSpPr txBox="1"/>
                  <p:nvPr/>
                </p:nvSpPr>
                <p:spPr>
                  <a:xfrm>
                    <a:off x="943" y="5240"/>
                    <a:ext cx="17192" cy="2934"/>
                  </a:xfrm>
                  <a:prstGeom prst="rect">
                    <a:avLst/>
                  </a:prstGeom>
                  <a:noFill/>
                </p:spPr>
                <p:txBody>
                  <a:bodyPr wrap="square" rtlCol="0">
                    <a:spAutoFit/>
                  </a:bodyPr>
                  <a:lstStyle/>
                  <a:p>
                    <a:pPr>
                      <a:lnSpc>
                        <a:spcPct val="16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sz="2400" b="1">
                        <a:latin typeface="宋体" panose="02010600030101010101" pitchFamily="2" charset="-122"/>
                        <a:ea typeface="宋体" panose="02010600030101010101" pitchFamily="2" charset="-122"/>
                        <a:cs typeface="宋体" panose="02010600030101010101" pitchFamily="2" charset="-122"/>
                      </a:rPr>
                      <a:t>容易判断，</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不是命题</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语句</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rPr>
                      <a:t>的基础上，用短语</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存在一个</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对变量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进行限定；语句</a:t>
                    </a:r>
                    <a:r>
                      <a:rPr lang="en-US" altLang="zh-CN" sz="2400" b="1">
                        <a:latin typeface="宋体" panose="02010600030101010101" pitchFamily="2" charset="-122"/>
                        <a:ea typeface="宋体" panose="02010600030101010101" pitchFamily="2" charset="-122"/>
                        <a:cs typeface="宋体" panose="02010600030101010101" pitchFamily="2" charset="-122"/>
                      </a:rPr>
                      <a:t>(4)</a:t>
                    </a:r>
                    <a:r>
                      <a:rPr lang="zh-CN" altLang="en-US" sz="2400" b="1">
                        <a:latin typeface="宋体" panose="02010600030101010101" pitchFamily="2" charset="-122"/>
                        <a:ea typeface="宋体" panose="02010600030101010101" pitchFamily="2" charset="-122"/>
                        <a:cs typeface="宋体" panose="02010600030101010101" pitchFamily="2" charset="-122"/>
                      </a:rPr>
                      <a:t>在</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的基础上，用短语</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至少有一个</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对变量</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进行限定，从而使</a:t>
                    </a:r>
                    <a:r>
                      <a:rPr lang="en-US" altLang="zh-CN" sz="2400" b="1">
                        <a:latin typeface="宋体" panose="02010600030101010101" pitchFamily="2" charset="-122"/>
                        <a:ea typeface="宋体" panose="02010600030101010101" pitchFamily="2" charset="-122"/>
                        <a:cs typeface="宋体" panose="02010600030101010101" pitchFamily="2" charset="-122"/>
                      </a:rPr>
                      <a:t>(3)(4)</a:t>
                    </a:r>
                    <a:r>
                      <a:rPr lang="zh-CN" altLang="en-US" sz="2400" b="1">
                        <a:latin typeface="宋体" panose="02010600030101010101" pitchFamily="2" charset="-122"/>
                        <a:ea typeface="宋体" panose="02010600030101010101" pitchFamily="2" charset="-122"/>
                        <a:cs typeface="宋体" panose="02010600030101010101" pitchFamily="2" charset="-122"/>
                      </a:rPr>
                      <a:t>成为可以判断真假的陈述句，因此语句</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(3)(4)</a:t>
                    </a:r>
                    <a:r>
                      <a:rPr lang="zh-CN" altLang="en-US" sz="2400" b="1">
                        <a:latin typeface="宋体" panose="02010600030101010101" pitchFamily="2" charset="-122"/>
                        <a:ea typeface="宋体" panose="02010600030101010101" pitchFamily="2" charset="-122"/>
                        <a:cs typeface="宋体" panose="02010600030101010101" pitchFamily="2" charset="-122"/>
                      </a:rPr>
                      <a:t>是命题</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943" y="5240"/>
                    <a:ext cx="17192" cy="2934"/>
                  </a:xfrm>
                  <a:prstGeom prst="rect">
                    <a:avLst/>
                  </a:prstGeom>
                  <a:blipFill rotWithShape="1">
                    <a:blip r:embed="rId6"/>
                    <a:stretch>
                      <a:fillRect/>
                    </a:stretch>
                  </a:blipFill>
                </p:spPr>
                <p:txBody>
                  <a:bodyPr/>
                  <a:lstStyle/>
                  <a:p>
                    <a:r>
                      <a:rPr lang="zh-CN" altLang="en-US">
                        <a:noFill/>
                      </a:rPr>
                      <a:t> </a:t>
                    </a:r>
                  </a:p>
                </p:txBody>
              </p:sp>
            </mc:Fallback>
          </mc:AlternateContent>
          <p:sp>
            <p:nvSpPr>
              <p:cNvPr id="3" name="矩形 2"/>
              <p:cNvSpPr/>
              <p:nvPr>
                <p:custDataLst>
                  <p:tags r:id="rId7"/>
                </p:custDataLst>
              </p:nvPr>
            </p:nvSpPr>
            <p:spPr>
              <a:xfrm>
                <a:off x="1408" y="617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20" name="组合 19" title=""/>
          <p:cNvGrpSpPr/>
          <p:nvPr/>
        </p:nvGrpSpPr>
        <p:grpSpPr>
          <a:xfrm>
            <a:off x="3397250" y="1139190"/>
            <a:ext cx="1911985" cy="845820"/>
            <a:chOff x="6635" y="1794"/>
            <a:chExt cx="3011" cy="1332"/>
          </a:xfrm>
        </p:grpSpPr>
        <p:sp>
          <p:nvSpPr>
            <p:cNvPr id="19" name="左箭头 18"/>
            <p:cNvSpPr/>
            <p:nvPr>
              <p:custDataLst>
                <p:tags r:id="rId8"/>
              </p:custDataLst>
            </p:nvPr>
          </p:nvSpPr>
          <p:spPr>
            <a:xfrm>
              <a:off x="6635" y="1794"/>
              <a:ext cx="3011" cy="1332"/>
            </a:xfrm>
            <a:prstGeom prst="leftArrow">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custDataLst>
                <p:tags r:id="rId9"/>
              </p:custDataLst>
            </p:nvPr>
          </p:nvSpPr>
          <p:spPr>
            <a:xfrm>
              <a:off x="7252" y="2098"/>
              <a:ext cx="2328"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不是命题</a:t>
              </a:r>
              <a:endParaRPr lang="zh-CN" altLang="en-US" sz="2400" b="1">
                <a:latin typeface="宋体" panose="02010600030101010101" pitchFamily="2" charset="-122"/>
                <a:ea typeface="宋体" panose="02010600030101010101" pitchFamily="2" charset="-122"/>
              </a:endParaRPr>
            </a:p>
          </p:txBody>
        </p:sp>
      </p:grpSp>
      <p:grpSp>
        <p:nvGrpSpPr>
          <p:cNvPr id="21" name="组合 20" title=""/>
          <p:cNvGrpSpPr/>
          <p:nvPr/>
        </p:nvGrpSpPr>
        <p:grpSpPr>
          <a:xfrm>
            <a:off x="6172835" y="2152650"/>
            <a:ext cx="1848485" cy="845820"/>
            <a:chOff x="7098" y="1794"/>
            <a:chExt cx="2911" cy="1332"/>
          </a:xfrm>
        </p:grpSpPr>
        <p:sp>
          <p:nvSpPr>
            <p:cNvPr id="22" name="左箭头 21"/>
            <p:cNvSpPr/>
            <p:nvPr>
              <p:custDataLst>
                <p:tags r:id="rId10"/>
              </p:custDataLst>
            </p:nvPr>
          </p:nvSpPr>
          <p:spPr>
            <a:xfrm>
              <a:off x="7098" y="1794"/>
              <a:ext cx="2548" cy="1332"/>
            </a:xfrm>
            <a:prstGeom prst="leftArrow">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7681" y="2098"/>
              <a:ext cx="2328"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是命题</a:t>
              </a:r>
              <a:endParaRPr lang="zh-CN" altLang="en-US" sz="2400" b="1">
                <a:latin typeface="宋体" panose="02010600030101010101" pitchFamily="2" charset="-122"/>
                <a:ea typeface="宋体" panose="02010600030101010101" pitchFamily="2" charset="-122"/>
              </a:endParaRPr>
            </a:p>
          </p:txBody>
        </p:sp>
      </p:grpSp>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矩形 11" title=""/>
          <p:cNvSpPr/>
          <p:nvPr>
            <p:custDataLst>
              <p:tags r:id="rId2"/>
            </p:custDataLst>
          </p:nvPr>
        </p:nvSpPr>
        <p:spPr>
          <a:xfrm>
            <a:off x="4207510" y="2425700"/>
            <a:ext cx="3827780" cy="39433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title=""/>
          <p:cNvSpPr/>
          <p:nvPr>
            <p:custDataLst>
              <p:tags r:id="rId3"/>
            </p:custDataLst>
          </p:nvPr>
        </p:nvSpPr>
        <p:spPr>
          <a:xfrm>
            <a:off x="1202055" y="1392555"/>
            <a:ext cx="534670" cy="39433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title=""/>
          <p:cNvSpPr/>
          <p:nvPr>
            <p:custDataLst>
              <p:tags r:id="rId4"/>
            </p:custDataLst>
          </p:nvPr>
        </p:nvSpPr>
        <p:spPr>
          <a:xfrm>
            <a:off x="8453120" y="862330"/>
            <a:ext cx="1309370" cy="39433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title=""/>
          <p:cNvSpPr/>
          <p:nvPr>
            <p:custDataLst>
              <p:tags r:id="rId5"/>
            </p:custDataLst>
          </p:nvPr>
        </p:nvSpPr>
        <p:spPr>
          <a:xfrm>
            <a:off x="2070735" y="862330"/>
            <a:ext cx="3842385" cy="394335"/>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 name="组合 3" title=""/>
          <p:cNvGrpSpPr/>
          <p:nvPr/>
        </p:nvGrpSpPr>
        <p:grpSpPr>
          <a:xfrm>
            <a:off x="50038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8" name="文本框 7" title=""/>
              <p:cNvSpPr txBox="1"/>
              <p:nvPr/>
            </p:nvSpPr>
            <p:spPr>
              <a:xfrm>
                <a:off x="665480" y="748030"/>
                <a:ext cx="10753090" cy="2158365"/>
              </a:xfrm>
              <a:prstGeom prst="rect">
                <a:avLst/>
              </a:prstGeom>
              <a:noFill/>
              <a:ln w="28575">
                <a:solidFill>
                  <a:schemeClr val="accent1">
                    <a:lumMod val="75000"/>
                  </a:schemeClr>
                </a:solidFill>
              </a:ln>
            </p:spPr>
            <p:txBody>
              <a:bodyPr wrap="square" rtlCol="0">
                <a:spAutoFit/>
              </a:bodyPr>
              <a:lstStyle/>
              <a:p>
                <a:pPr algn="l">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    </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短语</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存在一个</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至少有</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一个”</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在逻辑中通常叫做</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存在</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量词，</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并且用符号</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m:rPr>
                          <m:sty m:val="bi"/>
                        </m:rPr>
                        <a:rPr lang="en-US" altLang="zh-CN" sz="2400" b="1" i="1">
                          <a:solidFill>
                            <a:srgbClr val="FF0000"/>
                          </a:solidFill>
                          <a:latin typeface="Cambria Math" panose="02040503050406030204" charset="0"/>
                          <a:ea typeface="宋体" panose="02010600030101010101"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表示.</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含有</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存在</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量词的命题</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叫</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做</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存在</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量词命题.</a:t>
                </a:r>
                <a:r>
                  <a:rPr lang="en-US" altLang="zh-CN" sz="2400" b="1">
                    <a:latin typeface="宋体" panose="02010600030101010101" pitchFamily="2" charset="-122"/>
                    <a:ea typeface="宋体" panose="02010600030101010101" pitchFamily="2" charset="-122"/>
                    <a:cs typeface="Cambria Math" panose="02040503050406030204" charset="0"/>
                  </a:rPr>
                  <a:t>例如，命题“</a:t>
                </a:r>
                <a:r>
                  <a:rPr lang="zh-CN" altLang="en-US" sz="2400" b="1">
                    <a:latin typeface="宋体" panose="02010600030101010101" pitchFamily="2" charset="-122"/>
                    <a:ea typeface="宋体" panose="02010600030101010101" pitchFamily="2" charset="-122"/>
                    <a:cs typeface="Cambria Math" panose="02040503050406030204" charset="0"/>
                  </a:rPr>
                  <a:t>有的平行四边形是菱形</a:t>
                </a:r>
                <a:r>
                  <a:rPr lang="en-US" altLang="zh-CN" sz="2400" b="1">
                    <a:latin typeface="宋体" panose="02010600030101010101" pitchFamily="2" charset="-122"/>
                    <a:ea typeface="宋体" panose="02010600030101010101" pitchFamily="2" charset="-122"/>
                    <a:cs typeface="Cambria Math" panose="02040503050406030204" charset="0"/>
                  </a:rPr>
                  <a:t>”“</a:t>
                </a:r>
                <a:r>
                  <a:rPr lang="zh-CN" altLang="en-US" sz="2400" b="1">
                    <a:latin typeface="宋体" panose="02010600030101010101" pitchFamily="2" charset="-122"/>
                    <a:ea typeface="宋体" panose="02010600030101010101" pitchFamily="2" charset="-122"/>
                    <a:cs typeface="Cambria Math" panose="02040503050406030204" charset="0"/>
                  </a:rPr>
                  <a:t>有一个素数不是奇数</a:t>
                </a:r>
                <a:r>
                  <a:rPr lang="en-US" altLang="zh-CN" sz="2400" b="1">
                    <a:latin typeface="宋体" panose="02010600030101010101" pitchFamily="2" charset="-122"/>
                    <a:ea typeface="宋体" panose="02010600030101010101" pitchFamily="2" charset="-122"/>
                    <a:cs typeface="Cambria Math" panose="02040503050406030204" charset="0"/>
                  </a:rPr>
                  <a:t>”都是</a:t>
                </a:r>
                <a:r>
                  <a:rPr lang="zh-CN" altLang="en-US" sz="2400" b="1">
                    <a:latin typeface="宋体" panose="02010600030101010101" pitchFamily="2" charset="-122"/>
                    <a:ea typeface="宋体" panose="02010600030101010101" pitchFamily="2" charset="-122"/>
                    <a:cs typeface="Cambria Math" panose="02040503050406030204" charset="0"/>
                  </a:rPr>
                  <a:t>存在</a:t>
                </a:r>
                <a:r>
                  <a:rPr lang="en-US" altLang="zh-CN" sz="2400" b="1">
                    <a:latin typeface="宋体" panose="02010600030101010101" pitchFamily="2" charset="-122"/>
                    <a:ea typeface="宋体" panose="02010600030101010101" pitchFamily="2" charset="-122"/>
                    <a:cs typeface="Cambria Math" panose="02040503050406030204" charset="0"/>
                  </a:rPr>
                  <a:t>量词命题.</a:t>
                </a:r>
                <a:endParaRPr lang="en-US" altLang="zh-CN" sz="2400" b="1">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    </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常见的全称量词还有</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有些</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有一个</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有的</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chemeClr val="tx1"/>
                    </a:solidFill>
                    <a:latin typeface="宋体" panose="02010600030101010101" pitchFamily="2" charset="-122"/>
                    <a:ea typeface="宋体" panose="02010600030101010101" pitchFamily="2" charset="-122"/>
                    <a:cs typeface="Cambria Math" panose="02040503050406030204" charset="0"/>
                  </a:rPr>
                  <a:t>等</a:t>
                </a:r>
                <a:r>
                  <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rPr>
                  <a:t>.</a:t>
                </a:r>
                <a:endParaRPr lang="en-US" altLang="zh-CN" sz="2400" b="1">
                  <a:solidFill>
                    <a:schemeClr val="tx1"/>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65480" y="748030"/>
                <a:ext cx="10753090" cy="2158365"/>
              </a:xfrm>
              <a:prstGeom prst="rect">
                <a:avLst/>
              </a:prstGeom>
              <a:blipFill rotWithShape="1">
                <a:blip r:embed="rId6"/>
                <a:stretch>
                  <a:fillRect l="-136" t="-677" r="-130" b="-647"/>
                </a:stretch>
              </a:blipFill>
              <a:ln w="28575">
                <a:solidFill>
                  <a:schemeClr val="accent1">
                    <a:lumMod val="75000"/>
                  </a:schemeClr>
                </a:solidFill>
              </a:ln>
            </p:spPr>
            <p:txBody>
              <a:bodyPr/>
              <a:lstStyle/>
              <a:p>
                <a:r>
                  <a:rPr lang="zh-CN" altLang="en-US">
                    <a:noFill/>
                  </a:rPr>
                  <a:t> </a:t>
                </a:r>
              </a:p>
            </p:txBody>
          </p:sp>
        </mc:Fallback>
      </mc:AlternateContent>
      <p:grpSp>
        <p:nvGrpSpPr>
          <p:cNvPr id="15" name="组合 14" title=""/>
          <p:cNvGrpSpPr/>
          <p:nvPr/>
        </p:nvGrpSpPr>
        <p:grpSpPr>
          <a:xfrm>
            <a:off x="598805" y="3327400"/>
            <a:ext cx="10448290" cy="1973580"/>
            <a:chOff x="943" y="5240"/>
            <a:chExt cx="16454" cy="3108"/>
          </a:xfrm>
        </p:grpSpPr>
        <p:sp>
          <p:nvSpPr>
            <p:cNvPr id="13" name="矩形 12"/>
            <p:cNvSpPr/>
            <p:nvPr>
              <p:custDataLst>
                <p:tags r:id="rId7"/>
              </p:custDataLst>
            </p:nvPr>
          </p:nvSpPr>
          <p:spPr>
            <a:xfrm>
              <a:off x="1048" y="6571"/>
              <a:ext cx="2925" cy="621"/>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custDataLst>
                <p:tags r:id="rId8"/>
              </p:custDataLst>
            </p:nvPr>
          </p:nvSpPr>
          <p:spPr>
            <a:xfrm>
              <a:off x="4631" y="719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9" name="组合 8"/>
            <p:cNvGrpSpPr/>
            <p:nvPr/>
          </p:nvGrpSpPr>
          <p:grpSpPr>
            <a:xfrm>
              <a:off x="943" y="5240"/>
              <a:ext cx="16454" cy="3108"/>
              <a:chOff x="943" y="5240"/>
              <a:chExt cx="16454" cy="3108"/>
            </a:xfrm>
          </p:grpSpPr>
          <mc:AlternateContent>
            <mc:Choice Requires="a14">
              <p:sp>
                <p:nvSpPr>
                  <p:cNvPr id="2" name="文本框 1"/>
                  <p:cNvSpPr txBox="1"/>
                  <p:nvPr/>
                </p:nvSpPr>
                <p:spPr>
                  <a:xfrm>
                    <a:off x="943" y="5240"/>
                    <a:ext cx="16454" cy="3109"/>
                  </a:xfrm>
                  <a:prstGeom prst="rect">
                    <a:avLst/>
                  </a:prstGeom>
                  <a:noFill/>
                </p:spPr>
                <p:txBody>
                  <a:bodyPr wrap="square" rtlCol="0">
                    <a:spAutoFit/>
                  </a:bodyPr>
                  <a:lstStyle/>
                  <a:p>
                    <a:pPr>
                      <a:lnSpc>
                        <a:spcPct val="17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一般形式</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sz="2400" b="1">
                        <a:latin typeface="宋体" panose="02010600030101010101" pitchFamily="2" charset="-122"/>
                        <a:ea typeface="宋体" panose="02010600030101010101" pitchFamily="2" charset="-122"/>
                        <a:cs typeface="宋体" panose="02010600030101010101" pitchFamily="2" charset="-122"/>
                      </a:rPr>
                      <a:t>存在</a:t>
                    </a:r>
                    <a:r>
                      <a:rPr lang="zh-CN" altLang="en-US" sz="2400" b="1">
                        <a:latin typeface="Cambria Math" panose="02040503050406030204" charset="0"/>
                        <a:ea typeface="宋体" panose="02010600030101010101" pitchFamily="2" charset="-122"/>
                        <a:cs typeface="Cambria Math" panose="02040503050406030204" charset="0"/>
                        <a:sym typeface="+mn-ea"/>
                      </a:rPr>
                      <a:t>量词命题</a:t>
                    </a:r>
                    <a:r>
                      <a:rPr lang="en-US" altLang="zh-CN" sz="2400" b="1">
                        <a:latin typeface="宋体" panose="02010600030101010101" pitchFamily="2" charset="-122"/>
                        <a:ea typeface="宋体" panose="02010600030101010101" pitchFamily="2" charset="-122"/>
                        <a:cs typeface="Cambria Math" panose="02040503050406030204" charset="0"/>
                        <a:sym typeface="+mn-ea"/>
                      </a:rPr>
                      <a:t>“</a:t>
                    </a:r>
                    <a:r>
                      <a:rPr lang="zh-CN" altLang="en-US" sz="2400" b="1">
                        <a:latin typeface="Cambria Math" panose="02040503050406030204" charset="0"/>
                        <a:ea typeface="宋体" panose="02010600030101010101" pitchFamily="2" charset="-122"/>
                        <a:cs typeface="Cambria Math" panose="02040503050406030204" charset="0"/>
                        <a:sym typeface="+mn-ea"/>
                      </a:rPr>
                      <a:t>存在</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𝑀</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中任意一个</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𝑥</m:t>
                          </m:r>
                        </m:oMath>
                      </m:oMathPara>
                    </a14:m>
                    <a:r>
                      <a:rPr lang="zh-CN" altLang="en-US" sz="2400">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成立</a:t>
                    </a:r>
                    <a:r>
                      <a:rPr lang="en-US" altLang="zh-CN" sz="2400" b="1">
                        <a:latin typeface="宋体" panose="02010600030101010101" pitchFamily="2" charset="-122"/>
                        <a:ea typeface="宋体" panose="02010600030101010101" pitchFamily="2" charset="-122"/>
                        <a:cs typeface="Cambria Math" panose="02040503050406030204" charset="0"/>
                      </a:rPr>
                      <a:t>”</a:t>
                    </a:r>
                    <a:r>
                      <a:rPr lang="zh-CN" altLang="en-US" sz="2400" b="1">
                        <a:latin typeface="宋体" panose="02010600030101010101" pitchFamily="2" charset="-122"/>
                        <a:ea typeface="宋体" panose="02010600030101010101" pitchFamily="2" charset="-122"/>
                        <a:cs typeface="Cambria Math" panose="02040503050406030204" charset="0"/>
                      </a:rPr>
                      <a:t>可用符号简记为</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𝑀</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𝑝</m:t>
                          </m:r>
                          <m:r>
                            <a:rPr lang="en-US" altLang="zh-CN" sz="2400" i="1">
                              <a:latin typeface="Cambria Math" panose="02040503050406030204" charset="0"/>
                              <a:ea typeface="宋体" panose="02010600030101010101" pitchFamily="2" charset="-122"/>
                              <a:cs typeface="Cambria Math" panose="02040503050406030204" charset="0"/>
                            </a:rPr>
                            <m:t>(</m:t>
                          </m:r>
                          <m:r>
                            <a:rPr lang="en-US" altLang="zh-CN" sz="2400" i="1">
                              <a:latin typeface="Cambria Math" panose="02040503050406030204" charset="0"/>
                              <a:ea typeface="宋体" panose="02010600030101010101" pitchFamily="2" charset="-122"/>
                              <a:cs typeface="Cambria Math" panose="02040503050406030204" charset="0"/>
                            </a:rPr>
                            <m:t>𝑥</m:t>
                          </m:r>
                          <m:r>
                            <a:rPr lang="en-US" altLang="zh-CN" sz="2400" i="1">
                              <a:latin typeface="Cambria Math" panose="02040503050406030204" charset="0"/>
                              <a:ea typeface="宋体" panose="02010600030101010101" pitchFamily="2" charset="-122"/>
                              <a:cs typeface="Cambria Math" panose="02040503050406030204" charset="0"/>
                            </a:rPr>
                            <m:t>).</m:t>
                          </m:r>
                        </m:oMath>
                      </m:oMathPara>
                    </a14:m>
                    <a:endParaRPr lang="en-US" altLang="zh-CN" sz="2400" i="1">
                      <a:latin typeface="Cambria Math" panose="02040503050406030204" charset="0"/>
                      <a:ea typeface="宋体" panose="02010600030101010101" pitchFamily="2" charset="-122"/>
                      <a:cs typeface="Cambria Math" panose="02040503050406030204" charset="0"/>
                    </a:endParaRPr>
                  </a:p>
                  <a:p>
                    <a:pPr>
                      <a:lnSpc>
                        <a:spcPct val="17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Cambria Math" panose="02040503050406030204" charset="0"/>
                        <a:sym typeface="+mn-ea"/>
                      </a:rPr>
                      <a:t>结构特点</a:t>
                    </a:r>
                    <a:r>
                      <a:rPr lang="zh-CN" altLang="en-US" sz="2400" b="1">
                        <a:latin typeface="宋体" panose="02010600030101010101" pitchFamily="2" charset="-122"/>
                        <a:ea typeface="宋体" panose="02010600030101010101" pitchFamily="2" charset="-122"/>
                        <a:cs typeface="Cambria Math" panose="02040503050406030204" charset="0"/>
                        <a:sym typeface="+mn-ea"/>
                      </a:rPr>
                      <a:t>：集合</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sym typeface="+mn-ea"/>
                            </a:rPr>
                            <m:t>𝑀</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中至少存在一个元素，满足条件</a:t>
                    </a:r>
                    <a14:m>
                      <m:oMathPara>
                        <m:oMathParaPr>
                          <m:jc/>
                        </m:oMathParaPr>
                        <m:oMath>
                          <m:r>
                            <a:rPr lang="en-US" altLang="zh-CN" sz="2400" i="1">
                              <a:latin typeface="Cambria Math" panose="02040503050406030204" charset="0"/>
                              <a:ea typeface="宋体" panose="02010600030101010101" pitchFamily="2" charset="-122"/>
                              <a:cs typeface="Cambria Math" panose="02040503050406030204" charset="0"/>
                            </a:rPr>
                            <m:t>𝑝</m:t>
                          </m:r>
                        </m:oMath>
                      </m:oMathPara>
                    </a14:m>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zh-CN" altLang="en-US" sz="2400">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943" y="5240"/>
                    <a:ext cx="16454" cy="3109"/>
                  </a:xfrm>
                  <a:prstGeom prst="rect">
                    <a:avLst/>
                  </a:prstGeom>
                  <a:blipFill rotWithShape="1">
                    <a:blip r:embed="rId9"/>
                    <a:stretch>
                      <a:fillRect/>
                    </a:stretch>
                  </a:blipFill>
                </p:spPr>
                <p:txBody>
                  <a:bodyPr/>
                  <a:lstStyle/>
                  <a:p>
                    <a:r>
                      <a:rPr lang="zh-CN" altLang="en-US">
                        <a:noFill/>
                      </a:rPr>
                      <a:t> </a:t>
                    </a:r>
                  </a:p>
                </p:txBody>
              </p:sp>
            </mc:Fallback>
          </mc:AlternateContent>
          <p:sp>
            <p:nvSpPr>
              <p:cNvPr id="7" name="矩形 6"/>
              <p:cNvSpPr/>
              <p:nvPr>
                <p:custDataLst>
                  <p:tags r:id="rId10"/>
                </p:custDataLst>
              </p:nvPr>
            </p:nvSpPr>
            <p:spPr>
              <a:xfrm>
                <a:off x="4242" y="7123"/>
                <a:ext cx="120" cy="188"/>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2.xml><?xml version="1.0" encoding="utf-8"?>
<p:tagLst xmlns:p="http://schemas.openxmlformats.org/presentationml/2006/main">
  <p:tag name="KSO_WM_BEAUTIFY_FLAG" val="#wm#"/>
  <p:tag name="KSO_WM_TEMPLATE_CATEGORY" val="custom"/>
  <p:tag name="KSO_WM_TEMPLATE_INDEX" val="20205081"/>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2.xml><?xml version="1.0" encoding="utf-8"?>
<p:tagLst xmlns:p="http://schemas.openxmlformats.org/presentationml/2006/main">
  <p:tag name="KSO_WM_BEAUTIFY_FLAG" val="#wm#"/>
  <p:tag name="KSO_WM_TEMPLATE_CATEGORY" val="custom"/>
  <p:tag name="KSO_WM_TEMPLATE_INDEX" val="20205081"/>
</p:tagLst>
</file>

<file path=ppt/tags/tag13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9.xml><?xml version="1.0" encoding="utf-8"?>
<p:tagLst xmlns:p="http://schemas.openxmlformats.org/presentationml/2006/main">
  <p:tag name="AS_OS" val="Unix 3.10 unknown"/>
  <p:tag name="AS_RELEASE_DATE" val="2023.03.31"/>
  <p:tag name="AS_TITLE" val="Aspose.Slides for Java"/>
  <p:tag name="AS_VERSION" val="23.3"/>
  <p:tag name="COMMONDATA" val="eyJoZGlkIjoiNGEyZWYyMDMzMDJhYzYxZmRhYjBiZDJhYWYyNWI1YjUifQ=="/>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146</Paragraphs>
  <Slides>20</Slides>
  <Notes>0</Notes>
  <TotalTime>0</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20</vt:i4>
      </vt:variant>
    </vt:vector>
  </HeadingPairs>
  <TitlesOfParts>
    <vt:vector baseType="lpstr" size="29">
      <vt:lpstr>Arial</vt:lpstr>
      <vt:lpstr>微软雅黑</vt:lpstr>
      <vt:lpstr>Wingdings</vt:lpstr>
      <vt:lpstr>宋体</vt:lpstr>
      <vt:lpstr>楷体</vt:lpstr>
      <vt:lpstr>黑体</vt:lpstr>
      <vt:lpstr>Cambria Math</vt:lpstr>
      <vt:lpstr>MS Mincho</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2023-08-11T08:40:52.373</cp:lastPrinted>
  <dcterms:created xsi:type="dcterms:W3CDTF">2023-08-11T08:40:52Z</dcterms:created>
  <dcterms:modified xsi:type="dcterms:W3CDTF">2023-08-11T00:40:52Z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