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8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tags" Target="tags/tag173.xml" /><Relationship Id="rId25" Type="http://schemas.openxmlformats.org/officeDocument/2006/relationships/presProps" Target="presProps.xml" /><Relationship Id="rId26" Type="http://schemas.openxmlformats.org/officeDocument/2006/relationships/viewProps" Target="viewProps.xml" /><Relationship Id="rId27" Type="http://schemas.openxmlformats.org/officeDocument/2006/relationships/theme" Target="theme/theme1.xml" /><Relationship Id="rId28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tags" Target="../tags/tag62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41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Relationship Id="rId4" Type="http://schemas.openxmlformats.org/officeDocument/2006/relationships/tags" Target="../tags/tag136.xml" /><Relationship Id="rId5" Type="http://schemas.openxmlformats.org/officeDocument/2006/relationships/tags" Target="../tags/tag137.xml" /><Relationship Id="rId6" Type="http://schemas.openxmlformats.org/officeDocument/2006/relationships/tags" Target="../tags/tag138.xml" /><Relationship Id="rId7" Type="http://schemas.openxmlformats.org/officeDocument/2006/relationships/tags" Target="../tags/tag139.xml" /><Relationship Id="rId8" Type="http://schemas.openxmlformats.org/officeDocument/2006/relationships/image" Target="../media/image19.png" /><Relationship Id="rId9" Type="http://schemas.openxmlformats.org/officeDocument/2006/relationships/tags" Target="../tags/tag14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Relationship Id="rId4" Type="http://schemas.openxmlformats.org/officeDocument/2006/relationships/tags" Target="../tags/tag14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48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Relationship Id="rId4" Type="http://schemas.openxmlformats.org/officeDocument/2006/relationships/tags" Target="../tags/tag143.xml" /><Relationship Id="rId5" Type="http://schemas.openxmlformats.org/officeDocument/2006/relationships/tags" Target="../tags/tag144.xml" /><Relationship Id="rId6" Type="http://schemas.openxmlformats.org/officeDocument/2006/relationships/tags" Target="../tags/tag145.xml" /><Relationship Id="rId7" Type="http://schemas.openxmlformats.org/officeDocument/2006/relationships/tags" Target="../tags/tag146.xml" /><Relationship Id="rId8" Type="http://schemas.openxmlformats.org/officeDocument/2006/relationships/image" Target="../media/image11.png" /><Relationship Id="rId9" Type="http://schemas.openxmlformats.org/officeDocument/2006/relationships/tags" Target="../tags/tag14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54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Relationship Id="rId4" Type="http://schemas.openxmlformats.org/officeDocument/2006/relationships/tags" Target="../tags/tag149.xml" /><Relationship Id="rId5" Type="http://schemas.openxmlformats.org/officeDocument/2006/relationships/tags" Target="../tags/tag150.xml" /><Relationship Id="rId6" Type="http://schemas.openxmlformats.org/officeDocument/2006/relationships/tags" Target="../tags/tag151.xml" /><Relationship Id="rId7" Type="http://schemas.openxmlformats.org/officeDocument/2006/relationships/tags" Target="../tags/tag152.xml" /><Relationship Id="rId8" Type="http://schemas.openxmlformats.org/officeDocument/2006/relationships/image" Target="../media/image11.png" /><Relationship Id="rId9" Type="http://schemas.openxmlformats.org/officeDocument/2006/relationships/tags" Target="../tags/tag15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Relationship Id="rId3" Type="http://schemas.openxmlformats.org/officeDocument/2006/relationships/tags" Target="../tags/tag155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61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tags" Target="../tags/tag156.xml" /><Relationship Id="rId5" Type="http://schemas.openxmlformats.org/officeDocument/2006/relationships/tags" Target="../tags/tag157.xml" /><Relationship Id="rId6" Type="http://schemas.openxmlformats.org/officeDocument/2006/relationships/tags" Target="../tags/tag158.xml" /><Relationship Id="rId7" Type="http://schemas.openxmlformats.org/officeDocument/2006/relationships/tags" Target="../tags/tag159.xml" /><Relationship Id="rId8" Type="http://schemas.openxmlformats.org/officeDocument/2006/relationships/image" Target="../media/image19.png" /><Relationship Id="rId9" Type="http://schemas.openxmlformats.org/officeDocument/2006/relationships/tags" Target="../tags/tag160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67.xml" /><Relationship Id="rId2" Type="http://schemas.openxmlformats.org/officeDocument/2006/relationships/image" Target="../media/image32.png" /><Relationship Id="rId3" Type="http://schemas.openxmlformats.org/officeDocument/2006/relationships/tags" Target="../tags/tag162.xml" /><Relationship Id="rId4" Type="http://schemas.openxmlformats.org/officeDocument/2006/relationships/tags" Target="../tags/tag163.xml" /><Relationship Id="rId5" Type="http://schemas.openxmlformats.org/officeDocument/2006/relationships/tags" Target="../tags/tag164.xml" /><Relationship Id="rId6" Type="http://schemas.openxmlformats.org/officeDocument/2006/relationships/tags" Target="../tags/tag165.xml" /><Relationship Id="rId7" Type="http://schemas.openxmlformats.org/officeDocument/2006/relationships/image" Target="../media/image19.png" /><Relationship Id="rId8" Type="http://schemas.openxmlformats.org/officeDocument/2006/relationships/tags" Target="../tags/tag166.xml" /><Relationship Id="rId9" Type="http://schemas.openxmlformats.org/officeDocument/2006/relationships/image" Target="../media/image33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Relationship Id="rId3" Type="http://schemas.openxmlformats.org/officeDocument/2006/relationships/tags" Target="../tags/tag168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Relationship Id="rId3" Type="http://schemas.openxmlformats.org/officeDocument/2006/relationships/image" Target="../media/image36.png" /><Relationship Id="rId4" Type="http://schemas.openxmlformats.org/officeDocument/2006/relationships/tags" Target="../tags/tag169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Relationship Id="rId3" Type="http://schemas.openxmlformats.org/officeDocument/2006/relationships/image" Target="../media/image38.png" /><Relationship Id="rId4" Type="http://schemas.openxmlformats.org/officeDocument/2006/relationships/tags" Target="../tags/tag170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tags" Target="../tags/tag70.xml" /><Relationship Id="rId8" Type="http://schemas.openxmlformats.org/officeDocument/2006/relationships/image" Target="../media/image4.png" /><Relationship Id="rId9" Type="http://schemas.openxmlformats.org/officeDocument/2006/relationships/tags" Target="../tags/tag7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Relationship Id="rId3" Type="http://schemas.openxmlformats.org/officeDocument/2006/relationships/tags" Target="../tags/tag171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Relationship Id="rId3" Type="http://schemas.openxmlformats.org/officeDocument/2006/relationships/tags" Target="../tags/tag17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8.xml" /><Relationship Id="rId11" Type="http://schemas.openxmlformats.org/officeDocument/2006/relationships/tags" Target="../tags/tag79.xml" /><Relationship Id="rId12" Type="http://schemas.openxmlformats.org/officeDocument/2006/relationships/image" Target="../media/image7.png" /><Relationship Id="rId13" Type="http://schemas.openxmlformats.org/officeDocument/2006/relationships/tags" Target="../tags/tag80.xml" /><Relationship Id="rId14" Type="http://schemas.openxmlformats.org/officeDocument/2006/relationships/tags" Target="../tags/tag81.xml" /><Relationship Id="rId15" Type="http://schemas.openxmlformats.org/officeDocument/2006/relationships/image" Target="../media/image8.png" /><Relationship Id="rId16" Type="http://schemas.openxmlformats.org/officeDocument/2006/relationships/image" Target="../media/image9.png" /><Relationship Id="rId17" Type="http://schemas.openxmlformats.org/officeDocument/2006/relationships/tags" Target="../tags/tag82.xml" /><Relationship Id="rId2" Type="http://schemas.openxmlformats.org/officeDocument/2006/relationships/tags" Target="../tags/tag72.xml" /><Relationship Id="rId3" Type="http://schemas.openxmlformats.org/officeDocument/2006/relationships/tags" Target="../tags/tag73.xml" /><Relationship Id="rId4" Type="http://schemas.openxmlformats.org/officeDocument/2006/relationships/tags" Target="../tags/tag74.xml" /><Relationship Id="rId5" Type="http://schemas.openxmlformats.org/officeDocument/2006/relationships/image" Target="../media/image5.png" /><Relationship Id="rId6" Type="http://schemas.openxmlformats.org/officeDocument/2006/relationships/tags" Target="../tags/tag75.xml" /><Relationship Id="rId7" Type="http://schemas.openxmlformats.org/officeDocument/2006/relationships/image" Target="../media/image6.png" /><Relationship Id="rId8" Type="http://schemas.openxmlformats.org/officeDocument/2006/relationships/tags" Target="../tags/tag76.xml" /><Relationship Id="rId9" Type="http://schemas.openxmlformats.org/officeDocument/2006/relationships/tags" Target="../tags/tag7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90.xml" /><Relationship Id="rId11" Type="http://schemas.openxmlformats.org/officeDocument/2006/relationships/tags" Target="../tags/tag91.xml" /><Relationship Id="rId12" Type="http://schemas.openxmlformats.org/officeDocument/2006/relationships/tags" Target="../tags/tag92.xml" /><Relationship Id="rId13" Type="http://schemas.openxmlformats.org/officeDocument/2006/relationships/tags" Target="../tags/tag93.xml" /><Relationship Id="rId14" Type="http://schemas.openxmlformats.org/officeDocument/2006/relationships/tags" Target="../tags/tag94.xml" /><Relationship Id="rId15" Type="http://schemas.openxmlformats.org/officeDocument/2006/relationships/tags" Target="../tags/tag95.xml" /><Relationship Id="rId16" Type="http://schemas.openxmlformats.org/officeDocument/2006/relationships/tags" Target="../tags/tag96.xml" /><Relationship Id="rId17" Type="http://schemas.openxmlformats.org/officeDocument/2006/relationships/image" Target="../media/image10.png" /><Relationship Id="rId18" Type="http://schemas.openxmlformats.org/officeDocument/2006/relationships/tags" Target="../tags/tag97.xml" /><Relationship Id="rId2" Type="http://schemas.openxmlformats.org/officeDocument/2006/relationships/tags" Target="../tags/tag83.xml" /><Relationship Id="rId3" Type="http://schemas.openxmlformats.org/officeDocument/2006/relationships/tags" Target="../tags/tag84.xml" /><Relationship Id="rId4" Type="http://schemas.openxmlformats.org/officeDocument/2006/relationships/tags" Target="../tags/tag85.xml" /><Relationship Id="rId5" Type="http://schemas.openxmlformats.org/officeDocument/2006/relationships/tags" Target="../tags/tag86.xml" /><Relationship Id="rId6" Type="http://schemas.openxmlformats.org/officeDocument/2006/relationships/tags" Target="../tags/tag87.xml" /><Relationship Id="rId7" Type="http://schemas.openxmlformats.org/officeDocument/2006/relationships/image" Target="../media/image8.png" /><Relationship Id="rId8" Type="http://schemas.openxmlformats.org/officeDocument/2006/relationships/tags" Target="../tags/tag88.xml" /><Relationship Id="rId9" Type="http://schemas.openxmlformats.org/officeDocument/2006/relationships/tags" Target="../tags/tag89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Relationship Id="rId3" Type="http://schemas.openxmlformats.org/officeDocument/2006/relationships/tags" Target="../tags/tag98.xml" /><Relationship Id="rId4" Type="http://schemas.openxmlformats.org/officeDocument/2006/relationships/tags" Target="../tags/tag99.xml" /><Relationship Id="rId5" Type="http://schemas.openxmlformats.org/officeDocument/2006/relationships/image" Target="../media/image12.png" /><Relationship Id="rId6" Type="http://schemas.openxmlformats.org/officeDocument/2006/relationships/tags" Target="../tags/tag100.xml" /><Relationship Id="rId7" Type="http://schemas.openxmlformats.org/officeDocument/2006/relationships/tags" Target="../tags/tag10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07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tags" Target="../tags/tag102.xml" /><Relationship Id="rId5" Type="http://schemas.openxmlformats.org/officeDocument/2006/relationships/tags" Target="../tags/tag103.xml" /><Relationship Id="rId6" Type="http://schemas.openxmlformats.org/officeDocument/2006/relationships/tags" Target="../tags/tag104.xml" /><Relationship Id="rId7" Type="http://schemas.openxmlformats.org/officeDocument/2006/relationships/tags" Target="../tags/tag105.xml" /><Relationship Id="rId8" Type="http://schemas.openxmlformats.org/officeDocument/2006/relationships/image" Target="../media/image11.png" /><Relationship Id="rId9" Type="http://schemas.openxmlformats.org/officeDocument/2006/relationships/tags" Target="../tags/tag10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14.xml" /><Relationship Id="rId11" Type="http://schemas.openxmlformats.org/officeDocument/2006/relationships/tags" Target="../tags/tag115.xml" /><Relationship Id="rId12" Type="http://schemas.openxmlformats.org/officeDocument/2006/relationships/tags" Target="../tags/tag116.xml" /><Relationship Id="rId13" Type="http://schemas.openxmlformats.org/officeDocument/2006/relationships/tags" Target="../tags/tag117.xml" /><Relationship Id="rId14" Type="http://schemas.openxmlformats.org/officeDocument/2006/relationships/tags" Target="../tags/tag118.xml" /><Relationship Id="rId15" Type="http://schemas.openxmlformats.org/officeDocument/2006/relationships/tags" Target="../tags/tag119.xml" /><Relationship Id="rId16" Type="http://schemas.openxmlformats.org/officeDocument/2006/relationships/tags" Target="../tags/tag120.xml" /><Relationship Id="rId17" Type="http://schemas.openxmlformats.org/officeDocument/2006/relationships/image" Target="../media/image17.png" /><Relationship Id="rId18" Type="http://schemas.openxmlformats.org/officeDocument/2006/relationships/tags" Target="../tags/tag121.xml" /><Relationship Id="rId2" Type="http://schemas.openxmlformats.org/officeDocument/2006/relationships/tags" Target="../tags/tag108.xml" /><Relationship Id="rId3" Type="http://schemas.openxmlformats.org/officeDocument/2006/relationships/tags" Target="../tags/tag109.xml" /><Relationship Id="rId4" Type="http://schemas.openxmlformats.org/officeDocument/2006/relationships/image" Target="../media/image15.png" /><Relationship Id="rId5" Type="http://schemas.openxmlformats.org/officeDocument/2006/relationships/tags" Target="../tags/tag110.xml" /><Relationship Id="rId6" Type="http://schemas.openxmlformats.org/officeDocument/2006/relationships/image" Target="../media/image16.png" /><Relationship Id="rId7" Type="http://schemas.openxmlformats.org/officeDocument/2006/relationships/tags" Target="../tags/tag111.xml" /><Relationship Id="rId8" Type="http://schemas.openxmlformats.org/officeDocument/2006/relationships/tags" Target="../tags/tag112.xml" /><Relationship Id="rId9" Type="http://schemas.openxmlformats.org/officeDocument/2006/relationships/tags" Target="../tags/tag11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30.xml" /><Relationship Id="rId11" Type="http://schemas.openxmlformats.org/officeDocument/2006/relationships/image" Target="../media/image18.png" /><Relationship Id="rId12" Type="http://schemas.openxmlformats.org/officeDocument/2006/relationships/tags" Target="../tags/tag13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tags" Target="../tags/tag128.xml" /><Relationship Id="rId9" Type="http://schemas.openxmlformats.org/officeDocument/2006/relationships/tags" Target="../tags/tag129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Relationship Id="rId3" Type="http://schemas.openxmlformats.org/officeDocument/2006/relationships/tags" Target="../tags/tag132.xml" /><Relationship Id="rId4" Type="http://schemas.openxmlformats.org/officeDocument/2006/relationships/tags" Target="../tags/tag133.xml" /><Relationship Id="rId5" Type="http://schemas.openxmlformats.org/officeDocument/2006/relationships/image" Target="../media/image20.png" /><Relationship Id="rId6" Type="http://schemas.openxmlformats.org/officeDocument/2006/relationships/tags" Target="../tags/tag134.xml" /><Relationship Id="rId7" Type="http://schemas.openxmlformats.org/officeDocument/2006/relationships/tags" Target="../tags/tag135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634615" y="2040890"/>
            <a:ext cx="11304905" cy="308229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1.5 </a:t>
            </a:r>
            <a:r>
              <a:rPr lang="zh-CN" altLang="en-US" sz="5400" b="1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全称量词与存在量词</a:t>
            </a:r>
            <a:endParaRPr lang="en-US" altLang="zh-CN" sz="5400" b="1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1.5.2 </a:t>
            </a:r>
            <a:r>
              <a:rPr lang="zh-CN" altLang="en-US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全称量词命题与存在</a:t>
            </a:r>
            <a:endParaRPr lang="zh-CN" altLang="en-US" sz="5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量词命题的否定</a:t>
            </a:r>
            <a:endParaRPr lang="zh-CN" altLang="en-US" sz="5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第一章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集合与常用逻辑用语</a:t>
            </a:r>
            <a:endParaRPr lang="zh-CN" altLang="en-US" sz="4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09270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09270" y="579120"/>
                <a:ext cx="11022330" cy="2009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写出下列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存在量词命题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的否定：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有的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三角形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等边三角形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有一个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偶数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素数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" y="579120"/>
                <a:ext cx="11022330" cy="2009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25780" y="2658745"/>
                <a:ext cx="10838180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该命题的否定：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(2)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该命题的否定：所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有的三角形都不是等边三角形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(3)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该命题的否定：任意一个偶数都不是素数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" y="2658745"/>
                <a:ext cx="10838180" cy="17532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 title=""/>
          <p:cNvGrpSpPr/>
          <p:nvPr/>
        </p:nvGrpSpPr>
        <p:grpSpPr>
          <a:xfrm>
            <a:off x="6726555" y="1172210"/>
            <a:ext cx="3735070" cy="811530"/>
            <a:chOff x="5637" y="9235"/>
            <a:chExt cx="5882" cy="1278"/>
          </a:xfrm>
        </p:grpSpPr>
        <p:sp>
          <p:nvSpPr>
            <p:cNvPr id="7" name="右箭头 6"/>
            <p:cNvSpPr/>
            <p:nvPr>
              <p:custDataLst>
                <p:tags r:id="rId4"/>
              </p:custDataLst>
            </p:nvPr>
          </p:nvSpPr>
          <p:spPr>
            <a:xfrm>
              <a:off x="9282" y="9235"/>
              <a:ext cx="2237" cy="1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>
              <p:custDataLst>
                <p:tags r:id="rId5"/>
              </p:custDataLst>
            </p:nvPr>
          </p:nvSpPr>
          <p:spPr>
            <a:xfrm>
              <a:off x="5637" y="9236"/>
              <a:ext cx="2237" cy="1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0" name="文本框 9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5637" y="9515"/>
                  <a:ext cx="1836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∃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bg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改为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∀</m:t>
                        </m:r>
                      </m:oMath>
                    </m:oMathPara>
                  </a14:m>
                  <a:endParaRPr lang="en-US" altLang="zh-CN" sz="2400" i="1">
                    <a:solidFill>
                      <a:schemeClr val="bg1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5637" y="9515"/>
                  <a:ext cx="1836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>
              <p:custDataLst>
                <p:tags r:id="rId9"/>
              </p:custDataLst>
            </p:nvPr>
          </p:nvSpPr>
          <p:spPr>
            <a:xfrm>
              <a:off x="9303" y="9515"/>
              <a:ext cx="221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否定</a:t>
              </a:r>
              <a:r>
                <a:rPr lang="zh-CN" sz="2400" b="1">
                  <a:solidFill>
                    <a:schemeClr val="bg1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rPr>
                <a:t>结论</a:t>
              </a:r>
              <a:endParaRPr lang="zh-CN" sz="2400" b="1" i="1">
                <a:solidFill>
                  <a:schemeClr val="bg1"/>
                </a:solidFill>
                <a:latin typeface="Cambria Math" panose="02040503050406030204" charset="0"/>
                <a:ea typeface="MS Mincho" panose="02020609040205080304" charset="-128"/>
                <a:cs typeface="Cambria Math" panose="02040503050406030204" charset="0"/>
              </a:endParaRPr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478155" y="-4826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25780" y="669290"/>
                <a:ext cx="11022330" cy="1553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写出下列命题的否定，并判断真假：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任意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两个等边三角形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都相似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" y="669290"/>
                <a:ext cx="11022330" cy="15532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25780" y="2289175"/>
                <a:ext cx="10838180" cy="312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该命题的否定：存在两个等边三角形，它们不相似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因为任意两个等边三角形的三边成比例，所以任意两个等边三角形都相似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因此这是一个假命题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(2)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该命题的否定：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因为对任意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所以这是一个真命题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" y="2289175"/>
                <a:ext cx="10838180" cy="31235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题型一：全称量词命题的否定与真假判断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7389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317625"/>
                <a:ext cx="10768965" cy="173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写出下列命题的否定，并判断其真假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对于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所有的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方程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必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有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实数根；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任意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一个实数乘以</a:t>
                </a:r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-1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都等于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它的相反数；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矩形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的对角线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相等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317625"/>
                <a:ext cx="10768965" cy="17341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98805" y="3104515"/>
            <a:ext cx="10838180" cy="2461260"/>
            <a:chOff x="943" y="4889"/>
            <a:chExt cx="17068" cy="3876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43" y="4889"/>
                  <a:ext cx="17068" cy="38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: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存在实数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使得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方程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没有实数根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∆=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8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时，方程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没有实数根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是真命题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: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存在一个实数乘以</a:t>
                  </a:r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-1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不等于它的相反数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假命题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: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有的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矩形的对角线不相等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假命题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4889"/>
                  <a:ext cx="17068" cy="38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6909" y="707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 title=""/>
          <p:cNvGrpSpPr/>
          <p:nvPr/>
        </p:nvGrpSpPr>
        <p:grpSpPr>
          <a:xfrm>
            <a:off x="7922260" y="786765"/>
            <a:ext cx="4010660" cy="899795"/>
            <a:chOff x="5637" y="9235"/>
            <a:chExt cx="6316" cy="1417"/>
          </a:xfrm>
        </p:grpSpPr>
        <p:sp>
          <p:nvSpPr>
            <p:cNvPr id="9" name="右箭头 8"/>
            <p:cNvSpPr/>
            <p:nvPr>
              <p:custDataLst>
                <p:tags r:id="rId4"/>
              </p:custDataLst>
            </p:nvPr>
          </p:nvSpPr>
          <p:spPr>
            <a:xfrm>
              <a:off x="9282" y="9235"/>
              <a:ext cx="2671" cy="14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>
              <p:custDataLst>
                <p:tags r:id="rId5"/>
              </p:custDataLst>
            </p:nvPr>
          </p:nvSpPr>
          <p:spPr>
            <a:xfrm>
              <a:off x="5637" y="9236"/>
              <a:ext cx="2553" cy="1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1" name="文本框 10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5681" y="9603"/>
                  <a:ext cx="1836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∀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bg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改为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∃</m:t>
                        </m:r>
                      </m:oMath>
                    </m:oMathPara>
                  </a14:m>
                  <a:endParaRPr lang="en-US" altLang="zh-CN"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5681" y="9603"/>
                  <a:ext cx="1836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9303" y="9581"/>
              <a:ext cx="221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否定结论</a:t>
              </a:r>
              <a:endParaRPr lang="zh-CN" sz="2400" b="1" i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endParaRPr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98805" y="598170"/>
                <a:ext cx="10768965" cy="202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写出下列全称量词命题的否定，并判断其真假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一切</a:t>
                </a:r>
                <a:r>
                  <a:rPr 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自然数的平方</a:t>
                </a:r>
                <a:r>
                  <a:rPr 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都是</a:t>
                </a:r>
                <a:r>
                  <a:rPr 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正数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所有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都是方程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的根；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对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任意实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：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98170"/>
                <a:ext cx="10768965" cy="2021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/>
        </p:nvGrpSpPr>
        <p:grpSpPr>
          <a:xfrm>
            <a:off x="598805" y="2719705"/>
            <a:ext cx="10838180" cy="1877060"/>
            <a:chOff x="943" y="4283"/>
            <a:chExt cx="17068" cy="2956"/>
          </a:xfrm>
        </p:grpSpPr>
        <mc:AlternateContent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943" y="4283"/>
                  <a:ext cx="17068" cy="2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:</m:t>
                        </m:r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有些自然数的平方不是正数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真命题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: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存在实数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不是方程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的根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真命题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: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存在实数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，使得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假命题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4283"/>
                  <a:ext cx="17068" cy="295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剪去单角的矩形 1"/>
            <p:cNvSpPr/>
            <p:nvPr/>
          </p:nvSpPr>
          <p:spPr>
            <a:xfrm>
              <a:off x="12762" y="6244"/>
              <a:ext cx="119" cy="119"/>
            </a:xfrm>
            <a:prstGeom prst="snip1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 title=""/>
          <p:cNvGrpSpPr/>
          <p:nvPr/>
        </p:nvGrpSpPr>
        <p:grpSpPr>
          <a:xfrm>
            <a:off x="7922260" y="786765"/>
            <a:ext cx="4010660" cy="899795"/>
            <a:chOff x="5637" y="9235"/>
            <a:chExt cx="6316" cy="1417"/>
          </a:xfrm>
        </p:grpSpPr>
        <p:sp>
          <p:nvSpPr>
            <p:cNvPr id="9" name="右箭头 8"/>
            <p:cNvSpPr/>
            <p:nvPr>
              <p:custDataLst>
                <p:tags r:id="rId4"/>
              </p:custDataLst>
            </p:nvPr>
          </p:nvSpPr>
          <p:spPr>
            <a:xfrm>
              <a:off x="9282" y="9235"/>
              <a:ext cx="2671" cy="14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>
              <p:custDataLst>
                <p:tags r:id="rId5"/>
              </p:custDataLst>
            </p:nvPr>
          </p:nvSpPr>
          <p:spPr>
            <a:xfrm>
              <a:off x="5637" y="9236"/>
              <a:ext cx="2553" cy="1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1" name="文本框 10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5681" y="9603"/>
                  <a:ext cx="1836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∀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bg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改为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∃</m:t>
                        </m:r>
                      </m:oMath>
                    </m:oMathPara>
                  </a14:m>
                  <a:endParaRPr lang="en-US" altLang="zh-CN"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5681" y="9603"/>
                  <a:ext cx="1836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9303" y="9581"/>
              <a:ext cx="221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否定结论</a:t>
              </a:r>
              <a:endParaRPr lang="zh-CN" sz="2400" b="1" i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endParaRPr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79450" y="799465"/>
                <a:ext cx="10985500" cy="4076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80000"/>
                  </a:lnSpc>
                </a:pP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全称量词命题的否定形式与判断真假的方法</a:t>
                </a:r>
                <a:endParaRPr 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全称量词命题的形式是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，其否定形式为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∃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,¬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，所以全称量词命题的否定是存在量词命题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若全称量词命题为真命题，其否定命题就是假命题；若全称量词命题为假命题，其否定命题就是真命题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799465"/>
                <a:ext cx="10985500" cy="40767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6751993" cy="466090"/>
            <a:chOff x="3559" y="2307"/>
            <a:chExt cx="2058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058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题型二：存在量词命题的否定与真假判断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17389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184910"/>
                <a:ext cx="10768965" cy="1937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写出下列命题的否定，并判断其真假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有的</a:t>
                </a:r>
                <a:r>
                  <a:rPr 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三角形的三条边</a:t>
                </a:r>
                <a:r>
                  <a:rPr 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相等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有些</a:t>
                </a:r>
                <a:r>
                  <a:rPr 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平行四边形</a:t>
                </a:r>
                <a:r>
                  <a:rPr 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</a:t>
                </a:r>
                <a:r>
                  <a:rPr 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矩形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𝑁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使得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7</m:t>
                      </m:r>
                    </m:oMath>
                  </m:oMathPara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184910"/>
                <a:ext cx="10768965" cy="19373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98805" y="3075940"/>
            <a:ext cx="10838180" cy="2760980"/>
            <a:chOff x="943" y="4844"/>
            <a:chExt cx="17068" cy="4348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43" y="4844"/>
                  <a:ext cx="17068" cy="43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: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所有三角形的三条边不全相等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假命题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:</m:t>
                        </m:r>
                      </m:oMath>
                    </m:oMathPara>
                  </a14:m>
                  <a:r>
                    <a:rPr 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没有一个平行四边形是矩形，即每一个平行四边形都不是矩形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由于矩形是平行四边形，因此该命题的否定是假命题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：</m:t>
                        </m:r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7</m:t>
                        </m:r>
                      </m:oMath>
                    </m:oMathPara>
                  </a14:m>
                  <a:r>
                    <a:rPr lang="en-US" altLang="zh-CN" sz="2400" b="1" i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7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时</a:t>
                  </a:r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7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因此该命题的否定是假命题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4844"/>
                  <a:ext cx="17068" cy="43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3707" y="7370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 title=""/>
          <p:cNvGrpSpPr/>
          <p:nvPr/>
        </p:nvGrpSpPr>
        <p:grpSpPr>
          <a:xfrm>
            <a:off x="6999605" y="1687830"/>
            <a:ext cx="3735070" cy="811530"/>
            <a:chOff x="5637" y="9235"/>
            <a:chExt cx="5882" cy="1278"/>
          </a:xfrm>
        </p:grpSpPr>
        <p:sp>
          <p:nvSpPr>
            <p:cNvPr id="9" name="右箭头 8"/>
            <p:cNvSpPr/>
            <p:nvPr>
              <p:custDataLst>
                <p:tags r:id="rId4"/>
              </p:custDataLst>
            </p:nvPr>
          </p:nvSpPr>
          <p:spPr>
            <a:xfrm>
              <a:off x="9282" y="9235"/>
              <a:ext cx="2237" cy="1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>
              <p:custDataLst>
                <p:tags r:id="rId5"/>
              </p:custDataLst>
            </p:nvPr>
          </p:nvSpPr>
          <p:spPr>
            <a:xfrm>
              <a:off x="5637" y="9236"/>
              <a:ext cx="2237" cy="1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1" name="文本框 10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5637" y="9515"/>
                  <a:ext cx="1836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∃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bg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改为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∀</m:t>
                        </m:r>
                      </m:oMath>
                    </m:oMathPara>
                  </a14:m>
                  <a:endParaRPr lang="en-US" altLang="zh-CN" sz="2400" i="1">
                    <a:solidFill>
                      <a:schemeClr val="bg1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5637" y="9515"/>
                  <a:ext cx="1836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9303" y="9515"/>
              <a:ext cx="221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否定</a:t>
              </a:r>
              <a:r>
                <a:rPr lang="zh-CN" sz="2400" b="1">
                  <a:solidFill>
                    <a:schemeClr val="bg1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rPr>
                <a:t>结论</a:t>
              </a:r>
              <a:endParaRPr lang="zh-CN" sz="2400" b="1" i="1">
                <a:solidFill>
                  <a:schemeClr val="bg1"/>
                </a:solidFill>
                <a:latin typeface="Cambria Math" panose="02040503050406030204" charset="0"/>
                <a:ea typeface="MS Mincho" panose="02020609040205080304" charset="-128"/>
                <a:cs typeface="Cambria Math" panose="02040503050406030204" charset="0"/>
              </a:endParaRPr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98805" y="598170"/>
                <a:ext cx="10768965" cy="173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写出下列存在量词命题的否定，并判断其真假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存在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有些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分数不是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有理数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598170"/>
                <a:ext cx="10768965" cy="17341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 title=""/>
          <p:cNvGrpSpPr/>
          <p:nvPr/>
        </p:nvGrpSpPr>
        <p:grpSpPr>
          <a:xfrm>
            <a:off x="7103745" y="1233805"/>
            <a:ext cx="3735070" cy="811530"/>
            <a:chOff x="5637" y="9235"/>
            <a:chExt cx="5882" cy="1278"/>
          </a:xfrm>
        </p:grpSpPr>
        <p:sp>
          <p:nvSpPr>
            <p:cNvPr id="9" name="右箭头 8"/>
            <p:cNvSpPr/>
            <p:nvPr>
              <p:custDataLst>
                <p:tags r:id="rId3"/>
              </p:custDataLst>
            </p:nvPr>
          </p:nvSpPr>
          <p:spPr>
            <a:xfrm>
              <a:off x="9282" y="9235"/>
              <a:ext cx="2237" cy="1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>
              <p:custDataLst>
                <p:tags r:id="rId4"/>
              </p:custDataLst>
            </p:nvPr>
          </p:nvSpPr>
          <p:spPr>
            <a:xfrm>
              <a:off x="5637" y="9236"/>
              <a:ext cx="2237" cy="1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1" name="文本框 10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5637" y="9515"/>
                  <a:ext cx="1836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∃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bg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改为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∀</m:t>
                        </m:r>
                      </m:oMath>
                    </m:oMathPara>
                  </a14:m>
                  <a:endParaRPr lang="en-US" altLang="zh-CN" sz="2400" i="1">
                    <a:solidFill>
                      <a:schemeClr val="bg1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5637" y="9515"/>
                  <a:ext cx="1836" cy="7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/>
            <p:cNvSpPr txBox="1"/>
            <p:nvPr>
              <p:custDataLst>
                <p:tags r:id="rId8"/>
              </p:custDataLst>
            </p:nvPr>
          </p:nvSpPr>
          <p:spPr>
            <a:xfrm>
              <a:off x="9303" y="9515"/>
              <a:ext cx="221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否定</a:t>
              </a:r>
              <a:r>
                <a:rPr lang="zh-CN" sz="2400" b="1">
                  <a:solidFill>
                    <a:schemeClr val="bg1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rPr>
                <a:t>结论</a:t>
              </a:r>
              <a:endParaRPr lang="zh-CN" sz="2400" b="1" i="1">
                <a:solidFill>
                  <a:schemeClr val="bg1"/>
                </a:solidFill>
                <a:latin typeface="Cambria Math" panose="02040503050406030204" charset="0"/>
                <a:ea typeface="MS Mincho" panose="02020609040205080304" charset="-128"/>
                <a:cs typeface="Cambria Math" panose="02040503050406030204" charset="0"/>
              </a:endParaRPr>
            </a:p>
          </p:txBody>
        </p:sp>
      </p:grpSp>
      <p:grpSp>
        <p:nvGrpSpPr>
          <p:cNvPr id="8" name="组合 7" title=""/>
          <p:cNvGrpSpPr/>
          <p:nvPr/>
        </p:nvGrpSpPr>
        <p:grpSpPr>
          <a:xfrm>
            <a:off x="598805" y="2425065"/>
            <a:ext cx="10838180" cy="2506980"/>
            <a:chOff x="943" y="3819"/>
            <a:chExt cx="17068" cy="3948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43" y="3819"/>
                  <a:ext cx="17068" cy="3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(1)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:</m:t>
                        </m:r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&gt;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假命题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: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任意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oMath>
                    </m:oMathPara>
                  </a14:m>
                  <a:r>
                    <a:rPr 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真命题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：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一切分数都是有理数，真命题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" y="3819"/>
                  <a:ext cx="17068" cy="394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9407" y="5446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79450" y="799465"/>
                <a:ext cx="10985500" cy="4076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80000"/>
                  </a:lnSpc>
                </a:pP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存在量词命题的否定形式与判断真假的方法</a:t>
                </a:r>
                <a:endParaRPr 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存在量词命题的形式是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∃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，其否定形式为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,¬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”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，所以存在量词命题的否定是全称量词命题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存在量词命题的否定真假性与存在量词命题相反；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要说明一个存在量词命题是真命题，只需要找到一个实例即可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799465"/>
                <a:ext cx="10985500" cy="40767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96707" y="675640"/>
            <a:ext cx="8336413" cy="466090"/>
            <a:chOff x="3559" y="2307"/>
            <a:chExt cx="25413" cy="734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2541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题型三：全称量词命题、存在量词命题为假时求参数问题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559" y="2307"/>
              <a:ext cx="24120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82295" y="1317625"/>
                <a:ext cx="10768965" cy="918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已知命题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的图象和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轴至多有一个公共点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是假命题，求实数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的取值范围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1317625"/>
                <a:ext cx="10768965" cy="9182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8805" y="2235835"/>
                <a:ext cx="10967720" cy="3450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解：全称量词命题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的图象和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轴至多有一个公共点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的否定形式为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的图象和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轴有两个公共点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由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命题为真，其否定为假；命题为假，其否定为真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可知，这个否定形式的命题是真命题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由二次函数的图象易知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∆=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的取值范围是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}.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2235835"/>
                <a:ext cx="10967720" cy="3450590"/>
              </a:xfrm>
              <a:prstGeom prst="rect">
                <a:avLst/>
              </a:prstGeom>
              <a:blipFill rotWithShape="1">
                <a:blip r:embed="rId3"/>
                <a:stretch>
                  <a:fillRect r="-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8805" y="1185545"/>
                <a:ext cx="10838180" cy="422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命题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为假命题，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它的否定命题：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为真命题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即关于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有实数根，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时，方程化为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显然有解；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时，应满足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∆=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9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8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综上可知，实数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的取值范围是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−∞,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].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" y="1185545"/>
                <a:ext cx="10838180" cy="42271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582295" y="758825"/>
                <a:ext cx="10768965" cy="51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已知命题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: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为假命题，求实数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的取值范围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758825"/>
                <a:ext cx="10768965" cy="5162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73735" y="593090"/>
            <a:ext cx="111175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一般地，对一个命题进行否定，就可以得到一个新的命题，这一新命题称为原命题的否定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705485" y="4362450"/>
            <a:ext cx="10781030" cy="459740"/>
            <a:chOff x="1111" y="6783"/>
            <a:chExt cx="16978" cy="724"/>
          </a:xfrm>
        </p:grpSpPr>
        <p:sp>
          <p:nvSpPr>
            <p:cNvPr id="3" name="文本框 2"/>
            <p:cNvSpPr txBox="1"/>
            <p:nvPr/>
          </p:nvSpPr>
          <p:spPr>
            <a:xfrm>
              <a:off x="1111" y="6783"/>
              <a:ext cx="16978" cy="7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一个命题和它的否定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不能同时为真命题，也不能同时为假命题，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只能一真一假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2"/>
              </p:custDataLst>
            </p:nvPr>
          </p:nvSpPr>
          <p:spPr>
            <a:xfrm>
              <a:off x="1512" y="725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 title=""/>
          <p:cNvGrpSpPr/>
          <p:nvPr/>
        </p:nvGrpSpPr>
        <p:grpSpPr>
          <a:xfrm>
            <a:off x="705485" y="1807845"/>
            <a:ext cx="11117580" cy="2306320"/>
            <a:chOff x="1111" y="2847"/>
            <a:chExt cx="17508" cy="3632"/>
          </a:xfrm>
        </p:grpSpPr>
        <p:sp>
          <p:nvSpPr>
            <p:cNvPr id="15" name="矩形 14"/>
            <p:cNvSpPr/>
            <p:nvPr>
              <p:custDataLst>
                <p:tags r:id="rId3"/>
              </p:custDataLst>
            </p:nvPr>
          </p:nvSpPr>
          <p:spPr>
            <a:xfrm>
              <a:off x="8355" y="4023"/>
              <a:ext cx="1019" cy="5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10182" y="3140"/>
              <a:ext cx="1019" cy="5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5231" y="3140"/>
              <a:ext cx="498" cy="5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655" y="3140"/>
              <a:ext cx="498" cy="5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111" y="2847"/>
              <a:ext cx="17508" cy="3632"/>
              <a:chOff x="1111" y="2847"/>
              <a:chExt cx="17508" cy="3632"/>
            </a:xfrm>
          </p:grpSpPr>
          <mc:AlternateContent>
            <mc:Choice Requires="a14">
              <p:sp>
                <p:nvSpPr>
                  <p:cNvPr id="9" name="文本框 8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1111" y="2847"/>
                    <a:ext cx="17508" cy="363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例如，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“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56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是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7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的倍数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”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的否定为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“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56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不是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7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的倍数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”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，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“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空集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是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={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}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的真子集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”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的否定为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“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空集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不是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集合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={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}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的真子集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”.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下面，我们学习利用存在量词对全称量词命题进行否定，以及利用全称量词对存在量词命题进行否定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endPara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111" y="2847"/>
                    <a:ext cx="17508" cy="363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矩形 9"/>
              <p:cNvSpPr/>
              <p:nvPr/>
            </p:nvSpPr>
            <p:spPr>
              <a:xfrm>
                <a:off x="1354" y="3279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79450" y="799465"/>
                <a:ext cx="10985500" cy="2084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方法技巧：</a:t>
                </a:r>
                <a:endPara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已知命题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为假时，一般转化为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¬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是真命题求参数，从而减少失误，运算过程中注意合理的选择方法</a:t>
                </a:r>
                <a:r>
                  <a:rPr lang="en-US" altLang="zh-CN" sz="24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799465"/>
                <a:ext cx="10985500" cy="20840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29602" y="-46037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1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0" name="文本框 19" title=""/>
              <p:cNvSpPr txBox="1"/>
              <p:nvPr/>
            </p:nvSpPr>
            <p:spPr>
              <a:xfrm>
                <a:off x="629285" y="652145"/>
                <a:ext cx="6765290" cy="3928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全称量词命题的否定形式与判断真假的方法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存在量词命题的否定形式与判断真假的方法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P31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P31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习题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6.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652145"/>
                <a:ext cx="6765290" cy="3928110"/>
              </a:xfrm>
              <a:prstGeom prst="rect">
                <a:avLst/>
              </a:prstGeom>
              <a:blipFill rotWithShape="1">
                <a:blip r:embed="rId2"/>
                <a:stretch>
                  <a:fillRect r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矩形 13" title=""/>
          <p:cNvSpPr/>
          <p:nvPr>
            <p:custDataLst>
              <p:tags r:id="rId2"/>
            </p:custDataLst>
          </p:nvPr>
        </p:nvSpPr>
        <p:spPr>
          <a:xfrm>
            <a:off x="1056640" y="2044065"/>
            <a:ext cx="361315" cy="360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 title=""/>
          <p:cNvSpPr/>
          <p:nvPr>
            <p:custDataLst>
              <p:tags r:id="rId3"/>
            </p:custDataLst>
          </p:nvPr>
        </p:nvSpPr>
        <p:spPr>
          <a:xfrm>
            <a:off x="1165225" y="1579245"/>
            <a:ext cx="919480" cy="360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 title=""/>
          <p:cNvSpPr/>
          <p:nvPr>
            <p:custDataLst>
              <p:tags r:id="rId4"/>
            </p:custDataLst>
          </p:nvPr>
        </p:nvSpPr>
        <p:spPr>
          <a:xfrm>
            <a:off x="1165225" y="1092200"/>
            <a:ext cx="919480" cy="360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82295" y="494030"/>
                <a:ext cx="10753090" cy="2009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：写出下列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命题的否定：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所有的矩形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都是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平行四边形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每一个素数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都是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奇数；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+|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494030"/>
                <a:ext cx="10753090" cy="2009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 title=""/>
          <p:cNvGrpSpPr/>
          <p:nvPr/>
        </p:nvGrpSpPr>
        <p:grpSpPr>
          <a:xfrm>
            <a:off x="574040" y="2811145"/>
            <a:ext cx="10448290" cy="607060"/>
            <a:chOff x="891" y="3943"/>
            <a:chExt cx="16454" cy="956"/>
          </a:xfrm>
        </p:grpSpPr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1166" y="4199"/>
              <a:ext cx="2693" cy="5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894" y="4171"/>
              <a:ext cx="2883" cy="5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91" y="3943"/>
              <a:ext cx="16454" cy="957"/>
              <a:chOff x="891" y="3943"/>
              <a:chExt cx="16454" cy="957"/>
            </a:xfrm>
          </p:grpSpPr>
          <mc:AlternateContent>
            <mc:Choice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891" y="3943"/>
                    <a:ext cx="16454" cy="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40000"/>
                      </a:lnSpc>
                    </a:pP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上面三个命题都是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全称量词命题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，即具有</a:t>
                    </a:r>
                    <a:r>
                      <a:rPr lang="en-US" altLang="zh-CN" sz="2400" b="1">
                        <a:solidFill>
                          <a:schemeClr val="tx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“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𝑀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”</a:t>
                    </a:r>
                    <a:r>
                      <a:rPr lang="zh-CN" altLang="en-US" sz="2400" b="1">
                        <a:solidFill>
                          <a:schemeClr val="tx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的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形式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endPara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" y="3943"/>
                    <a:ext cx="16454" cy="95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矩形 2"/>
              <p:cNvSpPr/>
              <p:nvPr>
                <p:custDataLst>
                  <p:tags r:id="rId8"/>
                </p:custDataLst>
              </p:nvPr>
            </p:nvSpPr>
            <p:spPr>
              <a:xfrm>
                <a:off x="1289" y="4766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 title=""/>
          <p:cNvGrpSpPr/>
          <p:nvPr/>
        </p:nvGrpSpPr>
        <p:grpSpPr>
          <a:xfrm>
            <a:off x="5095240" y="1167130"/>
            <a:ext cx="3435985" cy="772160"/>
            <a:chOff x="8024" y="1838"/>
            <a:chExt cx="5411" cy="1216"/>
          </a:xfrm>
        </p:grpSpPr>
        <p:sp>
          <p:nvSpPr>
            <p:cNvPr id="15" name="右箭头 14"/>
            <p:cNvSpPr/>
            <p:nvPr/>
          </p:nvSpPr>
          <p:spPr>
            <a:xfrm>
              <a:off x="8024" y="1838"/>
              <a:ext cx="5411" cy="1216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057" y="2121"/>
              <a:ext cx="537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都是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”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改为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不是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”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 title=""/>
          <p:cNvGrpSpPr/>
          <p:nvPr/>
        </p:nvGrpSpPr>
        <p:grpSpPr>
          <a:xfrm>
            <a:off x="5095240" y="1899285"/>
            <a:ext cx="2745105" cy="772160"/>
            <a:chOff x="8024" y="1838"/>
            <a:chExt cx="4323" cy="1216"/>
          </a:xfrm>
        </p:grpSpPr>
        <p:sp>
          <p:nvSpPr>
            <p:cNvPr id="19" name="右箭头 18"/>
            <p:cNvSpPr/>
            <p:nvPr>
              <p:custDataLst>
                <p:tags r:id="rId9"/>
              </p:custDataLst>
            </p:nvPr>
          </p:nvSpPr>
          <p:spPr>
            <a:xfrm>
              <a:off x="8024" y="1838"/>
              <a:ext cx="4323" cy="1216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0" name="文本框 19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8057" y="2121"/>
                  <a:ext cx="3826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≥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改为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”</a:t>
                  </a:r>
                  <a:endPara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"/>
                  </p:custDataLst>
                </p:nvPr>
              </p:nvSpPr>
              <p:spPr>
                <a:xfrm>
                  <a:off x="8057" y="2121"/>
                  <a:ext cx="3826" cy="72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 title=""/>
          <p:cNvGrpSpPr/>
          <p:nvPr/>
        </p:nvGrpSpPr>
        <p:grpSpPr>
          <a:xfrm>
            <a:off x="651510" y="3558540"/>
            <a:ext cx="10974070" cy="1863090"/>
            <a:chOff x="1026" y="5604"/>
            <a:chExt cx="17282" cy="2934"/>
          </a:xfrm>
        </p:grpSpPr>
        <p:grpSp>
          <p:nvGrpSpPr>
            <p:cNvPr id="25" name="组合 24"/>
            <p:cNvGrpSpPr/>
            <p:nvPr/>
          </p:nvGrpSpPr>
          <p:grpSpPr>
            <a:xfrm>
              <a:off x="10056" y="5919"/>
              <a:ext cx="7745" cy="2443"/>
              <a:chOff x="10056" y="5919"/>
              <a:chExt cx="7745" cy="2443"/>
            </a:xfrm>
          </p:grpSpPr>
          <p:sp>
            <p:nvSpPr>
              <p:cNvPr id="24" name="矩形 23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331" y="7748"/>
                <a:ext cx="4272" cy="6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>
                <p:custDataLst>
                  <p:tags r:id="rId14"/>
                </p:custDataLst>
              </p:nvPr>
            </p:nvSpPr>
            <p:spPr>
              <a:xfrm>
                <a:off x="10056" y="6817"/>
                <a:ext cx="4849" cy="6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1513" y="5919"/>
                <a:ext cx="6288" cy="6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026" y="5604"/>
                  <a:ext cx="17283" cy="29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(1)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并非所有的矩形都是平行四边形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；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也就是说，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存在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一个矩形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不是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平行四边形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(2)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并非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每一个素数都是奇数；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也就是说，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存在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一个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素数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不是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奇数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(3)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并非所有的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m:rPr>
                            <m:sty m:val="b"/>
                          </m:rPr>
                          <a:rPr lang="zh-CN" altLang="en-US" sz="2400" b="1">
                            <a:latin typeface="宋体" pitchFamily="2" charset="-122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+|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；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也就是说，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∃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+|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" y="5604"/>
                  <a:ext cx="17283" cy="293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216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11772900" y="108839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1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 title=""/>
          <p:cNvGrpSpPr/>
          <p:nvPr/>
        </p:nvGrpSpPr>
        <p:grpSpPr>
          <a:xfrm>
            <a:off x="606425" y="525145"/>
            <a:ext cx="10974705" cy="1863090"/>
            <a:chOff x="1026" y="980"/>
            <a:chExt cx="17283" cy="2934"/>
          </a:xfrm>
        </p:grpSpPr>
        <p:grpSp>
          <p:nvGrpSpPr>
            <p:cNvPr id="25" name="组合 24"/>
            <p:cNvGrpSpPr/>
            <p:nvPr/>
          </p:nvGrpSpPr>
          <p:grpSpPr>
            <a:xfrm>
              <a:off x="10056" y="1310"/>
              <a:ext cx="7745" cy="2460"/>
              <a:chOff x="10056" y="1310"/>
              <a:chExt cx="7745" cy="2460"/>
            </a:xfrm>
          </p:grpSpPr>
          <p:sp>
            <p:nvSpPr>
              <p:cNvPr id="24" name="矩形 23"/>
              <p:cNvSpPr/>
              <p:nvPr>
                <p:custDataLst>
                  <p:tags r:id="rId2"/>
                </p:custDataLst>
              </p:nvPr>
            </p:nvSpPr>
            <p:spPr>
              <a:xfrm>
                <a:off x="11331" y="3156"/>
                <a:ext cx="4272" cy="6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>
                <p:custDataLst>
                  <p:tags r:id="rId3"/>
                </p:custDataLst>
              </p:nvPr>
            </p:nvSpPr>
            <p:spPr>
              <a:xfrm>
                <a:off x="10056" y="2233"/>
                <a:ext cx="4849" cy="6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>
                <p:custDataLst>
                  <p:tags r:id="rId4"/>
                </p:custDataLst>
              </p:nvPr>
            </p:nvSpPr>
            <p:spPr>
              <a:xfrm>
                <a:off x="11513" y="1310"/>
                <a:ext cx="6288" cy="6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>
          <mc:Choice Requires="a14">
            <p:sp>
              <p:nvSpPr>
                <p:cNvPr id="21" name="文本框 20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1026" y="980"/>
                  <a:ext cx="17283" cy="29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(1)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并非所有的矩形都是平行四边形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；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也就是说，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存在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一个矩形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不是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平行四边形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(2)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并非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每一个素数都是奇数；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也就是说，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存在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一个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素数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不是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奇数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；</a:t>
                  </a:r>
                  <a:endPara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(3)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并非所有的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m:rPr>
                            <m:sty m:val="b"/>
                          </m:rPr>
                          <a:rPr lang="zh-CN" altLang="en-US" sz="2400" b="1">
                            <a:latin typeface="宋体" pitchFamily="2" charset="-122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+|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；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也就是说，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∃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+|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&lt;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en-US" altLang="zh-CN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026" y="980"/>
                  <a:ext cx="17283" cy="293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 title=""/>
          <p:cNvGrpSpPr/>
          <p:nvPr/>
        </p:nvGrpSpPr>
        <p:grpSpPr>
          <a:xfrm>
            <a:off x="543560" y="2440305"/>
            <a:ext cx="11357610" cy="645160"/>
            <a:chOff x="955" y="4074"/>
            <a:chExt cx="17886" cy="1016"/>
          </a:xfrm>
        </p:grpSpPr>
        <p:sp>
          <p:nvSpPr>
            <p:cNvPr id="14" name="矩形 13"/>
            <p:cNvSpPr/>
            <p:nvPr/>
          </p:nvSpPr>
          <p:spPr>
            <a:xfrm>
              <a:off x="6874" y="4393"/>
              <a:ext cx="9207" cy="6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8"/>
              </p:custDataLst>
            </p:nvPr>
          </p:nvSpPr>
          <p:spPr>
            <a:xfrm>
              <a:off x="955" y="4074"/>
              <a:ext cx="17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</a:t>
              </a:r>
              <a:r>
                <a: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从命题形式看，这三个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全称量词命题的否定</a:t>
              </a:r>
              <a:r>
                <a: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都变成了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存在量词命题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endPara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1" name="组合 30" title=""/>
          <p:cNvGrpSpPr/>
          <p:nvPr/>
        </p:nvGrpSpPr>
        <p:grpSpPr>
          <a:xfrm>
            <a:off x="565785" y="3137535"/>
            <a:ext cx="11357610" cy="2861310"/>
            <a:chOff x="891" y="4941"/>
            <a:chExt cx="17886" cy="4506"/>
          </a:xfrm>
        </p:grpSpPr>
        <p:sp>
          <p:nvSpPr>
            <p:cNvPr id="30" name="矩形 29"/>
            <p:cNvSpPr/>
            <p:nvPr>
              <p:custDataLst>
                <p:tags r:id="rId9"/>
              </p:custDataLst>
            </p:nvPr>
          </p:nvSpPr>
          <p:spPr>
            <a:xfrm>
              <a:off x="5031" y="7795"/>
              <a:ext cx="4810" cy="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>
              <p:custDataLst>
                <p:tags r:id="rId10"/>
              </p:custDataLst>
            </p:nvPr>
          </p:nvSpPr>
          <p:spPr>
            <a:xfrm>
              <a:off x="7881" y="6931"/>
              <a:ext cx="3450" cy="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>
              <p:custDataLst>
                <p:tags r:id="rId11"/>
              </p:custDataLst>
            </p:nvPr>
          </p:nvSpPr>
          <p:spPr>
            <a:xfrm>
              <a:off x="12276" y="6067"/>
              <a:ext cx="3705" cy="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12"/>
              </p:custDataLst>
            </p:nvPr>
          </p:nvSpPr>
          <p:spPr>
            <a:xfrm>
              <a:off x="8896" y="6067"/>
              <a:ext cx="3142" cy="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13"/>
              </p:custDataLst>
            </p:nvPr>
          </p:nvSpPr>
          <p:spPr>
            <a:xfrm>
              <a:off x="2075" y="6055"/>
              <a:ext cx="2768" cy="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14"/>
              </p:custDataLst>
            </p:nvPr>
          </p:nvSpPr>
          <p:spPr>
            <a:xfrm>
              <a:off x="955" y="6044"/>
              <a:ext cx="905" cy="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149" y="5257"/>
              <a:ext cx="1408" cy="6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7" name="文本框 16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891" y="4941"/>
                  <a:ext cx="17887" cy="4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一般来说，对含有一个量词的全称量词命题进行否定，我们只需把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所有的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”“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任意一个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等全称量词，变成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并非所有的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”“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并非任意一个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等短语即可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也就是说，假定全称量词命题为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，则它的否定为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并非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，也就是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不成立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通常，用符号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¬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表示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不成立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”.</a:t>
                  </a:r>
                  <a:endPara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6"/>
                  </p:custDataLst>
                </p:nvPr>
              </p:nvSpPr>
              <p:spPr>
                <a:xfrm>
                  <a:off x="891" y="4941"/>
                  <a:ext cx="17887" cy="4506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 title=""/>
          <p:cNvGrpSpPr/>
          <p:nvPr/>
        </p:nvGrpSpPr>
        <p:grpSpPr>
          <a:xfrm>
            <a:off x="4377690" y="3666490"/>
            <a:ext cx="4010660" cy="899795"/>
            <a:chOff x="5637" y="9235"/>
            <a:chExt cx="6316" cy="1417"/>
          </a:xfrm>
        </p:grpSpPr>
        <p:sp>
          <p:nvSpPr>
            <p:cNvPr id="7" name="右箭头 6"/>
            <p:cNvSpPr/>
            <p:nvPr/>
          </p:nvSpPr>
          <p:spPr>
            <a:xfrm>
              <a:off x="9282" y="9235"/>
              <a:ext cx="2671" cy="14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5637" y="9236"/>
              <a:ext cx="2553" cy="1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681" y="9603"/>
                  <a:ext cx="1836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∀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bg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改为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∃</m:t>
                        </m:r>
                      </m:oMath>
                    </m:oMathPara>
                  </a14:m>
                  <a:endParaRPr lang="en-US" altLang="zh-CN"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1" y="9603"/>
                  <a:ext cx="1836" cy="72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9303" y="9581"/>
              <a:ext cx="221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否定结论</a:t>
              </a:r>
              <a:endParaRPr lang="zh-CN" sz="2400" b="1" i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endParaRPr>
            </a:p>
          </p:txBody>
        </p:sp>
      </p:grpSp>
      <p:grpSp>
        <p:nvGrpSpPr>
          <p:cNvPr id="15" name="组合 14" title=""/>
          <p:cNvGrpSpPr/>
          <p:nvPr/>
        </p:nvGrpSpPr>
        <p:grpSpPr>
          <a:xfrm>
            <a:off x="1825625" y="889635"/>
            <a:ext cx="8597900" cy="2306320"/>
            <a:chOff x="2875" y="1401"/>
            <a:chExt cx="13540" cy="3632"/>
          </a:xfrm>
        </p:grpSpPr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5337" y="3414"/>
              <a:ext cx="3052" cy="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6286" y="2511"/>
              <a:ext cx="3052" cy="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875" y="1401"/>
              <a:ext cx="13541" cy="3633"/>
              <a:chOff x="891" y="5533"/>
              <a:chExt cx="17213" cy="3633"/>
            </a:xfrm>
          </p:grpSpPr>
          <mc:AlternateContent>
            <mc:Choice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891" y="5533"/>
                    <a:ext cx="17213" cy="3633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对于含有一个量词的全称量词命题的否定，有下面结论：</a:t>
                    </a:r>
                    <a:endPara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全称量词命题：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𝑀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endPara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它的否定：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𝑀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endPara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也就是说，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全称量词命题的否定是存在量词命题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endPara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" y="5533"/>
                    <a:ext cx="17213" cy="3633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矩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1408" y="6524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09270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25780" y="539115"/>
                <a:ext cx="6449695" cy="203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写出下列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全称量词命题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的否定：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所有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能被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整除的整数都是奇数；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每一个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四边形的四个顶点在同一个圆上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对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任意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𝑍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的个位数字不等于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" y="539115"/>
                <a:ext cx="6449695" cy="20326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09270" y="2571750"/>
                <a:ext cx="10838180" cy="177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该命题的否定：存在一个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能被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整除的整数不是奇数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(2)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该命题的否定：存在一个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四边形的四个顶点不在同一个圆上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(3)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该命题的否定：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𝑍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的个位数字等于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" y="2571750"/>
                <a:ext cx="10838180" cy="17792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 title=""/>
          <p:cNvGrpSpPr/>
          <p:nvPr/>
        </p:nvGrpSpPr>
        <p:grpSpPr>
          <a:xfrm>
            <a:off x="6926580" y="1084580"/>
            <a:ext cx="4010660" cy="899795"/>
            <a:chOff x="5637" y="9235"/>
            <a:chExt cx="6316" cy="1417"/>
          </a:xfrm>
        </p:grpSpPr>
        <p:sp>
          <p:nvSpPr>
            <p:cNvPr id="7" name="右箭头 6"/>
            <p:cNvSpPr/>
            <p:nvPr>
              <p:custDataLst>
                <p:tags r:id="rId4"/>
              </p:custDataLst>
            </p:nvPr>
          </p:nvSpPr>
          <p:spPr>
            <a:xfrm>
              <a:off x="9282" y="9235"/>
              <a:ext cx="2671" cy="14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>
              <p:custDataLst>
                <p:tags r:id="rId5"/>
              </p:custDataLst>
            </p:nvPr>
          </p:nvSpPr>
          <p:spPr>
            <a:xfrm>
              <a:off x="5637" y="9236"/>
              <a:ext cx="2553" cy="14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0" name="文本框 9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5681" y="9603"/>
                  <a:ext cx="1836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∀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bg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改为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∃</m:t>
                        </m:r>
                      </m:oMath>
                    </m:oMathPara>
                  </a14:m>
                  <a:endParaRPr lang="en-US" altLang="zh-CN"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5681" y="9603"/>
                  <a:ext cx="1836" cy="7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>
              <p:custDataLst>
                <p:tags r:id="rId9"/>
              </p:custDataLst>
            </p:nvPr>
          </p:nvSpPr>
          <p:spPr>
            <a:xfrm>
              <a:off x="9303" y="9581"/>
              <a:ext cx="221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否定结论</a:t>
              </a:r>
              <a:endParaRPr lang="zh-CN" sz="2400" b="1" i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endParaRPr>
            </a:p>
          </p:txBody>
        </p:sp>
      </p:grp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矩形 10" title=""/>
          <p:cNvSpPr/>
          <p:nvPr>
            <p:custDataLst>
              <p:tags r:id="rId2"/>
            </p:custDataLst>
          </p:nvPr>
        </p:nvSpPr>
        <p:spPr>
          <a:xfrm>
            <a:off x="1095375" y="1853565"/>
            <a:ext cx="247015" cy="3371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 title=""/>
          <p:cNvSpPr/>
          <p:nvPr>
            <p:custDataLst>
              <p:tags r:id="rId3"/>
            </p:custDataLst>
          </p:nvPr>
        </p:nvSpPr>
        <p:spPr>
          <a:xfrm>
            <a:off x="1148715" y="1414780"/>
            <a:ext cx="604520" cy="387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title=""/>
          <p:cNvSpPr/>
          <p:nvPr/>
        </p:nvSpPr>
        <p:spPr>
          <a:xfrm>
            <a:off x="1148715" y="977265"/>
            <a:ext cx="1199515" cy="387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582295" y="538480"/>
                <a:ext cx="10753090" cy="2139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：写出下列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命题的否定：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(1)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存在一个实数的绝对值是正数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有些平行四边形是菱形；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en-US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它们与原命题在形式上有什么变化？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5" y="538480"/>
                <a:ext cx="10753090" cy="21399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565785" y="2678430"/>
            <a:ext cx="10448290" cy="607060"/>
            <a:chOff x="891" y="4218"/>
            <a:chExt cx="16454" cy="956"/>
          </a:xfrm>
        </p:grpSpPr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0622" y="4402"/>
              <a:ext cx="2792" cy="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365" y="4402"/>
              <a:ext cx="2909" cy="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91" y="4218"/>
              <a:ext cx="16454" cy="957"/>
              <a:chOff x="891" y="4218"/>
              <a:chExt cx="16454" cy="957"/>
            </a:xfrm>
          </p:grpSpPr>
          <mc:AlternateContent>
            <mc:Choice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891" y="4218"/>
                    <a:ext cx="16454" cy="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40000"/>
                      </a:lnSpc>
                    </a:pP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这三个命题都是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存在量词命题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，即具有</a:t>
                    </a:r>
                    <a:r>
                      <a:rPr lang="en-US" altLang="zh-CN" sz="2400" b="1">
                        <a:solidFill>
                          <a:schemeClr val="tx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“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𝑀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chemeClr val="tx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rPr>
                      <a:t>”</a:t>
                    </a: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的形式</a:t>
                    </a:r>
                    <a:r>
                      <a:rPr lang="en-US" altLang="zh-CN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endPara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" y="4218"/>
                    <a:ext cx="16454" cy="95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矩形 2"/>
              <p:cNvSpPr/>
              <p:nvPr>
                <p:custDataLst>
                  <p:tags r:id="rId7"/>
                </p:custDataLst>
              </p:nvPr>
            </p:nvSpPr>
            <p:spPr>
              <a:xfrm>
                <a:off x="1289" y="464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 title=""/>
          <p:cNvGrpSpPr/>
          <p:nvPr/>
        </p:nvGrpSpPr>
        <p:grpSpPr>
          <a:xfrm>
            <a:off x="5541645" y="794385"/>
            <a:ext cx="3435985" cy="772160"/>
            <a:chOff x="8024" y="1838"/>
            <a:chExt cx="5411" cy="1216"/>
          </a:xfrm>
        </p:grpSpPr>
        <p:sp>
          <p:nvSpPr>
            <p:cNvPr id="15" name="右箭头 14"/>
            <p:cNvSpPr/>
            <p:nvPr>
              <p:custDataLst>
                <p:tags r:id="rId8"/>
              </p:custDataLst>
            </p:nvPr>
          </p:nvSpPr>
          <p:spPr>
            <a:xfrm>
              <a:off x="8024" y="1838"/>
              <a:ext cx="5411" cy="1216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>
              <p:custDataLst>
                <p:tags r:id="rId9"/>
              </p:custDataLst>
            </p:nvPr>
          </p:nvSpPr>
          <p:spPr>
            <a:xfrm>
              <a:off x="8057" y="2121"/>
              <a:ext cx="537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存在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”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改为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不存在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”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 title=""/>
          <p:cNvGrpSpPr/>
          <p:nvPr/>
        </p:nvGrpSpPr>
        <p:grpSpPr>
          <a:xfrm>
            <a:off x="5541645" y="1526540"/>
            <a:ext cx="4140835" cy="772160"/>
            <a:chOff x="8024" y="1838"/>
            <a:chExt cx="6521" cy="1216"/>
          </a:xfrm>
        </p:grpSpPr>
        <p:sp>
          <p:nvSpPr>
            <p:cNvPr id="19" name="右箭头 18"/>
            <p:cNvSpPr/>
            <p:nvPr>
              <p:custDataLst>
                <p:tags r:id="rId10"/>
              </p:custDataLst>
            </p:nvPr>
          </p:nvSpPr>
          <p:spPr>
            <a:xfrm>
              <a:off x="8024" y="1838"/>
              <a:ext cx="5133" cy="1216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11"/>
              </p:custDataLst>
            </p:nvPr>
          </p:nvSpPr>
          <p:spPr>
            <a:xfrm>
              <a:off x="8057" y="2121"/>
              <a:ext cx="64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rPr>
                <a:t>有些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”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改为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“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所有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”</a:t>
              </a:r>
              <a:endPara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合 25" title=""/>
          <p:cNvGrpSpPr/>
          <p:nvPr/>
        </p:nvGrpSpPr>
        <p:grpSpPr>
          <a:xfrm>
            <a:off x="565785" y="3372485"/>
            <a:ext cx="10448290" cy="2183130"/>
            <a:chOff x="891" y="5311"/>
            <a:chExt cx="16454" cy="3438"/>
          </a:xfrm>
        </p:grpSpPr>
        <p:sp>
          <p:nvSpPr>
            <p:cNvPr id="25" name="矩形 24"/>
            <p:cNvSpPr/>
            <p:nvPr>
              <p:custDataLst>
                <p:tags r:id="rId12"/>
              </p:custDataLst>
            </p:nvPr>
          </p:nvSpPr>
          <p:spPr>
            <a:xfrm>
              <a:off x="11404" y="7947"/>
              <a:ext cx="5357" cy="6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>
              <p:custDataLst>
                <p:tags r:id="rId13"/>
              </p:custDataLst>
            </p:nvPr>
          </p:nvSpPr>
          <p:spPr>
            <a:xfrm>
              <a:off x="10357" y="7134"/>
              <a:ext cx="6404" cy="6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>
              <p:custDataLst>
                <p:tags r:id="rId14"/>
              </p:custDataLst>
            </p:nvPr>
          </p:nvSpPr>
          <p:spPr>
            <a:xfrm>
              <a:off x="917" y="6266"/>
              <a:ext cx="1641" cy="6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365" y="5527"/>
              <a:ext cx="4891" cy="6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1" name="文本框 20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891" y="5311"/>
                  <a:ext cx="16454" cy="3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(1)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不</a:t>
                  </a:r>
                  <a:r>
                    <a:rPr 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存在一个实数，它的绝对值是正数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，也就是说，</a:t>
                  </a:r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所有</a:t>
                  </a:r>
                  <a:r>
                    <a:rPr 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实数的绝对值</a:t>
                  </a:r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都不是</a:t>
                  </a:r>
                  <a:r>
                    <a:rPr 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正数；</a:t>
                  </a:r>
                  <a:endPara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(2)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没有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一个平行四边形是菱形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，也就是说，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每一个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平行四边形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都不是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菱形；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  <a:p>
                  <a:pPr>
                    <a:lnSpc>
                      <a:spcPct val="14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(3)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不存在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”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，也就是说，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∀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0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6"/>
                  </p:custDataLst>
                </p:nvPr>
              </p:nvSpPr>
              <p:spPr>
                <a:xfrm>
                  <a:off x="891" y="5311"/>
                  <a:ext cx="16454" cy="343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组合 14" title=""/>
          <p:cNvGrpSpPr/>
          <p:nvPr/>
        </p:nvGrpSpPr>
        <p:grpSpPr>
          <a:xfrm>
            <a:off x="461645" y="739775"/>
            <a:ext cx="11357610" cy="645160"/>
            <a:chOff x="727" y="1165"/>
            <a:chExt cx="17886" cy="1016"/>
          </a:xfrm>
        </p:grpSpPr>
        <p:sp>
          <p:nvSpPr>
            <p:cNvPr id="14" name="矩形 13"/>
            <p:cNvSpPr/>
            <p:nvPr/>
          </p:nvSpPr>
          <p:spPr>
            <a:xfrm>
              <a:off x="6690" y="1352"/>
              <a:ext cx="9219" cy="6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27" y="1165"/>
              <a:ext cx="17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</a:t>
              </a:r>
              <a:r>
                <a: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从命题形式看，这三个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存在量词命题的否定</a:t>
              </a:r>
              <a:r>
                <a: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都变成了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全称量词命题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</a:t>
              </a:r>
              <a:endParaRPr lang="en-US" altLang="zh-CN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6" name="组合 25" title=""/>
          <p:cNvGrpSpPr/>
          <p:nvPr/>
        </p:nvGrpSpPr>
        <p:grpSpPr>
          <a:xfrm>
            <a:off x="417195" y="1440180"/>
            <a:ext cx="11357610" cy="2306320"/>
            <a:chOff x="657" y="2268"/>
            <a:chExt cx="17886" cy="3632"/>
          </a:xfrm>
        </p:grpSpPr>
        <p:grpSp>
          <p:nvGrpSpPr>
            <p:cNvPr id="25" name="组合 24"/>
            <p:cNvGrpSpPr/>
            <p:nvPr/>
          </p:nvGrpSpPr>
          <p:grpSpPr>
            <a:xfrm>
              <a:off x="727" y="2525"/>
              <a:ext cx="17107" cy="3293"/>
              <a:chOff x="727" y="2525"/>
              <a:chExt cx="17107" cy="3293"/>
            </a:xfrm>
          </p:grpSpPr>
          <p:sp>
            <p:nvSpPr>
              <p:cNvPr id="24" name="矩形 23"/>
              <p:cNvSpPr/>
              <p:nvPr>
                <p:custDataLst>
                  <p:tags r:id="rId2"/>
                </p:custDataLst>
              </p:nvPr>
            </p:nvSpPr>
            <p:spPr>
              <a:xfrm>
                <a:off x="7067" y="5116"/>
                <a:ext cx="4760" cy="7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>
                <p:custDataLst>
                  <p:tags r:id="rId3"/>
                </p:custDataLst>
              </p:nvPr>
            </p:nvSpPr>
            <p:spPr>
              <a:xfrm>
                <a:off x="9455" y="4272"/>
                <a:ext cx="3354" cy="7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>
                <p:custDataLst>
                  <p:tags r:id="rId4"/>
                </p:custDataLst>
              </p:nvPr>
            </p:nvSpPr>
            <p:spPr>
              <a:xfrm>
                <a:off x="14422" y="3428"/>
                <a:ext cx="2719" cy="7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>
                <p:custDataLst>
                  <p:tags r:id="rId5"/>
                </p:custDataLst>
              </p:nvPr>
            </p:nvSpPr>
            <p:spPr>
              <a:xfrm>
                <a:off x="11126" y="3428"/>
                <a:ext cx="3071" cy="7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>
                <p:custDataLst>
                  <p:tags r:id="rId6"/>
                </p:custDataLst>
              </p:nvPr>
            </p:nvSpPr>
            <p:spPr>
              <a:xfrm>
                <a:off x="5191" y="3428"/>
                <a:ext cx="1876" cy="7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>
                <p:custDataLst>
                  <p:tags r:id="rId7"/>
                </p:custDataLst>
              </p:nvPr>
            </p:nvSpPr>
            <p:spPr>
              <a:xfrm>
                <a:off x="1908" y="3428"/>
                <a:ext cx="3095" cy="7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>
                <p:custDataLst>
                  <p:tags r:id="rId8"/>
                </p:custDataLst>
              </p:nvPr>
            </p:nvSpPr>
            <p:spPr>
              <a:xfrm>
                <a:off x="727" y="3428"/>
                <a:ext cx="833" cy="7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5958" y="2525"/>
                <a:ext cx="1876" cy="7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>
          <mc:Choice Requires="a14">
            <p:sp>
              <p:nvSpPr>
                <p:cNvPr id="16" name="文本框 15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657" y="2268"/>
                  <a:ext cx="17887" cy="3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一般来说，对含有一个量词的存在量词命题进行否定，我们只需把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存在一个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”“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至少有一个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”“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有些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等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存在量词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，变成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不存在一个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”“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没有一个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等短语即可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也就是说，假定存在量词命题为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，则它的否定为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不存在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tx2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成立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zh-CN" altLang="en-US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，也就是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不成立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”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  <a:endPara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657" y="2268"/>
                  <a:ext cx="17887" cy="363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6578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 title=""/>
          <p:cNvGrpSpPr/>
          <p:nvPr/>
        </p:nvGrpSpPr>
        <p:grpSpPr>
          <a:xfrm>
            <a:off x="4060190" y="3771265"/>
            <a:ext cx="3735070" cy="811530"/>
            <a:chOff x="5637" y="9235"/>
            <a:chExt cx="5882" cy="1278"/>
          </a:xfrm>
        </p:grpSpPr>
        <p:sp>
          <p:nvSpPr>
            <p:cNvPr id="7" name="右箭头 6"/>
            <p:cNvSpPr/>
            <p:nvPr/>
          </p:nvSpPr>
          <p:spPr>
            <a:xfrm>
              <a:off x="9282" y="9235"/>
              <a:ext cx="2237" cy="1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5637" y="9236"/>
              <a:ext cx="2237" cy="1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637" y="9515"/>
                  <a:ext cx="1836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∃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chemeClr val="bg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改为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∀</m:t>
                        </m:r>
                      </m:oMath>
                    </m:oMathPara>
                  </a14:m>
                  <a:endParaRPr lang="en-US" altLang="zh-CN" sz="2400" i="1">
                    <a:solidFill>
                      <a:schemeClr val="bg1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" y="9515"/>
                  <a:ext cx="1836" cy="72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9303" y="9515"/>
              <a:ext cx="221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rPr>
                <a:t>否定</a:t>
              </a:r>
              <a:r>
                <a:rPr lang="zh-CN" sz="2400" b="1">
                  <a:solidFill>
                    <a:schemeClr val="bg1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rPr>
                <a:t>结论</a:t>
              </a:r>
              <a:endParaRPr lang="zh-CN" sz="2400" b="1" i="1">
                <a:solidFill>
                  <a:schemeClr val="bg1"/>
                </a:solidFill>
                <a:latin typeface="Cambria Math" panose="02040503050406030204" charset="0"/>
                <a:ea typeface="MS Mincho" panose="02020609040205080304" charset="-128"/>
                <a:cs typeface="Cambria Math" panose="02040503050406030204" charset="0"/>
              </a:endParaRPr>
            </a:p>
          </p:txBody>
        </p:sp>
      </p:grpSp>
      <p:grpSp>
        <p:nvGrpSpPr>
          <p:cNvPr id="17" name="组合 16" title=""/>
          <p:cNvGrpSpPr/>
          <p:nvPr/>
        </p:nvGrpSpPr>
        <p:grpSpPr>
          <a:xfrm>
            <a:off x="1816735" y="772160"/>
            <a:ext cx="8763000" cy="2440940"/>
            <a:chOff x="917" y="1216"/>
            <a:chExt cx="17212" cy="3844"/>
          </a:xfrm>
        </p:grpSpPr>
        <p:sp>
          <p:nvSpPr>
            <p:cNvPr id="16" name="矩形 15"/>
            <p:cNvSpPr/>
            <p:nvPr>
              <p:custDataLst>
                <p:tags r:id="rId3"/>
              </p:custDataLst>
            </p:nvPr>
          </p:nvSpPr>
          <p:spPr>
            <a:xfrm>
              <a:off x="3482" y="4121"/>
              <a:ext cx="8166" cy="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4"/>
              </p:custDataLst>
            </p:nvPr>
          </p:nvSpPr>
          <p:spPr>
            <a:xfrm>
              <a:off x="3342" y="3206"/>
              <a:ext cx="3295" cy="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279" y="2384"/>
              <a:ext cx="3014" cy="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17" y="1216"/>
              <a:ext cx="17213" cy="3844"/>
              <a:chOff x="891" y="5533"/>
              <a:chExt cx="17213" cy="3844"/>
            </a:xfrm>
          </p:grpSpPr>
          <mc:AlternateContent>
            <mc:Choice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891" y="5533"/>
                    <a:ext cx="17213" cy="3844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    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对于含有一个量词的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存在量词命题的否定，</a:t>
                    </a: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有下面结论：</a:t>
                    </a:r>
                    <a:endParaRPr lang="zh-CN" altLang="en-US" sz="24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存在量词命题：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𝑀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a:t>，</a:t>
                    </a:r>
                    <a:endPara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它的否定：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𝑀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endPara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也就是说，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存在量词命题的否定是全称量词命题</a:t>
                    </a:r>
                    <a:r>
                      <a:rPr lang="en-US" altLang="zh-CN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.</a:t>
                    </a:r>
                    <a:endPara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" y="5533"/>
                    <a:ext cx="17213" cy="384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矩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9010" y="7497"/>
                <a:ext cx="119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73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GEyZWYyMDMzMDJhYzYxZmRhYjBiZDJhYWYyNWI1YjUifQ==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163</Paragraphs>
  <Slides>21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30">
      <vt:lpstr>Arial</vt:lpstr>
      <vt:lpstr>微软雅黑</vt:lpstr>
      <vt:lpstr>Wingdings</vt:lpstr>
      <vt:lpstr>宋体</vt:lpstr>
      <vt:lpstr>楷体</vt:lpstr>
      <vt:lpstr>黑体</vt:lpstr>
      <vt:lpstr>Cambria Math</vt:lpstr>
      <vt:lpstr>MS Mincho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2023-08-11T08:40:53.112</cp:lastPrinted>
  <dcterms:created xsi:type="dcterms:W3CDTF">2023-08-11T08:40:53Z</dcterms:created>
  <dcterms:modified xsi:type="dcterms:W3CDTF">2023-08-11T00:40:53Z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