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2"/>
  </p:sldMasterIdLst>
  <p:notesMasterIdLst>
    <p:notesMasterId r:id="rId3"/>
  </p:notesMasterIdLst>
  <p:sldIdLst>
    <p:sldId id="257" r:id="rId4"/>
    <p:sldId id="258" r:id="rId5"/>
    <p:sldId id="262" r:id="rId6"/>
    <p:sldId id="260" r:id="rId7"/>
    <p:sldId id="266" r:id="rId8"/>
    <p:sldId id="261" r:id="rId9"/>
    <p:sldId id="267" r:id="rId10"/>
    <p:sldId id="268" r:id="rId11"/>
    <p:sldId id="269" r:id="rId12"/>
    <p:sldId id="272" r:id="rId13"/>
    <p:sldId id="273" r:id="rId14"/>
    <p:sldId id="270" r:id="rId15"/>
    <p:sldId id="271" r:id="rId16"/>
    <p:sldId id="275" r:id="rId17"/>
    <p:sldId id="276" r:id="rId18"/>
    <p:sldId id="277" r:id="rId19"/>
    <p:sldId id="278" r:id="rId20"/>
    <p:sldId id="282" r:id="rId21"/>
    <p:sldId id="279"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7" r:id="rId36"/>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commentAuthors.xml><?xml version="1.0" encoding="utf-8"?>
<p:cmAuthorLst xmlns:p="http://schemas.openxmlformats.org/presentationml/2006/main">
  <p:cmAuthor id="1" name="卢钰婷" initials="卢" lastIdx="0" clrIdx="0"/>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notesMaster" Target="notesMasters/notes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tags" Target="tags/tag182.xml" /><Relationship Id="rId38" Type="http://schemas.openxmlformats.org/officeDocument/2006/relationships/presProps" Target="presProps.xml" /><Relationship Id="rId39" Type="http://schemas.openxmlformats.org/officeDocument/2006/relationships/viewProps" Target="viewProps.xml" /><Relationship Id="rId4" Type="http://schemas.openxmlformats.org/officeDocument/2006/relationships/slide" Target="slides/slide1.xml" /><Relationship Id="rId40" Type="http://schemas.openxmlformats.org/officeDocument/2006/relationships/theme" Target="theme/theme1.xml" /><Relationship Id="rId41" Type="http://schemas.openxmlformats.org/officeDocument/2006/relationships/tableStyles" Target="tableStyles.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57.xml" /><Relationship Id="rId13" Type="http://schemas.openxmlformats.org/officeDocument/2006/relationships/tags" Target="../tags/tag58.xml" /><Relationship Id="rId14" Type="http://schemas.openxmlformats.org/officeDocument/2006/relationships/tags" Target="../tags/tag59.xml" /><Relationship Id="rId15" Type="http://schemas.openxmlformats.org/officeDocument/2006/relationships/tags" Target="../tags/tag60.xml" /><Relationship Id="rId16" Type="http://schemas.openxmlformats.org/officeDocument/2006/relationships/tags" Target="../tags/tag61.xml" /><Relationship Id="rId17" Type="http://schemas.openxmlformats.org/officeDocument/2006/relationships/image" Target="file:///D:\qq&#25991;&#20214;\712321467\Image\C2C\Image2\%7b75232B38-A165-1FB7-499C-2E1C792CACB5%7d.png" TargetMode="External" /><Relationship Id="rId18" Type="http://schemas.openxmlformats.org/officeDocument/2006/relationships/image" Target="../media/image1.png" /><Relationship Id="rId19" Type="http://schemas.openxmlformats.org/officeDocument/2006/relationships/tags" Target="../tags/tag62.xml" /><Relationship Id="rId2" Type="http://schemas.openxmlformats.org/officeDocument/2006/relationships/slideLayout" Target="../slideLayouts/slideLayout2.xml" /><Relationship Id="rId20"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3.xml" /><Relationship Id="rId3" Type="http://schemas.openxmlformats.org/officeDocument/2006/relationships/image" Target="../media/image2.jpeg" /><Relationship Id="rId4" Type="http://schemas.openxmlformats.org/officeDocument/2006/relationships/image" Target="../media/image3.jpeg" /><Relationship Id="rId5" Type="http://schemas.openxmlformats.org/officeDocument/2006/relationships/tags" Target="../tags/tag6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30.png" /><Relationship Id="rId11" Type="http://schemas.openxmlformats.org/officeDocument/2006/relationships/tags" Target="../tags/tag106.xml" /><Relationship Id="rId12" Type="http://schemas.openxmlformats.org/officeDocument/2006/relationships/tags" Target="../tags/tag107.xml" /><Relationship Id="rId2" Type="http://schemas.openxmlformats.org/officeDocument/2006/relationships/image" Target="../media/image28.png" /><Relationship Id="rId3" Type="http://schemas.openxmlformats.org/officeDocument/2006/relationships/image" Target="../media/image24.png" /><Relationship Id="rId4" Type="http://schemas.openxmlformats.org/officeDocument/2006/relationships/image" Target="../media/image25.png" /><Relationship Id="rId5" Type="http://schemas.openxmlformats.org/officeDocument/2006/relationships/tags" Target="../tags/tag102.xml" /><Relationship Id="rId6" Type="http://schemas.openxmlformats.org/officeDocument/2006/relationships/tags" Target="../tags/tag103.xml" /><Relationship Id="rId7" Type="http://schemas.openxmlformats.org/officeDocument/2006/relationships/image" Target="../media/image29.png" /><Relationship Id="rId8" Type="http://schemas.openxmlformats.org/officeDocument/2006/relationships/tags" Target="../tags/tag104.xml" /><Relationship Id="rId9" Type="http://schemas.openxmlformats.org/officeDocument/2006/relationships/tags" Target="../tags/tag105.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34.png" /><Relationship Id="rId11" Type="http://schemas.openxmlformats.org/officeDocument/2006/relationships/tags" Target="../tags/tag111.xml" /><Relationship Id="rId12" Type="http://schemas.openxmlformats.org/officeDocument/2006/relationships/tags" Target="../tags/tag112.xml" /><Relationship Id="rId13" Type="http://schemas.openxmlformats.org/officeDocument/2006/relationships/image" Target="../media/image35.png" /><Relationship Id="rId14" Type="http://schemas.openxmlformats.org/officeDocument/2006/relationships/tags" Target="../tags/tag113.xml" /><Relationship Id="rId15" Type="http://schemas.openxmlformats.org/officeDocument/2006/relationships/tags" Target="../tags/tag114.xml" /><Relationship Id="rId16" Type="http://schemas.openxmlformats.org/officeDocument/2006/relationships/image" Target="../media/image36.png" /><Relationship Id="rId17" Type="http://schemas.openxmlformats.org/officeDocument/2006/relationships/tags" Target="../tags/tag115.xml" /><Relationship Id="rId18" Type="http://schemas.openxmlformats.org/officeDocument/2006/relationships/tags" Target="../tags/tag116.xml" /><Relationship Id="rId19" Type="http://schemas.openxmlformats.org/officeDocument/2006/relationships/image" Target="../media/image37.png" /><Relationship Id="rId2" Type="http://schemas.openxmlformats.org/officeDocument/2006/relationships/image" Target="../media/image31.png" /><Relationship Id="rId20" Type="http://schemas.openxmlformats.org/officeDocument/2006/relationships/tags" Target="../tags/tag117.xml" /><Relationship Id="rId21" Type="http://schemas.openxmlformats.org/officeDocument/2006/relationships/tags" Target="../tags/tag118.xml" /><Relationship Id="rId22" Type="http://schemas.openxmlformats.org/officeDocument/2006/relationships/image" Target="../media/image38.png" /><Relationship Id="rId23" Type="http://schemas.openxmlformats.org/officeDocument/2006/relationships/tags" Target="../tags/tag119.xml" /><Relationship Id="rId24" Type="http://schemas.openxmlformats.org/officeDocument/2006/relationships/tags" Target="../tags/tag120.xml" /><Relationship Id="rId25" Type="http://schemas.openxmlformats.org/officeDocument/2006/relationships/image" Target="../media/image39.png" /><Relationship Id="rId26" Type="http://schemas.openxmlformats.org/officeDocument/2006/relationships/tags" Target="../tags/tag121.xml" /><Relationship Id="rId27" Type="http://schemas.openxmlformats.org/officeDocument/2006/relationships/tags" Target="../tags/tag122.xml" /><Relationship Id="rId28" Type="http://schemas.openxmlformats.org/officeDocument/2006/relationships/tags" Target="../tags/tag123.xml" /><Relationship Id="rId29" Type="http://schemas.openxmlformats.org/officeDocument/2006/relationships/tags" Target="../tags/tag124.xml" /><Relationship Id="rId3" Type="http://schemas.openxmlformats.org/officeDocument/2006/relationships/image" Target="../media/image24.png" /><Relationship Id="rId4" Type="http://schemas.openxmlformats.org/officeDocument/2006/relationships/image" Target="../media/image25.png" /><Relationship Id="rId5" Type="http://schemas.openxmlformats.org/officeDocument/2006/relationships/image" Target="../media/image32.png" /><Relationship Id="rId6" Type="http://schemas.openxmlformats.org/officeDocument/2006/relationships/tags" Target="../tags/tag108.xml" /><Relationship Id="rId7" Type="http://schemas.openxmlformats.org/officeDocument/2006/relationships/image" Target="../media/image33.png" /><Relationship Id="rId8" Type="http://schemas.openxmlformats.org/officeDocument/2006/relationships/tags" Target="../tags/tag109.xml" /><Relationship Id="rId9" Type="http://schemas.openxmlformats.org/officeDocument/2006/relationships/tags" Target="../tags/tag11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24.png" /><Relationship Id="rId11" Type="http://schemas.openxmlformats.org/officeDocument/2006/relationships/tags" Target="../tags/tag130.xml" /><Relationship Id="rId12" Type="http://schemas.openxmlformats.org/officeDocument/2006/relationships/image" Target="../media/image25.png" /><Relationship Id="rId13" Type="http://schemas.openxmlformats.org/officeDocument/2006/relationships/tags" Target="../tags/tag131.xml" /><Relationship Id="rId14" Type="http://schemas.openxmlformats.org/officeDocument/2006/relationships/tags" Target="../tags/tag132.xml" /><Relationship Id="rId15" Type="http://schemas.openxmlformats.org/officeDocument/2006/relationships/tags" Target="../tags/tag133.xml" /><Relationship Id="rId16" Type="http://schemas.openxmlformats.org/officeDocument/2006/relationships/tags" Target="../tags/tag134.xml" /><Relationship Id="rId17" Type="http://schemas.openxmlformats.org/officeDocument/2006/relationships/tags" Target="../tags/tag135.xml" /><Relationship Id="rId18" Type="http://schemas.openxmlformats.org/officeDocument/2006/relationships/tags" Target="../tags/tag136.xml" /><Relationship Id="rId19" Type="http://schemas.openxmlformats.org/officeDocument/2006/relationships/image" Target="../media/image43.png" /><Relationship Id="rId2" Type="http://schemas.openxmlformats.org/officeDocument/2006/relationships/image" Target="../media/image40.png" /><Relationship Id="rId20" Type="http://schemas.openxmlformats.org/officeDocument/2006/relationships/tags" Target="../tags/tag137.xml" /><Relationship Id="rId21" Type="http://schemas.openxmlformats.org/officeDocument/2006/relationships/tags" Target="../tags/tag138.xml" /><Relationship Id="rId22" Type="http://schemas.openxmlformats.org/officeDocument/2006/relationships/image" Target="../media/image44.png" /><Relationship Id="rId23" Type="http://schemas.openxmlformats.org/officeDocument/2006/relationships/tags" Target="../tags/tag139.xml" /><Relationship Id="rId24" Type="http://schemas.openxmlformats.org/officeDocument/2006/relationships/tags" Target="../tags/tag140.xml" /><Relationship Id="rId25" Type="http://schemas.openxmlformats.org/officeDocument/2006/relationships/image" Target="../media/image45.png" /><Relationship Id="rId26" Type="http://schemas.openxmlformats.org/officeDocument/2006/relationships/tags" Target="../tags/tag141.xml" /><Relationship Id="rId27" Type="http://schemas.openxmlformats.org/officeDocument/2006/relationships/tags" Target="../tags/tag142.xml" /><Relationship Id="rId28" Type="http://schemas.openxmlformats.org/officeDocument/2006/relationships/image" Target="../media/image46.png" /><Relationship Id="rId29" Type="http://schemas.openxmlformats.org/officeDocument/2006/relationships/tags" Target="../tags/tag143.xml" /><Relationship Id="rId3" Type="http://schemas.openxmlformats.org/officeDocument/2006/relationships/tags" Target="../tags/tag125.xml" /><Relationship Id="rId30" Type="http://schemas.openxmlformats.org/officeDocument/2006/relationships/tags" Target="../tags/tag144.xml" /><Relationship Id="rId31" Type="http://schemas.openxmlformats.org/officeDocument/2006/relationships/image" Target="../media/image47.png" /><Relationship Id="rId32" Type="http://schemas.openxmlformats.org/officeDocument/2006/relationships/tags" Target="../tags/tag145.xml" /><Relationship Id="rId33" Type="http://schemas.openxmlformats.org/officeDocument/2006/relationships/tags" Target="../tags/tag146.xml" /><Relationship Id="rId34" Type="http://schemas.openxmlformats.org/officeDocument/2006/relationships/image" Target="../media/image48.png" /><Relationship Id="rId35" Type="http://schemas.openxmlformats.org/officeDocument/2006/relationships/tags" Target="../tags/tag147.xml" /><Relationship Id="rId36" Type="http://schemas.openxmlformats.org/officeDocument/2006/relationships/tags" Target="../tags/tag148.xml" /><Relationship Id="rId37" Type="http://schemas.openxmlformats.org/officeDocument/2006/relationships/image" Target="../media/image49.png" /><Relationship Id="rId38" Type="http://schemas.openxmlformats.org/officeDocument/2006/relationships/tags" Target="../tags/tag149.xml" /><Relationship Id="rId39" Type="http://schemas.openxmlformats.org/officeDocument/2006/relationships/tags" Target="../tags/tag150.xml" /><Relationship Id="rId4" Type="http://schemas.openxmlformats.org/officeDocument/2006/relationships/tags" Target="../tags/tag126.xml" /><Relationship Id="rId40" Type="http://schemas.openxmlformats.org/officeDocument/2006/relationships/tags" Target="../tags/tag151.xml" /><Relationship Id="rId41" Type="http://schemas.openxmlformats.org/officeDocument/2006/relationships/tags" Target="../tags/tag152.xml" /><Relationship Id="rId42" Type="http://schemas.openxmlformats.org/officeDocument/2006/relationships/tags" Target="../tags/tag153.xml" /><Relationship Id="rId5" Type="http://schemas.openxmlformats.org/officeDocument/2006/relationships/image" Target="../media/image41.png" /><Relationship Id="rId6" Type="http://schemas.openxmlformats.org/officeDocument/2006/relationships/tags" Target="../tags/tag127.xml" /><Relationship Id="rId7" Type="http://schemas.openxmlformats.org/officeDocument/2006/relationships/tags" Target="../tags/tag128.xml" /><Relationship Id="rId8" Type="http://schemas.openxmlformats.org/officeDocument/2006/relationships/image" Target="../media/image42.png" /><Relationship Id="rId9" Type="http://schemas.openxmlformats.org/officeDocument/2006/relationships/tags" Target="../tags/tag129.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54.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0.png" /><Relationship Id="rId3" Type="http://schemas.openxmlformats.org/officeDocument/2006/relationships/tags" Target="../tags/tag155.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56.xml" /><Relationship Id="rId3" Type="http://schemas.openxmlformats.org/officeDocument/2006/relationships/tags" Target="../tags/tag157.xml" /><Relationship Id="rId4" Type="http://schemas.openxmlformats.org/officeDocument/2006/relationships/tags" Target="../tags/tag158.xml" /><Relationship Id="rId5" Type="http://schemas.openxmlformats.org/officeDocument/2006/relationships/image" Target="../media/image51.png" /><Relationship Id="rId6" Type="http://schemas.openxmlformats.org/officeDocument/2006/relationships/tags" Target="../tags/tag159.xml" /><Relationship Id="rId7" Type="http://schemas.openxmlformats.org/officeDocument/2006/relationships/tags" Target="../tags/tag160.xml" /><Relationship Id="rId8" Type="http://schemas.openxmlformats.org/officeDocument/2006/relationships/image" Target="../media/image52.png" /><Relationship Id="rId9" Type="http://schemas.openxmlformats.org/officeDocument/2006/relationships/tags" Target="../tags/tag16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3.png" /><Relationship Id="rId3" Type="http://schemas.openxmlformats.org/officeDocument/2006/relationships/image" Target="../media/image54.png" /><Relationship Id="rId4" Type="http://schemas.openxmlformats.org/officeDocument/2006/relationships/image" Target="../media/image55.png" /><Relationship Id="rId5" Type="http://schemas.openxmlformats.org/officeDocument/2006/relationships/image" Target="../media/image56.png" /><Relationship Id="rId6" Type="http://schemas.openxmlformats.org/officeDocument/2006/relationships/tags" Target="../tags/tag16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7.png" /><Relationship Id="rId3" Type="http://schemas.openxmlformats.org/officeDocument/2006/relationships/image" Target="../media/image58.png" /><Relationship Id="rId4" Type="http://schemas.openxmlformats.org/officeDocument/2006/relationships/image" Target="../media/image59.png" /><Relationship Id="rId5" Type="http://schemas.openxmlformats.org/officeDocument/2006/relationships/tags" Target="../tags/tag163.xml" /><Relationship Id="rId6" Type="http://schemas.openxmlformats.org/officeDocument/2006/relationships/tags" Target="../tags/tag164.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0.png" /><Relationship Id="rId3" Type="http://schemas.openxmlformats.org/officeDocument/2006/relationships/image" Target="../media/image61.png" /><Relationship Id="rId4" Type="http://schemas.openxmlformats.org/officeDocument/2006/relationships/tags" Target="../tags/tag165.xml" /><Relationship Id="rId5" Type="http://schemas.openxmlformats.org/officeDocument/2006/relationships/tags" Target="../tags/tag166.xml" /><Relationship Id="rId6" Type="http://schemas.openxmlformats.org/officeDocument/2006/relationships/tags" Target="../tags/tag167.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2.png" /><Relationship Id="rId3" Type="http://schemas.openxmlformats.org/officeDocument/2006/relationships/image" Target="../media/image63.png" /><Relationship Id="rId4" Type="http://schemas.openxmlformats.org/officeDocument/2006/relationships/tags" Target="../tags/tag168.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 Id="rId3" Type="http://schemas.openxmlformats.org/officeDocument/2006/relationships/image" Target="../media/image5.png" /><Relationship Id="rId4" Type="http://schemas.openxmlformats.org/officeDocument/2006/relationships/tags" Target="../tags/tag65.xml" /><Relationship Id="rId5" Type="http://schemas.openxmlformats.org/officeDocument/2006/relationships/tags" Target="../tags/tag66.xml" /><Relationship Id="rId6" Type="http://schemas.openxmlformats.org/officeDocument/2006/relationships/tags" Target="../tags/tag67.xml" /><Relationship Id="rId7" Type="http://schemas.openxmlformats.org/officeDocument/2006/relationships/image" Target="../media/image6.png" /><Relationship Id="rId8" Type="http://schemas.openxmlformats.org/officeDocument/2006/relationships/tags" Target="../tags/tag68.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4.png" /><Relationship Id="rId3" Type="http://schemas.openxmlformats.org/officeDocument/2006/relationships/image" Target="../media/image65.png" /><Relationship Id="rId4" Type="http://schemas.openxmlformats.org/officeDocument/2006/relationships/tags" Target="../tags/tag169.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6.png" /><Relationship Id="rId3" Type="http://schemas.openxmlformats.org/officeDocument/2006/relationships/image" Target="../media/image67.png" /><Relationship Id="rId4" Type="http://schemas.openxmlformats.org/officeDocument/2006/relationships/tags" Target="../tags/tag170.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71.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8.png" /><Relationship Id="rId3" Type="http://schemas.openxmlformats.org/officeDocument/2006/relationships/image" Target="../media/image69.png" /><Relationship Id="rId4" Type="http://schemas.openxmlformats.org/officeDocument/2006/relationships/tags" Target="../tags/tag17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0.png" /><Relationship Id="rId3" Type="http://schemas.openxmlformats.org/officeDocument/2006/relationships/image" Target="../media/image71.png" /><Relationship Id="rId4" Type="http://schemas.openxmlformats.org/officeDocument/2006/relationships/tags" Target="../tags/tag173.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2.png" /><Relationship Id="rId3" Type="http://schemas.openxmlformats.org/officeDocument/2006/relationships/image" Target="../media/image73.png" /><Relationship Id="rId4" Type="http://schemas.openxmlformats.org/officeDocument/2006/relationships/tags" Target="../tags/tag17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7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4.png" /><Relationship Id="rId3" Type="http://schemas.openxmlformats.org/officeDocument/2006/relationships/image" Target="../media/image75.png" /><Relationship Id="rId4" Type="http://schemas.openxmlformats.org/officeDocument/2006/relationships/tags" Target="../tags/tag176.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6.png" /><Relationship Id="rId3" Type="http://schemas.openxmlformats.org/officeDocument/2006/relationships/image" Target="../media/image77.png" /><Relationship Id="rId4" Type="http://schemas.openxmlformats.org/officeDocument/2006/relationships/tags" Target="../tags/tag177.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8.png" /><Relationship Id="rId3" Type="http://schemas.openxmlformats.org/officeDocument/2006/relationships/image" Target="../media/image79.png" /><Relationship Id="rId4" Type="http://schemas.openxmlformats.org/officeDocument/2006/relationships/tags" Target="../tags/tag178.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10.png" /><Relationship Id="rId11" Type="http://schemas.openxmlformats.org/officeDocument/2006/relationships/image" Target="../media/image11.png" /><Relationship Id="rId12" Type="http://schemas.openxmlformats.org/officeDocument/2006/relationships/tags" Target="../tags/tag74.xml" /><Relationship Id="rId13" Type="http://schemas.openxmlformats.org/officeDocument/2006/relationships/tags" Target="../tags/tag75.xml" /><Relationship Id="rId2" Type="http://schemas.openxmlformats.org/officeDocument/2006/relationships/tags" Target="../tags/tag69.xml" /><Relationship Id="rId3" Type="http://schemas.openxmlformats.org/officeDocument/2006/relationships/tags" Target="../tags/tag70.xml" /><Relationship Id="rId4" Type="http://schemas.openxmlformats.org/officeDocument/2006/relationships/tags" Target="../tags/tag71.xml" /><Relationship Id="rId5" Type="http://schemas.openxmlformats.org/officeDocument/2006/relationships/image" Target="../media/image7.png" /><Relationship Id="rId6" Type="http://schemas.openxmlformats.org/officeDocument/2006/relationships/image" Target="../media/image8.png" /><Relationship Id="rId7" Type="http://schemas.openxmlformats.org/officeDocument/2006/relationships/image" Target="../media/image9.png" /><Relationship Id="rId8" Type="http://schemas.openxmlformats.org/officeDocument/2006/relationships/tags" Target="../tags/tag72.xml" /><Relationship Id="rId9" Type="http://schemas.openxmlformats.org/officeDocument/2006/relationships/tags" Target="../tags/tag7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79.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80.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0.png" /><Relationship Id="rId3" Type="http://schemas.openxmlformats.org/officeDocument/2006/relationships/tags" Target="../tags/tag181.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jpeg" /><Relationship Id="rId3" Type="http://schemas.openxmlformats.org/officeDocument/2006/relationships/image" Target="../media/image3.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81.xml" /><Relationship Id="rId11" Type="http://schemas.openxmlformats.org/officeDocument/2006/relationships/image" Target="../media/image14.png" /><Relationship Id="rId12" Type="http://schemas.openxmlformats.org/officeDocument/2006/relationships/tags" Target="../tags/tag82.xml" /><Relationship Id="rId13" Type="http://schemas.openxmlformats.org/officeDocument/2006/relationships/tags" Target="../tags/tag83.xml" /><Relationship Id="rId14" Type="http://schemas.openxmlformats.org/officeDocument/2006/relationships/tags" Target="../tags/tag84.xml" /><Relationship Id="rId15" Type="http://schemas.openxmlformats.org/officeDocument/2006/relationships/image" Target="../media/image15.png" /><Relationship Id="rId16" Type="http://schemas.openxmlformats.org/officeDocument/2006/relationships/tags" Target="../tags/tag85.xml" /><Relationship Id="rId17" Type="http://schemas.openxmlformats.org/officeDocument/2006/relationships/tags" Target="../tags/tag86.xml" /><Relationship Id="rId18" Type="http://schemas.openxmlformats.org/officeDocument/2006/relationships/tags" Target="../tags/tag87.xml" /><Relationship Id="rId19" Type="http://schemas.openxmlformats.org/officeDocument/2006/relationships/image" Target="../media/image16.png" /><Relationship Id="rId2" Type="http://schemas.openxmlformats.org/officeDocument/2006/relationships/notesSlide" Target="../notesSlides/notesSlide1.xml" /><Relationship Id="rId20" Type="http://schemas.openxmlformats.org/officeDocument/2006/relationships/tags" Target="../tags/tag88.xml" /><Relationship Id="rId21" Type="http://schemas.openxmlformats.org/officeDocument/2006/relationships/tags" Target="../tags/tag89.xml" /><Relationship Id="rId3" Type="http://schemas.openxmlformats.org/officeDocument/2006/relationships/image" Target="../media/image12.png" /><Relationship Id="rId4" Type="http://schemas.openxmlformats.org/officeDocument/2006/relationships/tags" Target="../tags/tag76.xml" /><Relationship Id="rId5" Type="http://schemas.openxmlformats.org/officeDocument/2006/relationships/tags" Target="../tags/tag77.xml" /><Relationship Id="rId6" Type="http://schemas.openxmlformats.org/officeDocument/2006/relationships/tags" Target="../tags/tag78.xml" /><Relationship Id="rId7" Type="http://schemas.openxmlformats.org/officeDocument/2006/relationships/image" Target="../media/image13.png" /><Relationship Id="rId8" Type="http://schemas.openxmlformats.org/officeDocument/2006/relationships/tags" Target="../tags/tag79.xml" /><Relationship Id="rId9" Type="http://schemas.openxmlformats.org/officeDocument/2006/relationships/tags" Target="../tags/tag80.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7.png" /><Relationship Id="rId3" Type="http://schemas.openxmlformats.org/officeDocument/2006/relationships/tags" Target="../tags/tag90.xml" /><Relationship Id="rId4" Type="http://schemas.openxmlformats.org/officeDocument/2006/relationships/tags" Target="../tags/tag91.xml" /><Relationship Id="rId5" Type="http://schemas.openxmlformats.org/officeDocument/2006/relationships/tags" Target="../tags/tag9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8.png" /><Relationship Id="rId3" Type="http://schemas.openxmlformats.org/officeDocument/2006/relationships/image" Target="../media/image19.png" /><Relationship Id="rId4" Type="http://schemas.openxmlformats.org/officeDocument/2006/relationships/tags" Target="../tags/tag9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0.png" /><Relationship Id="rId3" Type="http://schemas.openxmlformats.org/officeDocument/2006/relationships/tags" Target="../tags/tag9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1.png" /><Relationship Id="rId3" Type="http://schemas.openxmlformats.org/officeDocument/2006/relationships/image" Target="../media/image22.png" /><Relationship Id="rId4" Type="http://schemas.openxmlformats.org/officeDocument/2006/relationships/tags" Target="../tags/tag9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00.xml" /><Relationship Id="rId11" Type="http://schemas.openxmlformats.org/officeDocument/2006/relationships/image" Target="../media/image27.png" /><Relationship Id="rId12" Type="http://schemas.openxmlformats.org/officeDocument/2006/relationships/tags" Target="../tags/tag101.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tags" Target="../tags/tag96.xml" /><Relationship Id="rId5" Type="http://schemas.openxmlformats.org/officeDocument/2006/relationships/image" Target="../media/image25.png" /><Relationship Id="rId6" Type="http://schemas.openxmlformats.org/officeDocument/2006/relationships/tags" Target="../tags/tag97.xml" /><Relationship Id="rId7" Type="http://schemas.openxmlformats.org/officeDocument/2006/relationships/tags" Target="../tags/tag98.xml" /><Relationship Id="rId8" Type="http://schemas.openxmlformats.org/officeDocument/2006/relationships/tags" Target="../tags/tag99.xml" /><Relationship Id="rId9" Type="http://schemas.openxmlformats.org/officeDocument/2006/relationships/image" Target="../media/image26.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深度视觉·原创设计 https://www.docer.com/works?userid=22383862" title=""/>
          <p:cNvSpPr txBox="1"/>
          <p:nvPr>
            <p:custDataLst>
              <p:tags r:id="rId2"/>
            </p:custDataLst>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3"/>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1828165" y="1468120"/>
            <a:ext cx="10363835" cy="3995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634615" y="2040890"/>
            <a:ext cx="11304905" cy="108839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5400" b="1">
                <a:solidFill>
                  <a:schemeClr val="bg1"/>
                </a:solidFill>
                <a:effectLst>
                  <a:reflection blurRad="6350" stA="53000" endA="300" endPos="35500" dir="5400000" sy="-90000" algn="bl" rotWithShape="0"/>
                </a:effectLst>
                <a:sym typeface="+mn-ea"/>
              </a:rPr>
              <a:t>2.1 </a:t>
            </a:r>
            <a:r>
              <a:rPr lang="zh-CN" altLang="en-US" sz="5400" b="1">
                <a:solidFill>
                  <a:schemeClr val="bg1"/>
                </a:solidFill>
                <a:effectLst>
                  <a:reflection blurRad="6350" stA="53000" endA="300" endPos="35500" dir="5400000" sy="-90000" algn="bl" rotWithShape="0"/>
                </a:effectLst>
                <a:sym typeface="+mn-ea"/>
              </a:rPr>
              <a:t>等式与不等式性质</a:t>
            </a:r>
            <a:endParaRPr lang="zh-CN" altLang="en-US" sz="5400" b="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100" name="图片 99" title=""/>
          <p:cNvPicPr/>
          <p:nvPr/>
        </p:nvPicPr>
        <p:blipFill>
          <a:blip r:embed="rId4"/>
          <a:stretch>
            <a:fillRect/>
          </a:stretch>
        </p:blipFill>
        <p:spPr>
          <a:xfrm>
            <a:off x="9474518" y="-317"/>
            <a:ext cx="2714625" cy="752475"/>
          </a:xfrm>
          <a:prstGeom prst="rect">
            <a:avLst/>
          </a:prstGeom>
          <a:noFill/>
          <a:ln w="9525">
            <a:noFill/>
          </a:ln>
        </p:spPr>
      </p:pic>
      <p:sp>
        <p:nvSpPr>
          <p:cNvPr id="7" name="深度视觉·原创设计 https://www.docer.com/works?userid=22383862" title=""/>
          <p:cNvSpPr txBox="1"/>
          <p:nvPr>
            <p:custDataLst>
              <p:tags r:id="rId5"/>
            </p:custDataLst>
          </p:nvPr>
        </p:nvSpPr>
        <p:spPr>
          <a:xfrm>
            <a:off x="2359025" y="813435"/>
            <a:ext cx="10384155" cy="64516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第二章</a:t>
            </a:r>
            <a:r>
              <a:rPr lang="en-US" altLang="zh-CN" sz="4000" b="1">
                <a:solidFill>
                  <a:schemeClr val="accent1"/>
                </a:solidFill>
                <a:latin typeface="楷体" panose="02010609060101010101" charset="-122"/>
                <a:ea typeface="楷体" panose="02010609060101010101" charset="-122"/>
                <a:cs typeface="楷体" panose="02010609060101010101" charset="-122"/>
                <a:sym typeface="+mn-lt"/>
              </a:rPr>
              <a:t>   </a:t>
            </a:r>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一元二次函数、方程与不等式</a:t>
            </a:r>
            <a:endParaRPr lang="zh-CN" altLang="en-US" sz="4000" b="1">
              <a:solidFill>
                <a:schemeClr val="accent1"/>
              </a:solidFill>
              <a:latin typeface="楷体" panose="02010609060101010101" charset="-122"/>
              <a:ea typeface="楷体" panose="02010609060101010101" charset="-122"/>
              <a:cs typeface="楷体" panose="02010609060101010101" charset="-122"/>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9" name="文本框 8" title=""/>
              <p:cNvSpPr txBox="1"/>
              <p:nvPr/>
            </p:nvSpPr>
            <p:spPr>
              <a:xfrm>
                <a:off x="593725" y="596265"/>
                <a:ext cx="8566150" cy="1362075"/>
              </a:xfrm>
              <a:prstGeom prst="rect">
                <a:avLst/>
              </a:prstGeom>
              <a:noFill/>
            </p:spPr>
            <p:txBody>
              <a:bodyPr wrap="square" rtlCol="0">
                <a:spAutoFit/>
              </a:bodyPr>
              <a:lstStyle/>
              <a:p>
                <a:pPr>
                  <a:lnSpc>
                    <a:spcPct val="170000"/>
                  </a:lnSpc>
                </a:pPr>
                <a:r>
                  <a:rPr lang="en-US" altLang="zh-CN" sz="2400" b="1">
                    <a:latin typeface="Cambria Math" panose="02040503050406030204" charset="0"/>
                    <a:ea typeface="宋体" panose="02010600030101010101" pitchFamily="2" charset="-122"/>
                    <a:cs typeface="Cambria Math" panose="02040503050406030204" charset="0"/>
                  </a:rPr>
                  <a:t>         </a:t>
                </a:r>
                <a:r>
                  <a:rPr lang="zh-CN" altLang="en-US" sz="2400" b="1">
                    <a:latin typeface="Cambria Math" panose="02040503050406030204" charset="0"/>
                    <a:ea typeface="宋体" panose="02010600030101010101" pitchFamily="2" charset="-122"/>
                    <a:cs typeface="Cambria Math" panose="02040503050406030204" charset="0"/>
                  </a:rPr>
                  <a:t>设直角三角形的</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两条直角边的长为</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，那么</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正方形的边长为</a:t>
                </a:r>
                <a14:m>
                  <m:oMathPara>
                    <m:oMathParaPr>
                      <m:jc/>
                    </m:oMathParaPr>
                    <m:oMath>
                      <m:rad>
                        <m:radPr>
                          <m:degHide m:val="on"/>
                          <m:ctrlPr>
                            <a:rPr lang="en-US" altLang="zh-CN" sz="2400" i="1">
                              <a:solidFill>
                                <a:srgbClr val="FF0000"/>
                              </a:solidFill>
                              <a:latin typeface="Cambria Math" panose="02040503050406030204"/>
                              <a:ea typeface="宋体" pitchFamily="2" charset="-122"/>
                              <a:cs typeface="Cambria Math" panose="02040503050406030204" charset="0"/>
                            </a:rPr>
                          </m:ctrlPr>
                        </m:radPr>
                        <m:deg/>
                        <m:e>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𝑎</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𝑏</m:t>
                              </m:r>
                            </m:e>
                            <m:sup>
                              <m:r>
                                <a:rPr lang="en-US" altLang="zh-CN" sz="2400" i="1">
                                  <a:solidFill>
                                    <a:srgbClr val="FF0000"/>
                                  </a:solidFill>
                                  <a:latin typeface="Cambria Math" panose="02040503050406030204"/>
                                  <a:ea typeface="宋体" pitchFamily="2" charset="-122"/>
                                  <a:cs typeface="Cambria Math" panose="02040503050406030204" charset="0"/>
                                </a:rPr>
                                <m:t>2</m:t>
                              </m:r>
                            </m:sup>
                          </m:sSup>
                        </m:e>
                      </m:rad>
                    </m:oMath>
                  </m:oMathPara>
                </a14:m>
                <a:r>
                  <a:rPr lang="en-US" altLang="zh-CN" sz="2400">
                    <a:latin typeface="Cambria Math" panose="02040503050406030204" charset="0"/>
                    <a:ea typeface="宋体" panose="02010600030101010101" pitchFamily="2" charset="-122"/>
                    <a:cs typeface="Cambria Math" panose="02040503050406030204" charset="0"/>
                  </a:rPr>
                  <a:t>.</a:t>
                </a:r>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593725" y="596265"/>
                <a:ext cx="8566150" cy="136207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11" name="组合 10" title=""/>
          <p:cNvGrpSpPr/>
          <p:nvPr/>
        </p:nvGrpSpPr>
        <p:grpSpPr>
          <a:xfrm>
            <a:off x="9159875" y="778510"/>
            <a:ext cx="2626360" cy="2347595"/>
            <a:chOff x="15581" y="6650"/>
            <a:chExt cx="2737" cy="2520"/>
          </a:xfrm>
        </p:grpSpPr>
        <p:pic>
          <p:nvPicPr>
            <p:cNvPr id="14" name="图片 13"/>
            <p:cNvPicPr>
              <a:picLocks noChangeAspect="1"/>
            </p:cNvPicPr>
            <p:nvPr/>
          </p:nvPicPr>
          <p:blipFill>
            <a:blip r:embed="rId3"/>
            <a:stretch>
              <a:fillRect/>
            </a:stretch>
          </p:blipFill>
          <p:spPr>
            <a:xfrm>
              <a:off x="15726" y="6650"/>
              <a:ext cx="2592" cy="2520"/>
            </a:xfrm>
            <a:prstGeom prst="rect">
              <a:avLst/>
            </a:prstGeom>
          </p:spPr>
        </p:pic>
        <p:pic>
          <p:nvPicPr>
            <p:cNvPr id="10" name="图片 9"/>
            <p:cNvPicPr>
              <a:picLocks noChangeAspect="1"/>
            </p:cNvPicPr>
            <p:nvPr/>
          </p:nvPicPr>
          <p:blipFill>
            <a:blip r:embed="rId4"/>
            <a:stretch>
              <a:fillRect/>
            </a:stretch>
          </p:blipFill>
          <p:spPr>
            <a:xfrm>
              <a:off x="15581" y="6650"/>
              <a:ext cx="720" cy="384"/>
            </a:xfrm>
            <a:prstGeom prst="rect">
              <a:avLst/>
            </a:prstGeom>
          </p:spPr>
        </p:pic>
      </p:grpSp>
      <p:grpSp>
        <p:nvGrpSpPr>
          <p:cNvPr id="8" name="组合 7" title=""/>
          <p:cNvGrpSpPr/>
          <p:nvPr/>
        </p:nvGrpSpPr>
        <p:grpSpPr>
          <a:xfrm>
            <a:off x="593725" y="3207385"/>
            <a:ext cx="8440420" cy="1376680"/>
            <a:chOff x="935" y="5051"/>
            <a:chExt cx="13292" cy="2168"/>
          </a:xfrm>
        </p:grpSpPr>
        <p:sp>
          <p:nvSpPr>
            <p:cNvPr id="7" name="矩形 6"/>
            <p:cNvSpPr/>
            <p:nvPr/>
          </p:nvSpPr>
          <p:spPr>
            <a:xfrm>
              <a:off x="6693" y="6308"/>
              <a:ext cx="3233" cy="866"/>
            </a:xfrm>
            <a:prstGeom prst="rect">
              <a:avLst/>
            </a:prstGeom>
            <a:solidFill>
              <a:schemeClr val="accent4">
                <a:lumMod val="20000"/>
                <a:lumOff val="80000"/>
              </a:schemeClr>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3" name="文本框 2"/>
                <p:cNvSpPr txBox="1"/>
                <p:nvPr>
                  <p:custDataLst>
                    <p:tags r:id="rId5"/>
                  </p:custDataLst>
                </p:nvPr>
              </p:nvSpPr>
              <p:spPr>
                <a:xfrm>
                  <a:off x="935" y="5051"/>
                  <a:ext cx="13292" cy="2168"/>
                </a:xfrm>
                <a:prstGeom prst="rect">
                  <a:avLst/>
                </a:prstGeom>
                <a:noFill/>
              </p:spPr>
              <p:txBody>
                <a:bodyPr wrap="square" rtlCol="0">
                  <a:spAutoFit/>
                </a:bodyPr>
                <a:lstStyle/>
                <a:p>
                  <a:pPr>
                    <a:lnSpc>
                      <a:spcPct val="170000"/>
                    </a:lnSpc>
                  </a:pPr>
                  <a:r>
                    <a:rPr lang="en-US" altLang="zh-CN" sz="2400" b="1">
                      <a:latin typeface="Cambria Math" panose="02040503050406030204" charset="0"/>
                      <a:ea typeface="宋体" panose="02010600030101010101" pitchFamily="2" charset="-122"/>
                      <a:cs typeface="Cambria Math" panose="02040503050406030204" charset="0"/>
                    </a:rPr>
                    <a:t>         </a:t>
                  </a:r>
                  <a:r>
                    <a:rPr lang="zh-CN" altLang="en-US" sz="2400" b="1">
                      <a:latin typeface="Cambria Math" panose="02040503050406030204" charset="0"/>
                      <a:ea typeface="宋体" panose="02010600030101010101" pitchFamily="2" charset="-122"/>
                      <a:cs typeface="Cambria Math" panose="02040503050406030204" charset="0"/>
                    </a:rPr>
                    <a:t>由于正方形</a:t>
                  </a:r>
                  <a14:m>
                    <m:oMathPara>
                      <m:oMathParaPr>
                        <m:jc/>
                      </m:oMathParaPr>
                      <m:oMath>
                        <m:r>
                          <a:rPr lang="en-US" altLang="zh-CN" sz="2400" i="1">
                            <a:latin typeface="Cambria Math" panose="02040503050406030204"/>
                            <a:ea typeface="宋体" pitchFamily="2" charset="-122"/>
                            <a:cs typeface="Cambria Math" panose="02040503050406030204" charset="0"/>
                          </a:rPr>
                          <m:t>𝐴𝐵𝐶𝐷</m:t>
                        </m:r>
                      </m:oMath>
                    </m:oMathPara>
                  </a14:m>
                  <a:r>
                    <a:rPr lang="zh-CN" altLang="en-US" sz="2400" b="1">
                      <a:latin typeface="Cambria Math" panose="02040503050406030204" charset="0"/>
                      <a:ea typeface="宋体" panose="02010600030101010101" pitchFamily="2" charset="-122"/>
                      <a:cs typeface="Cambria Math" panose="02040503050406030204" charset="0"/>
                    </a:rPr>
                    <a:t>的面积大于</a:t>
                  </a:r>
                  <a:r>
                    <a:rPr lang="en-US" altLang="zh-CN" sz="2400">
                      <a:latin typeface="Cambria Math" panose="02040503050406030204" charset="0"/>
                      <a:ea typeface="宋体" panose="02010600030101010101" pitchFamily="2" charset="-122"/>
                      <a:cs typeface="Cambria Math" panose="02040503050406030204" charset="0"/>
                    </a:rPr>
                    <a:t>4</a:t>
                  </a:r>
                  <a:r>
                    <a:rPr lang="zh-CN" altLang="en-US" sz="2400" b="1">
                      <a:latin typeface="Cambria Math" panose="02040503050406030204" charset="0"/>
                      <a:ea typeface="宋体" panose="02010600030101010101" pitchFamily="2" charset="-122"/>
                      <a:cs typeface="Cambria Math" panose="02040503050406030204" charset="0"/>
                    </a:rPr>
                    <a:t>个直角三角形的面积和，我们就得到了一个不等式：</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𝑎</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𝑏</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𝑎𝑏</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custDataLst>
                    <p:tags r:id="rId6"/>
                  </p:custDataLst>
                </p:nvPr>
              </p:nvSpPr>
              <p:spPr>
                <a:xfrm>
                  <a:off x="935" y="5051"/>
                  <a:ext cx="13292" cy="2168"/>
                </a:xfrm>
                <a:prstGeom prst="rect">
                  <a:avLst/>
                </a:prstGeom>
                <a:blipFill rotWithShape="1">
                  <a:blip r:embed="rId7"/>
                  <a:stretch>
                    <a:fillRect/>
                  </a:stretch>
                </a:blipFill>
              </p:spPr>
              <p:txBody>
                <a:bodyPr/>
                <a:lstStyle/>
                <a:p>
                  <a:r>
                    <a:rPr lang="zh-CN" altLang="en-US">
                      <a:noFill/>
                    </a:rPr>
                    <a:t> </a:t>
                  </a:r>
                </a:p>
              </p:txBody>
            </p:sp>
          </mc:Fallback>
        </mc:AlternateContent>
      </p:grpSp>
      <p:grpSp>
        <p:nvGrpSpPr>
          <p:cNvPr id="15" name="组合 14" title=""/>
          <p:cNvGrpSpPr/>
          <p:nvPr/>
        </p:nvGrpSpPr>
        <p:grpSpPr>
          <a:xfrm>
            <a:off x="593725" y="2016125"/>
            <a:ext cx="8566150" cy="1334770"/>
            <a:chOff x="935" y="3175"/>
            <a:chExt cx="13490" cy="2102"/>
          </a:xfrm>
        </p:grpSpPr>
        <mc:AlternateContent>
          <mc:Choice Requires="a14">
            <p:sp>
              <p:nvSpPr>
                <p:cNvPr id="12" name="文本框 11"/>
                <p:cNvSpPr txBox="1"/>
                <p:nvPr>
                  <p:custDataLst>
                    <p:tags r:id="rId8"/>
                  </p:custDataLst>
                </p:nvPr>
              </p:nvSpPr>
              <p:spPr>
                <a:xfrm>
                  <a:off x="935" y="3175"/>
                  <a:ext cx="13490" cy="2103"/>
                </a:xfrm>
                <a:prstGeom prst="rect">
                  <a:avLst/>
                </a:prstGeom>
                <a:noFill/>
              </p:spPr>
              <p:txBody>
                <a:bodyPr wrap="square" rtlCol="0">
                  <a:spAutoFit/>
                </a:bodyPr>
                <a:lstStyle/>
                <a:p>
                  <a:pPr>
                    <a:lnSpc>
                      <a:spcPct val="170000"/>
                    </a:lnSpc>
                  </a:pPr>
                  <a:r>
                    <a:rPr lang="en-US" altLang="zh-CN" sz="2400" b="1">
                      <a:latin typeface="Cambria Math" panose="02040503050406030204" charset="0"/>
                      <a:ea typeface="宋体" panose="02010600030101010101" pitchFamily="2" charset="-122"/>
                      <a:cs typeface="Cambria Math" panose="02040503050406030204" charset="0"/>
                    </a:rPr>
                    <a:t>         </a:t>
                  </a:r>
                  <a:r>
                    <a:rPr lang="en-US" altLang="zh-CN" sz="2400">
                      <a:latin typeface="Cambria Math" panose="02040503050406030204" charset="0"/>
                      <a:ea typeface="宋体" panose="02010600030101010101" pitchFamily="2" charset="-122"/>
                      <a:cs typeface="Cambria Math" panose="02040503050406030204" charset="0"/>
                    </a:rPr>
                    <a:t> </a:t>
                  </a:r>
                  <a:r>
                    <a:rPr lang="zh-CN" altLang="en-US" sz="2400" b="1">
                      <a:latin typeface="Cambria Math" panose="02040503050406030204" charset="0"/>
                      <a:ea typeface="宋体" panose="02010600030101010101" pitchFamily="2" charset="-122"/>
                      <a:cs typeface="Cambria Math" panose="02040503050406030204" charset="0"/>
                    </a:rPr>
                    <a:t>这样，</a:t>
                  </a:r>
                  <a:r>
                    <a:rPr lang="en-US" altLang="zh-CN" sz="2400">
                      <a:solidFill>
                        <a:srgbClr val="FF0000"/>
                      </a:solidFill>
                      <a:latin typeface="Cambria Math" panose="02040503050406030204" charset="0"/>
                      <a:ea typeface="宋体" panose="02010600030101010101" pitchFamily="2" charset="-122"/>
                      <a:cs typeface="Cambria Math" panose="02040503050406030204" charset="0"/>
                    </a:rPr>
                    <a:t>4</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个直角三角形的面积和为</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𝑎𝑏</m:t>
                        </m:r>
                      </m:oMath>
                    </m:oMathPara>
                  </a14:m>
                  <a:r>
                    <a:rPr lang="zh-CN" altLang="en-US" sz="2400" b="1">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正方形的面积为</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𝑎</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𝑏</m:t>
                            </m:r>
                          </m:e>
                          <m:sup>
                            <m:r>
                              <a:rPr lang="en-US" altLang="zh-CN" sz="2400" i="1">
                                <a:solidFill>
                                  <a:srgbClr val="FF0000"/>
                                </a:solidFill>
                                <a:latin typeface="Cambria Math" panose="02040503050406030204"/>
                                <a:ea typeface="宋体" pitchFamily="2" charset="-122"/>
                                <a:cs typeface="Cambria Math" panose="02040503050406030204" charset="0"/>
                              </a:rPr>
                              <m:t>2</m:t>
                            </m:r>
                          </m:sup>
                        </m:sSup>
                      </m:oMath>
                    </m:oMathPara>
                  </a14:m>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12" name="文本框 11"/>
                <p:cNvSpPr txBox="1">
                  <a:spLocks noRot="1" noChangeAspect="1" noMove="1" noResize="1" noEditPoints="1" noAdjustHandles="1" noChangeArrowheads="1" noChangeShapeType="1" noTextEdit="1"/>
                </p:cNvSpPr>
                <p:nvPr>
                  <p:custDataLst>
                    <p:tags r:id="rId9"/>
                  </p:custDataLst>
                </p:nvPr>
              </p:nvSpPr>
              <p:spPr>
                <a:xfrm>
                  <a:off x="935" y="3175"/>
                  <a:ext cx="13490" cy="2103"/>
                </a:xfrm>
                <a:prstGeom prst="rect">
                  <a:avLst/>
                </a:prstGeom>
                <a:blipFill rotWithShape="1">
                  <a:blip r:embed="rId10"/>
                  <a:stretch>
                    <a:fillRect/>
                  </a:stretch>
                </a:blipFill>
              </p:spPr>
              <p:txBody>
                <a:bodyPr/>
                <a:lstStyle/>
                <a:p>
                  <a:r>
                    <a:rPr lang="zh-CN" altLang="en-US">
                      <a:noFill/>
                    </a:rPr>
                    <a:t> </a:t>
                  </a:r>
                </a:p>
              </p:txBody>
            </p:sp>
          </mc:Fallback>
        </mc:AlternateContent>
        <p:sp>
          <p:nvSpPr>
            <p:cNvPr id="19" name="矩形 18"/>
            <p:cNvSpPr/>
            <p:nvPr>
              <p:custDataLst>
                <p:tags r:id="rId11"/>
              </p:custDataLst>
            </p:nvPr>
          </p:nvSpPr>
          <p:spPr>
            <a:xfrm>
              <a:off x="3126" y="4308"/>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1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9" name="文本框 8" title=""/>
              <p:cNvSpPr txBox="1"/>
              <p:nvPr/>
            </p:nvSpPr>
            <p:spPr>
              <a:xfrm>
                <a:off x="444500" y="610870"/>
                <a:ext cx="11140440" cy="1225550"/>
              </a:xfrm>
              <a:prstGeom prst="rect">
                <a:avLst/>
              </a:prstGeom>
              <a:noFill/>
            </p:spPr>
            <p:txBody>
              <a:bodyPr wrap="square" rtlCol="0">
                <a:spAutoFit/>
              </a:bodyPr>
              <a:lstStyle/>
              <a:p>
                <a:pPr>
                  <a:lnSpc>
                    <a:spcPct val="150000"/>
                  </a:lnSpc>
                </a:pPr>
                <a:r>
                  <a:rPr lang="en-US" altLang="zh-CN" sz="2400" b="1">
                    <a:latin typeface="Cambria Math" panose="02040503050406030204" charset="0"/>
                    <a:ea typeface="宋体" panose="02010600030101010101" pitchFamily="2" charset="-122"/>
                    <a:cs typeface="Cambria Math" panose="02040503050406030204" charset="0"/>
                  </a:rPr>
                  <a:t>        </a:t>
                </a:r>
                <a:r>
                  <a:rPr lang="zh-CN" altLang="en-US" sz="2400" b="1">
                    <a:latin typeface="Cambria Math" panose="02040503050406030204" charset="0"/>
                    <a:ea typeface="宋体" panose="02010600030101010101" pitchFamily="2" charset="-122"/>
                    <a:cs typeface="Cambria Math" panose="02040503050406030204" charset="0"/>
                  </a:rPr>
                  <a:t>当直角三角形变为等腰直角三角形，即</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𝑏</m:t>
                      </m:r>
                    </m:oMath>
                  </m:oMathPara>
                </a14:m>
                <a:r>
                  <a:rPr lang="zh-CN" altLang="en-US" sz="2400" b="1">
                    <a:latin typeface="Cambria Math" panose="02040503050406030204" charset="0"/>
                    <a:ea typeface="宋体" panose="02010600030101010101" pitchFamily="2" charset="-122"/>
                    <a:cs typeface="Cambria Math" panose="02040503050406030204" charset="0"/>
                  </a:rPr>
                  <a:t>时，正方形</a:t>
                </a:r>
                <a14:m>
                  <m:oMathPara>
                    <m:oMathParaPr>
                      <m:jc/>
                    </m:oMathParaPr>
                    <m:oMath>
                      <m:r>
                        <a:rPr lang="en-US" altLang="zh-CN" sz="2400" i="1">
                          <a:latin typeface="Cambria Math" panose="02040503050406030204"/>
                          <a:ea typeface="宋体" pitchFamily="2" charset="-122"/>
                          <a:cs typeface="Cambria Math" panose="02040503050406030204" charset="0"/>
                        </a:rPr>
                        <m:t>𝐸𝐹𝐺𝐻</m:t>
                      </m:r>
                    </m:oMath>
                  </m:oMathPara>
                </a14:m>
                <a:r>
                  <a:rPr lang="zh-CN" altLang="en-US" sz="2400" b="1">
                    <a:latin typeface="Cambria Math" panose="02040503050406030204" charset="0"/>
                    <a:ea typeface="宋体" panose="02010600030101010101" pitchFamily="2" charset="-122"/>
                    <a:cs typeface="Cambria Math" panose="02040503050406030204" charset="0"/>
                  </a:rPr>
                  <a:t>缩为一个点，这时有：</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𝑎</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𝑏</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𝑎𝑏</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444500" y="610870"/>
                <a:ext cx="11140440" cy="1225550"/>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3" name="组合 2" title=""/>
          <p:cNvGrpSpPr/>
          <p:nvPr/>
        </p:nvGrpSpPr>
        <p:grpSpPr>
          <a:xfrm>
            <a:off x="2962910" y="2910205"/>
            <a:ext cx="2689225" cy="2349500"/>
            <a:chOff x="15581" y="6650"/>
            <a:chExt cx="2737" cy="2520"/>
          </a:xfrm>
        </p:grpSpPr>
        <p:pic>
          <p:nvPicPr>
            <p:cNvPr id="7" name="图片 6"/>
            <p:cNvPicPr>
              <a:picLocks noChangeAspect="1"/>
            </p:cNvPicPr>
            <p:nvPr/>
          </p:nvPicPr>
          <p:blipFill>
            <a:blip r:embed="rId3"/>
            <a:stretch>
              <a:fillRect/>
            </a:stretch>
          </p:blipFill>
          <p:spPr>
            <a:xfrm>
              <a:off x="15726" y="6650"/>
              <a:ext cx="2592" cy="2520"/>
            </a:xfrm>
            <a:prstGeom prst="rect">
              <a:avLst/>
            </a:prstGeom>
          </p:spPr>
        </p:pic>
        <p:pic>
          <p:nvPicPr>
            <p:cNvPr id="8" name="图片 7"/>
            <p:cNvPicPr>
              <a:picLocks noChangeAspect="1"/>
            </p:cNvPicPr>
            <p:nvPr/>
          </p:nvPicPr>
          <p:blipFill>
            <a:blip r:embed="rId4"/>
            <a:stretch>
              <a:fillRect/>
            </a:stretch>
          </p:blipFill>
          <p:spPr>
            <a:xfrm>
              <a:off x="15581" y="6650"/>
              <a:ext cx="720" cy="384"/>
            </a:xfrm>
            <a:prstGeom prst="rect">
              <a:avLst/>
            </a:prstGeom>
          </p:spPr>
        </p:pic>
      </p:grpSp>
      <p:grpSp>
        <p:nvGrpSpPr>
          <p:cNvPr id="25" name="组合 24" title=""/>
          <p:cNvGrpSpPr/>
          <p:nvPr/>
        </p:nvGrpSpPr>
        <p:grpSpPr>
          <a:xfrm>
            <a:off x="444500" y="1997075"/>
            <a:ext cx="6096000" cy="670560"/>
            <a:chOff x="700" y="3145"/>
            <a:chExt cx="9600" cy="1056"/>
          </a:xfrm>
        </p:grpSpPr>
        <mc:AlternateContent>
          <mc:Choice Requires="a14">
            <p:sp>
              <p:nvSpPr>
                <p:cNvPr id="23" name="文本框 22"/>
                <p:cNvSpPr txBox="1"/>
                <p:nvPr/>
              </p:nvSpPr>
              <p:spPr>
                <a:xfrm>
                  <a:off x="700" y="3145"/>
                  <a:ext cx="9600" cy="1057"/>
                </a:xfrm>
                <a:prstGeom prst="rect">
                  <a:avLst/>
                </a:prstGeom>
                <a:noFill/>
              </p:spPr>
              <p:txBody>
                <a:bodyPr wrap="square" rtlCol="0" anchor="t">
                  <a:spAutoFit/>
                </a:bodyPr>
                <a:lstStyle/>
                <a:p>
                  <a:pPr>
                    <a:lnSpc>
                      <a:spcPct val="150000"/>
                    </a:lnSpc>
                  </a:pPr>
                  <a:r>
                    <a:rPr lang="en-US" altLang="zh-CN" sz="2400" b="1">
                      <a:latin typeface="Cambria Math" panose="02040503050406030204" charset="0"/>
                      <a:ea typeface="宋体" panose="02010600030101010101" pitchFamily="2" charset="-122"/>
                      <a:cs typeface="Cambria Math" panose="02040503050406030204" charset="0"/>
                      <a:sym typeface="+mn-ea"/>
                    </a:rPr>
                    <a:t>         </a:t>
                  </a:r>
                  <a:r>
                    <a:rPr lang="zh-CN" altLang="en-US" sz="2400" b="1">
                      <a:latin typeface="Cambria Math" panose="02040503050406030204" charset="0"/>
                      <a:ea typeface="宋体" panose="02010600030101010101" pitchFamily="2" charset="-122"/>
                      <a:cs typeface="Cambria Math" panose="02040503050406030204" charset="0"/>
                      <a:sym typeface="+mn-ea"/>
                    </a:rPr>
                    <a:t>于是就有</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𝑎</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𝑏</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𝑎𝑏</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23" name="文本框 22"/>
                <p:cNvSpPr txBox="1">
                  <a:spLocks noRot="1" noChangeAspect="1" noMove="1" noResize="1" noEditPoints="1" noAdjustHandles="1" noChangeArrowheads="1" noChangeShapeType="1" noTextEdit="1"/>
                </p:cNvSpPr>
                <p:nvPr/>
              </p:nvSpPr>
              <p:spPr>
                <a:xfrm>
                  <a:off x="700" y="3145"/>
                  <a:ext cx="9600" cy="1057"/>
                </a:xfrm>
                <a:prstGeom prst="rect">
                  <a:avLst/>
                </a:prstGeom>
                <a:blipFill rotWithShape="1">
                  <a:blip r:embed="rId5"/>
                  <a:stretch>
                    <a:fillRect/>
                  </a:stretch>
                </a:blipFill>
              </p:spPr>
              <p:txBody>
                <a:bodyPr/>
                <a:lstStyle/>
                <a:p>
                  <a:r>
                    <a:rPr lang="zh-CN" altLang="en-US">
                      <a:noFill/>
                    </a:rPr>
                    <a:t> </a:t>
                  </a:r>
                </a:p>
              </p:txBody>
            </p:sp>
          </mc:Fallback>
        </mc:AlternateContent>
        <p:sp>
          <p:nvSpPr>
            <p:cNvPr id="24" name="矩形 23"/>
            <p:cNvSpPr/>
            <p:nvPr/>
          </p:nvSpPr>
          <p:spPr>
            <a:xfrm>
              <a:off x="7149" y="3363"/>
              <a:ext cx="119" cy="389"/>
            </a:xfrm>
            <a:prstGeom prst="rect">
              <a:avLst/>
            </a:prstGeom>
            <a:solidFill>
              <a:srgbClr val="000000">
                <a:alpha val="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30" name="组合 29" title=""/>
          <p:cNvGrpSpPr/>
          <p:nvPr/>
        </p:nvGrpSpPr>
        <p:grpSpPr>
          <a:xfrm>
            <a:off x="7194550" y="2814320"/>
            <a:ext cx="2984500" cy="2451100"/>
            <a:chOff x="11330" y="4432"/>
            <a:chExt cx="4700" cy="3860"/>
          </a:xfrm>
        </p:grpSpPr>
        <p:grpSp>
          <p:nvGrpSpPr>
            <p:cNvPr id="22" name="组合 21"/>
            <p:cNvGrpSpPr/>
            <p:nvPr/>
          </p:nvGrpSpPr>
          <p:grpSpPr>
            <a:xfrm>
              <a:off x="11330" y="4432"/>
              <a:ext cx="4700" cy="3861"/>
              <a:chOff x="11161" y="1700"/>
              <a:chExt cx="4700" cy="3861"/>
            </a:xfrm>
          </p:grpSpPr>
          <p:grpSp>
            <p:nvGrpSpPr>
              <p:cNvPr id="17" name="组合 16"/>
              <p:cNvGrpSpPr/>
              <p:nvPr/>
            </p:nvGrpSpPr>
            <p:grpSpPr>
              <a:xfrm>
                <a:off x="11161" y="2060"/>
                <a:ext cx="4190" cy="3066"/>
                <a:chOff x="11161" y="2060"/>
                <a:chExt cx="4190" cy="3066"/>
              </a:xfrm>
            </p:grpSpPr>
            <p:grpSp>
              <p:nvGrpSpPr>
                <p:cNvPr id="12" name="组合 11"/>
                <p:cNvGrpSpPr/>
                <p:nvPr/>
              </p:nvGrpSpPr>
              <p:grpSpPr>
                <a:xfrm>
                  <a:off x="12263" y="2060"/>
                  <a:ext cx="3088" cy="3066"/>
                  <a:chOff x="5215" y="4041"/>
                  <a:chExt cx="3088" cy="3066"/>
                </a:xfrm>
              </p:grpSpPr>
              <p:sp>
                <p:nvSpPr>
                  <p:cNvPr id="2" name="矩形 1"/>
                  <p:cNvSpPr/>
                  <p:nvPr/>
                </p:nvSpPr>
                <p:spPr>
                  <a:xfrm rot="2700000">
                    <a:off x="5677" y="4452"/>
                    <a:ext cx="2156" cy="2238"/>
                  </a:xfrm>
                  <a:prstGeom prst="rect">
                    <a:avLst/>
                  </a:prstGeom>
                  <a:solidFill>
                    <a:srgbClr val="C7DEF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 name="直接连接符 9"/>
                  <p:cNvCxnSpPr/>
                  <p:nvPr/>
                </p:nvCxnSpPr>
                <p:spPr>
                  <a:xfrm flipV="1">
                    <a:off x="5215" y="5530"/>
                    <a:ext cx="3089" cy="55"/>
                  </a:xfrm>
                  <a:prstGeom prst="line">
                    <a:avLst/>
                  </a:prstGeom>
                  <a:ln w="28575">
                    <a:solidFill>
                      <a:srgbClr val="00A7F0"/>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6"/>
                    </p:custDataLst>
                  </p:nvPr>
                </p:nvCxnSpPr>
                <p:spPr>
                  <a:xfrm flipH="1">
                    <a:off x="6715" y="4041"/>
                    <a:ext cx="68" cy="3067"/>
                  </a:xfrm>
                  <a:prstGeom prst="line">
                    <a:avLst/>
                  </a:prstGeom>
                  <a:ln w="28575">
                    <a:solidFill>
                      <a:srgbClr val="00A7F0"/>
                    </a:solidFill>
                  </a:ln>
                </p:spPr>
                <p:style>
                  <a:lnRef idx="2">
                    <a:schemeClr val="accent1"/>
                  </a:lnRef>
                  <a:fillRef idx="0">
                    <a:srgbClr val="FFFFFF"/>
                  </a:fillRef>
                  <a:effectRef idx="0">
                    <a:srgbClr val="FFFFFF"/>
                  </a:effectRef>
                  <a:fontRef idx="minor">
                    <a:schemeClr val="tx1"/>
                  </a:fontRef>
                </p:style>
              </p:cxnSp>
            </p:grpSp>
            <p:grpSp>
              <p:nvGrpSpPr>
                <p:cNvPr id="16" name="组合 15"/>
                <p:cNvGrpSpPr/>
                <p:nvPr/>
              </p:nvGrpSpPr>
              <p:grpSpPr>
                <a:xfrm>
                  <a:off x="11161" y="3472"/>
                  <a:ext cx="2788" cy="1241"/>
                  <a:chOff x="11161" y="3472"/>
                  <a:chExt cx="2788" cy="1241"/>
                </a:xfrm>
              </p:grpSpPr>
              <mc:AlternateContent>
                <mc:Choice Requires="a14">
                  <p:sp>
                    <p:nvSpPr>
                      <p:cNvPr id="13" name="文本框 12"/>
                      <p:cNvSpPr txBox="1"/>
                      <p:nvPr/>
                    </p:nvSpPr>
                    <p:spPr>
                      <a:xfrm>
                        <a:off x="12927" y="3472"/>
                        <a:ext cx="644" cy="531"/>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𝑎</m:t>
                              </m:r>
                            </m:oMath>
                          </m:oMathPara>
                        </a14:m>
                        <a:endParaRPr lang="en-US" altLang="zh-CN" sz="1600" i="1">
                          <a:latin typeface="Cambria Math" panose="02040503050406030204" charset="0"/>
                          <a:cs typeface="Cambria Math" panose="02040503050406030204"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12927" y="3472"/>
                        <a:ext cx="644" cy="531"/>
                      </a:xfrm>
                      <a:prstGeom prst="rect">
                        <a:avLst/>
                      </a:prstGeom>
                      <a:blipFill rotWithShape="1">
                        <a:blip r:embed="rId7"/>
                        <a:stretch>
                          <a:fillRect/>
                        </a:stretch>
                      </a:blipFill>
                    </p:spPr>
                    <p:txBody>
                      <a:bodyPr/>
                      <a:lstStyle/>
                      <a:p>
                        <a:r>
                          <a:rPr lang="zh-CN" altLang="en-US">
                            <a:noFill/>
                          </a:rPr>
                          <a:t> </a:t>
                        </a:r>
                      </a:p>
                    </p:txBody>
                  </p:sp>
                </mc:Fallback>
              </mc:AlternateContent>
              <mc:AlternateContent>
                <mc:Choice Requires="a14">
                  <p:sp>
                    <p:nvSpPr>
                      <p:cNvPr id="14" name="文本框 13"/>
                      <p:cNvSpPr txBox="1"/>
                      <p:nvPr>
                        <p:custDataLst>
                          <p:tags r:id="rId8"/>
                        </p:custDataLst>
                      </p:nvPr>
                    </p:nvSpPr>
                    <p:spPr>
                      <a:xfrm>
                        <a:off x="13305" y="4052"/>
                        <a:ext cx="644" cy="531"/>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𝑏</m:t>
                              </m:r>
                            </m:oMath>
                          </m:oMathPara>
                        </a14:m>
                        <a:endParaRPr lang="en-US" altLang="zh-CN" sz="1600" i="1">
                          <a:latin typeface="Cambria Math" panose="02040503050406030204" charset="0"/>
                          <a:cs typeface="Cambria Math" panose="02040503050406030204" charset="0"/>
                        </a:endParaRPr>
                      </a:p>
                    </p:txBody>
                  </p:sp>
                </mc:Choice>
                <mc:Fallback>
                  <p:sp>
                    <p:nvSpPr>
                      <p:cNvPr id="14" name="文本框 13"/>
                      <p:cNvSpPr txBox="1">
                        <a:spLocks noRot="1" noChangeAspect="1" noMove="1" noResize="1" noEditPoints="1" noAdjustHandles="1" noChangeArrowheads="1" noChangeShapeType="1" noTextEdit="1"/>
                      </p:cNvSpPr>
                      <p:nvPr>
                        <p:custDataLst>
                          <p:tags r:id="rId9"/>
                        </p:custDataLst>
                      </p:nvPr>
                    </p:nvSpPr>
                    <p:spPr>
                      <a:xfrm>
                        <a:off x="13305" y="4052"/>
                        <a:ext cx="644" cy="531"/>
                      </a:xfrm>
                      <a:prstGeom prst="rect">
                        <a:avLst/>
                      </a:prstGeom>
                      <a:blipFill rotWithShape="1">
                        <a:blip r:embed="rId10"/>
                        <a:stretch>
                          <a:fillRect/>
                        </a:stretch>
                      </a:blipFill>
                    </p:spPr>
                    <p:txBody>
                      <a:bodyPr/>
                      <a:lstStyle/>
                      <a:p>
                        <a:r>
                          <a:rPr lang="zh-CN" altLang="en-US">
                            <a:noFill/>
                          </a:rPr>
                          <a:t> </a:t>
                        </a:r>
                      </a:p>
                    </p:txBody>
                  </p:sp>
                </mc:Fallback>
              </mc:AlternateContent>
              <mc:AlternateContent>
                <mc:Choice Requires="a14">
                  <p:sp>
                    <p:nvSpPr>
                      <p:cNvPr id="15" name="文本框 14"/>
                      <p:cNvSpPr txBox="1"/>
                      <p:nvPr>
                        <p:custDataLst>
                          <p:tags r:id="rId11"/>
                        </p:custDataLst>
                      </p:nvPr>
                    </p:nvSpPr>
                    <p:spPr>
                      <a:xfrm>
                        <a:off x="11161" y="4165"/>
                        <a:ext cx="2410" cy="548"/>
                      </a:xfrm>
                      <a:prstGeom prst="rect">
                        <a:avLst/>
                      </a:prstGeom>
                      <a:noFill/>
                    </p:spPr>
                    <p:txBody>
                      <a:bodyPr wrap="square" rtlCol="0">
                        <a:spAutoFit/>
                      </a:bodyPr>
                      <a:lstStyle/>
                      <a:p>
                        <a14:m>
                          <m:oMathPara>
                            <m:oMathParaPr>
                              <m:jc/>
                            </m:oMathParaPr>
                            <m:oMath>
                              <m:rad>
                                <m:radPr>
                                  <m:degHide m:val="on"/>
                                  <m:ctrlPr>
                                    <a:rPr lang="en-US" altLang="zh-CN" sz="1400" i="1">
                                      <a:latin typeface="Cambria Math" panose="02040503050406030204"/>
                                      <a:cs typeface="Cambria Math" panose="02040503050406030204" charset="0"/>
                                    </a:rPr>
                                  </m:ctrlPr>
                                </m:radPr>
                                <m:deg/>
                                <m:e>
                                  <m:sSup>
                                    <m:sSupPr>
                                      <m:ctrlPr>
                                        <a:rPr lang="en-US" altLang="zh-CN" sz="1400" i="1">
                                          <a:latin typeface="Cambria Math" panose="02040503050406030204"/>
                                          <a:cs typeface="Cambria Math" panose="02040503050406030204" charset="0"/>
                                        </a:rPr>
                                      </m:ctrlPr>
                                    </m:sSupPr>
                                    <m:e>
                                      <m:r>
                                        <a:rPr lang="en-US" altLang="zh-CN" sz="1400" i="1">
                                          <a:latin typeface="Cambria Math" panose="02040503050406030204"/>
                                          <a:cs typeface="Cambria Math" panose="02040503050406030204" charset="0"/>
                                        </a:rPr>
                                        <m:t>𝑎</m:t>
                                      </m:r>
                                    </m:e>
                                    <m:sup>
                                      <m:r>
                                        <a:rPr lang="en-US" altLang="zh-CN" sz="1400" i="1">
                                          <a:latin typeface="Cambria Math" panose="02040503050406030204"/>
                                          <a:cs typeface="Cambria Math" panose="02040503050406030204" charset="0"/>
                                        </a:rPr>
                                        <m:t>2</m:t>
                                      </m:r>
                                    </m:sup>
                                  </m:sSup>
                                  <m:r>
                                    <a:rPr lang="en-US" altLang="zh-CN" sz="1400" i="1">
                                      <a:latin typeface="Cambria Math" panose="02040503050406030204"/>
                                      <a:cs typeface="Cambria Math" panose="02040503050406030204" charset="0"/>
                                    </a:rPr>
                                    <m:t>+</m:t>
                                  </m:r>
                                  <m:sSup>
                                    <m:sSupPr>
                                      <m:ctrlPr>
                                        <a:rPr lang="en-US" altLang="zh-CN" sz="1400" i="1">
                                          <a:latin typeface="Cambria Math" panose="02040503050406030204"/>
                                          <a:cs typeface="Cambria Math" panose="02040503050406030204" charset="0"/>
                                        </a:rPr>
                                      </m:ctrlPr>
                                    </m:sSupPr>
                                    <m:e>
                                      <m:r>
                                        <a:rPr lang="en-US" altLang="zh-CN" sz="1400" i="1">
                                          <a:latin typeface="Cambria Math" panose="02040503050406030204"/>
                                          <a:cs typeface="Cambria Math" panose="02040503050406030204" charset="0"/>
                                        </a:rPr>
                                        <m:t>𝑏</m:t>
                                      </m:r>
                                    </m:e>
                                    <m:sup>
                                      <m:r>
                                        <a:rPr lang="en-US" altLang="zh-CN" sz="1400" i="1">
                                          <a:latin typeface="Cambria Math" panose="02040503050406030204"/>
                                          <a:cs typeface="Cambria Math" panose="02040503050406030204" charset="0"/>
                                        </a:rPr>
                                        <m:t>2</m:t>
                                      </m:r>
                                    </m:sup>
                                  </m:sSup>
                                </m:e>
                              </m:rad>
                            </m:oMath>
                          </m:oMathPara>
                        </a14:m>
                        <a:endParaRPr lang="en-US" altLang="zh-CN" sz="1400" i="1">
                          <a:latin typeface="Cambria Math" panose="02040503050406030204" charset="0"/>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custDataLst>
                          <p:tags r:id="rId12"/>
                        </p:custDataLst>
                      </p:nvPr>
                    </p:nvSpPr>
                    <p:spPr>
                      <a:xfrm>
                        <a:off x="11161" y="4165"/>
                        <a:ext cx="2410" cy="548"/>
                      </a:xfrm>
                      <a:prstGeom prst="rect">
                        <a:avLst/>
                      </a:prstGeom>
                      <a:blipFill rotWithShape="1">
                        <a:blip r:embed="rId13"/>
                        <a:stretch>
                          <a:fillRect/>
                        </a:stretch>
                      </a:blipFill>
                    </p:spPr>
                    <p:txBody>
                      <a:bodyPr/>
                      <a:lstStyle/>
                      <a:p>
                        <a:r>
                          <a:rPr lang="zh-CN" altLang="en-US">
                            <a:noFill/>
                          </a:rPr>
                          <a:t> </a:t>
                        </a:r>
                      </a:p>
                    </p:txBody>
                  </p:sp>
                </mc:Fallback>
              </mc:AlternateContent>
            </p:grpSp>
          </p:grpSp>
          <mc:AlternateContent>
            <mc:Choice Requires="a14">
              <p:sp>
                <p:nvSpPr>
                  <p:cNvPr id="18" name="文本框 17"/>
                  <p:cNvSpPr txBox="1"/>
                  <p:nvPr>
                    <p:custDataLst>
                      <p:tags r:id="rId14"/>
                    </p:custDataLst>
                  </p:nvPr>
                </p:nvSpPr>
                <p:spPr>
                  <a:xfrm>
                    <a:off x="11637" y="3374"/>
                    <a:ext cx="644" cy="531"/>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𝐴</m:t>
                          </m:r>
                        </m:oMath>
                      </m:oMathPara>
                    </a14:m>
                    <a:endParaRPr lang="en-US" altLang="zh-CN" sz="1600" i="1">
                      <a:latin typeface="Cambria Math" panose="02040503050406030204" charset="0"/>
                      <a:cs typeface="Cambria Math" panose="02040503050406030204" charset="0"/>
                    </a:endParaRPr>
                  </a:p>
                </p:txBody>
              </p:sp>
            </mc:Choice>
            <mc:Fallback>
              <p:sp>
                <p:nvSpPr>
                  <p:cNvPr id="18" name="文本框 17"/>
                  <p:cNvSpPr txBox="1">
                    <a:spLocks noRot="1" noChangeAspect="1" noMove="1" noResize="1" noEditPoints="1" noAdjustHandles="1" noChangeArrowheads="1" noChangeShapeType="1" noTextEdit="1"/>
                  </p:cNvSpPr>
                  <p:nvPr>
                    <p:custDataLst>
                      <p:tags r:id="rId15"/>
                    </p:custDataLst>
                  </p:nvPr>
                </p:nvSpPr>
                <p:spPr>
                  <a:xfrm>
                    <a:off x="11637" y="3374"/>
                    <a:ext cx="644" cy="531"/>
                  </a:xfrm>
                  <a:prstGeom prst="rect">
                    <a:avLst/>
                  </a:prstGeom>
                  <a:blipFill rotWithShape="1">
                    <a:blip r:embed="rId16"/>
                    <a:stretch>
                      <a:fillRect/>
                    </a:stretch>
                  </a:blipFill>
                </p:spPr>
                <p:txBody>
                  <a:bodyPr/>
                  <a:lstStyle/>
                  <a:p>
                    <a:r>
                      <a:rPr lang="zh-CN" altLang="en-US">
                        <a:noFill/>
                      </a:rPr>
                      <a:t> </a:t>
                    </a:r>
                  </a:p>
                </p:txBody>
              </p:sp>
            </mc:Fallback>
          </mc:AlternateContent>
          <mc:AlternateContent>
            <mc:Choice Requires="a14">
              <p:sp>
                <p:nvSpPr>
                  <p:cNvPr id="19" name="文本框 18"/>
                  <p:cNvSpPr txBox="1"/>
                  <p:nvPr>
                    <p:custDataLst>
                      <p:tags r:id="rId17"/>
                    </p:custDataLst>
                  </p:nvPr>
                </p:nvSpPr>
                <p:spPr>
                  <a:xfrm>
                    <a:off x="13571" y="5031"/>
                    <a:ext cx="644" cy="531"/>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𝐵</m:t>
                          </m:r>
                        </m:oMath>
                      </m:oMathPara>
                    </a14:m>
                    <a:endParaRPr lang="en-US" altLang="zh-CN" sz="1600" i="1">
                      <a:latin typeface="Cambria Math" panose="02040503050406030204" charset="0"/>
                      <a:cs typeface="Cambria Math" panose="02040503050406030204" charset="0"/>
                    </a:endParaRPr>
                  </a:p>
                </p:txBody>
              </p:sp>
            </mc:Choice>
            <mc:Fallback>
              <p:sp>
                <p:nvSpPr>
                  <p:cNvPr id="19" name="文本框 18"/>
                  <p:cNvSpPr txBox="1">
                    <a:spLocks noRot="1" noChangeAspect="1" noMove="1" noResize="1" noEditPoints="1" noAdjustHandles="1" noChangeArrowheads="1" noChangeShapeType="1" noTextEdit="1"/>
                  </p:cNvSpPr>
                  <p:nvPr>
                    <p:custDataLst>
                      <p:tags r:id="rId18"/>
                    </p:custDataLst>
                  </p:nvPr>
                </p:nvSpPr>
                <p:spPr>
                  <a:xfrm>
                    <a:off x="13571" y="5031"/>
                    <a:ext cx="644" cy="531"/>
                  </a:xfrm>
                  <a:prstGeom prst="rect">
                    <a:avLst/>
                  </a:prstGeom>
                  <a:blipFill rotWithShape="1">
                    <a:blip r:embed="rId19"/>
                    <a:stretch>
                      <a:fillRect/>
                    </a:stretch>
                  </a:blipFill>
                </p:spPr>
                <p:txBody>
                  <a:bodyPr/>
                  <a:lstStyle/>
                  <a:p>
                    <a:r>
                      <a:rPr lang="zh-CN" altLang="en-US">
                        <a:noFill/>
                      </a:rPr>
                      <a:t> </a:t>
                    </a:r>
                  </a:p>
                </p:txBody>
              </p:sp>
            </mc:Fallback>
          </mc:AlternateContent>
          <mc:AlternateContent>
            <mc:Choice Requires="a14">
              <p:sp>
                <p:nvSpPr>
                  <p:cNvPr id="20" name="文本框 19"/>
                  <p:cNvSpPr txBox="1"/>
                  <p:nvPr>
                    <p:custDataLst>
                      <p:tags r:id="rId20"/>
                    </p:custDataLst>
                  </p:nvPr>
                </p:nvSpPr>
                <p:spPr>
                  <a:xfrm>
                    <a:off x="15217" y="3311"/>
                    <a:ext cx="644" cy="531"/>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𝐶</m:t>
                          </m:r>
                        </m:oMath>
                      </m:oMathPara>
                    </a14:m>
                    <a:endParaRPr lang="en-US" altLang="zh-CN" sz="1600" i="1">
                      <a:latin typeface="Cambria Math" panose="02040503050406030204" charset="0"/>
                      <a:cs typeface="Cambria Math" panose="02040503050406030204" charset="0"/>
                    </a:endParaRPr>
                  </a:p>
                </p:txBody>
              </p:sp>
            </mc:Choice>
            <mc:Fallback>
              <p:sp>
                <p:nvSpPr>
                  <p:cNvPr id="20" name="文本框 19"/>
                  <p:cNvSpPr txBox="1">
                    <a:spLocks noRot="1" noChangeAspect="1" noMove="1" noResize="1" noEditPoints="1" noAdjustHandles="1" noChangeArrowheads="1" noChangeShapeType="1" noTextEdit="1"/>
                  </p:cNvSpPr>
                  <p:nvPr>
                    <p:custDataLst>
                      <p:tags r:id="rId21"/>
                    </p:custDataLst>
                  </p:nvPr>
                </p:nvSpPr>
                <p:spPr>
                  <a:xfrm>
                    <a:off x="15217" y="3311"/>
                    <a:ext cx="644" cy="531"/>
                  </a:xfrm>
                  <a:prstGeom prst="rect">
                    <a:avLst/>
                  </a:prstGeom>
                  <a:blipFill rotWithShape="1">
                    <a:blip r:embed="rId22"/>
                    <a:stretch>
                      <a:fillRect/>
                    </a:stretch>
                  </a:blipFill>
                </p:spPr>
                <p:txBody>
                  <a:bodyPr/>
                  <a:lstStyle/>
                  <a:p>
                    <a:r>
                      <a:rPr lang="zh-CN" altLang="en-US">
                        <a:noFill/>
                      </a:rPr>
                      <a:t> </a:t>
                    </a:r>
                  </a:p>
                </p:txBody>
              </p:sp>
            </mc:Fallback>
          </mc:AlternateContent>
          <mc:AlternateContent>
            <mc:Choice Requires="a14">
              <p:sp>
                <p:nvSpPr>
                  <p:cNvPr id="21" name="文本框 20"/>
                  <p:cNvSpPr txBox="1"/>
                  <p:nvPr>
                    <p:custDataLst>
                      <p:tags r:id="rId23"/>
                    </p:custDataLst>
                  </p:nvPr>
                </p:nvSpPr>
                <p:spPr>
                  <a:xfrm>
                    <a:off x="13365" y="1700"/>
                    <a:ext cx="644" cy="531"/>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𝐷</m:t>
                          </m:r>
                        </m:oMath>
                      </m:oMathPara>
                    </a14:m>
                    <a:endParaRPr lang="en-US" altLang="zh-CN" sz="1600" i="1">
                      <a:latin typeface="Cambria Math" panose="02040503050406030204" charset="0"/>
                      <a:cs typeface="Cambria Math" panose="02040503050406030204" charset="0"/>
                    </a:endParaRPr>
                  </a:p>
                </p:txBody>
              </p:sp>
            </mc:Choice>
            <mc:Fallback>
              <p:sp>
                <p:nvSpPr>
                  <p:cNvPr id="21" name="文本框 20"/>
                  <p:cNvSpPr txBox="1">
                    <a:spLocks noRot="1" noChangeAspect="1" noMove="1" noResize="1" noEditPoints="1" noAdjustHandles="1" noChangeArrowheads="1" noChangeShapeType="1" noTextEdit="1"/>
                  </p:cNvSpPr>
                  <p:nvPr>
                    <p:custDataLst>
                      <p:tags r:id="rId24"/>
                    </p:custDataLst>
                  </p:nvPr>
                </p:nvSpPr>
                <p:spPr>
                  <a:xfrm>
                    <a:off x="13365" y="1700"/>
                    <a:ext cx="644" cy="531"/>
                  </a:xfrm>
                  <a:prstGeom prst="rect">
                    <a:avLst/>
                  </a:prstGeom>
                  <a:blipFill rotWithShape="1">
                    <a:blip r:embed="rId25"/>
                    <a:stretch>
                      <a:fillRect/>
                    </a:stretch>
                  </a:blipFill>
                </p:spPr>
                <p:txBody>
                  <a:bodyPr/>
                  <a:lstStyle/>
                  <a:p>
                    <a:r>
                      <a:rPr lang="zh-CN" altLang="en-US">
                        <a:noFill/>
                      </a:rPr>
                      <a:t> </a:t>
                    </a:r>
                  </a:p>
                </p:txBody>
              </p:sp>
            </mc:Fallback>
          </mc:AlternateContent>
        </p:grpSp>
        <p:cxnSp>
          <p:nvCxnSpPr>
            <p:cNvPr id="26" name="直接连接符 25"/>
            <p:cNvCxnSpPr/>
            <p:nvPr/>
          </p:nvCxnSpPr>
          <p:spPr>
            <a:xfrm flipH="1">
              <a:off x="12391" y="4763"/>
              <a:ext cx="1634" cy="1578"/>
            </a:xfrm>
            <a:prstGeom prst="line">
              <a:avLst/>
            </a:prstGeom>
            <a:ln w="28575">
              <a:solidFill>
                <a:srgbClr val="0CABF0"/>
              </a:solidFill>
            </a:ln>
          </p:spPr>
          <p:style>
            <a:lnRef idx="2">
              <a:schemeClr val="accent1"/>
            </a:lnRef>
            <a:fillRef idx="0">
              <a:srgbClr val="FFFFFF"/>
            </a:fillRef>
            <a:effectRef idx="0">
              <a:srgbClr val="FFFFFF"/>
            </a:effectRef>
            <a:fontRef idx="minor">
              <a:schemeClr val="tx1"/>
            </a:fontRef>
          </p:style>
        </p:cxnSp>
        <p:cxnSp>
          <p:nvCxnSpPr>
            <p:cNvPr id="27" name="直接连接符 26"/>
            <p:cNvCxnSpPr/>
            <p:nvPr>
              <p:custDataLst>
                <p:tags r:id="rId26"/>
              </p:custDataLst>
            </p:nvPr>
          </p:nvCxnSpPr>
          <p:spPr>
            <a:xfrm flipH="1">
              <a:off x="13932" y="6274"/>
              <a:ext cx="1594" cy="1574"/>
            </a:xfrm>
            <a:prstGeom prst="line">
              <a:avLst/>
            </a:prstGeom>
            <a:ln w="28575">
              <a:solidFill>
                <a:srgbClr val="0CABF0"/>
              </a:solidFill>
            </a:ln>
          </p:spPr>
          <p:style>
            <a:lnRef idx="2">
              <a:schemeClr val="accent1"/>
            </a:lnRef>
            <a:fillRef idx="0">
              <a:srgbClr val="FFFFFF"/>
            </a:fillRef>
            <a:effectRef idx="0">
              <a:srgbClr val="FFFFFF"/>
            </a:effectRef>
            <a:fontRef idx="minor">
              <a:schemeClr val="tx1"/>
            </a:fontRef>
          </p:style>
        </p:cxnSp>
        <p:cxnSp>
          <p:nvCxnSpPr>
            <p:cNvPr id="28" name="直接连接符 27"/>
            <p:cNvCxnSpPr/>
            <p:nvPr>
              <p:custDataLst>
                <p:tags r:id="rId27"/>
              </p:custDataLst>
            </p:nvPr>
          </p:nvCxnSpPr>
          <p:spPr>
            <a:xfrm>
              <a:off x="12391" y="6341"/>
              <a:ext cx="1502" cy="1500"/>
            </a:xfrm>
            <a:prstGeom prst="line">
              <a:avLst/>
            </a:prstGeom>
            <a:ln w="28575">
              <a:solidFill>
                <a:srgbClr val="0CABF0"/>
              </a:solidFill>
            </a:ln>
          </p:spPr>
          <p:style>
            <a:lnRef idx="2">
              <a:schemeClr val="accent1"/>
            </a:lnRef>
            <a:fillRef idx="0">
              <a:srgbClr val="FFFFFF"/>
            </a:fillRef>
            <a:effectRef idx="0">
              <a:srgbClr val="FFFFFF"/>
            </a:effectRef>
            <a:fontRef idx="minor">
              <a:schemeClr val="tx1"/>
            </a:fontRef>
          </p:style>
        </p:cxnSp>
        <p:cxnSp>
          <p:nvCxnSpPr>
            <p:cNvPr id="29" name="直接连接符 28"/>
            <p:cNvCxnSpPr/>
            <p:nvPr>
              <p:custDataLst>
                <p:tags r:id="rId28"/>
              </p:custDataLst>
            </p:nvPr>
          </p:nvCxnSpPr>
          <p:spPr>
            <a:xfrm>
              <a:off x="14000" y="4763"/>
              <a:ext cx="1502" cy="1500"/>
            </a:xfrm>
            <a:prstGeom prst="line">
              <a:avLst/>
            </a:prstGeom>
            <a:ln w="28575">
              <a:solidFill>
                <a:srgbClr val="0CABF0"/>
              </a:solidFill>
            </a:ln>
          </p:spPr>
          <p:style>
            <a:lnRef idx="2">
              <a:schemeClr val="accent1"/>
            </a:lnRef>
            <a:fillRef idx="0">
              <a:srgbClr val="FFFFFF"/>
            </a:fillRef>
            <a:effectRef idx="0">
              <a:srgbClr val="FFFFFF"/>
            </a:effectRef>
            <a:fontRef idx="minor">
              <a:schemeClr val="tx1"/>
            </a:fontRef>
          </p:style>
        </p:cxnSp>
      </p:grpSp>
    </p:spTree>
    <p:custDataLst>
      <p:tags r:id="rId29"/>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矩形 1" title=""/>
          <p:cNvSpPr/>
          <p:nvPr/>
        </p:nvSpPr>
        <p:spPr>
          <a:xfrm>
            <a:off x="891540" y="724535"/>
            <a:ext cx="9948545" cy="62801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9" name="文本框 8" title=""/>
              <p:cNvSpPr txBox="1"/>
              <p:nvPr/>
            </p:nvSpPr>
            <p:spPr>
              <a:xfrm>
                <a:off x="444500" y="631825"/>
                <a:ext cx="11140440" cy="671195"/>
              </a:xfrm>
              <a:prstGeom prst="rect">
                <a:avLst/>
              </a:prstGeom>
              <a:noFill/>
            </p:spPr>
            <p:txBody>
              <a:bodyPr wrap="square" rtlCol="0">
                <a:spAutoFit/>
              </a:bodyPr>
              <a:lstStyle/>
              <a:p>
                <a:pPr>
                  <a:lnSpc>
                    <a:spcPct val="150000"/>
                  </a:lnSpc>
                </a:pP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         </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一般地，</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𝑅</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，有</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𝑎</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𝑏</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𝑎𝑏</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当且仅当</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时，等号成立</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444500" y="631825"/>
                <a:ext cx="11140440" cy="67119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13" name="组合 12" title=""/>
          <p:cNvGrpSpPr/>
          <p:nvPr/>
        </p:nvGrpSpPr>
        <p:grpSpPr>
          <a:xfrm>
            <a:off x="509270" y="1442720"/>
            <a:ext cx="8816340" cy="1826260"/>
            <a:chOff x="802" y="2470"/>
            <a:chExt cx="13884" cy="2876"/>
          </a:xfrm>
        </p:grpSpPr>
        <mc:AlternateContent>
          <mc:Choice Requires="a14">
            <p:sp>
              <p:nvSpPr>
                <p:cNvPr id="10" name="文本框 9"/>
                <p:cNvSpPr txBox="1"/>
                <p:nvPr>
                  <p:custDataLst>
                    <p:tags r:id="rId3"/>
                  </p:custDataLst>
                </p:nvPr>
              </p:nvSpPr>
              <p:spPr>
                <a:xfrm>
                  <a:off x="802" y="2470"/>
                  <a:ext cx="13885" cy="2877"/>
                </a:xfrm>
                <a:prstGeom prst="rect">
                  <a:avLst/>
                </a:prstGeom>
                <a:noFill/>
              </p:spPr>
              <p:txBody>
                <a:bodyPr wrap="square" rtlCol="0">
                  <a:spAutoFit/>
                </a:bodyPr>
                <a:lstStyle/>
                <a:p>
                  <a:pPr>
                    <a:lnSpc>
                      <a:spcPct val="150000"/>
                    </a:lnSpc>
                  </a:pP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        </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事实上，利用完全平方公式，得：</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𝑎</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𝑏</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𝑎𝑏</m:t>
                        </m:r>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chemeClr val="tx1"/>
                            </a:solidFill>
                            <a:latin typeface="Cambria Math" panose="02040503050406030204"/>
                            <a:ea typeface="宋体" pitchFamily="2" charset="-122"/>
                            <a:cs typeface="Cambria Math" panose="02040503050406030204" charset="0"/>
                          </a:rPr>
                          <m:t>.</m:t>
                        </m:r>
                      </m:oMath>
                    </m:oMathPara>
                  </a14:m>
                  <a:endParaRPr lang="en-US" altLang="zh-CN" sz="2400" i="1">
                    <a:solidFill>
                      <a:schemeClr val="tx1"/>
                    </a:solidFill>
                    <a:latin typeface="Cambria Math" panose="02040503050406030204" charset="0"/>
                    <a:ea typeface="宋体" panose="02010600030101010101" pitchFamily="2" charset="-122"/>
                    <a:cs typeface="Cambria Math" panose="02040503050406030204" charset="0"/>
                  </a:endParaRPr>
                </a:p>
                <a:p>
                  <a:pPr>
                    <a:lnSpc>
                      <a:spcPct val="150000"/>
                    </a:lnSpc>
                  </a:pP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因为</a:t>
                  </a:r>
                  <a14:m>
                    <m:oMathPara>
                      <m:oMathParaPr>
                        <m:jc/>
                      </m:oMathParaPr>
                      <m:oMath>
                        <m:r>
                          <a:rPr lang="en-US" altLang="zh-CN" sz="2400" i="1">
                            <a:solidFill>
                              <a:schemeClr val="tx1"/>
                            </a:solidFill>
                            <a:latin typeface="Cambria Math" panose="02040503050406030204"/>
                            <a:ea typeface="宋体" pitchFamily="2" charset="-122"/>
                            <a:cs typeface="Cambria Math" panose="02040503050406030204" charset="0"/>
                          </a:rPr>
                          <m:t>∀</m:t>
                        </m:r>
                        <m:r>
                          <a:rPr lang="en-US" altLang="zh-CN" sz="2400" i="1">
                            <a:solidFill>
                              <a:schemeClr val="tx1"/>
                            </a:solidFill>
                            <a:latin typeface="Cambria Math" panose="02040503050406030204"/>
                            <a:ea typeface="宋体" pitchFamily="2" charset="-122"/>
                            <a:cs typeface="Cambria Math" panose="02040503050406030204" charset="0"/>
                          </a:rPr>
                          <m:t>𝑎</m:t>
                        </m:r>
                        <m:r>
                          <a:rPr lang="en-US" altLang="zh-CN" sz="2400" i="1">
                            <a:solidFill>
                              <a:schemeClr val="tx1"/>
                            </a:solidFill>
                            <a:latin typeface="Cambria Math" panose="02040503050406030204"/>
                            <a:ea typeface="宋体" pitchFamily="2" charset="-122"/>
                            <a:cs typeface="Cambria Math" panose="02040503050406030204" charset="0"/>
                          </a:rPr>
                          <m:t>，</m:t>
                        </m:r>
                        <m:r>
                          <a:rPr lang="en-US" altLang="zh-CN" sz="2400" i="1">
                            <a:solidFill>
                              <a:schemeClr val="tx1"/>
                            </a:solidFill>
                            <a:latin typeface="Cambria Math" panose="02040503050406030204"/>
                            <a:ea typeface="宋体" pitchFamily="2" charset="-122"/>
                            <a:cs typeface="Cambria Math" panose="02040503050406030204" charset="0"/>
                          </a:rPr>
                          <m:t>𝑏</m:t>
                        </m:r>
                        <m:r>
                          <a:rPr lang="en-US" altLang="zh-CN" sz="2400" i="1">
                            <a:solidFill>
                              <a:schemeClr val="tx1"/>
                            </a:solidFill>
                            <a:latin typeface="Cambria Math" panose="02040503050406030204"/>
                            <a:ea typeface="宋体" pitchFamily="2" charset="-122"/>
                            <a:cs typeface="Cambria Math" panose="02040503050406030204" charset="0"/>
                          </a:rPr>
                          <m:t>∈</m:t>
                        </m:r>
                        <m:r>
                          <a:rPr lang="en-US" altLang="zh-CN" sz="2400" i="1">
                            <a:solidFill>
                              <a:schemeClr val="tx1"/>
                            </a:solidFill>
                            <a:latin typeface="Cambria Math" panose="02040503050406030204"/>
                            <a:ea typeface="宋体" pitchFamily="2" charset="-122"/>
                            <a:cs typeface="Cambria Math" panose="02040503050406030204" charset="0"/>
                          </a:rPr>
                          <m:t>𝑅</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endParaRPr>
                </a:p>
                <a:p>
                  <a:pPr>
                    <a:lnSpc>
                      <a:spcPct val="150000"/>
                    </a:lnSpc>
                  </a:pP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当且仅当</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时</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等号成立</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，所以</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𝑎</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𝑏</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𝑎𝑏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custDataLst>
                    <p:tags r:id="rId4"/>
                  </p:custDataLst>
                </p:nvPr>
              </p:nvSpPr>
              <p:spPr>
                <a:xfrm>
                  <a:off x="802" y="2470"/>
                  <a:ext cx="13885" cy="2877"/>
                </a:xfrm>
                <a:prstGeom prst="rect">
                  <a:avLst/>
                </a:prstGeom>
                <a:blipFill rotWithShape="1">
                  <a:blip r:embed="rId5"/>
                  <a:stretch>
                    <a:fillRect/>
                  </a:stretch>
                </a:blipFill>
              </p:spPr>
              <p:txBody>
                <a:bodyPr/>
                <a:lstStyle/>
                <a:p>
                  <a:r>
                    <a:rPr lang="zh-CN" altLang="en-US">
                      <a:noFill/>
                    </a:rPr>
                    <a:t> </a:t>
                  </a:r>
                </a:p>
              </p:txBody>
            </p:sp>
          </mc:Fallback>
        </mc:AlternateContent>
        <p:sp>
          <p:nvSpPr>
            <p:cNvPr id="12" name="矩形 11"/>
            <p:cNvSpPr/>
            <p:nvPr/>
          </p:nvSpPr>
          <p:spPr>
            <a:xfrm>
              <a:off x="7860" y="4008"/>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5" name="组合 14" title=""/>
          <p:cNvGrpSpPr/>
          <p:nvPr/>
        </p:nvGrpSpPr>
        <p:grpSpPr>
          <a:xfrm>
            <a:off x="521335" y="3178175"/>
            <a:ext cx="8816340" cy="1225550"/>
            <a:chOff x="821" y="5203"/>
            <a:chExt cx="13884" cy="1930"/>
          </a:xfrm>
        </p:grpSpPr>
        <mc:AlternateContent>
          <mc:Choice Requires="a14">
            <p:sp>
              <p:nvSpPr>
                <p:cNvPr id="11" name="文本框 10"/>
                <p:cNvSpPr txBox="1"/>
                <p:nvPr>
                  <p:custDataLst>
                    <p:tags r:id="rId6"/>
                  </p:custDataLst>
                </p:nvPr>
              </p:nvSpPr>
              <p:spPr>
                <a:xfrm>
                  <a:off x="821" y="5203"/>
                  <a:ext cx="13885" cy="1930"/>
                </a:xfrm>
                <a:prstGeom prst="rect">
                  <a:avLst/>
                </a:prstGeom>
                <a:noFill/>
              </p:spPr>
              <p:txBody>
                <a:bodyPr wrap="square" rtlCol="0">
                  <a:spAutoFit/>
                </a:bodyPr>
                <a:lstStyle/>
                <a:p>
                  <a:pPr>
                    <a:lnSpc>
                      <a:spcPct val="150000"/>
                    </a:lnSpc>
                  </a:pP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因此，由两个实数大小关系的基本事实，</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endParaRPr>
                </a:p>
                <a:p>
                  <a:pPr>
                    <a:lnSpc>
                      <a:spcPct val="150000"/>
                    </a:lnSpc>
                  </a:pP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得</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𝑎</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𝑏</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𝑎𝑏</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当且仅当</a:t>
                  </a:r>
                  <a14:m>
                    <m:oMathPara>
                      <m:oMathParaPr>
                        <m:jc/>
                      </m:oMathParaPr>
                      <m:oMath>
                        <m:r>
                          <a:rPr lang="en-US" altLang="zh-CN" sz="2400" i="1">
                            <a:solidFill>
                              <a:schemeClr val="tx1"/>
                            </a:solidFill>
                            <a:latin typeface="Cambria Math" panose="02040503050406030204"/>
                            <a:ea typeface="宋体" pitchFamily="2" charset="-122"/>
                            <a:cs typeface="Cambria Math" panose="02040503050406030204" charset="0"/>
                          </a:rPr>
                          <m:t>𝑎</m:t>
                        </m:r>
                        <m:r>
                          <a:rPr lang="en-US" altLang="zh-CN" sz="2400" i="1">
                            <a:solidFill>
                              <a:schemeClr val="tx1"/>
                            </a:solidFill>
                            <a:latin typeface="Cambria Math" panose="02040503050406030204"/>
                            <a:ea typeface="宋体" pitchFamily="2" charset="-122"/>
                            <a:cs typeface="Cambria Math" panose="02040503050406030204" charset="0"/>
                          </a:rPr>
                          <m:t>=</m:t>
                        </m:r>
                        <m:r>
                          <a:rPr lang="en-US" altLang="zh-CN" sz="2400" i="1">
                            <a:solidFill>
                              <a:schemeClr val="tx1"/>
                            </a:solidFill>
                            <a:latin typeface="Cambria Math" panose="02040503050406030204"/>
                            <a:ea typeface="宋体" pitchFamily="2" charset="-122"/>
                            <a:cs typeface="Cambria Math" panose="02040503050406030204" charset="0"/>
                          </a:rPr>
                          <m:t>𝑏</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时，等号成立</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custDataLst>
                    <p:tags r:id="rId7"/>
                  </p:custDataLst>
                </p:nvPr>
              </p:nvSpPr>
              <p:spPr>
                <a:xfrm>
                  <a:off x="821" y="5203"/>
                  <a:ext cx="13885" cy="1930"/>
                </a:xfrm>
                <a:prstGeom prst="rect">
                  <a:avLst/>
                </a:prstGeom>
                <a:blipFill rotWithShape="1">
                  <a:blip r:embed="rId8"/>
                  <a:stretch>
                    <a:fillRect/>
                  </a:stretch>
                </a:blipFill>
              </p:spPr>
              <p:txBody>
                <a:bodyPr/>
                <a:lstStyle/>
                <a:p>
                  <a:r>
                    <a:rPr lang="zh-CN" altLang="en-US">
                      <a:noFill/>
                    </a:rPr>
                    <a:t> </a:t>
                  </a:r>
                </a:p>
              </p:txBody>
            </p:sp>
          </mc:Fallback>
        </mc:AlternateContent>
        <p:sp>
          <p:nvSpPr>
            <p:cNvPr id="14" name="矩形 13"/>
            <p:cNvSpPr/>
            <p:nvPr>
              <p:custDataLst>
                <p:tags r:id="rId9"/>
              </p:custDataLst>
            </p:nvPr>
          </p:nvSpPr>
          <p:spPr>
            <a:xfrm>
              <a:off x="9820" y="596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6" name="组合 15" title=""/>
          <p:cNvGrpSpPr/>
          <p:nvPr/>
        </p:nvGrpSpPr>
        <p:grpSpPr>
          <a:xfrm>
            <a:off x="3068320" y="4432300"/>
            <a:ext cx="2146300" cy="1830705"/>
            <a:chOff x="15581" y="6650"/>
            <a:chExt cx="2737" cy="2520"/>
          </a:xfrm>
        </p:grpSpPr>
        <p:pic>
          <p:nvPicPr>
            <p:cNvPr id="17" name="图片 16"/>
            <p:cNvPicPr>
              <a:picLocks noChangeAspect="1"/>
            </p:cNvPicPr>
            <p:nvPr>
              <p:custDataLst>
                <p:tags r:id="rId11"/>
              </p:custDataLst>
            </p:nvPr>
          </p:nvPicPr>
          <p:blipFill>
            <a:blip r:embed="rId10"/>
            <a:stretch>
              <a:fillRect/>
            </a:stretch>
          </p:blipFill>
          <p:spPr>
            <a:xfrm>
              <a:off x="15726" y="6650"/>
              <a:ext cx="2592" cy="2520"/>
            </a:xfrm>
            <a:prstGeom prst="rect">
              <a:avLst/>
            </a:prstGeom>
          </p:spPr>
        </p:pic>
        <p:pic>
          <p:nvPicPr>
            <p:cNvPr id="18" name="图片 17"/>
            <p:cNvPicPr>
              <a:picLocks noChangeAspect="1"/>
            </p:cNvPicPr>
            <p:nvPr>
              <p:custDataLst>
                <p:tags r:id="rId13"/>
              </p:custDataLst>
            </p:nvPr>
          </p:nvPicPr>
          <p:blipFill>
            <a:blip r:embed="rId12"/>
            <a:stretch>
              <a:fillRect/>
            </a:stretch>
          </p:blipFill>
          <p:spPr>
            <a:xfrm>
              <a:off x="15581" y="6650"/>
              <a:ext cx="720" cy="384"/>
            </a:xfrm>
            <a:prstGeom prst="rect">
              <a:avLst/>
            </a:prstGeom>
          </p:spPr>
        </p:pic>
      </p:grpSp>
      <p:grpSp>
        <p:nvGrpSpPr>
          <p:cNvPr id="30" name="组合 29" title=""/>
          <p:cNvGrpSpPr/>
          <p:nvPr/>
        </p:nvGrpSpPr>
        <p:grpSpPr>
          <a:xfrm>
            <a:off x="7359650" y="4359275"/>
            <a:ext cx="2381885" cy="1985130"/>
            <a:chOff x="11330" y="4432"/>
            <a:chExt cx="4700" cy="4013"/>
          </a:xfrm>
        </p:grpSpPr>
        <p:grpSp>
          <p:nvGrpSpPr>
            <p:cNvPr id="22" name="组合 21"/>
            <p:cNvGrpSpPr/>
            <p:nvPr/>
          </p:nvGrpSpPr>
          <p:grpSpPr>
            <a:xfrm>
              <a:off x="11330" y="4432"/>
              <a:ext cx="4700" cy="4013"/>
              <a:chOff x="11161" y="1700"/>
              <a:chExt cx="4700" cy="4013"/>
            </a:xfrm>
          </p:grpSpPr>
          <p:grpSp>
            <p:nvGrpSpPr>
              <p:cNvPr id="19" name="组合 18"/>
              <p:cNvGrpSpPr/>
              <p:nvPr/>
            </p:nvGrpSpPr>
            <p:grpSpPr>
              <a:xfrm>
                <a:off x="11161" y="2060"/>
                <a:ext cx="4190" cy="3066"/>
                <a:chOff x="11161" y="2060"/>
                <a:chExt cx="4190" cy="3066"/>
              </a:xfrm>
            </p:grpSpPr>
            <p:grpSp>
              <p:nvGrpSpPr>
                <p:cNvPr id="20" name="组合 19"/>
                <p:cNvGrpSpPr/>
                <p:nvPr/>
              </p:nvGrpSpPr>
              <p:grpSpPr>
                <a:xfrm>
                  <a:off x="12263" y="2060"/>
                  <a:ext cx="3088" cy="3066"/>
                  <a:chOff x="5215" y="4041"/>
                  <a:chExt cx="3088" cy="3066"/>
                </a:xfrm>
              </p:grpSpPr>
              <p:sp>
                <p:nvSpPr>
                  <p:cNvPr id="21" name="矩形 20"/>
                  <p:cNvSpPr/>
                  <p:nvPr>
                    <p:custDataLst>
                      <p:tags r:id="rId14"/>
                    </p:custDataLst>
                  </p:nvPr>
                </p:nvSpPr>
                <p:spPr>
                  <a:xfrm rot="2700000">
                    <a:off x="5677" y="4452"/>
                    <a:ext cx="2156" cy="2238"/>
                  </a:xfrm>
                  <a:prstGeom prst="rect">
                    <a:avLst/>
                  </a:prstGeom>
                  <a:solidFill>
                    <a:srgbClr val="C7DEF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3" name="直接连接符 22"/>
                  <p:cNvCxnSpPr/>
                  <p:nvPr>
                    <p:custDataLst>
                      <p:tags r:id="rId15"/>
                    </p:custDataLst>
                  </p:nvPr>
                </p:nvCxnSpPr>
                <p:spPr>
                  <a:xfrm flipV="1">
                    <a:off x="5215" y="5530"/>
                    <a:ext cx="3089" cy="55"/>
                  </a:xfrm>
                  <a:prstGeom prst="line">
                    <a:avLst/>
                  </a:prstGeom>
                  <a:ln w="28575">
                    <a:solidFill>
                      <a:srgbClr val="00A7F0"/>
                    </a:solidFill>
                  </a:ln>
                </p:spPr>
                <p:style>
                  <a:lnRef idx="2">
                    <a:schemeClr val="accent1"/>
                  </a:lnRef>
                  <a:fillRef idx="0">
                    <a:srgbClr val="FFFFFF"/>
                  </a:fillRef>
                  <a:effectRef idx="0">
                    <a:srgbClr val="FFFFFF"/>
                  </a:effectRef>
                  <a:fontRef idx="minor">
                    <a:schemeClr val="tx1"/>
                  </a:fontRef>
                </p:style>
              </p:cxnSp>
              <p:cxnSp>
                <p:nvCxnSpPr>
                  <p:cNvPr id="24" name="直接连接符 23"/>
                  <p:cNvCxnSpPr/>
                  <p:nvPr>
                    <p:custDataLst>
                      <p:tags r:id="rId16"/>
                    </p:custDataLst>
                  </p:nvPr>
                </p:nvCxnSpPr>
                <p:spPr>
                  <a:xfrm flipH="1">
                    <a:off x="6715" y="4041"/>
                    <a:ext cx="68" cy="3067"/>
                  </a:xfrm>
                  <a:prstGeom prst="line">
                    <a:avLst/>
                  </a:prstGeom>
                  <a:ln w="28575">
                    <a:solidFill>
                      <a:srgbClr val="00A7F0"/>
                    </a:solidFill>
                  </a:ln>
                </p:spPr>
                <p:style>
                  <a:lnRef idx="2">
                    <a:schemeClr val="accent1"/>
                  </a:lnRef>
                  <a:fillRef idx="0">
                    <a:srgbClr val="FFFFFF"/>
                  </a:fillRef>
                  <a:effectRef idx="0">
                    <a:srgbClr val="FFFFFF"/>
                  </a:effectRef>
                  <a:fontRef idx="minor">
                    <a:schemeClr val="tx1"/>
                  </a:fontRef>
                </p:style>
              </p:cxnSp>
            </p:grpSp>
            <p:grpSp>
              <p:nvGrpSpPr>
                <p:cNvPr id="25" name="组合 24"/>
                <p:cNvGrpSpPr/>
                <p:nvPr/>
              </p:nvGrpSpPr>
              <p:grpSpPr>
                <a:xfrm>
                  <a:off x="11161" y="3472"/>
                  <a:ext cx="2788" cy="1420"/>
                  <a:chOff x="11161" y="3472"/>
                  <a:chExt cx="2788" cy="1420"/>
                </a:xfrm>
              </p:grpSpPr>
              <mc:AlternateContent>
                <mc:Choice Requires="a14">
                  <p:sp>
                    <p:nvSpPr>
                      <p:cNvPr id="26" name="文本框 25"/>
                      <p:cNvSpPr txBox="1"/>
                      <p:nvPr>
                        <p:custDataLst>
                          <p:tags r:id="rId17"/>
                        </p:custDataLst>
                      </p:nvPr>
                    </p:nvSpPr>
                    <p:spPr>
                      <a:xfrm>
                        <a:off x="12927" y="3472"/>
                        <a:ext cx="644" cy="682"/>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𝑎</m:t>
                              </m:r>
                            </m:oMath>
                          </m:oMathPara>
                        </a14:m>
                        <a:endParaRPr lang="en-US" altLang="zh-CN" sz="1600" i="1">
                          <a:latin typeface="Cambria Math" panose="02040503050406030204" charset="0"/>
                          <a:cs typeface="Cambria Math" panose="02040503050406030204" charset="0"/>
                        </a:endParaRPr>
                      </a:p>
                    </p:txBody>
                  </p:sp>
                </mc:Choice>
                <mc:Fallback>
                  <p:sp>
                    <p:nvSpPr>
                      <p:cNvPr id="26" name="文本框 25"/>
                      <p:cNvSpPr txBox="1">
                        <a:spLocks noRot="1" noChangeAspect="1" noMove="1" noResize="1" noEditPoints="1" noAdjustHandles="1" noChangeArrowheads="1" noChangeShapeType="1" noTextEdit="1"/>
                      </p:cNvSpPr>
                      <p:nvPr>
                        <p:custDataLst>
                          <p:tags r:id="rId18"/>
                        </p:custDataLst>
                      </p:nvPr>
                    </p:nvSpPr>
                    <p:spPr>
                      <a:xfrm>
                        <a:off x="12927" y="3472"/>
                        <a:ext cx="644" cy="682"/>
                      </a:xfrm>
                      <a:prstGeom prst="rect">
                        <a:avLst/>
                      </a:prstGeom>
                      <a:blipFill rotWithShape="1">
                        <a:blip r:embed="rId19"/>
                        <a:stretch>
                          <a:fillRect/>
                        </a:stretch>
                      </a:blipFill>
                    </p:spPr>
                    <p:txBody>
                      <a:bodyPr/>
                      <a:lstStyle/>
                      <a:p>
                        <a:r>
                          <a:rPr lang="zh-CN" altLang="en-US">
                            <a:noFill/>
                          </a:rPr>
                          <a:t> </a:t>
                        </a:r>
                      </a:p>
                    </p:txBody>
                  </p:sp>
                </mc:Fallback>
              </mc:AlternateContent>
              <mc:AlternateContent>
                <mc:Choice Requires="a14">
                  <p:sp>
                    <p:nvSpPr>
                      <p:cNvPr id="27" name="文本框 26"/>
                      <p:cNvSpPr txBox="1"/>
                      <p:nvPr>
                        <p:custDataLst>
                          <p:tags r:id="rId20"/>
                        </p:custDataLst>
                      </p:nvPr>
                    </p:nvSpPr>
                    <p:spPr>
                      <a:xfrm>
                        <a:off x="13305" y="4052"/>
                        <a:ext cx="644" cy="682"/>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𝑏</m:t>
                              </m:r>
                            </m:oMath>
                          </m:oMathPara>
                        </a14:m>
                        <a:endParaRPr lang="en-US" altLang="zh-CN" sz="1600" i="1">
                          <a:latin typeface="Cambria Math" panose="02040503050406030204" charset="0"/>
                          <a:cs typeface="Cambria Math" panose="02040503050406030204" charset="0"/>
                        </a:endParaRPr>
                      </a:p>
                    </p:txBody>
                  </p:sp>
                </mc:Choice>
                <mc:Fallback>
                  <p:sp>
                    <p:nvSpPr>
                      <p:cNvPr id="27" name="文本框 26"/>
                      <p:cNvSpPr txBox="1">
                        <a:spLocks noRot="1" noChangeAspect="1" noMove="1" noResize="1" noEditPoints="1" noAdjustHandles="1" noChangeArrowheads="1" noChangeShapeType="1" noTextEdit="1"/>
                      </p:cNvSpPr>
                      <p:nvPr>
                        <p:custDataLst>
                          <p:tags r:id="rId21"/>
                        </p:custDataLst>
                      </p:nvPr>
                    </p:nvSpPr>
                    <p:spPr>
                      <a:xfrm>
                        <a:off x="13305" y="4052"/>
                        <a:ext cx="644" cy="682"/>
                      </a:xfrm>
                      <a:prstGeom prst="rect">
                        <a:avLst/>
                      </a:prstGeom>
                      <a:blipFill rotWithShape="1">
                        <a:blip r:embed="rId22"/>
                        <a:stretch>
                          <a:fillRect/>
                        </a:stretch>
                      </a:blipFill>
                    </p:spPr>
                    <p:txBody>
                      <a:bodyPr/>
                      <a:lstStyle/>
                      <a:p>
                        <a:r>
                          <a:rPr lang="zh-CN" altLang="en-US">
                            <a:noFill/>
                          </a:rPr>
                          <a:t> </a:t>
                        </a:r>
                      </a:p>
                    </p:txBody>
                  </p:sp>
                </mc:Fallback>
              </mc:AlternateContent>
              <mc:AlternateContent>
                <mc:Choice Requires="a14">
                  <p:sp>
                    <p:nvSpPr>
                      <p:cNvPr id="28" name="文本框 27"/>
                      <p:cNvSpPr txBox="1"/>
                      <p:nvPr>
                        <p:custDataLst>
                          <p:tags r:id="rId23"/>
                        </p:custDataLst>
                      </p:nvPr>
                    </p:nvSpPr>
                    <p:spPr>
                      <a:xfrm>
                        <a:off x="11161" y="4177"/>
                        <a:ext cx="2410" cy="715"/>
                      </a:xfrm>
                      <a:prstGeom prst="rect">
                        <a:avLst/>
                      </a:prstGeom>
                      <a:noFill/>
                    </p:spPr>
                    <p:txBody>
                      <a:bodyPr wrap="square" rtlCol="0">
                        <a:spAutoFit/>
                      </a:bodyPr>
                      <a:lstStyle/>
                      <a:p>
                        <a14:m>
                          <m:oMathPara>
                            <m:oMathParaPr>
                              <m:jc/>
                            </m:oMathParaPr>
                            <m:oMath>
                              <m:rad>
                                <m:radPr>
                                  <m:degHide m:val="on"/>
                                  <m:ctrlPr>
                                    <a:rPr lang="en-US" altLang="zh-CN" sz="1400" i="1">
                                      <a:latin typeface="Cambria Math" panose="02040503050406030204"/>
                                      <a:cs typeface="Cambria Math" panose="02040503050406030204" charset="0"/>
                                    </a:rPr>
                                  </m:ctrlPr>
                                </m:radPr>
                                <m:deg/>
                                <m:e>
                                  <m:sSup>
                                    <m:sSupPr>
                                      <m:ctrlPr>
                                        <a:rPr lang="en-US" altLang="zh-CN" sz="1400" i="1">
                                          <a:latin typeface="Cambria Math" panose="02040503050406030204"/>
                                          <a:cs typeface="Cambria Math" panose="02040503050406030204" charset="0"/>
                                        </a:rPr>
                                      </m:ctrlPr>
                                    </m:sSupPr>
                                    <m:e>
                                      <m:r>
                                        <a:rPr lang="en-US" altLang="zh-CN" sz="1400" i="1">
                                          <a:latin typeface="Cambria Math" panose="02040503050406030204"/>
                                          <a:cs typeface="Cambria Math" panose="02040503050406030204" charset="0"/>
                                        </a:rPr>
                                        <m:t>𝑎</m:t>
                                      </m:r>
                                    </m:e>
                                    <m:sup>
                                      <m:r>
                                        <a:rPr lang="en-US" altLang="zh-CN" sz="1400" i="1">
                                          <a:latin typeface="Cambria Math" panose="02040503050406030204"/>
                                          <a:cs typeface="Cambria Math" panose="02040503050406030204" charset="0"/>
                                        </a:rPr>
                                        <m:t>2</m:t>
                                      </m:r>
                                    </m:sup>
                                  </m:sSup>
                                  <m:r>
                                    <a:rPr lang="en-US" altLang="zh-CN" sz="1400" i="1">
                                      <a:latin typeface="Cambria Math" panose="02040503050406030204"/>
                                      <a:cs typeface="Cambria Math" panose="02040503050406030204" charset="0"/>
                                    </a:rPr>
                                    <m:t>+</m:t>
                                  </m:r>
                                  <m:sSup>
                                    <m:sSupPr>
                                      <m:ctrlPr>
                                        <a:rPr lang="en-US" altLang="zh-CN" sz="1400" i="1">
                                          <a:latin typeface="Cambria Math" panose="02040503050406030204"/>
                                          <a:cs typeface="Cambria Math" panose="02040503050406030204" charset="0"/>
                                        </a:rPr>
                                      </m:ctrlPr>
                                    </m:sSupPr>
                                    <m:e>
                                      <m:r>
                                        <a:rPr lang="en-US" altLang="zh-CN" sz="1400" i="1">
                                          <a:latin typeface="Cambria Math" panose="02040503050406030204"/>
                                          <a:cs typeface="Cambria Math" panose="02040503050406030204" charset="0"/>
                                        </a:rPr>
                                        <m:t>𝑏</m:t>
                                      </m:r>
                                    </m:e>
                                    <m:sup>
                                      <m:r>
                                        <a:rPr lang="en-US" altLang="zh-CN" sz="1400" i="1">
                                          <a:latin typeface="Cambria Math" panose="02040503050406030204"/>
                                          <a:cs typeface="Cambria Math" panose="02040503050406030204" charset="0"/>
                                        </a:rPr>
                                        <m:t>2</m:t>
                                      </m:r>
                                    </m:sup>
                                  </m:sSup>
                                </m:e>
                              </m:rad>
                            </m:oMath>
                          </m:oMathPara>
                        </a14:m>
                        <a:endParaRPr lang="en-US" altLang="zh-CN" sz="1400" i="1">
                          <a:latin typeface="Cambria Math" panose="02040503050406030204" charset="0"/>
                          <a:cs typeface="Cambria Math" panose="02040503050406030204" charset="0"/>
                        </a:endParaRPr>
                      </a:p>
                    </p:txBody>
                  </p:sp>
                </mc:Choice>
                <mc:Fallback>
                  <p:sp>
                    <p:nvSpPr>
                      <p:cNvPr id="28" name="文本框 27"/>
                      <p:cNvSpPr txBox="1">
                        <a:spLocks noRot="1" noChangeAspect="1" noMove="1" noResize="1" noEditPoints="1" noAdjustHandles="1" noChangeArrowheads="1" noChangeShapeType="1" noTextEdit="1"/>
                      </p:cNvSpPr>
                      <p:nvPr>
                        <p:custDataLst>
                          <p:tags r:id="rId24"/>
                        </p:custDataLst>
                      </p:nvPr>
                    </p:nvSpPr>
                    <p:spPr>
                      <a:xfrm>
                        <a:off x="11161" y="4177"/>
                        <a:ext cx="2410" cy="715"/>
                      </a:xfrm>
                      <a:prstGeom prst="rect">
                        <a:avLst/>
                      </a:prstGeom>
                      <a:blipFill rotWithShape="1">
                        <a:blip r:embed="rId25"/>
                        <a:stretch>
                          <a:fillRect/>
                        </a:stretch>
                      </a:blipFill>
                    </p:spPr>
                    <p:txBody>
                      <a:bodyPr/>
                      <a:lstStyle/>
                      <a:p>
                        <a:r>
                          <a:rPr lang="zh-CN" altLang="en-US">
                            <a:noFill/>
                          </a:rPr>
                          <a:t> </a:t>
                        </a:r>
                      </a:p>
                    </p:txBody>
                  </p:sp>
                </mc:Fallback>
              </mc:AlternateContent>
            </p:grpSp>
          </p:grpSp>
          <mc:AlternateContent>
            <mc:Choice Requires="a14">
              <p:sp>
                <p:nvSpPr>
                  <p:cNvPr id="29" name="文本框 28"/>
                  <p:cNvSpPr txBox="1"/>
                  <p:nvPr>
                    <p:custDataLst>
                      <p:tags r:id="rId26"/>
                    </p:custDataLst>
                  </p:nvPr>
                </p:nvSpPr>
                <p:spPr>
                  <a:xfrm>
                    <a:off x="11637" y="3374"/>
                    <a:ext cx="644" cy="682"/>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𝐴</m:t>
                          </m:r>
                        </m:oMath>
                      </m:oMathPara>
                    </a14:m>
                    <a:endParaRPr lang="en-US" altLang="zh-CN" sz="1600" i="1">
                      <a:latin typeface="Cambria Math" panose="02040503050406030204" charset="0"/>
                      <a:cs typeface="Cambria Math" panose="02040503050406030204" charset="0"/>
                    </a:endParaRPr>
                  </a:p>
                </p:txBody>
              </p:sp>
            </mc:Choice>
            <mc:Fallback>
              <p:sp>
                <p:nvSpPr>
                  <p:cNvPr id="29" name="文本框 28"/>
                  <p:cNvSpPr txBox="1">
                    <a:spLocks noRot="1" noChangeAspect="1" noMove="1" noResize="1" noEditPoints="1" noAdjustHandles="1" noChangeArrowheads="1" noChangeShapeType="1" noTextEdit="1"/>
                  </p:cNvSpPr>
                  <p:nvPr>
                    <p:custDataLst>
                      <p:tags r:id="rId27"/>
                    </p:custDataLst>
                  </p:nvPr>
                </p:nvSpPr>
                <p:spPr>
                  <a:xfrm>
                    <a:off x="11637" y="3374"/>
                    <a:ext cx="644" cy="682"/>
                  </a:xfrm>
                  <a:prstGeom prst="rect">
                    <a:avLst/>
                  </a:prstGeom>
                  <a:blipFill rotWithShape="1">
                    <a:blip r:embed="rId28"/>
                    <a:stretch>
                      <a:fillRect/>
                    </a:stretch>
                  </a:blipFill>
                </p:spPr>
                <p:txBody>
                  <a:bodyPr/>
                  <a:lstStyle/>
                  <a:p>
                    <a:r>
                      <a:rPr lang="zh-CN" altLang="en-US">
                        <a:noFill/>
                      </a:rPr>
                      <a:t> </a:t>
                    </a:r>
                  </a:p>
                </p:txBody>
              </p:sp>
            </mc:Fallback>
          </mc:AlternateContent>
          <mc:AlternateContent>
            <mc:Choice Requires="a14">
              <p:sp>
                <p:nvSpPr>
                  <p:cNvPr id="31" name="文本框 30"/>
                  <p:cNvSpPr txBox="1"/>
                  <p:nvPr>
                    <p:custDataLst>
                      <p:tags r:id="rId29"/>
                    </p:custDataLst>
                  </p:nvPr>
                </p:nvSpPr>
                <p:spPr>
                  <a:xfrm>
                    <a:off x="13571" y="5031"/>
                    <a:ext cx="644" cy="682"/>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𝐵</m:t>
                          </m:r>
                        </m:oMath>
                      </m:oMathPara>
                    </a14:m>
                    <a:endParaRPr lang="en-US" altLang="zh-CN" sz="1600" i="1">
                      <a:latin typeface="Cambria Math" panose="02040503050406030204" charset="0"/>
                      <a:cs typeface="Cambria Math" panose="02040503050406030204" charset="0"/>
                    </a:endParaRPr>
                  </a:p>
                </p:txBody>
              </p:sp>
            </mc:Choice>
            <mc:Fallback>
              <p:sp>
                <p:nvSpPr>
                  <p:cNvPr id="31" name="文本框 30"/>
                  <p:cNvSpPr txBox="1">
                    <a:spLocks noRot="1" noChangeAspect="1" noMove="1" noResize="1" noEditPoints="1" noAdjustHandles="1" noChangeArrowheads="1" noChangeShapeType="1" noTextEdit="1"/>
                  </p:cNvSpPr>
                  <p:nvPr>
                    <p:custDataLst>
                      <p:tags r:id="rId30"/>
                    </p:custDataLst>
                  </p:nvPr>
                </p:nvSpPr>
                <p:spPr>
                  <a:xfrm>
                    <a:off x="13571" y="5031"/>
                    <a:ext cx="644" cy="682"/>
                  </a:xfrm>
                  <a:prstGeom prst="rect">
                    <a:avLst/>
                  </a:prstGeom>
                  <a:blipFill rotWithShape="1">
                    <a:blip r:embed="rId31"/>
                    <a:stretch>
                      <a:fillRect/>
                    </a:stretch>
                  </a:blipFill>
                </p:spPr>
                <p:txBody>
                  <a:bodyPr/>
                  <a:lstStyle/>
                  <a:p>
                    <a:r>
                      <a:rPr lang="zh-CN" altLang="en-US">
                        <a:noFill/>
                      </a:rPr>
                      <a:t> </a:t>
                    </a:r>
                  </a:p>
                </p:txBody>
              </p:sp>
            </mc:Fallback>
          </mc:AlternateContent>
          <mc:AlternateContent>
            <mc:Choice Requires="a14">
              <p:sp>
                <p:nvSpPr>
                  <p:cNvPr id="32" name="文本框 31"/>
                  <p:cNvSpPr txBox="1"/>
                  <p:nvPr>
                    <p:custDataLst>
                      <p:tags r:id="rId32"/>
                    </p:custDataLst>
                  </p:nvPr>
                </p:nvSpPr>
                <p:spPr>
                  <a:xfrm>
                    <a:off x="15217" y="3311"/>
                    <a:ext cx="644" cy="682"/>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𝐶</m:t>
                          </m:r>
                        </m:oMath>
                      </m:oMathPara>
                    </a14:m>
                    <a:endParaRPr lang="en-US" altLang="zh-CN" sz="1600" i="1">
                      <a:latin typeface="Cambria Math" panose="02040503050406030204" charset="0"/>
                      <a:cs typeface="Cambria Math" panose="02040503050406030204" charset="0"/>
                    </a:endParaRPr>
                  </a:p>
                </p:txBody>
              </p:sp>
            </mc:Choice>
            <mc:Fallback>
              <p:sp>
                <p:nvSpPr>
                  <p:cNvPr id="32" name="文本框 31"/>
                  <p:cNvSpPr txBox="1">
                    <a:spLocks noRot="1" noChangeAspect="1" noMove="1" noResize="1" noEditPoints="1" noAdjustHandles="1" noChangeArrowheads="1" noChangeShapeType="1" noTextEdit="1"/>
                  </p:cNvSpPr>
                  <p:nvPr>
                    <p:custDataLst>
                      <p:tags r:id="rId33"/>
                    </p:custDataLst>
                  </p:nvPr>
                </p:nvSpPr>
                <p:spPr>
                  <a:xfrm>
                    <a:off x="15217" y="3311"/>
                    <a:ext cx="644" cy="682"/>
                  </a:xfrm>
                  <a:prstGeom prst="rect">
                    <a:avLst/>
                  </a:prstGeom>
                  <a:blipFill rotWithShape="1">
                    <a:blip r:embed="rId34"/>
                    <a:stretch>
                      <a:fillRect/>
                    </a:stretch>
                  </a:blipFill>
                </p:spPr>
                <p:txBody>
                  <a:bodyPr/>
                  <a:lstStyle/>
                  <a:p>
                    <a:r>
                      <a:rPr lang="zh-CN" altLang="en-US">
                        <a:noFill/>
                      </a:rPr>
                      <a:t> </a:t>
                    </a:r>
                  </a:p>
                </p:txBody>
              </p:sp>
            </mc:Fallback>
          </mc:AlternateContent>
          <mc:AlternateContent>
            <mc:Choice Requires="a14">
              <p:sp>
                <p:nvSpPr>
                  <p:cNvPr id="33" name="文本框 32"/>
                  <p:cNvSpPr txBox="1"/>
                  <p:nvPr>
                    <p:custDataLst>
                      <p:tags r:id="rId35"/>
                    </p:custDataLst>
                  </p:nvPr>
                </p:nvSpPr>
                <p:spPr>
                  <a:xfrm>
                    <a:off x="13365" y="1700"/>
                    <a:ext cx="644" cy="682"/>
                  </a:xfrm>
                  <a:prstGeom prst="rect">
                    <a:avLst/>
                  </a:prstGeom>
                  <a:noFill/>
                </p:spPr>
                <p:txBody>
                  <a:bodyPr wrap="square" rtlCol="0">
                    <a:spAutoFit/>
                  </a:bodyPr>
                  <a:lstStyle/>
                  <a:p>
                    <a14:m>
                      <m:oMathPara>
                        <m:oMathParaPr>
                          <m:jc/>
                        </m:oMathParaPr>
                        <m:oMath>
                          <m:r>
                            <a:rPr lang="en-US" altLang="zh-CN" sz="1600" i="1">
                              <a:latin typeface="Cambria Math" panose="02040503050406030204"/>
                              <a:cs typeface="Cambria Math" panose="02040503050406030204" charset="0"/>
                            </a:rPr>
                            <m:t>𝐷</m:t>
                          </m:r>
                        </m:oMath>
                      </m:oMathPara>
                    </a14:m>
                    <a:endParaRPr lang="en-US" altLang="zh-CN" sz="1600" i="1">
                      <a:latin typeface="Cambria Math" panose="02040503050406030204" charset="0"/>
                      <a:cs typeface="Cambria Math" panose="02040503050406030204" charset="0"/>
                    </a:endParaRPr>
                  </a:p>
                </p:txBody>
              </p:sp>
            </mc:Choice>
            <mc:Fallback>
              <p:sp>
                <p:nvSpPr>
                  <p:cNvPr id="33" name="文本框 32"/>
                  <p:cNvSpPr txBox="1">
                    <a:spLocks noRot="1" noChangeAspect="1" noMove="1" noResize="1" noEditPoints="1" noAdjustHandles="1" noChangeArrowheads="1" noChangeShapeType="1" noTextEdit="1"/>
                  </p:cNvSpPr>
                  <p:nvPr>
                    <p:custDataLst>
                      <p:tags r:id="rId36"/>
                    </p:custDataLst>
                  </p:nvPr>
                </p:nvSpPr>
                <p:spPr>
                  <a:xfrm>
                    <a:off x="13365" y="1700"/>
                    <a:ext cx="644" cy="682"/>
                  </a:xfrm>
                  <a:prstGeom prst="rect">
                    <a:avLst/>
                  </a:prstGeom>
                  <a:blipFill rotWithShape="1">
                    <a:blip r:embed="rId37"/>
                    <a:stretch>
                      <a:fillRect/>
                    </a:stretch>
                  </a:blipFill>
                </p:spPr>
                <p:txBody>
                  <a:bodyPr/>
                  <a:lstStyle/>
                  <a:p>
                    <a:r>
                      <a:rPr lang="zh-CN" altLang="en-US">
                        <a:noFill/>
                      </a:rPr>
                      <a:t> </a:t>
                    </a:r>
                  </a:p>
                </p:txBody>
              </p:sp>
            </mc:Fallback>
          </mc:AlternateContent>
        </p:grpSp>
        <p:cxnSp>
          <p:nvCxnSpPr>
            <p:cNvPr id="34" name="直接连接符 33"/>
            <p:cNvCxnSpPr/>
            <p:nvPr>
              <p:custDataLst>
                <p:tags r:id="rId38"/>
              </p:custDataLst>
            </p:nvPr>
          </p:nvCxnSpPr>
          <p:spPr>
            <a:xfrm flipH="1">
              <a:off x="12391" y="4763"/>
              <a:ext cx="1634" cy="1578"/>
            </a:xfrm>
            <a:prstGeom prst="line">
              <a:avLst/>
            </a:prstGeom>
            <a:ln w="28575">
              <a:solidFill>
                <a:srgbClr val="0CABF0"/>
              </a:solidFill>
            </a:ln>
          </p:spPr>
          <p:style>
            <a:lnRef idx="2">
              <a:schemeClr val="accent1"/>
            </a:lnRef>
            <a:fillRef idx="0">
              <a:srgbClr val="FFFFFF"/>
            </a:fillRef>
            <a:effectRef idx="0">
              <a:srgbClr val="FFFFFF"/>
            </a:effectRef>
            <a:fontRef idx="minor">
              <a:schemeClr val="tx1"/>
            </a:fontRef>
          </p:style>
        </p:cxnSp>
        <p:cxnSp>
          <p:nvCxnSpPr>
            <p:cNvPr id="35" name="直接连接符 34"/>
            <p:cNvCxnSpPr/>
            <p:nvPr>
              <p:custDataLst>
                <p:tags r:id="rId39"/>
              </p:custDataLst>
            </p:nvPr>
          </p:nvCxnSpPr>
          <p:spPr>
            <a:xfrm flipH="1">
              <a:off x="13932" y="6274"/>
              <a:ext cx="1594" cy="1574"/>
            </a:xfrm>
            <a:prstGeom prst="line">
              <a:avLst/>
            </a:prstGeom>
            <a:ln w="28575">
              <a:solidFill>
                <a:srgbClr val="0CABF0"/>
              </a:solidFill>
            </a:ln>
          </p:spPr>
          <p:style>
            <a:lnRef idx="2">
              <a:schemeClr val="accent1"/>
            </a:lnRef>
            <a:fillRef idx="0">
              <a:srgbClr val="FFFFFF"/>
            </a:fillRef>
            <a:effectRef idx="0">
              <a:srgbClr val="FFFFFF"/>
            </a:effectRef>
            <a:fontRef idx="minor">
              <a:schemeClr val="tx1"/>
            </a:fontRef>
          </p:style>
        </p:cxnSp>
        <p:cxnSp>
          <p:nvCxnSpPr>
            <p:cNvPr id="36" name="直接连接符 35"/>
            <p:cNvCxnSpPr/>
            <p:nvPr>
              <p:custDataLst>
                <p:tags r:id="rId40"/>
              </p:custDataLst>
            </p:nvPr>
          </p:nvCxnSpPr>
          <p:spPr>
            <a:xfrm>
              <a:off x="12391" y="6341"/>
              <a:ext cx="1502" cy="1500"/>
            </a:xfrm>
            <a:prstGeom prst="line">
              <a:avLst/>
            </a:prstGeom>
            <a:ln w="28575">
              <a:solidFill>
                <a:srgbClr val="0CABF0"/>
              </a:solidFill>
            </a:ln>
          </p:spPr>
          <p:style>
            <a:lnRef idx="2">
              <a:schemeClr val="accent1"/>
            </a:lnRef>
            <a:fillRef idx="0">
              <a:srgbClr val="FFFFFF"/>
            </a:fillRef>
            <a:effectRef idx="0">
              <a:srgbClr val="FFFFFF"/>
            </a:effectRef>
            <a:fontRef idx="minor">
              <a:schemeClr val="tx1"/>
            </a:fontRef>
          </p:style>
        </p:cxnSp>
        <p:cxnSp>
          <p:nvCxnSpPr>
            <p:cNvPr id="37" name="直接连接符 36"/>
            <p:cNvCxnSpPr/>
            <p:nvPr>
              <p:custDataLst>
                <p:tags r:id="rId41"/>
              </p:custDataLst>
            </p:nvPr>
          </p:nvCxnSpPr>
          <p:spPr>
            <a:xfrm>
              <a:off x="14000" y="4763"/>
              <a:ext cx="1502" cy="1500"/>
            </a:xfrm>
            <a:prstGeom prst="line">
              <a:avLst/>
            </a:prstGeom>
            <a:ln w="28575">
              <a:solidFill>
                <a:srgbClr val="0CABF0"/>
              </a:solidFill>
            </a:ln>
          </p:spPr>
          <p:style>
            <a:lnRef idx="2">
              <a:schemeClr val="accent1"/>
            </a:lnRef>
            <a:fillRef idx="0">
              <a:srgbClr val="FFFFFF"/>
            </a:fillRef>
            <a:effectRef idx="0">
              <a:srgbClr val="FFFFFF"/>
            </a:effectRef>
            <a:fontRef idx="minor">
              <a:schemeClr val="tx1"/>
            </a:fontRef>
          </p:style>
        </p:cxnSp>
      </p:grpSp>
    </p:spTree>
    <p:custDataLst>
      <p:tags r:id="rId4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429260" y="632460"/>
            <a:ext cx="11176635" cy="2009775"/>
          </a:xfrm>
          <a:prstGeom prst="rect">
            <a:avLst/>
          </a:prstGeom>
          <a:noFill/>
        </p:spPr>
        <p:txBody>
          <a:bodyPr wrap="square" rtlCol="0" anchor="t">
            <a:spAutoFit/>
          </a:bodyPr>
          <a:lstStyle/>
          <a:p>
            <a:pPr>
              <a:lnSpc>
                <a:spcPct val="13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关于两个实数大小关系的基本事实为研究基本不等式的性质奠定了基础</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那么，不等式到底有哪些性质呢？</a:t>
            </a:r>
            <a:endParaRPr lang="zh-CN" altLang="en-US" sz="2400" b="1">
              <a:latin typeface="宋体" panose="02010600030101010101" pitchFamily="2" charset="-122"/>
              <a:ea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因为不等式与等式一样，都是对大小关系的刻画，所以我们可以从等式的性质及其研究方法中获得启发</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11" name="文本框 10" title=""/>
          <p:cNvSpPr txBox="1"/>
          <p:nvPr/>
        </p:nvSpPr>
        <p:spPr>
          <a:xfrm>
            <a:off x="611505" y="4097020"/>
            <a:ext cx="5248910" cy="570865"/>
          </a:xfrm>
          <a:prstGeom prst="rect">
            <a:avLst/>
          </a:prstGeom>
          <a:solidFill>
            <a:schemeClr val="accent4">
              <a:lumMod val="20000"/>
              <a:lumOff val="80000"/>
            </a:schemeClr>
          </a:solidFill>
          <a:ln w="28575">
            <a:noFill/>
          </a:ln>
        </p:spPr>
        <p:txBody>
          <a:bodyPr wrap="square" rtlCol="0">
            <a:spAutoFit/>
          </a:bodyPr>
          <a:lstStyle/>
          <a:p>
            <a:pPr>
              <a:lnSpc>
                <a:spcPct val="130000"/>
              </a:lnSpc>
            </a:pP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提示：运算中的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不变性就是性质</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7" name="组合 6" title=""/>
          <p:cNvGrpSpPr/>
          <p:nvPr/>
        </p:nvGrpSpPr>
        <p:grpSpPr>
          <a:xfrm>
            <a:off x="492760" y="2774315"/>
            <a:ext cx="10971530" cy="1050290"/>
            <a:chOff x="776" y="4369"/>
            <a:chExt cx="17278" cy="1654"/>
          </a:xfrm>
        </p:grpSpPr>
        <p:sp>
          <p:nvSpPr>
            <p:cNvPr id="10" name="文本框 9"/>
            <p:cNvSpPr txBox="1"/>
            <p:nvPr/>
          </p:nvSpPr>
          <p:spPr>
            <a:xfrm>
              <a:off x="776" y="4369"/>
              <a:ext cx="17279" cy="1654"/>
            </a:xfrm>
            <a:prstGeom prst="rect">
              <a:avLst/>
            </a:prstGeom>
            <a:noFill/>
          </p:spPr>
          <p:txBody>
            <a:bodyPr wrap="square" rtlCol="0" anchor="t">
              <a:spAutoFit/>
            </a:bodyPr>
            <a:lstStyle/>
            <a:p>
              <a:pPr>
                <a:lnSpc>
                  <a:spcPct val="130000"/>
                </a:lnSpc>
              </a:pPr>
              <a:r>
                <a:rPr lang="zh-CN" sz="2400" b="1">
                  <a:solidFill>
                    <a:schemeClr val="accent1">
                      <a:lumMod val="75000"/>
                    </a:schemeClr>
                  </a:solidFill>
                  <a:latin typeface="宋体" panose="02010600030101010101" pitchFamily="2" charset="-122"/>
                  <a:ea typeface="宋体" panose="02010600030101010101" pitchFamily="2" charset="-122"/>
                </a:rPr>
                <a:t>思考</a:t>
              </a:r>
              <a:r>
                <a:rPr lang="en-US" altLang="zh-CN" sz="2400" b="1">
                  <a:solidFill>
                    <a:schemeClr val="accent1">
                      <a:lumMod val="75000"/>
                    </a:schemeClr>
                  </a:solidFill>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：请同学们先梳理等式的基本性质，在观察他们的</a:t>
              </a:r>
              <a:r>
                <a:rPr lang="zh-CN" altLang="en-US" sz="2400" b="1">
                  <a:solidFill>
                    <a:srgbClr val="FF0000"/>
                  </a:solidFill>
                  <a:latin typeface="宋体" panose="02010600030101010101" pitchFamily="2" charset="-122"/>
                  <a:ea typeface="宋体" panose="02010600030101010101" pitchFamily="2" charset="-122"/>
                </a:rPr>
                <a:t>共性</a:t>
              </a:r>
              <a:r>
                <a:rPr lang="zh-CN" altLang="en-US" sz="2400" b="1">
                  <a:latin typeface="宋体" panose="02010600030101010101" pitchFamily="2" charset="-122"/>
                  <a:ea typeface="宋体" panose="02010600030101010101" pitchFamily="2" charset="-122"/>
                </a:rPr>
                <a:t>，你能归纳一下发现等式基本性质的方法吗？</a:t>
              </a:r>
              <a:endParaRPr lang="zh-CN" altLang="en-US" sz="2400" b="1">
                <a:latin typeface="宋体" panose="02010600030101010101" pitchFamily="2" charset="-122"/>
                <a:ea typeface="宋体" panose="02010600030101010101" pitchFamily="2" charset="-122"/>
              </a:endParaRPr>
            </a:p>
          </p:txBody>
        </p:sp>
        <p:sp>
          <p:nvSpPr>
            <p:cNvPr id="3" name="矩形 2"/>
            <p:cNvSpPr/>
            <p:nvPr/>
          </p:nvSpPr>
          <p:spPr>
            <a:xfrm>
              <a:off x="6726" y="5330"/>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2347595" y="941705"/>
                <a:ext cx="7036435" cy="3183255"/>
              </a:xfrm>
              <a:prstGeom prst="rect">
                <a:avLst/>
              </a:prstGeom>
              <a:noFill/>
              <a:ln w="28575">
                <a:solidFill>
                  <a:schemeClr val="accent1">
                    <a:lumMod val="75000"/>
                  </a:schemeClr>
                </a:solidFill>
              </a:ln>
            </p:spPr>
            <p:txBody>
              <a:bodyPr wrap="square" rtlCol="0" anchor="t">
                <a:spAutoFit/>
              </a:bodyPr>
              <a:lstStyle/>
              <a:p>
                <a:pPr>
                  <a:lnSpc>
                    <a:spcPct val="130000"/>
                  </a:lnSpc>
                </a:pPr>
                <a:r>
                  <a:rPr lang="zh-CN" altLang="en-US" sz="2400" b="1">
                    <a:latin typeface="宋体" panose="02010600030101010101" pitchFamily="2" charset="-122"/>
                    <a:ea typeface="宋体" panose="02010600030101010101" pitchFamily="2" charset="-122"/>
                  </a:rPr>
                  <a:t>等式有下面的基本性质：</a:t>
                </a:r>
                <a:endParaRPr lang="zh-CN" altLang="en-US" sz="2400" b="1">
                  <a:latin typeface="宋体" panose="02010600030101010101" pitchFamily="2" charset="-122"/>
                  <a:ea typeface="宋体" panose="02010600030101010101" pitchFamily="2" charset="-122"/>
                </a:endParaRPr>
              </a:p>
              <a:p>
                <a:pPr>
                  <a:lnSpc>
                    <a:spcPct val="130000"/>
                  </a:lnSpc>
                </a:pPr>
                <a:r>
                  <a:rPr lang="zh-CN" altLang="en-US" sz="2400" b="1">
                    <a:solidFill>
                      <a:schemeClr val="tx1"/>
                    </a:solidFill>
                    <a:latin typeface="宋体" panose="02010600030101010101" pitchFamily="2" charset="-122"/>
                    <a:ea typeface="宋体" panose="02010600030101010101" pitchFamily="2" charset="-122"/>
                  </a:rPr>
                  <a:t>性质</a:t>
                </a:r>
                <a:r>
                  <a:rPr lang="en-US" altLang="zh-CN" sz="2400" b="1">
                    <a:solidFill>
                      <a:schemeClr val="tx1"/>
                    </a:solidFill>
                    <a:latin typeface="宋体" panose="02010600030101010101" pitchFamily="2" charset="-122"/>
                    <a:ea typeface="宋体" panose="02010600030101010101" pitchFamily="2" charset="-122"/>
                  </a:rPr>
                  <a:t>1</a:t>
                </a:r>
                <a:r>
                  <a:rPr lang="en-US" altLang="zh-CN" sz="2400" b="1">
                    <a:solidFill>
                      <a:srgbClr val="FF0000"/>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对称性</a:t>
                </a:r>
                <a:r>
                  <a:rPr lang="en-US" altLang="zh-CN" sz="2400" b="1">
                    <a:solidFill>
                      <a:srgbClr val="FF0000"/>
                    </a:solidFill>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  </a:t>
                </a:r>
                <a:r>
                  <a:rPr lang="zh-CN" altLang="en-US" sz="2400" b="1">
                    <a:solidFill>
                      <a:srgbClr val="FF0000"/>
                    </a:solidFill>
                    <a:latin typeface="宋体" panose="02010600030101010101" pitchFamily="2" charset="-122"/>
                    <a:ea typeface="宋体" panose="02010600030101010101" pitchFamily="2" charset="-122"/>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oMath>
                  </m:oMathPara>
                </a14:m>
                <a:r>
                  <a:rPr lang="zh-CN" altLang="en-US" sz="2400" b="1">
                    <a:solidFill>
                      <a:srgbClr val="FF0000"/>
                    </a:solidFill>
                    <a:latin typeface="宋体" panose="02010600030101010101" pitchFamily="2" charset="-122"/>
                    <a:ea typeface="宋体" panose="02010600030101010101" pitchFamily="2" charset="-122"/>
                  </a:rPr>
                  <a:t>；</a:t>
                </a:r>
                <a:endParaRPr lang="zh-CN" altLang="en-US" sz="2400" b="1">
                  <a:solidFill>
                    <a:srgbClr val="FF0000"/>
                  </a:solidFill>
                  <a:latin typeface="宋体" panose="02010600030101010101" pitchFamily="2" charset="-122"/>
                  <a:ea typeface="宋体" panose="02010600030101010101" pitchFamily="2" charset="-122"/>
                </a:endParaRPr>
              </a:p>
              <a:p>
                <a:pPr>
                  <a:lnSpc>
                    <a:spcPct val="130000"/>
                  </a:lnSpc>
                </a:pPr>
                <a:r>
                  <a:rPr lang="zh-CN" altLang="en-US" sz="2400" b="1">
                    <a:solidFill>
                      <a:schemeClr val="tx1"/>
                    </a:solidFill>
                    <a:latin typeface="宋体" panose="02010600030101010101" pitchFamily="2" charset="-122"/>
                    <a:ea typeface="宋体" panose="02010600030101010101" pitchFamily="2" charset="-122"/>
                    <a:sym typeface="+mn-ea"/>
                  </a:rPr>
                  <a:t>性质</a:t>
                </a:r>
                <a:r>
                  <a:rPr lang="en-US" altLang="zh-CN" sz="2400" b="1">
                    <a:solidFill>
                      <a:schemeClr val="tx1"/>
                    </a:solidFill>
                    <a:latin typeface="宋体" panose="02010600030101010101" pitchFamily="2" charset="-122"/>
                    <a:ea typeface="宋体" panose="02010600030101010101" pitchFamily="2" charset="-122"/>
                    <a:sym typeface="+mn-ea"/>
                  </a:rPr>
                  <a:t>2</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传递性</a:t>
                </a:r>
                <a:r>
                  <a:rPr lang="en-US" altLang="zh-CN" sz="2400" b="1">
                    <a:solidFill>
                      <a:srgbClr val="FF0000"/>
                    </a:solidFill>
                    <a:latin typeface="宋体" panose="02010600030101010101" pitchFamily="2" charset="-122"/>
                    <a:ea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oMath>
                  </m:oMathPara>
                </a14:m>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sym typeface="+mn-ea"/>
                </a:endParaRPr>
              </a:p>
              <a:p>
                <a:pPr>
                  <a:lnSpc>
                    <a:spcPct val="130000"/>
                  </a:lnSpc>
                </a:pPr>
                <a:r>
                  <a:rPr lang="zh-CN" altLang="en-US" sz="2400" b="1">
                    <a:solidFill>
                      <a:schemeClr val="tx1"/>
                    </a:solidFill>
                    <a:latin typeface="宋体" panose="02010600030101010101" pitchFamily="2" charset="-122"/>
                    <a:ea typeface="宋体" panose="02010600030101010101" pitchFamily="2" charset="-122"/>
                    <a:sym typeface="+mn-ea"/>
                  </a:rPr>
                  <a:t>性质</a:t>
                </a:r>
                <a:r>
                  <a:rPr lang="en-US" altLang="zh-CN" sz="2400" b="1">
                    <a:solidFill>
                      <a:schemeClr val="tx1"/>
                    </a:solidFill>
                    <a:latin typeface="宋体" panose="02010600030101010101" pitchFamily="2" charset="-122"/>
                    <a:ea typeface="宋体" panose="02010600030101010101" pitchFamily="2" charset="-122"/>
                    <a:sym typeface="+mn-ea"/>
                  </a:rPr>
                  <a:t>3</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可加性</a:t>
                </a:r>
                <a:r>
                  <a:rPr lang="en-US" altLang="zh-CN" sz="2400" b="1">
                    <a:solidFill>
                      <a:srgbClr val="FF0000"/>
                    </a:solidFill>
                    <a:latin typeface="宋体" panose="02010600030101010101" pitchFamily="2" charset="-122"/>
                    <a:ea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sym typeface="+mn-ea"/>
                </a:endParaRPr>
              </a:p>
              <a:p>
                <a:pPr>
                  <a:lnSpc>
                    <a:spcPct val="130000"/>
                  </a:lnSpc>
                </a:pPr>
                <a:r>
                  <a:rPr lang="zh-CN" altLang="en-US" sz="2400" b="1">
                    <a:solidFill>
                      <a:schemeClr val="tx1"/>
                    </a:solidFill>
                    <a:latin typeface="宋体" panose="02010600030101010101" pitchFamily="2" charset="-122"/>
                    <a:ea typeface="宋体" panose="02010600030101010101" pitchFamily="2" charset="-122"/>
                    <a:sym typeface="+mn-ea"/>
                  </a:rPr>
                  <a:t>性质</a:t>
                </a:r>
                <a:r>
                  <a:rPr lang="en-US" altLang="zh-CN" sz="2400" b="1">
                    <a:solidFill>
                      <a:schemeClr val="tx1"/>
                    </a:solidFill>
                    <a:latin typeface="宋体" panose="02010600030101010101" pitchFamily="2" charset="-122"/>
                    <a:ea typeface="宋体" panose="02010600030101010101" pitchFamily="2" charset="-122"/>
                    <a:sym typeface="+mn-ea"/>
                  </a:rPr>
                  <a:t>4</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可乘性</a:t>
                </a:r>
                <a:r>
                  <a:rPr lang="en-US" altLang="zh-CN" sz="2400" b="1">
                    <a:solidFill>
                      <a:srgbClr val="FF0000"/>
                    </a:solidFill>
                    <a:latin typeface="宋体" panose="02010600030101010101" pitchFamily="2" charset="-122"/>
                    <a:ea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𝑎𝑐</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𝑏𝑐</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endParaRPr lang="zh-CN" altLang="en-US" sz="2400" b="1">
                  <a:solidFill>
                    <a:srgbClr val="FF0000"/>
                  </a:solidFill>
                  <a:latin typeface="宋体" panose="02010600030101010101" pitchFamily="2" charset="-122"/>
                  <a:ea typeface="宋体" panose="02010600030101010101" pitchFamily="2" charset="-122"/>
                  <a:sym typeface="+mn-ea"/>
                </a:endParaRPr>
              </a:p>
              <a:p>
                <a:pPr>
                  <a:lnSpc>
                    <a:spcPct val="130000"/>
                  </a:lnSpc>
                </a:pPr>
                <a:r>
                  <a:rPr lang="zh-CN" altLang="en-US" sz="2400" b="1">
                    <a:solidFill>
                      <a:schemeClr val="tx1"/>
                    </a:solidFill>
                    <a:latin typeface="宋体" panose="02010600030101010101" pitchFamily="2" charset="-122"/>
                    <a:ea typeface="宋体" panose="02010600030101010101" pitchFamily="2" charset="-122"/>
                    <a:sym typeface="+mn-ea"/>
                  </a:rPr>
                  <a:t>性质</a:t>
                </a:r>
                <a:r>
                  <a:rPr lang="en-US" altLang="zh-CN" sz="2400" b="1">
                    <a:solidFill>
                      <a:schemeClr val="tx1"/>
                    </a:solidFill>
                    <a:latin typeface="宋体" panose="02010600030101010101" pitchFamily="2" charset="-122"/>
                    <a:ea typeface="宋体" panose="02010600030101010101" pitchFamily="2" charset="-122"/>
                    <a:sym typeface="+mn-ea"/>
                  </a:rPr>
                  <a:t>5</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可除性</a:t>
                </a:r>
                <a:r>
                  <a:rPr lang="en-US" altLang="zh-CN" sz="2400" b="1">
                    <a:solidFill>
                      <a:srgbClr val="FF0000"/>
                    </a:solidFill>
                    <a:latin typeface="宋体" panose="02010600030101010101" pitchFamily="2" charset="-122"/>
                    <a:ea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𝑐</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𝑎</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𝑐</m:t>
                          </m:r>
                        </m:den>
                      </m:f>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𝑏</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𝑐</m:t>
                          </m:r>
                        </m:den>
                      </m:f>
                      <m:r>
                        <a:rPr lang="en-US" altLang="zh-CN" sz="2400" i="1">
                          <a:solidFill>
                            <a:srgbClr val="FF0000"/>
                          </a:solidFill>
                          <a:latin typeface="Cambria Math" panose="02040503050406030204"/>
                          <a:ea typeface="MS Mincho" charset="0"/>
                          <a:cs typeface="Cambria Math" panose="02040503050406030204" charset="0"/>
                          <a:sym typeface="+mn-ea"/>
                        </a:rPr>
                        <m:t>.</m:t>
                      </m:r>
                    </m:oMath>
                  </m:oMathPara>
                </a14:m>
                <a:endParaRPr lang="en-US" altLang="zh-CN" sz="2400" b="1" i="1">
                  <a:solidFill>
                    <a:srgbClr val="FF0000"/>
                  </a:solidFill>
                  <a:latin typeface="Cambria Math" panose="02040503050406030204" charset="0"/>
                  <a:ea typeface="MS Mincho" charset="0"/>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2347595" y="941705"/>
                <a:ext cx="7036435" cy="3183255"/>
              </a:xfrm>
              <a:prstGeom prst="rect">
                <a:avLst/>
              </a:prstGeom>
              <a:blipFill rotWithShape="1">
                <a:blip r:embed="rId2"/>
                <a:stretch>
                  <a:fillRect l="-208" t="-459" r="-199" b="-439"/>
                </a:stretch>
              </a:blipFill>
              <a:ln w="28575">
                <a:solidFill>
                  <a:schemeClr val="accent1">
                    <a:lumMod val="75000"/>
                  </a:schemeClr>
                </a:solidFill>
              </a:ln>
            </p:spPr>
            <p:txBody>
              <a:bodyPr/>
              <a:lstStyle/>
              <a:p>
                <a:r>
                  <a:rPr lang="zh-CN" altLang="en-US">
                    <a:noFill/>
                  </a:rPr>
                  <a:t> </a:t>
                </a:r>
              </a:p>
            </p:txBody>
          </p:sp>
        </mc:Fallback>
      </mc:AlternateContent>
      <p:grpSp>
        <p:nvGrpSpPr>
          <p:cNvPr id="8" name="组合 7" title=""/>
          <p:cNvGrpSpPr/>
          <p:nvPr/>
        </p:nvGrpSpPr>
        <p:grpSpPr>
          <a:xfrm>
            <a:off x="472440" y="4257675"/>
            <a:ext cx="10885170" cy="1272540"/>
            <a:chOff x="744" y="6705"/>
            <a:chExt cx="17142" cy="2004"/>
          </a:xfrm>
        </p:grpSpPr>
        <p:sp>
          <p:nvSpPr>
            <p:cNvPr id="3" name="文本框 2"/>
            <p:cNvSpPr txBox="1"/>
            <p:nvPr/>
          </p:nvSpPr>
          <p:spPr>
            <a:xfrm>
              <a:off x="744" y="6705"/>
              <a:ext cx="17143" cy="2004"/>
            </a:xfrm>
            <a:prstGeom prst="rect">
              <a:avLst/>
            </a:prstGeom>
            <a:noFill/>
          </p:spPr>
          <p:txBody>
            <a:bodyPr wrap="square" rtlCol="0">
              <a:spAutoFit/>
            </a:bodyPr>
            <a:lstStyle/>
            <a:p>
              <a:pPr>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可以发现，性质</a:t>
              </a:r>
              <a:r>
                <a:rPr lang="en-US" altLang="zh-CN" sz="2400" b="1">
                  <a:latin typeface="宋体" panose="02010600030101010101" pitchFamily="2" charset="-122"/>
                  <a:ea typeface="宋体" panose="02010600030101010101" pitchFamily="2" charset="-122"/>
                  <a:cs typeface="宋体" panose="02010600030101010101" pitchFamily="2" charset="-122"/>
                </a:rPr>
                <a:t>1,2</a:t>
              </a:r>
              <a:r>
                <a:rPr lang="zh-CN" altLang="en-US" sz="2400" b="1">
                  <a:latin typeface="宋体" panose="02010600030101010101" pitchFamily="2" charset="-122"/>
                  <a:ea typeface="宋体" panose="02010600030101010101" pitchFamily="2" charset="-122"/>
                  <a:cs typeface="宋体" panose="02010600030101010101" pitchFamily="2" charset="-122"/>
                </a:rPr>
                <a:t>反映了</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相等关系自身的性质</a:t>
              </a:r>
              <a:r>
                <a:rPr lang="zh-CN" altLang="en-US" sz="2400" b="1">
                  <a:latin typeface="宋体" panose="02010600030101010101" pitchFamily="2" charset="-122"/>
                  <a:ea typeface="宋体" panose="02010600030101010101" pitchFamily="2" charset="-122"/>
                  <a:cs typeface="宋体" panose="02010600030101010101" pitchFamily="2" charset="-122"/>
                </a:rPr>
                <a:t>，性质</a:t>
              </a:r>
              <a:r>
                <a:rPr lang="en-US" altLang="zh-CN" sz="2400" b="1">
                  <a:latin typeface="宋体" panose="02010600030101010101" pitchFamily="2" charset="-122"/>
                  <a:ea typeface="宋体" panose="02010600030101010101" pitchFamily="2" charset="-122"/>
                  <a:cs typeface="宋体" panose="02010600030101010101" pitchFamily="2" charset="-122"/>
                </a:rPr>
                <a:t>3,4,5</a:t>
              </a:r>
              <a:r>
                <a:rPr lang="zh-CN" altLang="en-US" sz="2400" b="1">
                  <a:latin typeface="宋体" panose="02010600030101010101" pitchFamily="2" charset="-122"/>
                  <a:ea typeface="宋体" panose="02010600030101010101" pitchFamily="2" charset="-122"/>
                  <a:cs typeface="宋体" panose="02010600030101010101" pitchFamily="2" charset="-122"/>
                </a:rPr>
                <a:t>是从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运算的角度</a:t>
              </a:r>
              <a:r>
                <a:rPr lang="zh-CN" altLang="en-US" sz="2400" b="1">
                  <a:latin typeface="宋体" panose="02010600030101010101" pitchFamily="2" charset="-122"/>
                  <a:ea typeface="宋体" panose="02010600030101010101" pitchFamily="2" charset="-122"/>
                  <a:cs typeface="宋体" panose="02010600030101010101" pitchFamily="2" charset="-122"/>
                </a:rPr>
                <a:t>提出的，反映了等式在运算中保持的不变性</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
          <p:nvSpPr>
            <p:cNvPr id="7" name="矩形 6"/>
            <p:cNvSpPr/>
            <p:nvPr/>
          </p:nvSpPr>
          <p:spPr>
            <a:xfrm>
              <a:off x="10960" y="8341"/>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0" name="文本框 9" title=""/>
          <p:cNvSpPr txBox="1"/>
          <p:nvPr/>
        </p:nvSpPr>
        <p:spPr>
          <a:xfrm>
            <a:off x="509270" y="597535"/>
            <a:ext cx="10972165" cy="570865"/>
          </a:xfrm>
          <a:prstGeom prst="rect">
            <a:avLst/>
          </a:prstGeom>
          <a:noFill/>
        </p:spPr>
        <p:txBody>
          <a:bodyPr wrap="square" rtlCol="0" anchor="t">
            <a:spAutoFit/>
          </a:bodyPr>
          <a:lstStyle/>
          <a:p>
            <a:pPr>
              <a:lnSpc>
                <a:spcPct val="130000"/>
              </a:lnSpc>
            </a:pPr>
            <a:r>
              <a:rPr lang="zh-CN" sz="2400" b="1">
                <a:solidFill>
                  <a:schemeClr val="accent1">
                    <a:lumMod val="75000"/>
                  </a:schemeClr>
                </a:solidFill>
                <a:latin typeface="宋体" panose="02010600030101010101" pitchFamily="2" charset="-122"/>
                <a:ea typeface="宋体" panose="02010600030101010101" pitchFamily="2" charset="-122"/>
              </a:rPr>
              <a:t>思考</a:t>
            </a:r>
            <a:r>
              <a:rPr lang="en-US" altLang="zh-CN" sz="2400" b="1">
                <a:solidFill>
                  <a:schemeClr val="accent1">
                    <a:lumMod val="75000"/>
                  </a:schemeClr>
                </a:solidFill>
                <a:latin typeface="宋体" panose="02010600030101010101" pitchFamily="2" charset="-122"/>
                <a:ea typeface="宋体" panose="02010600030101010101" pitchFamily="2" charset="-122"/>
              </a:rPr>
              <a:t>2</a:t>
            </a:r>
            <a:r>
              <a:rPr lang="zh-CN" altLang="en-US" sz="2400" b="1">
                <a:latin typeface="宋体" panose="02010600030101010101" pitchFamily="2" charset="-122"/>
                <a:ea typeface="宋体" panose="02010600030101010101" pitchFamily="2" charset="-122"/>
              </a:rPr>
              <a:t>：类比等式的基本性质，你能猜想不等式的基本性质，并加以证明吗？</a:t>
            </a:r>
            <a:endParaRPr lang="zh-CN" altLang="en-US" sz="2400" b="1">
              <a:latin typeface="宋体" panose="02010600030101010101" pitchFamily="2" charset="-122"/>
              <a:ea typeface="宋体" panose="02010600030101010101" pitchFamily="2" charset="-122"/>
            </a:endParaRPr>
          </a:p>
        </p:txBody>
      </p:sp>
      <p:sp>
        <p:nvSpPr>
          <p:cNvPr id="3" name="文本框 2" title=""/>
          <p:cNvSpPr txBox="1"/>
          <p:nvPr/>
        </p:nvSpPr>
        <p:spPr>
          <a:xfrm>
            <a:off x="509270" y="1174750"/>
            <a:ext cx="9841230" cy="570865"/>
          </a:xfrm>
          <a:prstGeom prst="rect">
            <a:avLst/>
          </a:prstGeom>
          <a:noFill/>
        </p:spPr>
        <p:txBody>
          <a:bodyPr wrap="square" rtlCol="0" anchor="t">
            <a:spAutoFit/>
          </a:bodyPr>
          <a:lstStyle/>
          <a:p>
            <a:pPr>
              <a:lnSpc>
                <a:spcPct val="130000"/>
              </a:lnSpc>
            </a:pPr>
            <a:r>
              <a:rPr lang="zh-CN" altLang="en-US" sz="2400" b="1">
                <a:latin typeface="宋体" panose="02010600030101010101" pitchFamily="2" charset="-122"/>
                <a:ea typeface="宋体" panose="02010600030101010101" pitchFamily="2" charset="-122"/>
              </a:rPr>
              <a:t>类比等式的性质</a:t>
            </a:r>
            <a:r>
              <a:rPr lang="en-US" altLang="zh-CN" sz="2400" b="1">
                <a:latin typeface="宋体" panose="02010600030101010101" pitchFamily="2" charset="-122"/>
                <a:ea typeface="宋体" panose="02010600030101010101" pitchFamily="2" charset="-122"/>
              </a:rPr>
              <a:t>1,2</a:t>
            </a:r>
            <a:r>
              <a:rPr lang="zh-CN" altLang="en-US" sz="2400" b="1">
                <a:latin typeface="宋体" panose="02010600030101010101" pitchFamily="2" charset="-122"/>
                <a:ea typeface="宋体" panose="02010600030101010101" pitchFamily="2" charset="-122"/>
              </a:rPr>
              <a:t>，可以猜想不等式有如下性质：</a:t>
            </a:r>
            <a:endParaRPr lang="zh-CN" altLang="en-US" sz="2400">
              <a:latin typeface="宋体" panose="02010600030101010101" pitchFamily="2" charset="-122"/>
              <a:ea typeface="宋体" panose="02010600030101010101" pitchFamily="2" charset="-122"/>
            </a:endParaRPr>
          </a:p>
        </p:txBody>
      </p:sp>
      <p:grpSp>
        <p:nvGrpSpPr>
          <p:cNvPr id="9" name="组合 8" title=""/>
          <p:cNvGrpSpPr/>
          <p:nvPr/>
        </p:nvGrpSpPr>
        <p:grpSpPr>
          <a:xfrm>
            <a:off x="502285" y="1751965"/>
            <a:ext cx="9841230" cy="2009775"/>
            <a:chOff x="3523" y="2759"/>
            <a:chExt cx="15498" cy="3165"/>
          </a:xfrm>
        </p:grpSpPr>
        <p:sp>
          <p:nvSpPr>
            <p:cNvPr id="8" name="矩形 7"/>
            <p:cNvSpPr/>
            <p:nvPr>
              <p:custDataLst>
                <p:tags r:id="rId2"/>
              </p:custDataLst>
            </p:nvPr>
          </p:nvSpPr>
          <p:spPr>
            <a:xfrm>
              <a:off x="4121" y="5145"/>
              <a:ext cx="4654" cy="667"/>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nvSpPr>
          <p:spPr>
            <a:xfrm>
              <a:off x="4088" y="3661"/>
              <a:ext cx="3233" cy="667"/>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2" name="文本框 1"/>
                <p:cNvSpPr txBox="1"/>
                <p:nvPr>
                  <p:custDataLst>
                    <p:tags r:id="rId3"/>
                  </p:custDataLst>
                </p:nvPr>
              </p:nvSpPr>
              <p:spPr>
                <a:xfrm>
                  <a:off x="3523" y="2759"/>
                  <a:ext cx="15498" cy="3165"/>
                </a:xfrm>
                <a:prstGeom prst="rect">
                  <a:avLst/>
                </a:prstGeom>
                <a:noFill/>
              </p:spPr>
              <p:txBody>
                <a:bodyPr wrap="square" rtlCol="0" anchor="t">
                  <a:spAutoFit/>
                </a:bodyPr>
                <a:lstStyle/>
                <a:p>
                  <a:pPr>
                    <a:lnSpc>
                      <a:spcPct val="130000"/>
                    </a:lnSpc>
                  </a:pPr>
                  <a:r>
                    <a:rPr lang="zh-CN" altLang="en-US" sz="2400" b="1">
                      <a:solidFill>
                        <a:schemeClr val="tx1"/>
                      </a:solidFill>
                      <a:latin typeface="宋体" panose="02010600030101010101" pitchFamily="2" charset="-122"/>
                      <a:ea typeface="宋体" panose="02010600030101010101" pitchFamily="2" charset="-122"/>
                      <a:sym typeface="+mn-ea"/>
                    </a:rPr>
                    <a:t>性质</a:t>
                  </a:r>
                  <a:r>
                    <a:rPr lang="en-US" altLang="zh-CN" sz="2400" b="1">
                      <a:solidFill>
                        <a:schemeClr val="tx1"/>
                      </a:solidFill>
                      <a:latin typeface="宋体" panose="02010600030101010101" pitchFamily="2" charset="-122"/>
                      <a:ea typeface="宋体" panose="02010600030101010101" pitchFamily="2" charset="-122"/>
                      <a:sym typeface="+mn-ea"/>
                    </a:rPr>
                    <a:t>1</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对称性</a:t>
                  </a:r>
                  <a:r>
                    <a:rPr lang="en-US" altLang="zh-CN" sz="2400" b="1">
                      <a:solidFill>
                        <a:srgbClr val="FF0000"/>
                      </a:solidFill>
                      <a:latin typeface="宋体" panose="02010600030101010101" pitchFamily="2" charset="-122"/>
                      <a:ea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如果</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oMath>
                    </m:oMathPara>
                  </a14:m>
                  <a:r>
                    <a:rPr lang="zh-CN" altLang="en-US" sz="2400" b="1">
                      <a:latin typeface="宋体" panose="02010600030101010101" pitchFamily="2" charset="-122"/>
                      <a:ea typeface="宋体" panose="02010600030101010101" pitchFamily="2" charset="-122"/>
                      <a:sym typeface="+mn-ea"/>
                    </a:rPr>
                    <a:t>，那么</a:t>
                  </a:r>
                  <a14:m>
                    <m:oMathPara>
                      <m:oMathParaPr>
                        <m:jc/>
                      </m:oMathParaPr>
                      <m:oMath>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&lt;</m:t>
                        </m:r>
                        <m:r>
                          <a:rPr lang="en-US" altLang="zh-CN" sz="2400" i="1">
                            <a:latin typeface="Cambria Math" panose="02040503050406030204"/>
                            <a:ea typeface="宋体" pitchFamily="2" charset="-122"/>
                            <a:cs typeface="Cambria Math" panose="02040503050406030204" charset="0"/>
                          </a:rPr>
                          <m:t>𝑎</m:t>
                        </m:r>
                      </m:oMath>
                    </m:oMathPara>
                  </a14:m>
                  <a:r>
                    <a:rPr lang="zh-CN" altLang="en-US" sz="2400" b="1">
                      <a:latin typeface="宋体" panose="02010600030101010101" pitchFamily="2" charset="-122"/>
                      <a:ea typeface="宋体" panose="02010600030101010101" pitchFamily="2" charset="-122"/>
                      <a:sym typeface="+mn-ea"/>
                    </a:rPr>
                    <a:t>；如果</a:t>
                  </a:r>
                  <a14:m>
                    <m:oMathPara>
                      <m:oMathParaPr>
                        <m:jc/>
                      </m:oMathParaPr>
                      <m:oMath>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&lt;</m:t>
                        </m:r>
                        <m:r>
                          <a:rPr lang="en-US" altLang="zh-CN" sz="2400" i="1">
                            <a:latin typeface="Cambria Math" panose="02040503050406030204"/>
                            <a:ea typeface="宋体" pitchFamily="2" charset="-122"/>
                            <a:cs typeface="Cambria Math" panose="02040503050406030204" charset="0"/>
                          </a:rPr>
                          <m:t>𝑎</m:t>
                        </m:r>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那么</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&lt;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a:p>
                  <a:pPr>
                    <a:lnSpc>
                      <a:spcPct val="130000"/>
                    </a:lnSpc>
                  </a:pPr>
                  <a:r>
                    <a:rPr lang="zh-CN" altLang="en-US" sz="2400" b="1">
                      <a:latin typeface="Cambria Math" panose="02040503050406030204" charset="0"/>
                      <a:ea typeface="宋体" panose="02010600030101010101" pitchFamily="2" charset="-122"/>
                      <a:cs typeface="Cambria Math" panose="02040503050406030204" charset="0"/>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m:t>
                        </m:r>
                      </m:oMath>
                    </m:oMathPara>
                  </a14:m>
                  <a:endParaRPr lang="zh-CN" altLang="en-US" sz="2400" i="1">
                    <a:latin typeface="宋体" panose="02010600030101010101" pitchFamily="2" charset="-122"/>
                    <a:ea typeface="宋体" panose="02010600030101010101" pitchFamily="2" charset="-122"/>
                  </a:endParaRPr>
                </a:p>
                <a:p>
                  <a:pPr>
                    <a:lnSpc>
                      <a:spcPct val="130000"/>
                    </a:lnSpc>
                  </a:pPr>
                  <a:r>
                    <a:rPr lang="zh-CN" altLang="en-US" sz="2400" b="1">
                      <a:solidFill>
                        <a:schemeClr val="tx1"/>
                      </a:solidFill>
                      <a:latin typeface="宋体" panose="02010600030101010101" pitchFamily="2" charset="-122"/>
                      <a:ea typeface="宋体" panose="02010600030101010101" pitchFamily="2" charset="-122"/>
                      <a:sym typeface="+mn-ea"/>
                    </a:rPr>
                    <a:t>性质</a:t>
                  </a:r>
                  <a:r>
                    <a:rPr lang="en-US" altLang="zh-CN" sz="2400" b="1">
                      <a:solidFill>
                        <a:schemeClr val="tx1"/>
                      </a:solidFill>
                      <a:latin typeface="宋体" panose="02010600030101010101" pitchFamily="2" charset="-122"/>
                      <a:ea typeface="宋体" panose="02010600030101010101" pitchFamily="2" charset="-122"/>
                      <a:sym typeface="+mn-ea"/>
                    </a:rPr>
                    <a:t>2</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传递性</a:t>
                  </a:r>
                  <a:r>
                    <a:rPr lang="en-US" altLang="zh-CN" sz="2400" b="1">
                      <a:solidFill>
                        <a:srgbClr val="FF0000"/>
                      </a:solidFill>
                      <a:latin typeface="宋体" panose="02010600030101010101" pitchFamily="2" charset="-122"/>
                      <a:ea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如果</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oMath>
                    </m:oMathPara>
                  </a14:m>
                  <a:r>
                    <a:rPr lang="zh-CN" altLang="en-US" sz="2400" b="1">
                      <a:latin typeface="宋体" panose="02010600030101010101" pitchFamily="2" charset="-122"/>
                      <a:ea typeface="宋体" panose="02010600030101010101" pitchFamily="2" charset="-122"/>
                      <a:sym typeface="+mn-ea"/>
                    </a:rPr>
                    <a:t>，</a:t>
                  </a:r>
                  <a14:m>
                    <m:oMathPara>
                      <m:oMathParaPr>
                        <m:jc/>
                      </m:oMathParaPr>
                      <m:oMath>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𝑐</m:t>
                        </m:r>
                      </m:oMath>
                    </m:oMathPara>
                  </a14:m>
                  <a:r>
                    <a:rPr lang="en-US" altLang="zh-CN" sz="2400" b="1">
                      <a:latin typeface="宋体" panose="02010600030101010101" pitchFamily="2" charset="-122"/>
                      <a:ea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sym typeface="+mn-ea"/>
                    </a:rPr>
                    <a:t>那么</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a:p>
                  <a:pPr>
                    <a:lnSpc>
                      <a:spcPct val="130000"/>
                    </a:lnSpc>
                  </a:pPr>
                  <a:r>
                    <a:rPr lang="zh-CN" altLang="en-US" sz="2400" b="1">
                      <a:latin typeface="Cambria Math" panose="02040503050406030204" charset="0"/>
                      <a:ea typeface="宋体" panose="02010600030101010101" pitchFamily="2" charset="-122"/>
                      <a:cs typeface="Cambria Math" panose="02040503050406030204" charset="0"/>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m:t>
                        </m:r>
                      </m:oMath>
                    </m:oMathPara>
                  </a14:m>
                  <a:endParaRPr lang="zh-CN" altLang="en-US" sz="2400">
                    <a:latin typeface="宋体" panose="02010600030101010101" pitchFamily="2" charset="-122"/>
                    <a:ea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custDataLst>
                    <p:tags r:id="rId4"/>
                  </p:custDataLst>
                </p:nvPr>
              </p:nvSpPr>
              <p:spPr>
                <a:xfrm>
                  <a:off x="3523" y="2759"/>
                  <a:ext cx="15498" cy="3165"/>
                </a:xfrm>
                <a:prstGeom prst="rect">
                  <a:avLst/>
                </a:prstGeom>
                <a:blipFill rotWithShape="1">
                  <a:blip r:embed="rId5"/>
                  <a:stretch>
                    <a:fillRect/>
                  </a:stretch>
                </a:blipFill>
              </p:spPr>
              <p:txBody>
                <a:bodyPr/>
                <a:lstStyle/>
                <a:p>
                  <a:r>
                    <a:rPr lang="zh-CN" altLang="en-US">
                      <a:noFill/>
                    </a:rPr>
                    <a:t> </a:t>
                  </a:r>
                </a:p>
              </p:txBody>
            </p:sp>
          </mc:Fallback>
        </mc:AlternateContent>
      </p:grpSp>
      <p:grpSp>
        <p:nvGrpSpPr>
          <p:cNvPr id="13" name="组合 12" title=""/>
          <p:cNvGrpSpPr/>
          <p:nvPr/>
        </p:nvGrpSpPr>
        <p:grpSpPr>
          <a:xfrm>
            <a:off x="509270" y="3968115"/>
            <a:ext cx="10971530" cy="2335530"/>
            <a:chOff x="802" y="6249"/>
            <a:chExt cx="17278" cy="3678"/>
          </a:xfrm>
        </p:grpSpPr>
        <mc:AlternateContent>
          <mc:Choice Requires="a14">
            <p:sp>
              <p:nvSpPr>
                <p:cNvPr id="11" name="文本框 10"/>
                <p:cNvSpPr txBox="1"/>
                <p:nvPr>
                  <p:custDataLst>
                    <p:tags r:id="rId6"/>
                  </p:custDataLst>
                </p:nvPr>
              </p:nvSpPr>
              <p:spPr>
                <a:xfrm>
                  <a:off x="802" y="6249"/>
                  <a:ext cx="17279" cy="3679"/>
                </a:xfrm>
                <a:prstGeom prst="rect">
                  <a:avLst/>
                </a:prstGeom>
                <a:noFill/>
              </p:spPr>
              <p:txBody>
                <a:bodyPr wrap="square" rtlCol="0" anchor="t">
                  <a:spAutoFit/>
                </a:bodyPr>
                <a:lstStyle/>
                <a:p>
                  <a:pPr>
                    <a:lnSpc>
                      <a:spcPct val="130000"/>
                    </a:lnSpc>
                  </a:pPr>
                  <a:r>
                    <a:rPr lang="zh-CN" altLang="en-US" sz="2400" b="1">
                      <a:latin typeface="宋体" panose="02010600030101010101" pitchFamily="2" charset="-122"/>
                      <a:ea typeface="宋体" panose="02010600030101010101" pitchFamily="2" charset="-122"/>
                    </a:rPr>
                    <a:t>我们来证明性质</a:t>
                  </a:r>
                  <a:r>
                    <a:rPr lang="en-US" altLang="zh-CN" sz="2400" b="1">
                      <a:latin typeface="宋体" panose="02010600030101010101" pitchFamily="2" charset="-122"/>
                      <a:ea typeface="宋体" panose="02010600030101010101" pitchFamily="2" charset="-122"/>
                    </a:rPr>
                    <a:t>2</a:t>
                  </a:r>
                  <a:r>
                    <a:rPr lang="zh-CN" altLang="en-US"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a:p>
                  <a:pPr>
                    <a:lnSpc>
                      <a:spcPct val="130000"/>
                    </a:lnSpc>
                  </a:pPr>
                  <a:r>
                    <a:rPr lang="zh-CN" altLang="en-US" sz="2400" b="1">
                      <a:latin typeface="宋体" panose="02010600030101010101" pitchFamily="2" charset="-122"/>
                      <a:ea typeface="宋体" panose="02010600030101010101" pitchFamily="2" charset="-122"/>
                    </a:rPr>
                    <a:t>由两个实数大小关系的基本事实知</a:t>
                  </a:r>
                  <a:endParaRPr lang="zh-CN" altLang="en-US" sz="2400" b="1">
                    <a:latin typeface="宋体" panose="02010600030101010101" pitchFamily="2" charset="-122"/>
                    <a:ea typeface="宋体" panose="02010600030101010101" pitchFamily="2" charset="-122"/>
                  </a:endParaRPr>
                </a:p>
                <a:p>
                  <a:pPr>
                    <a:lnSpc>
                      <a:spcPct val="130000"/>
                    </a:lnSpc>
                  </a:pPr>
                  <a14:m>
                    <m:oMathPara>
                      <m:oMathParaPr>
                        <m:jc/>
                      </m:oMathParaPr>
                      <m:oMath>
                        <m:d>
                          <m:dPr>
                            <m:begChr m:val="{"/>
                            <m:sepChr m:val="|"/>
                            <m:endChr/>
                            <m:grow m:val="on"/>
                            <m:shp m:val="centered"/>
                            <m:ctrlPr>
                              <a:rPr lang="en-US" altLang="zh-CN" sz="2400" b="1" i="1">
                                <a:solidFill>
                                  <a:srgbClr val="FF0000"/>
                                </a:solidFill>
                                <a:latin typeface="Cambria Math" panose="02040503050406030204"/>
                                <a:ea typeface="宋体" pitchFamily="2" charset="-122"/>
                                <a:cs typeface="Cambria Math" panose="02040503050406030204" charset="0"/>
                              </a:rPr>
                            </m:ctrlPr>
                          </m:dPr>
                          <m:e>
                            <m:eqArr>
                              <m:eqArrPr>
                                <m:maxDist m:val="off"/>
                                <m:objDist m:val="off"/>
                                <m:rSpRule m:val="0"/>
                                <m:rSp m:val="0"/>
                                <m:ctrlPr>
                                  <a:rPr lang="en-US" altLang="zh-CN" sz="2400" b="1" i="1">
                                    <a:solidFill>
                                      <a:srgbClr val="FF0000"/>
                                    </a:solidFill>
                                    <a:latin typeface="Cambria Math" panose="02040503050406030204"/>
                                    <a:ea typeface="宋体" pitchFamily="2" charset="-122"/>
                                    <a:cs typeface="Cambria Math" panose="02040503050406030204" charset="0"/>
                                  </a:rPr>
                                </m:ctrlPr>
                              </m:eqArrPr>
                              <m:e>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e>
                              <m:e>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e>
                            </m:eqArr>
                          </m:e>
                        </m:d>
                      </m:oMath>
                    </m:oMathPara>
                  </a14:m>
                  <a:endParaRPr lang="en-US" altLang="zh-CN" sz="2400" i="1">
                    <a:latin typeface="Cambria Math" panose="02040503050406030204" charset="0"/>
                    <a:ea typeface="宋体" panose="02010600030101010101" pitchFamily="2" charset="-122"/>
                    <a:cs typeface="Cambria Math" panose="02040503050406030204" charset="0"/>
                  </a:endParaRPr>
                </a:p>
                <a:p>
                  <a:pPr>
                    <a:lnSpc>
                      <a:spcPct val="130000"/>
                    </a:lnSpc>
                  </a:pPr>
                  <a14:m>
                    <m:oMathPara>
                      <m:oMathParaPr>
                        <m:jc/>
                      </m:oMathParaPr>
                      <m:oMath>
                        <m:r>
                          <m:rPr>
                            <m:sty m:val="bi"/>
                          </m:rPr>
                          <a:rPr lang="en-US" altLang="zh-CN" sz="2400" b="1" i="1">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r>
                          <m:rPr>
                            <m:sty m:val="bi"/>
                          </m:rPr>
                          <a:rPr lang="en-US" altLang="zh-CN" sz="2400" b="1" i="1">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m:t>
                        </m:r>
                      </m:oMath>
                    </m:oMathPara>
                  </a14:m>
                  <a:endParaRPr lang="zh-CN" altLang="en-US" sz="2400">
                    <a:latin typeface="宋体" panose="02010600030101010101" pitchFamily="2" charset="-122"/>
                    <a:ea typeface="宋体" panose="02010600030101010101" pitchFamily="2" charset="-122"/>
                  </a:endParaRPr>
                </a:p>
              </p:txBody>
            </p:sp>
          </mc:Choice>
          <mc:Fallback>
            <p:sp>
              <p:nvSpPr>
                <p:cNvPr id="11" name="文本框 10"/>
                <p:cNvSpPr txBox="1">
                  <a:spLocks noRot="1" noChangeAspect="1" noMove="1" noResize="1" noEditPoints="1" noAdjustHandles="1" noChangeArrowheads="1" noChangeShapeType="1" noTextEdit="1"/>
                </p:cNvSpPr>
                <p:nvPr>
                  <p:custDataLst>
                    <p:tags r:id="rId7"/>
                  </p:custDataLst>
                </p:nvPr>
              </p:nvSpPr>
              <p:spPr>
                <a:xfrm>
                  <a:off x="802" y="6249"/>
                  <a:ext cx="17279" cy="3679"/>
                </a:xfrm>
                <a:prstGeom prst="rect">
                  <a:avLst/>
                </a:prstGeom>
                <a:blipFill rotWithShape="1">
                  <a:blip r:embed="rId8"/>
                  <a:stretch>
                    <a:fillRect/>
                  </a:stretch>
                </a:blipFill>
              </p:spPr>
              <p:txBody>
                <a:bodyPr/>
                <a:lstStyle/>
                <a:p>
                  <a:r>
                    <a:rPr lang="zh-CN" altLang="en-US">
                      <a:noFill/>
                    </a:rPr>
                    <a:t> </a:t>
                  </a:r>
                </a:p>
              </p:txBody>
            </p:sp>
          </mc:Fallback>
        </mc:AlternateContent>
        <p:sp>
          <p:nvSpPr>
            <p:cNvPr id="12" name="矩形 11"/>
            <p:cNvSpPr/>
            <p:nvPr/>
          </p:nvSpPr>
          <p:spPr>
            <a:xfrm>
              <a:off x="2799" y="8511"/>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9"/>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9" name="图片 8" title=""/>
          <p:cNvPicPr>
            <a:picLocks noChangeAspect="1"/>
          </p:cNvPicPr>
          <p:nvPr/>
        </p:nvPicPr>
        <p:blipFill>
          <a:blip r:embed="rId2"/>
          <a:stretch>
            <a:fillRect/>
          </a:stretch>
        </p:blipFill>
        <p:spPr>
          <a:xfrm>
            <a:off x="7955915" y="2038350"/>
            <a:ext cx="3525520" cy="1855470"/>
          </a:xfrm>
          <a:prstGeom prst="rect">
            <a:avLst/>
          </a:prstGeom>
        </p:spPr>
      </p:pic>
      <p:sp>
        <p:nvSpPr>
          <p:cNvPr id="7" name="矩形 6" title=""/>
          <p:cNvSpPr/>
          <p:nvPr/>
        </p:nvSpPr>
        <p:spPr>
          <a:xfrm>
            <a:off x="2856865" y="1091565"/>
            <a:ext cx="4268470" cy="46545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3" name="文本框 2" title=""/>
              <p:cNvSpPr txBox="1"/>
              <p:nvPr/>
            </p:nvSpPr>
            <p:spPr>
              <a:xfrm>
                <a:off x="509270" y="538480"/>
                <a:ext cx="10972165" cy="1050290"/>
              </a:xfrm>
              <a:prstGeom prst="rect">
                <a:avLst/>
              </a:prstGeom>
              <a:noFill/>
            </p:spPr>
            <p:txBody>
              <a:bodyPr wrap="square" rtlCol="0" anchor="t">
                <a:spAutoFit/>
              </a:bodyPr>
              <a:lstStyle/>
              <a:p>
                <a:pPr>
                  <a:lnSpc>
                    <a:spcPct val="13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类比等式的性质</a:t>
                </a:r>
                <a:r>
                  <a:rPr lang="en-US" altLang="zh-CN" sz="2400" b="1">
                    <a:latin typeface="宋体" panose="02010600030101010101" pitchFamily="2" charset="-122"/>
                    <a:ea typeface="宋体" panose="02010600030101010101" pitchFamily="2" charset="-122"/>
                  </a:rPr>
                  <a:t>3—5</a:t>
                </a:r>
                <a:r>
                  <a:rPr lang="zh-CN" altLang="en-US" sz="2400" b="1">
                    <a:latin typeface="宋体" panose="02010600030101010101" pitchFamily="2" charset="-122"/>
                    <a:ea typeface="宋体" panose="02010600030101010101" pitchFamily="2" charset="-122"/>
                  </a:rPr>
                  <a:t>，可以猜想不等式还有如下性质：</a:t>
                </a:r>
                <a:endParaRPr lang="zh-CN" altLang="en-US" sz="2400" b="1">
                  <a:latin typeface="宋体" panose="02010600030101010101" pitchFamily="2" charset="-122"/>
                  <a:ea typeface="宋体" panose="02010600030101010101" pitchFamily="2" charset="-122"/>
                </a:endParaRPr>
              </a:p>
              <a:p>
                <a:pPr>
                  <a:lnSpc>
                    <a:spcPct val="130000"/>
                  </a:lnSpc>
                </a:pPr>
                <a:r>
                  <a:rPr lang="zh-CN" altLang="en-US" sz="2400" b="1">
                    <a:solidFill>
                      <a:schemeClr val="tx1"/>
                    </a:solidFill>
                    <a:latin typeface="宋体" panose="02010600030101010101" pitchFamily="2" charset="-122"/>
                    <a:ea typeface="宋体" panose="02010600030101010101" pitchFamily="2" charset="-122"/>
                    <a:sym typeface="+mn-ea"/>
                  </a:rPr>
                  <a:t>性质</a:t>
                </a:r>
                <a:r>
                  <a:rPr lang="en-US" altLang="zh-CN" sz="2400" b="1">
                    <a:solidFill>
                      <a:schemeClr val="tx1"/>
                    </a:solidFill>
                    <a:latin typeface="宋体" panose="02010600030101010101" pitchFamily="2" charset="-122"/>
                    <a:ea typeface="宋体" panose="02010600030101010101" pitchFamily="2" charset="-122"/>
                    <a:sym typeface="+mn-ea"/>
                  </a:rPr>
                  <a:t>3</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可加性</a:t>
                </a:r>
                <a:r>
                  <a:rPr lang="en-US" altLang="zh-CN" sz="2400" b="1">
                    <a:solidFill>
                      <a:srgbClr val="FF0000"/>
                    </a:solidFill>
                    <a:latin typeface="宋体" panose="02010600030101010101" pitchFamily="2" charset="-122"/>
                    <a:ea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b="1">
                  <a:latin typeface="宋体" panose="02010600030101010101" pitchFamily="2" charset="-122"/>
                  <a:ea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09270" y="538480"/>
                <a:ext cx="10972165" cy="1050290"/>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2" name="组合 11" title=""/>
          <p:cNvGrpSpPr/>
          <p:nvPr/>
        </p:nvGrpSpPr>
        <p:grpSpPr>
          <a:xfrm>
            <a:off x="549910" y="1642110"/>
            <a:ext cx="7655560" cy="2967990"/>
            <a:chOff x="866" y="2586"/>
            <a:chExt cx="12056" cy="4674"/>
          </a:xfrm>
        </p:grpSpPr>
        <mc:AlternateContent>
          <mc:Choice Requires="a14">
            <p:sp>
              <p:nvSpPr>
                <p:cNvPr id="8" name="文本框 7"/>
                <p:cNvSpPr txBox="1"/>
                <p:nvPr/>
              </p:nvSpPr>
              <p:spPr>
                <a:xfrm>
                  <a:off x="866" y="2586"/>
                  <a:ext cx="12056" cy="4675"/>
                </a:xfrm>
                <a:prstGeom prst="rect">
                  <a:avLst/>
                </a:prstGeom>
                <a:noFill/>
              </p:spPr>
              <p:txBody>
                <a:bodyPr wrap="square" rtlCol="0" anchor="t">
                  <a:spAutoFit/>
                </a:bodyPr>
                <a:lstStyle/>
                <a:p>
                  <a:pPr algn="l">
                    <a:lnSpc>
                      <a:spcPct val="130000"/>
                    </a:lnSpc>
                  </a:pP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这就是说，</a:t>
                  </a:r>
                  <a:r>
                    <a:rPr lang="zh-CN" altLang="en-US" sz="2400" b="1">
                      <a:solidFill>
                        <a:srgbClr val="FF0000"/>
                      </a:solidFill>
                      <a:latin typeface="宋体" panose="02010600030101010101" pitchFamily="2" charset="-122"/>
                      <a:ea typeface="宋体" panose="02010600030101010101" pitchFamily="2" charset="-122"/>
                      <a:sym typeface="+mn-ea"/>
                    </a:rPr>
                    <a:t>不等式的两边都加上同一个实数，所得不等式与原不等式同向</a:t>
                  </a:r>
                  <a:r>
                    <a:rPr lang="en-US" altLang="zh-CN" sz="2400" b="1">
                      <a:latin typeface="宋体" panose="02010600030101010101" pitchFamily="2" charset="-122"/>
                      <a:ea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如图，把数轴上的两个点</a:t>
                  </a:r>
                  <a14:m>
                    <m:oMathPara>
                      <m:oMathParaPr>
                        <m:jc/>
                      </m:oMathParaPr>
                      <m:oMath>
                        <m:r>
                          <a:rPr lang="en-US" altLang="zh-CN" sz="2400" i="1">
                            <a:latin typeface="Cambria Math" panose="02040503050406030204"/>
                            <a:ea typeface="宋体" pitchFamily="2" charset="-122"/>
                            <a:cs typeface="Cambria Math" panose="02040503050406030204" charset="0"/>
                          </a:rPr>
                          <m:t>𝐴</m:t>
                        </m:r>
                      </m:oMath>
                    </m:oMathPara>
                  </a14:m>
                  <a:r>
                    <a:rPr lang="zh-CN" altLang="en-US" sz="2400" b="1">
                      <a:latin typeface="宋体" panose="02010600030101010101" pitchFamily="2" charset="-122"/>
                      <a:ea typeface="宋体" panose="02010600030101010101" pitchFamily="2" charset="-122"/>
                      <a:sym typeface="+mn-ea"/>
                    </a:rPr>
                    <a:t>与</a:t>
                  </a:r>
                  <a14:m>
                    <m:oMathPara>
                      <m:oMathParaPr>
                        <m:jc/>
                      </m:oMathParaPr>
                      <m:oMath>
                        <m:r>
                          <a:rPr lang="en-US" altLang="zh-CN" sz="2400" i="1">
                            <a:latin typeface="Cambria Math" panose="02040503050406030204"/>
                            <a:ea typeface="宋体" pitchFamily="2" charset="-122"/>
                            <a:cs typeface="Cambria Math" panose="02040503050406030204" charset="0"/>
                          </a:rPr>
                          <m:t>𝐵</m:t>
                        </m:r>
                      </m:oMath>
                    </m:oMathPara>
                  </a14:m>
                  <a:r>
                    <a:rPr lang="zh-CN" altLang="en-US" sz="2400" b="1">
                      <a:latin typeface="宋体" panose="02010600030101010101" pitchFamily="2" charset="-122"/>
                      <a:ea typeface="宋体" panose="02010600030101010101" pitchFamily="2" charset="-122"/>
                      <a:sym typeface="+mn-ea"/>
                    </a:rPr>
                    <a:t>同时沿相同方向移动相等的距离，得到另两个点</a:t>
                  </a:r>
                  <a14:m>
                    <m:oMathPara>
                      <m:oMathParaPr>
                        <m:jc/>
                      </m:oMathParaPr>
                      <m:oMath>
                        <m:sSub>
                          <m:sSubPr>
                            <m:ctrlPr>
                              <a:rPr lang="en-US" altLang="zh-CN" sz="2400" i="1">
                                <a:latin typeface="Cambria Math" panose="02040503050406030204"/>
                                <a:ea typeface="宋体" pitchFamily="2" charset="-122"/>
                                <a:cs typeface="Cambria Math" panose="02040503050406030204" charset="0"/>
                              </a:rPr>
                            </m:ctrlPr>
                          </m:sSubPr>
                          <m:e>
                            <m:r>
                              <a:rPr lang="en-US" altLang="zh-CN" sz="2400" i="1">
                                <a:latin typeface="Cambria Math" panose="02040503050406030204"/>
                                <a:ea typeface="宋体" pitchFamily="2" charset="-122"/>
                                <a:cs typeface="Cambria Math" panose="02040503050406030204" charset="0"/>
                              </a:rPr>
                              <m:t>𝐴</m:t>
                            </m:r>
                          </m:e>
                          <m:sub>
                            <m:r>
                              <a:rPr lang="en-US" altLang="zh-CN" sz="2400" i="1">
                                <a:latin typeface="Cambria Math" panose="02040503050406030204"/>
                                <a:ea typeface="宋体" pitchFamily="2" charset="-122"/>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sym typeface="+mn-ea"/>
                    </a:rPr>
                    <a:t>与</a:t>
                  </a:r>
                  <a14:m>
                    <m:oMathPara>
                      <m:oMathParaPr>
                        <m:jc/>
                      </m:oMathParaPr>
                      <m:oMath>
                        <m:sSub>
                          <m:sSubPr>
                            <m:ctrlPr>
                              <a:rPr lang="en-US" altLang="zh-CN" sz="2400" i="1">
                                <a:latin typeface="Cambria Math" panose="02040503050406030204"/>
                                <a:ea typeface="宋体" pitchFamily="2" charset="-122"/>
                                <a:cs typeface="Cambria Math" panose="02040503050406030204" charset="0"/>
                              </a:rPr>
                            </m:ctrlPr>
                          </m:sSubPr>
                          <m:e>
                            <m:r>
                              <a:rPr lang="en-US" altLang="zh-CN" sz="2400" i="1">
                                <a:latin typeface="Cambria Math" panose="02040503050406030204"/>
                                <a:ea typeface="宋体" pitchFamily="2" charset="-122"/>
                                <a:cs typeface="Cambria Math" panose="02040503050406030204" charset="0"/>
                              </a:rPr>
                              <m:t>𝐵</m:t>
                            </m:r>
                          </m:e>
                          <m:sub>
                            <m:r>
                              <a:rPr lang="en-US" altLang="zh-CN" sz="2400" i="1">
                                <a:latin typeface="Cambria Math" panose="02040503050406030204"/>
                                <a:ea typeface="宋体" pitchFamily="2" charset="-122"/>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sym typeface="+mn-ea"/>
                    </a:rPr>
                    <a:t>，</a:t>
                  </a:r>
                  <a14:m>
                    <m:oMathPara>
                      <m:oMathParaPr>
                        <m:jc/>
                      </m:oMathParaPr>
                      <m:oMath>
                        <m:r>
                          <a:rPr lang="en-US" altLang="zh-CN" sz="2400" i="1">
                            <a:latin typeface="Cambria Math" panose="02040503050406030204"/>
                            <a:ea typeface="宋体" pitchFamily="2" charset="-122"/>
                            <a:cs typeface="Cambria Math" panose="02040503050406030204" charset="0"/>
                          </a:rPr>
                          <m:t>𝐴</m:t>
                        </m:r>
                      </m:oMath>
                    </m:oMathPara>
                  </a14:m>
                  <a:r>
                    <a:rPr lang="zh-CN" altLang="en-US" sz="2400" b="1">
                      <a:latin typeface="宋体" panose="02010600030101010101" pitchFamily="2" charset="-122"/>
                      <a:ea typeface="宋体" panose="02010600030101010101" pitchFamily="2" charset="-122"/>
                      <a:sym typeface="+mn-ea"/>
                    </a:rPr>
                    <a:t>与</a:t>
                  </a:r>
                  <a14:m>
                    <m:oMathPara>
                      <m:oMathParaPr>
                        <m:jc/>
                      </m:oMathParaPr>
                      <m:oMath>
                        <m:r>
                          <a:rPr lang="en-US" altLang="zh-CN" sz="2400" i="1">
                            <a:latin typeface="Cambria Math" panose="02040503050406030204"/>
                            <a:ea typeface="宋体" pitchFamily="2" charset="-122"/>
                            <a:cs typeface="Cambria Math" panose="02040503050406030204" charset="0"/>
                          </a:rPr>
                          <m:t>𝐵</m:t>
                        </m:r>
                      </m:oMath>
                    </m:oMathPara>
                  </a14:m>
                  <a:r>
                    <a:rPr lang="zh-CN" altLang="en-US" sz="2400" b="1">
                      <a:latin typeface="宋体" panose="02010600030101010101" pitchFamily="2" charset="-122"/>
                      <a:ea typeface="宋体" panose="02010600030101010101" pitchFamily="2" charset="-122"/>
                      <a:sym typeface="+mn-ea"/>
                    </a:rPr>
                    <a:t>和</a:t>
                  </a:r>
                  <a14:m>
                    <m:oMathPara>
                      <m:oMathParaPr>
                        <m:jc/>
                      </m:oMathParaPr>
                      <m:oMath>
                        <m:sSub>
                          <m:sSubPr>
                            <m:ctrlPr>
                              <a:rPr lang="en-US" altLang="zh-CN" sz="2400" i="1">
                                <a:latin typeface="Cambria Math" panose="02040503050406030204"/>
                                <a:ea typeface="宋体" pitchFamily="2" charset="-122"/>
                                <a:cs typeface="Cambria Math" panose="02040503050406030204" charset="0"/>
                              </a:rPr>
                            </m:ctrlPr>
                          </m:sSubPr>
                          <m:e>
                            <m:r>
                              <a:rPr lang="en-US" altLang="zh-CN" sz="2400" i="1">
                                <a:latin typeface="Cambria Math" panose="02040503050406030204"/>
                                <a:ea typeface="宋体" pitchFamily="2" charset="-122"/>
                                <a:cs typeface="Cambria Math" panose="02040503050406030204" charset="0"/>
                              </a:rPr>
                              <m:t>𝐴</m:t>
                            </m:r>
                          </m:e>
                          <m:sub>
                            <m:r>
                              <a:rPr lang="en-US" altLang="zh-CN" sz="2400" i="1">
                                <a:latin typeface="Cambria Math" panose="02040503050406030204"/>
                                <a:ea typeface="宋体" pitchFamily="2" charset="-122"/>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sym typeface="+mn-ea"/>
                    </a:rPr>
                    <a:t>与</a:t>
                  </a:r>
                  <a14:m>
                    <m:oMathPara>
                      <m:oMathParaPr>
                        <m:jc/>
                      </m:oMathParaPr>
                      <m:oMath>
                        <m:sSub>
                          <m:sSubPr>
                            <m:ctrlPr>
                              <a:rPr lang="en-US" altLang="zh-CN" sz="2400" i="1">
                                <a:latin typeface="Cambria Math" panose="02040503050406030204"/>
                                <a:ea typeface="宋体" pitchFamily="2" charset="-122"/>
                                <a:cs typeface="Cambria Math" panose="02040503050406030204" charset="0"/>
                              </a:rPr>
                            </m:ctrlPr>
                          </m:sSubPr>
                          <m:e>
                            <m:r>
                              <a:rPr lang="en-US" altLang="zh-CN" sz="2400" i="1">
                                <a:latin typeface="Cambria Math" panose="02040503050406030204"/>
                                <a:ea typeface="宋体" pitchFamily="2" charset="-122"/>
                                <a:cs typeface="Cambria Math" panose="02040503050406030204" charset="0"/>
                              </a:rPr>
                              <m:t>𝐵</m:t>
                            </m:r>
                          </m:e>
                          <m:sub>
                            <m:r>
                              <a:rPr lang="en-US" altLang="zh-CN" sz="2400" i="1">
                                <a:latin typeface="Cambria Math" panose="02040503050406030204"/>
                                <a:ea typeface="宋体" pitchFamily="2" charset="-122"/>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sym typeface="+mn-ea"/>
                    </a:rPr>
                    <a:t>的左右位置关系不会改变</a:t>
                  </a:r>
                  <a:r>
                    <a:rPr lang="en-US" altLang="zh-CN" sz="2400" b="1">
                      <a:latin typeface="宋体" panose="02010600030101010101" pitchFamily="2" charset="-122"/>
                      <a:ea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sym typeface="+mn-ea"/>
                    </a:rPr>
                    <a:t>用不等式的语言表示，就是上述性质</a:t>
                  </a:r>
                  <a:r>
                    <a:rPr lang="en-US" altLang="zh-CN" sz="2400" b="1">
                      <a:latin typeface="宋体" panose="02010600030101010101" pitchFamily="2" charset="-122"/>
                      <a:ea typeface="宋体" panose="02010600030101010101" pitchFamily="2" charset="-122"/>
                      <a:sym typeface="+mn-ea"/>
                    </a:rPr>
                    <a:t>3.</a:t>
                  </a:r>
                  <a:endParaRPr lang="en-US" altLang="zh-CN" sz="2400" b="1">
                    <a:latin typeface="宋体" panose="02010600030101010101" pitchFamily="2" charset="-122"/>
                    <a:ea typeface="宋体" panose="02010600030101010101" pitchFamily="2" charset="-122"/>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866" y="2586"/>
                  <a:ext cx="12056" cy="4675"/>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矩形 10"/>
            <p:cNvSpPr/>
            <p:nvPr/>
          </p:nvSpPr>
          <p:spPr>
            <a:xfrm>
              <a:off x="1410" y="4563"/>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4" name="组合 13" title=""/>
          <p:cNvGrpSpPr/>
          <p:nvPr/>
        </p:nvGrpSpPr>
        <p:grpSpPr>
          <a:xfrm>
            <a:off x="549910" y="4610735"/>
            <a:ext cx="9588500" cy="1050290"/>
            <a:chOff x="866" y="7261"/>
            <a:chExt cx="15100" cy="1654"/>
          </a:xfrm>
        </p:grpSpPr>
        <mc:AlternateContent>
          <mc:Choice Requires="a14">
            <p:sp>
              <p:nvSpPr>
                <p:cNvPr id="10" name="文本框 9"/>
                <p:cNvSpPr txBox="1"/>
                <p:nvPr/>
              </p:nvSpPr>
              <p:spPr>
                <a:xfrm>
                  <a:off x="866" y="7261"/>
                  <a:ext cx="15100" cy="1654"/>
                </a:xfrm>
                <a:prstGeom prst="rect">
                  <a:avLst/>
                </a:prstGeom>
                <a:noFill/>
              </p:spPr>
              <p:txBody>
                <a:bodyPr wrap="square" rtlCol="0" anchor="t">
                  <a:spAutoFit/>
                </a:bodyPr>
                <a:lstStyle/>
                <a:p>
                  <a:pPr>
                    <a:lnSpc>
                      <a:spcPct val="130000"/>
                    </a:lnSpc>
                  </a:pP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由性质</a:t>
                  </a:r>
                  <a:r>
                    <a:rPr lang="en-US" altLang="zh-CN" sz="2400" b="1">
                      <a:latin typeface="宋体" panose="02010600030101010101" pitchFamily="2" charset="-122"/>
                      <a:ea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sym typeface="+mn-ea"/>
                    </a:rPr>
                    <a:t>可得，</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m:t>
                        </m:r>
                      </m:oMath>
                    </m:oMathPara>
                  </a14:m>
                  <a:endParaRPr lang="zh-CN" altLang="en-US" sz="2400" b="1">
                    <a:latin typeface="宋体" panose="02010600030101010101" pitchFamily="2" charset="-122"/>
                    <a:ea typeface="宋体" panose="02010600030101010101" pitchFamily="2" charset="-122"/>
                  </a:endParaRPr>
                </a:p>
                <a:p>
                  <a:pPr>
                    <a:lnSpc>
                      <a:spcPct val="130000"/>
                    </a:lnSpc>
                  </a:pPr>
                  <a:r>
                    <a:rPr lang="zh-CN" altLang="en-US" sz="2400" b="1">
                      <a:latin typeface="宋体" panose="02010600030101010101" pitchFamily="2" charset="-122"/>
                      <a:ea typeface="宋体" panose="02010600030101010101" pitchFamily="2" charset="-122"/>
                      <a:sym typeface="+mn-ea"/>
                    </a:rPr>
                    <a:t>这表明，</a:t>
                  </a:r>
                  <a:r>
                    <a:rPr lang="zh-CN" altLang="en-US" sz="2400" b="1">
                      <a:solidFill>
                        <a:srgbClr val="FF0000"/>
                      </a:solidFill>
                      <a:latin typeface="宋体" panose="02010600030101010101" pitchFamily="2" charset="-122"/>
                      <a:ea typeface="宋体" panose="02010600030101010101" pitchFamily="2" charset="-122"/>
                      <a:sym typeface="+mn-ea"/>
                    </a:rPr>
                    <a:t>不等式中任何一项可以改变符号后移到不等号的另一边</a:t>
                  </a:r>
                  <a:r>
                    <a:rPr lang="en-US" altLang="zh-CN" sz="2400" b="1">
                      <a:latin typeface="宋体" panose="02010600030101010101" pitchFamily="2" charset="-122"/>
                      <a:ea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sym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866" y="7261"/>
                  <a:ext cx="15100" cy="1654"/>
                </a:xfrm>
                <a:prstGeom prst="rect">
                  <a:avLst/>
                </a:prstGeom>
                <a:blipFill rotWithShape="1">
                  <a:blip r:embed="rId5"/>
                  <a:stretch>
                    <a:fillRect/>
                  </a:stretch>
                </a:blipFill>
              </p:spPr>
              <p:txBody>
                <a:bodyPr/>
                <a:lstStyle/>
                <a:p>
                  <a:r>
                    <a:rPr lang="zh-CN" altLang="en-US">
                      <a:noFill/>
                    </a:rPr>
                    <a:t> </a:t>
                  </a:r>
                </a:p>
              </p:txBody>
            </p:sp>
          </mc:Fallback>
        </mc:AlternateContent>
        <p:sp>
          <p:nvSpPr>
            <p:cNvPr id="13" name="矩形 12"/>
            <p:cNvSpPr/>
            <p:nvPr/>
          </p:nvSpPr>
          <p:spPr>
            <a:xfrm>
              <a:off x="15066" y="8411"/>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矩形 1" title=""/>
          <p:cNvSpPr/>
          <p:nvPr/>
        </p:nvSpPr>
        <p:spPr>
          <a:xfrm>
            <a:off x="2803525" y="624205"/>
            <a:ext cx="9039225" cy="48514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3" name="文本框 2" title=""/>
              <p:cNvSpPr txBox="1"/>
              <p:nvPr/>
            </p:nvSpPr>
            <p:spPr>
              <a:xfrm>
                <a:off x="418465" y="580390"/>
                <a:ext cx="11518265" cy="570865"/>
              </a:xfrm>
              <a:prstGeom prst="rect">
                <a:avLst/>
              </a:prstGeom>
              <a:noFill/>
            </p:spPr>
            <p:txBody>
              <a:bodyPr wrap="square" rtlCol="0" anchor="t">
                <a:spAutoFit/>
              </a:bodyPr>
              <a:lstStyle/>
              <a:p>
                <a:pPr>
                  <a:lnSpc>
                    <a:spcPct val="130000"/>
                  </a:lnSpc>
                </a:pPr>
                <a:r>
                  <a:rPr lang="zh-CN" altLang="en-US" sz="2400" b="1">
                    <a:solidFill>
                      <a:schemeClr val="tx1"/>
                    </a:solidFill>
                    <a:latin typeface="宋体" panose="02010600030101010101" pitchFamily="2" charset="-122"/>
                    <a:ea typeface="宋体" panose="02010600030101010101" pitchFamily="2" charset="-122"/>
                    <a:sym typeface="+mn-ea"/>
                  </a:rPr>
                  <a:t>性质</a:t>
                </a:r>
                <a:r>
                  <a:rPr lang="en-US" altLang="zh-CN" sz="2400" b="1">
                    <a:solidFill>
                      <a:schemeClr val="tx1"/>
                    </a:solidFill>
                    <a:latin typeface="宋体" panose="02010600030101010101" pitchFamily="2" charset="-122"/>
                    <a:ea typeface="宋体" panose="02010600030101010101" pitchFamily="2" charset="-122"/>
                    <a:sym typeface="+mn-ea"/>
                  </a:rPr>
                  <a:t>4</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可乘性</a:t>
                </a:r>
                <a:r>
                  <a:rPr lang="en-US" altLang="zh-CN" sz="2400" b="1">
                    <a:solidFill>
                      <a:srgbClr val="FF0000"/>
                    </a:solidFill>
                    <a:latin typeface="宋体" panose="02010600030101010101" pitchFamily="2" charset="-122"/>
                    <a:ea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𝑐</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𝑎𝑐</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𝑏𝑐</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𝑐</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𝑎𝑐</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𝑏𝑐</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418465" y="580390"/>
                <a:ext cx="11518265" cy="57086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9" name="组合 8" title=""/>
          <p:cNvGrpSpPr/>
          <p:nvPr/>
        </p:nvGrpSpPr>
        <p:grpSpPr>
          <a:xfrm>
            <a:off x="492760" y="1233170"/>
            <a:ext cx="10831830" cy="1050290"/>
            <a:chOff x="776" y="1942"/>
            <a:chExt cx="17058" cy="1654"/>
          </a:xfrm>
        </p:grpSpPr>
        <p:sp>
          <p:nvSpPr>
            <p:cNvPr id="7" name="文本框 6"/>
            <p:cNvSpPr txBox="1"/>
            <p:nvPr/>
          </p:nvSpPr>
          <p:spPr>
            <a:xfrm>
              <a:off x="776" y="1942"/>
              <a:ext cx="17058" cy="1654"/>
            </a:xfrm>
            <a:prstGeom prst="rect">
              <a:avLst/>
            </a:prstGeom>
            <a:noFill/>
          </p:spPr>
          <p:txBody>
            <a:bodyPr wrap="square" rtlCol="0" anchor="t">
              <a:spAutoFit/>
            </a:bodyPr>
            <a:lstStyle/>
            <a:p>
              <a:pPr>
                <a:lnSpc>
                  <a:spcPct val="130000"/>
                </a:lnSpc>
              </a:pP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这就是说，</a:t>
              </a:r>
              <a:r>
                <a:rPr lang="zh-CN" altLang="en-US" sz="2400" b="1">
                  <a:solidFill>
                    <a:srgbClr val="FF0000"/>
                  </a:solidFill>
                  <a:latin typeface="宋体" panose="02010600030101010101" pitchFamily="2" charset="-122"/>
                  <a:ea typeface="宋体" panose="02010600030101010101" pitchFamily="2" charset="-122"/>
                  <a:sym typeface="+mn-ea"/>
                </a:rPr>
                <a:t>不等式的两边同乘一个正数，所得不等式与原不等式同向</a:t>
              </a:r>
              <a:r>
                <a:rPr lang="zh-CN" altLang="en-US"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sym typeface="+mn-ea"/>
              </a:endParaRPr>
            </a:p>
            <a:p>
              <a:pPr>
                <a:lnSpc>
                  <a:spcPct val="130000"/>
                </a:lnSpc>
              </a:pPr>
              <a:r>
                <a:rPr lang="zh-CN" altLang="en-US" sz="2400" b="1">
                  <a:solidFill>
                    <a:srgbClr val="FF0000"/>
                  </a:solidFill>
                  <a:latin typeface="宋体" panose="02010600030101010101" pitchFamily="2" charset="-122"/>
                  <a:ea typeface="宋体" panose="02010600030101010101" pitchFamily="2" charset="-122"/>
                  <a:sym typeface="+mn-ea"/>
                </a:rPr>
                <a:t>不等式的两边同乘一个负数，所得不等式与原不等式反向</a:t>
              </a:r>
              <a:r>
                <a:rPr lang="en-US" altLang="zh-CN" sz="2400" b="1">
                  <a:latin typeface="宋体" panose="02010600030101010101" pitchFamily="2" charset="-122"/>
                  <a:ea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sym typeface="+mn-ea"/>
              </a:endParaRPr>
            </a:p>
          </p:txBody>
        </p:sp>
        <p:sp>
          <p:nvSpPr>
            <p:cNvPr id="8" name="矩形 7"/>
            <p:cNvSpPr/>
            <p:nvPr/>
          </p:nvSpPr>
          <p:spPr>
            <a:xfrm>
              <a:off x="1638" y="245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2" name="组合 11" title=""/>
          <p:cNvGrpSpPr/>
          <p:nvPr/>
        </p:nvGrpSpPr>
        <p:grpSpPr>
          <a:xfrm>
            <a:off x="492760" y="2283460"/>
            <a:ext cx="11108690" cy="1050290"/>
            <a:chOff x="776" y="3596"/>
            <a:chExt cx="17494" cy="1654"/>
          </a:xfrm>
        </p:grpSpPr>
        <p:sp>
          <p:nvSpPr>
            <p:cNvPr id="10" name="文本框 9"/>
            <p:cNvSpPr txBox="1"/>
            <p:nvPr/>
          </p:nvSpPr>
          <p:spPr>
            <a:xfrm>
              <a:off x="776" y="3596"/>
              <a:ext cx="17495" cy="1654"/>
            </a:xfrm>
            <a:prstGeom prst="rect">
              <a:avLst/>
            </a:prstGeom>
            <a:noFill/>
          </p:spPr>
          <p:txBody>
            <a:bodyPr wrap="square" rtlCol="0" anchor="t">
              <a:spAutoFit/>
            </a:bodyPr>
            <a:lstStyle/>
            <a:p>
              <a:pPr>
                <a:lnSpc>
                  <a:spcPct val="130000"/>
                </a:lnSpc>
              </a:pP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利用这些基本性质，我们还可以推导出</a:t>
              </a: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其他一些常用的不等式的性质</a:t>
              </a:r>
              <a:r>
                <a:rPr lang="en-US" altLang="zh-CN" sz="2400" b="1">
                  <a:latin typeface="宋体" panose="02010600030101010101" pitchFamily="2" charset="-122"/>
                  <a:ea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sym typeface="+mn-ea"/>
                </a:rPr>
                <a:t>例如，利用性质</a:t>
              </a:r>
              <a:r>
                <a:rPr lang="en-US" altLang="zh-CN" sz="2400" b="1">
                  <a:latin typeface="宋体" panose="02010600030101010101" pitchFamily="2" charset="-122"/>
                  <a:ea typeface="宋体" panose="02010600030101010101" pitchFamily="2" charset="-122"/>
                  <a:sym typeface="+mn-ea"/>
                </a:rPr>
                <a:t>2,3</a:t>
              </a:r>
              <a:r>
                <a:rPr lang="zh-CN" altLang="en-US" sz="2400" b="1">
                  <a:latin typeface="宋体" panose="02010600030101010101" pitchFamily="2" charset="-122"/>
                  <a:ea typeface="宋体" panose="02010600030101010101" pitchFamily="2" charset="-122"/>
                  <a:sym typeface="+mn-ea"/>
                </a:rPr>
                <a:t>可以推出：</a:t>
              </a:r>
              <a:endParaRPr lang="zh-CN" altLang="en-US" sz="2400" b="1">
                <a:latin typeface="宋体" panose="02010600030101010101" pitchFamily="2" charset="-122"/>
                <a:ea typeface="宋体" panose="02010600030101010101" pitchFamily="2" charset="-122"/>
                <a:sym typeface="+mn-ea"/>
              </a:endParaRPr>
            </a:p>
          </p:txBody>
        </p:sp>
        <p:sp>
          <p:nvSpPr>
            <p:cNvPr id="11" name="矩形 10"/>
            <p:cNvSpPr/>
            <p:nvPr/>
          </p:nvSpPr>
          <p:spPr>
            <a:xfrm>
              <a:off x="5732" y="451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0" name="组合 19" title=""/>
          <p:cNvGrpSpPr/>
          <p:nvPr/>
        </p:nvGrpSpPr>
        <p:grpSpPr>
          <a:xfrm>
            <a:off x="485775" y="3429000"/>
            <a:ext cx="11272520" cy="570230"/>
            <a:chOff x="765" y="5400"/>
            <a:chExt cx="17752" cy="898"/>
          </a:xfrm>
        </p:grpSpPr>
        <p:sp>
          <p:nvSpPr>
            <p:cNvPr id="14" name="矩形 13"/>
            <p:cNvSpPr/>
            <p:nvPr/>
          </p:nvSpPr>
          <p:spPr>
            <a:xfrm>
              <a:off x="5432" y="5493"/>
              <a:ext cx="8270" cy="729"/>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7" name="组合 16"/>
            <p:cNvGrpSpPr/>
            <p:nvPr/>
          </p:nvGrpSpPr>
          <p:grpSpPr>
            <a:xfrm>
              <a:off x="765" y="5400"/>
              <a:ext cx="17752" cy="898"/>
              <a:chOff x="765" y="5400"/>
              <a:chExt cx="17752" cy="898"/>
            </a:xfrm>
          </p:grpSpPr>
          <mc:AlternateContent>
            <mc:Choice Requires="a14">
              <p:sp>
                <p:nvSpPr>
                  <p:cNvPr id="13" name="文本框 12"/>
                  <p:cNvSpPr txBox="1"/>
                  <p:nvPr/>
                </p:nvSpPr>
                <p:spPr>
                  <a:xfrm>
                    <a:off x="765" y="5400"/>
                    <a:ext cx="17752" cy="899"/>
                  </a:xfrm>
                  <a:prstGeom prst="rect">
                    <a:avLst/>
                  </a:prstGeom>
                  <a:noFill/>
                </p:spPr>
                <p:txBody>
                  <a:bodyPr wrap="square" rtlCol="0" anchor="t">
                    <a:spAutoFit/>
                  </a:bodyPr>
                  <a:lstStyle/>
                  <a:p>
                    <a:pPr>
                      <a:lnSpc>
                        <a:spcPct val="130000"/>
                      </a:lnSpc>
                    </a:pPr>
                    <a:r>
                      <a:rPr lang="zh-CN" altLang="en-US" sz="2400" b="1">
                        <a:solidFill>
                          <a:schemeClr val="tx1"/>
                        </a:solidFill>
                        <a:latin typeface="宋体" panose="02010600030101010101" pitchFamily="2" charset="-122"/>
                        <a:ea typeface="宋体" panose="02010600030101010101" pitchFamily="2" charset="-122"/>
                        <a:sym typeface="+mn-ea"/>
                      </a:rPr>
                      <a:t>性质</a:t>
                    </a:r>
                    <a:r>
                      <a:rPr lang="en-US" altLang="zh-CN" sz="2400" b="1">
                        <a:solidFill>
                          <a:schemeClr val="tx1"/>
                        </a:solidFill>
                        <a:latin typeface="宋体" panose="02010600030101010101" pitchFamily="2" charset="-122"/>
                        <a:ea typeface="宋体" panose="02010600030101010101" pitchFamily="2" charset="-122"/>
                        <a:sym typeface="+mn-ea"/>
                      </a:rPr>
                      <a:t>5</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同向可加性</a:t>
                    </a:r>
                    <a:r>
                      <a:rPr lang="en-US" altLang="zh-CN" sz="2400" b="1">
                        <a:solidFill>
                          <a:srgbClr val="FF0000"/>
                        </a:solidFill>
                        <a:latin typeface="宋体" panose="02010600030101010101" pitchFamily="2" charset="-122"/>
                        <a:ea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𝑐</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𝑑</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𝑑</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765" y="5400"/>
                    <a:ext cx="17752" cy="899"/>
                  </a:xfrm>
                  <a:prstGeom prst="rect">
                    <a:avLst/>
                  </a:prstGeom>
                  <a:blipFill rotWithShape="1">
                    <a:blip r:embed="rId3"/>
                    <a:stretch>
                      <a:fillRect/>
                    </a:stretch>
                  </a:blipFill>
                </p:spPr>
                <p:txBody>
                  <a:bodyPr/>
                  <a:lstStyle/>
                  <a:p>
                    <a:r>
                      <a:rPr lang="zh-CN" altLang="en-US">
                        <a:noFill/>
                      </a:rPr>
                      <a:t> </a:t>
                    </a:r>
                  </a:p>
                </p:txBody>
              </p:sp>
            </mc:Fallback>
          </mc:AlternateContent>
          <p:sp>
            <p:nvSpPr>
              <p:cNvPr id="16" name="矩形 15"/>
              <p:cNvSpPr/>
              <p:nvPr/>
            </p:nvSpPr>
            <p:spPr>
              <a:xfrm>
                <a:off x="13897" y="575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19" name="组合 18" title=""/>
          <p:cNvGrpSpPr/>
          <p:nvPr/>
        </p:nvGrpSpPr>
        <p:grpSpPr>
          <a:xfrm>
            <a:off x="485775" y="4105275"/>
            <a:ext cx="11272520" cy="1050290"/>
            <a:chOff x="765" y="6465"/>
            <a:chExt cx="17752" cy="1654"/>
          </a:xfrm>
        </p:grpSpPr>
        <mc:AlternateContent>
          <mc:Choice Requires="a14">
            <p:sp>
              <p:nvSpPr>
                <p:cNvPr id="15" name="文本框 14"/>
                <p:cNvSpPr txBox="1"/>
                <p:nvPr/>
              </p:nvSpPr>
              <p:spPr>
                <a:xfrm>
                  <a:off x="765" y="6465"/>
                  <a:ext cx="17752" cy="1654"/>
                </a:xfrm>
                <a:prstGeom prst="rect">
                  <a:avLst/>
                </a:prstGeom>
                <a:noFill/>
              </p:spPr>
              <p:txBody>
                <a:bodyPr wrap="square" rtlCol="0" anchor="t">
                  <a:spAutoFit/>
                </a:bodyPr>
                <a:lstStyle/>
                <a:p>
                  <a:pPr>
                    <a:lnSpc>
                      <a:spcPct val="130000"/>
                    </a:lnSpc>
                  </a:pP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事实上，由</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和性质</a:t>
                  </a:r>
                  <a:r>
                    <a:rPr lang="en-US" altLang="zh-CN" sz="2400">
                      <a:latin typeface="Cambria Math" panose="02040503050406030204" charset="0"/>
                      <a:ea typeface="宋体" panose="02010600030101010101" pitchFamily="2" charset="-122"/>
                      <a:cs typeface="Cambria Math" panose="02040503050406030204" charset="0"/>
                      <a:sym typeface="+mn-ea"/>
                    </a:rPr>
                    <a:t>3(</a:t>
                  </a:r>
                  <a:r>
                    <a:rPr lang="zh-CN" altLang="en-US" sz="2400" b="1">
                      <a:latin typeface="Cambria Math" panose="02040503050406030204" charset="0"/>
                      <a:ea typeface="宋体" panose="02010600030101010101" pitchFamily="2" charset="-122"/>
                      <a:cs typeface="Cambria Math" panose="02040503050406030204" charset="0"/>
                      <a:sym typeface="+mn-ea"/>
                    </a:rPr>
                    <a:t>可加性</a:t>
                  </a:r>
                  <a:r>
                    <a:rPr lang="en-US" altLang="zh-CN" sz="2400">
                      <a:latin typeface="Cambria Math" panose="02040503050406030204" charset="0"/>
                      <a:ea typeface="宋体" panose="02010600030101010101" pitchFamily="2" charset="-122"/>
                      <a:cs typeface="Cambria Math" panose="02040503050406030204" charset="0"/>
                      <a:sym typeface="+mn-ea"/>
                    </a:rPr>
                    <a:t>)</a:t>
                  </a:r>
                  <a:r>
                    <a:rPr lang="zh-CN" altLang="en-US"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得</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𝑐</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由</a:t>
                  </a:r>
                  <a14:m>
                    <m:oMathPara>
                      <m:oMathParaPr>
                        <m:jc/>
                      </m:oMathParaPr>
                      <m:oMath>
                        <m:r>
                          <a:rPr lang="en-US" altLang="zh-CN" sz="2400" i="1">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𝑑</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和性质</a:t>
                  </a:r>
                  <a:r>
                    <a:rPr lang="en-US" altLang="zh-CN" sz="2400">
                      <a:latin typeface="Cambria Math" panose="02040503050406030204" charset="0"/>
                      <a:ea typeface="宋体" panose="02010600030101010101" pitchFamily="2" charset="-122"/>
                      <a:cs typeface="Cambria Math" panose="02040503050406030204" charset="0"/>
                      <a:sym typeface="+mn-ea"/>
                    </a:rPr>
                    <a:t>3(</a:t>
                  </a:r>
                  <a:r>
                    <a:rPr lang="zh-CN" altLang="en-US" sz="2400" b="1">
                      <a:latin typeface="Cambria Math" panose="02040503050406030204" charset="0"/>
                      <a:ea typeface="宋体" panose="02010600030101010101" pitchFamily="2" charset="-122"/>
                      <a:cs typeface="Cambria Math" panose="02040503050406030204" charset="0"/>
                      <a:sym typeface="+mn-ea"/>
                    </a:rPr>
                    <a:t>可加性</a:t>
                  </a:r>
                  <a:r>
                    <a:rPr lang="en-US" altLang="zh-CN"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，得</a:t>
                  </a:r>
                  <a14:m>
                    <m:oMathPara>
                      <m:oMathParaPr>
                        <m:jc/>
                      </m:oMathParaPr>
                      <m:oMath>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𝑑</m:t>
                        </m:r>
                      </m:oMath>
                    </m:oMathPara>
                  </a14:m>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再根据性质</a:t>
                  </a:r>
                  <a:r>
                    <a:rPr lang="en-US" altLang="zh-CN" sz="2400" b="1">
                      <a:latin typeface="Cambria Math" panose="02040503050406030204" charset="0"/>
                      <a:ea typeface="宋体" panose="02010600030101010101" pitchFamily="2" charset="-122"/>
                      <a:cs typeface="Cambria Math" panose="02040503050406030204" charset="0"/>
                      <a:sym typeface="+mn-ea"/>
                    </a:rPr>
                    <a:t>2</a:t>
                  </a:r>
                  <a:r>
                    <a:rPr lang="en-US" altLang="zh-CN"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传递性</a:t>
                  </a:r>
                  <a:r>
                    <a:rPr lang="en-US" altLang="zh-CN"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，即得</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𝑑</m:t>
                        </m:r>
                        <m:r>
                          <a:rPr lang="en-US" altLang="zh-CN" sz="2400" i="1">
                            <a:latin typeface="Cambria Math" panose="02040503050406030204"/>
                            <a:ea typeface="宋体" pitchFamily="2" charset="-122"/>
                            <a:cs typeface="Cambria Math" panose="02040503050406030204" charset="0"/>
                          </a:rPr>
                          <m:t>.</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765" y="6465"/>
                  <a:ext cx="17752" cy="1654"/>
                </a:xfrm>
                <a:prstGeom prst="rect">
                  <a:avLst/>
                </a:prstGeom>
                <a:blipFill rotWithShape="1">
                  <a:blip r:embed="rId4"/>
                  <a:stretch>
                    <a:fillRect/>
                  </a:stretch>
                </a:blipFill>
              </p:spPr>
              <p:txBody>
                <a:bodyPr/>
                <a:lstStyle/>
                <a:p>
                  <a:r>
                    <a:rPr lang="zh-CN" altLang="en-US">
                      <a:noFill/>
                    </a:rPr>
                    <a:t> </a:t>
                  </a:r>
                </a:p>
              </p:txBody>
            </p:sp>
          </mc:Fallback>
        </mc:AlternateContent>
        <p:sp>
          <p:nvSpPr>
            <p:cNvPr id="18" name="矩形 17"/>
            <p:cNvSpPr/>
            <p:nvPr>
              <p:custDataLst>
                <p:tags r:id="rId5"/>
              </p:custDataLst>
            </p:nvPr>
          </p:nvSpPr>
          <p:spPr>
            <a:xfrm>
              <a:off x="13416" y="7634"/>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 name="文本框 2" title=""/>
          <p:cNvSpPr txBox="1"/>
          <p:nvPr/>
        </p:nvSpPr>
        <p:spPr>
          <a:xfrm>
            <a:off x="509270" y="538480"/>
            <a:ext cx="11518265" cy="755650"/>
          </a:xfrm>
          <a:prstGeom prst="rect">
            <a:avLst/>
          </a:prstGeom>
          <a:noFill/>
        </p:spPr>
        <p:txBody>
          <a:bodyPr wrap="square" rtlCol="0" anchor="t">
            <a:spAutoFit/>
          </a:bodyPr>
          <a:lstStyle/>
          <a:p>
            <a:pPr>
              <a:lnSpc>
                <a:spcPct val="180000"/>
              </a:lnSpc>
            </a:pPr>
            <a:r>
              <a:rPr lang="zh-CN" altLang="en-US" sz="2400" b="1">
                <a:latin typeface="Cambria Math" panose="02040503050406030204" charset="0"/>
                <a:ea typeface="宋体" panose="02010600030101010101" pitchFamily="2" charset="-122"/>
                <a:cs typeface="Cambria Math" panose="02040503050406030204" charset="0"/>
                <a:sym typeface="+mn-ea"/>
              </a:rPr>
              <a:t>利用性质</a:t>
            </a:r>
            <a:r>
              <a:rPr lang="en-US" altLang="zh-CN" sz="2400">
                <a:latin typeface="Cambria Math" panose="02040503050406030204" charset="0"/>
                <a:ea typeface="宋体" panose="02010600030101010101" pitchFamily="2" charset="-122"/>
                <a:cs typeface="Cambria Math" panose="02040503050406030204" charset="0"/>
                <a:sym typeface="+mn-ea"/>
              </a:rPr>
              <a:t>4(</a:t>
            </a:r>
            <a:r>
              <a:rPr lang="zh-CN" altLang="en-US" sz="2400" b="1">
                <a:latin typeface="Cambria Math" panose="02040503050406030204" charset="0"/>
                <a:ea typeface="宋体" panose="02010600030101010101" pitchFamily="2" charset="-122"/>
                <a:cs typeface="Cambria Math" panose="02040503050406030204" charset="0"/>
                <a:sym typeface="+mn-ea"/>
              </a:rPr>
              <a:t>可乘性</a:t>
            </a:r>
            <a:r>
              <a:rPr lang="en-US" altLang="zh-CN"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和性质</a:t>
            </a:r>
            <a:r>
              <a:rPr lang="en-US" altLang="zh-CN" sz="2400">
                <a:latin typeface="Cambria Math" panose="02040503050406030204" charset="0"/>
                <a:ea typeface="宋体" panose="02010600030101010101" pitchFamily="2" charset="-122"/>
                <a:cs typeface="Cambria Math" panose="02040503050406030204" charset="0"/>
                <a:sym typeface="+mn-ea"/>
              </a:rPr>
              <a:t>2(</a:t>
            </a:r>
            <a:r>
              <a:rPr lang="zh-CN" altLang="en-US" sz="2400" b="1">
                <a:latin typeface="Cambria Math" panose="02040503050406030204" charset="0"/>
                <a:ea typeface="宋体" panose="02010600030101010101" pitchFamily="2" charset="-122"/>
                <a:cs typeface="Cambria Math" panose="02040503050406030204" charset="0"/>
                <a:sym typeface="+mn-ea"/>
              </a:rPr>
              <a:t>传递性</a:t>
            </a:r>
            <a:r>
              <a:rPr lang="en-US" altLang="zh-CN"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可以推出：</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p:grpSp>
        <p:nvGrpSpPr>
          <p:cNvPr id="10" name="组合 9" title=""/>
          <p:cNvGrpSpPr/>
          <p:nvPr/>
        </p:nvGrpSpPr>
        <p:grpSpPr>
          <a:xfrm>
            <a:off x="509270" y="1323975"/>
            <a:ext cx="10466070" cy="755650"/>
            <a:chOff x="802" y="2085"/>
            <a:chExt cx="16482" cy="1190"/>
          </a:xfrm>
        </p:grpSpPr>
        <mc:AlternateContent>
          <mc:Choice Requires="a14">
            <p:sp>
              <p:nvSpPr>
                <p:cNvPr id="2" name="文本框 1"/>
                <p:cNvSpPr txBox="1"/>
                <p:nvPr/>
              </p:nvSpPr>
              <p:spPr>
                <a:xfrm>
                  <a:off x="802" y="2085"/>
                  <a:ext cx="16482" cy="1190"/>
                </a:xfrm>
                <a:prstGeom prst="rect">
                  <a:avLst/>
                </a:prstGeom>
                <a:noFill/>
              </p:spPr>
              <p:txBody>
                <a:bodyPr wrap="square" rtlCol="0" anchor="t">
                  <a:spAutoFit/>
                </a:bodyPr>
                <a:lstStyle/>
                <a:p>
                  <a:pPr>
                    <a:lnSpc>
                      <a:spcPct val="180000"/>
                    </a:lnSpc>
                  </a:pPr>
                  <a:r>
                    <a:rPr lang="zh-CN" altLang="en-US" sz="2400" b="1">
                      <a:latin typeface="宋体" panose="02010600030101010101" pitchFamily="2" charset="-122"/>
                      <a:ea typeface="宋体" panose="02010600030101010101" pitchFamily="2" charset="-122"/>
                      <a:sym typeface="+mn-ea"/>
                    </a:rPr>
                    <a:t>性质</a:t>
                  </a:r>
                  <a:r>
                    <a:rPr lang="en-US" altLang="zh-CN" sz="2400" b="1">
                      <a:latin typeface="宋体" panose="02010600030101010101" pitchFamily="2" charset="-122"/>
                      <a:ea typeface="宋体" panose="02010600030101010101" pitchFamily="2" charset="-122"/>
                      <a:sym typeface="+mn-ea"/>
                    </a:rPr>
                    <a:t>6</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同向同正可乘性</a:t>
                  </a:r>
                  <a:r>
                    <a:rPr lang="en-US" altLang="zh-CN" sz="2400" b="1">
                      <a:solidFill>
                        <a:srgbClr val="FF0000"/>
                      </a:solidFill>
                      <a:latin typeface="宋体" panose="02010600030101010101" pitchFamily="2" charset="-122"/>
                      <a:ea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𝑐</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𝑑</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𝑎𝑐</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𝑏𝑑</m:t>
                        </m:r>
                        <m:r>
                          <a:rPr lang="en-US" altLang="zh-CN" sz="2400" i="1">
                            <a:latin typeface="Cambria Math" panose="02040503050406030204"/>
                            <a:ea typeface="宋体" pitchFamily="2" charset="-122"/>
                            <a:cs typeface="Cambria Math" panose="02040503050406030204" charset="0"/>
                          </a:rPr>
                          <m:t>.</m:t>
                        </m:r>
                      </m:oMath>
                    </m:oMathPara>
                  </a14:m>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802" y="2085"/>
                  <a:ext cx="16482" cy="1190"/>
                </a:xfrm>
                <a:prstGeom prst="rect">
                  <a:avLst/>
                </a:prstGeom>
                <a:blipFill rotWithShape="1">
                  <a:blip r:embed="rId2"/>
                  <a:stretch>
                    <a:fillRect/>
                  </a:stretch>
                </a:blipFill>
              </p:spPr>
              <p:txBody>
                <a:bodyPr/>
                <a:lstStyle/>
                <a:p>
                  <a:r>
                    <a:rPr lang="zh-CN" altLang="en-US">
                      <a:noFill/>
                    </a:rPr>
                    <a:t> </a:t>
                  </a:r>
                </a:p>
              </p:txBody>
            </p:sp>
          </mc:Fallback>
        </mc:AlternateContent>
        <p:sp>
          <p:nvSpPr>
            <p:cNvPr id="9" name="矩形 8"/>
            <p:cNvSpPr/>
            <p:nvPr/>
          </p:nvSpPr>
          <p:spPr>
            <a:xfrm>
              <a:off x="15391" y="2693"/>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2" name="组合 11" title=""/>
          <p:cNvGrpSpPr/>
          <p:nvPr/>
        </p:nvGrpSpPr>
        <p:grpSpPr>
          <a:xfrm>
            <a:off x="509270" y="2181860"/>
            <a:ext cx="10532110" cy="755650"/>
            <a:chOff x="802" y="3436"/>
            <a:chExt cx="16586" cy="1190"/>
          </a:xfrm>
        </p:grpSpPr>
        <mc:AlternateContent>
          <mc:Choice Requires="a14">
            <p:sp>
              <p:nvSpPr>
                <p:cNvPr id="7" name="文本框 6"/>
                <p:cNvSpPr txBox="1"/>
                <p:nvPr/>
              </p:nvSpPr>
              <p:spPr>
                <a:xfrm>
                  <a:off x="802" y="3436"/>
                  <a:ext cx="16587" cy="1190"/>
                </a:xfrm>
                <a:prstGeom prst="rect">
                  <a:avLst/>
                </a:prstGeom>
                <a:noFill/>
              </p:spPr>
              <p:txBody>
                <a:bodyPr wrap="square" rtlCol="0" anchor="t">
                  <a:spAutoFit/>
                </a:bodyPr>
                <a:lstStyle/>
                <a:p>
                  <a:pPr>
                    <a:lnSpc>
                      <a:spcPct val="180000"/>
                    </a:lnSpc>
                  </a:pPr>
                  <a:r>
                    <a:rPr lang="zh-CN" altLang="en-US" sz="2400" b="1">
                      <a:latin typeface="宋体" panose="02010600030101010101" pitchFamily="2" charset="-122"/>
                      <a:ea typeface="宋体" panose="02010600030101010101" pitchFamily="2" charset="-122"/>
                      <a:sym typeface="+mn-ea"/>
                    </a:rPr>
                    <a:t>性质</a:t>
                  </a:r>
                  <a:r>
                    <a:rPr lang="en-US" altLang="zh-CN" sz="2400" b="1">
                      <a:latin typeface="宋体" panose="02010600030101010101" pitchFamily="2" charset="-122"/>
                      <a:ea typeface="宋体" panose="02010600030101010101" pitchFamily="2" charset="-122"/>
                      <a:sym typeface="+mn-ea"/>
                    </a:rPr>
                    <a:t>7</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同乘方性</a:t>
                  </a:r>
                  <a:r>
                    <a:rPr lang="en-US" altLang="zh-CN" sz="2400" b="1">
                      <a:solidFill>
                        <a:srgbClr val="FF0000"/>
                      </a:solidFill>
                      <a:latin typeface="宋体" panose="02010600030101010101" pitchFamily="2" charset="-122"/>
                      <a:ea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sym typeface="+mn-ea"/>
                    </a:rPr>
                    <a:t>，那么</a:t>
                  </a:r>
                  <a14:m>
                    <m:oMathPara>
                      <m:oMathParaPr>
                        <m:jc/>
                      </m:oMathParaPr>
                      <m:oMath>
                        <m:sSup>
                          <m:sSupPr>
                            <m:ctrlPr>
                              <a:rPr lang="zh-CN" altLang="en-US" sz="2400" i="1">
                                <a:solidFill>
                                  <a:srgbClr val="FF0000"/>
                                </a:solidFill>
                                <a:latin typeface="Cambria Math" panose="02040503050406030204"/>
                                <a:ea typeface="宋体" pitchFamily="2" charset="-122"/>
                                <a:cs typeface="Cambria Math" panose="02040503050406030204" charset="0"/>
                                <a:sym typeface="+mn-ea"/>
                              </a:rPr>
                            </m:ctrlPr>
                          </m:sSupPr>
                          <m:e>
                            <m:r>
                              <a:rPr lang="en-US" altLang="zh-CN" sz="2400" i="1">
                                <a:solidFill>
                                  <a:srgbClr val="FF0000"/>
                                </a:solidFill>
                                <a:latin typeface="Cambria Math" panose="02040503050406030204"/>
                                <a:ea typeface="宋体" pitchFamily="2" charset="-122"/>
                                <a:cs typeface="Cambria Math" panose="02040503050406030204" charset="0"/>
                                <a:sym typeface="+mn-ea"/>
                              </a:rPr>
                              <m:t>𝑎</m:t>
                            </m:r>
                          </m:e>
                          <m:sup>
                            <m:r>
                              <a:rPr lang="en-US" altLang="zh-CN" sz="2400" i="1">
                                <a:solidFill>
                                  <a:srgbClr val="FF0000"/>
                                </a:solidFill>
                                <a:latin typeface="Cambria Math" panose="02040503050406030204"/>
                                <a:ea typeface="宋体" pitchFamily="2" charset="-122"/>
                                <a:cs typeface="Cambria Math" panose="02040503050406030204" charset="0"/>
                                <a:sym typeface="+mn-ea"/>
                              </a:rPr>
                              <m:t>𝑛</m:t>
                            </m:r>
                          </m:sup>
                        </m:sSup>
                        <m:r>
                          <a:rPr lang="en-US" altLang="zh-CN" sz="2400" i="1">
                            <a:solidFill>
                              <a:srgbClr val="FF0000"/>
                            </a:solidFill>
                            <a:latin typeface="Cambria Math" panose="02040503050406030204"/>
                            <a:ea typeface="宋体" pitchFamily="2" charset="-122"/>
                            <a:cs typeface="Cambria Math" panose="02040503050406030204" charset="0"/>
                          </a:rPr>
                          <m:t>&gt;</m:t>
                        </m:r>
                        <m:sSup>
                          <m:sSupPr>
                            <m:ctrlPr>
                              <a:rPr lang="zh-CN" altLang="en-US" sz="2400" i="1">
                                <a:solidFill>
                                  <a:srgbClr val="FF0000"/>
                                </a:solidFill>
                                <a:latin typeface="Cambria Math" panose="02040503050406030204"/>
                                <a:ea typeface="宋体" pitchFamily="2" charset="-122"/>
                                <a:cs typeface="Cambria Math" panose="02040503050406030204" charset="0"/>
                                <a:sym typeface="+mn-ea"/>
                              </a:rPr>
                            </m:ctrlPr>
                          </m:sSupPr>
                          <m:e>
                            <m:r>
                              <a:rPr lang="en-US" altLang="zh-CN" sz="2400" i="1">
                                <a:solidFill>
                                  <a:srgbClr val="FF0000"/>
                                </a:solidFill>
                                <a:latin typeface="Cambria Math" panose="02040503050406030204"/>
                                <a:ea typeface="宋体" pitchFamily="2" charset="-122"/>
                                <a:cs typeface="Cambria Math" panose="02040503050406030204" charset="0"/>
                                <a:sym typeface="+mn-ea"/>
                              </a:rPr>
                              <m:t>𝑏</m:t>
                            </m:r>
                          </m:e>
                          <m:sup>
                            <m:r>
                              <a:rPr lang="en-US" altLang="zh-CN" sz="2400" i="1">
                                <a:solidFill>
                                  <a:srgbClr val="FF0000"/>
                                </a:solidFill>
                                <a:latin typeface="Cambria Math" panose="02040503050406030204"/>
                                <a:ea typeface="宋体" pitchFamily="2" charset="-122"/>
                                <a:cs typeface="Cambria Math" panose="02040503050406030204" charset="0"/>
                                <a:sym typeface="+mn-ea"/>
                              </a:rPr>
                              <m:t>𝑛</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𝑛</m:t>
                        </m:r>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𝑁</m:t>
                            </m:r>
                          </m:e>
                          <m:sup>
                            <m:r>
                              <a:rPr lang="en-US" altLang="zh-CN" sz="2400" i="1">
                                <a:solidFill>
                                  <a:srgbClr val="FF0000"/>
                                </a:solidFill>
                                <a:latin typeface="Cambria Math" panose="02040503050406030204"/>
                                <a:ea typeface="宋体" pitchFamily="2" charset="-122"/>
                                <a:cs typeface="Cambria Math" panose="02040503050406030204" charset="0"/>
                              </a:rPr>
                              <m:t>∗</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𝑛</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m:t>
                        </m:r>
                      </m:oMath>
                    </m:oMathPara>
                  </a14:m>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802" y="3436"/>
                  <a:ext cx="16587" cy="1190"/>
                </a:xfrm>
                <a:prstGeom prst="rect">
                  <a:avLst/>
                </a:prstGeom>
                <a:blipFill rotWithShape="1">
                  <a:blip r:embed="rId3"/>
                  <a:stretch>
                    <a:fillRect/>
                  </a:stretch>
                </a:blipFill>
              </p:spPr>
              <p:txBody>
                <a:bodyPr/>
                <a:lstStyle/>
                <a:p>
                  <a:r>
                    <a:rPr lang="zh-CN" altLang="en-US">
                      <a:noFill/>
                    </a:rPr>
                    <a:t> </a:t>
                  </a:r>
                </a:p>
              </p:txBody>
            </p:sp>
          </mc:Fallback>
        </mc:AlternateContent>
        <p:sp>
          <p:nvSpPr>
            <p:cNvPr id="11" name="矩形 10"/>
            <p:cNvSpPr/>
            <p:nvPr>
              <p:custDataLst>
                <p:tags r:id="rId4"/>
              </p:custDataLst>
            </p:nvPr>
          </p:nvSpPr>
          <p:spPr>
            <a:xfrm>
              <a:off x="14568" y="4068"/>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4" name="组合 13" title=""/>
          <p:cNvGrpSpPr/>
          <p:nvPr/>
        </p:nvGrpSpPr>
        <p:grpSpPr>
          <a:xfrm>
            <a:off x="509270" y="3161665"/>
            <a:ext cx="10675620" cy="755650"/>
            <a:chOff x="802" y="4979"/>
            <a:chExt cx="16812" cy="1190"/>
          </a:xfrm>
        </p:grpSpPr>
        <p:sp>
          <p:nvSpPr>
            <p:cNvPr id="8" name="文本框 7"/>
            <p:cNvSpPr txBox="1"/>
            <p:nvPr/>
          </p:nvSpPr>
          <p:spPr>
            <a:xfrm>
              <a:off x="802" y="4979"/>
              <a:ext cx="16812" cy="1190"/>
            </a:xfrm>
            <a:prstGeom prst="rect">
              <a:avLst/>
            </a:prstGeom>
            <a:noFill/>
          </p:spPr>
          <p:txBody>
            <a:bodyPr wrap="square" rtlCol="0" anchor="t">
              <a:spAutoFit/>
            </a:bodyPr>
            <a:lstStyle/>
            <a:p>
              <a:pPr>
                <a:lnSpc>
                  <a:spcPct val="180000"/>
                </a:lnSpc>
              </a:pPr>
              <a:r>
                <a:rPr lang="zh-CN" altLang="en-US" sz="2400" b="1">
                  <a:latin typeface="Cambria Math" panose="02040503050406030204" charset="0"/>
                  <a:ea typeface="宋体" panose="02010600030101010101" pitchFamily="2" charset="-122"/>
                  <a:cs typeface="Cambria Math" panose="02040503050406030204" charset="0"/>
                  <a:sym typeface="+mn-ea"/>
                </a:rPr>
                <a:t>实数大小关系的基本事实和不等式的性质是解决不等式问题的基本依据</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p:sp>
          <p:nvSpPr>
            <p:cNvPr id="13" name="矩形 12"/>
            <p:cNvSpPr/>
            <p:nvPr>
              <p:custDataLst>
                <p:tags r:id="rId5"/>
              </p:custDataLst>
            </p:nvPr>
          </p:nvSpPr>
          <p:spPr>
            <a:xfrm>
              <a:off x="16182" y="570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7625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09270" y="647065"/>
                <a:ext cx="11022330" cy="72453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已知</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0</m:t>
                      </m:r>
                    </m:oMath>
                  </m:oMathPara>
                </a14:m>
                <a:r>
                  <a:rPr lang="zh-CN" altLang="en-US" sz="2400" b="1">
                    <a:latin typeface="宋体" panose="02010600030101010101" pitchFamily="2" charset="-122"/>
                    <a:ea typeface="宋体" panose="02010600030101010101" pitchFamily="2" charset="-122"/>
                    <a:sym typeface="+mn-ea"/>
                  </a:rPr>
                  <a:t>，</a:t>
                </a:r>
                <a14:m>
                  <m:oMathPara>
                    <m:oMathParaPr>
                      <m:jc/>
                    </m:oMathParaPr>
                    <m:oMath>
                      <m:r>
                        <a:rPr lang="en-US" altLang="zh-CN" sz="2400" i="1">
                          <a:latin typeface="Cambria Math" panose="02040503050406030204"/>
                          <a:ea typeface="宋体" pitchFamily="2" charset="-122"/>
                          <a:cs typeface="Cambria Math" panose="02040503050406030204" charset="0"/>
                          <a:sym typeface="+mn-ea"/>
                        </a:rPr>
                        <m:t>𝑐</m:t>
                      </m:r>
                      <m:r>
                        <a:rPr lang="en-US" altLang="zh-CN" sz="2400" i="1">
                          <a:latin typeface="Cambria Math" panose="02040503050406030204"/>
                          <a:ea typeface="宋体" pitchFamily="2" charset="-122"/>
                          <a:cs typeface="Cambria Math" panose="02040503050406030204" charset="0"/>
                          <a:sym typeface="+mn-ea"/>
                        </a:rPr>
                        <m:t>&lt;</m:t>
                      </m:r>
                      <m:r>
                        <a:rPr lang="en-US" altLang="zh-CN" sz="2400" i="1">
                          <a:latin typeface="Cambria Math" panose="02040503050406030204"/>
                          <a:ea typeface="宋体" pitchFamily="2" charset="-122"/>
                          <a:cs typeface="Cambria Math" panose="02040503050406030204" charset="0"/>
                          <a:sym typeface="+mn-ea"/>
                        </a:rPr>
                        <m:t>0</m:t>
                      </m:r>
                      <m:r>
                        <a:rPr lang="en-US" altLang="zh-CN" sz="2400" i="1">
                          <a:latin typeface="Cambria Math" panose="02040503050406030204"/>
                          <a:ea typeface="宋体" pitchFamily="2" charset="-122"/>
                          <a:cs typeface="Cambria Math" panose="02040503050406030204" charset="0"/>
                          <a:sym typeface="+mn-ea"/>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求证</a:t>
                </a:r>
                <a14:m>
                  <m:oMathPara>
                    <m:oMathParaPr>
                      <m:jc/>
                    </m:oMathParaPr>
                    <m:oMath>
                      <m:f>
                        <m:fPr>
                          <m:type m:val="bar"/>
                          <m:ctrlPr>
                            <a:rPr lang="en-US" altLang="zh-CN" sz="2400" i="1">
                              <a:latin typeface="Cambria Math" panose="02040503050406030204"/>
                              <a:ea typeface="宋体" pitchFamily="2" charset="-122"/>
                              <a:cs typeface="Cambria Math" panose="02040503050406030204" charset="0"/>
                              <a:sym typeface="+mn-ea"/>
                            </a:rPr>
                          </m:ctrlPr>
                        </m:fPr>
                        <m:num>
                          <m:r>
                            <a:rPr lang="en-US" altLang="zh-CN" sz="2400" i="1">
                              <a:latin typeface="Cambria Math" panose="02040503050406030204"/>
                              <a:ea typeface="宋体" pitchFamily="2" charset="-122"/>
                              <a:cs typeface="Cambria Math" panose="02040503050406030204" charset="0"/>
                              <a:sym typeface="+mn-ea"/>
                            </a:rPr>
                            <m:t>𝑐</m:t>
                          </m:r>
                        </m:num>
                        <m:den>
                          <m:r>
                            <a:rPr lang="en-US" altLang="zh-CN" sz="2400" i="1">
                              <a:latin typeface="Cambria Math" panose="02040503050406030204"/>
                              <a:ea typeface="宋体" pitchFamily="2" charset="-122"/>
                              <a:cs typeface="Cambria Math" panose="02040503050406030204" charset="0"/>
                              <a:sym typeface="+mn-ea"/>
                            </a:rPr>
                            <m:t>𝑎</m:t>
                          </m:r>
                        </m:den>
                      </m:f>
                      <m:r>
                        <a:rPr lang="en-US" altLang="zh-CN" sz="2400" i="1">
                          <a:latin typeface="Cambria Math" panose="02040503050406030204"/>
                          <a:ea typeface="宋体" pitchFamily="2" charset="-122"/>
                          <a:cs typeface="Cambria Math" panose="02040503050406030204" charset="0"/>
                          <a:sym typeface="+mn-ea"/>
                        </a:rPr>
                        <m:t>&gt;</m:t>
                      </m:r>
                      <m:f>
                        <m:fPr>
                          <m:type m:val="bar"/>
                          <m:ctrlPr>
                            <a:rPr lang="en-US" altLang="zh-CN" sz="2400" i="1">
                              <a:latin typeface="Cambria Math" panose="02040503050406030204"/>
                              <a:ea typeface="宋体" pitchFamily="2" charset="-122"/>
                              <a:cs typeface="Cambria Math" panose="02040503050406030204" charset="0"/>
                              <a:sym typeface="+mn-ea"/>
                            </a:rPr>
                          </m:ctrlPr>
                        </m:fPr>
                        <m:num>
                          <m:r>
                            <a:rPr lang="en-US" altLang="zh-CN" sz="2400" i="1">
                              <a:latin typeface="Cambria Math" panose="02040503050406030204"/>
                              <a:ea typeface="宋体" pitchFamily="2" charset="-122"/>
                              <a:cs typeface="Cambria Math" panose="02040503050406030204" charset="0"/>
                              <a:sym typeface="+mn-ea"/>
                            </a:rPr>
                            <m:t>𝑐</m:t>
                          </m:r>
                        </m:num>
                        <m:den>
                          <m:r>
                            <a:rPr lang="en-US" altLang="zh-CN" sz="2400" i="1">
                              <a:latin typeface="Cambria Math" panose="02040503050406030204"/>
                              <a:ea typeface="宋体" pitchFamily="2" charset="-122"/>
                              <a:cs typeface="Cambria Math" panose="02040503050406030204" charset="0"/>
                              <a:sym typeface="+mn-ea"/>
                            </a:rPr>
                            <m:t>𝑏</m:t>
                          </m:r>
                        </m:den>
                      </m:f>
                      <m:r>
                        <a:rPr lang="en-US" altLang="zh-CN" sz="2400" i="1">
                          <a:latin typeface="Cambria Math" panose="02040503050406030204"/>
                          <a:ea typeface="宋体" pitchFamily="2" charset="-122"/>
                          <a:cs typeface="Cambria Math" panose="02040503050406030204" charset="0"/>
                          <a:sym typeface="+mn-ea"/>
                        </a:rPr>
                        <m:t>.</m:t>
                      </m:r>
                    </m:oMath>
                  </m:oMathPara>
                </a14:m>
                <a:endParaRPr lang="zh-CN" altLang="en-US" sz="2400">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09270" y="647065"/>
                <a:ext cx="11022330" cy="72453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601345" y="1480185"/>
                <a:ext cx="8497570" cy="3745865"/>
              </a:xfrm>
              <a:prstGeom prst="rect">
                <a:avLst/>
              </a:prstGeom>
              <a:noFill/>
            </p:spPr>
            <p:txBody>
              <a:bodyPr wrap="square" rtlCol="0">
                <a:spAutoFit/>
              </a:bodyPr>
              <a:lstStyle/>
              <a:p>
                <a:pPr algn="l">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证明：</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r>
                        <m:rPr>
                          <m:sty m:val="b"/>
                        </m:rPr>
                        <a:rPr lang="zh-CN" altLang="en-US" sz="2400" b="1">
                          <a:solidFill>
                            <a:srgbClr val="FF0000"/>
                          </a:solidFill>
                          <a:latin typeface="宋体" pitchFamily="2" charset="-122"/>
                          <a:ea typeface="宋体" pitchFamily="2" charset="-122"/>
                          <a:sym typeface="+mn-ea"/>
                        </a:rPr>
                        <m:t>，</m:t>
                      </m:r>
                    </m:oMath>
                  </m:oMathPara>
                </a14:m>
                <a:endParaRPr lang="zh-CN" altLang="en-US" sz="2400" b="1">
                  <a:solidFill>
                    <a:srgbClr val="FF0000"/>
                  </a:solidFill>
                  <a:latin typeface="宋体" panose="02010600030101010101" pitchFamily="2" charset="-122"/>
                  <a:ea typeface="宋体" panose="02010600030101010101" pitchFamily="2" charset="-122"/>
                  <a:sym typeface="+mn-ea"/>
                </a:endParaRPr>
              </a:p>
              <a:p>
                <a:pPr algn="l">
                  <a:lnSpc>
                    <a:spcPct val="15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𝑎𝑏</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r>
                        <m:rPr>
                          <m:sty m:val="b"/>
                        </m:rPr>
                        <a:rPr lang="zh-CN" altLang="en-US" sz="2400" b="1">
                          <a:solidFill>
                            <a:srgbClr val="FF0000"/>
                          </a:solidFill>
                          <a:latin typeface="宋体" pitchFamily="2" charset="-122"/>
                          <a:ea typeface="宋体" pitchFamily="2" charset="-122"/>
                          <a:sym typeface="+mn-ea"/>
                        </a:rPr>
                        <m:t>，</m:t>
                      </m:r>
                      <m:f>
                        <m:fPr>
                          <m:type m:val="bar"/>
                          <m:ctrlPr>
                            <a:rPr lang="zh-CN" altLang="en-US"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𝑎𝑏</m:t>
                          </m:r>
                        </m:den>
                      </m:f>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zh-CN" altLang="en-US" sz="2400">
                  <a:solidFill>
                    <a:srgbClr val="FF0000"/>
                  </a:solidFill>
                  <a:latin typeface="宋体" panose="02010600030101010101" pitchFamily="2" charset="-122"/>
                  <a:ea typeface="宋体" panose="02010600030101010101" pitchFamily="2" charset="-122"/>
                  <a:sym typeface="+mn-ea"/>
                </a:endParaRPr>
              </a:p>
              <a:p>
                <a:pPr algn="l">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于是，</a:t>
                </a:r>
                <a14:m>
                  <m:oMathPara>
                    <m:oMathParaPr>
                      <m:jc/>
                    </m:oMathParaPr>
                    <m:oMath>
                      <m:r>
                        <a:rPr lang="en-US" altLang="zh-CN" sz="2400" i="1">
                          <a:solidFill>
                            <a:srgbClr val="FF0000"/>
                          </a:solidFill>
                          <a:latin typeface="宋体" pitchFamily="2" charset="-122"/>
                          <a:ea typeface="宋体" pitchFamily="2" charset="-122"/>
                          <a:cs typeface="宋体" panose="02010600030101010101" pitchFamily="2" charset="-122"/>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zh-CN" altLang="en-US"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𝑎𝑏</m:t>
                          </m:r>
                        </m:den>
                      </m:f>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zh-CN" altLang="en-US"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𝑎𝑏</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gn="l">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即</a:t>
                </a:r>
                <a14:m>
                  <m:oMathPara>
                    <m:oMathParaPr>
                      <m:jc/>
                    </m:oMathParaPr>
                    <m:oMath>
                      <m:f>
                        <m:fPr>
                          <m:type m:val="bar"/>
                          <m:ctrlPr>
                            <a:rPr lang="zh-CN" altLang="en-US"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𝑏</m:t>
                          </m:r>
                        </m:den>
                      </m:f>
                      <m:r>
                        <a:rPr lang="en-US" altLang="zh-CN" sz="2400" i="1">
                          <a:solidFill>
                            <a:srgbClr val="FF0000"/>
                          </a:solidFill>
                          <a:latin typeface="Cambria Math" panose="02040503050406030204"/>
                          <a:ea typeface="宋体" pitchFamily="2" charset="-122"/>
                          <a:cs typeface="Cambria Math" panose="02040503050406030204" charset="0"/>
                          <a:sym typeface="+mn-ea"/>
                        </a:rPr>
                        <m:t>&gt;</m:t>
                      </m:r>
                      <m:f>
                        <m:fPr>
                          <m:type m:val="bar"/>
                          <m:ctrlPr>
                            <a:rPr lang="zh-CN" altLang="en-US"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𝑎</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gn="l">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𝑐</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得</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𝑐</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𝑎</m:t>
                          </m:r>
                        </m:den>
                      </m:f>
                      <m:r>
                        <a:rPr lang="en-US" altLang="zh-CN" sz="2400" i="1">
                          <a:solidFill>
                            <a:srgbClr val="FF0000"/>
                          </a:solidFill>
                          <a:latin typeface="Cambria Math" panose="02040503050406030204"/>
                          <a:ea typeface="宋体" pitchFamily="2" charset="-122"/>
                          <a:cs typeface="Cambria Math" panose="02040503050406030204" charset="0"/>
                          <a:sym typeface="+mn-ea"/>
                        </a:rPr>
                        <m:t>&gt;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𝑐</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𝑏</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601345" y="1480185"/>
                <a:ext cx="8497570" cy="374586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矩形 2" title=""/>
          <p:cNvSpPr/>
          <p:nvPr/>
        </p:nvSpPr>
        <p:spPr>
          <a:xfrm>
            <a:off x="6583680" y="709295"/>
            <a:ext cx="2762885" cy="3727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问题导入</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57860" y="525780"/>
            <a:ext cx="11117580" cy="2306955"/>
          </a:xfrm>
          <a:prstGeom prst="rect">
            <a:avLst/>
          </a:prstGeom>
          <a:noFill/>
        </p:spPr>
        <p:txBody>
          <a:bodyPr wrap="square" rtlCol="0" anchor="t">
            <a:spAutoFit/>
          </a:bodyPr>
          <a:lstStyle/>
          <a:p>
            <a:pPr>
              <a:lnSpc>
                <a:spcPct val="150000"/>
              </a:lnSpc>
            </a:pPr>
            <a:r>
              <a:rPr lang="en-US" sz="2400" b="1">
                <a:latin typeface="宋体" panose="02010600030101010101" pitchFamily="2" charset="-122"/>
                <a:ea typeface="宋体" panose="02010600030101010101" pitchFamily="2" charset="-122"/>
                <a:cs typeface="宋体" panose="02010600030101010101" pitchFamily="2" charset="-122"/>
              </a:rPr>
              <a:t>    </a:t>
            </a:r>
            <a:r>
              <a:rPr sz="2400" b="1">
                <a:latin typeface="宋体" panose="02010600030101010101" pitchFamily="2" charset="-122"/>
                <a:ea typeface="宋体" panose="02010600030101010101" pitchFamily="2" charset="-122"/>
                <a:cs typeface="宋体" panose="02010600030101010101" pitchFamily="2" charset="-122"/>
              </a:rPr>
              <a:t>在现实世界和日常生活中，大量存在着</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相等关系和不等关系</a:t>
            </a:r>
            <a:r>
              <a:rPr sz="2400" b="1">
                <a:latin typeface="宋体" panose="02010600030101010101" pitchFamily="2" charset="-122"/>
                <a:ea typeface="宋体" panose="02010600030101010101" pitchFamily="2" charset="-122"/>
                <a:cs typeface="宋体" panose="02010600030101010101" pitchFamily="2" charset="-122"/>
              </a:rPr>
              <a:t>，例如</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多与少</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大</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与小、</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长</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与</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短</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高</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与</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矮</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远与近</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快与慢</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、涨</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与跌，轻与重，不超过或不</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少</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于等</a:t>
            </a:r>
            <a:r>
              <a:rPr lang="en-US" sz="2400" b="1">
                <a:latin typeface="宋体" panose="02010600030101010101" pitchFamily="2" charset="-122"/>
                <a:ea typeface="宋体" panose="02010600030101010101" pitchFamily="2" charset="-122"/>
                <a:cs typeface="宋体" panose="02010600030101010101" pitchFamily="2" charset="-122"/>
              </a:rPr>
              <a:t>.</a:t>
            </a:r>
            <a:r>
              <a:rPr sz="2400" b="1">
                <a:latin typeface="宋体" panose="02010600030101010101" pitchFamily="2" charset="-122"/>
                <a:ea typeface="宋体" panose="02010600030101010101" pitchFamily="2" charset="-122"/>
                <a:cs typeface="宋体" panose="02010600030101010101" pitchFamily="2" charset="-122"/>
              </a:rPr>
              <a:t>类似于这样的问题，反映在数量关系上，就是</a:t>
            </a:r>
            <a:r>
              <a:rPr sz="2400" b="1">
                <a:solidFill>
                  <a:srgbClr val="FF0000"/>
                </a:solidFill>
                <a:latin typeface="宋体" panose="02010600030101010101" pitchFamily="2" charset="-122"/>
                <a:ea typeface="宋体" panose="02010600030101010101" pitchFamily="2" charset="-122"/>
                <a:cs typeface="宋体" panose="02010600030101010101" pitchFamily="2" charset="-122"/>
              </a:rPr>
              <a:t>相等与不等</a:t>
            </a:r>
            <a:r>
              <a:rPr lang="en-US" sz="2400" b="1">
                <a:latin typeface="宋体" panose="02010600030101010101" pitchFamily="2" charset="-122"/>
                <a:ea typeface="宋体" panose="02010600030101010101" pitchFamily="2" charset="-122"/>
                <a:cs typeface="宋体" panose="02010600030101010101" pitchFamily="2" charset="-122"/>
              </a:rPr>
              <a:t>.</a:t>
            </a:r>
            <a:r>
              <a:rPr sz="2400" b="1">
                <a:latin typeface="宋体" panose="02010600030101010101" pitchFamily="2" charset="-122"/>
                <a:ea typeface="宋体" panose="02010600030101010101" pitchFamily="2" charset="-122"/>
                <a:cs typeface="宋体" panose="02010600030101010101" pitchFamily="2" charset="-122"/>
              </a:rPr>
              <a:t>相等用等式表示，不等用不等式表示</a:t>
            </a:r>
            <a:r>
              <a:rPr lang="en-US" sz="2400" b="1">
                <a:latin typeface="宋体" panose="02010600030101010101" pitchFamily="2" charset="-122"/>
                <a:ea typeface="宋体" panose="02010600030101010101" pitchFamily="2" charset="-122"/>
                <a:cs typeface="宋体" panose="02010600030101010101" pitchFamily="2" charset="-122"/>
              </a:rPr>
              <a:t>.</a:t>
            </a:r>
            <a:endParaRPr lang="en-US" sz="2400" b="1">
              <a:latin typeface="宋体" panose="02010600030101010101" pitchFamily="2" charset="-122"/>
              <a:ea typeface="宋体" panose="02010600030101010101" pitchFamily="2" charset="-122"/>
              <a:cs typeface="宋体" panose="02010600030101010101" pitchFamily="2" charset="-122"/>
            </a:endParaRPr>
          </a:p>
        </p:txBody>
      </p:sp>
      <p:grpSp>
        <p:nvGrpSpPr>
          <p:cNvPr id="9" name="组合 8" title=""/>
          <p:cNvGrpSpPr/>
          <p:nvPr/>
        </p:nvGrpSpPr>
        <p:grpSpPr>
          <a:xfrm>
            <a:off x="582295" y="2997835"/>
            <a:ext cx="10753090" cy="2157730"/>
            <a:chOff x="917" y="4721"/>
            <a:chExt cx="16934" cy="3398"/>
          </a:xfrm>
        </p:grpSpPr>
        <mc:AlternateContent>
          <mc:Choice Requires="a14">
            <p:sp>
              <p:nvSpPr>
                <p:cNvPr id="8" name="文本框 7"/>
                <p:cNvSpPr txBox="1"/>
                <p:nvPr/>
              </p:nvSpPr>
              <p:spPr>
                <a:xfrm>
                  <a:off x="917" y="4721"/>
                  <a:ext cx="16934" cy="3399"/>
                </a:xfrm>
                <a:prstGeom prst="rect">
                  <a:avLst/>
                </a:prstGeom>
                <a:noFill/>
              </p:spPr>
              <p:txBody>
                <a:bodyPr wrap="square" rtlCol="0">
                  <a:spAutoFit/>
                </a:bodyPr>
                <a:lstStyle/>
                <a:p>
                  <a:pPr algn="l">
                    <a:lnSpc>
                      <a:spcPct val="14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问题</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rPr>
                    <a:t>：你能用不等式或不等式组表示下列问题中的不等关系吗？</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(1)</a:t>
                  </a:r>
                  <a:r>
                    <a:rPr lang="zh-CN" sz="2400" b="1">
                      <a:latin typeface="宋体" panose="02010600030101010101" pitchFamily="2" charset="-122"/>
                      <a:ea typeface="宋体" panose="02010600030101010101" pitchFamily="2" charset="-122"/>
                      <a:cs typeface="Cambria Math" panose="02040503050406030204" charset="0"/>
                    </a:rPr>
                    <a:t>某段路</a:t>
                  </a:r>
                  <a:r>
                    <a:rPr lang="zh-CN" sz="2400" b="1">
                      <a:solidFill>
                        <a:srgbClr val="FF0000"/>
                      </a:solidFill>
                      <a:latin typeface="宋体" panose="02010600030101010101" pitchFamily="2" charset="-122"/>
                      <a:ea typeface="宋体" panose="02010600030101010101" pitchFamily="2" charset="-122"/>
                      <a:cs typeface="Cambria Math" panose="02040503050406030204" charset="0"/>
                    </a:rPr>
                    <a:t>限速</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40</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𝑘𝑚</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ℎ</m:t>
                        </m:r>
                      </m:oMath>
                    </m:oMathPara>
                  </a14:m>
                  <a:r>
                    <a:rPr lang="zh-CN" altLang="en-US" sz="2400" b="1">
                      <a:latin typeface="宋体" panose="02010600030101010101" pitchFamily="2" charset="-122"/>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(2)</a:t>
                  </a:r>
                  <a:r>
                    <a:rPr lang="zh-CN" altLang="en-US" sz="2400" b="1">
                      <a:latin typeface="宋体" panose="02010600030101010101" pitchFamily="2" charset="-122"/>
                      <a:ea typeface="宋体" panose="02010600030101010101" pitchFamily="2" charset="-122"/>
                      <a:cs typeface="Cambria Math" panose="02040503050406030204" charset="0"/>
                    </a:rPr>
                    <a:t>某品牌酸奶的质量检查规定，酸奶中脂肪的含量</a:t>
                  </a:r>
                  <a14:m>
                    <m:oMathPara>
                      <m:oMathParaPr>
                        <m:jc/>
                      </m:oMathParaPr>
                      <m:oMath>
                        <m:r>
                          <a:rPr lang="en-US" altLang="zh-CN" sz="2400" i="1">
                            <a:latin typeface="Cambria Math" panose="02040503050406030204"/>
                            <a:ea typeface="宋体" pitchFamily="2" charset="-122"/>
                            <a:cs typeface="Cambria Math" panose="02040503050406030204" charset="0"/>
                          </a:rPr>
                          <m:t>𝑓</m:t>
                        </m:r>
                      </m:oMath>
                    </m:oMathPara>
                  </a14:m>
                  <a:r>
                    <a:rPr lang="zh-CN" altLang="en-US" sz="2400" b="1">
                      <a:latin typeface="Cambria Math" panose="02040503050406030204" charset="0"/>
                      <a:ea typeface="宋体" panose="02010600030101010101" pitchFamily="2" charset="-122"/>
                      <a:cs typeface="Cambria Math" panose="02040503050406030204" charset="0"/>
                    </a:rPr>
                    <a:t>应</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不少于</a:t>
                  </a:r>
                  <a:r>
                    <a:rPr lang="en-US" altLang="zh-CN" sz="2400">
                      <a:solidFill>
                        <a:srgbClr val="FF0000"/>
                      </a:solidFill>
                      <a:latin typeface="Cambria Math" panose="02040503050406030204" charset="0"/>
                      <a:ea typeface="宋体" panose="02010600030101010101" pitchFamily="2" charset="-122"/>
                      <a:cs typeface="Cambria Math" panose="02040503050406030204" charset="0"/>
                    </a:rPr>
                    <a:t>2.5%</a:t>
                  </a:r>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蛋白质含量</a:t>
                  </a:r>
                  <a14:m>
                    <m:oMathPara>
                      <m:oMathParaPr>
                        <m:jc/>
                      </m:oMathParaPr>
                      <m:oMath>
                        <m:r>
                          <a:rPr lang="en-US" altLang="zh-CN" sz="2400" i="1">
                            <a:latin typeface="Cambria Math" panose="02040503050406030204"/>
                            <a:ea typeface="宋体" pitchFamily="2" charset="-122"/>
                            <a:cs typeface="Cambria Math" panose="02040503050406030204" charset="0"/>
                          </a:rPr>
                          <m:t>𝑝</m:t>
                        </m:r>
                      </m:oMath>
                    </m:oMathPara>
                  </a14:m>
                  <a:r>
                    <a:rPr lang="zh-CN" altLang="en-US" sz="2400" b="1">
                      <a:latin typeface="Cambria Math" panose="02040503050406030204" charset="0"/>
                      <a:ea typeface="宋体" panose="02010600030101010101" pitchFamily="2" charset="-122"/>
                      <a:cs typeface="Cambria Math" panose="02040503050406030204" charset="0"/>
                    </a:rPr>
                    <a:t>应</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不少于</a:t>
                  </a:r>
                  <a:r>
                    <a:rPr lang="en-US" altLang="zh-CN" sz="2400">
                      <a:solidFill>
                        <a:srgbClr val="FF0000"/>
                      </a:solidFill>
                      <a:latin typeface="Cambria Math" panose="02040503050406030204" charset="0"/>
                      <a:ea typeface="宋体" panose="02010600030101010101" pitchFamily="2" charset="-122"/>
                      <a:cs typeface="Cambria Math" panose="02040503050406030204" charset="0"/>
                    </a:rPr>
                    <a:t>2.3%</a:t>
                  </a:r>
                  <a:r>
                    <a:rPr lang="zh-CN" altLang="en-US" sz="2400" b="1">
                      <a:latin typeface="宋体" panose="02010600030101010101" pitchFamily="2" charset="-122"/>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917" y="4721"/>
                  <a:ext cx="16934" cy="3399"/>
                </a:xfrm>
                <a:prstGeom prst="rect">
                  <a:avLst/>
                </a:prstGeom>
                <a:blipFill rotWithShape="1">
                  <a:blip r:embed="rId2"/>
                  <a:stretch>
                    <a:fillRect/>
                  </a:stretch>
                </a:blipFill>
              </p:spPr>
              <p:txBody>
                <a:bodyPr/>
                <a:lstStyle/>
                <a:p>
                  <a:r>
                    <a:rPr lang="zh-CN" altLang="en-US">
                      <a:noFill/>
                    </a:rPr>
                    <a:t> </a:t>
                  </a:r>
                </a:p>
              </p:txBody>
            </p:sp>
          </mc:Fallback>
        </mc:AlternateContent>
        <p:sp>
          <p:nvSpPr>
            <p:cNvPr id="7" name="矩形 6"/>
            <p:cNvSpPr/>
            <p:nvPr/>
          </p:nvSpPr>
          <p:spPr>
            <a:xfrm>
              <a:off x="6919" y="6090"/>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2" name="组合 11" title=""/>
          <p:cNvGrpSpPr/>
          <p:nvPr/>
        </p:nvGrpSpPr>
        <p:grpSpPr>
          <a:xfrm>
            <a:off x="4105275" y="3582035"/>
            <a:ext cx="2877820" cy="474345"/>
            <a:chOff x="6465" y="5641"/>
            <a:chExt cx="4532" cy="747"/>
          </a:xfrm>
        </p:grpSpPr>
        <p:sp>
          <p:nvSpPr>
            <p:cNvPr id="11" name="矩形 10"/>
            <p:cNvSpPr/>
            <p:nvPr/>
          </p:nvSpPr>
          <p:spPr>
            <a:xfrm>
              <a:off x="7349" y="5641"/>
              <a:ext cx="2777" cy="70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0" name="文本框 9"/>
                <p:cNvSpPr txBox="1"/>
                <p:nvPr/>
              </p:nvSpPr>
              <p:spPr>
                <a:xfrm>
                  <a:off x="6465" y="5663"/>
                  <a:ext cx="4532" cy="725"/>
                </a:xfrm>
                <a:prstGeom prst="rect">
                  <a:avLst/>
                </a:prstGeom>
                <a:noFill/>
              </p:spPr>
              <p:txBody>
                <a:bodyPr wrap="square" rtlCol="0">
                  <a:spAutoFit/>
                </a:bodyPr>
                <a:lstStyle/>
                <a:p>
                  <a14:m>
                    <m:oMathPara>
                      <m:oMathParaPr>
                        <m:jc/>
                      </m:oMathParaPr>
                      <m:oMath>
                        <m:r>
                          <a:rPr lang="en-US" altLang="zh-CN" sz="2400" i="1">
                            <a:solidFill>
                              <a:srgbClr val="FF0000"/>
                            </a:solidFill>
                            <a:latin typeface="Cambria Math" panose="02040503050406030204"/>
                            <a:cs typeface="Cambria Math" panose="02040503050406030204" charset="0"/>
                          </a:rPr>
                          <m:t>0</m:t>
                        </m:r>
                        <m:r>
                          <a:rPr lang="en-US" altLang="zh-CN" sz="2400" i="1">
                            <a:solidFill>
                              <a:srgbClr val="FF0000"/>
                            </a:solidFill>
                            <a:latin typeface="Cambria Math" panose="02040503050406030204"/>
                            <a:cs typeface="Cambria Math" panose="02040503050406030204" charset="0"/>
                          </a:rPr>
                          <m:t>&lt;</m:t>
                        </m:r>
                        <m:r>
                          <a:rPr lang="en-US" altLang="zh-CN" sz="2400" i="1">
                            <a:solidFill>
                              <a:srgbClr val="FF0000"/>
                            </a:solidFill>
                            <a:latin typeface="Cambria Math" panose="02040503050406030204"/>
                            <a:cs typeface="Cambria Math" panose="02040503050406030204" charset="0"/>
                          </a:rPr>
                          <m:t>𝑣</m:t>
                        </m:r>
                        <m:r>
                          <a:rPr lang="en-US" altLang="zh-CN" sz="2400" i="1">
                            <a:solidFill>
                              <a:srgbClr val="FF0000"/>
                            </a:solidFill>
                            <a:latin typeface="Cambria Math" panose="02040503050406030204"/>
                            <a:cs typeface="Cambria Math" panose="02040503050406030204" charset="0"/>
                          </a:rPr>
                          <m:t>≤</m:t>
                        </m:r>
                        <m:r>
                          <a:rPr lang="en-US" altLang="zh-CN" sz="2400" i="1">
                            <a:solidFill>
                              <a:srgbClr val="FF0000"/>
                            </a:solidFill>
                            <a:latin typeface="Cambria Math" panose="02040503050406030204"/>
                            <a:ea typeface="MS Mincho" charset="0"/>
                            <a:cs typeface="Cambria Math" panose="02040503050406030204" charset="0"/>
                          </a:rPr>
                          <m:t>40</m:t>
                        </m:r>
                      </m:oMath>
                    </m:oMathPara>
                  </a14:m>
                  <a:endParaRPr lang="en-US" altLang="zh-CN" sz="2400" i="1">
                    <a:solidFill>
                      <a:srgbClr val="FF0000"/>
                    </a:solidFill>
                    <a:latin typeface="Cambria Math" panose="02040503050406030204" charset="0"/>
                    <a:ea typeface="MS Mincho" charset="0"/>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6465" y="5663"/>
                  <a:ext cx="4532" cy="725"/>
                </a:xfrm>
                <a:prstGeom prst="rect">
                  <a:avLst/>
                </a:prstGeom>
                <a:blipFill rotWithShape="1">
                  <a:blip r:embed="rId3"/>
                  <a:stretch>
                    <a:fillRect/>
                  </a:stretch>
                </a:blipFill>
              </p:spPr>
              <p:txBody>
                <a:bodyPr/>
                <a:lstStyle/>
                <a:p>
                  <a:r>
                    <a:rPr lang="zh-CN" altLang="en-US">
                      <a:noFill/>
                    </a:rPr>
                    <a:t> </a:t>
                  </a:r>
                </a:p>
              </p:txBody>
            </p:sp>
          </mc:Fallback>
        </mc:AlternateContent>
      </p:grpSp>
      <p:grpSp>
        <p:nvGrpSpPr>
          <p:cNvPr id="13" name="组合 12" title=""/>
          <p:cNvGrpSpPr/>
          <p:nvPr/>
        </p:nvGrpSpPr>
        <p:grpSpPr>
          <a:xfrm>
            <a:off x="4296410" y="4695825"/>
            <a:ext cx="3598545" cy="460375"/>
            <a:chOff x="6465" y="6486"/>
            <a:chExt cx="5667" cy="725"/>
          </a:xfrm>
        </p:grpSpPr>
        <p:sp>
          <p:nvSpPr>
            <p:cNvPr id="14" name="矩形 13"/>
            <p:cNvSpPr/>
            <p:nvPr>
              <p:custDataLst>
                <p:tags r:id="rId4"/>
              </p:custDataLst>
            </p:nvPr>
          </p:nvSpPr>
          <p:spPr>
            <a:xfrm>
              <a:off x="6895" y="6486"/>
              <a:ext cx="4926" cy="70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5" name="文本框 14"/>
                <p:cNvSpPr txBox="1"/>
                <p:nvPr>
                  <p:custDataLst>
                    <p:tags r:id="rId5"/>
                  </p:custDataLst>
                </p:nvPr>
              </p:nvSpPr>
              <p:spPr>
                <a:xfrm>
                  <a:off x="6465" y="6486"/>
                  <a:ext cx="5667" cy="725"/>
                </a:xfrm>
                <a:prstGeom prst="rect">
                  <a:avLst/>
                </a:prstGeom>
                <a:noFill/>
              </p:spPr>
              <p:txBody>
                <a:bodyPr wrap="square" rtlCol="0">
                  <a:spAutoFit/>
                </a:bodyPr>
                <a:lstStyle/>
                <a:p>
                  <a14:m>
                    <m:oMathPara>
                      <m:oMathParaPr>
                        <m:jc/>
                      </m:oMathParaPr>
                      <m:oMath>
                        <m:r>
                          <a:rPr lang="en-US" altLang="zh-CN" sz="2400" i="1">
                            <a:solidFill>
                              <a:srgbClr val="FF0000"/>
                            </a:solidFill>
                            <a:latin typeface="Cambria Math" panose="02040503050406030204"/>
                            <a:cs typeface="Cambria Math" panose="02040503050406030204" charset="0"/>
                          </a:rPr>
                          <m:t>𝑓</m:t>
                        </m:r>
                        <m:r>
                          <a:rPr lang="en-US" altLang="zh-CN" sz="2400" i="1">
                            <a:solidFill>
                              <a:srgbClr val="FF0000"/>
                            </a:solidFill>
                            <a:latin typeface="Cambria Math" panose="02040503050406030204"/>
                            <a:cs typeface="Cambria Math" panose="02040503050406030204" charset="0"/>
                          </a:rPr>
                          <m:t>≥</m:t>
                        </m:r>
                        <m:r>
                          <a:rPr lang="en-US" altLang="zh-CN" sz="2400" i="1">
                            <a:solidFill>
                              <a:srgbClr val="FF0000"/>
                            </a:solidFill>
                            <a:latin typeface="Cambria Math" panose="02040503050406030204"/>
                            <a:cs typeface="Cambria Math" panose="02040503050406030204" charset="0"/>
                          </a:rPr>
                          <m:t>2</m:t>
                        </m:r>
                        <m:r>
                          <a:rPr lang="en-US" altLang="zh-CN" sz="2400" i="1">
                            <a:solidFill>
                              <a:srgbClr val="FF0000"/>
                            </a:solidFill>
                            <a:latin typeface="Cambria Math" panose="02040503050406030204"/>
                            <a:cs typeface="Cambria Math" panose="02040503050406030204" charset="0"/>
                          </a:rPr>
                          <m:t>.</m:t>
                        </m:r>
                        <m:r>
                          <a:rPr lang="en-US" altLang="zh-CN" sz="2400" i="1">
                            <a:solidFill>
                              <a:srgbClr val="FF0000"/>
                            </a:solidFill>
                            <a:latin typeface="Cambria Math" panose="02040503050406030204"/>
                            <a:cs typeface="Cambria Math" panose="02040503050406030204" charset="0"/>
                          </a:rPr>
                          <m:t>5</m:t>
                        </m:r>
                        <m:r>
                          <a:rPr lang="en-US" altLang="zh-CN" sz="2400" i="1">
                            <a:solidFill>
                              <a:srgbClr val="FF0000"/>
                            </a:solidFill>
                            <a:latin typeface="Cambria Math" panose="02040503050406030204"/>
                            <a:cs typeface="Cambria Math" panose="02040503050406030204" charset="0"/>
                          </a:rPr>
                          <m:t>%</m:t>
                        </m:r>
                        <m:r>
                          <a:rPr lang="en-US" altLang="zh-CN" sz="2400" i="1">
                            <a:solidFill>
                              <a:srgbClr val="FF0000"/>
                            </a:solidFill>
                            <a:latin typeface="Cambria Math" panose="02040503050406030204"/>
                            <a:ea typeface="MS Mincho" charset="0"/>
                            <a:cs typeface="Cambria Math" panose="02040503050406030204" charset="0"/>
                          </a:rPr>
                          <m:t>，</m:t>
                        </m:r>
                        <m:r>
                          <a:rPr lang="en-US" altLang="zh-CN" sz="2400" i="1">
                            <a:solidFill>
                              <a:srgbClr val="FF0000"/>
                            </a:solidFill>
                            <a:latin typeface="Cambria Math" panose="02040503050406030204"/>
                            <a:ea typeface="MS Mincho" charset="0"/>
                            <a:cs typeface="Cambria Math" panose="02040503050406030204" charset="0"/>
                          </a:rPr>
                          <m:t>𝑃</m:t>
                        </m:r>
                        <m:r>
                          <a:rPr lang="en-US" altLang="zh-CN" sz="2400" i="1">
                            <a:solidFill>
                              <a:srgbClr val="FF0000"/>
                            </a:solidFill>
                            <a:latin typeface="Cambria Math" panose="02040503050406030204"/>
                            <a:ea typeface="MS Mincho" charset="0"/>
                            <a:cs typeface="Cambria Math" panose="02040503050406030204" charset="0"/>
                          </a:rPr>
                          <m:t>≥</m:t>
                        </m:r>
                        <m:r>
                          <a:rPr lang="en-US" altLang="zh-CN" sz="2400" i="1">
                            <a:solidFill>
                              <a:srgbClr val="FF0000"/>
                            </a:solidFill>
                            <a:latin typeface="Cambria Math" panose="02040503050406030204"/>
                            <a:ea typeface="MS Mincho" charset="0"/>
                            <a:cs typeface="Cambria Math" panose="02040503050406030204" charset="0"/>
                          </a:rPr>
                          <m:t>2</m:t>
                        </m:r>
                        <m:r>
                          <a:rPr lang="en-US" altLang="zh-CN" sz="2400" i="1">
                            <a:solidFill>
                              <a:srgbClr val="FF0000"/>
                            </a:solidFill>
                            <a:latin typeface="Cambria Math" panose="02040503050406030204"/>
                            <a:ea typeface="MS Mincho" charset="0"/>
                            <a:cs typeface="Cambria Math" panose="02040503050406030204" charset="0"/>
                          </a:rPr>
                          <m:t>.</m:t>
                        </m:r>
                        <m:r>
                          <a:rPr lang="en-US" altLang="zh-CN" sz="2400" i="1">
                            <a:solidFill>
                              <a:srgbClr val="FF0000"/>
                            </a:solidFill>
                            <a:latin typeface="Cambria Math" panose="02040503050406030204"/>
                            <a:ea typeface="MS Mincho" charset="0"/>
                            <a:cs typeface="Cambria Math" panose="02040503050406030204" charset="0"/>
                          </a:rPr>
                          <m:t>3</m:t>
                        </m:r>
                        <m:r>
                          <a:rPr lang="en-US" altLang="zh-CN" sz="2400" i="1">
                            <a:solidFill>
                              <a:srgbClr val="FF0000"/>
                            </a:solidFill>
                            <a:latin typeface="Cambria Math" panose="02040503050406030204"/>
                            <a:ea typeface="MS Mincho" charset="0"/>
                            <a:cs typeface="Cambria Math" panose="02040503050406030204" charset="0"/>
                          </a:rPr>
                          <m:t>%</m:t>
                        </m:r>
                      </m:oMath>
                    </m:oMathPara>
                  </a14:m>
                  <a:endParaRPr lang="en-US" altLang="zh-CN" sz="2400" i="1">
                    <a:solidFill>
                      <a:srgbClr val="FF0000"/>
                    </a:solidFill>
                    <a:latin typeface="Cambria Math" panose="02040503050406030204" charset="0"/>
                    <a:ea typeface="MS Mincho" charset="0"/>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custDataLst>
                    <p:tags r:id="rId6"/>
                  </p:custDataLst>
                </p:nvPr>
              </p:nvSpPr>
              <p:spPr>
                <a:xfrm>
                  <a:off x="6465" y="6486"/>
                  <a:ext cx="5667" cy="725"/>
                </a:xfrm>
                <a:prstGeom prst="rect">
                  <a:avLst/>
                </a:prstGeom>
                <a:blipFill rotWithShape="1">
                  <a:blip r:embed="rId7"/>
                  <a:stretch>
                    <a:fillRect/>
                  </a:stretch>
                </a:blipFill>
              </p:spPr>
              <p:txBody>
                <a:bodyPr/>
                <a:lstStyle/>
                <a:p>
                  <a:r>
                    <a:rPr lang="zh-CN" altLang="en-US">
                      <a:noFill/>
                    </a:rPr>
                    <a:t> </a:t>
                  </a:r>
                </a:p>
              </p:txBody>
            </p:sp>
          </mc:Fallback>
        </mc:AlternateContent>
      </p:gr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7564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题型一：用不等式</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组表示不等关系</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5598"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181100"/>
                <a:ext cx="10768965" cy="92202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用一段长为</a:t>
                </a:r>
                <a:r>
                  <a:rPr lang="en-US" altLang="zh-CN" sz="2400" b="1">
                    <a:latin typeface="宋体" panose="02010600030101010101" pitchFamily="2" charset="-122"/>
                    <a:ea typeface="宋体" panose="02010600030101010101" pitchFamily="2" charset="-122"/>
                    <a:cs typeface="宋体" panose="02010600030101010101" pitchFamily="2" charset="-122"/>
                  </a:rPr>
                  <a:t>30</a:t>
                </a:r>
                <a14:m>
                  <m:oMathPara>
                    <m:oMathParaPr>
                      <m:jc/>
                    </m:oMathParaPr>
                    <m:oMath>
                      <m:r>
                        <a:rPr lang="en-US" altLang="zh-CN" sz="2400" i="1">
                          <a:latin typeface="Cambria Math" panose="02040503050406030204"/>
                          <a:ea typeface="宋体" pitchFamily="2" charset="-122"/>
                          <a:cs typeface="Cambria Math" panose="02040503050406030204" charset="0"/>
                        </a:rPr>
                        <m:t>𝑚</m:t>
                      </m:r>
                    </m:oMath>
                  </m:oMathPara>
                </a14:m>
                <a:r>
                  <a:rPr lang="zh-CN" altLang="en-US" sz="2400" b="1">
                    <a:latin typeface="Cambria Math" panose="02040503050406030204" charset="0"/>
                    <a:ea typeface="宋体" panose="02010600030101010101" pitchFamily="2" charset="-122"/>
                    <a:cs typeface="Cambria Math" panose="02040503050406030204" charset="0"/>
                  </a:rPr>
                  <a:t>的篱笆围成一个一遍靠墙的矩形菜园，墙长</a:t>
                </a:r>
                <a:r>
                  <a:rPr lang="en-US" altLang="zh-CN" sz="2400">
                    <a:latin typeface="Cambria Math" panose="02040503050406030204" charset="0"/>
                    <a:ea typeface="宋体" panose="02010600030101010101" pitchFamily="2" charset="-122"/>
                    <a:cs typeface="Cambria Math" panose="02040503050406030204" charset="0"/>
                  </a:rPr>
                  <a:t>18</a:t>
                </a:r>
                <a14:m>
                  <m:oMathPara>
                    <m:oMathParaPr>
                      <m:jc/>
                    </m:oMathParaPr>
                    <m:oMath>
                      <m:r>
                        <a:rPr lang="en-US" altLang="zh-CN" sz="2400" i="1">
                          <a:latin typeface="Cambria Math" panose="02040503050406030204"/>
                          <a:ea typeface="宋体" pitchFamily="2" charset="-122"/>
                          <a:cs typeface="Cambria Math" panose="02040503050406030204" charset="0"/>
                        </a:rPr>
                        <m:t>𝑚</m:t>
                      </m:r>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要求菜园的面积不小于</a:t>
                </a:r>
                <a:r>
                  <a:rPr lang="en-US" altLang="zh-CN" sz="2400">
                    <a:latin typeface="Cambria Math" panose="02040503050406030204" charset="0"/>
                    <a:ea typeface="宋体" panose="02010600030101010101" pitchFamily="2" charset="-122"/>
                    <a:cs typeface="Cambria Math" panose="02040503050406030204" charset="0"/>
                  </a:rPr>
                  <a:t>110</a:t>
                </a:r>
                <a14:m>
                  <m:oMathPara>
                    <m:oMathParaPr>
                      <m:jc/>
                    </m:oMathParaPr>
                    <m:oMath>
                      <m:sSup>
                        <m:sSupPr>
                          <m:ctrlPr>
                            <a:rPr lang="en-US" altLang="zh-CN" sz="2400" i="1">
                              <a:latin typeface="Cambria Math" panose="02040503050406030204"/>
                              <a:ea typeface="宋体" pitchFamily="2" charset="-122"/>
                              <a:cs typeface="Cambria Math" panose="02040503050406030204" charset="0"/>
                            </a:rPr>
                          </m:ctrlPr>
                        </m:sSupPr>
                        <m:e>
                          <m:r>
                            <a:rPr lang="en-US" altLang="zh-CN" sz="2400" i="1">
                              <a:latin typeface="Cambria Math" panose="02040503050406030204"/>
                              <a:ea typeface="宋体" pitchFamily="2" charset="-122"/>
                              <a:cs typeface="Cambria Math" panose="02040503050406030204" charset="0"/>
                            </a:rPr>
                            <m:t>𝑚</m:t>
                          </m:r>
                        </m:e>
                        <m:sup>
                          <m:r>
                            <a:rPr lang="en-US" altLang="zh-CN" sz="2400" i="1">
                              <a:latin typeface="Cambria Math" panose="02040503050406030204"/>
                              <a:ea typeface="宋体" pitchFamily="2" charset="-122"/>
                              <a:cs typeface="Cambria Math" panose="02040503050406030204" charset="0"/>
                            </a:rPr>
                            <m:t>2</m:t>
                          </m:r>
                        </m:sup>
                      </m:sSup>
                      <m:r>
                        <a:rPr lang="en-US" altLang="zh-CN" sz="2400" i="1">
                          <a:latin typeface="Cambria Math" panose="02040503050406030204"/>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靠墙的一边长为</a:t>
                </a:r>
                <a14:m>
                  <m:oMathPara>
                    <m:oMathParaPr>
                      <m:jc/>
                    </m:oMathParaPr>
                    <m:oMath>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 </m:t>
                      </m:r>
                      <m:r>
                        <a:rPr lang="en-US" altLang="zh-CN" sz="2400" i="1">
                          <a:latin typeface="Cambria Math" panose="02040503050406030204"/>
                          <a:ea typeface="宋体" pitchFamily="2" charset="-122"/>
                          <a:cs typeface="Cambria Math" panose="02040503050406030204" charset="0"/>
                        </a:rPr>
                        <m:t>𝑚</m:t>
                      </m:r>
                      <m:r>
                        <a:rPr lang="en-US" altLang="zh-CN" sz="2400" i="1">
                          <a:latin typeface="Cambria Math" panose="02040503050406030204"/>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试用不等式表示其中的不等关系</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latin typeface="Cambria Math" panose="02040503050406030204" charset="0"/>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181100"/>
                <a:ext cx="10768965" cy="92202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98805" y="2142490"/>
                <a:ext cx="10838180" cy="3840480"/>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解：由于矩形菜园靠墙的一边长为</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 </m:t>
                      </m:r>
                      <m:r>
                        <a:rPr lang="en-US" altLang="zh-CN" sz="2400" i="1">
                          <a:solidFill>
                            <a:srgbClr val="FF0000"/>
                          </a:solidFill>
                          <a:latin typeface="Cambria Math" panose="02040503050406030204"/>
                          <a:ea typeface="宋体" pitchFamily="2" charset="-122"/>
                          <a:cs typeface="Cambria Math" panose="02040503050406030204" charset="0"/>
                        </a:rPr>
                        <m:t>𝑚</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，而</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墙长为</a:t>
                </a:r>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18</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𝑚</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𝑥</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18</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这时菜园的另一条边长为</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30</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𝑥</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15</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𝑥</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因此菜园的面积</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𝑆</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𝑥</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5</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𝑥</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依题意有</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𝑆</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110</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𝑥</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5</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𝑥</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110</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故该题中的不等式关系表示为</a:t>
                </a:r>
                <a14:m>
                  <m:oMathPara>
                    <m:oMathParaPr>
                      <m:jc/>
                    </m:oMathParaPr>
                    <m:oMath>
                      <m:d>
                        <m:dPr>
                          <m:begChr m:val="{"/>
                          <m:sepChr m:val="|"/>
                          <m:endChr/>
                          <m:grow m:val="on"/>
                          <m:shp m:val="centered"/>
                          <m:ctrlPr>
                            <a:rPr lang="en-US" altLang="zh-CN" sz="2400" i="1">
                              <a:solidFill>
                                <a:srgbClr val="FF0000"/>
                              </a:solidFill>
                              <a:latin typeface="Cambria Math" panose="02040503050406030204"/>
                              <a:ea typeface="宋体" pitchFamily="2" charset="-122"/>
                              <a:cs typeface="Cambria Math" panose="02040503050406030204" charset="0"/>
                              <a:sym typeface="+mn-ea"/>
                            </a:rPr>
                          </m:ctrlPr>
                        </m:dPr>
                        <m:e>
                          <m:eqArr>
                            <m:eqArrPr>
                              <m:maxDist m:val="off"/>
                              <m:objDist m:val="off"/>
                              <m:rSpRule m:val="0"/>
                              <m:rSp m:val="0"/>
                              <m:ctrlPr>
                                <a:rPr lang="en-US" altLang="zh-CN" sz="2400" i="1">
                                  <a:solidFill>
                                    <a:srgbClr val="FF0000"/>
                                  </a:solidFill>
                                  <a:latin typeface="Cambria Math" panose="02040503050406030204"/>
                                  <a:ea typeface="宋体" pitchFamily="2" charset="-122"/>
                                  <a:cs typeface="Cambria Math" panose="02040503050406030204" charset="0"/>
                                  <a:sym typeface="+mn-ea"/>
                                </a:rPr>
                              </m:ctrlPr>
                            </m:eqArrPr>
                            <m:e>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𝑥</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18</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 </m:t>
                              </m:r>
                            </m:e>
                            <m:e>
                              <m:r>
                                <a:rPr lang="en-US" altLang="zh-CN" sz="2400" i="1">
                                  <a:solidFill>
                                    <a:srgbClr val="FF0000"/>
                                  </a:solidFill>
                                  <a:latin typeface="Cambria Math" panose="02040503050406030204"/>
                                  <a:ea typeface="宋体" pitchFamily="2" charset="-122"/>
                                  <a:cs typeface="Cambria Math" panose="02040503050406030204" charset="0"/>
                                  <a:sym typeface="+mn-ea"/>
                                </a:rPr>
                                <m:t>𝑥</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5</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𝑥</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110</m:t>
                              </m:r>
                              <m:r>
                                <a:rPr lang="en-US" altLang="zh-CN" sz="2400" i="1">
                                  <a:solidFill>
                                    <a:srgbClr val="FF0000"/>
                                  </a:solidFill>
                                  <a:latin typeface="Cambria Math" panose="02040503050406030204"/>
                                  <a:ea typeface="宋体" pitchFamily="2" charset="-122"/>
                                  <a:cs typeface="Cambria Math" panose="02040503050406030204" charset="0"/>
                                  <a:sym typeface="+mn-ea"/>
                                </a:rPr>
                                <m:t>.</m:t>
                              </m:r>
                            </m:e>
                          </m:eqArr>
                        </m:e>
                      </m:d>
                    </m:oMath>
                  </m:oMathPara>
                </a14:m>
                <a:endPar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98805" y="2142490"/>
                <a:ext cx="10838180" cy="3840480"/>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8805" y="598170"/>
                <a:ext cx="10768965" cy="152971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用一段长为</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30</a:t>
                </a:r>
                <a14:m>
                  <m:oMathPara>
                    <m:oMathParaPr>
                      <m:jc/>
                    </m:oMathParaPr>
                    <m:oMath>
                      <m:r>
                        <a:rPr lang="en-US" altLang="zh-CN" sz="2400" i="1">
                          <a:latin typeface="Cambria Math" panose="02040503050406030204"/>
                          <a:ea typeface="宋体" pitchFamily="2" charset="-122"/>
                          <a:cs typeface="Cambria Math" panose="02040503050406030204" charset="0"/>
                        </a:rPr>
                        <m:t>𝑚</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的篱笆围成一个一遍靠墙的矩形菜园，墙长</a:t>
                </a:r>
                <a:r>
                  <a:rPr lang="en-US" altLang="zh-CN" sz="2400">
                    <a:latin typeface="Cambria Math" panose="02040503050406030204" charset="0"/>
                    <a:ea typeface="宋体" panose="02010600030101010101" pitchFamily="2" charset="-122"/>
                    <a:cs typeface="Cambria Math" panose="02040503050406030204" charset="0"/>
                    <a:sym typeface="+mn-ea"/>
                  </a:rPr>
                  <a:t>18</a:t>
                </a:r>
                <a14:m>
                  <m:oMathPara>
                    <m:oMathParaPr>
                      <m:jc/>
                    </m:oMathParaPr>
                    <m:oMath>
                      <m:r>
                        <a:rPr lang="en-US" altLang="zh-CN" sz="2400" i="1">
                          <a:latin typeface="Cambria Math" panose="02040503050406030204"/>
                          <a:ea typeface="宋体" pitchFamily="2" charset="-122"/>
                          <a:cs typeface="Cambria Math" panose="02040503050406030204" charset="0"/>
                        </a:rPr>
                        <m:t>𝑚</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要求矩形菜园的</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长宽都不能超过</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11</a:t>
                </a:r>
                <a14:m>
                  <m:oMathPara>
                    <m:oMathParaPr>
                      <m:jc/>
                    </m:oMathParaPr>
                    <m:oMath>
                      <m:r>
                        <a:rPr lang="en-US" altLang="zh-CN" sz="2400" i="1">
                          <a:latin typeface="Cambria Math" panose="02040503050406030204"/>
                          <a:ea typeface="宋体" pitchFamily="2" charset="-122"/>
                          <a:cs typeface="Cambria Math" panose="02040503050406030204" charset="0"/>
                        </a:rPr>
                        <m:t>𝑚</m:t>
                      </m:r>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sym typeface="+mn-ea"/>
                  </a:rPr>
                  <a:t>靠墙的一边长为</a:t>
                </a:r>
                <a14:m>
                  <m:oMathPara>
                    <m:oMathParaPr>
                      <m:jc/>
                    </m:oMathParaPr>
                    <m:oMath>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 </m:t>
                      </m:r>
                      <m:r>
                        <a:rPr lang="en-US" altLang="zh-CN" sz="2400" i="1">
                          <a:latin typeface="Cambria Math" panose="02040503050406030204"/>
                          <a:ea typeface="宋体" pitchFamily="2" charset="-122"/>
                          <a:cs typeface="Cambria Math" panose="02040503050406030204" charset="0"/>
                        </a:rPr>
                        <m:t>𝑚</m:t>
                      </m:r>
                      <m:r>
                        <a:rPr lang="en-US" altLang="zh-CN" sz="2400" i="1">
                          <a:latin typeface="Cambria Math" panose="02040503050406030204"/>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试用不等式表示其中的不等关系</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598805" y="598170"/>
                <a:ext cx="10768965" cy="152971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82295" y="1990725"/>
                <a:ext cx="10838180" cy="3538220"/>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由于矩形菜园靠墙的一边长为</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 </m:t>
                      </m:r>
                      <m:r>
                        <a:rPr lang="en-US" altLang="zh-CN" sz="2400" i="1">
                          <a:solidFill>
                            <a:srgbClr val="FF0000"/>
                          </a:solidFill>
                          <a:latin typeface="Cambria Math" panose="02040503050406030204"/>
                          <a:ea typeface="宋体" pitchFamily="2" charset="-122"/>
                          <a:cs typeface="Cambria Math" panose="02040503050406030204" charset="0"/>
                        </a:rPr>
                        <m:t>𝑚</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这时菜园的另一条边长为</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30</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𝑥</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15</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𝑥</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而矩形的长宽都不能超过</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11</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𝑚</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有</a:t>
                </a:r>
                <a14:m>
                  <m:oMathPara>
                    <m:oMathParaPr>
                      <m:jc/>
                    </m:oMathParaPr>
                    <m:oMath>
                      <m:d>
                        <m:dPr>
                          <m:begChr m:val="{"/>
                          <m:sepChr m:val="|"/>
                          <m:endChr/>
                          <m:grow m:val="on"/>
                          <m:shp m:val="centered"/>
                          <m:ctrlPr>
                            <a:rPr lang="en-US" altLang="zh-CN" sz="2400" b="1" i="1">
                              <a:solidFill>
                                <a:srgbClr val="FF0000"/>
                              </a:solidFill>
                              <a:latin typeface="Cambria Math" panose="02040503050406030204"/>
                              <a:ea typeface="宋体" pitchFamily="2" charset="-122"/>
                              <a:cs typeface="Cambria Math" panose="02040503050406030204" charset="0"/>
                              <a:sym typeface="+mn-ea"/>
                            </a:rPr>
                          </m:ctrlPr>
                        </m:dPr>
                        <m:e>
                          <m:eqArr>
                            <m:eqArrPr>
                              <m:maxDist m:val="off"/>
                              <m:objDist m:val="off"/>
                              <m:rSpRule m:val="0"/>
                              <m:rSp m:val="0"/>
                              <m:ctrlPr>
                                <a:rPr lang="en-US" altLang="zh-CN" sz="2400" i="1">
                                  <a:solidFill>
                                    <a:srgbClr val="FF0000"/>
                                  </a:solidFill>
                                  <a:latin typeface="Cambria Math" panose="02040503050406030204"/>
                                  <a:ea typeface="宋体" pitchFamily="2" charset="-122"/>
                                  <a:cs typeface="Cambria Math" panose="02040503050406030204" charset="0"/>
                                  <a:sym typeface="+mn-ea"/>
                                </a:rPr>
                              </m:ctrlPr>
                            </m:eqArrPr>
                            <m:e>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𝑥</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11</m:t>
                              </m:r>
                              <m:r>
                                <a:rPr lang="en-US" altLang="zh-CN" sz="2400" i="1">
                                  <a:solidFill>
                                    <a:srgbClr val="FF0000"/>
                                  </a:solidFill>
                                  <a:latin typeface="Cambria Math" panose="02040503050406030204"/>
                                  <a:ea typeface="宋体" pitchFamily="2" charset="-122"/>
                                  <a:cs typeface="Cambria Math" panose="02040503050406030204" charset="0"/>
                                  <a:sym typeface="+mn-ea"/>
                                </a:rPr>
                                <m:t>,</m:t>
                              </m:r>
                            </m:e>
                            <m:e>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15</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𝑥</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11</m:t>
                              </m:r>
                              <m:r>
                                <a:rPr lang="en-US" altLang="zh-CN" sz="2400" i="1">
                                  <a:solidFill>
                                    <a:srgbClr val="FF0000"/>
                                  </a:solidFill>
                                  <a:latin typeface="Cambria Math" panose="02040503050406030204"/>
                                  <a:ea typeface="宋体" pitchFamily="2" charset="-122"/>
                                  <a:cs typeface="Cambria Math" panose="02040503050406030204" charset="0"/>
                                  <a:sym typeface="+mn-ea"/>
                                </a:rPr>
                                <m:t>.</m:t>
                              </m:r>
                            </m:e>
                          </m:eqArr>
                        </m:e>
                      </m:d>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8</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𝑥</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11</m:t>
                      </m:r>
                    </m:oMath>
                  </m:oMathPara>
                </a14:m>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82295" y="1990725"/>
                <a:ext cx="10838180" cy="3538220"/>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539115"/>
            <a:ext cx="10985500" cy="540639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l">
              <a:lnSpc>
                <a:spcPct val="160000"/>
              </a:lnSpc>
            </a:pPr>
            <a:r>
              <a:rPr lang="en-US" sz="2400" b="1">
                <a:solidFill>
                  <a:schemeClr val="tx1"/>
                </a:solidFill>
                <a:latin typeface="宋体" panose="02010600030101010101" pitchFamily="2" charset="-122"/>
                <a:ea typeface="宋体" panose="02010600030101010101" pitchFamily="2" charset="-122"/>
                <a:sym typeface="+mn-ea"/>
              </a:rPr>
              <a:t>1.</a:t>
            </a:r>
            <a:r>
              <a:rPr lang="zh-CN" altLang="en-US" sz="2400" b="1">
                <a:solidFill>
                  <a:schemeClr val="tx1"/>
                </a:solidFill>
                <a:latin typeface="宋体" panose="02010600030101010101" pitchFamily="2" charset="-122"/>
                <a:ea typeface="宋体" panose="02010600030101010101" pitchFamily="2" charset="-122"/>
                <a:sym typeface="+mn-ea"/>
              </a:rPr>
              <a:t>用不等式</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组</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表示不等关系的步骤：</a:t>
            </a:r>
            <a:endParaRPr lang="zh-CN" altLang="en-US"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(1)</a:t>
            </a:r>
            <a:r>
              <a:rPr lang="zh-CN" altLang="en-US" sz="2400" b="1">
                <a:solidFill>
                  <a:schemeClr val="tx1"/>
                </a:solidFill>
                <a:latin typeface="宋体" panose="02010600030101010101" pitchFamily="2" charset="-122"/>
                <a:ea typeface="宋体" panose="02010600030101010101" pitchFamily="2" charset="-122"/>
                <a:sym typeface="+mn-ea"/>
              </a:rPr>
              <a:t>审清题意，明确条件中的不等关系的个数；</a:t>
            </a:r>
            <a:endParaRPr lang="zh-CN" altLang="en-US"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(2)</a:t>
            </a:r>
            <a:r>
              <a:rPr lang="zh-CN" altLang="en-US" sz="2400" b="1">
                <a:solidFill>
                  <a:schemeClr val="tx1"/>
                </a:solidFill>
                <a:latin typeface="宋体" panose="02010600030101010101" pitchFamily="2" charset="-122"/>
                <a:ea typeface="宋体" panose="02010600030101010101" pitchFamily="2" charset="-122"/>
                <a:sym typeface="+mn-ea"/>
              </a:rPr>
              <a:t>适当设未知数表示变量；</a:t>
            </a:r>
            <a:endParaRPr lang="zh-CN" altLang="en-US"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(3)</a:t>
            </a:r>
            <a:r>
              <a:rPr lang="zh-CN" altLang="en-US" sz="2400" b="1">
                <a:solidFill>
                  <a:schemeClr val="tx1"/>
                </a:solidFill>
                <a:latin typeface="宋体" panose="02010600030101010101" pitchFamily="2" charset="-122"/>
                <a:ea typeface="宋体" panose="02010600030101010101" pitchFamily="2" charset="-122"/>
                <a:sym typeface="+mn-ea"/>
              </a:rPr>
              <a:t>用不等式表示每一个不等关系，并写成不等式组的形式</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2.</a:t>
            </a:r>
            <a:r>
              <a:rPr lang="zh-CN" altLang="en-US" sz="2400" b="1">
                <a:solidFill>
                  <a:schemeClr val="tx1"/>
                </a:solidFill>
                <a:latin typeface="宋体" panose="02010600030101010101" pitchFamily="2" charset="-122"/>
                <a:ea typeface="宋体" panose="02010600030101010101" pitchFamily="2" charset="-122"/>
                <a:sym typeface="+mn-ea"/>
              </a:rPr>
              <a:t>用不等式表示不等关系的注意点</a:t>
            </a:r>
            <a:endParaRPr lang="zh-CN" altLang="en-US"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(1)</a:t>
            </a:r>
            <a:r>
              <a:rPr lang="zh-CN" altLang="en-US" sz="2400" b="1">
                <a:solidFill>
                  <a:schemeClr val="tx1"/>
                </a:solidFill>
                <a:latin typeface="宋体" panose="02010600030101010101" pitchFamily="2" charset="-122"/>
                <a:ea typeface="宋体" panose="02010600030101010101" pitchFamily="2" charset="-122"/>
                <a:sym typeface="+mn-ea"/>
              </a:rPr>
              <a:t>利用不等式表示不等关系时，应注意必须是具有相同性质，可以比较大小的两个量才可用，没有可比性的两个量之间不能用不等式来表示</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(2)</a:t>
            </a:r>
            <a:r>
              <a:rPr lang="zh-CN" altLang="en-US" sz="2400" b="1">
                <a:solidFill>
                  <a:schemeClr val="tx1"/>
                </a:solidFill>
                <a:latin typeface="宋体" panose="02010600030101010101" pitchFamily="2" charset="-122"/>
                <a:ea typeface="宋体" panose="02010600030101010101" pitchFamily="2" charset="-122"/>
                <a:sym typeface="+mn-ea"/>
              </a:rPr>
              <a:t>在用不等式表示实际问题时，一定要注意单位统一</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p:txBody>
      </p:sp>
    </p:spTree>
    <p:custDataLst>
      <p:tags r:id="rId2"/>
    </p:custData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7564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题型二：</a:t>
              </a:r>
              <a:r>
                <a:rPr lang="zh-CN" sz="2400" b="1">
                  <a:latin typeface="宋体" panose="02010600030101010101" pitchFamily="2" charset="-122"/>
                  <a:ea typeface="宋体" panose="02010600030101010101" pitchFamily="2" charset="-122"/>
                </a:rPr>
                <a:t>比较实数</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式子</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的大小</a:t>
              </a:r>
              <a:endParaRPr lang="zh-CN" altLang="en-US"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4361"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261110"/>
                <a:ext cx="10768965" cy="51752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sz="2400" b="1">
                    <a:latin typeface="宋体" panose="02010600030101010101" pitchFamily="2" charset="-122"/>
                    <a:ea typeface="宋体" panose="02010600030101010101" pitchFamily="2" charset="-122"/>
                    <a:cs typeface="宋体" panose="02010600030101010101" pitchFamily="2" charset="-122"/>
                  </a:rPr>
                  <a:t>已知</a:t>
                </a:r>
                <a14:m>
                  <m:oMathPara>
                    <m:oMathParaPr>
                      <m:jc/>
                    </m:oMathParaPr>
                    <m:oMath>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1</m:t>
                      </m:r>
                    </m:oMath>
                  </m:oMathPara>
                </a14:m>
                <a:r>
                  <a:rPr lang="zh-CN" sz="2400" b="1">
                    <a:latin typeface="宋体" panose="02010600030101010101" pitchFamily="2" charset="-122"/>
                    <a:ea typeface="宋体" panose="02010600030101010101" pitchFamily="2" charset="-122"/>
                    <a:cs typeface="宋体" panose="02010600030101010101" pitchFamily="2" charset="-122"/>
                  </a:rPr>
                  <a:t>，比较</a:t>
                </a:r>
                <a14:m>
                  <m:oMathPara>
                    <m:oMathParaPr>
                      <m:jc/>
                    </m:oMathParaPr>
                    <m:oMath>
                      <m:r>
                        <a:rPr lang="en-US" altLang="zh-CN" sz="2400" i="1">
                          <a:latin typeface="Cambria Math" panose="02040503050406030204"/>
                          <a:ea typeface="宋体" pitchFamily="2" charset="-122"/>
                          <a:cs typeface="Cambria Math" panose="02040503050406030204" charset="0"/>
                        </a:rPr>
                        <m:t>3</m:t>
                      </m:r>
                      <m:sSup>
                        <m:sSupPr>
                          <m:ctrlPr>
                            <a:rPr lang="en-US" altLang="zh-CN" sz="2400" i="1">
                              <a:latin typeface="Cambria Math" panose="02040503050406030204"/>
                              <a:ea typeface="宋体" pitchFamily="2" charset="-122"/>
                              <a:cs typeface="Cambria Math" panose="02040503050406030204" charset="0"/>
                            </a:rPr>
                          </m:ctrlPr>
                        </m:sSupPr>
                        <m:e>
                          <m:r>
                            <a:rPr lang="en-US" altLang="zh-CN" sz="2400" i="1">
                              <a:latin typeface="Cambria Math" panose="02040503050406030204"/>
                              <a:ea typeface="宋体" pitchFamily="2" charset="-122"/>
                              <a:cs typeface="Cambria Math" panose="02040503050406030204" charset="0"/>
                            </a:rPr>
                            <m:t>𝑥</m:t>
                          </m:r>
                        </m:e>
                        <m:sup>
                          <m:r>
                            <a:rPr lang="en-US" altLang="zh-CN" sz="2400" i="1">
                              <a:latin typeface="Cambria Math" panose="02040503050406030204"/>
                              <a:ea typeface="宋体" pitchFamily="2" charset="-122"/>
                              <a:cs typeface="Cambria Math" panose="02040503050406030204" charset="0"/>
                            </a:rPr>
                            <m:t>3</m:t>
                          </m:r>
                        </m:sup>
                      </m:sSup>
                    </m:oMath>
                  </m:oMathPara>
                </a14:m>
                <a:r>
                  <a:rPr lang="zh-CN" sz="2400" b="1">
                    <a:latin typeface="宋体" panose="02010600030101010101" pitchFamily="2" charset="-122"/>
                    <a:ea typeface="宋体" panose="02010600030101010101" pitchFamily="2" charset="-122"/>
                    <a:cs typeface="宋体" panose="02010600030101010101" pitchFamily="2" charset="-122"/>
                  </a:rPr>
                  <a:t>与</a:t>
                </a:r>
                <a14:m>
                  <m:oMathPara>
                    <m:oMathParaPr>
                      <m:jc/>
                    </m:oMathParaPr>
                    <m:oMath>
                      <m:r>
                        <a:rPr lang="en-US" altLang="zh-CN" sz="2400" i="1">
                          <a:latin typeface="Cambria Math" panose="02040503050406030204"/>
                          <a:ea typeface="宋体" pitchFamily="2" charset="-122"/>
                          <a:cs typeface="Cambria Math" panose="02040503050406030204" charset="0"/>
                        </a:rPr>
                        <m:t>3</m:t>
                      </m:r>
                      <m:sSup>
                        <m:sSupPr>
                          <m:ctrlPr>
                            <a:rPr lang="en-US" altLang="zh-CN" sz="2400" i="1">
                              <a:latin typeface="Cambria Math" panose="02040503050406030204"/>
                              <a:ea typeface="宋体" pitchFamily="2" charset="-122"/>
                              <a:cs typeface="Cambria Math" panose="02040503050406030204" charset="0"/>
                            </a:rPr>
                          </m:ctrlPr>
                        </m:sSupPr>
                        <m:e>
                          <m:r>
                            <a:rPr lang="en-US" altLang="zh-CN" sz="2400" i="1">
                              <a:latin typeface="Cambria Math" panose="02040503050406030204"/>
                              <a:ea typeface="宋体" pitchFamily="2" charset="-122"/>
                              <a:cs typeface="Cambria Math" panose="02040503050406030204" charset="0"/>
                            </a:rPr>
                            <m:t>𝑥</m:t>
                          </m:r>
                        </m:e>
                        <m:sup>
                          <m:r>
                            <a:rPr lang="en-US" altLang="zh-CN" sz="2400" i="1">
                              <a:latin typeface="Cambria Math" panose="02040503050406030204"/>
                              <a:ea typeface="宋体" pitchFamily="2" charset="-122"/>
                              <a:cs typeface="Cambria Math" panose="02040503050406030204" charset="0"/>
                            </a:rPr>
                            <m:t>2</m:t>
                          </m:r>
                        </m:sup>
                      </m:sSup>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1</m:t>
                      </m:r>
                    </m:oMath>
                  </m:oMathPara>
                </a14:m>
                <a:r>
                  <a:rPr lang="zh-CN" sz="2400" b="1">
                    <a:latin typeface="宋体" panose="02010600030101010101" pitchFamily="2" charset="-122"/>
                    <a:ea typeface="宋体" panose="02010600030101010101" pitchFamily="2" charset="-122"/>
                    <a:cs typeface="宋体" panose="02010600030101010101" pitchFamily="2" charset="-122"/>
                  </a:rPr>
                  <a:t>的大小</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261110"/>
                <a:ext cx="10768965" cy="51752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98805" y="1736725"/>
                <a:ext cx="10838180" cy="3375660"/>
              </a:xfrm>
              <a:prstGeom prst="rect">
                <a:avLst/>
              </a:prstGeom>
              <a:noFill/>
            </p:spPr>
            <p:txBody>
              <a:bodyPr wrap="square" rtlCol="0">
                <a:spAutoFit/>
              </a:bodyPr>
              <a:lstStyle/>
              <a:p>
                <a:pPr>
                  <a:lnSpc>
                    <a:spcPct val="17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3</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3</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70000"/>
                  </a:lnSpc>
                </a:pPr>
                <a14:m>
                  <m:oMathPara>
                    <m:oMathParaPr>
                      <m:jc/>
                    </m:oMathParaPr>
                    <m:oMath>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7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，得</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，而</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7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7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3</m:t>
                          </m:r>
                        </m:sup>
                      </m:sSup>
                      <m:r>
                        <m:rPr>
                          <m:sty m:val="b"/>
                        </m:rPr>
                        <a:rPr lang="en-US" altLang="zh-CN" sz="2400" b="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98805" y="1736725"/>
                <a:ext cx="10838180" cy="3375660"/>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8805" y="598170"/>
                <a:ext cx="10768965" cy="51752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2.(1)</a:t>
                </a:r>
                <a:r>
                  <a:rPr lang="zh-CN" sz="2400" b="1">
                    <a:latin typeface="宋体" panose="02010600030101010101" pitchFamily="2" charset="-122"/>
                    <a:ea typeface="宋体" panose="02010600030101010101" pitchFamily="2" charset="-122"/>
                    <a:cs typeface="宋体" panose="02010600030101010101" pitchFamily="2" charset="-122"/>
                    <a:sym typeface="+mn-ea"/>
                  </a:rPr>
                  <a:t>已知</a:t>
                </a:r>
                <a14:m>
                  <m:oMathPara>
                    <m:oMathParaPr>
                      <m:jc/>
                    </m:oMathParaPr>
                    <m:oMath>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𝑅</m:t>
                      </m:r>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，比较</a:t>
                </a:r>
                <a14:m>
                  <m:oMathPara>
                    <m:oMathParaPr>
                      <m:jc/>
                    </m:oMathParaPr>
                    <m:oMath>
                      <m:r>
                        <a:rPr lang="en-US" altLang="zh-CN" sz="2400" i="1">
                          <a:latin typeface="Cambria Math" panose="02040503050406030204"/>
                          <a:ea typeface="宋体" pitchFamily="2" charset="-122"/>
                          <a:cs typeface="Cambria Math" panose="02040503050406030204" charset="0"/>
                        </a:rPr>
                        <m:t>3</m:t>
                      </m:r>
                      <m:sSup>
                        <m:sSupPr>
                          <m:ctrlPr>
                            <a:rPr lang="en-US" altLang="zh-CN" sz="2400" i="1">
                              <a:latin typeface="Cambria Math" panose="02040503050406030204"/>
                              <a:ea typeface="宋体" pitchFamily="2" charset="-122"/>
                              <a:cs typeface="Cambria Math" panose="02040503050406030204" charset="0"/>
                            </a:rPr>
                          </m:ctrlPr>
                        </m:sSupPr>
                        <m:e>
                          <m:r>
                            <a:rPr lang="en-US" altLang="zh-CN" sz="2400" i="1">
                              <a:latin typeface="Cambria Math" panose="02040503050406030204"/>
                              <a:ea typeface="宋体" pitchFamily="2" charset="-122"/>
                              <a:cs typeface="Cambria Math" panose="02040503050406030204" charset="0"/>
                            </a:rPr>
                            <m:t>𝑥</m:t>
                          </m:r>
                        </m:e>
                        <m:sup>
                          <m:r>
                            <a:rPr lang="en-US" altLang="zh-CN" sz="2400" i="1">
                              <a:latin typeface="Cambria Math" panose="02040503050406030204"/>
                              <a:ea typeface="宋体" pitchFamily="2" charset="-122"/>
                              <a:cs typeface="Cambria Math" panose="02040503050406030204" charset="0"/>
                            </a:rPr>
                            <m:t>3</m:t>
                          </m:r>
                        </m:sup>
                      </m:sSup>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与</a:t>
                </a:r>
                <a14:m>
                  <m:oMathPara>
                    <m:oMathParaPr>
                      <m:jc/>
                    </m:oMathParaPr>
                    <m:oMath>
                      <m:r>
                        <a:rPr lang="en-US" altLang="zh-CN" sz="2400" i="1">
                          <a:latin typeface="Cambria Math" panose="02040503050406030204"/>
                          <a:ea typeface="宋体" pitchFamily="2" charset="-122"/>
                          <a:cs typeface="Cambria Math" panose="02040503050406030204" charset="0"/>
                        </a:rPr>
                        <m:t>3</m:t>
                      </m:r>
                      <m:sSup>
                        <m:sSupPr>
                          <m:ctrlPr>
                            <a:rPr lang="en-US" altLang="zh-CN" sz="2400" i="1">
                              <a:latin typeface="Cambria Math" panose="02040503050406030204"/>
                              <a:ea typeface="宋体" pitchFamily="2" charset="-122"/>
                              <a:cs typeface="Cambria Math" panose="02040503050406030204" charset="0"/>
                            </a:rPr>
                          </m:ctrlPr>
                        </m:sSupPr>
                        <m:e>
                          <m:r>
                            <a:rPr lang="en-US" altLang="zh-CN" sz="2400" i="1">
                              <a:latin typeface="Cambria Math" panose="02040503050406030204"/>
                              <a:ea typeface="宋体" pitchFamily="2" charset="-122"/>
                              <a:cs typeface="Cambria Math" panose="02040503050406030204" charset="0"/>
                            </a:rPr>
                            <m:t>𝑥</m:t>
                          </m:r>
                        </m:e>
                        <m:sup>
                          <m:r>
                            <a:rPr lang="en-US" altLang="zh-CN" sz="2400" i="1">
                              <a:latin typeface="Cambria Math" panose="02040503050406030204"/>
                              <a:ea typeface="宋体" pitchFamily="2" charset="-122"/>
                              <a:cs typeface="Cambria Math" panose="02040503050406030204" charset="0"/>
                            </a:rPr>
                            <m:t>2</m:t>
                          </m:r>
                        </m:sup>
                      </m:sSup>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1</m:t>
                      </m:r>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的大小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598805" y="598170"/>
                <a:ext cx="10768965" cy="51752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3" name="组合 2" title=""/>
          <p:cNvGrpSpPr/>
          <p:nvPr/>
        </p:nvGrpSpPr>
        <p:grpSpPr>
          <a:xfrm>
            <a:off x="598805" y="1016000"/>
            <a:ext cx="10838180" cy="3881120"/>
            <a:chOff x="943" y="1600"/>
            <a:chExt cx="17068" cy="6112"/>
          </a:xfrm>
        </p:grpSpPr>
        <mc:AlternateContent>
          <mc:Choice Requires="a14">
            <p:sp>
              <p:nvSpPr>
                <p:cNvPr id="8" name="文本框 7"/>
                <p:cNvSpPr txBox="1"/>
                <p:nvPr/>
              </p:nvSpPr>
              <p:spPr>
                <a:xfrm>
                  <a:off x="943" y="1600"/>
                  <a:ext cx="17068" cy="6113"/>
                </a:xfrm>
                <a:prstGeom prst="rect">
                  <a:avLst/>
                </a:prstGeom>
                <a:noFill/>
              </p:spPr>
              <p:txBody>
                <a:bodyPr wrap="square" rtlCol="0">
                  <a:spAutoFit/>
                </a:bodyPr>
                <a:lstStyle/>
                <a:p>
                  <a:pPr>
                    <a:lnSpc>
                      <a:spcPct val="17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3</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3</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70000"/>
                    </a:lnSpc>
                  </a:pPr>
                  <a14:m>
                    <m:oMathPara>
                      <m:oMathParaPr>
                        <m:jc/>
                      </m:oMathParaPr>
                      <m:oMath>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而</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在</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𝑅</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上恒成立</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1</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此时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3</m:t>
                            </m:r>
                          </m:sup>
                        </m:sSup>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此时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3</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1</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此时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3</m:t>
                            </m:r>
                          </m:sup>
                        </m:sSup>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3</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943" y="1600"/>
                  <a:ext cx="17068" cy="6113"/>
                </a:xfrm>
                <a:prstGeom prst="rect">
                  <a:avLst/>
                </a:prstGeom>
                <a:blipFill rotWithShape="1">
                  <a:blip r:embed="rId3"/>
                  <a:stretch>
                    <a:fillRect/>
                  </a:stretch>
                </a:blipFill>
              </p:spPr>
              <p:txBody>
                <a:bodyPr/>
                <a:lstStyle/>
                <a:p>
                  <a:r>
                    <a:rPr lang="zh-CN" altLang="en-US">
                      <a:noFill/>
                    </a:rPr>
                    <a:t> </a:t>
                  </a:r>
                </a:p>
              </p:txBody>
            </p:sp>
          </mc:Fallback>
        </mc:AlternateContent>
        <p:sp>
          <p:nvSpPr>
            <p:cNvPr id="2" name="矩形 1"/>
            <p:cNvSpPr/>
            <p:nvPr/>
          </p:nvSpPr>
          <p:spPr>
            <a:xfrm>
              <a:off x="12000" y="3834"/>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8805" y="598170"/>
                <a:ext cx="10768965" cy="51625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2.(2)</a:t>
                </a:r>
                <a:r>
                  <a:rPr lang="zh-CN" sz="2400" b="1">
                    <a:latin typeface="宋体" panose="02010600030101010101" pitchFamily="2" charset="-122"/>
                    <a:ea typeface="宋体" panose="02010600030101010101" pitchFamily="2" charset="-122"/>
                    <a:cs typeface="宋体" panose="02010600030101010101" pitchFamily="2" charset="-122"/>
                    <a:sym typeface="+mn-ea"/>
                  </a:rPr>
                  <a:t>比较</a:t>
                </a:r>
                <a14:m>
                  <m:oMathPara>
                    <m:oMathParaPr>
                      <m:jc/>
                    </m:oMathParaPr>
                    <m:oMath>
                      <m:r>
                        <a:rPr lang="en-US" altLang="zh-CN" sz="2400" i="1">
                          <a:latin typeface="Cambria Math" panose="02040503050406030204"/>
                          <a:ea typeface="宋体" pitchFamily="2" charset="-122"/>
                          <a:cs typeface="Cambria Math" panose="02040503050406030204" charset="0"/>
                        </a:rPr>
                        <m:t>2</m:t>
                      </m:r>
                      <m:sSup>
                        <m:sSupPr>
                          <m:ctrlPr>
                            <a:rPr lang="en-US" altLang="zh-CN" sz="2400" i="1">
                              <a:latin typeface="Cambria Math" panose="02040503050406030204"/>
                              <a:ea typeface="宋体" pitchFamily="2" charset="-122"/>
                              <a:cs typeface="Cambria Math" panose="02040503050406030204" charset="0"/>
                            </a:rPr>
                          </m:ctrlPr>
                        </m:sSupPr>
                        <m:e>
                          <m:r>
                            <a:rPr lang="en-US" altLang="zh-CN" sz="2400" i="1">
                              <a:latin typeface="Cambria Math" panose="02040503050406030204"/>
                              <a:ea typeface="宋体" pitchFamily="2" charset="-122"/>
                              <a:cs typeface="Cambria Math" panose="02040503050406030204" charset="0"/>
                            </a:rPr>
                            <m:t>𝑥</m:t>
                          </m:r>
                        </m:e>
                        <m:sup>
                          <m:r>
                            <a:rPr lang="en-US" altLang="zh-CN" sz="2400" i="1">
                              <a:latin typeface="Cambria Math" panose="02040503050406030204"/>
                              <a:ea typeface="宋体" pitchFamily="2" charset="-122"/>
                              <a:cs typeface="Cambria Math" panose="02040503050406030204" charset="0"/>
                            </a:rPr>
                            <m:t>2</m:t>
                          </m:r>
                        </m:sup>
                      </m:sSup>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5</m:t>
                      </m:r>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3</m:t>
                      </m:r>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与</a:t>
                </a:r>
                <a14:m>
                  <m:oMathPara>
                    <m:oMathParaPr>
                      <m:jc/>
                    </m:oMathParaPr>
                    <m:oMath>
                      <m:sSup>
                        <m:sSupPr>
                          <m:ctrlPr>
                            <a:rPr lang="en-US" altLang="zh-CN" sz="2400" i="1">
                              <a:latin typeface="Cambria Math" panose="02040503050406030204"/>
                              <a:ea typeface="宋体" pitchFamily="2" charset="-122"/>
                              <a:cs typeface="Cambria Math" panose="02040503050406030204" charset="0"/>
                            </a:rPr>
                          </m:ctrlPr>
                        </m:sSupPr>
                        <m:e>
                          <m:r>
                            <a:rPr lang="en-US" altLang="zh-CN" sz="2400" i="1">
                              <a:latin typeface="Cambria Math" panose="02040503050406030204"/>
                              <a:ea typeface="宋体" pitchFamily="2" charset="-122"/>
                              <a:cs typeface="Cambria Math" panose="02040503050406030204" charset="0"/>
                            </a:rPr>
                            <m:t>𝑥</m:t>
                          </m:r>
                        </m:e>
                        <m:sup>
                          <m:r>
                            <a:rPr lang="en-US" altLang="zh-CN" sz="2400" i="1">
                              <a:latin typeface="Cambria Math" panose="02040503050406030204"/>
                              <a:ea typeface="宋体" pitchFamily="2" charset="-122"/>
                              <a:cs typeface="Cambria Math" panose="02040503050406030204" charset="0"/>
                            </a:rPr>
                            <m:t>2</m:t>
                          </m:r>
                        </m:sup>
                      </m:sSup>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4</m:t>
                      </m:r>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2</m:t>
                      </m:r>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的大小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598805" y="598170"/>
                <a:ext cx="10768965" cy="51625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98805" y="1016000"/>
                <a:ext cx="10838180" cy="4090035"/>
              </a:xfrm>
              <a:prstGeom prst="rect">
                <a:avLst/>
              </a:prstGeom>
              <a:noFill/>
            </p:spPr>
            <p:txBody>
              <a:bodyPr wrap="square" rtlCol="0">
                <a:spAutoFit/>
              </a:bodyPr>
              <a:lstStyle/>
              <a:p>
                <a:pPr>
                  <a:lnSpc>
                    <a:spcPct val="17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5</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4</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1</m:t>
                              </m:r>
                            </m:num>
                            <m:den>
                              <m:r>
                                <a:rPr lang="en-US" altLang="zh-CN" sz="2400" i="1">
                                  <a:solidFill>
                                    <a:srgbClr val="FF0000"/>
                                  </a:solidFill>
                                  <a:latin typeface="Cambria Math" panose="02040503050406030204"/>
                                  <a:ea typeface="宋体" pitchFamily="2" charset="-122"/>
                                  <a:cs typeface="Cambria Math" panose="02040503050406030204" charset="0"/>
                                </a:rPr>
                                <m:t>2</m:t>
                              </m:r>
                            </m:den>
                          </m:f>
                          <m:r>
                            <a:rPr lang="en-US" altLang="zh-CN" sz="2400" i="1">
                              <a:solidFill>
                                <a:srgbClr val="FF0000"/>
                              </a:solidFill>
                              <a:latin typeface="Cambria Math" panose="02040503050406030204"/>
                              <a:ea typeface="宋体" pitchFamily="2" charset="-122"/>
                              <a:cs typeface="Cambria Math" panose="02040503050406030204" charset="0"/>
                            </a:rPr>
                            <m:t>)</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3</m:t>
                          </m:r>
                        </m:num>
                        <m:den>
                          <m:r>
                            <a:rPr lang="en-US" altLang="zh-CN" sz="2400" i="1">
                              <a:solidFill>
                                <a:srgbClr val="FF0000"/>
                              </a:solidFill>
                              <a:latin typeface="Cambria Math" panose="02040503050406030204"/>
                              <a:ea typeface="宋体" pitchFamily="2" charset="-122"/>
                              <a:cs typeface="Cambria Math" panose="02040503050406030204" charset="0"/>
                            </a:rPr>
                            <m:t>4</m:t>
                          </m:r>
                        </m:den>
                      </m:f>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70000"/>
                  </a:lnSpc>
                </a:pPr>
                <a:r>
                  <a:rPr 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1</m:t>
                              </m:r>
                            </m:num>
                            <m:den>
                              <m:r>
                                <a:rPr lang="en-US" altLang="zh-CN" sz="2400" i="1">
                                  <a:solidFill>
                                    <a:srgbClr val="FF0000"/>
                                  </a:solidFill>
                                  <a:latin typeface="Cambria Math" panose="02040503050406030204"/>
                                  <a:ea typeface="宋体" pitchFamily="2" charset="-122"/>
                                  <a:cs typeface="Cambria Math" panose="02040503050406030204" charset="0"/>
                                </a:rPr>
                                <m:t>2</m:t>
                              </m:r>
                            </m:den>
                          </m:f>
                          <m:r>
                            <a:rPr lang="en-US" altLang="zh-CN" sz="2400" i="1">
                              <a:solidFill>
                                <a:srgbClr val="FF0000"/>
                              </a:solidFill>
                              <a:latin typeface="Cambria Math" panose="02040503050406030204"/>
                              <a:ea typeface="宋体" pitchFamily="2" charset="-122"/>
                              <a:cs typeface="Cambria Math" panose="02040503050406030204" charset="0"/>
                            </a:rPr>
                            <m:t>)</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70000"/>
                  </a:lnSpc>
                </a:pPr>
                <a:r>
                  <a:rPr 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1</m:t>
                              </m:r>
                            </m:num>
                            <m:den>
                              <m:r>
                                <a:rPr lang="en-US" altLang="zh-CN" sz="2400" i="1">
                                  <a:solidFill>
                                    <a:srgbClr val="FF0000"/>
                                  </a:solidFill>
                                  <a:latin typeface="Cambria Math" panose="02040503050406030204"/>
                                  <a:ea typeface="宋体" pitchFamily="2" charset="-122"/>
                                  <a:cs typeface="Cambria Math" panose="02040503050406030204" charset="0"/>
                                </a:rPr>
                                <m:t>2</m:t>
                              </m:r>
                            </m:den>
                          </m:f>
                          <m:r>
                            <a:rPr lang="en-US" altLang="zh-CN" sz="2400" i="1">
                              <a:solidFill>
                                <a:srgbClr val="FF0000"/>
                              </a:solidFill>
                              <a:latin typeface="Cambria Math" panose="02040503050406030204"/>
                              <a:ea typeface="宋体" pitchFamily="2" charset="-122"/>
                              <a:cs typeface="Cambria Math" panose="02040503050406030204" charset="0"/>
                            </a:rPr>
                            <m:t>)</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3</m:t>
                          </m:r>
                        </m:num>
                        <m:den>
                          <m:r>
                            <a:rPr lang="en-US" altLang="zh-CN" sz="2400" i="1">
                              <a:solidFill>
                                <a:srgbClr val="FF0000"/>
                              </a:solidFill>
                              <a:latin typeface="Cambria Math" panose="02040503050406030204"/>
                              <a:ea typeface="宋体" pitchFamily="2" charset="-122"/>
                              <a:cs typeface="Cambria Math" panose="02040503050406030204" charset="0"/>
                            </a:rPr>
                            <m:t>4</m:t>
                          </m:r>
                        </m:den>
                      </m:f>
                      <m:r>
                        <a:rPr lang="en-US" altLang="zh-CN" sz="2400" i="1">
                          <a:solidFill>
                            <a:srgbClr val="FF0000"/>
                          </a:solidFill>
                          <a:latin typeface="Cambria Math" panose="02040503050406030204"/>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3</m:t>
                          </m:r>
                        </m:num>
                        <m:den>
                          <m:r>
                            <a:rPr lang="en-US" altLang="zh-CN" sz="2400" i="1">
                              <a:solidFill>
                                <a:srgbClr val="FF0000"/>
                              </a:solidFill>
                              <a:latin typeface="Cambria Math" panose="02040503050406030204"/>
                              <a:ea typeface="宋体" pitchFamily="2" charset="-122"/>
                              <a:cs typeface="Cambria Math" panose="02040503050406030204" charset="0"/>
                            </a:rPr>
                            <m:t>4</m:t>
                          </m:r>
                        </m:den>
                      </m:f>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70000"/>
                  </a:lnSpc>
                </a:pPr>
                <a:r>
                  <a:rPr 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5</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r>
                        <a:rPr lang="en-US" altLang="zh-CN" sz="2400" i="1">
                          <a:solidFill>
                            <a:srgbClr val="FF0000"/>
                          </a:solidFill>
                          <a:latin typeface="Cambria Math" panose="02040503050406030204"/>
                          <a:ea typeface="宋体" pitchFamily="2" charset="-122"/>
                          <a:cs typeface="Cambria Math" panose="02040503050406030204" charset="0"/>
                        </a:rPr>
                        <m: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4</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7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2</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5</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r>
                        <a:rPr lang="en-US" altLang="zh-CN" sz="2400" i="1">
                          <a:solidFill>
                            <a:srgbClr val="FF0000"/>
                          </a:solidFill>
                          <a:latin typeface="Cambria Math" panose="02040503050406030204"/>
                          <a:ea typeface="宋体" pitchFamily="2" charset="-122"/>
                          <a:cs typeface="Cambria Math" panose="02040503050406030204" charset="0"/>
                        </a:rPr>
                        <m:t>&gt;</m:t>
                      </m:r>
                      <m:sSup>
                        <m:sSupPr>
                          <m:ctrlPr>
                            <a:rPr lang="en-US" altLang="zh-CN" sz="2400" i="1">
                              <a:solidFill>
                                <a:srgbClr val="FF0000"/>
                              </a:solidFill>
                              <a:latin typeface="Cambria Math" panose="02040503050406030204"/>
                              <a:ea typeface="宋体" pitchFamily="2" charset="-122"/>
                              <a:cs typeface="Cambria Math" panose="02040503050406030204" charset="0"/>
                            </a:rPr>
                          </m:ctrlPr>
                        </m:sSupPr>
                        <m:e>
                          <m:r>
                            <a:rPr lang="en-US" altLang="zh-CN" sz="2400" i="1">
                              <a:solidFill>
                                <a:srgbClr val="FF0000"/>
                              </a:solidFill>
                              <a:latin typeface="Cambria Math" panose="02040503050406030204"/>
                              <a:ea typeface="宋体" pitchFamily="2" charset="-122"/>
                              <a:cs typeface="Cambria Math" panose="02040503050406030204" charset="0"/>
                            </a:rPr>
                            <m:t>𝑥</m:t>
                          </m:r>
                        </m:e>
                        <m:sup>
                          <m:r>
                            <a:rPr lang="en-US" altLang="zh-CN" sz="2400" i="1">
                              <a:solidFill>
                                <a:srgbClr val="FF0000"/>
                              </a:solidFill>
                              <a:latin typeface="Cambria Math" panose="02040503050406030204"/>
                              <a:ea typeface="宋体" pitchFamily="2" charset="-122"/>
                              <a:cs typeface="Cambria Math" panose="02040503050406030204" charset="0"/>
                            </a:rPr>
                            <m:t>2</m:t>
                          </m:r>
                        </m:sup>
                      </m:sSup>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4</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1016000"/>
                <a:ext cx="10838180" cy="409003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539115"/>
            <a:ext cx="10985500" cy="540639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ctr">
              <a:lnSpc>
                <a:spcPct val="160000"/>
              </a:lnSpc>
            </a:pPr>
            <a:r>
              <a:rPr lang="zh-CN" altLang="en-US" sz="2400" b="1">
                <a:solidFill>
                  <a:srgbClr val="FF0000"/>
                </a:solidFill>
                <a:latin typeface="宋体" panose="02010600030101010101" pitchFamily="2" charset="-122"/>
                <a:ea typeface="宋体" panose="02010600030101010101" pitchFamily="2" charset="-122"/>
                <a:sym typeface="+mn-ea"/>
              </a:rPr>
              <a:t>比较两个实数</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代数式</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大小的步骤：</a:t>
            </a:r>
            <a:endParaRPr lang="zh-CN" altLang="en-US" sz="2400" b="1">
              <a:solidFill>
                <a:srgbClr val="FF0000"/>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(1)</a:t>
            </a:r>
            <a:r>
              <a:rPr lang="zh-CN" altLang="en-US" sz="2400" b="1">
                <a:solidFill>
                  <a:schemeClr val="tx1"/>
                </a:solidFill>
                <a:latin typeface="宋体" panose="02010600030101010101" pitchFamily="2" charset="-122"/>
                <a:ea typeface="宋体" panose="02010600030101010101" pitchFamily="2" charset="-122"/>
                <a:sym typeface="+mn-ea"/>
              </a:rPr>
              <a:t>作差</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对要比较大小的两个实数</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或式子</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作差；</a:t>
            </a:r>
            <a:endParaRPr lang="en-US" altLang="zh-CN"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(2)</a:t>
            </a:r>
            <a:r>
              <a:rPr lang="zh-CN" altLang="en-US" sz="2400" b="1">
                <a:solidFill>
                  <a:schemeClr val="tx1"/>
                </a:solidFill>
                <a:latin typeface="宋体" panose="02010600030101010101" pitchFamily="2" charset="-122"/>
                <a:ea typeface="宋体" panose="02010600030101010101" pitchFamily="2" charset="-122"/>
                <a:sym typeface="+mn-ea"/>
              </a:rPr>
              <a:t>变形</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对差进行变形；</a:t>
            </a:r>
            <a:endParaRPr lang="zh-CN" altLang="en-US"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(3)</a:t>
            </a:r>
            <a:r>
              <a:rPr lang="zh-CN" sz="2400" b="1">
                <a:solidFill>
                  <a:schemeClr val="tx1"/>
                </a:solidFill>
                <a:latin typeface="宋体" panose="02010600030101010101" pitchFamily="2" charset="-122"/>
                <a:ea typeface="宋体" panose="02010600030101010101" pitchFamily="2" charset="-122"/>
                <a:sym typeface="+mn-ea"/>
              </a:rPr>
              <a:t>判断差的符号</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结合变形的结果及题设条件判断差的符号；</a:t>
            </a:r>
            <a:endParaRPr lang="zh-CN" altLang="en-US"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(4)</a:t>
            </a:r>
            <a:r>
              <a:rPr lang="zh-CN" altLang="en-US" sz="2400" b="1">
                <a:solidFill>
                  <a:schemeClr val="tx1"/>
                </a:solidFill>
                <a:latin typeface="宋体" panose="02010600030101010101" pitchFamily="2" charset="-122"/>
                <a:ea typeface="宋体" panose="02010600030101010101" pitchFamily="2" charset="-122"/>
                <a:sym typeface="+mn-ea"/>
              </a:rPr>
              <a:t>得出结论</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zh-CN" sz="2400" b="1">
                <a:solidFill>
                  <a:schemeClr val="tx1"/>
                </a:solidFill>
                <a:latin typeface="宋体" panose="02010600030101010101" pitchFamily="2" charset="-122"/>
                <a:ea typeface="宋体" panose="02010600030101010101" pitchFamily="2" charset="-122"/>
                <a:sym typeface="+mn-ea"/>
              </a:rPr>
              <a:t>上述步骤可概括为</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三步一结论</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，这里的</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判断符号</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是目的，</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变形</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是关键</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在变形中，一般变得越彻底，越有利于下一步的判断</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其中变形的技巧较多，常见的有因式分解法、配方法、有理化法等</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p:txBody>
      </p:sp>
    </p:spTree>
    <p:custDataLst>
      <p:tags r:id="rId2"/>
    </p:custData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1341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题型三：</a:t>
              </a:r>
              <a:r>
                <a:rPr lang="zh-CN" sz="2400" b="1">
                  <a:latin typeface="宋体" panose="02010600030101010101" pitchFamily="2" charset="-122"/>
                  <a:ea typeface="宋体" panose="02010600030101010101" pitchFamily="2" charset="-122"/>
                </a:rPr>
                <a:t>不等式性质</a:t>
              </a:r>
              <a:r>
                <a:rPr lang="zh-CN" altLang="en-US" sz="2400" b="1">
                  <a:latin typeface="宋体" panose="02010600030101010101" pitchFamily="2" charset="-122"/>
                  <a:ea typeface="宋体" panose="02010600030101010101" pitchFamily="2" charset="-122"/>
                </a:rPr>
                <a:t>的大小应用</a:t>
              </a:r>
              <a:endParaRPr lang="en-US" altLang="zh-CN"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4361"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459230"/>
                <a:ext cx="10768965" cy="2425065"/>
              </a:xfrm>
              <a:prstGeom prst="rect">
                <a:avLst/>
              </a:prstGeom>
              <a:noFill/>
            </p:spPr>
            <p:txBody>
              <a:bodyPr wrap="square" rtlCol="0">
                <a:spAutoFit/>
              </a:bodyPr>
              <a:lstStyle/>
              <a:p>
                <a:pPr>
                  <a:lnSpc>
                    <a:spcPct val="10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sz="2400" b="1">
                    <a:latin typeface="宋体" panose="02010600030101010101" pitchFamily="2" charset="-122"/>
                    <a:ea typeface="宋体" panose="02010600030101010101" pitchFamily="2" charset="-122"/>
                    <a:cs typeface="宋体" panose="02010600030101010101" pitchFamily="2" charset="-122"/>
                  </a:rPr>
                  <a:t>已知</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𝑅</m:t>
                      </m:r>
                    </m:oMath>
                  </m:oMathPara>
                </a14:m>
                <a:r>
                  <a:rPr lang="zh-CN" sz="2400" b="1">
                    <a:latin typeface="宋体" panose="02010600030101010101" pitchFamily="2" charset="-122"/>
                    <a:ea typeface="宋体" panose="02010600030101010101" pitchFamily="2" charset="-122"/>
                    <a:cs typeface="宋体" panose="02010600030101010101" pitchFamily="2" charset="-122"/>
                  </a:rPr>
                  <a:t>，且</a:t>
                </a:r>
                <a14:m>
                  <m:oMathPara>
                    <m:oMathParaPr>
                      <m:jc/>
                    </m:oMathParaPr>
                    <m:oMath>
                      <m:r>
                        <a:rPr lang="en-US" altLang="zh-CN" sz="2400" i="1">
                          <a:latin typeface="Cambria Math" panose="02040503050406030204"/>
                          <a:ea typeface="宋体" pitchFamily="2" charset="-122"/>
                          <a:cs typeface="Cambria Math" panose="02040503050406030204" charset="0"/>
                        </a:rPr>
                        <m:t>𝑐</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0</m:t>
                      </m:r>
                      <m:r>
                        <a:rPr lang="en-US" altLang="zh-CN" sz="2400" i="1">
                          <a:latin typeface="Cambria Math" panose="02040503050406030204"/>
                          <a:ea typeface="宋体" pitchFamily="2" charset="-122"/>
                          <a:cs typeface="Cambria Math" panose="02040503050406030204" charset="0"/>
                        </a:rPr>
                        <m:t>，</m:t>
                      </m:r>
                    </m:oMath>
                  </m:oMathPara>
                </a14:m>
                <a:r>
                  <a:rPr lang="zh-CN" sz="2400" b="1">
                    <a:latin typeface="宋体" panose="02010600030101010101" pitchFamily="2" charset="-122"/>
                    <a:ea typeface="宋体" panose="02010600030101010101" pitchFamily="2" charset="-122"/>
                    <a:cs typeface="宋体" panose="02010600030101010101" pitchFamily="2" charset="-122"/>
                  </a:rPr>
                  <a:t>则下列命题中是真命题的是（</a:t>
                </a: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altLang="zh-CN" sz="2400" b="1">
                    <a:latin typeface="宋体" panose="02010600030101010101" pitchFamily="2" charset="-122"/>
                    <a:ea typeface="宋体" panose="02010600030101010101" pitchFamily="2" charset="-122"/>
                    <a:cs typeface="宋体" panose="02010600030101010101" pitchFamily="2" charset="-122"/>
                  </a:rPr>
                  <a:t>A.</a:t>
                </a:r>
                <a:r>
                  <a:rPr lang="zh-CN" altLang="en-US" sz="2400" b="1">
                    <a:latin typeface="宋体" panose="02010600030101010101" pitchFamily="2" charset="-122"/>
                    <a:ea typeface="宋体" panose="02010600030101010101" pitchFamily="2" charset="-122"/>
                    <a:cs typeface="宋体" panose="02010600030101010101" pitchFamily="2" charset="-122"/>
                  </a:rPr>
                  <a:t>如果</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，那么</a:t>
                </a:r>
                <a14:m>
                  <m:oMathPara>
                    <m:oMathParaPr>
                      <m:jc/>
                    </m:oMathParaPr>
                    <m:oMath>
                      <m:f>
                        <m:fPr>
                          <m:type m:val="bar"/>
                          <m:ctrlPr>
                            <a:rPr lang="en-US" altLang="zh-CN" sz="2400" i="1">
                              <a:latin typeface="Cambria Math" panose="02040503050406030204"/>
                              <a:ea typeface="宋体" pitchFamily="2" charset="-122"/>
                              <a:cs typeface="Cambria Math" panose="02040503050406030204" charset="0"/>
                            </a:rPr>
                          </m:ctrlPr>
                        </m:fPr>
                        <m:num>
                          <m:r>
                            <a:rPr lang="en-US" altLang="zh-CN" sz="2400" i="1">
                              <a:latin typeface="Cambria Math" panose="02040503050406030204"/>
                              <a:ea typeface="宋体" pitchFamily="2" charset="-122"/>
                              <a:cs typeface="Cambria Math" panose="02040503050406030204" charset="0"/>
                            </a:rPr>
                            <m:t>𝑎</m:t>
                          </m:r>
                        </m:num>
                        <m:den>
                          <m:r>
                            <a:rPr lang="en-US" altLang="zh-CN" sz="2400" i="1">
                              <a:latin typeface="Cambria Math" panose="02040503050406030204"/>
                              <a:ea typeface="宋体" pitchFamily="2" charset="-122"/>
                              <a:cs typeface="Cambria Math" panose="02040503050406030204" charset="0"/>
                            </a:rPr>
                            <m:t>𝑐</m:t>
                          </m:r>
                        </m:den>
                      </m:f>
                      <m:r>
                        <m:rPr>
                          <m:sty m:val="bi"/>
                        </m:rPr>
                        <a:rPr lang="en-US" altLang="zh-CN" sz="2400" b="1" i="1">
                          <a:latin typeface="Cambria Math" panose="02040503050406030204"/>
                          <a:ea typeface="宋体" pitchFamily="2" charset="-122"/>
                          <a:cs typeface="Cambria Math" panose="02040503050406030204" charset="0"/>
                        </a:rPr>
                        <m:t>&gt;</m:t>
                      </m:r>
                      <m:f>
                        <m:fPr>
                          <m:type m:val="bar"/>
                          <m:ctrlPr>
                            <a:rPr lang="en-US" altLang="zh-CN" sz="2400" i="1">
                              <a:latin typeface="Cambria Math" panose="02040503050406030204"/>
                              <a:ea typeface="宋体" pitchFamily="2" charset="-122"/>
                              <a:cs typeface="Cambria Math" panose="02040503050406030204" charset="0"/>
                            </a:rPr>
                          </m:ctrlPr>
                        </m:fPr>
                        <m:num>
                          <m:r>
                            <a:rPr lang="en-US" altLang="zh-CN" sz="2400" i="1">
                              <a:latin typeface="Cambria Math" panose="02040503050406030204"/>
                              <a:ea typeface="宋体" pitchFamily="2" charset="-122"/>
                              <a:cs typeface="Cambria Math" panose="02040503050406030204" charset="0"/>
                            </a:rPr>
                            <m:t>𝑏</m:t>
                          </m:r>
                        </m:num>
                        <m:den>
                          <m:r>
                            <a:rPr lang="en-US" altLang="zh-CN" sz="2400" i="1">
                              <a:latin typeface="Cambria Math" panose="02040503050406030204"/>
                              <a:ea typeface="宋体" pitchFamily="2" charset="-122"/>
                              <a:cs typeface="Cambria Math" panose="02040503050406030204" charset="0"/>
                            </a:rPr>
                            <m:t>𝑐</m:t>
                          </m:r>
                        </m:den>
                      </m:f>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altLang="zh-CN" sz="2400" b="1">
                    <a:latin typeface="宋体" panose="02010600030101010101" pitchFamily="2" charset="-122"/>
                    <a:ea typeface="宋体" panose="02010600030101010101" pitchFamily="2" charset="-122"/>
                    <a:cs typeface="宋体" panose="02010600030101010101" pitchFamily="2" charset="-122"/>
                  </a:rPr>
                  <a:t>B.</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如果</a:t>
                </a:r>
                <a14:m>
                  <m:oMathPara>
                    <m:oMathParaPr>
                      <m:jc/>
                    </m:oMathParaPr>
                    <m:oMath>
                      <m:r>
                        <a:rPr lang="en-US" altLang="zh-CN" sz="2400" i="1">
                          <a:latin typeface="Cambria Math" panose="02040503050406030204"/>
                          <a:ea typeface="宋体" pitchFamily="2" charset="-122"/>
                          <a:cs typeface="Cambria Math" panose="02040503050406030204" charset="0"/>
                        </a:rPr>
                        <m:t>𝑎𝑐</m:t>
                      </m:r>
                      <m:r>
                        <a:rPr lang="en-US" altLang="zh-CN" sz="2400" i="1">
                          <a:latin typeface="Cambria Math" panose="02040503050406030204"/>
                          <a:ea typeface="宋体" pitchFamily="2" charset="-122"/>
                          <a:cs typeface="Cambria Math" panose="02040503050406030204" charset="0"/>
                        </a:rPr>
                        <m:t>&lt;</m:t>
                      </m:r>
                      <m:r>
                        <a:rPr lang="en-US" altLang="zh-CN" sz="2400" i="1">
                          <a:latin typeface="Cambria Math" panose="02040503050406030204"/>
                          <a:ea typeface="宋体" pitchFamily="2" charset="-122"/>
                          <a:cs typeface="Cambria Math" panose="02040503050406030204" charset="0"/>
                        </a:rPr>
                        <m:t>𝑏𝑐</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，那么</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&lt;</m:t>
                      </m:r>
                      <m:r>
                        <a:rPr lang="en-US" altLang="zh-CN" sz="2400" i="1">
                          <a:latin typeface="Cambria Math" panose="02040503050406030204"/>
                          <a:ea typeface="宋体" pitchFamily="2" charset="-122"/>
                          <a:cs typeface="Cambria Math" panose="02040503050406030204" charset="0"/>
                        </a:rPr>
                        <m:t>𝑏</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altLang="zh-CN" sz="2400" b="1">
                    <a:latin typeface="宋体" panose="02010600030101010101" pitchFamily="2" charset="-122"/>
                    <a:ea typeface="宋体" panose="02010600030101010101" pitchFamily="2" charset="-122"/>
                    <a:cs typeface="宋体" panose="02010600030101010101" pitchFamily="2" charset="-122"/>
                  </a:rPr>
                  <a:t>C.</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如果</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，那么</a:t>
                </a:r>
                <a14:m>
                  <m:oMathPara>
                    <m:oMathParaPr>
                      <m:jc/>
                    </m:oMathParaPr>
                    <m:oMath>
                      <m:f>
                        <m:fPr>
                          <m:type m:val="bar"/>
                          <m:ctrlPr>
                            <a:rPr lang="en-US" altLang="zh-CN" sz="2400" i="1">
                              <a:latin typeface="Cambria Math" panose="02040503050406030204"/>
                              <a:ea typeface="宋体" pitchFamily="2" charset="-122"/>
                              <a:cs typeface="Cambria Math" panose="02040503050406030204" charset="0"/>
                              <a:sym typeface="+mn-ea"/>
                            </a:rPr>
                          </m:ctrlPr>
                        </m:fPr>
                        <m:num>
                          <m:r>
                            <a:rPr lang="en-US" altLang="zh-CN" sz="2400" i="1">
                              <a:latin typeface="Cambria Math" panose="02040503050406030204"/>
                              <a:ea typeface="宋体" pitchFamily="2" charset="-122"/>
                              <a:cs typeface="Cambria Math" panose="02040503050406030204" charset="0"/>
                              <a:sym typeface="+mn-ea"/>
                            </a:rPr>
                            <m:t>1</m:t>
                          </m:r>
                        </m:num>
                        <m:den>
                          <m:r>
                            <a:rPr lang="en-US" altLang="zh-CN" sz="2400" i="1">
                              <a:latin typeface="Cambria Math" panose="02040503050406030204"/>
                              <a:ea typeface="宋体" pitchFamily="2" charset="-122"/>
                              <a:cs typeface="Cambria Math" panose="02040503050406030204" charset="0"/>
                              <a:sym typeface="+mn-ea"/>
                            </a:rPr>
                            <m:t>𝑎</m:t>
                          </m:r>
                        </m:den>
                      </m:f>
                      <m:r>
                        <m:rPr>
                          <m:sty m:val="bi"/>
                        </m:rPr>
                        <a:rPr lang="en-US" altLang="zh-CN" sz="2400" b="1" i="1">
                          <a:latin typeface="Cambria Math" panose="02040503050406030204"/>
                          <a:ea typeface="宋体" pitchFamily="2" charset="-122"/>
                          <a:cs typeface="Cambria Math" panose="02040503050406030204" charset="0"/>
                          <a:sym typeface="+mn-ea"/>
                        </a:rPr>
                        <m:t>&lt;</m:t>
                      </m:r>
                      <m:f>
                        <m:fPr>
                          <m:type m:val="bar"/>
                          <m:ctrlPr>
                            <a:rPr lang="en-US" altLang="zh-CN" sz="2400" i="1">
                              <a:latin typeface="Cambria Math" panose="02040503050406030204"/>
                              <a:ea typeface="宋体" pitchFamily="2" charset="-122"/>
                              <a:cs typeface="Cambria Math" panose="02040503050406030204" charset="0"/>
                              <a:sym typeface="+mn-ea"/>
                            </a:rPr>
                          </m:ctrlPr>
                        </m:fPr>
                        <m:num>
                          <m:r>
                            <a:rPr lang="en-US" altLang="zh-CN" sz="2400" i="1">
                              <a:latin typeface="Cambria Math" panose="02040503050406030204"/>
                              <a:ea typeface="宋体" pitchFamily="2" charset="-122"/>
                              <a:cs typeface="Cambria Math" panose="02040503050406030204" charset="0"/>
                              <a:sym typeface="+mn-ea"/>
                            </a:rPr>
                            <m:t>1</m:t>
                          </m:r>
                        </m:num>
                        <m:den>
                          <m:r>
                            <a:rPr lang="en-US" altLang="zh-CN" sz="2400" i="1">
                              <a:latin typeface="Cambria Math" panose="02040503050406030204"/>
                              <a:ea typeface="宋体" pitchFamily="2" charset="-122"/>
                              <a:cs typeface="Cambria Math" panose="02040503050406030204" charset="0"/>
                              <a:sym typeface="+mn-ea"/>
                            </a:rPr>
                            <m:t>𝑏</m:t>
                          </m:r>
                        </m:den>
                      </m:f>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altLang="zh-CN" sz="2400" b="1">
                    <a:latin typeface="宋体" panose="02010600030101010101" pitchFamily="2" charset="-122"/>
                    <a:ea typeface="宋体" panose="02010600030101010101" pitchFamily="2" charset="-122"/>
                    <a:cs typeface="宋体" panose="02010600030101010101" pitchFamily="2" charset="-122"/>
                  </a:rPr>
                  <a:t>D.</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如果</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，那么</a:t>
                </a:r>
                <a14:m>
                  <m:oMathPara>
                    <m:oMathParaPr>
                      <m:jc/>
                    </m:oMathParaPr>
                    <m:oMath>
                      <m:f>
                        <m:fPr>
                          <m:type m:val="bar"/>
                          <m:ctrlPr>
                            <a:rPr lang="en-US" altLang="zh-CN" sz="2400" i="1">
                              <a:latin typeface="Cambria Math" panose="02040503050406030204"/>
                              <a:ea typeface="宋体" pitchFamily="2" charset="-122"/>
                              <a:cs typeface="Cambria Math" panose="02040503050406030204" charset="0"/>
                              <a:sym typeface="+mn-ea"/>
                            </a:rPr>
                          </m:ctrlPr>
                        </m:fPr>
                        <m:num>
                          <m:r>
                            <a:rPr lang="en-US" altLang="zh-CN" sz="2400" i="1">
                              <a:latin typeface="Cambria Math" panose="02040503050406030204"/>
                              <a:ea typeface="宋体" pitchFamily="2" charset="-122"/>
                              <a:cs typeface="Cambria Math" panose="02040503050406030204" charset="0"/>
                              <a:sym typeface="+mn-ea"/>
                            </a:rPr>
                            <m:t>𝑎</m:t>
                          </m:r>
                        </m:num>
                        <m:den>
                          <m:sSup>
                            <m:sSupPr>
                              <m:ctrlPr>
                                <a:rPr lang="en-US" altLang="zh-CN" sz="2400" i="1">
                                  <a:latin typeface="Cambria Math" panose="02040503050406030204"/>
                                  <a:ea typeface="宋体" pitchFamily="2" charset="-122"/>
                                  <a:cs typeface="Cambria Math" panose="02040503050406030204" charset="0"/>
                                  <a:sym typeface="+mn-ea"/>
                                </a:rPr>
                              </m:ctrlPr>
                            </m:sSupPr>
                            <m:e>
                              <m:r>
                                <a:rPr lang="en-US" altLang="zh-CN" sz="2400" i="1">
                                  <a:latin typeface="Cambria Math" panose="02040503050406030204"/>
                                  <a:ea typeface="宋体" pitchFamily="2" charset="-122"/>
                                  <a:cs typeface="Cambria Math" panose="02040503050406030204" charset="0"/>
                                  <a:sym typeface="+mn-ea"/>
                                </a:rPr>
                                <m:t>𝑐</m:t>
                              </m:r>
                            </m:e>
                            <m:sup>
                              <m:r>
                                <a:rPr lang="en-US" altLang="zh-CN" sz="2400" i="1">
                                  <a:latin typeface="Cambria Math" panose="02040503050406030204"/>
                                  <a:ea typeface="宋体" pitchFamily="2" charset="-122"/>
                                  <a:cs typeface="Cambria Math" panose="02040503050406030204" charset="0"/>
                                  <a:sym typeface="+mn-ea"/>
                                </a:rPr>
                                <m:t>2</m:t>
                              </m:r>
                            </m:sup>
                          </m:sSup>
                        </m:den>
                      </m:f>
                      <m:r>
                        <a:rPr lang="en-US" altLang="zh-CN" sz="2400" i="1">
                          <a:latin typeface="Cambria Math" panose="02040503050406030204"/>
                          <a:ea typeface="宋体" pitchFamily="2" charset="-122"/>
                          <a:cs typeface="Cambria Math" panose="02040503050406030204" charset="0"/>
                          <a:sym typeface="+mn-ea"/>
                        </a:rPr>
                        <m:t>&gt;</m:t>
                      </m:r>
                      <m:f>
                        <m:fPr>
                          <m:type m:val="bar"/>
                          <m:ctrlPr>
                            <a:rPr lang="en-US" altLang="zh-CN" sz="2400" i="1">
                              <a:latin typeface="Cambria Math" panose="02040503050406030204"/>
                              <a:ea typeface="宋体" pitchFamily="2" charset="-122"/>
                              <a:cs typeface="Cambria Math" panose="02040503050406030204" charset="0"/>
                              <a:sym typeface="+mn-ea"/>
                            </a:rPr>
                          </m:ctrlPr>
                        </m:fPr>
                        <m:num>
                          <m:r>
                            <a:rPr lang="en-US" altLang="zh-CN" sz="2400" i="1">
                              <a:latin typeface="Cambria Math" panose="02040503050406030204"/>
                              <a:ea typeface="宋体" pitchFamily="2" charset="-122"/>
                              <a:cs typeface="Cambria Math" panose="02040503050406030204" charset="0"/>
                              <a:sym typeface="+mn-ea"/>
                            </a:rPr>
                            <m:t>𝑏</m:t>
                          </m:r>
                        </m:num>
                        <m:den>
                          <m:sSup>
                            <m:sSupPr>
                              <m:ctrlPr>
                                <a:rPr lang="en-US" altLang="zh-CN" sz="2400" i="1">
                                  <a:latin typeface="Cambria Math" panose="02040503050406030204"/>
                                  <a:ea typeface="宋体" pitchFamily="2" charset="-122"/>
                                  <a:cs typeface="Cambria Math" panose="02040503050406030204" charset="0"/>
                                  <a:sym typeface="+mn-ea"/>
                                </a:rPr>
                              </m:ctrlPr>
                            </m:sSupPr>
                            <m:e>
                              <m:r>
                                <a:rPr lang="en-US" altLang="zh-CN" sz="2400" i="1">
                                  <a:latin typeface="Cambria Math" panose="02040503050406030204"/>
                                  <a:ea typeface="宋体" pitchFamily="2" charset="-122"/>
                                  <a:cs typeface="Cambria Math" panose="02040503050406030204" charset="0"/>
                                  <a:sym typeface="+mn-ea"/>
                                </a:rPr>
                                <m:t>𝑐</m:t>
                              </m:r>
                            </m:e>
                            <m:sup>
                              <m:r>
                                <a:rPr lang="en-US" altLang="zh-CN" sz="2400" i="1">
                                  <a:latin typeface="Cambria Math" panose="02040503050406030204"/>
                                  <a:ea typeface="宋体" pitchFamily="2" charset="-122"/>
                                  <a:cs typeface="Cambria Math" panose="02040503050406030204" charset="0"/>
                                  <a:sym typeface="+mn-ea"/>
                                </a:rPr>
                                <m:t>2</m:t>
                              </m:r>
                            </m:sup>
                          </m:sSup>
                        </m:den>
                      </m:f>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459230"/>
                <a:ext cx="10768965" cy="242506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82295" y="3947795"/>
                <a:ext cx="10838180" cy="2192020"/>
              </a:xfrm>
              <a:prstGeom prst="rect">
                <a:avLst/>
              </a:prstGeom>
              <a:noFill/>
            </p:spPr>
            <p:txBody>
              <a:bodyPr wrap="square" rtlCol="0">
                <a:spAutoFit/>
              </a:bodyPr>
              <a:lstStyle/>
              <a:p>
                <a:pPr>
                  <a:lnSpc>
                    <a:spcPct val="9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D.</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9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那么</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𝑎</m:t>
                          </m:r>
                        </m:num>
                        <m:den>
                          <m:r>
                            <a:rPr lang="en-US" altLang="zh-CN" sz="2400" i="1">
                              <a:solidFill>
                                <a:srgbClr val="FF0000"/>
                              </a:solidFill>
                              <a:latin typeface="Cambria Math" panose="02040503050406030204"/>
                              <a:ea typeface="宋体" pitchFamily="2" charset="-122"/>
                              <a:cs typeface="Cambria Math" panose="02040503050406030204" charset="0"/>
                            </a:rPr>
                            <m:t>𝑐</m:t>
                          </m:r>
                        </m:den>
                      </m:f>
                      <m:r>
                        <a:rPr lang="en-US" altLang="zh-CN" sz="2400" i="1">
                          <a:solidFill>
                            <a:srgbClr val="FF0000"/>
                          </a:solidFill>
                          <a:latin typeface="Cambria Math" panose="02040503050406030204"/>
                          <a:ea typeface="宋体" pitchFamily="2" charset="-122"/>
                          <a:cs typeface="Cambria Math" panose="02040503050406030204" charset="0"/>
                        </a:rPr>
                        <m:t>&lt;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𝑏</m:t>
                          </m:r>
                        </m:num>
                        <m:den>
                          <m:r>
                            <a:rPr lang="en-US" altLang="zh-CN" sz="2400" i="1">
                              <a:solidFill>
                                <a:srgbClr val="FF0000"/>
                              </a:solidFill>
                              <a:latin typeface="Cambria Math" panose="02040503050406030204"/>
                              <a:ea typeface="宋体" pitchFamily="2" charset="-122"/>
                              <a:cs typeface="Cambria Math" panose="02040503050406030204" charset="0"/>
                            </a:rPr>
                            <m:t>𝑐</m:t>
                          </m:r>
                        </m:den>
                      </m:f>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故错误</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9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B.</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𝑎𝑐</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𝑏𝑐</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故错误</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9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，那么</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𝑎</m:t>
                          </m:r>
                        </m:den>
                      </m:f>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&gt;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𝑏</m:t>
                          </m:r>
                        </m:den>
                      </m:f>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故错误</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9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𝑐</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sSup>
                        <m:sSupPr>
                          <m:ctrlPr>
                            <a:rPr lang="en-US" altLang="zh-CN" sz="2400" i="1">
                              <a:solidFill>
                                <a:srgbClr val="FF0000"/>
                              </a:solidFill>
                              <a:latin typeface="Cambria Math" panose="02040503050406030204"/>
                              <a:ea typeface="宋体" pitchFamily="2" charset="-122"/>
                              <a:cs typeface="Cambria Math" panose="02040503050406030204" charset="0"/>
                              <a:sym typeface="+mn-ea"/>
                            </a:rPr>
                          </m:ctrlPr>
                        </m:sSupPr>
                        <m:e>
                          <m:r>
                            <a:rPr lang="en-US" altLang="zh-CN" sz="2400" i="1">
                              <a:solidFill>
                                <a:srgbClr val="FF0000"/>
                              </a:solidFill>
                              <a:latin typeface="Cambria Math" panose="02040503050406030204"/>
                              <a:ea typeface="宋体" pitchFamily="2" charset="-122"/>
                              <a:cs typeface="Cambria Math" panose="02040503050406030204" charset="0"/>
                              <a:sym typeface="+mn-ea"/>
                            </a:rPr>
                            <m:t>𝑐</m:t>
                          </m:r>
                        </m:e>
                        <m:sup>
                          <m:r>
                            <a:rPr lang="en-US" altLang="zh-CN" sz="2400" i="1">
                              <a:solidFill>
                                <a:srgbClr val="FF0000"/>
                              </a:solidFill>
                              <a:latin typeface="Cambria Math" panose="02040503050406030204"/>
                              <a:ea typeface="宋体" pitchFamily="2" charset="-122"/>
                              <a:cs typeface="Cambria Math" panose="02040503050406030204" charset="0"/>
                              <a:sym typeface="+mn-ea"/>
                            </a:rPr>
                            <m:t>2</m:t>
                          </m:r>
                        </m:sup>
                      </m:sSup>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，那么</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𝑎</m:t>
                          </m:r>
                        </m:num>
                        <m:den>
                          <m:sSup>
                            <m:sSupPr>
                              <m:ctrlPr>
                                <a:rPr lang="en-US" altLang="zh-CN" sz="2400" i="1">
                                  <a:solidFill>
                                    <a:srgbClr val="FF0000"/>
                                  </a:solidFill>
                                  <a:latin typeface="Cambria Math" panose="02040503050406030204"/>
                                  <a:ea typeface="宋体" pitchFamily="2" charset="-122"/>
                                  <a:cs typeface="Cambria Math" panose="02040503050406030204" charset="0"/>
                                  <a:sym typeface="+mn-ea"/>
                                </a:rPr>
                              </m:ctrlPr>
                            </m:sSupPr>
                            <m:e>
                              <m:r>
                                <a:rPr lang="en-US" altLang="zh-CN" sz="2400" i="1">
                                  <a:solidFill>
                                    <a:srgbClr val="FF0000"/>
                                  </a:solidFill>
                                  <a:latin typeface="Cambria Math" panose="02040503050406030204"/>
                                  <a:ea typeface="宋体" pitchFamily="2" charset="-122"/>
                                  <a:cs typeface="Cambria Math" panose="02040503050406030204" charset="0"/>
                                  <a:sym typeface="+mn-ea"/>
                                </a:rPr>
                                <m:t>𝑐</m:t>
                              </m:r>
                            </m:e>
                            <m:sup>
                              <m:r>
                                <a:rPr lang="en-US" altLang="zh-CN" sz="2400" i="1">
                                  <a:solidFill>
                                    <a:srgbClr val="FF0000"/>
                                  </a:solidFill>
                                  <a:latin typeface="Cambria Math" panose="02040503050406030204"/>
                                  <a:ea typeface="宋体" pitchFamily="2" charset="-122"/>
                                  <a:cs typeface="Cambria Math" panose="02040503050406030204" charset="0"/>
                                  <a:sym typeface="+mn-ea"/>
                                </a:rPr>
                                <m:t>2</m:t>
                              </m:r>
                            </m:sup>
                          </m:sSup>
                        </m:den>
                      </m:f>
                      <m:r>
                        <a:rPr lang="en-US" altLang="zh-CN" sz="2400" i="1">
                          <a:solidFill>
                            <a:srgbClr val="FF0000"/>
                          </a:solidFill>
                          <a:latin typeface="Cambria Math" panose="02040503050406030204"/>
                          <a:ea typeface="宋体" pitchFamily="2" charset="-122"/>
                          <a:cs typeface="Cambria Math" panose="02040503050406030204" charset="0"/>
                          <a:sym typeface="+mn-ea"/>
                        </a:rPr>
                        <m:t>&gt;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𝑏</m:t>
                          </m:r>
                        </m:num>
                        <m:den>
                          <m:sSup>
                            <m:sSupPr>
                              <m:ctrlPr>
                                <a:rPr lang="en-US" altLang="zh-CN" sz="2400" i="1">
                                  <a:solidFill>
                                    <a:srgbClr val="FF0000"/>
                                  </a:solidFill>
                                  <a:latin typeface="Cambria Math" panose="02040503050406030204"/>
                                  <a:ea typeface="宋体" pitchFamily="2" charset="-122"/>
                                  <a:cs typeface="Cambria Math" panose="02040503050406030204" charset="0"/>
                                  <a:sym typeface="+mn-ea"/>
                                </a:rPr>
                              </m:ctrlPr>
                            </m:sSupPr>
                            <m:e>
                              <m:r>
                                <a:rPr lang="en-US" altLang="zh-CN" sz="2400" i="1">
                                  <a:solidFill>
                                    <a:srgbClr val="FF0000"/>
                                  </a:solidFill>
                                  <a:latin typeface="Cambria Math" panose="02040503050406030204"/>
                                  <a:ea typeface="宋体" pitchFamily="2" charset="-122"/>
                                  <a:cs typeface="Cambria Math" panose="02040503050406030204" charset="0"/>
                                  <a:sym typeface="+mn-ea"/>
                                </a:rPr>
                                <m:t>𝑐</m:t>
                              </m:r>
                            </m:e>
                            <m:sup>
                              <m:r>
                                <a:rPr lang="en-US" altLang="zh-CN" sz="2400" i="1">
                                  <a:solidFill>
                                    <a:srgbClr val="FF0000"/>
                                  </a:solidFill>
                                  <a:latin typeface="Cambria Math" panose="02040503050406030204"/>
                                  <a:ea typeface="宋体" pitchFamily="2" charset="-122"/>
                                  <a:cs typeface="Cambria Math" panose="02040503050406030204" charset="0"/>
                                  <a:sym typeface="+mn-ea"/>
                                </a:rPr>
                                <m:t>2</m:t>
                              </m:r>
                            </m:sup>
                          </m:sSup>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D</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正确</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82295" y="3947795"/>
                <a:ext cx="10838180" cy="2192020"/>
              </a:xfrm>
              <a:prstGeom prst="rect">
                <a:avLst/>
              </a:prstGeom>
              <a:blipFill rotWithShape="1">
                <a:blip r:embed="rId3"/>
                <a:stretch>
                  <a:fillRect/>
                </a:stretch>
              </a:blipFill>
            </p:spPr>
            <p:txBody>
              <a:bodyPr/>
              <a:lstStyle/>
              <a:p>
                <a:r>
                  <a:rPr lang="zh-CN" altLang="en-US">
                    <a:noFill/>
                  </a:rPr>
                  <a:t> </a:t>
                </a:r>
              </a:p>
            </p:txBody>
          </p:sp>
        </mc:Fallback>
      </mc:AlternateContent>
      <p:sp>
        <p:nvSpPr>
          <p:cNvPr id="7" name="文本框 6" title=""/>
          <p:cNvSpPr txBox="1"/>
          <p:nvPr/>
        </p:nvSpPr>
        <p:spPr>
          <a:xfrm>
            <a:off x="696595" y="1059815"/>
            <a:ext cx="3858260" cy="460375"/>
          </a:xfrm>
          <a:prstGeom prst="rect">
            <a:avLst/>
          </a:prstGeom>
          <a:noFill/>
        </p:spPr>
        <p:txBody>
          <a:bodyPr wrap="none" rtlCol="0">
            <a:spAutoFit/>
          </a:bodyPr>
          <a:lstStyle/>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角度</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一</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判断命题的真假</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8805" y="909320"/>
                <a:ext cx="10768965" cy="93853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sz="2400" b="1">
                    <a:latin typeface="宋体" panose="02010600030101010101" pitchFamily="2" charset="-122"/>
                    <a:ea typeface="宋体" panose="02010600030101010101" pitchFamily="2" charset="-122"/>
                    <a:cs typeface="宋体" panose="02010600030101010101" pitchFamily="2" charset="-122"/>
                    <a:sym typeface="+mn-ea"/>
                  </a:rPr>
                  <a:t>已知</a:t>
                </a:r>
                <a14:m>
                  <m:oMathPara>
                    <m:oMathParaPr>
                      <m:jc/>
                    </m:oMathParaPr>
                    <m:oMath>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&gt;</m:t>
                      </m:r>
                      <m:r>
                        <a:rPr lang="en-US" altLang="zh-CN" sz="2400" i="1">
                          <a:latin typeface="Cambria Math" panose="02040503050406030204"/>
                          <a:ea typeface="宋体" pitchFamily="2" charset="-122"/>
                          <a:cs typeface="Cambria Math" panose="02040503050406030204" charset="0"/>
                        </a:rPr>
                        <m:t>0</m:t>
                      </m:r>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latin typeface="Cambria Math" panose="02040503050406030204"/>
                          <a:ea typeface="宋体" pitchFamily="2" charset="-122"/>
                          <a:cs typeface="Cambria Math" panose="02040503050406030204" charset="0"/>
                          <a:sym typeface="+mn-ea"/>
                        </a:rPr>
                        <m:t>𝑐</m:t>
                      </m:r>
                      <m:r>
                        <a:rPr lang="en-US" altLang="zh-CN" sz="2400" i="1">
                          <a:latin typeface="Cambria Math" panose="02040503050406030204"/>
                          <a:ea typeface="宋体" pitchFamily="2" charset="-122"/>
                          <a:cs typeface="Cambria Math" panose="02040503050406030204" charset="0"/>
                          <a:sym typeface="+mn-ea"/>
                        </a:rPr>
                        <m:t>&lt;</m:t>
                      </m:r>
                      <m:r>
                        <a:rPr lang="en-US" altLang="zh-CN" sz="2400" i="1">
                          <a:latin typeface="Cambria Math" panose="02040503050406030204"/>
                          <a:ea typeface="宋体" pitchFamily="2" charset="-122"/>
                          <a:cs typeface="Cambria Math" panose="02040503050406030204" charset="0"/>
                          <a:sym typeface="+mn-ea"/>
                        </a:rPr>
                        <m:t>𝑑</m:t>
                      </m:r>
                      <m:r>
                        <a:rPr lang="en-US" altLang="zh-CN" sz="2400" i="1">
                          <a:latin typeface="Cambria Math" panose="02040503050406030204"/>
                          <a:ea typeface="宋体" pitchFamily="2" charset="-122"/>
                          <a:cs typeface="Cambria Math" panose="02040503050406030204" charset="0"/>
                          <a:sym typeface="+mn-ea"/>
                        </a:rPr>
                        <m:t>&lt;</m:t>
                      </m:r>
                      <m:r>
                        <a:rPr lang="en-US" altLang="zh-CN" sz="2400" i="1">
                          <a:latin typeface="Cambria Math" panose="02040503050406030204"/>
                          <a:ea typeface="宋体" pitchFamily="2" charset="-122"/>
                          <a:cs typeface="Cambria Math" panose="02040503050406030204" charset="0"/>
                          <a:sym typeface="+mn-ea"/>
                        </a:rPr>
                        <m:t>0</m:t>
                      </m:r>
                      <m:r>
                        <a:rPr lang="en-US" altLang="zh-CN" sz="2400" i="1">
                          <a:latin typeface="Cambria Math" panose="02040503050406030204"/>
                          <a:ea typeface="宋体" pitchFamily="2" charset="-122"/>
                          <a:cs typeface="Cambria Math" panose="02040503050406030204" charset="0"/>
                          <a:sym typeface="+mn-ea"/>
                        </a:rPr>
                        <m:t>，</m:t>
                      </m:r>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求证：</a:t>
                </a:r>
                <a14:m>
                  <m:oMathPara>
                    <m:oMathParaPr>
                      <m:jc/>
                    </m:oMathParaPr>
                    <m:oMath>
                      <m:rad>
                        <m:radPr>
                          <m:degHide m:val="off"/>
                          <m:ctrlPr>
                            <a:rPr lang="en-US" altLang="zh-CN" sz="2400" i="1">
                              <a:latin typeface="Cambria Math" panose="02040503050406030204"/>
                              <a:ea typeface="宋体" pitchFamily="2" charset="-122"/>
                              <a:cs typeface="Cambria Math" panose="02040503050406030204" charset="0"/>
                              <a:sym typeface="+mn-ea"/>
                            </a:rPr>
                          </m:ctrlPr>
                        </m:radPr>
                        <m:deg>
                          <m:r>
                            <a:rPr lang="en-US" altLang="zh-CN" sz="2400" i="1">
                              <a:latin typeface="Cambria Math" panose="02040503050406030204"/>
                              <a:ea typeface="宋体" pitchFamily="2" charset="-122"/>
                              <a:cs typeface="Cambria Math" panose="02040503050406030204" charset="0"/>
                              <a:sym typeface="+mn-ea"/>
                            </a:rPr>
                            <m:t>3</m:t>
                          </m:r>
                        </m:deg>
                        <m:e>
                          <m:f>
                            <m:fPr>
                              <m:type m:val="bar"/>
                              <m:ctrlPr>
                                <a:rPr lang="en-US" altLang="zh-CN" sz="2400" i="1">
                                  <a:latin typeface="Cambria Math" panose="02040503050406030204"/>
                                  <a:ea typeface="宋体" pitchFamily="2" charset="-122"/>
                                  <a:cs typeface="Cambria Math" panose="02040503050406030204" charset="0"/>
                                  <a:sym typeface="+mn-ea"/>
                                </a:rPr>
                              </m:ctrlPr>
                            </m:fPr>
                            <m:num>
                              <m:r>
                                <a:rPr lang="en-US" altLang="zh-CN" sz="2400" i="1">
                                  <a:latin typeface="Cambria Math" panose="02040503050406030204"/>
                                  <a:ea typeface="宋体" pitchFamily="2" charset="-122"/>
                                  <a:cs typeface="Cambria Math" panose="02040503050406030204" charset="0"/>
                                  <a:sym typeface="+mn-ea"/>
                                </a:rPr>
                                <m:t>𝑎</m:t>
                              </m:r>
                            </m:num>
                            <m:den>
                              <m:r>
                                <a:rPr lang="en-US" altLang="zh-CN" sz="2400" i="1">
                                  <a:latin typeface="Cambria Math" panose="02040503050406030204"/>
                                  <a:ea typeface="宋体" pitchFamily="2" charset="-122"/>
                                  <a:cs typeface="Cambria Math" panose="02040503050406030204" charset="0"/>
                                  <a:sym typeface="+mn-ea"/>
                                </a:rPr>
                                <m:t>𝑑</m:t>
                              </m:r>
                            </m:den>
                          </m:f>
                        </m:e>
                      </m:rad>
                      <m:r>
                        <m:rPr>
                          <m:sty m:val="bi"/>
                        </m:rPr>
                        <a:rPr lang="en-US" altLang="zh-CN" sz="2400" b="1" i="1">
                          <a:latin typeface="Cambria Math" panose="02040503050406030204"/>
                          <a:ea typeface="宋体" pitchFamily="2" charset="-122"/>
                          <a:cs typeface="Cambria Math" panose="02040503050406030204" charset="0"/>
                          <a:sym typeface="+mn-ea"/>
                        </a:rPr>
                        <m:t>&lt;</m:t>
                      </m:r>
                      <m:rad>
                        <m:radPr>
                          <m:degHide m:val="off"/>
                          <m:ctrlPr>
                            <a:rPr lang="en-US" altLang="zh-CN" sz="2400" i="1">
                              <a:latin typeface="Cambria Math" panose="02040503050406030204"/>
                              <a:ea typeface="宋体" pitchFamily="2" charset="-122"/>
                              <a:cs typeface="Cambria Math" panose="02040503050406030204" charset="0"/>
                              <a:sym typeface="+mn-ea"/>
                            </a:rPr>
                          </m:ctrlPr>
                        </m:radPr>
                        <m:deg>
                          <m:r>
                            <a:rPr lang="en-US" altLang="zh-CN" sz="2400" i="1">
                              <a:latin typeface="Cambria Math" panose="02040503050406030204"/>
                              <a:ea typeface="宋体" pitchFamily="2" charset="-122"/>
                              <a:cs typeface="Cambria Math" panose="02040503050406030204" charset="0"/>
                              <a:sym typeface="+mn-ea"/>
                            </a:rPr>
                            <m:t>3</m:t>
                          </m:r>
                        </m:deg>
                        <m:e>
                          <m:f>
                            <m:fPr>
                              <m:type m:val="bar"/>
                              <m:ctrlPr>
                                <a:rPr lang="en-US" altLang="zh-CN" sz="2400" i="1">
                                  <a:latin typeface="Cambria Math" panose="02040503050406030204"/>
                                  <a:ea typeface="宋体" pitchFamily="2" charset="-122"/>
                                  <a:cs typeface="Cambria Math" panose="02040503050406030204" charset="0"/>
                                  <a:sym typeface="+mn-ea"/>
                                </a:rPr>
                              </m:ctrlPr>
                            </m:fPr>
                            <m:num>
                              <m:r>
                                <a:rPr lang="en-US" altLang="zh-CN" sz="2400" i="1">
                                  <a:latin typeface="Cambria Math" panose="02040503050406030204"/>
                                  <a:ea typeface="宋体" pitchFamily="2" charset="-122"/>
                                  <a:cs typeface="Cambria Math" panose="02040503050406030204" charset="0"/>
                                  <a:sym typeface="+mn-ea"/>
                                </a:rPr>
                                <m:t>𝑏</m:t>
                              </m:r>
                            </m:num>
                            <m:den>
                              <m:r>
                                <a:rPr lang="en-US" altLang="zh-CN" sz="2400" i="1">
                                  <a:latin typeface="Cambria Math" panose="02040503050406030204"/>
                                  <a:ea typeface="宋体" pitchFamily="2" charset="-122"/>
                                  <a:cs typeface="Cambria Math" panose="02040503050406030204" charset="0"/>
                                  <a:sym typeface="+mn-ea"/>
                                </a:rPr>
                                <m:t>𝑐</m:t>
                              </m:r>
                            </m:den>
                          </m:f>
                        </m:e>
                      </m:rad>
                      <m:r>
                        <a:rPr lang="en-US" altLang="zh-CN" sz="2400" i="1">
                          <a:latin typeface="Cambria Math" panose="02040503050406030204"/>
                          <a:ea typeface="宋体" pitchFamily="2" charset="-122"/>
                          <a:cs typeface="Cambria Math" panose="02040503050406030204" charset="0"/>
                          <a:sym typeface="+mn-ea"/>
                        </a:rPr>
                        <m:t>.</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598805" y="909320"/>
                <a:ext cx="10768965" cy="93853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98805" y="1844040"/>
                <a:ext cx="10838180" cy="4251960"/>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证明：</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𝑐</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𝑑</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𝑐</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𝑑</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𝑐</m:t>
                          </m:r>
                        </m:den>
                      </m:f>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𝑑</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0</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m:rPr>
                          <m:sty m:val="p"/>
                        </m:rPr>
                        <a:rPr lang="en-US" altLang="zh-CN" sz="2400">
                          <a:solidFill>
                            <a:srgbClr val="FF0000"/>
                          </a:solidFill>
                          <a:latin typeface="宋体" pitchFamily="2" charset="-122"/>
                          <a:ea typeface="宋体" pitchFamily="2" charset="-122"/>
                          <a:cs typeface="宋体" panose="02010600030101010101" pitchFamily="2" charset="-122"/>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𝑑</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𝑎</m:t>
                          </m:r>
                        </m:den>
                      </m:f>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𝑏</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𝑐</m:t>
                          </m:r>
                        </m:den>
                      </m:f>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ad>
                        <m:radPr>
                          <m:degHide m:val="off"/>
                          <m:ctrlPr>
                            <a:rPr lang="en-US" altLang="zh-CN" sz="2400" i="1">
                              <a:solidFill>
                                <a:srgbClr val="FF0000"/>
                              </a:solidFill>
                              <a:latin typeface="Cambria Math" panose="02040503050406030204"/>
                              <a:ea typeface="宋体" pitchFamily="2" charset="-122"/>
                              <a:cs typeface="Cambria Math" panose="02040503050406030204" charset="0"/>
                              <a:sym typeface="+mn-ea"/>
                            </a:rPr>
                          </m:ctrlPr>
                        </m:radPr>
                        <m:deg>
                          <m:r>
                            <a:rPr lang="en-US" altLang="zh-CN" sz="2400" i="1">
                              <a:solidFill>
                                <a:srgbClr val="FF0000"/>
                              </a:solidFill>
                              <a:latin typeface="Cambria Math" panose="02040503050406030204"/>
                              <a:ea typeface="宋体" pitchFamily="2" charset="-122"/>
                              <a:cs typeface="Cambria Math" panose="02040503050406030204" charset="0"/>
                              <a:sym typeface="+mn-ea"/>
                            </a:rPr>
                            <m:t>3</m:t>
                          </m:r>
                        </m:deg>
                        <m:e>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𝑎</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𝑑</m:t>
                              </m:r>
                            </m:den>
                          </m:f>
                        </m:e>
                      </m:rad>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&gt;</m:t>
                      </m:r>
                      <m:rad>
                        <m:radPr>
                          <m:degHide m:val="off"/>
                          <m:ctrlPr>
                            <a:rPr lang="en-US" altLang="zh-CN" sz="2400" i="1">
                              <a:solidFill>
                                <a:srgbClr val="FF0000"/>
                              </a:solidFill>
                              <a:latin typeface="Cambria Math" panose="02040503050406030204"/>
                              <a:ea typeface="宋体" pitchFamily="2" charset="-122"/>
                              <a:cs typeface="Cambria Math" panose="02040503050406030204" charset="0"/>
                              <a:sym typeface="+mn-ea"/>
                            </a:rPr>
                          </m:ctrlPr>
                        </m:radPr>
                        <m:deg>
                          <m:r>
                            <a:rPr lang="en-US" altLang="zh-CN" sz="2400" i="1">
                              <a:solidFill>
                                <a:srgbClr val="FF0000"/>
                              </a:solidFill>
                              <a:latin typeface="Cambria Math" panose="02040503050406030204"/>
                              <a:ea typeface="宋体" pitchFamily="2" charset="-122"/>
                              <a:cs typeface="Cambria Math" panose="02040503050406030204" charset="0"/>
                              <a:sym typeface="+mn-ea"/>
                            </a:rPr>
                            <m:t>3</m:t>
                          </m:r>
                        </m:deg>
                        <m:e>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𝑐</m:t>
                              </m:r>
                            </m:den>
                          </m:f>
                        </m:e>
                      </m:rad>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m:t>
                      </m:r>
                      <m:rad>
                        <m:radPr>
                          <m:degHide m:val="off"/>
                          <m:ctrlPr>
                            <a:rPr lang="en-US" altLang="zh-CN" sz="2400" i="1">
                              <a:solidFill>
                                <a:srgbClr val="FF0000"/>
                              </a:solidFill>
                              <a:latin typeface="Cambria Math" panose="02040503050406030204"/>
                              <a:ea typeface="宋体" pitchFamily="2" charset="-122"/>
                              <a:cs typeface="Cambria Math" panose="02040503050406030204" charset="0"/>
                              <a:sym typeface="+mn-ea"/>
                            </a:rPr>
                          </m:ctrlPr>
                        </m:radPr>
                        <m:deg>
                          <m:r>
                            <a:rPr lang="en-US" altLang="zh-CN" sz="2400" i="1">
                              <a:solidFill>
                                <a:srgbClr val="FF0000"/>
                              </a:solidFill>
                              <a:latin typeface="Cambria Math" panose="02040503050406030204"/>
                              <a:ea typeface="宋体" pitchFamily="2" charset="-122"/>
                              <a:cs typeface="Cambria Math" panose="02040503050406030204" charset="0"/>
                              <a:sym typeface="+mn-ea"/>
                            </a:rPr>
                            <m:t>3</m:t>
                          </m:r>
                        </m:deg>
                        <m:e>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𝑎</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𝑑</m:t>
                              </m:r>
                            </m:den>
                          </m:f>
                        </m:e>
                      </m:rad>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&gt;</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rad>
                        <m:radPr>
                          <m:degHide m:val="off"/>
                          <m:ctrlPr>
                            <a:rPr lang="en-US" altLang="zh-CN" sz="2400" i="1">
                              <a:solidFill>
                                <a:srgbClr val="FF0000"/>
                              </a:solidFill>
                              <a:latin typeface="Cambria Math" panose="02040503050406030204"/>
                              <a:ea typeface="宋体" pitchFamily="2" charset="-122"/>
                              <a:cs typeface="Cambria Math" panose="02040503050406030204" charset="0"/>
                              <a:sym typeface="+mn-ea"/>
                            </a:rPr>
                          </m:ctrlPr>
                        </m:radPr>
                        <m:deg>
                          <m:r>
                            <a:rPr lang="en-US" altLang="zh-CN" sz="2400" i="1">
                              <a:solidFill>
                                <a:srgbClr val="FF0000"/>
                              </a:solidFill>
                              <a:latin typeface="Cambria Math" panose="02040503050406030204"/>
                              <a:ea typeface="宋体" pitchFamily="2" charset="-122"/>
                              <a:cs typeface="Cambria Math" panose="02040503050406030204" charset="0"/>
                              <a:sym typeface="+mn-ea"/>
                            </a:rPr>
                            <m:t>3</m:t>
                          </m:r>
                        </m:deg>
                        <m:e>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𝑏</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𝑐</m:t>
                              </m:r>
                            </m:den>
                          </m:f>
                        </m:e>
                      </m:rad>
                    </m:oMath>
                  </m:oMathPara>
                </a14:m>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两边同时乘以</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1</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得</a:t>
                </a:r>
                <a14:m>
                  <m:oMathPara>
                    <m:oMathParaPr>
                      <m:jc/>
                    </m:oMathParaPr>
                    <m:oMath>
                      <m:rad>
                        <m:radPr>
                          <m:degHide m:val="off"/>
                          <m:ctrlPr>
                            <a:rPr lang="en-US" altLang="zh-CN" sz="2400" i="1">
                              <a:solidFill>
                                <a:srgbClr val="FF0000"/>
                              </a:solidFill>
                              <a:latin typeface="Cambria Math" panose="02040503050406030204"/>
                              <a:ea typeface="宋体" pitchFamily="2" charset="-122"/>
                              <a:cs typeface="Cambria Math" panose="02040503050406030204" charset="0"/>
                              <a:sym typeface="+mn-ea"/>
                            </a:rPr>
                          </m:ctrlPr>
                        </m:radPr>
                        <m:deg>
                          <m:r>
                            <a:rPr lang="en-US" altLang="zh-CN" sz="2400" i="1">
                              <a:solidFill>
                                <a:srgbClr val="FF0000"/>
                              </a:solidFill>
                              <a:latin typeface="Cambria Math" panose="02040503050406030204"/>
                              <a:ea typeface="宋体" pitchFamily="2" charset="-122"/>
                              <a:cs typeface="Cambria Math" panose="02040503050406030204" charset="0"/>
                              <a:sym typeface="+mn-ea"/>
                            </a:rPr>
                            <m:t>3</m:t>
                          </m:r>
                        </m:deg>
                        <m:e>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𝑎</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𝑑</m:t>
                              </m:r>
                            </m:den>
                          </m:f>
                        </m:e>
                      </m:rad>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&lt;</m:t>
                      </m:r>
                      <m:rad>
                        <m:radPr>
                          <m:degHide m:val="off"/>
                          <m:ctrlPr>
                            <a:rPr lang="en-US" altLang="zh-CN" sz="2400" i="1">
                              <a:solidFill>
                                <a:srgbClr val="FF0000"/>
                              </a:solidFill>
                              <a:latin typeface="Cambria Math" panose="02040503050406030204"/>
                              <a:ea typeface="宋体" pitchFamily="2" charset="-122"/>
                              <a:cs typeface="Cambria Math" panose="02040503050406030204" charset="0"/>
                              <a:sym typeface="+mn-ea"/>
                            </a:rPr>
                          </m:ctrlPr>
                        </m:radPr>
                        <m:deg>
                          <m:r>
                            <a:rPr lang="en-US" altLang="zh-CN" sz="2400" i="1">
                              <a:solidFill>
                                <a:srgbClr val="FF0000"/>
                              </a:solidFill>
                              <a:latin typeface="Cambria Math" panose="02040503050406030204"/>
                              <a:ea typeface="宋体" pitchFamily="2" charset="-122"/>
                              <a:cs typeface="Cambria Math" panose="02040503050406030204" charset="0"/>
                              <a:sym typeface="+mn-ea"/>
                            </a:rPr>
                            <m:t>3</m:t>
                          </m:r>
                        </m:deg>
                        <m:e>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𝑏</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𝑐</m:t>
                              </m:r>
                            </m:den>
                          </m:f>
                        </m:e>
                      </m:rad>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1844040"/>
                <a:ext cx="10838180" cy="4251960"/>
              </a:xfrm>
              <a:prstGeom prst="rect">
                <a:avLst/>
              </a:prstGeom>
              <a:blipFill rotWithShape="1">
                <a:blip r:embed="rId3"/>
                <a:stretch>
                  <a:fillRect/>
                </a:stretch>
              </a:blipFill>
            </p:spPr>
            <p:txBody>
              <a:bodyPr/>
              <a:lstStyle/>
              <a:p>
                <a:r>
                  <a:rPr lang="zh-CN" altLang="en-US">
                    <a:noFill/>
                  </a:rPr>
                  <a:t> </a:t>
                </a:r>
              </a:p>
            </p:txBody>
          </p:sp>
        </mc:Fallback>
      </mc:AlternateContent>
      <p:sp>
        <p:nvSpPr>
          <p:cNvPr id="2" name="文本框 1" title=""/>
          <p:cNvSpPr txBox="1"/>
          <p:nvPr/>
        </p:nvSpPr>
        <p:spPr>
          <a:xfrm>
            <a:off x="669290" y="671195"/>
            <a:ext cx="3246120" cy="460375"/>
          </a:xfrm>
          <a:prstGeom prst="rect">
            <a:avLst/>
          </a:prstGeom>
          <a:noFill/>
        </p:spPr>
        <p:txBody>
          <a:bodyPr wrap="none" rtlCol="0">
            <a:spAutoFit/>
          </a:bodyPr>
          <a:lstStyle/>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角度</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二</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证明不等式</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8805" y="1131570"/>
                <a:ext cx="10768965" cy="62293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5.</a:t>
                </a:r>
                <a:r>
                  <a:rPr lang="zh-CN" sz="2400" b="1">
                    <a:latin typeface="宋体" panose="02010600030101010101" pitchFamily="2" charset="-122"/>
                    <a:ea typeface="宋体" panose="02010600030101010101" pitchFamily="2" charset="-122"/>
                    <a:cs typeface="宋体" panose="02010600030101010101" pitchFamily="2" charset="-122"/>
                    <a:sym typeface="+mn-ea"/>
                  </a:rPr>
                  <a:t>已知</a:t>
                </a:r>
                <a14:m>
                  <m:oMathPara>
                    <m:oMathParaPr>
                      <m:jc/>
                    </m:oMathParaPr>
                    <m:oMath>
                      <m:r>
                        <a:rPr lang="en-US" altLang="zh-CN" sz="2400" i="1">
                          <a:latin typeface="Cambria Math" panose="02040503050406030204"/>
                          <a:ea typeface="宋体" pitchFamily="2" charset="-122"/>
                          <a:cs typeface="Cambria Math" panose="02040503050406030204" charset="0"/>
                        </a:rPr>
                        <m:t>1</m:t>
                      </m:r>
                      <m:r>
                        <a:rPr lang="en-US" altLang="zh-CN" sz="2400" i="1">
                          <a:latin typeface="Cambria Math" panose="02040503050406030204"/>
                          <a:ea typeface="宋体" pitchFamily="2" charset="-122"/>
                          <a:cs typeface="Cambria Math" panose="02040503050406030204" charset="0"/>
                        </a:rPr>
                        <m:t>&lt;</m:t>
                      </m:r>
                      <m:r>
                        <a:rPr lang="en-US" altLang="zh-CN" sz="2400" i="1">
                          <a:latin typeface="Cambria Math" panose="02040503050406030204"/>
                          <a:ea typeface="宋体" pitchFamily="2" charset="-122"/>
                          <a:cs typeface="Cambria Math" panose="02040503050406030204" charset="0"/>
                        </a:rPr>
                        <m:t>𝑎</m:t>
                      </m:r>
                      <m:r>
                        <a:rPr lang="en-US" altLang="zh-CN" sz="2400" i="1">
                          <a:latin typeface="Cambria Math" panose="02040503050406030204"/>
                          <a:ea typeface="宋体" pitchFamily="2" charset="-122"/>
                          <a:cs typeface="Cambria Math" panose="02040503050406030204" charset="0"/>
                        </a:rPr>
                        <m:t>&lt;</m:t>
                      </m:r>
                      <m:r>
                        <a:rPr lang="en-US" altLang="zh-CN" sz="2400" i="1">
                          <a:latin typeface="Cambria Math" panose="02040503050406030204"/>
                          <a:ea typeface="宋体" pitchFamily="2" charset="-122"/>
                          <a:cs typeface="Cambria Math" panose="02040503050406030204" charset="0"/>
                        </a:rPr>
                        <m:t>4</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2</m:t>
                      </m:r>
                      <m:r>
                        <a:rPr lang="en-US" altLang="zh-CN" sz="2400" i="1">
                          <a:latin typeface="Cambria Math" panose="02040503050406030204"/>
                          <a:ea typeface="宋体" pitchFamily="2" charset="-122"/>
                          <a:cs typeface="Cambria Math" panose="02040503050406030204" charset="0"/>
                        </a:rPr>
                        <m:t>&lt;</m:t>
                      </m:r>
                      <m:r>
                        <a:rPr lang="en-US" altLang="zh-CN" sz="2400" i="1">
                          <a:latin typeface="Cambria Math" panose="02040503050406030204"/>
                          <a:ea typeface="宋体" pitchFamily="2" charset="-122"/>
                          <a:cs typeface="Cambria Math" panose="02040503050406030204" charset="0"/>
                        </a:rPr>
                        <m:t>𝑏</m:t>
                      </m:r>
                      <m:r>
                        <a:rPr lang="en-US" altLang="zh-CN" sz="2400" i="1">
                          <a:latin typeface="Cambria Math" panose="02040503050406030204"/>
                          <a:ea typeface="宋体" pitchFamily="2" charset="-122"/>
                          <a:cs typeface="Cambria Math" panose="02040503050406030204" charset="0"/>
                        </a:rPr>
                        <m:t>&lt;</m:t>
                      </m:r>
                      <m:r>
                        <a:rPr lang="en-US" altLang="zh-CN" sz="2400" i="1">
                          <a:latin typeface="Cambria Math" panose="02040503050406030204"/>
                          <a:ea typeface="宋体" pitchFamily="2" charset="-122"/>
                          <a:cs typeface="Cambria Math" panose="02040503050406030204" charset="0"/>
                        </a:rPr>
                        <m:t>8</m:t>
                      </m:r>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，试求</a:t>
                </a:r>
                <a14:m>
                  <m:oMathPara>
                    <m:oMathParaPr>
                      <m:jc/>
                    </m:oMathParaPr>
                    <m:oMath>
                      <m:r>
                        <a:rPr lang="en-US" altLang="zh-CN" sz="2400" i="1">
                          <a:latin typeface="Cambria Math" panose="02040503050406030204"/>
                          <a:ea typeface="宋体" pitchFamily="2" charset="-122"/>
                          <a:cs typeface="Cambria Math" panose="02040503050406030204" charset="0"/>
                          <a:sym typeface="+mn-ea"/>
                        </a:rPr>
                        <m:t>𝑎</m:t>
                      </m:r>
                      <m:r>
                        <a:rPr lang="en-US" altLang="zh-CN" sz="2400" i="1">
                          <a:latin typeface="Cambria Math" panose="02040503050406030204"/>
                          <a:ea typeface="宋体" pitchFamily="2" charset="-122"/>
                          <a:cs typeface="Cambria Math" panose="02040503050406030204" charset="0"/>
                          <a:sym typeface="+mn-ea"/>
                        </a:rPr>
                        <m:t>−</m:t>
                      </m:r>
                      <m:r>
                        <a:rPr lang="en-US" altLang="zh-CN" sz="2400" i="1">
                          <a:latin typeface="Cambria Math" panose="02040503050406030204"/>
                          <a:ea typeface="宋体" pitchFamily="2" charset="-122"/>
                          <a:cs typeface="Cambria Math" panose="02040503050406030204" charset="0"/>
                          <a:sym typeface="+mn-ea"/>
                        </a:rPr>
                        <m:t>𝑏</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与</a:t>
                </a:r>
                <a14:m>
                  <m:oMathPara>
                    <m:oMathParaPr>
                      <m:jc/>
                    </m:oMathParaPr>
                    <m:oMath>
                      <m:f>
                        <m:fPr>
                          <m:type m:val="bar"/>
                          <m:ctrlPr>
                            <a:rPr lang="en-US" altLang="zh-CN" sz="2400" i="1">
                              <a:latin typeface="Cambria Math" panose="02040503050406030204"/>
                              <a:ea typeface="宋体" pitchFamily="2" charset="-122"/>
                              <a:cs typeface="Cambria Math" panose="02040503050406030204" charset="0"/>
                              <a:sym typeface="+mn-ea"/>
                            </a:rPr>
                          </m:ctrlPr>
                        </m:fPr>
                        <m:num>
                          <m:r>
                            <a:rPr lang="en-US" altLang="zh-CN" sz="2400" i="1">
                              <a:latin typeface="Cambria Math" panose="02040503050406030204"/>
                              <a:ea typeface="宋体" pitchFamily="2" charset="-122"/>
                              <a:cs typeface="Cambria Math" panose="02040503050406030204" charset="0"/>
                              <a:sym typeface="+mn-ea"/>
                            </a:rPr>
                            <m:t>𝑎</m:t>
                          </m:r>
                        </m:num>
                        <m:den>
                          <m:r>
                            <a:rPr lang="en-US" altLang="zh-CN" sz="2400" i="1">
                              <a:latin typeface="Cambria Math" panose="02040503050406030204"/>
                              <a:ea typeface="宋体" pitchFamily="2" charset="-122"/>
                              <a:cs typeface="Cambria Math" panose="02040503050406030204" charset="0"/>
                              <a:sym typeface="+mn-ea"/>
                            </a:rPr>
                            <m:t>𝑏</m:t>
                          </m:r>
                        </m:den>
                      </m:f>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的取值范围</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598805" y="1131570"/>
                <a:ext cx="10768965" cy="62293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98805" y="1586230"/>
                <a:ext cx="10838180" cy="3551555"/>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4</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8</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8</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8</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4</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，即</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7</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𝑎</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𝑏</m:t>
                      </m:r>
                      <m:r>
                        <a:rPr lang="en-US" altLang="zh-CN" sz="2400" i="1">
                          <a:solidFill>
                            <a:srgbClr val="FF0000"/>
                          </a:solidFill>
                          <a:latin typeface="Cambria Math" panose="02040503050406030204"/>
                          <a:ea typeface="宋体" pitchFamily="2" charset="-122"/>
                          <a:cs typeface="Cambria Math" panose="02040503050406030204" charset="0"/>
                        </a:rPr>
                        <m:t>&lt;</m:t>
                      </m:r>
                      <m:r>
                        <a:rPr lang="en-US" altLang="zh-CN" sz="2400" i="1">
                          <a:solidFill>
                            <a:srgbClr val="FF0000"/>
                          </a:solidFill>
                          <a:latin typeface="Cambria Math" panose="02040503050406030204"/>
                          <a:ea typeface="宋体" pitchFamily="2" charset="-122"/>
                          <a:cs typeface="Cambria Math" panose="02040503050406030204" charset="0"/>
                        </a:rPr>
                        <m:t>2</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8</m:t>
                          </m:r>
                        </m:den>
                      </m:f>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&lt;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𝑎</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𝑏</m:t>
                          </m:r>
                        </m:den>
                      </m:f>
                      <m:r>
                        <a:rPr lang="en-US" altLang="zh-CN" sz="2400" i="1">
                          <a:solidFill>
                            <a:srgbClr val="FF0000"/>
                          </a:solidFill>
                          <a:latin typeface="Cambria Math" panose="02040503050406030204"/>
                          <a:ea typeface="宋体" pitchFamily="2" charset="-122"/>
                          <a:cs typeface="Cambria Math" panose="02040503050406030204" charset="0"/>
                          <a:sym typeface="+mn-ea"/>
                        </a:rPr>
                        <m:t>&lt;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4</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2</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即</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8</m:t>
                          </m:r>
                        </m:den>
                      </m:f>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&lt;</m:t>
                      </m:r>
                      <m:f>
                        <m:fPr>
                          <m:type m:val="bar"/>
                          <m:ctrlPr>
                            <a:rPr lang="en-US" altLang="zh-CN" sz="2400" i="1">
                              <a:solidFill>
                                <a:srgbClr val="FF0000"/>
                              </a:solidFill>
                              <a:latin typeface="Cambria Math" panose="02040503050406030204"/>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a:ea typeface="宋体" pitchFamily="2" charset="-122"/>
                              <a:cs typeface="Cambria Math" panose="02040503050406030204" charset="0"/>
                              <a:sym typeface="+mn-ea"/>
                            </a:rPr>
                            <m:t>𝑎</m:t>
                          </m:r>
                        </m:num>
                        <m:den>
                          <m:r>
                            <a:rPr lang="en-US" altLang="zh-CN" sz="2400" i="1">
                              <a:solidFill>
                                <a:srgbClr val="FF0000"/>
                              </a:solidFill>
                              <a:latin typeface="Cambria Math" panose="02040503050406030204"/>
                              <a:ea typeface="宋体" pitchFamily="2" charset="-122"/>
                              <a:cs typeface="Cambria Math" panose="02040503050406030204" charset="0"/>
                              <a:sym typeface="+mn-ea"/>
                            </a:rPr>
                            <m:t>𝑏</m:t>
                          </m:r>
                        </m:den>
                      </m:f>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2</m:t>
                      </m:r>
                      <m:r>
                        <a:rPr lang="en-US" altLang="zh-CN" sz="2400" i="1">
                          <a:solidFill>
                            <a:srgbClr val="FF0000"/>
                          </a:solidFill>
                          <a:latin typeface="Cambria Math" panose="02040503050406030204"/>
                          <a:ea typeface="MS Mincho" charset="0"/>
                          <a:cs typeface="Cambria Math" panose="02040503050406030204" charset="0"/>
                          <a:sym typeface="+mn-ea"/>
                        </a:rPr>
                        <m:t>.</m:t>
                      </m:r>
                    </m:oMath>
                  </m:oMathPara>
                </a14:m>
                <a:endParaRPr lang="en-US" altLang="zh-CN" sz="2400" b="1" i="1">
                  <a:solidFill>
                    <a:srgbClr val="FF0000"/>
                  </a:solidFill>
                  <a:latin typeface="Cambria Math" panose="02040503050406030204" charset="0"/>
                  <a:ea typeface="MS Mincho" charset="0"/>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1586230"/>
                <a:ext cx="10838180" cy="3551555"/>
              </a:xfrm>
              <a:prstGeom prst="rect">
                <a:avLst/>
              </a:prstGeom>
              <a:blipFill rotWithShape="1">
                <a:blip r:embed="rId3"/>
                <a:stretch>
                  <a:fillRect/>
                </a:stretch>
              </a:blipFill>
            </p:spPr>
            <p:txBody>
              <a:bodyPr/>
              <a:lstStyle/>
              <a:p>
                <a:r>
                  <a:rPr lang="zh-CN" altLang="en-US">
                    <a:noFill/>
                  </a:rPr>
                  <a:t> </a:t>
                </a:r>
              </a:p>
            </p:txBody>
          </p:sp>
        </mc:Fallback>
      </mc:AlternateContent>
      <p:sp>
        <p:nvSpPr>
          <p:cNvPr id="2" name="文本框 1" title=""/>
          <p:cNvSpPr txBox="1"/>
          <p:nvPr/>
        </p:nvSpPr>
        <p:spPr>
          <a:xfrm>
            <a:off x="669290" y="671195"/>
            <a:ext cx="3246120" cy="460375"/>
          </a:xfrm>
          <a:prstGeom prst="rect">
            <a:avLst/>
          </a:prstGeom>
          <a:noFill/>
        </p:spPr>
        <p:txBody>
          <a:bodyPr wrap="none" rtlCol="0">
            <a:spAutoFit/>
          </a:bodyPr>
          <a:lstStyle/>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角度</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三</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求取值范围</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问题导入</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 name="文本框 7" title=""/>
          <p:cNvSpPr txBox="1"/>
          <p:nvPr/>
        </p:nvSpPr>
        <p:spPr>
          <a:xfrm>
            <a:off x="657860" y="594360"/>
            <a:ext cx="10753090" cy="1641475"/>
          </a:xfrm>
          <a:prstGeom prst="rect">
            <a:avLst/>
          </a:prstGeom>
          <a:noFill/>
        </p:spPr>
        <p:txBody>
          <a:bodyPr wrap="square" rtlCol="0">
            <a:spAutoFit/>
          </a:bodyPr>
          <a:lstStyle/>
          <a:p>
            <a:pPr algn="l">
              <a:lnSpc>
                <a:spcPct val="14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问题</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rPr>
              <a:t>：你能用不等式或不等式组表示下列问题中的不等关系吗？</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(3)</a:t>
            </a:r>
            <a:r>
              <a:rPr lang="zh-CN" altLang="en-US" sz="2400" b="1">
                <a:latin typeface="宋体" panose="02010600030101010101" pitchFamily="2" charset="-122"/>
                <a:ea typeface="宋体" panose="02010600030101010101" pitchFamily="2" charset="-122"/>
                <a:cs typeface="Cambria Math" panose="02040503050406030204" charset="0"/>
              </a:rPr>
              <a:t>三角形两边之和</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大于第三边</a:t>
            </a:r>
            <a:r>
              <a:rPr lang="zh-CN" altLang="en-US" sz="2400" b="1">
                <a:latin typeface="宋体" panose="02010600030101010101" pitchFamily="2" charset="-122"/>
                <a:ea typeface="宋体" panose="02010600030101010101" pitchFamily="2" charset="-122"/>
                <a:cs typeface="Cambria Math" panose="02040503050406030204" charset="0"/>
              </a:rPr>
              <a:t>、两边之差</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小于第三边</a:t>
            </a:r>
            <a:r>
              <a:rPr lang="zh-CN" altLang="en-US" sz="2400" b="1">
                <a:latin typeface="宋体" panose="02010600030101010101" pitchFamily="2" charset="-122"/>
                <a:ea typeface="宋体" panose="02010600030101010101" pitchFamily="2" charset="-122"/>
                <a:cs typeface="Cambria Math" panose="02040503050406030204" charset="0"/>
              </a:rPr>
              <a:t>；</a:t>
            </a:r>
            <a:endParaRPr lang="zh-CN" altLang="en-US"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(4)</a:t>
            </a:r>
            <a:r>
              <a:rPr lang="zh-CN" altLang="en-US" sz="2400" b="1">
                <a:latin typeface="宋体" panose="02010600030101010101" pitchFamily="2" charset="-122"/>
                <a:ea typeface="宋体" panose="02010600030101010101" pitchFamily="2" charset="-122"/>
                <a:cs typeface="Cambria Math" panose="02040503050406030204" charset="0"/>
              </a:rPr>
              <a:t>连接直线外一点与直线上各点的所有线段中，</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垂线段最短</a:t>
            </a:r>
            <a:r>
              <a:rPr lang="en-US" altLang="zh-CN" sz="2400" b="1">
                <a:latin typeface="宋体" panose="02010600030101010101" pitchFamily="2" charset="-122"/>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p:txBody>
      </p:sp>
      <p:grpSp>
        <p:nvGrpSpPr>
          <p:cNvPr id="12" name="组合 11" title=""/>
          <p:cNvGrpSpPr/>
          <p:nvPr/>
        </p:nvGrpSpPr>
        <p:grpSpPr>
          <a:xfrm>
            <a:off x="6385560" y="2490470"/>
            <a:ext cx="3597910" cy="467995"/>
            <a:chOff x="6465" y="5641"/>
            <a:chExt cx="5666" cy="737"/>
          </a:xfrm>
        </p:grpSpPr>
        <p:sp>
          <p:nvSpPr>
            <p:cNvPr id="11" name="矩形 10"/>
            <p:cNvSpPr/>
            <p:nvPr>
              <p:custDataLst>
                <p:tags r:id="rId2"/>
              </p:custDataLst>
            </p:nvPr>
          </p:nvSpPr>
          <p:spPr>
            <a:xfrm>
              <a:off x="6849" y="5641"/>
              <a:ext cx="4799" cy="70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0" name="文本框 9"/>
                <p:cNvSpPr txBox="1"/>
                <p:nvPr>
                  <p:custDataLst>
                    <p:tags r:id="rId3"/>
                  </p:custDataLst>
                </p:nvPr>
              </p:nvSpPr>
              <p:spPr>
                <a:xfrm>
                  <a:off x="6465" y="5653"/>
                  <a:ext cx="5666" cy="725"/>
                </a:xfrm>
                <a:prstGeom prst="rect">
                  <a:avLst/>
                </a:prstGeom>
                <a:noFill/>
              </p:spPr>
              <p:txBody>
                <a:bodyPr wrap="square" rtlCol="0">
                  <a:spAutoFit/>
                </a:bodyPr>
                <a:lstStyle/>
                <a:p>
                  <a14:m>
                    <m:oMathPara>
                      <m:oMathParaPr>
                        <m:jc/>
                      </m:oMathParaPr>
                      <m:oMath>
                        <m:r>
                          <a:rPr lang="en-US" altLang="zh-CN" sz="2400" i="1">
                            <a:solidFill>
                              <a:srgbClr val="FF0000"/>
                            </a:solidFill>
                            <a:latin typeface="Cambria Math" panose="02040503050406030204"/>
                            <a:cs typeface="Cambria Math" panose="02040503050406030204" charset="0"/>
                          </a:rPr>
                          <m:t>𝑎</m:t>
                        </m:r>
                        <m:r>
                          <a:rPr lang="en-US" altLang="zh-CN" sz="2400" i="1">
                            <a:solidFill>
                              <a:srgbClr val="FF0000"/>
                            </a:solidFill>
                            <a:latin typeface="Cambria Math" panose="02040503050406030204"/>
                            <a:cs typeface="Cambria Math" panose="02040503050406030204" charset="0"/>
                          </a:rPr>
                          <m:t>+</m:t>
                        </m:r>
                        <m:r>
                          <a:rPr lang="en-US" altLang="zh-CN" sz="2400" i="1">
                            <a:solidFill>
                              <a:srgbClr val="FF0000"/>
                            </a:solidFill>
                            <a:latin typeface="Cambria Math" panose="02040503050406030204"/>
                            <a:cs typeface="Cambria Math" panose="02040503050406030204" charset="0"/>
                          </a:rPr>
                          <m:t>𝑏</m:t>
                        </m:r>
                        <m:r>
                          <a:rPr lang="en-US" altLang="zh-CN" sz="2400" i="1">
                            <a:solidFill>
                              <a:srgbClr val="FF0000"/>
                            </a:solidFill>
                            <a:latin typeface="Cambria Math" panose="02040503050406030204"/>
                            <a:cs typeface="Cambria Math" panose="02040503050406030204" charset="0"/>
                          </a:rPr>
                          <m:t>&gt;</m:t>
                        </m:r>
                        <m:r>
                          <a:rPr lang="en-US" altLang="zh-CN" sz="2400" i="1">
                            <a:solidFill>
                              <a:srgbClr val="FF0000"/>
                            </a:solidFill>
                            <a:latin typeface="Cambria Math" panose="02040503050406030204"/>
                            <a:cs typeface="Cambria Math" panose="02040503050406030204" charset="0"/>
                          </a:rPr>
                          <m:t>𝑐</m:t>
                        </m:r>
                        <m:r>
                          <a:rPr lang="en-US" altLang="zh-CN" sz="2400" i="1">
                            <a:solidFill>
                              <a:srgbClr val="FF0000"/>
                            </a:solidFill>
                            <a:latin typeface="Cambria Math" panose="02040503050406030204"/>
                            <a:ea typeface="MS Mincho" charset="0"/>
                            <a:cs typeface="Cambria Math" panose="02040503050406030204" charset="0"/>
                          </a:rPr>
                          <m:t>，</m:t>
                        </m:r>
                        <m:r>
                          <a:rPr lang="en-US" altLang="zh-CN" sz="2400" i="1">
                            <a:solidFill>
                              <a:srgbClr val="FF0000"/>
                            </a:solidFill>
                            <a:latin typeface="Cambria Math" panose="02040503050406030204"/>
                            <a:cs typeface="Cambria Math" panose="02040503050406030204" charset="0"/>
                          </a:rPr>
                          <m:t>𝑎</m:t>
                        </m:r>
                        <m:r>
                          <a:rPr lang="en-US" altLang="zh-CN" sz="2400" i="1">
                            <a:solidFill>
                              <a:srgbClr val="FF0000"/>
                            </a:solidFill>
                            <a:latin typeface="Cambria Math" panose="02040503050406030204"/>
                            <a:cs typeface="Cambria Math" panose="02040503050406030204" charset="0"/>
                          </a:rPr>
                          <m:t>−</m:t>
                        </m:r>
                        <m:r>
                          <a:rPr lang="en-US" altLang="zh-CN" sz="2400" i="1">
                            <a:solidFill>
                              <a:srgbClr val="FF0000"/>
                            </a:solidFill>
                            <a:latin typeface="Cambria Math" panose="02040503050406030204"/>
                            <a:cs typeface="Cambria Math" panose="02040503050406030204" charset="0"/>
                          </a:rPr>
                          <m:t>𝑏</m:t>
                        </m:r>
                        <m:r>
                          <a:rPr lang="en-US" altLang="zh-CN" sz="2400" i="1">
                            <a:solidFill>
                              <a:srgbClr val="FF0000"/>
                            </a:solidFill>
                            <a:latin typeface="Cambria Math" panose="02040503050406030204"/>
                            <a:cs typeface="Cambria Math" panose="02040503050406030204" charset="0"/>
                          </a:rPr>
                          <m:t>&lt;</m:t>
                        </m:r>
                        <m:r>
                          <a:rPr lang="en-US" altLang="zh-CN" sz="2400" i="1">
                            <a:solidFill>
                              <a:srgbClr val="FF0000"/>
                            </a:solidFill>
                            <a:latin typeface="Cambria Math" panose="02040503050406030204"/>
                            <a:cs typeface="Cambria Math" panose="02040503050406030204" charset="0"/>
                          </a:rPr>
                          <m:t>𝑐</m:t>
                        </m:r>
                      </m:oMath>
                    </m:oMathPara>
                  </a14:m>
                  <a:endParaRPr lang="en-US" altLang="zh-CN" sz="2400" i="1">
                    <a:solidFill>
                      <a:srgbClr val="FF0000"/>
                    </a:solidFill>
                    <a:latin typeface="Cambria Math" panose="02040503050406030204" charset="0"/>
                    <a:ea typeface="MS Mincho" charset="0"/>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custDataLst>
                    <p:tags r:id="rId4"/>
                  </p:custDataLst>
                </p:nvPr>
              </p:nvSpPr>
              <p:spPr>
                <a:xfrm>
                  <a:off x="6465" y="5653"/>
                  <a:ext cx="5666" cy="725"/>
                </a:xfrm>
                <a:prstGeom prst="rect">
                  <a:avLst/>
                </a:prstGeom>
                <a:blipFill rotWithShape="1">
                  <a:blip r:embed="rId5"/>
                  <a:stretch>
                    <a:fillRect/>
                  </a:stretch>
                </a:blipFill>
              </p:spPr>
              <p:txBody>
                <a:bodyPr/>
                <a:lstStyle/>
                <a:p>
                  <a:r>
                    <a:rPr lang="zh-CN" altLang="en-US">
                      <a:noFill/>
                    </a:rPr>
                    <a:t> </a:t>
                  </a:r>
                </a:p>
              </p:txBody>
            </p:sp>
          </mc:Fallback>
        </mc:AlternateContent>
      </p:grpSp>
      <p:pic>
        <p:nvPicPr>
          <p:cNvPr id="14" name="图片 13" title=""/>
          <p:cNvPicPr>
            <a:picLocks noChangeAspect="1"/>
          </p:cNvPicPr>
          <p:nvPr/>
        </p:nvPicPr>
        <p:blipFill>
          <a:blip r:embed="rId6"/>
          <a:stretch>
            <a:fillRect/>
          </a:stretch>
        </p:blipFill>
        <p:spPr>
          <a:xfrm>
            <a:off x="7644130" y="3111500"/>
            <a:ext cx="2717165" cy="1818640"/>
          </a:xfrm>
          <a:prstGeom prst="rect">
            <a:avLst/>
          </a:prstGeom>
        </p:spPr>
      </p:pic>
      <p:grpSp>
        <p:nvGrpSpPr>
          <p:cNvPr id="18" name="组合 17" title=""/>
          <p:cNvGrpSpPr/>
          <p:nvPr/>
        </p:nvGrpSpPr>
        <p:grpSpPr>
          <a:xfrm>
            <a:off x="3394075" y="4378960"/>
            <a:ext cx="2355850" cy="494030"/>
            <a:chOff x="5345" y="6896"/>
            <a:chExt cx="3710" cy="778"/>
          </a:xfrm>
        </p:grpSpPr>
        <p:sp>
          <p:nvSpPr>
            <p:cNvPr id="17" name="矩形 16"/>
            <p:cNvSpPr/>
            <p:nvPr/>
          </p:nvSpPr>
          <p:spPr>
            <a:xfrm>
              <a:off x="6193" y="6896"/>
              <a:ext cx="2000" cy="778"/>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6" name="文本框 15"/>
                <p:cNvSpPr txBox="1"/>
                <p:nvPr/>
              </p:nvSpPr>
              <p:spPr>
                <a:xfrm>
                  <a:off x="5345" y="6936"/>
                  <a:ext cx="3711" cy="725"/>
                </a:xfrm>
                <a:prstGeom prst="rect">
                  <a:avLst/>
                </a:prstGeom>
                <a:noFill/>
              </p:spPr>
              <p:txBody>
                <a:bodyPr wrap="square" rtlCol="0">
                  <a:spAutoFit/>
                </a:bodyPr>
                <a:lstStyle/>
                <a:p>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𝐶𝐷</m:t>
                        </m:r>
                      </m:oMath>
                      <m:oMath>
                        <m:r>
                          <a:rPr lang="en-US" altLang="zh-CN" sz="2400" i="1">
                            <a:solidFill>
                              <a:srgbClr val="FF0000"/>
                            </a:solidFill>
                            <a:latin typeface="Cambria Math" panose="02040503050406030204"/>
                            <a:ea typeface="宋体" pitchFamily="2" charset="-122"/>
                            <a:cs typeface="Cambria Math" panose="02040503050406030204" charset="0"/>
                          </a:rPr>
                          <m:t>𝐶𝐸</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5345" y="6936"/>
                  <a:ext cx="3711" cy="725"/>
                </a:xfrm>
                <a:prstGeom prst="rect">
                  <a:avLst/>
                </a:prstGeom>
                <a:blipFill rotWithShape="1">
                  <a:blip r:embed="rId7"/>
                  <a:stretch>
                    <a:fillRect/>
                  </a:stretch>
                </a:blipFill>
              </p:spPr>
              <p:txBody>
                <a:bodyPr/>
                <a:lstStyle/>
                <a:p>
                  <a:r>
                    <a:rPr lang="zh-CN" altLang="en-US">
                      <a:noFill/>
                    </a:rPr>
                    <a:t> </a:t>
                  </a:r>
                </a:p>
              </p:txBody>
            </p:sp>
          </mc:Fallback>
        </mc:AlternateContent>
      </p:grpSp>
      <p:grpSp>
        <p:nvGrpSpPr>
          <p:cNvPr id="20" name="组合 19" title=""/>
          <p:cNvGrpSpPr/>
          <p:nvPr/>
        </p:nvGrpSpPr>
        <p:grpSpPr>
          <a:xfrm>
            <a:off x="657860" y="2321560"/>
            <a:ext cx="10753090" cy="581660"/>
            <a:chOff x="1036" y="3656"/>
            <a:chExt cx="16934" cy="916"/>
          </a:xfrm>
        </p:grpSpPr>
        <mc:AlternateContent>
          <mc:Choice Requires="a14">
            <p:sp>
              <p:nvSpPr>
                <p:cNvPr id="3" name="文本框 2"/>
                <p:cNvSpPr txBox="1"/>
                <p:nvPr>
                  <p:custDataLst>
                    <p:tags r:id="rId8"/>
                  </p:custDataLst>
                </p:nvPr>
              </p:nvSpPr>
              <p:spPr>
                <a:xfrm>
                  <a:off x="1036" y="3656"/>
                  <a:ext cx="16934" cy="917"/>
                </a:xfrm>
                <a:prstGeom prst="rect">
                  <a:avLst/>
                </a:prstGeom>
                <a:noFill/>
              </p:spPr>
              <p:txBody>
                <a:bodyPr wrap="square" rtlCol="0">
                  <a:noAutofit/>
                </a:bodyPr>
                <a:lstStyle/>
                <a:p>
                  <a:pPr algn="l">
                    <a:lnSpc>
                      <a:spcPct val="150000"/>
                    </a:lnSpc>
                  </a:pPr>
                  <a:r>
                    <a:rPr lang="zh-CN" sz="2400" b="1">
                      <a:latin typeface="宋体" panose="02010600030101010101" pitchFamily="2" charset="-122"/>
                      <a:ea typeface="宋体" panose="02010600030101010101" pitchFamily="2" charset="-122"/>
                      <a:cs typeface="宋体" panose="02010600030101010101" pitchFamily="2" charset="-122"/>
                      <a:sym typeface="+mn-ea"/>
                    </a:rPr>
                    <a:t>对于</a:t>
                  </a:r>
                  <a:r>
                    <a:rPr lang="en-US" altLang="zh-CN" sz="2400" b="1">
                      <a:latin typeface="宋体" panose="02010600030101010101" pitchFamily="2" charset="-122"/>
                      <a:ea typeface="宋体" panose="02010600030101010101" pitchFamily="2" charset="-122"/>
                      <a:cs typeface="Cambria Math" panose="02040503050406030204" charset="0"/>
                      <a:sym typeface="+mn-ea"/>
                    </a:rPr>
                    <a:t>(3)</a:t>
                  </a:r>
                  <a:r>
                    <a:rPr lang="zh-CN" altLang="en-US" sz="2400" b="1">
                      <a:latin typeface="宋体" panose="02010600030101010101" pitchFamily="2" charset="-122"/>
                      <a:ea typeface="宋体" panose="02010600030101010101" pitchFamily="2" charset="-122"/>
                      <a:cs typeface="Cambria Math" panose="02040503050406030204" charset="0"/>
                      <a:sym typeface="+mn-ea"/>
                    </a:rPr>
                    <a:t>，设</a:t>
                  </a:r>
                  <a14:m>
                    <m:oMathPara>
                      <m:oMathParaPr>
                        <m:jc/>
                      </m:oMathParaPr>
                      <m:oMath>
                        <m:r>
                          <a:rPr lang="en-US" altLang="zh-CN" sz="2400" i="1">
                            <a:latin typeface="Cambria Math" panose="02040503050406030204"/>
                            <a:ea typeface="宋体" pitchFamily="2" charset="-122"/>
                            <a:cs typeface="Cambria Math" panose="02040503050406030204" charset="0"/>
                            <a:sym typeface="+mn-ea"/>
                          </a:rPr>
                          <m:t>∆</m:t>
                        </m:r>
                        <m:r>
                          <a:rPr lang="en-US" altLang="zh-CN" sz="2400" i="1">
                            <a:latin typeface="Cambria Math" panose="02040503050406030204"/>
                            <a:ea typeface="宋体" pitchFamily="2" charset="-122"/>
                            <a:cs typeface="Cambria Math" panose="02040503050406030204" charset="0"/>
                            <a:sym typeface="+mn-ea"/>
                          </a:rPr>
                          <m:t>𝐴𝐵𝐶</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的三条边为</a:t>
                  </a:r>
                  <a14:m>
                    <m:oMathPara>
                      <m:oMathParaPr>
                        <m:jc/>
                      </m:oMathParaPr>
                      <m:oMath>
                        <m:r>
                          <a:rPr lang="en-US" altLang="zh-CN" sz="2400" i="1">
                            <a:latin typeface="Cambria Math" panose="02040503050406030204"/>
                            <a:ea typeface="宋体" pitchFamily="2" charset="-122"/>
                            <a:cs typeface="Cambria Math" panose="02040503050406030204" charset="0"/>
                            <a:sym typeface="+mn-ea"/>
                          </a:rPr>
                          <m:t>𝑎</m:t>
                        </m:r>
                        <m:r>
                          <a:rPr lang="en-US" altLang="zh-CN" sz="2400" i="1">
                            <a:latin typeface="Cambria Math" panose="02040503050406030204"/>
                            <a:ea typeface="宋体" pitchFamily="2" charset="-122"/>
                            <a:cs typeface="Cambria Math" panose="02040503050406030204" charset="0"/>
                            <a:sym typeface="+mn-ea"/>
                          </a:rPr>
                          <m:t>，</m:t>
                        </m:r>
                        <m:r>
                          <a:rPr lang="en-US" altLang="zh-CN" sz="2400" i="1">
                            <a:latin typeface="Cambria Math" panose="02040503050406030204"/>
                            <a:ea typeface="宋体" pitchFamily="2" charset="-122"/>
                            <a:cs typeface="Cambria Math" panose="02040503050406030204" charset="0"/>
                            <a:sym typeface="+mn-ea"/>
                          </a:rPr>
                          <m:t>𝑏</m:t>
                        </m:r>
                        <m:r>
                          <a:rPr lang="en-US" altLang="zh-CN" sz="2400" i="1">
                            <a:latin typeface="Cambria Math" panose="02040503050406030204"/>
                            <a:ea typeface="宋体" pitchFamily="2" charset="-122"/>
                            <a:cs typeface="Cambria Math" panose="02040503050406030204" charset="0"/>
                            <a:sym typeface="+mn-ea"/>
                          </a:rPr>
                          <m:t>，</m:t>
                        </m:r>
                        <m:r>
                          <a:rPr lang="en-US" altLang="zh-CN" sz="2400" i="1">
                            <a:latin typeface="Cambria Math" panose="02040503050406030204"/>
                            <a:ea typeface="宋体" pitchFamily="2" charset="-122"/>
                            <a:cs typeface="Cambria Math" panose="02040503050406030204" charset="0"/>
                            <a:sym typeface="+mn-ea"/>
                          </a:rPr>
                          <m:t>𝑐</m:t>
                        </m:r>
                        <m:r>
                          <a:rPr lang="en-US" altLang="zh-CN" sz="2400" i="1">
                            <a:latin typeface="Cambria Math" panose="02040503050406030204"/>
                            <a:ea typeface="宋体" pitchFamily="2" charset="-122"/>
                            <a:cs typeface="Cambria Math" panose="02040503050406030204" charset="0"/>
                            <a:sym typeface="+mn-ea"/>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则</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custDataLst>
                    <p:tags r:id="rId9"/>
                  </p:custDataLst>
                </p:nvPr>
              </p:nvSpPr>
              <p:spPr>
                <a:xfrm>
                  <a:off x="1036" y="3656"/>
                  <a:ext cx="16934" cy="917"/>
                </a:xfrm>
                <a:prstGeom prst="rect">
                  <a:avLst/>
                </a:prstGeom>
                <a:blipFill rotWithShape="1">
                  <a:blip r:embed="rId10"/>
                  <a:stretch>
                    <a:fillRect/>
                  </a:stretch>
                </a:blipFill>
              </p:spPr>
              <p:txBody>
                <a:bodyPr/>
                <a:lstStyle/>
                <a:p>
                  <a:r>
                    <a:rPr lang="zh-CN" altLang="en-US">
                      <a:noFill/>
                    </a:rPr>
                    <a:t> </a:t>
                  </a:r>
                </a:p>
              </p:txBody>
            </p:sp>
          </mc:Fallback>
        </mc:AlternateContent>
        <p:sp>
          <p:nvSpPr>
            <p:cNvPr id="19" name="矩形 18"/>
            <p:cNvSpPr/>
            <p:nvPr/>
          </p:nvSpPr>
          <p:spPr>
            <a:xfrm>
              <a:off x="3126" y="4308"/>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2" name="组合 21" title=""/>
          <p:cNvGrpSpPr/>
          <p:nvPr/>
        </p:nvGrpSpPr>
        <p:grpSpPr>
          <a:xfrm>
            <a:off x="683895" y="3111500"/>
            <a:ext cx="6186170" cy="1752600"/>
            <a:chOff x="1077" y="4900"/>
            <a:chExt cx="9742" cy="2760"/>
          </a:xfrm>
        </p:grpSpPr>
        <mc:AlternateContent>
          <mc:Choice Requires="a14">
            <p:sp>
              <p:nvSpPr>
                <p:cNvPr id="15" name="文本框 14"/>
                <p:cNvSpPr txBox="1"/>
                <p:nvPr/>
              </p:nvSpPr>
              <p:spPr>
                <a:xfrm>
                  <a:off x="1077" y="4900"/>
                  <a:ext cx="9743" cy="2761"/>
                </a:xfrm>
                <a:prstGeom prst="rect">
                  <a:avLst/>
                </a:prstGeom>
                <a:noFill/>
              </p:spPr>
              <p:txBody>
                <a:bodyPr wrap="square" rtlCol="0" anchor="t">
                  <a:spAutoFit/>
                </a:bodyPr>
                <a:lstStyle/>
                <a:p>
                  <a:pPr algn="l">
                    <a:lnSpc>
                      <a:spcPct val="150000"/>
                    </a:lnSpc>
                  </a:pPr>
                  <a:r>
                    <a:rPr lang="zh-CN" sz="2400" b="1">
                      <a:latin typeface="宋体" panose="02010600030101010101" pitchFamily="2" charset="-122"/>
                      <a:ea typeface="宋体" panose="02010600030101010101" pitchFamily="2" charset="-122"/>
                      <a:cs typeface="宋体" panose="02010600030101010101" pitchFamily="2" charset="-122"/>
                      <a:sym typeface="+mn-ea"/>
                    </a:rPr>
                    <a:t>对于</a:t>
                  </a:r>
                  <a:r>
                    <a:rPr lang="en-US" altLang="zh-CN" sz="2400" b="1">
                      <a:latin typeface="宋体" panose="02010600030101010101" pitchFamily="2" charset="-122"/>
                      <a:ea typeface="宋体" panose="02010600030101010101" pitchFamily="2" charset="-122"/>
                      <a:cs typeface="Cambria Math" panose="02040503050406030204" charset="0"/>
                      <a:sym typeface="+mn-ea"/>
                    </a:rPr>
                    <a:t>(4)</a:t>
                  </a:r>
                  <a:r>
                    <a:rPr lang="zh-CN" altLang="en-US" sz="2400" b="1">
                      <a:latin typeface="宋体" panose="02010600030101010101" pitchFamily="2" charset="-122"/>
                      <a:ea typeface="宋体" panose="02010600030101010101" pitchFamily="2" charset="-122"/>
                      <a:cs typeface="Cambria Math" panose="02040503050406030204" charset="0"/>
                      <a:sym typeface="+mn-ea"/>
                    </a:rPr>
                    <a:t>，如图，</a:t>
                  </a:r>
                  <a:r>
                    <a:rPr lang="zh-CN" sz="2400" b="1">
                      <a:latin typeface="宋体" panose="02010600030101010101" pitchFamily="2" charset="-122"/>
                      <a:ea typeface="宋体" panose="02010600030101010101" pitchFamily="2" charset="-122"/>
                      <a:cs typeface="Cambria Math" panose="02040503050406030204" charset="0"/>
                      <a:sym typeface="+mn-ea"/>
                    </a:rPr>
                    <a:t>设</a:t>
                  </a:r>
                  <a14:m>
                    <m:oMathPara>
                      <m:oMathParaPr>
                        <m:jc/>
                      </m:oMathParaPr>
                      <m:oMath>
                        <m:r>
                          <a:rPr lang="en-US" altLang="zh-CN" sz="2400" i="1">
                            <a:latin typeface="Cambria Math" panose="02040503050406030204"/>
                            <a:ea typeface="宋体" pitchFamily="2" charset="-122"/>
                            <a:cs typeface="Cambria Math" panose="02040503050406030204" charset="0"/>
                          </a:rPr>
                          <m:t>𝐶</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是线段</a:t>
                  </a:r>
                  <a14:m>
                    <m:oMathPara>
                      <m:oMathParaPr>
                        <m:jc/>
                      </m:oMathParaPr>
                      <m:oMath>
                        <m:r>
                          <a:rPr lang="en-US" altLang="zh-CN" sz="2400" i="1">
                            <a:latin typeface="Cambria Math" panose="02040503050406030204"/>
                            <a:ea typeface="宋体" pitchFamily="2" charset="-122"/>
                            <a:cs typeface="Cambria Math" panose="02040503050406030204" charset="0"/>
                          </a:rPr>
                          <m:t>𝐴𝐵</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外的任意一点</a:t>
                  </a:r>
                  <a:r>
                    <a:rPr lang="zh-CN" sz="2400" b="1">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latin typeface="Cambria Math" panose="02040503050406030204"/>
                            <a:ea typeface="宋体" pitchFamily="2" charset="-122"/>
                            <a:cs typeface="Cambria Math" panose="02040503050406030204" charset="0"/>
                          </a:rPr>
                          <m:t>𝐶𝐷</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垂直于</a:t>
                  </a:r>
                  <a14:m>
                    <m:oMathPara>
                      <m:oMathParaPr>
                        <m:jc/>
                      </m:oMathParaPr>
                      <m:oMath>
                        <m:r>
                          <a:rPr lang="en-US" altLang="zh-CN" sz="2400" i="1">
                            <a:latin typeface="Cambria Math" panose="02040503050406030204"/>
                            <a:ea typeface="宋体" pitchFamily="2" charset="-122"/>
                            <a:cs typeface="Cambria Math" panose="02040503050406030204" charset="0"/>
                          </a:rPr>
                          <m:t>𝐴𝐵</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垂足为</a:t>
                  </a:r>
                  <a14:m>
                    <m:oMathPara>
                      <m:oMathParaPr>
                        <m:jc/>
                      </m:oMathParaPr>
                      <m:oMath>
                        <m:r>
                          <a:rPr lang="en-US" altLang="zh-CN" sz="2400" i="1">
                            <a:latin typeface="Cambria Math" panose="02040503050406030204"/>
                            <a:ea typeface="宋体" pitchFamily="2" charset="-122"/>
                            <a:cs typeface="Cambria Math" panose="02040503050406030204" charset="0"/>
                          </a:rPr>
                          <m:t>𝐷</m:t>
                        </m:r>
                      </m:oMath>
                    </m:oMathPara>
                  </a14:m>
                  <a:r>
                    <a:rPr lang="zh-CN" altLang="en-US" sz="2400">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a:rPr lang="en-US" altLang="zh-CN" sz="2400" i="1">
                            <a:latin typeface="Cambria Math" panose="02040503050406030204"/>
                            <a:ea typeface="宋体" pitchFamily="2" charset="-122"/>
                            <a:cs typeface="Cambria Math" panose="02040503050406030204" charset="0"/>
                          </a:rPr>
                          <m:t>𝐸</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是线段</a:t>
                  </a:r>
                  <a14:m>
                    <m:oMathPara>
                      <m:oMathParaPr>
                        <m:jc/>
                      </m:oMathParaPr>
                      <m:oMath>
                        <m:r>
                          <a:rPr lang="en-US" altLang="zh-CN" sz="2400" i="1">
                            <a:latin typeface="Cambria Math" panose="02040503050406030204"/>
                            <a:ea typeface="宋体" pitchFamily="2" charset="-122"/>
                            <a:cs typeface="Cambria Math" panose="02040503050406030204" charset="0"/>
                          </a:rPr>
                          <m:t>𝐴𝐵</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上不同于</a:t>
                  </a:r>
                  <a14:m>
                    <m:oMathPara>
                      <m:oMathParaPr>
                        <m:jc/>
                      </m:oMathParaPr>
                      <m:oMath>
                        <m:r>
                          <a:rPr lang="en-US" altLang="zh-CN" sz="2400" i="1">
                            <a:latin typeface="Cambria Math" panose="02040503050406030204"/>
                            <a:ea typeface="宋体" pitchFamily="2" charset="-122"/>
                            <a:cs typeface="Cambria Math" panose="02040503050406030204" charset="0"/>
                          </a:rPr>
                          <m:t>𝐷</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的任意一点，则</a:t>
                  </a:r>
                  <a:endParaRPr lang="zh-CN" altLang="en-US"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15" name="文本框 14"/>
                <p:cNvSpPr txBox="1">
                  <a:spLocks noRot="1" noChangeAspect="1" noMove="1" noResize="1" noEditPoints="1" noAdjustHandles="1" noChangeArrowheads="1" noChangeShapeType="1" noTextEdit="1"/>
                </p:cNvSpPr>
                <p:nvPr/>
              </p:nvSpPr>
              <p:spPr>
                <a:xfrm>
                  <a:off x="1077" y="4900"/>
                  <a:ext cx="9743" cy="2761"/>
                </a:xfrm>
                <a:prstGeom prst="rect">
                  <a:avLst/>
                </a:prstGeom>
                <a:blipFill rotWithShape="1">
                  <a:blip r:embed="rId11"/>
                  <a:stretch>
                    <a:fillRect/>
                  </a:stretch>
                </a:blipFill>
              </p:spPr>
              <p:txBody>
                <a:bodyPr/>
                <a:lstStyle/>
                <a:p>
                  <a:r>
                    <a:rPr lang="zh-CN" altLang="en-US">
                      <a:noFill/>
                    </a:rPr>
                    <a:t> </a:t>
                  </a:r>
                </a:p>
              </p:txBody>
            </p:sp>
          </mc:Fallback>
        </mc:AlternateContent>
        <p:sp>
          <p:nvSpPr>
            <p:cNvPr id="21" name="矩形 20"/>
            <p:cNvSpPr/>
            <p:nvPr>
              <p:custDataLst>
                <p:tags r:id="rId12"/>
              </p:custDataLst>
            </p:nvPr>
          </p:nvSpPr>
          <p:spPr>
            <a:xfrm>
              <a:off x="4482" y="68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848360"/>
            <a:ext cx="10985500" cy="363474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ctr">
              <a:lnSpc>
                <a:spcPct val="160000"/>
              </a:lnSpc>
            </a:pPr>
            <a:r>
              <a:rPr lang="zh-CN" sz="2400" b="1">
                <a:solidFill>
                  <a:srgbClr val="FF0000"/>
                </a:solidFill>
                <a:latin typeface="宋体" panose="02010600030101010101" pitchFamily="2" charset="-122"/>
                <a:ea typeface="宋体" panose="02010600030101010101" pitchFamily="2" charset="-122"/>
                <a:sym typeface="+mn-ea"/>
              </a:rPr>
              <a:t>利用不等式判断正误的</a:t>
            </a:r>
            <a:r>
              <a:rPr lang="en-US" altLang="zh-CN" sz="2400" b="1">
                <a:solidFill>
                  <a:srgbClr val="FF0000"/>
                </a:solidFill>
                <a:latin typeface="宋体" panose="02010600030101010101" pitchFamily="2" charset="-122"/>
                <a:ea typeface="宋体" panose="02010600030101010101" pitchFamily="2" charset="-122"/>
                <a:sym typeface="+mn-ea"/>
              </a:rPr>
              <a:t>2</a:t>
            </a:r>
            <a:r>
              <a:rPr lang="zh-CN" sz="2400" b="1">
                <a:solidFill>
                  <a:srgbClr val="FF0000"/>
                </a:solidFill>
                <a:latin typeface="宋体" panose="02010600030101010101" pitchFamily="2" charset="-122"/>
                <a:ea typeface="宋体" panose="02010600030101010101" pitchFamily="2" charset="-122"/>
                <a:sym typeface="+mn-ea"/>
              </a:rPr>
              <a:t>种方法</a:t>
            </a:r>
            <a:r>
              <a:rPr lang="zh-CN" altLang="en-US" sz="2400" b="1">
                <a:solidFill>
                  <a:srgbClr val="FF0000"/>
                </a:solidFill>
                <a:latin typeface="宋体" panose="02010600030101010101" pitchFamily="2" charset="-122"/>
                <a:ea typeface="宋体" panose="02010600030101010101" pitchFamily="2" charset="-122"/>
                <a:sym typeface="+mn-ea"/>
              </a:rPr>
              <a:t>：</a:t>
            </a:r>
            <a:endParaRPr lang="zh-CN" altLang="en-US" sz="2400" b="1">
              <a:solidFill>
                <a:srgbClr val="FF0000"/>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(1)</a:t>
            </a:r>
            <a:r>
              <a:rPr lang="zh-CN" sz="2400" b="1">
                <a:solidFill>
                  <a:schemeClr val="tx1"/>
                </a:solidFill>
                <a:latin typeface="宋体" panose="02010600030101010101" pitchFamily="2" charset="-122"/>
                <a:ea typeface="宋体" panose="02010600030101010101" pitchFamily="2" charset="-122"/>
                <a:sym typeface="+mn-ea"/>
              </a:rPr>
              <a:t>直接法：对于说法正确的，要利用不等式的相关性质证明；对于说法错误的，只需举出一个反例即可</a:t>
            </a:r>
            <a:r>
              <a:rPr lang="en-US" altLang="zh-CN" sz="2400" b="1">
                <a:solidFill>
                  <a:schemeClr val="tx1"/>
                </a:solidFill>
                <a:latin typeface="宋体" panose="02010600030101010101" pitchFamily="2" charset="-122"/>
                <a:ea typeface="宋体" panose="02010600030101010101" pitchFamily="2" charset="-122"/>
                <a:sym typeface="+mn-ea"/>
              </a:rPr>
              <a:t>.</a:t>
            </a:r>
            <a:endParaRPr lang="zh-CN"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(2)</a:t>
            </a:r>
            <a:r>
              <a:rPr lang="zh-CN" sz="2400" b="1">
                <a:solidFill>
                  <a:schemeClr val="tx1"/>
                </a:solidFill>
                <a:latin typeface="宋体" panose="02010600030101010101" pitchFamily="2" charset="-122"/>
                <a:ea typeface="宋体" panose="02010600030101010101" pitchFamily="2" charset="-122"/>
                <a:sym typeface="+mn-ea"/>
              </a:rPr>
              <a:t>特殊值法：注意取值一定要遵循三个原则：一是满足题设条件；二是取值要简单，便于验证计算；三是所取的值要有代表性</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p:txBody>
      </p:sp>
    </p:spTree>
    <p:custDataLst>
      <p:tags r:id="rId2"/>
    </p:custData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848360"/>
            <a:ext cx="10985500" cy="540639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(1)</a:t>
            </a:r>
            <a:r>
              <a:rPr lang="zh-CN" altLang="en-US" sz="2400" b="1">
                <a:solidFill>
                  <a:schemeClr val="tx1"/>
                </a:solidFill>
                <a:latin typeface="宋体" panose="02010600030101010101" pitchFamily="2" charset="-122"/>
                <a:ea typeface="宋体" panose="02010600030101010101" pitchFamily="2" charset="-122"/>
                <a:sym typeface="+mn-ea"/>
              </a:rPr>
              <a:t>利用不等式的性质及其推论可以证明一些不等式，一定要在理解的基础上，记准、记熟不等式的性质及其推论，并注意在解题中灵活准确地加以应用</a:t>
            </a:r>
            <a:r>
              <a:rPr lang="en-US" altLang="zh-CN" sz="2400" b="1">
                <a:solidFill>
                  <a:schemeClr val="tx1"/>
                </a:solidFill>
                <a:latin typeface="宋体" panose="02010600030101010101" pitchFamily="2" charset="-122"/>
                <a:ea typeface="宋体" panose="02010600030101010101" pitchFamily="2" charset="-122"/>
                <a:sym typeface="+mn-ea"/>
              </a:rPr>
              <a:t>.</a:t>
            </a:r>
            <a:endParaRPr lang="zh-CN"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(2)</a:t>
            </a:r>
            <a:r>
              <a:rPr lang="zh-CN" altLang="en-US" sz="2400" b="1">
                <a:solidFill>
                  <a:schemeClr val="tx1"/>
                </a:solidFill>
                <a:latin typeface="宋体" panose="02010600030101010101" pitchFamily="2" charset="-122"/>
                <a:ea typeface="宋体" panose="02010600030101010101" pitchFamily="2" charset="-122"/>
                <a:sym typeface="+mn-ea"/>
              </a:rPr>
              <a:t>利用不等式的性质进行证明时，应注意紧扣不等式的性质成立的条件，且不可省略条件或跳步证明，更不能随意构造性质与法则</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zh-CN" altLang="en-US" sz="2400" b="1">
                <a:solidFill>
                  <a:schemeClr val="tx1"/>
                </a:solidFill>
                <a:latin typeface="宋体" panose="02010600030101010101" pitchFamily="2" charset="-122"/>
                <a:ea typeface="宋体" panose="02010600030101010101" pitchFamily="2" charset="-122"/>
                <a:sym typeface="+mn-ea"/>
              </a:rPr>
              <a:t>方法一</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性质法</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简单快捷，但思路不易发现；</a:t>
            </a:r>
            <a:endParaRPr lang="zh-CN" altLang="en-US"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zh-CN" altLang="en-US" sz="2400" b="1">
                <a:solidFill>
                  <a:schemeClr val="tx1"/>
                </a:solidFill>
                <a:latin typeface="宋体" panose="02010600030101010101" pitchFamily="2" charset="-122"/>
                <a:ea typeface="宋体" panose="02010600030101010101" pitchFamily="2" charset="-122"/>
                <a:sym typeface="+mn-ea"/>
              </a:rPr>
              <a:t>方法二</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作差法</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思路简单，但通分较麻烦；</a:t>
            </a:r>
            <a:endParaRPr lang="zh-CN" altLang="en-US"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zh-CN" altLang="en-US" sz="2400" b="1">
                <a:solidFill>
                  <a:schemeClr val="tx1"/>
                </a:solidFill>
                <a:latin typeface="宋体" panose="02010600030101010101" pitchFamily="2" charset="-122"/>
                <a:ea typeface="宋体" panose="02010600030101010101" pitchFamily="2" charset="-122"/>
                <a:sym typeface="+mn-ea"/>
              </a:rPr>
              <a:t>方法三</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作商法</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首先需要判断两个式子的符号，然后再判断其比值与</a:t>
            </a:r>
            <a:r>
              <a:rPr lang="en-US" altLang="zh-CN" sz="2400" b="1">
                <a:solidFill>
                  <a:schemeClr val="tx1"/>
                </a:solidFill>
                <a:latin typeface="宋体" panose="02010600030101010101" pitchFamily="2" charset="-122"/>
                <a:ea typeface="宋体" panose="02010600030101010101" pitchFamily="2" charset="-122"/>
                <a:sym typeface="+mn-ea"/>
              </a:rPr>
              <a:t>1</a:t>
            </a:r>
            <a:r>
              <a:rPr lang="zh-CN" altLang="en-US" sz="2400" b="1">
                <a:solidFill>
                  <a:schemeClr val="tx1"/>
                </a:solidFill>
                <a:latin typeface="宋体" panose="02010600030101010101" pitchFamily="2" charset="-122"/>
                <a:ea typeface="宋体" panose="02010600030101010101" pitchFamily="2" charset="-122"/>
                <a:sym typeface="+mn-ea"/>
              </a:rPr>
              <a:t>的大小关系，证明步骤较复杂</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p:txBody>
      </p:sp>
    </p:spTree>
    <p:custDataLst>
      <p:tags r:id="rId2"/>
    </p:custData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组合 31" title=""/>
          <p:cNvGrpSpPr/>
          <p:nvPr/>
        </p:nvGrpSpPr>
        <p:grpSpPr>
          <a:xfrm>
            <a:off x="629602" y="398463"/>
            <a:ext cx="11193462" cy="583565"/>
            <a:chOff x="614597" y="884420"/>
            <a:chExt cx="11192657" cy="584139"/>
          </a:xfrm>
        </p:grpSpPr>
        <p:cxnSp>
          <p:nvCxnSpPr>
            <p:cNvPr id="3"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18"/>
            <p:cNvGrpSpPr/>
            <p:nvPr/>
          </p:nvGrpSpPr>
          <p:grpSpPr>
            <a:xfrm>
              <a:off x="614597" y="884420"/>
              <a:ext cx="5566353" cy="584139"/>
              <a:chOff x="1633928" y="944381"/>
              <a:chExt cx="5566353" cy="584139"/>
            </a:xfrm>
          </p:grpSpPr>
          <p:grpSp>
            <p:nvGrpSpPr>
              <p:cNvPr id="8" name="组合 17"/>
              <p:cNvGrpSpPr/>
              <p:nvPr/>
            </p:nvGrpSpPr>
            <p:grpSpPr>
              <a:xfrm>
                <a:off x="1633928" y="990512"/>
                <a:ext cx="5566353" cy="508504"/>
                <a:chOff x="1633928" y="990512"/>
                <a:chExt cx="5566353" cy="508504"/>
              </a:xfrm>
            </p:grpSpPr>
            <p:sp>
              <p:nvSpPr>
                <p:cNvPr id="9"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2" name="五边形 11"/>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3" name="TextBox 13"/>
              <p:cNvSpPr/>
              <p:nvPr/>
            </p:nvSpPr>
            <p:spPr>
              <a:xfrm>
                <a:off x="1783777" y="944381"/>
                <a:ext cx="3835124"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课堂小结</a:t>
                </a:r>
                <a:r>
                  <a:rPr lang="en-US" altLang="zh-CN" sz="3200">
                    <a:solidFill>
                      <a:schemeClr val="bg1"/>
                    </a:solidFill>
                    <a:latin typeface="黑体" panose="02010609060101010101" pitchFamily="49" charset="-122"/>
                    <a:ea typeface="黑体" panose="02010609060101010101" pitchFamily="49" charset="-122"/>
                  </a:rPr>
                  <a:t>&amp;</a:t>
                </a:r>
                <a:r>
                  <a:rPr sz="3200">
                    <a:solidFill>
                      <a:schemeClr val="bg1"/>
                    </a:solidFill>
                    <a:latin typeface="黑体" panose="02010609060101010101" pitchFamily="49" charset="-122"/>
                    <a:ea typeface="黑体" panose="02010609060101010101" pitchFamily="49" charset="-122"/>
                  </a:rPr>
                  <a:t>作业</a:t>
                </a:r>
                <a:endParaRPr sz="3200">
                  <a:solidFill>
                    <a:schemeClr val="bg1"/>
                  </a:solidFill>
                  <a:latin typeface="黑体" panose="02010609060101010101" pitchFamily="49" charset="-122"/>
                  <a:ea typeface="黑体" panose="02010609060101010101" pitchFamily="49" charset="-122"/>
                </a:endParaRPr>
              </a:p>
            </p:txBody>
          </p:sp>
        </p:grpSp>
        <p:cxnSp>
          <p:nvCxnSpPr>
            <p:cNvPr id="14"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20" name="文本框 19" title=""/>
              <p:cNvSpPr txBox="1"/>
              <p:nvPr/>
            </p:nvSpPr>
            <p:spPr>
              <a:xfrm>
                <a:off x="629285" y="1225550"/>
                <a:ext cx="5547360" cy="4407535"/>
              </a:xfrm>
              <a:prstGeom prst="rect">
                <a:avLst/>
              </a:prstGeom>
              <a:noFill/>
            </p:spPr>
            <p:txBody>
              <a:bodyPr wrap="none" rtlCol="0">
                <a:spAutoFit/>
              </a:bodyPr>
              <a:lstStyle/>
              <a:p>
                <a:pPr algn="l">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课堂小结：</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等式和</a:t>
                </a:r>
                <a:r>
                  <a:rPr lang="zh-CN" sz="2400" b="1">
                    <a:solidFill>
                      <a:schemeClr val="tx1"/>
                    </a:solidFill>
                    <a:latin typeface="宋体" panose="02010600030101010101" pitchFamily="2" charset="-122"/>
                    <a:ea typeface="宋体" panose="02010600030101010101" pitchFamily="2" charset="-122"/>
                    <a:sym typeface="+mn-ea"/>
                  </a:rPr>
                  <a:t>不等式的基本性质</a:t>
                </a:r>
                <a:r>
                  <a:rPr lang="zh-CN" altLang="en-US"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sz="2400" b="1">
                    <a:solidFill>
                      <a:schemeClr val="tx1"/>
                    </a:solidFill>
                    <a:latin typeface="宋体" panose="02010600030101010101" pitchFamily="2" charset="-122"/>
                    <a:ea typeface="宋体" panose="02010600030101010101" pitchFamily="2" charset="-122"/>
                    <a:sym typeface="+mn-ea"/>
                  </a:rPr>
                  <a:t>比较大小的方法</a:t>
                </a:r>
                <a:r>
                  <a:rPr lang="en-US" altLang="zh-CN" sz="2400" b="1">
                    <a:solidFill>
                      <a:schemeClr val="tx1"/>
                    </a:solidFill>
                    <a:latin typeface="宋体" panose="02010600030101010101" pitchFamily="2" charset="-122"/>
                    <a:ea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sym typeface="+mn-ea"/>
                  </a:rPr>
                  <a:t>作差法</a:t>
                </a:r>
                <a:r>
                  <a:rPr lang="en-US" altLang="zh-CN" sz="2400" b="1">
                    <a:solidFill>
                      <a:schemeClr val="tx1"/>
                    </a:solidFill>
                    <a:latin typeface="宋体" panose="02010600030101010101" pitchFamily="2" charset="-122"/>
                    <a:ea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作业：</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整理本节课的题型；</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课本</a:t>
                </a:r>
                <a:r>
                  <a:rPr lang="en-US" altLang="zh-CN" sz="2400" b="1">
                    <a:latin typeface="宋体" panose="02010600030101010101" pitchFamily="2" charset="-122"/>
                    <a:ea typeface="宋体" panose="02010600030101010101" pitchFamily="2" charset="-122"/>
                    <a:cs typeface="宋体" panose="02010600030101010101" pitchFamily="2" charset="-122"/>
                  </a:rPr>
                  <a:t>P39</a:t>
                </a:r>
                <a:r>
                  <a:rPr lang="zh-CN" altLang="en-US" sz="2400" b="1">
                    <a:latin typeface="宋体" panose="02010600030101010101" pitchFamily="2" charset="-122"/>
                    <a:ea typeface="宋体" panose="02010600030101010101" pitchFamily="2" charset="-122"/>
                    <a:cs typeface="宋体" panose="02010600030101010101" pitchFamily="2" charset="-122"/>
                  </a:rPr>
                  <a:t>的</a:t>
                </a:r>
                <a:r>
                  <a:rPr lang="zh-CN" sz="2400" b="1">
                    <a:latin typeface="宋体" panose="02010600030101010101" pitchFamily="2" charset="-122"/>
                    <a:ea typeface="宋体" panose="02010600030101010101" pitchFamily="2" charset="-122"/>
                    <a:cs typeface="宋体" panose="02010600030101010101" pitchFamily="2" charset="-122"/>
                  </a:rPr>
                  <a:t>练习</a:t>
                </a:r>
                <a:r>
                  <a:rPr lang="en-US" altLang="zh-CN" sz="2400" b="1">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m:rPr>
                          <m:sty m:val="b"/>
                        </m:rPr>
                        <a:rPr lang="en-US" altLang="zh-CN" sz="2400" b="1">
                          <a:latin typeface="Cambria Math" panose="02040503050406030204"/>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题；</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课本</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P42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a:t>
                </a:r>
                <a:r>
                  <a:rPr lang="zh-CN" sz="2400" b="1">
                    <a:latin typeface="宋体" panose="02010600030101010101" pitchFamily="2" charset="-122"/>
                    <a:ea typeface="宋体" panose="02010600030101010101" pitchFamily="2" charset="-122"/>
                    <a:cs typeface="宋体" panose="02010600030101010101" pitchFamily="2" charset="-122"/>
                    <a:sym typeface="+mn-ea"/>
                  </a:rPr>
                  <a:t>练习</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m:rPr>
                          <m:sty m:val="b"/>
                        </m:rPr>
                        <a:rPr lang="en-US" altLang="zh-CN" sz="2400" b="1">
                          <a:latin typeface="Cambria Math" panose="02040503050406030204"/>
                          <a:ea typeface="宋体" pitchFamily="2" charset="-122"/>
                          <a:cs typeface="Cambria Math" panose="02040503050406030204" charset="0"/>
                        </a:rPr>
                        <m:t>~</m:t>
                      </m:r>
                      <m:r>
                        <m:rPr>
                          <m:sty m:val="p"/>
                        </m:rPr>
                        <a:rPr lang="en-US" altLang="zh-CN" sz="2400">
                          <a:latin typeface="Cambria Math" panose="02040503050406030204"/>
                          <a:ea typeface="宋体" pitchFamily="2" charset="-122"/>
                          <a:cs typeface="Cambria Math" panose="02040503050406030204" charset="0"/>
                        </a:rPr>
                        <m:t>2</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题；</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课本习题</a:t>
                </a:r>
                <a:r>
                  <a:rPr lang="en-US" altLang="zh-CN" sz="2400" b="1">
                    <a:latin typeface="宋体" panose="02010600030101010101" pitchFamily="2" charset="-122"/>
                    <a:ea typeface="宋体" panose="02010600030101010101" pitchFamily="2" charset="-122"/>
                    <a:cs typeface="宋体" panose="02010600030101010101" pitchFamily="2" charset="-122"/>
                  </a:rPr>
                  <a:t>2.1</a:t>
                </a:r>
                <a:r>
                  <a:rPr lang="zh-CN" altLang="en-US" sz="2400" b="1">
                    <a:latin typeface="宋体" panose="02010600030101010101" pitchFamily="2" charset="-122"/>
                    <a:ea typeface="宋体" panose="02010600030101010101" pitchFamily="2" charset="-122"/>
                    <a:cs typeface="宋体" panose="02010600030101010101" pitchFamily="2" charset="-122"/>
                  </a:rPr>
                  <a:t>的</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5</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6</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7</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8</a:t>
                </a:r>
                <a:r>
                  <a:rPr lang="zh-CN" altLang="en-US" sz="2400" b="1">
                    <a:latin typeface="宋体" panose="02010600030101010101" pitchFamily="2" charset="-122"/>
                    <a:ea typeface="宋体" panose="02010600030101010101" pitchFamily="2" charset="-122"/>
                    <a:cs typeface="宋体" panose="02010600030101010101" pitchFamily="2" charset="-122"/>
                  </a:rPr>
                  <a:t>题</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0" name="文本框 19"/>
              <p:cNvSpPr txBox="1">
                <a:spLocks noRot="1" noChangeAspect="1" noMove="1" noResize="1" noEditPoints="1" noAdjustHandles="1" noChangeArrowheads="1" noChangeShapeType="1" noTextEdit="1"/>
              </p:cNvSpPr>
              <p:nvPr/>
            </p:nvSpPr>
            <p:spPr>
              <a:xfrm>
                <a:off x="629285" y="1225550"/>
                <a:ext cx="5547360" cy="4407535"/>
              </a:xfrm>
              <a:prstGeom prst="rect">
                <a:avLst/>
              </a:prstGeom>
              <a:blipFill rotWithShape="1">
                <a:blip r:embed="rId2"/>
                <a:stretch>
                  <a:fillRect r="-1099"/>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深度视觉·原创设计 https://www.docer.com/works?userid=22383862" title=""/>
          <p:cNvSpPr txBox="1"/>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2"/>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2256502" y="1723199"/>
            <a:ext cx="9937085" cy="2828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917801" y="2391327"/>
            <a:ext cx="5113017" cy="92202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b="1">
                <a:solidFill>
                  <a:schemeClr val="bg1"/>
                </a:solidFill>
                <a:latin typeface="Times New Roman" panose="02020603050405020304" charset="0"/>
                <a:ea typeface="微软雅黑"/>
                <a:cs typeface="+mn-ea"/>
                <a:sym typeface="+mn-lt"/>
              </a:rPr>
              <a:t>谢谢学习</a:t>
            </a:r>
            <a:endParaRPr lang="zh-CN" altLang="en-US" sz="6000" b="1">
              <a:solidFill>
                <a:schemeClr val="bg1"/>
              </a:solidFill>
              <a:latin typeface="Times New Roman" panose="02020603050405020304" charset="0"/>
              <a:ea typeface="微软雅黑"/>
              <a:cs typeface="+mn-ea"/>
              <a:sym typeface="+mn-lt"/>
            </a:endParaRPr>
          </a:p>
        </p:txBody>
      </p:sp>
      <p:sp>
        <p:nvSpPr>
          <p:cNvPr id="15" name="深度视觉·原创设计 https://www.docer.com/works?userid=22383862" title=""/>
          <p:cNvSpPr txBox="1"/>
          <p:nvPr/>
        </p:nvSpPr>
        <p:spPr>
          <a:xfrm>
            <a:off x="2917825" y="3295015"/>
            <a:ext cx="4017010" cy="460375"/>
          </a:xfrm>
          <a:prstGeom prst="rect">
            <a:avLst/>
          </a:prstGeom>
        </p:spPr>
        <p:txBody>
          <a:bodyPr wrap="square">
            <a:spAutoFit/>
          </a:bodyPr>
          <a:lstStyle>
            <a:defPPr>
              <a:defRPr lang="zh-CN"/>
            </a:defPPr>
            <a:lvl1pPr algn="dist">
              <a:defRPr sz="1400" b="0" i="0">
                <a:solidFill>
                  <a:schemeClr val="tx1">
                    <a:lumMod val="75000"/>
                    <a:lumOff val="25000"/>
                  </a:schemeClr>
                </a:solidFill>
                <a:effectLst/>
                <a:latin typeface="OPPOSans L" panose="00020600040101010101" pitchFamily="18" charset="-122"/>
                <a:ea typeface="OPPOSans L" panose="00020600040101010101" pitchFamily="18" charset="-122"/>
              </a:defRPr>
            </a:lvl1pPr>
          </a:lstStyle>
          <a:p>
            <a:r>
              <a:rPr lang="en-US" altLang="zh-CN" sz="2400">
                <a:solidFill>
                  <a:schemeClr val="bg1"/>
                </a:solidFill>
                <a:latin typeface="Times New Roman" panose="02020603050405020304" charset="0"/>
                <a:ea typeface="微软雅黑"/>
                <a:cs typeface="+mn-ea"/>
                <a:sym typeface="+mn-lt"/>
              </a:rPr>
              <a:t>Thank you for learning</a:t>
            </a:r>
            <a:endParaRPr lang="en-US" altLang="zh-CN" sz="2400">
              <a:solidFill>
                <a:schemeClr val="bg1"/>
              </a:solidFill>
              <a:latin typeface="Times New Roman" panose="02020603050405020304" charset="0"/>
              <a:ea typeface="微软雅黑"/>
              <a:cs typeface="+mn-ea"/>
              <a:sym typeface="+mn-lt"/>
            </a:endParaRPr>
          </a:p>
        </p:txBody>
      </p:sp>
      <p:pic>
        <p:nvPicPr>
          <p:cNvPr id="101" name="图片 100" title=""/>
          <p:cNvPicPr/>
          <p:nvPr/>
        </p:nvPicPr>
        <p:blipFill>
          <a:blip r:embed="rId3"/>
          <a:stretch>
            <a:fillRect/>
          </a:stretch>
        </p:blipFill>
        <p:spPr>
          <a:xfrm>
            <a:off x="9332913" y="89853"/>
            <a:ext cx="2714625" cy="7524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 name="文本框 7" title=""/>
          <p:cNvSpPr txBox="1"/>
          <p:nvPr/>
        </p:nvSpPr>
        <p:spPr>
          <a:xfrm>
            <a:off x="657225" y="556895"/>
            <a:ext cx="10989310" cy="1641475"/>
          </a:xfrm>
          <a:prstGeom prst="rect">
            <a:avLst/>
          </a:prstGeom>
          <a:noFill/>
        </p:spPr>
        <p:txBody>
          <a:bodyPr wrap="square" rtlCol="0">
            <a:spAutoFit/>
          </a:bodyPr>
          <a:lstStyle/>
          <a:p>
            <a:pPr algn="l">
              <a:lnSpc>
                <a:spcPct val="14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问题</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rPr>
              <a:t>：某种杂志原以每本</a:t>
            </a:r>
            <a:r>
              <a:rPr lang="en-US" altLang="zh-CN" sz="2400" b="1">
                <a:latin typeface="宋体" panose="02010600030101010101" pitchFamily="2" charset="-122"/>
                <a:ea typeface="宋体" panose="02010600030101010101" pitchFamily="2" charset="-122"/>
              </a:rPr>
              <a:t>2.5</a:t>
            </a:r>
            <a:r>
              <a:rPr lang="zh-CN" altLang="en-US" sz="2400" b="1">
                <a:latin typeface="宋体" panose="02010600030101010101" pitchFamily="2" charset="-122"/>
                <a:ea typeface="宋体" panose="02010600030101010101" pitchFamily="2" charset="-122"/>
              </a:rPr>
              <a:t>元的价格销售，可以售出</a:t>
            </a:r>
            <a:r>
              <a:rPr lang="en-US" altLang="zh-CN" sz="2400" b="1">
                <a:latin typeface="宋体" panose="02010600030101010101" pitchFamily="2" charset="-122"/>
                <a:ea typeface="宋体" panose="02010600030101010101" pitchFamily="2" charset="-122"/>
              </a:rPr>
              <a:t>8</a:t>
            </a:r>
            <a:r>
              <a:rPr lang="zh-CN" altLang="en-US" sz="2400" b="1">
                <a:latin typeface="宋体" panose="02010600030101010101" pitchFamily="2" charset="-122"/>
                <a:ea typeface="宋体" panose="02010600030101010101" pitchFamily="2" charset="-122"/>
              </a:rPr>
              <a:t>万本</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据市场调查，杂志的单价每提高</a:t>
            </a:r>
            <a:r>
              <a:rPr lang="en-US" altLang="zh-CN" sz="2400" b="1">
                <a:latin typeface="宋体" panose="02010600030101010101" pitchFamily="2" charset="-122"/>
                <a:ea typeface="宋体" panose="02010600030101010101" pitchFamily="2" charset="-122"/>
              </a:rPr>
              <a:t>0.1</a:t>
            </a:r>
            <a:r>
              <a:rPr lang="zh-CN" altLang="en-US" sz="2400" b="1">
                <a:latin typeface="宋体" panose="02010600030101010101" pitchFamily="2" charset="-122"/>
                <a:ea typeface="宋体" panose="02010600030101010101" pitchFamily="2" charset="-122"/>
              </a:rPr>
              <a:t>元，销售量就可能减少</a:t>
            </a:r>
            <a:r>
              <a:rPr lang="en-US" altLang="zh-CN" sz="2400" b="1">
                <a:latin typeface="宋体" panose="02010600030101010101" pitchFamily="2" charset="-122"/>
                <a:ea typeface="宋体" panose="02010600030101010101" pitchFamily="2" charset="-122"/>
              </a:rPr>
              <a:t>2000</a:t>
            </a:r>
            <a:r>
              <a:rPr lang="zh-CN" altLang="en-US" sz="2400" b="1">
                <a:latin typeface="宋体" panose="02010600030101010101" pitchFamily="2" charset="-122"/>
                <a:ea typeface="宋体" panose="02010600030101010101" pitchFamily="2" charset="-122"/>
              </a:rPr>
              <a:t>本</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如何定价才能使提价后的销售总收入不低于</a:t>
            </a:r>
            <a:r>
              <a:rPr lang="en-US" altLang="zh-CN" sz="2400" b="1">
                <a:latin typeface="宋体" panose="02010600030101010101" pitchFamily="2" charset="-122"/>
                <a:ea typeface="宋体" panose="02010600030101010101" pitchFamily="2" charset="-122"/>
              </a:rPr>
              <a:t>20</a:t>
            </a:r>
            <a:r>
              <a:rPr lang="zh-CN" altLang="en-US" sz="2400" b="1">
                <a:latin typeface="宋体" panose="02010600030101010101" pitchFamily="2" charset="-122"/>
                <a:ea typeface="宋体" panose="02010600030101010101" pitchFamily="2" charset="-122"/>
              </a:rPr>
              <a:t>万元？</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sym typeface="+mn-ea"/>
            </a:endParaRPr>
          </a:p>
        </p:txBody>
      </p:sp>
      <p:grpSp>
        <p:nvGrpSpPr>
          <p:cNvPr id="7" name="组合 6" title=""/>
          <p:cNvGrpSpPr/>
          <p:nvPr/>
        </p:nvGrpSpPr>
        <p:grpSpPr>
          <a:xfrm>
            <a:off x="1181100" y="2317115"/>
            <a:ext cx="4321810" cy="523240"/>
            <a:chOff x="3326" y="3663"/>
            <a:chExt cx="6806" cy="824"/>
          </a:xfrm>
        </p:grpSpPr>
        <p:sp>
          <p:nvSpPr>
            <p:cNvPr id="3" name="矩形 2"/>
            <p:cNvSpPr/>
            <p:nvPr/>
          </p:nvSpPr>
          <p:spPr>
            <a:xfrm>
              <a:off x="3326" y="3663"/>
              <a:ext cx="3253" cy="811"/>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2" name="文本框 1"/>
                <p:cNvSpPr txBox="1"/>
                <p:nvPr/>
              </p:nvSpPr>
              <p:spPr>
                <a:xfrm>
                  <a:off x="3326" y="3763"/>
                  <a:ext cx="6806" cy="725"/>
                </a:xfrm>
                <a:prstGeom prst="rect">
                  <a:avLst/>
                </a:prstGeom>
                <a:noFill/>
              </p:spPr>
              <p:txBody>
                <a:bodyPr wrap="square" rtlCol="0">
                  <a:spAutoFit/>
                </a:bodyPr>
                <a:lstStyle/>
                <a:p>
                  <a14:m>
                    <m:oMathPara>
                      <m:oMathParaPr>
                        <m:jc/>
                      </m:oMathParaPr>
                      <m:oMath>
                        <m:r>
                          <m:rPr>
                            <m:sty m:val="p"/>
                          </m:rPr>
                          <a:rPr lang="en-US" altLang="zh-CN" sz="2400">
                            <a:solidFill>
                              <a:srgbClr val="FF0000"/>
                            </a:solidFill>
                            <a:latin typeface="Cambria Math" panose="02040503050406030204"/>
                            <a:ea typeface="MS Mincho" charset="0"/>
                            <a:cs typeface="Cambria Math" panose="02040503050406030204" charset="0"/>
                          </a:rPr>
                          <m:t>2</m:t>
                        </m:r>
                        <m:r>
                          <m:rPr>
                            <m:sty m:val="p"/>
                          </m:rPr>
                          <a:rPr lang="en-US" altLang="zh-CN" sz="2400">
                            <a:solidFill>
                              <a:srgbClr val="FF0000"/>
                            </a:solidFill>
                            <a:latin typeface="Cambria Math" panose="02040503050406030204"/>
                            <a:ea typeface="MS Mincho" charset="0"/>
                            <a:cs typeface="Cambria Math" panose="02040503050406030204" charset="0"/>
                          </a:rPr>
                          <m:t>.</m:t>
                        </m:r>
                        <m:r>
                          <m:rPr>
                            <m:sty m:val="p"/>
                          </m:rPr>
                          <a:rPr lang="en-US" altLang="zh-CN" sz="2400">
                            <a:solidFill>
                              <a:srgbClr val="FF0000"/>
                            </a:solidFill>
                            <a:latin typeface="Cambria Math" panose="02040503050406030204"/>
                            <a:ea typeface="MS Mincho" charset="0"/>
                            <a:cs typeface="Cambria Math" panose="02040503050406030204" charset="0"/>
                          </a:rPr>
                          <m:t>5</m:t>
                        </m:r>
                      </m:oMath>
                    </m:oMathPara>
                  </a14:m>
                  <a:r>
                    <a:rPr lang="zh-CN" altLang="en-US" sz="2400" b="1">
                      <a:solidFill>
                        <a:srgbClr val="FF0000"/>
                      </a:solidFill>
                      <a:latin typeface="宋体" panose="02010600030101010101" pitchFamily="2" charset="-122"/>
                      <a:ea typeface="宋体" panose="02010600030101010101" pitchFamily="2" charset="-122"/>
                    </a:rPr>
                    <a:t>元</a:t>
                  </a:r>
                  <a14:m>
                    <m:oMathPara>
                      <m:oMathParaPr>
                        <m:jc/>
                      </m:oMathParaPr>
                      <m:oMath>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8</m:t>
                        </m:r>
                      </m:oMath>
                    </m:oMathPara>
                  </a14:m>
                  <a:r>
                    <a:rPr lang="zh-CN" altLang="en-US" sz="2400" b="1">
                      <a:solidFill>
                        <a:srgbClr val="FF0000"/>
                      </a:solidFill>
                      <a:latin typeface="宋体" panose="02010600030101010101" pitchFamily="2" charset="-122"/>
                      <a:ea typeface="宋体" panose="02010600030101010101" pitchFamily="2" charset="-122"/>
                      <a:sym typeface="+mn-ea"/>
                    </a:rPr>
                    <a:t>万本</a:t>
                  </a:r>
                  <a:endParaRPr lang="zh-CN" altLang="en-US" sz="2400" b="1">
                    <a:solidFill>
                      <a:srgbClr val="FF0000"/>
                    </a:solidFill>
                    <a:latin typeface="宋体" panose="02010600030101010101" pitchFamily="2" charset="-122"/>
                    <a:ea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3326" y="3763"/>
                  <a:ext cx="6806" cy="725"/>
                </a:xfrm>
                <a:prstGeom prst="rect">
                  <a:avLst/>
                </a:prstGeom>
                <a:blipFill rotWithShape="1">
                  <a:blip r:embed="rId3"/>
                  <a:stretch>
                    <a:fillRect/>
                  </a:stretch>
                </a:blipFill>
              </p:spPr>
              <p:txBody>
                <a:bodyPr/>
                <a:lstStyle/>
                <a:p>
                  <a:r>
                    <a:rPr lang="zh-CN" altLang="en-US">
                      <a:noFill/>
                    </a:rPr>
                    <a:t> </a:t>
                  </a:r>
                </a:p>
              </p:txBody>
            </p:sp>
          </mc:Fallback>
        </mc:AlternateContent>
      </p:grpSp>
      <p:grpSp>
        <p:nvGrpSpPr>
          <p:cNvPr id="9" name="组合 8" title=""/>
          <p:cNvGrpSpPr/>
          <p:nvPr/>
        </p:nvGrpSpPr>
        <p:grpSpPr>
          <a:xfrm>
            <a:off x="1181100" y="3134995"/>
            <a:ext cx="4615815" cy="523875"/>
            <a:chOff x="3326" y="3663"/>
            <a:chExt cx="7269" cy="825"/>
          </a:xfrm>
        </p:grpSpPr>
        <p:sp>
          <p:nvSpPr>
            <p:cNvPr id="10" name="矩形 9"/>
            <p:cNvSpPr/>
            <p:nvPr>
              <p:custDataLst>
                <p:tags r:id="rId4"/>
              </p:custDataLst>
            </p:nvPr>
          </p:nvSpPr>
          <p:spPr>
            <a:xfrm>
              <a:off x="3326" y="3663"/>
              <a:ext cx="7118" cy="811"/>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1" name="文本框 10"/>
                <p:cNvSpPr txBox="1"/>
                <p:nvPr>
                  <p:custDataLst>
                    <p:tags r:id="rId5"/>
                  </p:custDataLst>
                </p:nvPr>
              </p:nvSpPr>
              <p:spPr>
                <a:xfrm>
                  <a:off x="3326" y="3763"/>
                  <a:ext cx="7269" cy="725"/>
                </a:xfrm>
                <a:prstGeom prst="rect">
                  <a:avLst/>
                </a:prstGeom>
                <a:noFill/>
              </p:spPr>
              <p:txBody>
                <a:bodyPr wrap="square" rtlCol="0">
                  <a:spAutoFit/>
                </a:bodyPr>
                <a:lstStyle/>
                <a:p>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单价提高</a:t>
                  </a:r>
                  <a14:m>
                    <m:oMathPara>
                      <m:oMathParaPr>
                        <m:jc/>
                      </m:oMathParaPr>
                      <m:oMath>
                        <m:r>
                          <m:rPr>
                            <m:sty m:val="p"/>
                          </m:rPr>
                          <a:rPr lang="en-US" altLang="zh-CN" sz="2400">
                            <a:solidFill>
                              <a:srgbClr val="FF0000"/>
                            </a:solidFill>
                            <a:latin typeface="Cambria Math" panose="02040503050406030204"/>
                            <a:ea typeface="MS Mincho" charset="0"/>
                            <a:cs typeface="Cambria Math" panose="02040503050406030204" charset="0"/>
                          </a:rPr>
                          <m:t>0</m:t>
                        </m:r>
                        <m:r>
                          <m:rPr>
                            <m:sty m:val="p"/>
                          </m:rPr>
                          <a:rPr lang="en-US" altLang="zh-CN" sz="2400">
                            <a:solidFill>
                              <a:srgbClr val="FF0000"/>
                            </a:solidFill>
                            <a:latin typeface="Cambria Math" panose="02040503050406030204"/>
                            <a:ea typeface="MS Mincho" charset="0"/>
                            <a:cs typeface="Cambria Math" panose="02040503050406030204" charset="0"/>
                          </a:rPr>
                          <m:t>.</m:t>
                        </m:r>
                        <m:r>
                          <m:rPr>
                            <m:sty m:val="p"/>
                          </m:rPr>
                          <a:rPr lang="en-US" altLang="zh-CN" sz="2400">
                            <a:solidFill>
                              <a:srgbClr val="FF0000"/>
                            </a:solidFill>
                            <a:latin typeface="Cambria Math" panose="02040503050406030204"/>
                            <a:ea typeface="MS Mincho" charset="0"/>
                            <a:cs typeface="Cambria Math" panose="02040503050406030204" charset="0"/>
                          </a:rPr>
                          <m:t>1</m:t>
                        </m:r>
                      </m:oMath>
                    </m:oMathPara>
                  </a14:m>
                  <a:r>
                    <a:rPr lang="zh-CN" altLang="en-US" sz="2400" b="1">
                      <a:solidFill>
                        <a:srgbClr val="FF0000"/>
                      </a:solidFill>
                      <a:latin typeface="宋体" panose="02010600030101010101" pitchFamily="2" charset="-122"/>
                      <a:ea typeface="宋体" panose="02010600030101010101" pitchFamily="2" charset="-122"/>
                    </a:rPr>
                    <a:t>元</a:t>
                  </a:r>
                  <a14:m>
                    <m:oMathPara>
                      <m:oMathParaPr>
                        <m:jc/>
                      </m:oMathParaPr>
                      <m:oMath>
                        <m:r>
                          <m:rPr>
                            <m:sty m:val="bi"/>
                          </m:rPr>
                          <a:rPr lang="en-US" altLang="zh-CN" sz="2400" b="1"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销量减少</a:t>
                  </a:r>
                  <a:r>
                    <a:rPr lang="en-US" altLang="zh-CN" sz="2400" b="1">
                      <a:solidFill>
                        <a:srgbClr val="FF0000"/>
                      </a:solidFill>
                      <a:latin typeface="宋体" panose="02010600030101010101" pitchFamily="2" charset="-122"/>
                      <a:ea typeface="宋体" panose="02010600030101010101" pitchFamily="2" charset="-122"/>
                      <a:sym typeface="+mn-ea"/>
                    </a:rPr>
                    <a:t>2000</a:t>
                  </a:r>
                  <a:r>
                    <a:rPr lang="zh-CN" altLang="en-US" sz="2400" b="1">
                      <a:solidFill>
                        <a:srgbClr val="FF0000"/>
                      </a:solidFill>
                      <a:latin typeface="宋体" panose="02010600030101010101" pitchFamily="2" charset="-122"/>
                      <a:ea typeface="宋体" panose="02010600030101010101" pitchFamily="2" charset="-122"/>
                      <a:sym typeface="+mn-ea"/>
                    </a:rPr>
                    <a:t>本</a:t>
                  </a:r>
                  <a:endParaRPr lang="zh-CN" altLang="en-US" sz="2400" b="1">
                    <a:solidFill>
                      <a:srgbClr val="FF0000"/>
                    </a:solidFill>
                    <a:latin typeface="宋体" panose="02010600030101010101" pitchFamily="2" charset="-122"/>
                    <a:ea typeface="宋体" panose="02010600030101010101" pitchFamily="2" charset="-122"/>
                    <a:sym typeface="+mn-ea"/>
                  </a:endParaRPr>
                </a:p>
              </p:txBody>
            </p:sp>
          </mc:Choice>
          <mc:Fallback>
            <p:sp>
              <p:nvSpPr>
                <p:cNvPr id="11" name="文本框 10"/>
                <p:cNvSpPr txBox="1">
                  <a:spLocks noRot="1" noChangeAspect="1" noMove="1" noResize="1" noEditPoints="1" noAdjustHandles="1" noChangeArrowheads="1" noChangeShapeType="1" noTextEdit="1"/>
                </p:cNvSpPr>
                <p:nvPr>
                  <p:custDataLst>
                    <p:tags r:id="rId6"/>
                  </p:custDataLst>
                </p:nvPr>
              </p:nvSpPr>
              <p:spPr>
                <a:xfrm>
                  <a:off x="3326" y="3763"/>
                  <a:ext cx="7269" cy="725"/>
                </a:xfrm>
                <a:prstGeom prst="rect">
                  <a:avLst/>
                </a:prstGeom>
                <a:blipFill rotWithShape="1">
                  <a:blip r:embed="rId7"/>
                  <a:stretch>
                    <a:fillRect/>
                  </a:stretch>
                </a:blipFill>
              </p:spPr>
              <p:txBody>
                <a:bodyPr/>
                <a:lstStyle/>
                <a:p>
                  <a:r>
                    <a:rPr lang="zh-CN" altLang="en-US">
                      <a:noFill/>
                    </a:rPr>
                    <a:t> </a:t>
                  </a:r>
                </a:p>
              </p:txBody>
            </p:sp>
          </mc:Fallback>
        </mc:AlternateContent>
      </p:grpSp>
      <p:grpSp>
        <p:nvGrpSpPr>
          <p:cNvPr id="15" name="组合 14" title=""/>
          <p:cNvGrpSpPr/>
          <p:nvPr/>
        </p:nvGrpSpPr>
        <p:grpSpPr>
          <a:xfrm>
            <a:off x="6484620" y="2611120"/>
            <a:ext cx="5194300" cy="697865"/>
            <a:chOff x="3278" y="3663"/>
            <a:chExt cx="8180" cy="1099"/>
          </a:xfrm>
        </p:grpSpPr>
        <p:sp>
          <p:nvSpPr>
            <p:cNvPr id="16" name="矩形 15"/>
            <p:cNvSpPr/>
            <p:nvPr>
              <p:custDataLst>
                <p:tags r:id="rId8"/>
              </p:custDataLst>
            </p:nvPr>
          </p:nvSpPr>
          <p:spPr>
            <a:xfrm>
              <a:off x="3410" y="3663"/>
              <a:ext cx="7862" cy="1099"/>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7" name="文本框 16"/>
                <p:cNvSpPr txBox="1"/>
                <p:nvPr>
                  <p:custDataLst>
                    <p:tags r:id="rId9"/>
                  </p:custDataLst>
                </p:nvPr>
              </p:nvSpPr>
              <p:spPr>
                <a:xfrm>
                  <a:off x="3278" y="3763"/>
                  <a:ext cx="8180" cy="984"/>
                </a:xfrm>
                <a:prstGeom prst="rect">
                  <a:avLst/>
                </a:prstGeom>
                <a:noFill/>
              </p:spPr>
              <p:txBody>
                <a:bodyPr wrap="square" rtlCol="0">
                  <a:spAutoFit/>
                </a:bodyPr>
                <a:lstStyle/>
                <a:p>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单价提高</a:t>
                  </a:r>
                  <a14:m>
                    <m:oMathPara>
                      <m:oMathParaPr>
                        <m:jc/>
                      </m:oMathParaPr>
                      <m:oMath>
                        <m:r>
                          <a:rPr lang="en-US" altLang="zh-CN" sz="2400" i="1">
                            <a:solidFill>
                              <a:srgbClr val="FF0000"/>
                            </a:solidFill>
                            <a:latin typeface="Cambria Math" panose="02040503050406030204"/>
                            <a:ea typeface="MS Mincho" charset="0"/>
                            <a:cs typeface="Cambria Math" panose="02040503050406030204" charset="0"/>
                          </a:rPr>
                          <m:t>𝑥</m:t>
                        </m:r>
                      </m:oMath>
                    </m:oMathPara>
                  </a14:m>
                  <a:r>
                    <a:rPr lang="zh-CN" altLang="en-US" sz="2400" b="1">
                      <a:solidFill>
                        <a:srgbClr val="FF0000"/>
                      </a:solidFill>
                      <a:latin typeface="宋体" panose="02010600030101010101" pitchFamily="2" charset="-122"/>
                      <a:ea typeface="宋体" panose="02010600030101010101" pitchFamily="2" charset="-122"/>
                    </a:rPr>
                    <a:t>元</a:t>
                  </a:r>
                  <a14:m>
                    <m:oMathPara>
                      <m:oMathParaPr>
                        <m:jc/>
                      </m:oMathParaPr>
                      <m:oMath>
                        <m:r>
                          <m:rPr>
                            <m:sty m:val="bi"/>
                          </m:rPr>
                          <a:rPr lang="en-US" altLang="zh-CN" sz="2400" b="1" i="1">
                            <a:solidFill>
                              <a:srgbClr val="FF0000"/>
                            </a:solidFill>
                            <a:latin typeface="Cambria Math" panose="02040503050406030204"/>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销量减少</a:t>
                  </a:r>
                  <a14:m>
                    <m:oMathPara>
                      <m:oMathParaPr>
                        <m:jc/>
                      </m:oMathParaPr>
                      <m:oMath>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5</m:t>
                            </m:r>
                          </m:num>
                          <m:den>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den>
                        </m:f>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r>
                          <m:rPr>
                            <m:sty m:val="bi"/>
                          </m:rPr>
                          <a:rPr lang="en-US" altLang="zh-CN" sz="2400" b="1" i="1">
                            <a:solidFill>
                              <a:srgbClr val="FF0000"/>
                            </a:solidFill>
                            <a:latin typeface="Cambria Math" panose="02040503050406030204"/>
                            <a:ea typeface="宋体"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sym typeface="+mn-ea"/>
                    </a:rPr>
                    <a:t>2</a:t>
                  </a:r>
                  <a:r>
                    <a:rPr lang="zh-CN" altLang="en-US" sz="2400" b="1">
                      <a:solidFill>
                        <a:srgbClr val="FF0000"/>
                      </a:solidFill>
                      <a:latin typeface="宋体" panose="02010600030101010101" pitchFamily="2" charset="-122"/>
                      <a:ea typeface="宋体" panose="02010600030101010101" pitchFamily="2" charset="-122"/>
                      <a:sym typeface="+mn-ea"/>
                    </a:rPr>
                    <a:t>万本</a:t>
                  </a:r>
                  <a:endParaRPr lang="zh-CN" altLang="en-US" sz="2400" b="1">
                    <a:solidFill>
                      <a:srgbClr val="FF0000"/>
                    </a:solidFill>
                    <a:latin typeface="宋体" panose="02010600030101010101" pitchFamily="2" charset="-122"/>
                    <a:ea typeface="宋体" panose="02010600030101010101" pitchFamily="2" charset="-122"/>
                    <a:sym typeface="+mn-ea"/>
                  </a:endParaRPr>
                </a:p>
              </p:txBody>
            </p:sp>
          </mc:Choice>
          <mc:Fallback>
            <p:sp>
              <p:nvSpPr>
                <p:cNvPr id="17" name="文本框 16"/>
                <p:cNvSpPr txBox="1">
                  <a:spLocks noRot="1" noChangeAspect="1" noMove="1" noResize="1" noEditPoints="1" noAdjustHandles="1" noChangeArrowheads="1" noChangeShapeType="1" noTextEdit="1"/>
                </p:cNvSpPr>
                <p:nvPr>
                  <p:custDataLst>
                    <p:tags r:id="rId10"/>
                  </p:custDataLst>
                </p:nvPr>
              </p:nvSpPr>
              <p:spPr>
                <a:xfrm>
                  <a:off x="3278" y="3763"/>
                  <a:ext cx="8180" cy="984"/>
                </a:xfrm>
                <a:prstGeom prst="rect">
                  <a:avLst/>
                </a:prstGeom>
                <a:blipFill rotWithShape="1">
                  <a:blip r:embed="rId11"/>
                  <a:stretch>
                    <a:fillRect/>
                  </a:stretch>
                </a:blipFill>
              </p:spPr>
              <p:txBody>
                <a:bodyPr/>
                <a:lstStyle/>
                <a:p>
                  <a:r>
                    <a:rPr lang="zh-CN" altLang="en-US">
                      <a:noFill/>
                    </a:rPr>
                    <a:t> </a:t>
                  </a:r>
                </a:p>
              </p:txBody>
            </p:sp>
          </mc:Fallback>
        </mc:AlternateContent>
      </p:grpSp>
      <p:grpSp>
        <p:nvGrpSpPr>
          <p:cNvPr id="20" name="组合 19" title=""/>
          <p:cNvGrpSpPr/>
          <p:nvPr/>
        </p:nvGrpSpPr>
        <p:grpSpPr>
          <a:xfrm>
            <a:off x="5821045" y="2520315"/>
            <a:ext cx="663575" cy="994410"/>
            <a:chOff x="9167" y="3969"/>
            <a:chExt cx="1045" cy="1566"/>
          </a:xfrm>
        </p:grpSpPr>
        <p:cxnSp>
          <p:nvCxnSpPr>
            <p:cNvPr id="18" name="直接连接符 17"/>
            <p:cNvCxnSpPr>
              <a:endCxn id="17" idx="1"/>
            </p:cNvCxnSpPr>
            <p:nvPr/>
          </p:nvCxnSpPr>
          <p:spPr>
            <a:xfrm>
              <a:off x="9167" y="3969"/>
              <a:ext cx="1045" cy="735"/>
            </a:xfrm>
            <a:prstGeom prst="line">
              <a:avLst/>
            </a:prstGeom>
            <a:ln w="19050"/>
          </p:spPr>
          <p:style>
            <a:lnRef idx="2">
              <a:schemeClr val="accent1"/>
            </a:lnRef>
            <a:fillRef idx="0">
              <a:srgbClr val="FFFFFF"/>
            </a:fillRef>
            <a:effectRef idx="0">
              <a:srgbClr val="FFFFFF"/>
            </a:effectRef>
            <a:fontRef idx="minor">
              <a:schemeClr val="tx1"/>
            </a:fontRef>
          </p:style>
        </p:cxnSp>
        <p:cxnSp>
          <p:nvCxnSpPr>
            <p:cNvPr id="19" name="直接连接符 18"/>
            <p:cNvCxnSpPr>
              <a:endCxn id="17" idx="1"/>
            </p:cNvCxnSpPr>
            <p:nvPr>
              <p:custDataLst>
                <p:tags r:id="rId12"/>
              </p:custDataLst>
            </p:nvPr>
          </p:nvCxnSpPr>
          <p:spPr>
            <a:xfrm flipV="1">
              <a:off x="9267" y="4704"/>
              <a:ext cx="945" cy="831"/>
            </a:xfrm>
            <a:prstGeom prst="line">
              <a:avLst/>
            </a:prstGeom>
            <a:ln w="19050"/>
          </p:spPr>
          <p:style>
            <a:lnRef idx="2">
              <a:schemeClr val="accent1"/>
            </a:lnRef>
            <a:fillRef idx="0">
              <a:srgbClr val="FFFFFF"/>
            </a:fillRef>
            <a:effectRef idx="0">
              <a:srgbClr val="FFFFFF"/>
            </a:effectRef>
            <a:fontRef idx="minor">
              <a:schemeClr val="tx1"/>
            </a:fontRef>
          </p:style>
        </p:cxnSp>
      </p:grpSp>
      <p:grpSp>
        <p:nvGrpSpPr>
          <p:cNvPr id="24" name="组合 23" title=""/>
          <p:cNvGrpSpPr/>
          <p:nvPr/>
        </p:nvGrpSpPr>
        <p:grpSpPr>
          <a:xfrm>
            <a:off x="720090" y="3721735"/>
            <a:ext cx="10989310" cy="838200"/>
            <a:chOff x="1134" y="5861"/>
            <a:chExt cx="17306" cy="1320"/>
          </a:xfrm>
        </p:grpSpPr>
        <mc:AlternateContent>
          <mc:Choice Requires="a14">
            <p:sp>
              <p:nvSpPr>
                <p:cNvPr id="21" name="文本框 20"/>
                <p:cNvSpPr txBox="1"/>
                <p:nvPr>
                  <p:custDataLst>
                    <p:tags r:id="rId13"/>
                  </p:custDataLst>
                </p:nvPr>
              </p:nvSpPr>
              <p:spPr>
                <a:xfrm>
                  <a:off x="1134" y="5861"/>
                  <a:ext cx="17306" cy="1320"/>
                </a:xfrm>
                <a:prstGeom prst="rect">
                  <a:avLst/>
                </a:prstGeom>
                <a:noFill/>
              </p:spPr>
              <p:txBody>
                <a:bodyPr wrap="square" rtlCol="0">
                  <a:spAutoFit/>
                </a:bodyPr>
                <a:lstStyle/>
                <a:p>
                  <a:pPr algn="l">
                    <a:lnSpc>
                      <a:spcPct val="140000"/>
                    </a:lnSpc>
                  </a:pPr>
                  <a:r>
                    <a:rPr lang="zh-CN" altLang="en-US" sz="2400" b="1">
                      <a:latin typeface="宋体" panose="02010600030101010101" pitchFamily="2" charset="-122"/>
                      <a:ea typeface="宋体" panose="02010600030101010101" pitchFamily="2" charset="-122"/>
                    </a:rPr>
                    <a:t>解：</a:t>
                  </a:r>
                  <a:r>
                    <a:rPr lang="zh-CN" altLang="en-US" sz="2400" b="1">
                      <a:latin typeface="宋体" panose="02010600030101010101" pitchFamily="2" charset="-122"/>
                      <a:ea typeface="宋体" panose="02010600030101010101" pitchFamily="2" charset="-122"/>
                      <a:cs typeface="Cambria Math" panose="02040503050406030204" charset="0"/>
                      <a:sym typeface="+mn-ea"/>
                    </a:rPr>
                    <a:t>设提价后每本杂志的单价为</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𝑥</m:t>
                        </m:r>
                      </m:oMath>
                    </m:oMathPara>
                  </a14:m>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元</a:t>
                  </a:r>
                  <a:r>
                    <a:rPr lang="zh-CN" altLang="en-US" sz="2400" b="1">
                      <a:latin typeface="宋体" panose="02010600030101010101" pitchFamily="2" charset="-122"/>
                      <a:ea typeface="宋体" panose="02010600030101010101" pitchFamily="2" charset="-122"/>
                      <a:cs typeface="Cambria Math" panose="02040503050406030204" charset="0"/>
                      <a:sym typeface="+mn-ea"/>
                    </a:rPr>
                    <a:t>，则销售总收入为</a:t>
                  </a:r>
                  <a14:m>
                    <m:oMathPara>
                      <m:oMathParaPr>
                        <m:jc/>
                      </m:oMathParaPr>
                      <m:oMath>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8</m:t>
                        </m:r>
                        <m:r>
                          <a:rPr lang="en-US" altLang="zh-CN" sz="2400" i="1">
                            <a:solidFill>
                              <a:srgbClr val="FF0000"/>
                            </a:solidFill>
                            <a:latin typeface="Cambria Math" panose="02040503050406030204"/>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5</m:t>
                            </m:r>
                          </m:num>
                          <m:den>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den>
                        </m:f>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万元</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21" name="文本框 20"/>
                <p:cNvSpPr txBox="1">
                  <a:spLocks noRot="1" noChangeAspect="1" noMove="1" noResize="1" noEditPoints="1" noAdjustHandles="1" noChangeArrowheads="1" noChangeShapeType="1" noTextEdit="1"/>
                </p:cNvSpPr>
                <p:nvPr>
                  <p:custDataLst>
                    <p:tags r:id="rId14"/>
                  </p:custDataLst>
                </p:nvPr>
              </p:nvSpPr>
              <p:spPr>
                <a:xfrm>
                  <a:off x="1134" y="5861"/>
                  <a:ext cx="17306" cy="1320"/>
                </a:xfrm>
                <a:prstGeom prst="rect">
                  <a:avLst/>
                </a:prstGeom>
                <a:blipFill rotWithShape="1">
                  <a:blip r:embed="rId15"/>
                  <a:stretch>
                    <a:fillRect/>
                  </a:stretch>
                </a:blipFill>
              </p:spPr>
              <p:txBody>
                <a:bodyPr/>
                <a:lstStyle/>
                <a:p>
                  <a:r>
                    <a:rPr lang="zh-CN" altLang="en-US">
                      <a:noFill/>
                    </a:rPr>
                    <a:t> </a:t>
                  </a:r>
                </a:p>
              </p:txBody>
            </p:sp>
          </mc:Fallback>
        </mc:AlternateContent>
        <p:sp>
          <p:nvSpPr>
            <p:cNvPr id="23" name="矩形 22"/>
            <p:cNvSpPr/>
            <p:nvPr>
              <p:custDataLst>
                <p:tags r:id="rId16"/>
              </p:custDataLst>
            </p:nvPr>
          </p:nvSpPr>
          <p:spPr>
            <a:xfrm>
              <a:off x="5113" y="6930"/>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6" name="组合 25" title=""/>
          <p:cNvGrpSpPr/>
          <p:nvPr/>
        </p:nvGrpSpPr>
        <p:grpSpPr>
          <a:xfrm>
            <a:off x="694690" y="4559935"/>
            <a:ext cx="10989310" cy="1355090"/>
            <a:chOff x="1094" y="7181"/>
            <a:chExt cx="17306" cy="2134"/>
          </a:xfrm>
        </p:grpSpPr>
        <mc:AlternateContent>
          <mc:Choice Requires="a14">
            <p:sp>
              <p:nvSpPr>
                <p:cNvPr id="22" name="文本框 21"/>
                <p:cNvSpPr txBox="1"/>
                <p:nvPr>
                  <p:custDataLst>
                    <p:tags r:id="rId17"/>
                  </p:custDataLst>
                </p:nvPr>
              </p:nvSpPr>
              <p:spPr>
                <a:xfrm>
                  <a:off x="1094" y="7181"/>
                  <a:ext cx="17306" cy="2134"/>
                </a:xfrm>
                <a:prstGeom prst="rect">
                  <a:avLst/>
                </a:prstGeom>
                <a:noFill/>
              </p:spPr>
              <p:txBody>
                <a:bodyPr wrap="square" rtlCol="0">
                  <a:spAutoFit/>
                </a:bodyPr>
                <a:lstStyle/>
                <a:p>
                  <a:pPr algn="l">
                    <a:lnSpc>
                      <a:spcPct val="140000"/>
                    </a:lnSpc>
                  </a:pPr>
                  <a:r>
                    <a:rPr lang="zh-CN" altLang="en-US" sz="2400" b="1">
                      <a:latin typeface="Cambria Math" panose="02040503050406030204" charset="0"/>
                      <a:ea typeface="宋体" panose="02010600030101010101" pitchFamily="2" charset="-122"/>
                      <a:cs typeface="Cambria Math" panose="02040503050406030204" charset="0"/>
                      <a:sym typeface="+mn-ea"/>
                    </a:rPr>
                    <a:t>于是，不等关系</a:t>
                  </a:r>
                  <a:r>
                    <a:rPr lang="en-US" altLang="zh-CN" sz="2400" b="1">
                      <a:latin typeface="宋体" panose="02010600030101010101" pitchFamily="2" charset="-122"/>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销售总收入不低于</a:t>
                  </a:r>
                  <a:r>
                    <a:rPr lang="en-US" altLang="zh-CN" sz="2400">
                      <a:latin typeface="Cambria Math" panose="02040503050406030204" charset="0"/>
                      <a:ea typeface="宋体" panose="02010600030101010101" pitchFamily="2" charset="-122"/>
                      <a:cs typeface="Cambria Math" panose="02040503050406030204" charset="0"/>
                      <a:sym typeface="+mn-ea"/>
                    </a:rPr>
                    <a:t>20</a:t>
                  </a:r>
                  <a:r>
                    <a:rPr lang="zh-CN" altLang="en-US" sz="2400" b="1">
                      <a:latin typeface="Cambria Math" panose="02040503050406030204" charset="0"/>
                      <a:ea typeface="宋体" panose="02010600030101010101" pitchFamily="2" charset="-122"/>
                      <a:cs typeface="Cambria Math" panose="02040503050406030204" charset="0"/>
                      <a:sym typeface="+mn-ea"/>
                    </a:rPr>
                    <a:t>万元</a:t>
                  </a:r>
                  <a:r>
                    <a:rPr lang="en-US" altLang="zh-CN" sz="2400" b="1">
                      <a:latin typeface="宋体" panose="02010600030101010101" pitchFamily="2" charset="-122"/>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可以用不等式表示为：</a:t>
                  </a:r>
                  <a:endParaRPr lang="zh-CN" altLang="en-US" sz="2400" b="1">
                    <a:latin typeface="Cambria Math" panose="02040503050406030204" charset="0"/>
                    <a:ea typeface="宋体" panose="02010600030101010101" pitchFamily="2" charset="-122"/>
                    <a:cs typeface="Cambria Math" panose="02040503050406030204" charset="0"/>
                    <a:sym typeface="+mn-ea"/>
                  </a:endParaRPr>
                </a:p>
                <a:p>
                  <a:pPr algn="l">
                    <a:lnSpc>
                      <a:spcPct val="140000"/>
                    </a:lnSpc>
                  </a:pPr>
                  <a14:m>
                    <m:oMathPara>
                      <m:oMathParaPr>
                        <m:jc/>
                      </m:oMathParaPr>
                      <m:oMath>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8</m:t>
                        </m:r>
                        <m:r>
                          <a:rPr lang="en-US" altLang="zh-CN" sz="2400" i="1">
                            <a:solidFill>
                              <a:srgbClr val="FF0000"/>
                            </a:solidFill>
                            <a:latin typeface="Cambria Math" panose="02040503050406030204"/>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5</m:t>
                            </m:r>
                          </m:num>
                          <m:den>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den>
                        </m:f>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Cambria Math" panose="02040503050406030204" charset="0"/>
                      <a:sym typeface="+mn-ea"/>
                    </a:rPr>
                    <a:t>     ①</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22" name="文本框 21"/>
                <p:cNvSpPr txBox="1">
                  <a:spLocks noRot="1" noChangeAspect="1" noMove="1" noResize="1" noEditPoints="1" noAdjustHandles="1" noChangeArrowheads="1" noChangeShapeType="1" noTextEdit="1"/>
                </p:cNvSpPr>
                <p:nvPr>
                  <p:custDataLst>
                    <p:tags r:id="rId18"/>
                  </p:custDataLst>
                </p:nvPr>
              </p:nvSpPr>
              <p:spPr>
                <a:xfrm>
                  <a:off x="1094" y="7181"/>
                  <a:ext cx="17306" cy="2134"/>
                </a:xfrm>
                <a:prstGeom prst="rect">
                  <a:avLst/>
                </a:prstGeom>
                <a:blipFill rotWithShape="1">
                  <a:blip r:embed="rId19"/>
                  <a:stretch>
                    <a:fillRect/>
                  </a:stretch>
                </a:blipFill>
              </p:spPr>
              <p:txBody>
                <a:bodyPr/>
                <a:lstStyle/>
                <a:p>
                  <a:r>
                    <a:rPr lang="zh-CN" altLang="en-US">
                      <a:noFill/>
                    </a:rPr>
                    <a:t> </a:t>
                  </a:r>
                </a:p>
              </p:txBody>
            </p:sp>
          </mc:Fallback>
        </mc:AlternateContent>
        <p:sp>
          <p:nvSpPr>
            <p:cNvPr id="25" name="矩形 24"/>
            <p:cNvSpPr/>
            <p:nvPr>
              <p:custDataLst>
                <p:tags r:id="rId20"/>
              </p:custDataLst>
            </p:nvPr>
          </p:nvSpPr>
          <p:spPr>
            <a:xfrm>
              <a:off x="5518" y="8188"/>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2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8" name="文本框 7" title=""/>
              <p:cNvSpPr txBox="1"/>
              <p:nvPr/>
            </p:nvSpPr>
            <p:spPr>
              <a:xfrm>
                <a:off x="657225" y="620395"/>
                <a:ext cx="10989310" cy="2388870"/>
              </a:xfrm>
              <a:prstGeom prst="rect">
                <a:avLst/>
              </a:prstGeom>
              <a:noFill/>
            </p:spPr>
            <p:txBody>
              <a:bodyPr wrap="square" rtlCol="0">
                <a:spAutoFit/>
              </a:bodyPr>
              <a:lstStyle/>
              <a:p>
                <a:pPr algn="l">
                  <a:lnSpc>
                    <a:spcPct val="140000"/>
                  </a:lnSpc>
                </a:pPr>
                <a14:m>
                  <m:oMathPara>
                    <m:oMathParaPr>
                      <m:jc/>
                    </m:oMathParaPr>
                    <m:oMath>
                      <m:r>
                        <m:rPr>
                          <m:sty m:val="bi"/>
                        </m:rPr>
                        <a:rPr lang="en-US" altLang="zh-CN" sz="2400" b="1" i="1">
                          <a:solidFill>
                            <a:srgbClr val="FF0000"/>
                          </a:solidFill>
                          <a:latin typeface="Cambria Math" panose="02040503050406030204"/>
                          <a:ea typeface="宋体" pitchFamily="2" charset="-122"/>
                          <a:cs typeface="Cambria Math" panose="02040503050406030204" charset="0"/>
                        </a:rPr>
                        <m:t>                                     </m:t>
                      </m:r>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8</m:t>
                      </m:r>
                      <m:r>
                        <a:rPr lang="en-US" altLang="zh-CN" sz="2400" i="1">
                          <a:solidFill>
                            <a:srgbClr val="FF0000"/>
                          </a:solidFill>
                          <a:latin typeface="Cambria Math" panose="02040503050406030204"/>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a:ea typeface="宋体" pitchFamily="2" charset="-122"/>
                              <a:cs typeface="Cambria Math" panose="02040503050406030204" charset="0"/>
                            </a:rPr>
                          </m:ctrlPr>
                        </m:fPr>
                        <m:num>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5</m:t>
                          </m:r>
                        </m:num>
                        <m:den>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den>
                      </m:f>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0</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m:rPr>
                          <m:sty m:val="bi"/>
                        </m:rPr>
                        <a:rPr lang="en-US" altLang="zh-CN" sz="2400" b="1"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20</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①</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    </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求出不等式</a:t>
                </a:r>
                <a:r>
                  <a:rPr lang="en-US" altLang="zh-CN" sz="2400" b="1">
                    <a:latin typeface="宋体" panose="02010600030101010101" pitchFamily="2" charset="-122"/>
                    <a:ea typeface="宋体" panose="02010600030101010101" pitchFamily="2" charset="-122"/>
                    <a:cs typeface="Cambria Math" panose="02040503050406030204" charset="0"/>
                    <a:sym typeface="+mn-ea"/>
                  </a:rPr>
                  <a:t>①</a:t>
                </a:r>
                <a:r>
                  <a:rPr lang="zh-CN" altLang="en-US" sz="2400" b="1">
                    <a:latin typeface="宋体" panose="02010600030101010101" pitchFamily="2" charset="-122"/>
                    <a:ea typeface="宋体" panose="02010600030101010101" pitchFamily="2" charset="-122"/>
                    <a:cs typeface="Cambria Math" panose="02040503050406030204" charset="0"/>
                    <a:sym typeface="+mn-ea"/>
                  </a:rPr>
                  <a:t>的解集，就能知道满足条件的杂志的定价范围</a:t>
                </a:r>
                <a:r>
                  <a:rPr lang="en-US" altLang="zh-CN" sz="2400" b="1">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    </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如何解不等式</a:t>
                </a:r>
                <a:r>
                  <a:rPr lang="en-US" altLang="zh-CN" sz="2400" b="1">
                    <a:latin typeface="宋体" panose="02010600030101010101" pitchFamily="2" charset="-122"/>
                    <a:ea typeface="宋体" panose="02010600030101010101" pitchFamily="2" charset="-122"/>
                    <a:cs typeface="Cambria Math" panose="02040503050406030204" charset="0"/>
                    <a:sym typeface="+mn-ea"/>
                  </a:rPr>
                  <a:t>①</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呢？与解方程要用等式的性质一样，解不等式要用不等式的性质</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为此，我们需要先研究不等式的性质</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657225" y="620395"/>
                <a:ext cx="10989310" cy="2388870"/>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3" name="组合 2" title=""/>
          <p:cNvGrpSpPr/>
          <p:nvPr/>
        </p:nvGrpSpPr>
        <p:grpSpPr>
          <a:xfrm>
            <a:off x="657225" y="3091180"/>
            <a:ext cx="10989310" cy="1640840"/>
            <a:chOff x="1035" y="4868"/>
            <a:chExt cx="17306" cy="2584"/>
          </a:xfrm>
        </p:grpSpPr>
        <p:sp>
          <p:nvSpPr>
            <p:cNvPr id="2" name="文本框 1"/>
            <p:cNvSpPr txBox="1"/>
            <p:nvPr>
              <p:custDataLst>
                <p:tags r:id="rId3"/>
              </p:custDataLst>
            </p:nvPr>
          </p:nvSpPr>
          <p:spPr>
            <a:xfrm>
              <a:off x="1035" y="4868"/>
              <a:ext cx="17306" cy="2585"/>
            </a:xfrm>
            <a:prstGeom prst="rect">
              <a:avLst/>
            </a:prstGeom>
            <a:noFill/>
          </p:spPr>
          <p:txBody>
            <a:bodyPr wrap="square" rtlCol="0">
              <a:spAutoFit/>
            </a:bodyPr>
            <a:lstStyle/>
            <a:p>
              <a:pPr algn="l">
                <a:lnSpc>
                  <a:spcPct val="14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实际上，在初中我们已经通过具体实例归纳出了一些不等式的性质</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那么，这些性质为什么是正确的？还有其他不等式的性质吗？回答这些问题要用到</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关于两个实数大小关系的基本事实</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p:sp>
          <p:nvSpPr>
            <p:cNvPr id="19" name="矩形 18"/>
            <p:cNvSpPr/>
            <p:nvPr>
              <p:custDataLst>
                <p:tags r:id="rId4"/>
              </p:custDataLst>
            </p:nvPr>
          </p:nvSpPr>
          <p:spPr>
            <a:xfrm>
              <a:off x="3759" y="578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12" name="图片 11" title=""/>
          <p:cNvPicPr>
            <a:picLocks noChangeAspect="1"/>
          </p:cNvPicPr>
          <p:nvPr/>
        </p:nvPicPr>
        <p:blipFill>
          <a:blip r:embed="rId2"/>
          <a:stretch>
            <a:fillRect/>
          </a:stretch>
        </p:blipFill>
        <p:spPr>
          <a:xfrm>
            <a:off x="3707130" y="3056255"/>
            <a:ext cx="4678680" cy="655320"/>
          </a:xfrm>
          <a:prstGeom prst="rect">
            <a:avLst/>
          </a:prstGeom>
        </p:spPr>
      </p:pic>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8" name="文本框 7" title=""/>
              <p:cNvSpPr txBox="1"/>
              <p:nvPr/>
            </p:nvSpPr>
            <p:spPr>
              <a:xfrm>
                <a:off x="601345" y="729615"/>
                <a:ext cx="10989310" cy="1641475"/>
              </a:xfrm>
              <a:prstGeom prst="rect">
                <a:avLst/>
              </a:prstGeom>
              <a:noFill/>
            </p:spPr>
            <p:txBody>
              <a:bodyPr wrap="square" rtlCol="0">
                <a:spAutoFit/>
              </a:bodyPr>
              <a:lstStyle/>
              <a:p>
                <a:pPr algn="l">
                  <a:lnSpc>
                    <a:spcPct val="14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由于数轴上的点与实数一一对应，所以可以利用数轴上点的位置关系来规定实数的大小关系：如图，设</a:t>
                </a:r>
                <a14:m>
                  <m:oMathPara>
                    <m:oMathParaPr>
                      <m:jc/>
                    </m:oMathParaPr>
                    <m:oMath>
                      <m:r>
                        <a:rPr lang="en-US" altLang="zh-CN" sz="2400" i="1">
                          <a:latin typeface="Cambria Math" panose="02040503050406030204"/>
                          <a:ea typeface="宋体" pitchFamily="2" charset="-122"/>
                          <a:cs typeface="Cambria Math" panose="02040503050406030204" charset="0"/>
                          <a:sym typeface="+mn-ea"/>
                        </a:rPr>
                        <m:t>𝑎</m:t>
                      </m:r>
                      <m:r>
                        <a:rPr lang="en-US" altLang="zh-CN" sz="2400" i="1">
                          <a:latin typeface="Cambria Math" panose="02040503050406030204"/>
                          <a:ea typeface="宋体" pitchFamily="2" charset="-122"/>
                          <a:cs typeface="Cambria Math" panose="02040503050406030204" charset="0"/>
                          <a:sym typeface="+mn-ea"/>
                        </a:rPr>
                        <m:t>，</m:t>
                      </m:r>
                      <m:r>
                        <a:rPr lang="en-US" altLang="zh-CN" sz="2400" i="1">
                          <a:latin typeface="Cambria Math" panose="02040503050406030204"/>
                          <a:ea typeface="宋体" pitchFamily="2" charset="-122"/>
                          <a:cs typeface="Cambria Math" panose="02040503050406030204" charset="0"/>
                          <a:sym typeface="+mn-ea"/>
                        </a:rPr>
                        <m:t>𝑏</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是两个实数，它们在数轴上所对应的点分别是</a:t>
                </a:r>
                <a14:m>
                  <m:oMathPara>
                    <m:oMathParaPr>
                      <m:jc/>
                    </m:oMathParaPr>
                    <m:oMath>
                      <m:r>
                        <a:rPr lang="en-US" altLang="zh-CN" sz="2400" i="1">
                          <a:latin typeface="Cambria Math" panose="02040503050406030204"/>
                          <a:ea typeface="宋体" pitchFamily="2" charset="-122"/>
                          <a:cs typeface="Cambria Math" panose="02040503050406030204" charset="0"/>
                          <a:sym typeface="+mn-ea"/>
                        </a:rPr>
                        <m:t>𝐴</m:t>
                      </m:r>
                      <m:r>
                        <a:rPr lang="en-US" altLang="zh-CN" sz="2400" i="1">
                          <a:latin typeface="Cambria Math" panose="02040503050406030204"/>
                          <a:ea typeface="宋体" pitchFamily="2" charset="-122"/>
                          <a:cs typeface="Cambria Math" panose="02040503050406030204" charset="0"/>
                          <a:sym typeface="+mn-ea"/>
                        </a:rPr>
                        <m:t>,</m:t>
                      </m:r>
                      <m:r>
                        <a:rPr lang="en-US" altLang="zh-CN" sz="2400" i="1">
                          <a:latin typeface="Cambria Math" panose="02040503050406030204"/>
                          <a:ea typeface="宋体" pitchFamily="2" charset="-122"/>
                          <a:cs typeface="Cambria Math" panose="02040503050406030204" charset="0"/>
                          <a:sym typeface="+mn-ea"/>
                        </a:rPr>
                        <m:t>𝐵</m:t>
                      </m:r>
                    </m:oMath>
                  </m:oMathPara>
                </a14:m>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那么，</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当点</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𝐴</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在点</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𝐵</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的左边时，</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；当点</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𝐴</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在点</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𝐵</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右边时，</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oMath>
                  </m:oMathPara>
                </a14:m>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601345" y="729615"/>
                <a:ext cx="10989310" cy="164147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组合 2" title=""/>
          <p:cNvGrpSpPr/>
          <p:nvPr/>
        </p:nvGrpSpPr>
        <p:grpSpPr>
          <a:xfrm>
            <a:off x="1212215" y="824865"/>
            <a:ext cx="9771380" cy="4994910"/>
            <a:chOff x="1909" y="1299"/>
            <a:chExt cx="15388" cy="7866"/>
          </a:xfrm>
        </p:grpSpPr>
        <mc:AlternateContent>
          <mc:Choice Requires="a14">
            <p:sp>
              <p:nvSpPr>
                <p:cNvPr id="8" name="文本框 7"/>
                <p:cNvSpPr txBox="1"/>
                <p:nvPr/>
              </p:nvSpPr>
              <p:spPr>
                <a:xfrm>
                  <a:off x="2560" y="1442"/>
                  <a:ext cx="13856" cy="7469"/>
                </a:xfrm>
                <a:prstGeom prst="rect">
                  <a:avLst/>
                </a:prstGeom>
                <a:noFill/>
                <a:ln w="28575">
                  <a:noFill/>
                </a:ln>
                <a:extLst>
                  <a:ext uri="{909E8E84-426E-40DD-AFC4-6F175D3DCCD1}">
                    <a14:hiddenFill xmlns:a14="http://schemas.microsoft.com/office/drawing/2010/main">
                      <a:solidFill>
                        <a:schemeClr val="accent4">
                          <a:lumMod val="20000"/>
                          <a:lumOff val="80000"/>
                        </a:schemeClr>
                      </a:solidFill>
                    </a14:hiddenFill>
                  </a:ext>
                </a:extLst>
              </p:spPr>
              <p:txBody>
                <a:bodyPr wrap="square" rtlCol="0">
                  <a:spAutoFit/>
                </a:bodyPr>
                <a:lstStyle/>
                <a:p>
                  <a:pPr algn="l">
                    <a:lnSpc>
                      <a:spcPct val="14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关于</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实数</a:t>
                  </a:r>
                  <a14:m>
                    <m:oMathPara>
                      <m:oMathParaPr>
                        <m:jc/>
                      </m:oMathParaPr>
                      <m:oMath>
                        <m:r>
                          <a:rPr lang="en-US" altLang="zh-CN" sz="2400" i="1">
                            <a:solidFill>
                              <a:schemeClr val="tx1"/>
                            </a:solidFill>
                            <a:latin typeface="Cambria Math" panose="02040503050406030204"/>
                            <a:ea typeface="宋体" pitchFamily="2" charset="-122"/>
                            <a:cs typeface="Cambria Math" panose="02040503050406030204" charset="0"/>
                            <a:sym typeface="+mn-ea"/>
                          </a:rPr>
                          <m:t>𝑎</m:t>
                        </m:r>
                        <m:r>
                          <a:rPr lang="en-US" altLang="zh-CN" sz="2400" i="1">
                            <a:solidFill>
                              <a:schemeClr val="tx1"/>
                            </a:solidFill>
                            <a:latin typeface="Cambria Math" panose="02040503050406030204"/>
                            <a:ea typeface="宋体" pitchFamily="2" charset="-122"/>
                            <a:cs typeface="Cambria Math" panose="02040503050406030204" charset="0"/>
                            <a:sym typeface="+mn-ea"/>
                          </a:rPr>
                          <m:t>，</m:t>
                        </m:r>
                        <m:r>
                          <a:rPr lang="en-US" altLang="zh-CN" sz="2400" i="1">
                            <a:solidFill>
                              <a:schemeClr val="tx1"/>
                            </a:solidFill>
                            <a:latin typeface="Cambria Math" panose="02040503050406030204"/>
                            <a:ea typeface="宋体" pitchFamily="2" charset="-122"/>
                            <a:cs typeface="Cambria Math" panose="02040503050406030204" charset="0"/>
                            <a:sym typeface="+mn-ea"/>
                          </a:rPr>
                          <m:t>𝑏</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大小的比较，有下列基本事实：</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endParaRPr>
                </a:p>
                <a:p>
                  <a:pPr algn="l">
                    <a:lnSpc>
                      <a:spcPct val="140000"/>
                    </a:lnSpc>
                  </a:pP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         </a:t>
                  </a:r>
                  <a:r>
                    <a:rPr 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oMath>
                    </m:oMathPara>
                  </a14:m>
                  <a:r>
                    <a:rPr 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是正数，那么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r>
                    <a:rPr 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oMath>
                    </m:oMathPara>
                  </a14:m>
                  <a:r>
                    <a:rPr 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等于</a:t>
                  </a:r>
                  <a14:m>
                    <m:oMathPara>
                      <m:oMathParaPr>
                        <m:jc/>
                      </m:oMathParaPr>
                      <m:oMath>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；如果</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是负数，那么</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oMath>
                    </m:oMathPara>
                  </a14:m>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反过来也对</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a:p>
                  <a:pPr algn="l">
                    <a:lnSpc>
                      <a:spcPct val="140000"/>
                    </a:lnSpc>
                  </a:pPr>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这个基本事实可以表示为</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a:p>
                  <a:pPr algn="l">
                    <a:lnSpc>
                      <a:spcPct val="140000"/>
                    </a:lnSpc>
                  </a:pP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                                                              </m:t>
                        </m:r>
                        <m:r>
                          <a:rPr lang="en-US" altLang="zh-CN" sz="2400" i="1">
                            <a:solidFill>
                              <a:srgbClr val="FF0000"/>
                            </a:solidFill>
                            <a:latin typeface="Cambria Math" panose="02040503050406030204"/>
                            <a:ea typeface="宋体" pitchFamily="2" charset="-122"/>
                            <a:cs typeface="Cambria Math" panose="02040503050406030204" charset="0"/>
                            <a:sym typeface="+mn-ea"/>
                          </a:rPr>
                          <m:t>𝑎</m:t>
                        </m:r>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&gt;</m:t>
                        </m:r>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b</m:t>
                        </m:r>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0</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                                                              </m:t>
                        </m:r>
                        <m:r>
                          <a:rPr lang="en-US" altLang="zh-CN" sz="2400" i="1">
                            <a:solidFill>
                              <a:srgbClr val="FF0000"/>
                            </a:solidFill>
                            <a:latin typeface="Cambria Math" panose="02040503050406030204"/>
                            <a:ea typeface="宋体" pitchFamily="2" charset="-122"/>
                            <a:cs typeface="Cambria Math" panose="02040503050406030204" charset="0"/>
                            <a:sym typeface="+mn-ea"/>
                          </a:rPr>
                          <m:t>𝑎</m:t>
                        </m:r>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m:t>
                        </m:r>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b</m:t>
                        </m:r>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0</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                                                              </m:t>
                        </m:r>
                        <m:r>
                          <a:rPr lang="en-US" altLang="zh-CN" sz="2400" i="1">
                            <a:solidFill>
                              <a:srgbClr val="FF0000"/>
                            </a:solidFill>
                            <a:latin typeface="Cambria Math" panose="02040503050406030204"/>
                            <a:ea typeface="宋体" pitchFamily="2" charset="-122"/>
                            <a:cs typeface="Cambria Math" panose="02040503050406030204" charset="0"/>
                            <a:sym typeface="+mn-ea"/>
                          </a:rPr>
                          <m:t>𝑎</m:t>
                        </m:r>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&lt;</m:t>
                        </m:r>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b</m:t>
                        </m:r>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𝑎</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𝑏</m:t>
                        </m:r>
                        <m:r>
                          <a:rPr lang="en-US" altLang="zh-CN" sz="2400" i="1">
                            <a:solidFill>
                              <a:srgbClr val="FF0000"/>
                            </a:solidFill>
                            <a:latin typeface="Cambria Math" panose="02040503050406030204"/>
                            <a:ea typeface="宋体" pitchFamily="2" charset="-122"/>
                            <a:cs typeface="Cambria Math" panose="02040503050406030204" charset="0"/>
                            <a:sym typeface="+mn-ea"/>
                          </a:rPr>
                          <m:t>&lt;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a:t> </a:t>
                  </a:r>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gn="l">
                    <a:lnSpc>
                      <a:spcPct val="140000"/>
                    </a:lnSpc>
                  </a:pP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        </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从上述基本事实可知，要比较两个实数的大小，可以转化为比较它们的</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差与</a:t>
                  </a:r>
                  <a14:m>
                    <m:oMathPara>
                      <m:oMathParaPr>
                        <m:jc/>
                      </m:oMathParaPr>
                      <m:oMath>
                        <m:r>
                          <m:rPr>
                            <m:sty m:val="p"/>
                          </m:rPr>
                          <a:rPr lang="en-US" altLang="zh-CN" sz="2400">
                            <a:solidFill>
                              <a:srgbClr val="FF0000"/>
                            </a:solidFill>
                            <a:latin typeface="Cambria Math" panose="02040503050406030204"/>
                            <a:ea typeface="宋体" pitchFamily="2" charset="-122"/>
                            <a:cs typeface="Cambria Math" panose="02040503050406030204" charset="0"/>
                            <a:sym typeface="+mn-ea"/>
                          </a:rPr>
                          <m: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的大小</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2560" y="1442"/>
                  <a:ext cx="13856" cy="7469"/>
                </a:xfrm>
                <a:prstGeom prst="rect">
                  <a:avLst/>
                </a:prstGeom>
                <a:blipFill rotWithShape="1">
                  <a:blip r:embed="rId2"/>
                  <a:stretch>
                    <a:fillRect/>
                  </a:stretch>
                </a:blipFill>
                <a:ln w="28575">
                  <a:noFill/>
                </a:ln>
                <a:extLst>
                  <a:ext uri="{909E8E84-426E-40DD-AFC4-6F175D3DCCD1}">
                    <a14:hiddenFill xmlns:a14="http://schemas.microsoft.com/office/drawing/2010/main">
                      <a:solidFill>
                        <a:schemeClr val="accent4">
                          <a:lumMod val="20000"/>
                          <a:lumOff val="80000"/>
                        </a:schemeClr>
                      </a:solidFill>
                    </a14:hiddenFill>
                  </a:ext>
                </a:extLst>
              </p:spPr>
              <p:txBody>
                <a:bodyPr/>
                <a:lstStyle/>
                <a:p>
                  <a:r>
                    <a:rPr lang="zh-CN" altLang="en-US">
                      <a:noFill/>
                    </a:rPr>
                    <a:t> </a:t>
                  </a:r>
                </a:p>
              </p:txBody>
            </p:sp>
          </mc:Fallback>
        </mc:AlternateContent>
        <p:sp>
          <p:nvSpPr>
            <p:cNvPr id="2" name="矩形 1"/>
            <p:cNvSpPr/>
            <p:nvPr/>
          </p:nvSpPr>
          <p:spPr>
            <a:xfrm>
              <a:off x="1909" y="1299"/>
              <a:ext cx="15389" cy="7867"/>
            </a:xfrm>
            <a:prstGeom prst="rect">
              <a:avLst/>
            </a:prstGeom>
            <a:solidFill>
              <a:srgbClr val="000000">
                <a:alpha val="0"/>
              </a:srgbClr>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09270" y="607695"/>
                <a:ext cx="11022330" cy="57086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比较</a:t>
                </a:r>
                <a14:m>
                  <m:oMathPara>
                    <m:oMathParaPr>
                      <m:jc/>
                    </m:oMathParaPr>
                    <m:oMath>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2</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3</m:t>
                      </m:r>
                      <m:r>
                        <a:rPr lang="en-US" altLang="zh-CN" sz="2400" i="1">
                          <a:latin typeface="Cambria Math" panose="02040503050406030204"/>
                          <a:ea typeface="宋体" pitchFamily="2" charset="-122"/>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和</a:t>
                </a:r>
                <a14:m>
                  <m:oMathPara>
                    <m:oMathParaPr>
                      <m:jc/>
                    </m:oMathParaPr>
                    <m:oMath>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1</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𝑥</m:t>
                      </m:r>
                      <m:r>
                        <a:rPr lang="en-US" altLang="zh-CN" sz="2400" i="1">
                          <a:latin typeface="Cambria Math" panose="02040503050406030204"/>
                          <a:ea typeface="宋体" pitchFamily="2" charset="-122"/>
                          <a:cs typeface="Cambria Math" panose="02040503050406030204" charset="0"/>
                        </a:rPr>
                        <m:t>+</m:t>
                      </m:r>
                      <m:r>
                        <a:rPr lang="en-US" altLang="zh-CN" sz="2400" i="1">
                          <a:latin typeface="Cambria Math" panose="02040503050406030204"/>
                          <a:ea typeface="宋体" pitchFamily="2" charset="-122"/>
                          <a:cs typeface="Cambria Math" panose="02040503050406030204" charset="0"/>
                        </a:rPr>
                        <m:t>4</m:t>
                      </m:r>
                      <m:r>
                        <a:rPr lang="en-US" altLang="zh-CN" sz="2400" i="1">
                          <a:latin typeface="Cambria Math" panose="02040503050406030204"/>
                          <a:ea typeface="宋体" pitchFamily="2" charset="-122"/>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的大小</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09270" y="607695"/>
                <a:ext cx="11022330" cy="57086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09270" y="1183640"/>
                <a:ext cx="5921375" cy="2331085"/>
              </a:xfrm>
              <a:prstGeom prst="rect">
                <a:avLst/>
              </a:prstGeom>
              <a:noFill/>
            </p:spPr>
            <p:txBody>
              <a:bodyPr wrap="square" rtlCol="0">
                <a:spAutoFit/>
              </a:bodyPr>
              <a:lstStyle/>
              <a:p>
                <a:pPr algn="l">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4</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50000"/>
                  </a:lnSpc>
                </a:pPr>
                <a14:m>
                  <m:oMathPara>
                    <m:oMathParaPr>
                      <m:jc/>
                    </m:oMathParaPr>
                    <m:oMath>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sSup>
                        <m:sSupPr>
                          <m:ctrlPr>
                            <a:rPr lang="en-US" altLang="zh-CN" sz="2400" i="1">
                              <a:solidFill>
                                <a:srgbClr val="FF0000"/>
                              </a:solidFill>
                              <a:latin typeface="Cambria Math" panose="02040503050406030204"/>
                              <a:ea typeface="宋体" pitchFamily="2" charset="-122"/>
                              <a:cs typeface="Cambria Math" panose="02040503050406030204" charset="0"/>
                              <a:sym typeface="+mn-ea"/>
                            </a:rPr>
                          </m:ctrlPr>
                        </m:sSupPr>
                        <m:e>
                          <m:r>
                            <a:rPr lang="en-US" altLang="zh-CN" sz="2400" i="1">
                              <a:solidFill>
                                <a:srgbClr val="FF0000"/>
                              </a:solidFill>
                              <a:latin typeface="Cambria Math" panose="02040503050406030204"/>
                              <a:ea typeface="宋体" pitchFamily="2" charset="-122"/>
                              <a:cs typeface="Cambria Math" panose="02040503050406030204" charset="0"/>
                              <a:sym typeface="+mn-ea"/>
                            </a:rPr>
                            <m:t>𝑥</m:t>
                          </m:r>
                        </m:e>
                        <m:sup>
                          <m:r>
                            <a:rPr lang="en-US" altLang="zh-CN" sz="2400" i="1">
                              <a:solidFill>
                                <a:srgbClr val="FF0000"/>
                              </a:solidFill>
                              <a:latin typeface="Cambria Math" panose="02040503050406030204"/>
                              <a:ea typeface="宋体" pitchFamily="2" charset="-122"/>
                              <a:cs typeface="Cambria Math" panose="02040503050406030204" charset="0"/>
                              <a:sym typeface="+mn-ea"/>
                            </a:rPr>
                            <m:t>2</m:t>
                          </m:r>
                        </m:sup>
                      </m:sSup>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5</m:t>
                      </m:r>
                      <m:r>
                        <a:rPr lang="en-US" altLang="zh-CN" sz="2400" i="1">
                          <a:solidFill>
                            <a:srgbClr val="FF0000"/>
                          </a:solidFill>
                          <a:latin typeface="Cambria Math" panose="02040503050406030204"/>
                          <a:ea typeface="宋体" pitchFamily="2" charset="-122"/>
                          <a:cs typeface="Cambria Math" panose="02040503050406030204" charset="0"/>
                          <a:sym typeface="+mn-ea"/>
                        </a:rPr>
                        <m:t>𝑥</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6</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sSup>
                        <m:sSupPr>
                          <m:ctrlPr>
                            <a:rPr lang="en-US" altLang="zh-CN" sz="2400" i="1">
                              <a:solidFill>
                                <a:srgbClr val="FF0000"/>
                              </a:solidFill>
                              <a:latin typeface="Cambria Math" panose="02040503050406030204"/>
                              <a:ea typeface="宋体" pitchFamily="2" charset="-122"/>
                              <a:cs typeface="Cambria Math" panose="02040503050406030204" charset="0"/>
                              <a:sym typeface="+mn-ea"/>
                            </a:rPr>
                          </m:ctrlPr>
                        </m:sSupPr>
                        <m:e>
                          <m:r>
                            <a:rPr lang="en-US" altLang="zh-CN" sz="2400" i="1">
                              <a:solidFill>
                                <a:srgbClr val="FF0000"/>
                              </a:solidFill>
                              <a:latin typeface="Cambria Math" panose="02040503050406030204"/>
                              <a:ea typeface="宋体" pitchFamily="2" charset="-122"/>
                              <a:cs typeface="Cambria Math" panose="02040503050406030204" charset="0"/>
                              <a:sym typeface="+mn-ea"/>
                            </a:rPr>
                            <m:t>𝑥</m:t>
                          </m:r>
                        </m:e>
                        <m:sup>
                          <m:r>
                            <a:rPr lang="en-US" altLang="zh-CN" sz="2400" i="1">
                              <a:solidFill>
                                <a:srgbClr val="FF0000"/>
                              </a:solidFill>
                              <a:latin typeface="Cambria Math" panose="02040503050406030204"/>
                              <a:ea typeface="宋体" pitchFamily="2" charset="-122"/>
                              <a:cs typeface="Cambria Math" panose="02040503050406030204" charset="0"/>
                              <a:sym typeface="+mn-ea"/>
                            </a:rPr>
                            <m:t>2</m:t>
                          </m:r>
                        </m:sup>
                      </m:sSup>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5</m:t>
                      </m:r>
                      <m:r>
                        <a:rPr lang="en-US" altLang="zh-CN" sz="2400" i="1">
                          <a:solidFill>
                            <a:srgbClr val="FF0000"/>
                          </a:solidFill>
                          <a:latin typeface="Cambria Math" panose="02040503050406030204"/>
                          <a:ea typeface="宋体" pitchFamily="2" charset="-122"/>
                          <a:cs typeface="Cambria Math" panose="02040503050406030204" charset="0"/>
                          <a:sym typeface="+mn-ea"/>
                        </a:rPr>
                        <m:t>𝑥</m:t>
                      </m:r>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4</m:t>
                      </m:r>
                      <m:r>
                        <m:rPr>
                          <m:sty m:val="bi"/>
                        </m:rPr>
                        <a:rPr lang="en-US" altLang="zh-CN" sz="2400" b="1" i="1">
                          <a:solidFill>
                            <a:srgbClr val="FF0000"/>
                          </a:solidFill>
                          <a:latin typeface="Cambria Math" panose="02040503050406030204"/>
                          <a:ea typeface="宋体"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50000"/>
                  </a:lnSpc>
                </a:pP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sym typeface="+mn-ea"/>
                        </a:rPr>
                        <m:t>=</m:t>
                      </m:r>
                      <m:r>
                        <a:rPr lang="en-US" altLang="zh-CN" sz="2400" i="1">
                          <a:solidFill>
                            <a:srgbClr val="FF0000"/>
                          </a:solidFill>
                          <a:latin typeface="Cambria Math" panose="02040503050406030204"/>
                          <a:ea typeface="宋体" pitchFamily="2" charset="-122"/>
                          <a:cs typeface="Cambria Math" panose="02040503050406030204" charset="0"/>
                          <a:sym typeface="+mn-ea"/>
                        </a:rPr>
                        <m:t>2</m:t>
                      </m:r>
                      <m:r>
                        <a:rPr lang="en-US" altLang="zh-CN" sz="2400" i="1">
                          <a:solidFill>
                            <a:srgbClr val="FF0000"/>
                          </a:solidFill>
                          <a:latin typeface="Cambria Math" panose="02040503050406030204"/>
                          <a:ea typeface="宋体" pitchFamily="2" charset="-122"/>
                          <a:cs typeface="Cambria Math" panose="02040503050406030204" charset="0"/>
                          <a:sym typeface="+mn-ea"/>
                        </a:rPr>
                        <m:t>&gt;</m:t>
                      </m:r>
                      <m:r>
                        <a:rPr lang="en-US" altLang="zh-CN" sz="2400" i="1">
                          <a:solidFill>
                            <a:srgbClr val="FF0000"/>
                          </a:solidFill>
                          <a:latin typeface="Cambria Math" panose="02040503050406030204"/>
                          <a:ea typeface="宋体" pitchFamily="2" charset="-122"/>
                          <a:cs typeface="Cambria Math" panose="02040503050406030204" charset="0"/>
                          <a:sym typeface="+mn-ea"/>
                        </a:rPr>
                        <m:t>0</m:t>
                      </m:r>
                      <m:r>
                        <a:rPr lang="en-US" altLang="zh-CN" sz="2400" i="1">
                          <a:solidFill>
                            <a:srgbClr val="FF0000"/>
                          </a:solidFill>
                          <a:latin typeface="Cambria Math" panose="02040503050406030204"/>
                          <a:ea typeface="宋体"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5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2</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3</m:t>
                      </m:r>
                      <m:r>
                        <a:rPr lang="en-US" altLang="zh-CN" sz="2400" i="1">
                          <a:solidFill>
                            <a:srgbClr val="FF0000"/>
                          </a:solidFill>
                          <a:latin typeface="Cambria Math" panose="02040503050406030204"/>
                          <a:ea typeface="宋体" pitchFamily="2" charset="-122"/>
                          <a:cs typeface="Cambria Math" panose="02040503050406030204" charset="0"/>
                        </a:rPr>
                        <m:t>)&gt;(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1</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𝑥</m:t>
                      </m:r>
                      <m:r>
                        <a:rPr lang="en-US" altLang="zh-CN" sz="2400" i="1">
                          <a:solidFill>
                            <a:srgbClr val="FF0000"/>
                          </a:solidFill>
                          <a:latin typeface="Cambria Math" panose="02040503050406030204"/>
                          <a:ea typeface="宋体" pitchFamily="2" charset="-122"/>
                          <a:cs typeface="Cambria Math" panose="02040503050406030204" charset="0"/>
                        </a:rPr>
                        <m:t>+</m:t>
                      </m:r>
                      <m:r>
                        <a:rPr lang="en-US" altLang="zh-CN" sz="2400" i="1">
                          <a:solidFill>
                            <a:srgbClr val="FF0000"/>
                          </a:solidFill>
                          <a:latin typeface="Cambria Math" panose="02040503050406030204"/>
                          <a:ea typeface="宋体" pitchFamily="2" charset="-122"/>
                          <a:cs typeface="Cambria Math" panose="02040503050406030204" charset="0"/>
                        </a:rPr>
                        <m:t>4</m:t>
                      </m:r>
                      <m:r>
                        <a:rPr lang="en-US" altLang="zh-CN" sz="2400" i="1">
                          <a:solidFill>
                            <a:srgbClr val="FF0000"/>
                          </a:solidFill>
                          <a:latin typeface="Cambria Math" panose="02040503050406030204"/>
                          <a:ea typeface="宋体" pitchFamily="2" charset="-122"/>
                          <a:cs typeface="Cambria Math" panose="02040503050406030204" charset="0"/>
                        </a:rPr>
                        <m:t>).</m:t>
                      </m:r>
                    </m:oMath>
                  </m:oMathPara>
                </a14:m>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09270" y="1183640"/>
                <a:ext cx="5921375" cy="2331085"/>
              </a:xfrm>
              <a:prstGeom prst="rect">
                <a:avLst/>
              </a:prstGeom>
              <a:blipFill rotWithShape="1">
                <a:blip r:embed="rId3"/>
                <a:stretch>
                  <a:fillRect/>
                </a:stretch>
              </a:blipFill>
            </p:spPr>
            <p:txBody>
              <a:bodyPr/>
              <a:lstStyle/>
              <a:p>
                <a:r>
                  <a:rPr lang="zh-CN" altLang="en-US">
                    <a:noFill/>
                  </a:rPr>
                  <a:t> </a:t>
                </a:r>
              </a:p>
            </p:txBody>
          </p:sp>
        </mc:Fallback>
      </mc:AlternateContent>
      <p:sp>
        <p:nvSpPr>
          <p:cNvPr id="7" name="文本框 6" title=""/>
          <p:cNvSpPr txBox="1"/>
          <p:nvPr/>
        </p:nvSpPr>
        <p:spPr>
          <a:xfrm>
            <a:off x="509270" y="3833495"/>
            <a:ext cx="10838180" cy="1198880"/>
          </a:xfrm>
          <a:prstGeom prst="rect">
            <a:avLst/>
          </a:prstGeom>
          <a:noFill/>
        </p:spPr>
        <p:txBody>
          <a:bodyPr wrap="square" rtlCol="0">
            <a:spAutoFit/>
          </a:bodyPr>
          <a:lstStyle/>
          <a:p>
            <a:pPr algn="l">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这里，我们借助</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多项式减法运算</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，得出了一个明显大于</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0</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的数</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式</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这是解决不等式问题的常用方法</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title=""/>
          <p:cNvSpPr txBox="1"/>
          <p:nvPr/>
        </p:nvSpPr>
        <p:spPr>
          <a:xfrm>
            <a:off x="7292340" y="1471295"/>
            <a:ext cx="3556000" cy="1529715"/>
          </a:xfrm>
          <a:prstGeom prst="rect">
            <a:avLst/>
          </a:prstGeom>
          <a:solidFill>
            <a:schemeClr val="accent4">
              <a:lumMod val="20000"/>
              <a:lumOff val="80000"/>
            </a:schemeClr>
          </a:solidFill>
          <a:ln w="28575">
            <a:noFill/>
          </a:ln>
        </p:spPr>
        <p:txBody>
          <a:bodyPr wrap="square" rtlCol="0">
            <a:spAutoFit/>
          </a:bodyPr>
          <a:lstStyle/>
          <a:p>
            <a:pPr>
              <a:lnSpc>
                <a:spcPct val="13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0</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是正数与负数的分界点，</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它为实数比较大小提供了</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标杆</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13" name="图片 12" title=""/>
          <p:cNvPicPr>
            <a:picLocks noChangeAspect="1"/>
          </p:cNvPicPr>
          <p:nvPr/>
        </p:nvPicPr>
        <p:blipFill>
          <a:blip r:embed="rId2"/>
          <a:stretch>
            <a:fillRect/>
          </a:stretch>
        </p:blipFill>
        <p:spPr>
          <a:xfrm>
            <a:off x="10088880" y="647065"/>
            <a:ext cx="1564640" cy="1546860"/>
          </a:xfrm>
          <a:prstGeom prst="rect">
            <a:avLst/>
          </a:prstGeom>
        </p:spPr>
      </p:pic>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382270" y="538480"/>
            <a:ext cx="9629140" cy="2306955"/>
          </a:xfrm>
          <a:prstGeom prst="rect">
            <a:avLst/>
          </a:prstGeom>
          <a:noFill/>
        </p:spPr>
        <p:txBody>
          <a:bodyPr wrap="square" rtlCol="0">
            <a:spAutoFit/>
          </a:bodyPr>
          <a:lstStyle/>
          <a:p>
            <a:pPr>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sz="2400" b="1">
                <a:latin typeface="宋体" panose="02010600030101010101" pitchFamily="2" charset="-122"/>
                <a:ea typeface="宋体" panose="02010600030101010101" pitchFamily="2" charset="-122"/>
                <a:cs typeface="宋体" panose="02010600030101010101" pitchFamily="2" charset="-122"/>
              </a:rPr>
              <a:t>右图是在北京召开的第</a:t>
            </a:r>
            <a:r>
              <a:rPr lang="en-US" altLang="zh-CN" sz="2400" b="1">
                <a:latin typeface="宋体" panose="02010600030101010101" pitchFamily="2" charset="-122"/>
                <a:ea typeface="宋体" panose="02010600030101010101" pitchFamily="2" charset="-122"/>
                <a:cs typeface="宋体" panose="02010600030101010101" pitchFamily="2" charset="-122"/>
              </a:rPr>
              <a:t>24</a:t>
            </a:r>
            <a:r>
              <a:rPr lang="zh-CN" altLang="en-US" sz="2400" b="1">
                <a:latin typeface="宋体" panose="02010600030101010101" pitchFamily="2" charset="-122"/>
                <a:ea typeface="宋体" panose="02010600030101010101" pitchFamily="2" charset="-122"/>
                <a:cs typeface="宋体" panose="02010600030101010101" pitchFamily="2" charset="-122"/>
              </a:rPr>
              <a:t>届国际数学家大会的会标，会标是根据中国古代数学家赵爽的弦图设计的，颜色的明暗使它看上去像一个风车，代表中国人民热情好客</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你能在这个图中找出一些相等关系和不等关系吗？</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grpSp>
        <p:nvGrpSpPr>
          <p:cNvPr id="7" name="组合 6" title=""/>
          <p:cNvGrpSpPr/>
          <p:nvPr/>
        </p:nvGrpSpPr>
        <p:grpSpPr>
          <a:xfrm>
            <a:off x="4501515" y="3692525"/>
            <a:ext cx="2408555" cy="2072640"/>
            <a:chOff x="15581" y="6650"/>
            <a:chExt cx="2737" cy="2520"/>
          </a:xfrm>
        </p:grpSpPr>
        <p:pic>
          <p:nvPicPr>
            <p:cNvPr id="8" name="图片 7"/>
            <p:cNvPicPr>
              <a:picLocks noChangeAspect="1"/>
            </p:cNvPicPr>
            <p:nvPr>
              <p:custDataLst>
                <p:tags r:id="rId4"/>
              </p:custDataLst>
            </p:nvPr>
          </p:nvPicPr>
          <p:blipFill>
            <a:blip r:embed="rId3"/>
            <a:stretch>
              <a:fillRect/>
            </a:stretch>
          </p:blipFill>
          <p:spPr>
            <a:xfrm>
              <a:off x="15726" y="6650"/>
              <a:ext cx="2592" cy="2520"/>
            </a:xfrm>
            <a:prstGeom prst="rect">
              <a:avLst/>
            </a:prstGeom>
          </p:spPr>
        </p:pic>
        <p:pic>
          <p:nvPicPr>
            <p:cNvPr id="12" name="图片 11"/>
            <p:cNvPicPr>
              <a:picLocks noChangeAspect="1"/>
            </p:cNvPicPr>
            <p:nvPr>
              <p:custDataLst>
                <p:tags r:id="rId6"/>
              </p:custDataLst>
            </p:nvPr>
          </p:nvPicPr>
          <p:blipFill>
            <a:blip r:embed="rId5"/>
            <a:stretch>
              <a:fillRect/>
            </a:stretch>
          </p:blipFill>
          <p:spPr>
            <a:xfrm>
              <a:off x="15581" y="6650"/>
              <a:ext cx="720" cy="384"/>
            </a:xfrm>
            <a:prstGeom prst="rect">
              <a:avLst/>
            </a:prstGeom>
          </p:spPr>
        </p:pic>
      </p:grpSp>
      <p:grpSp>
        <p:nvGrpSpPr>
          <p:cNvPr id="15" name="组合 14" title=""/>
          <p:cNvGrpSpPr/>
          <p:nvPr/>
        </p:nvGrpSpPr>
        <p:grpSpPr>
          <a:xfrm>
            <a:off x="404495" y="2781935"/>
            <a:ext cx="10544810" cy="718820"/>
            <a:chOff x="637" y="4381"/>
            <a:chExt cx="16606" cy="1132"/>
          </a:xfrm>
        </p:grpSpPr>
        <mc:AlternateContent>
          <mc:Choice Requires="a14">
            <p:sp>
              <p:nvSpPr>
                <p:cNvPr id="3" name="文本框 2"/>
                <p:cNvSpPr txBox="1"/>
                <p:nvPr>
                  <p:custDataLst>
                    <p:tags r:id="rId7"/>
                  </p:custDataLst>
                </p:nvPr>
              </p:nvSpPr>
              <p:spPr>
                <a:xfrm>
                  <a:off x="637" y="4381"/>
                  <a:ext cx="16607" cy="1132"/>
                </a:xfrm>
                <a:prstGeom prst="rect">
                  <a:avLst/>
                </a:prstGeom>
                <a:noFill/>
              </p:spPr>
              <p:txBody>
                <a:bodyPr wrap="square" rtlCol="0">
                  <a:spAutoFit/>
                </a:bodyPr>
                <a:lstStyle/>
                <a:p>
                  <a:pPr>
                    <a:lnSpc>
                      <a:spcPct val="17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sz="2400" b="1">
                      <a:latin typeface="宋体" panose="02010600030101010101" pitchFamily="2" charset="-122"/>
                      <a:ea typeface="宋体" panose="02010600030101010101" pitchFamily="2" charset="-122"/>
                      <a:cs typeface="宋体" panose="02010600030101010101" pitchFamily="2" charset="-122"/>
                    </a:rPr>
                    <a:t>将图中的</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风车</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抽象成图</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在正方形</a:t>
                  </a:r>
                  <a14:m>
                    <m:oMathPara>
                      <m:oMathParaPr>
                        <m:jc/>
                      </m:oMathParaPr>
                      <m:oMath>
                        <m:r>
                          <a:rPr lang="en-US" altLang="zh-CN" sz="2400" i="1">
                            <a:latin typeface="Cambria Math" panose="02040503050406030204"/>
                            <a:ea typeface="宋体" pitchFamily="2" charset="-122"/>
                            <a:cs typeface="Cambria Math" panose="02040503050406030204" charset="0"/>
                          </a:rPr>
                          <m:t>𝐴𝐵𝐶𝐷</m:t>
                        </m:r>
                      </m:oMath>
                    </m:oMathPara>
                  </a14:m>
                  <a:r>
                    <a:rPr lang="zh-CN" altLang="en-US" sz="2400" b="1">
                      <a:latin typeface="Cambria Math" panose="02040503050406030204" charset="0"/>
                      <a:ea typeface="宋体" panose="02010600030101010101" pitchFamily="2" charset="-122"/>
                      <a:cs typeface="Cambria Math" panose="02040503050406030204" charset="0"/>
                    </a:rPr>
                    <a:t>中有</a:t>
                  </a:r>
                  <a:r>
                    <a:rPr lang="en-US" altLang="zh-CN" sz="2400">
                      <a:latin typeface="Cambria Math" panose="02040503050406030204" charset="0"/>
                      <a:ea typeface="宋体" panose="02010600030101010101" pitchFamily="2" charset="-122"/>
                      <a:cs typeface="Cambria Math" panose="02040503050406030204" charset="0"/>
                    </a:rPr>
                    <a:t>4</a:t>
                  </a:r>
                  <a:r>
                    <a:rPr lang="zh-CN" altLang="en-US" sz="2400" b="1">
                      <a:latin typeface="Cambria Math" panose="02040503050406030204" charset="0"/>
                      <a:ea typeface="宋体" panose="02010600030101010101" pitchFamily="2" charset="-122"/>
                      <a:cs typeface="Cambria Math" panose="02040503050406030204" charset="0"/>
                    </a:rPr>
                    <a:t>个全等的直角三角形</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custDataLst>
                    <p:tags r:id="rId8"/>
                  </p:custDataLst>
                </p:nvPr>
              </p:nvSpPr>
              <p:spPr>
                <a:xfrm>
                  <a:off x="637" y="4381"/>
                  <a:ext cx="16607" cy="1132"/>
                </a:xfrm>
                <a:prstGeom prst="rect">
                  <a:avLst/>
                </a:prstGeom>
                <a:blipFill rotWithShape="1">
                  <a:blip r:embed="rId9"/>
                  <a:stretch>
                    <a:fillRect/>
                  </a:stretch>
                </a:blipFill>
              </p:spPr>
              <p:txBody>
                <a:bodyPr/>
                <a:lstStyle/>
                <a:p>
                  <a:r>
                    <a:rPr lang="zh-CN" altLang="en-US">
                      <a:noFill/>
                    </a:rPr>
                    <a:t> </a:t>
                  </a:r>
                </a:p>
              </p:txBody>
            </p:sp>
          </mc:Fallback>
        </mc:AlternateContent>
        <p:sp>
          <p:nvSpPr>
            <p:cNvPr id="19" name="矩形 18"/>
            <p:cNvSpPr/>
            <p:nvPr>
              <p:custDataLst>
                <p:tags r:id="rId10"/>
              </p:custDataLst>
            </p:nvPr>
          </p:nvSpPr>
          <p:spPr>
            <a:xfrm>
              <a:off x="3126" y="469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pic>
        <p:nvPicPr>
          <p:cNvPr id="51216" name="Picture 3"/>
          <p:cNvPicPr>
            <a:picLocks noChangeAspect="1"/>
          </p:cNvPicPr>
          <p:nvPr/>
        </p:nvPicPr>
        <p:blipFill>
          <a:blip r:embed="rId11"/>
          <a:stretch>
            <a:fillRect/>
          </a:stretch>
        </p:blipFill>
        <p:spPr>
          <a:xfrm flipH="1">
            <a:off x="12192000" y="11760200"/>
            <a:ext cx="0" cy="0"/>
          </a:xfrm>
          <a:prstGeom prst="rect">
            <a:avLst/>
          </a:prstGeom>
          <a:ln>
            <a:noFill/>
          </a:ln>
        </p:spPr>
      </p:pic>
    </p:spTree>
    <p:custDataLst>
      <p:tags r:id="rId1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5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5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6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6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6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71.xml><?xml version="1.0" encoding="utf-8"?>
<p:tagLst xmlns:p="http://schemas.openxmlformats.org/presentationml/2006/main">
  <p:tag name="KSO_WM_BEAUTIFY_FLAG" val="#wm#"/>
  <p:tag name="KSO_WM_TEMPLATE_CATEGORY" val="custom"/>
  <p:tag name="KSO_WM_TEMPLATE_INDEX" val="20205081"/>
</p:tagLst>
</file>

<file path=ppt/tags/tag17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7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7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75.xml><?xml version="1.0" encoding="utf-8"?>
<p:tagLst xmlns:p="http://schemas.openxmlformats.org/presentationml/2006/main">
  <p:tag name="KSO_WM_BEAUTIFY_FLAG" val="#wm#"/>
  <p:tag name="KSO_WM_TEMPLATE_CATEGORY" val="custom"/>
  <p:tag name="KSO_WM_TEMPLATE_INDEX" val="20205081"/>
</p:tagLst>
</file>

<file path=ppt/tags/tag17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7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7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79.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0.xml><?xml version="1.0" encoding="utf-8"?>
<p:tagLst xmlns:p="http://schemas.openxmlformats.org/presentationml/2006/main">
  <p:tag name="KSO_WM_BEAUTIFY_FLAG" val="#wm#"/>
  <p:tag name="KSO_WM_TEMPLATE_CATEGORY" val="custom"/>
  <p:tag name="KSO_WM_TEMPLATE_INDEX" val="20205081"/>
</p:tagLst>
</file>

<file path=ppt/tags/tag18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82.xml><?xml version="1.0" encoding="utf-8"?>
<p:tagLst xmlns:p="http://schemas.openxmlformats.org/presentationml/2006/main">
  <p:tag name="AS_OS" val="Unix 3.10 unknown"/>
  <p:tag name="AS_RELEASE_DATE" val="2023.03.31"/>
  <p:tag name="AS_TITLE" val="Aspose.Slides for Java"/>
  <p:tag name="AS_VERSION" val="23.3"/>
  <p:tag name="COMMONDATA" val="eyJoZGlkIjoiNGEyZWYyMDMzMDJhYzYxZmRhYjBiZDJhYWYyNWI1YjUifQ=="/>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r="http://schemas.openxmlformats.org/officeDocument/2006/relationships"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Arial"/>
      </a:majorFont>
      <a:minorFont>
        <a:latin typeface="Arial"/>
        <a:ea typeface="微软雅黑"/>
        <a:cs typeface="Arial"/>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216</Paragraphs>
  <Slides>33</Slides>
  <Notes>1</Notes>
  <TotalTime>0</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33</vt:i4>
      </vt:variant>
    </vt:vector>
  </HeadingPairs>
  <TitlesOfParts>
    <vt:vector baseType="lpstr" size="46">
      <vt:lpstr>Arial</vt:lpstr>
      <vt:lpstr>微软雅黑</vt:lpstr>
      <vt:lpstr>Wingdings</vt:lpstr>
      <vt:lpstr>Calibri Light</vt:lpstr>
      <vt:lpstr>Calibri</vt:lpstr>
      <vt:lpstr>宋体</vt:lpstr>
      <vt:lpstr>楷体</vt:lpstr>
      <vt:lpstr>黑体</vt:lpstr>
      <vt:lpstr>Cambria Math</vt:lpstr>
      <vt:lpstr>MS Mincho</vt:lpstr>
      <vt:lpstr>Times New Roman</vt:lpstr>
      <vt:lpstr>OPPOSans L</vt:lpstr>
      <vt:lpstr>WPS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2023-08-28T17:21:23.168</cp:lastPrinted>
  <dcterms:created xsi:type="dcterms:W3CDTF">2023-08-28T17:21:23Z</dcterms:created>
  <dcterms:modified xsi:type="dcterms:W3CDTF">2023-08-28T09:21:23Z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