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5" r:id="rId9"/>
    <p:sldId id="270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7" r:id="rId27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tags" Target="tags/tag106.xml" /><Relationship Id="rId29" Type="http://schemas.openxmlformats.org/officeDocument/2006/relationships/presProps" Target="presProps.xml" /><Relationship Id="rId3" Type="http://schemas.openxmlformats.org/officeDocument/2006/relationships/notesMaster" Target="notesMasters/notesMaster1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Relationship Id="rId3" Type="http://schemas.openxmlformats.org/officeDocument/2006/relationships/image" Target="../media/image38.png" /><Relationship Id="rId4" Type="http://schemas.openxmlformats.org/officeDocument/2006/relationships/image" Target="../media/image39.png" /><Relationship Id="rId5" Type="http://schemas.openxmlformats.org/officeDocument/2006/relationships/tags" Target="../tags/tag9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0.png" /><Relationship Id="rId4" Type="http://schemas.openxmlformats.org/officeDocument/2006/relationships/image" Target="../media/image41.png" /><Relationship Id="rId5" Type="http://schemas.openxmlformats.org/officeDocument/2006/relationships/tags" Target="../tags/tag9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tags" Target="../tags/tag9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95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Relationship Id="rId3" Type="http://schemas.openxmlformats.org/officeDocument/2006/relationships/image" Target="../media/image45.png" /><Relationship Id="rId4" Type="http://schemas.openxmlformats.org/officeDocument/2006/relationships/tags" Target="../tags/tag9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Relationship Id="rId4" Type="http://schemas.openxmlformats.org/officeDocument/2006/relationships/tags" Target="../tags/tag9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8.png" /><Relationship Id="rId3" Type="http://schemas.openxmlformats.org/officeDocument/2006/relationships/image" Target="../media/image49.png" /><Relationship Id="rId4" Type="http://schemas.openxmlformats.org/officeDocument/2006/relationships/tags" Target="../tags/tag98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Relationship Id="rId4" Type="http://schemas.openxmlformats.org/officeDocument/2006/relationships/tags" Target="../tags/tag99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2.png" /><Relationship Id="rId3" Type="http://schemas.openxmlformats.org/officeDocument/2006/relationships/image" Target="../media/image53.png" /><Relationship Id="rId4" Type="http://schemas.openxmlformats.org/officeDocument/2006/relationships/tags" Target="../tags/tag100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0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4.png" /><Relationship Id="rId3" Type="http://schemas.openxmlformats.org/officeDocument/2006/relationships/image" Target="../media/image55.png" /><Relationship Id="rId4" Type="http://schemas.openxmlformats.org/officeDocument/2006/relationships/tags" Target="../tags/tag102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Relationship Id="rId4" Type="http://schemas.openxmlformats.org/officeDocument/2006/relationships/image" Target="../media/image58.png" /><Relationship Id="rId5" Type="http://schemas.openxmlformats.org/officeDocument/2006/relationships/tags" Target="../tags/tag10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0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9.png" /><Relationship Id="rId3" Type="http://schemas.openxmlformats.org/officeDocument/2006/relationships/tags" Target="../tags/tag105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9.xml" /><Relationship Id="rId11" Type="http://schemas.openxmlformats.org/officeDocument/2006/relationships/tags" Target="../tags/tag70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Relationship Id="rId5" Type="http://schemas.openxmlformats.org/officeDocument/2006/relationships/tags" Target="../tags/tag66.xml" /><Relationship Id="rId6" Type="http://schemas.openxmlformats.org/officeDocument/2006/relationships/image" Target="../media/image10.png" /><Relationship Id="rId7" Type="http://schemas.openxmlformats.org/officeDocument/2006/relationships/tags" Target="../tags/tag67.xml" /><Relationship Id="rId8" Type="http://schemas.openxmlformats.org/officeDocument/2006/relationships/image" Target="../media/image11.png" /><Relationship Id="rId9" Type="http://schemas.openxmlformats.org/officeDocument/2006/relationships/tags" Target="../tags/tag6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Relationship Id="rId6" Type="http://schemas.openxmlformats.org/officeDocument/2006/relationships/tags" Target="../tags/tag71.xml" /><Relationship Id="rId7" Type="http://schemas.openxmlformats.org/officeDocument/2006/relationships/image" Target="../media/image16.png" /><Relationship Id="rId8" Type="http://schemas.openxmlformats.org/officeDocument/2006/relationships/tags" Target="../tags/tag7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Relationship Id="rId5" Type="http://schemas.openxmlformats.org/officeDocument/2006/relationships/image" Target="../media/image20.png" /><Relationship Id="rId6" Type="http://schemas.openxmlformats.org/officeDocument/2006/relationships/tags" Target="../tags/tag7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image" Target="../media/image23.png" /><Relationship Id="rId5" Type="http://schemas.openxmlformats.org/officeDocument/2006/relationships/image" Target="../media/image24.png" /><Relationship Id="rId6" Type="http://schemas.openxmlformats.org/officeDocument/2006/relationships/tags" Target="../tags/tag74.xml" /><Relationship Id="rId7" Type="http://schemas.openxmlformats.org/officeDocument/2006/relationships/tags" Target="../tags/tag7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Relationship Id="rId3" Type="http://schemas.openxmlformats.org/officeDocument/2006/relationships/tags" Target="../tags/tag76.xml" /><Relationship Id="rId4" Type="http://schemas.openxmlformats.org/officeDocument/2006/relationships/tags" Target="../tags/tag77.xml" /><Relationship Id="rId5" Type="http://schemas.openxmlformats.org/officeDocument/2006/relationships/image" Target="../media/image26.png" /><Relationship Id="rId6" Type="http://schemas.openxmlformats.org/officeDocument/2006/relationships/image" Target="../media/image27.png" /><Relationship Id="rId7" Type="http://schemas.openxmlformats.org/officeDocument/2006/relationships/image" Target="../media/image28.png" /><Relationship Id="rId8" Type="http://schemas.openxmlformats.org/officeDocument/2006/relationships/tags" Target="../tags/tag7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3.png" /><Relationship Id="rId11" Type="http://schemas.openxmlformats.org/officeDocument/2006/relationships/tags" Target="../tags/tag83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Relationship Id="rId4" Type="http://schemas.openxmlformats.org/officeDocument/2006/relationships/image" Target="../media/image31.png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image" Target="../media/image32.png" /><Relationship Id="rId8" Type="http://schemas.openxmlformats.org/officeDocument/2006/relationships/tags" Target="../tags/tag81.xml" /><Relationship Id="rId9" Type="http://schemas.openxmlformats.org/officeDocument/2006/relationships/tags" Target="../tags/tag8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2.png" /><Relationship Id="rId11" Type="http://schemas.openxmlformats.org/officeDocument/2006/relationships/tags" Target="../tags/tag89.xml" /><Relationship Id="rId12" Type="http://schemas.openxmlformats.org/officeDocument/2006/relationships/tags" Target="../tags/tag90.xml" /><Relationship Id="rId13" Type="http://schemas.openxmlformats.org/officeDocument/2006/relationships/image" Target="../media/image36.png" /><Relationship Id="rId14" Type="http://schemas.openxmlformats.org/officeDocument/2006/relationships/tags" Target="../tags/tag91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tags" Target="../tags/tag84.xml" /><Relationship Id="rId5" Type="http://schemas.openxmlformats.org/officeDocument/2006/relationships/tags" Target="../tags/tag85.xml" /><Relationship Id="rId6" Type="http://schemas.openxmlformats.org/officeDocument/2006/relationships/tags" Target="../tags/tag86.xml" /><Relationship Id="rId7" Type="http://schemas.openxmlformats.org/officeDocument/2006/relationships/image" Target="../media/image31.png" /><Relationship Id="rId8" Type="http://schemas.openxmlformats.org/officeDocument/2006/relationships/tags" Target="../tags/tag87.xml" /><Relationship Id="rId9" Type="http://schemas.openxmlformats.org/officeDocument/2006/relationships/tags" Target="../tags/tag8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108839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2.2 </a:t>
            </a:r>
            <a:r>
              <a:rPr lang="zh-CN" altLang="en-US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基本不等式</a:t>
            </a:r>
            <a:endParaRPr lang="zh-CN" altLang="en-US" sz="5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第二章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一元二次函数、方程与不等式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7" name="图片 16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25" y="3550920"/>
            <a:ext cx="2156460" cy="115824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49276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38150" y="594995"/>
                <a:ext cx="11022330" cy="132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某工厂要建造一个长方体形无盖贮水池，其容积为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4800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深为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如果池底每平方米的造价为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150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元，池壁每平方米的造价为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120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元，那么怎样设计水池能使总造价最低？最低总造价是多少？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594995"/>
                <a:ext cx="11022330" cy="13290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02590" y="1854835"/>
                <a:ext cx="11753850" cy="424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解：设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贮水池池底的相邻两条边的边长分别为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水池的总造价为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𝑧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元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根据题意，有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𝑧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150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4800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240000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720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由容积为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4800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4800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1600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𝑧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240000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720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𝑥𝑦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时，上式等号成立，此时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𝑧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297600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所以，将贮水池的池底设计成边长为的正方形时总造价最低，最低总造价是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297600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元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" y="1854835"/>
                <a:ext cx="11753850" cy="4248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题型一：利用基本不等式比较大小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559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81100"/>
                <a:ext cx="10768965" cy="134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𝑎𝑏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中最大的是（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B.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C.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𝑎𝑏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D.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81100"/>
                <a:ext cx="10768965" cy="13474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2517775"/>
                <a:ext cx="10838180" cy="379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D.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𝑎𝑏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四个数中最大的应从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中选择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最大，故选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D.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2517775"/>
                <a:ext cx="10838180" cy="37915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98805" y="598170"/>
                <a:ext cx="11245215" cy="126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之间的大小关系是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  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B.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C.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D.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不确定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98170"/>
                <a:ext cx="11245215" cy="12623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1990725"/>
                <a:ext cx="10838180" cy="345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B.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)∙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)，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990725"/>
                <a:ext cx="10838180" cy="3455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582295" y="648335"/>
            <a:ext cx="10588625" cy="304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在利用基本不等式比较大小时，应创设应用基本不等式的条件，合理拆项或配凑，在拆项与配凑的过程中，首先要考虑基本不等式使用的条件，其次要明确基本不等式具有将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转化为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积式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或者将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积式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转化为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的功能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题型二：利用基本不等式求最值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559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263015"/>
                <a:ext cx="10768965" cy="67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的最小值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263015"/>
                <a:ext cx="10768965" cy="675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96595" y="2054225"/>
                <a:ext cx="10838180" cy="365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“=”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的最小值为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0.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5" y="2054225"/>
                <a:ext cx="10838180" cy="36550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538480"/>
                <a:ext cx="10768965" cy="67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的最大值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38480"/>
                <a:ext cx="10768965" cy="6711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76910" y="1391285"/>
                <a:ext cx="10838180" cy="4077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∙(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)≤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的最大值为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" y="1391285"/>
                <a:ext cx="10838180" cy="40773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553085"/>
                <a:ext cx="10768965" cy="721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en-US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的最小值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53085"/>
                <a:ext cx="10768965" cy="721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76910" y="1174750"/>
                <a:ext cx="10838180" cy="426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)∙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8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8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den>
                          </m:f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  <m:e>
                              <m:f>
                                <m:fPr>
                                  <m:type m:val="bar"/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/>
                                          <a:ea typeface="宋体" pitchFamily="2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/>
                                          <a:ea typeface="宋体" pitchFamily="2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的最小值为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" y="1174750"/>
                <a:ext cx="10838180" cy="4264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644525"/>
                <a:ext cx="10768965" cy="669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的最大值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644525"/>
                <a:ext cx="10768965" cy="669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76910" y="1449705"/>
                <a:ext cx="10838180" cy="376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&lt;0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0.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[(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]+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)(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舍去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“=”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的最大值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" y="1449705"/>
                <a:ext cx="10838180" cy="37674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644525"/>
                <a:ext cx="10768965" cy="721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en-US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的最小值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644525"/>
                <a:ext cx="10768965" cy="721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76910" y="1332230"/>
                <a:ext cx="10838180" cy="513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)∙(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)∙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17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8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∙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≥[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17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8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charset="0"/>
                              <a:cs typeface="Cambria Math" panose="02040503050406030204" charset="0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den>
                          </m:f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]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∙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25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charset="0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  <m:e>
                              <m:f>
                                <m:fPr>
                                  <m:type m:val="bar"/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的最小值为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" y="1332230"/>
                <a:ext cx="10838180" cy="51390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582295" y="648335"/>
            <a:ext cx="10588625" cy="540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通过拼凑法利用基本不等式求最值的策略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拼凑法的实质在于代数式的灵活变形，拼系数、凑常数是关键，利用拼凑法求解最值应注意以下几个方面的问题：</a:t>
            </a:r>
            <a:endParaRPr 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(1)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拼凑的技巧，以整式为基础，注意利用系数的简化以及等式中常数的调整，做到等价变形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代数式的变形以拼凑出和或积的定值为目标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(3)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拆项、添项应注意检验利用基本不等式的前提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(4)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“1”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的妙用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65785" y="609600"/>
            <a:ext cx="1082167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我们知道，乘法公式在代数式的运算中有重要作用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那么，是否也有一些不等式，它们在解决不等式问题时有着与乘法公式类似的重要作用呢？下面就来研究这个问题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582295" y="2047875"/>
            <a:ext cx="11038840" cy="1001395"/>
            <a:chOff x="917" y="3225"/>
            <a:chExt cx="17384" cy="1577"/>
          </a:xfrm>
        </p:grpSpPr>
        <p:sp>
          <p:nvSpPr>
            <p:cNvPr id="2" name="矩形 1"/>
            <p:cNvSpPr/>
            <p:nvPr/>
          </p:nvSpPr>
          <p:spPr>
            <a:xfrm>
              <a:off x="1033" y="4028"/>
              <a:ext cx="12726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17" y="3225"/>
                  <a:ext cx="17385" cy="1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前面我们利用完全平方公式得出了一类重要不等式：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2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有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当且仅当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时，等号成立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" y="3225"/>
                  <a:ext cx="17385" cy="15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 title=""/>
          <p:cNvGrpSpPr/>
          <p:nvPr/>
        </p:nvGrpSpPr>
        <p:grpSpPr>
          <a:xfrm>
            <a:off x="666115" y="3135630"/>
            <a:ext cx="10731500" cy="1233170"/>
            <a:chOff x="917" y="5235"/>
            <a:chExt cx="16900" cy="1942"/>
          </a:xfrm>
        </p:grpSpPr>
        <p:sp>
          <p:nvSpPr>
            <p:cNvPr id="10" name="矩形 9"/>
            <p:cNvSpPr/>
            <p:nvPr/>
          </p:nvSpPr>
          <p:spPr>
            <a:xfrm>
              <a:off x="1970" y="6151"/>
              <a:ext cx="2375" cy="9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17" y="5235"/>
                  <a:ext cx="16900" cy="194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特别地，如果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我们用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分别代替上式中的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可得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(1) 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当且仅当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时，等号成立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" y="5235"/>
                  <a:ext cx="16900" cy="19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 title=""/>
          <p:cNvGrpSpPr/>
          <p:nvPr/>
        </p:nvGrpSpPr>
        <p:grpSpPr>
          <a:xfrm>
            <a:off x="582295" y="4369435"/>
            <a:ext cx="10355580" cy="1882775"/>
            <a:chOff x="1049" y="6881"/>
            <a:chExt cx="16308" cy="2965"/>
          </a:xfrm>
        </p:grpSpPr>
        <p:sp>
          <p:nvSpPr>
            <p:cNvPr id="13" name="矩形 12"/>
            <p:cNvSpPr/>
            <p:nvPr/>
          </p:nvSpPr>
          <p:spPr>
            <a:xfrm>
              <a:off x="5031" y="7193"/>
              <a:ext cx="2240" cy="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049" y="6881"/>
                  <a:ext cx="16308" cy="296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通常称不等式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基本不等式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其中，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叫做正数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算术平均数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叫做正数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几何平均数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基本不等式表明：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两个正数的算术平均数不小于它们的几何平均数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" y="6881"/>
                  <a:ext cx="16308" cy="29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题型三：利用基本不等式证明不等式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595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81100"/>
                <a:ext cx="10768965" cy="67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均为正数且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9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81100"/>
                <a:ext cx="10768965" cy="6711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76910" y="1852295"/>
                <a:ext cx="10838180" cy="3587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证明：据题意，得：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“=”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9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" y="1852295"/>
                <a:ext cx="10838180" cy="35877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644525"/>
                <a:ext cx="10768965" cy="714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644525"/>
                <a:ext cx="10768965" cy="714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76910" y="1464310"/>
                <a:ext cx="10838180" cy="37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证明：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利用基本不等式有：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��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)+(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" y="1464310"/>
                <a:ext cx="10838180" cy="378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341100" y="109601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582295" y="648335"/>
            <a:ext cx="10588625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可利用基本不等式证明题目的类型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所证不等式一端出现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，而另一端出现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积式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，这便是应用基本不等式的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题眼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，可尝试用基本不等式证明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用基本不等式证明不等式的注意点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(1)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多次使用基本不等式时，要注意等号能否成立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累加法是不等式证明中的一种常用方法，证明不等式时注意使用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(3)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对不能直接使用基本不等式的证明可重新组基本不等式模型，再使用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845820"/>
                <a:ext cx="10741025" cy="4407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重要不等式；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基本不等式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P46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P48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(4)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P48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6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845820"/>
                <a:ext cx="10741025" cy="44075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65785" y="609600"/>
            <a:ext cx="1082167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上面通过考察的特殊情形获得了基本不等式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能否直接利用不等式的性质推导出基本不等式呢？下面我们来分析一下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565785" y="1470660"/>
            <a:ext cx="10193020" cy="836295"/>
            <a:chOff x="891" y="2316"/>
            <a:chExt cx="16052" cy="1317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91" y="2316"/>
                  <a:ext cx="16052" cy="1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要证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①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只要证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宋体" pitchFamily="2" charset="-122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②</a:t>
                  </a:r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" y="2316"/>
                  <a:ext cx="16052" cy="131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11024" y="306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575310" y="2244090"/>
            <a:ext cx="6096000" cy="638810"/>
            <a:chOff x="906" y="3534"/>
            <a:chExt cx="9600" cy="1006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06" y="3534"/>
                  <a:ext cx="9600" cy="10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要证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②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，只要证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宋体" pitchFamily="2" charset="-122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③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" y="3534"/>
                  <a:ext cx="9600" cy="100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0004" y="412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 title=""/>
          <p:cNvGrpSpPr/>
          <p:nvPr/>
        </p:nvGrpSpPr>
        <p:grpSpPr>
          <a:xfrm>
            <a:off x="582295" y="2861310"/>
            <a:ext cx="6096000" cy="656590"/>
            <a:chOff x="917" y="4506"/>
            <a:chExt cx="9600" cy="1034"/>
          </a:xfrm>
        </p:grpSpPr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17" y="4506"/>
                  <a:ext cx="9600" cy="10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要证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，只要证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宋体" pitchFamily="2" charset="-122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宋体" pitchFamily="2" charset="-122"/>
                                <a:ea typeface="宋体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</m:rad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④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" y="4506"/>
                  <a:ext cx="9600" cy="103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8858" y="514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 title=""/>
          <p:cNvGrpSpPr/>
          <p:nvPr/>
        </p:nvGrpSpPr>
        <p:grpSpPr>
          <a:xfrm>
            <a:off x="582295" y="3449320"/>
            <a:ext cx="6096000" cy="656590"/>
            <a:chOff x="917" y="5432"/>
            <a:chExt cx="9600" cy="1034"/>
          </a:xfrm>
        </p:grpSpPr>
        <mc:AlternateContent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17" y="5432"/>
                  <a:ext cx="9600" cy="10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要证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④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，只要证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宋体" pitchFamily="2" charset="-122"/>
                                <a:ea typeface="宋体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</m:rad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⑤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" y="5432"/>
                  <a:ext cx="9600" cy="103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9129" y="606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 title=""/>
          <p:cNvGrpSpPr/>
          <p:nvPr/>
        </p:nvGrpSpPr>
        <p:grpSpPr>
          <a:xfrm>
            <a:off x="565785" y="4072255"/>
            <a:ext cx="10266680" cy="607060"/>
            <a:chOff x="891" y="6413"/>
            <a:chExt cx="16168" cy="956"/>
          </a:xfrm>
        </p:grpSpPr>
        <mc:AlternateContent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91" y="6413"/>
                  <a:ext cx="16168" cy="95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显然，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⑤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成立，当且仅当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⑤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中的等号成立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" y="6413"/>
                  <a:ext cx="16168" cy="95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>
              <p:custDataLst>
                <p:tags r:id="rId9"/>
              </p:custDataLst>
            </p:nvPr>
          </p:nvSpPr>
          <p:spPr>
            <a:xfrm>
              <a:off x="12038" y="683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 title=""/>
          <p:cNvGrpSpPr/>
          <p:nvPr/>
        </p:nvGrpSpPr>
        <p:grpSpPr>
          <a:xfrm>
            <a:off x="565785" y="4691380"/>
            <a:ext cx="9729470" cy="607060"/>
            <a:chOff x="891" y="7388"/>
            <a:chExt cx="15322" cy="956"/>
          </a:xfrm>
        </p:grpSpPr>
        <p:sp>
          <p:nvSpPr>
            <p:cNvPr id="21" name="文本框 20"/>
            <p:cNvSpPr txBox="1"/>
            <p:nvPr/>
          </p:nvSpPr>
          <p:spPr>
            <a:xfrm>
              <a:off x="891" y="7388"/>
              <a:ext cx="15323" cy="9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只要把上述过程倒过来，就能直接推出基本不等式了</a:t>
              </a: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0"/>
              </p:custDataLst>
            </p:nvPr>
          </p:nvSpPr>
          <p:spPr>
            <a:xfrm>
              <a:off x="12373" y="794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6" name="图片 15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70" y="608965"/>
            <a:ext cx="1967230" cy="2021205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65785" y="609600"/>
                <a:ext cx="8418195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在图中，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𝐴𝐵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是圆的直径，点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𝐶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𝐴𝐵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上一点，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𝐴𝐶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𝐵𝐶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过点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𝐶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作垂直于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𝐴𝐵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𝐷𝐸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连接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𝐴𝐷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𝐵𝐷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你能利用这个图形，得出基本不等式的几何解释吗？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" y="609600"/>
                <a:ext cx="8418195" cy="1641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582295" y="2251075"/>
            <a:ext cx="6447155" cy="658495"/>
            <a:chOff x="917" y="3545"/>
            <a:chExt cx="16052" cy="1037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17" y="3545"/>
                  <a:ext cx="16052" cy="1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如图，可证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𝐴𝐶𝐷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~∆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𝐷𝐶𝐵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因而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𝐶𝐷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" y="3545"/>
                  <a:ext cx="16052" cy="103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10039" y="404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565785" y="2790190"/>
            <a:ext cx="9417050" cy="889000"/>
            <a:chOff x="891" y="4394"/>
            <a:chExt cx="14830" cy="1400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91" y="4394"/>
                  <a:ext cx="14830" cy="140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由于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𝐶𝐷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小于或等于圆的半径，用不等式表示为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" y="4394"/>
                  <a:ext cx="14830" cy="14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3195" y="521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 title=""/>
          <p:cNvGrpSpPr/>
          <p:nvPr/>
        </p:nvGrpSpPr>
        <p:grpSpPr>
          <a:xfrm>
            <a:off x="554355" y="3651885"/>
            <a:ext cx="10370820" cy="645160"/>
            <a:chOff x="873" y="5751"/>
            <a:chExt cx="16332" cy="1016"/>
          </a:xfrm>
        </p:grpSpPr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73" y="5751"/>
                  <a:ext cx="16332" cy="101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显然，当且仅当点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与圆心重合，即当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时，上述不等式的等号成立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" y="5751"/>
                  <a:ext cx="16332" cy="101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16032" y="621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38150" y="531495"/>
                <a:ext cx="11022330" cy="777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的最小值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531495"/>
                <a:ext cx="11022330" cy="777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55930" y="993775"/>
                <a:ext cx="10838180" cy="18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时，等号成立，因此所求的最小值为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2.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0" y="993775"/>
                <a:ext cx="10838180" cy="18738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386080" y="2751455"/>
                <a:ext cx="10967720" cy="222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在本题的解答中，我们不仅明确了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而且给出了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时，等号成立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，这是为了说明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的一个取值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" y="2751455"/>
                <a:ext cx="10967720" cy="22288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 title=""/>
          <p:cNvGrpSpPr/>
          <p:nvPr/>
        </p:nvGrpSpPr>
        <p:grpSpPr>
          <a:xfrm>
            <a:off x="386080" y="4832985"/>
            <a:ext cx="10967720" cy="882650"/>
            <a:chOff x="608" y="7611"/>
            <a:chExt cx="17272" cy="1390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08" y="7611"/>
                  <a:ext cx="17272" cy="139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想一想，当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成立吗？这时能说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的最小值吗？</a:t>
                  </a:r>
                  <a:endPara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" y="7611"/>
                  <a:ext cx="17272" cy="139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2368" y="834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38150" y="514985"/>
                <a:ext cx="11022330" cy="1137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都是正数，求证：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如果积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等于定值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，那么当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时，和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有最小值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514985"/>
                <a:ext cx="11022330" cy="11372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38150" y="1595755"/>
                <a:ext cx="10838180" cy="1518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证明：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都是正数，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𝑥𝑦</m:t>
                          </m:r>
                        </m:e>
                      </m:rad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当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等于定值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595755"/>
                <a:ext cx="10838180" cy="1518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 title=""/>
          <p:cNvSpPr txBox="1"/>
          <p:nvPr/>
        </p:nvSpPr>
        <p:spPr>
          <a:xfrm>
            <a:off x="9483090" y="1116330"/>
            <a:ext cx="197739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积定和最小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" name="组合 9" title=""/>
          <p:cNvGrpSpPr/>
          <p:nvPr/>
        </p:nvGrpSpPr>
        <p:grpSpPr>
          <a:xfrm>
            <a:off x="492760" y="3114675"/>
            <a:ext cx="6096000" cy="645160"/>
            <a:chOff x="776" y="4905"/>
            <a:chExt cx="9600" cy="1016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76" y="4905"/>
                  <a:ext cx="9600" cy="101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当且仅当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时，上式等号成立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" y="4905"/>
                  <a:ext cx="9600" cy="101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8057" y="547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488315" y="3759835"/>
            <a:ext cx="6096000" cy="582930"/>
            <a:chOff x="769" y="5921"/>
            <a:chExt cx="9600" cy="918"/>
          </a:xfrm>
        </p:grpSpPr>
        <mc:AlternateContent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69" y="5921"/>
                  <a:ext cx="9600" cy="91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于是，当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有最小值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</m:rad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" y="5921"/>
                  <a:ext cx="9600" cy="9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>
            <a:xfrm>
              <a:off x="9600" y="642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38150" y="514985"/>
                <a:ext cx="11022330" cy="107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都是正数，求证：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如果和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等于定值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，那么当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有最大值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514985"/>
                <a:ext cx="11022330" cy="1076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 title=""/>
          <p:cNvSpPr txBox="1"/>
          <p:nvPr/>
        </p:nvSpPr>
        <p:spPr>
          <a:xfrm>
            <a:off x="9493885" y="899795"/>
            <a:ext cx="201485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和定积最大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8" name="文本框 7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53390" y="2898140"/>
                <a:ext cx="10838180" cy="107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上式等号成立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于是，当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有最大值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53390" y="2898140"/>
                <a:ext cx="10838180" cy="10763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 title=""/>
          <p:cNvGrpSpPr/>
          <p:nvPr/>
        </p:nvGrpSpPr>
        <p:grpSpPr>
          <a:xfrm>
            <a:off x="438150" y="1506220"/>
            <a:ext cx="6764020" cy="775335"/>
            <a:chOff x="690" y="2372"/>
            <a:chExt cx="10652" cy="1221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90" y="2372"/>
                  <a:ext cx="10652" cy="1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证明：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当和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等于定值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𝑆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𝑥𝑦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" y="2372"/>
                  <a:ext cx="10652" cy="1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10344" y="308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453390" y="2228215"/>
            <a:ext cx="6096000" cy="669290"/>
            <a:chOff x="714" y="3509"/>
            <a:chExt cx="9600" cy="1054"/>
          </a:xfrm>
        </p:grpSpPr>
        <mc:AlternateContent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14" y="3509"/>
                  <a:ext cx="9600" cy="105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𝑥𝑦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" y="3509"/>
                  <a:ext cx="9600" cy="10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3436" y="394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38150" y="555625"/>
                <a:ext cx="8594090" cy="107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用篱笆围一个面积为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100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的矩形菜园，当这个矩形的边长为多少时，所用篱笆最短？最短篱笆的长度是多少？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555625"/>
                <a:ext cx="8594090" cy="10737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38150" y="1717675"/>
                <a:ext cx="10838180" cy="4180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解：设矩形菜园的相邻两条边的长分别为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篱笆的长度为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由已知得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𝑥𝑦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时，上式等号成立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因此，当这个矩形菜园是边长为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的正方形时，所用篱笆最短，最短篱笆的长度为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717675"/>
                <a:ext cx="10838180" cy="41802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9032240" y="227330"/>
            <a:ext cx="2526030" cy="1501775"/>
            <a:chOff x="14224" y="358"/>
            <a:chExt cx="3978" cy="2365"/>
          </a:xfrm>
        </p:grpSpPr>
        <p:sp>
          <p:nvSpPr>
            <p:cNvPr id="7" name="矩形 6"/>
            <p:cNvSpPr/>
            <p:nvPr/>
          </p:nvSpPr>
          <p:spPr>
            <a:xfrm>
              <a:off x="14812" y="835"/>
              <a:ext cx="3390" cy="1889"/>
            </a:xfrm>
            <a:prstGeom prst="rect">
              <a:avLst/>
            </a:prstGeom>
            <a:noFill/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6231" y="358"/>
                  <a:ext cx="57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𝒙</m:t>
                        </m:r>
                      </m:oMath>
                    </m:oMathPara>
                  </a14:m>
                  <a:endParaRPr lang="en-US" altLang="zh-CN" sz="2400" b="1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1" y="358"/>
                  <a:ext cx="570" cy="7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9" name="文本框 8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4224" y="1490"/>
                  <a:ext cx="57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𝒚</m:t>
                        </m:r>
                      </m:oMath>
                    </m:oMathPara>
                  </a14:m>
                  <a:endParaRPr lang="en-US" altLang="zh-CN" sz="2400" b="1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4224" y="1490"/>
                  <a:ext cx="570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5204" y="1491"/>
                  <a:ext cx="2625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𝑺</m:t>
                        </m:r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𝟏𝟎𝟎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𝒎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zh-CN" sz="2000" b="1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204" y="1491"/>
                  <a:ext cx="2625" cy="63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38150" y="719455"/>
                <a:ext cx="8394065" cy="90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3.(2)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用一段长为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36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的篱笆围成一个矩形菜园，当这个矩形的边长为多少时，菜园的面积最大？最大面积是多少？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719455"/>
                <a:ext cx="8394065" cy="902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38150" y="1694815"/>
                <a:ext cx="11156950" cy="33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由已知得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36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矩形菜园的面积为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𝑥𝑦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𝑥𝑦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18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81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9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时，上式等号成立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因此，当这个矩形菜园是边长为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的正方形时，菜园面积最大，最大面积是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81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4815"/>
                <a:ext cx="11156950" cy="3346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9032240" y="227330"/>
            <a:ext cx="2526030" cy="1502410"/>
            <a:chOff x="14224" y="358"/>
            <a:chExt cx="3978" cy="2366"/>
          </a:xfrm>
        </p:grpSpPr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14812" y="835"/>
              <a:ext cx="3390" cy="1889"/>
            </a:xfrm>
            <a:prstGeom prst="rect">
              <a:avLst/>
            </a:prstGeom>
            <a:noFill/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9" name="文本框 8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6231" y="358"/>
                  <a:ext cx="57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𝒙</m:t>
                        </m:r>
                      </m:oMath>
                    </m:oMathPara>
                  </a14:m>
                  <a:endParaRPr lang="en-US" altLang="zh-CN" sz="2400" b="1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6231" y="358"/>
                  <a:ext cx="570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4224" y="1490"/>
                  <a:ext cx="57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𝒚</m:t>
                        </m:r>
                      </m:oMath>
                    </m:oMathPara>
                  </a14:m>
                  <a:endParaRPr lang="en-US" altLang="zh-CN" sz="2400" b="1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4224" y="1490"/>
                  <a:ext cx="570" cy="7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5204" y="1491"/>
                  <a:ext cx="2625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𝒚</m:t>
                        </m:r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𝟑𝟔</m:t>
                        </m:r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𝒎</m:t>
                        </m:r>
                      </m:oMath>
                    </m:oMathPara>
                  </a14:m>
                  <a:endParaRPr lang="en-US" altLang="zh-CN" sz="2000" b="1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5204" y="1491"/>
                  <a:ext cx="2625" cy="62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6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GEyZWYyMDMzMDJhYzYxZmRhYjBiZDJhYWYyNWI1YjUifQ==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171</Paragraphs>
  <Slides>24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37">
      <vt:lpstr>Arial</vt:lpstr>
      <vt:lpstr>微软雅黑</vt:lpstr>
      <vt:lpstr>Wingdings</vt:lpstr>
      <vt:lpstr>Calibri Light</vt:lpstr>
      <vt:lpstr>Calibri</vt:lpstr>
      <vt:lpstr>宋体</vt:lpstr>
      <vt:lpstr>楷体</vt:lpstr>
      <vt:lpstr>黑体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2023-08-28T17:22:07.942</cp:lastPrinted>
  <dcterms:created xsi:type="dcterms:W3CDTF">2023-08-28T17:22:07Z</dcterms:created>
  <dcterms:modified xsi:type="dcterms:W3CDTF">2023-08-28T09:22:07Z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