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  <p:sldId id="273" r:id="rId14"/>
    <p:sldId id="274" r:id="rId15"/>
    <p:sldId id="275" r:id="rId16"/>
    <p:sldId id="276" r:id="rId17"/>
    <p:sldId id="277" r:id="rId18"/>
    <p:sldId id="282" r:id="rId19"/>
    <p:sldId id="281" r:id="rId20"/>
    <p:sldId id="278" r:id="rId21"/>
    <p:sldId id="284" r:id="rId22"/>
    <p:sldId id="283" r:id="rId23"/>
    <p:sldId id="279" r:id="rId24"/>
    <p:sldId id="280" r:id="rId25"/>
    <p:sldId id="285" r:id="rId26"/>
    <p:sldId id="286" r:id="rId27"/>
    <p:sldId id="287" r:id="rId28"/>
    <p:sldId id="263" r:id="rId29"/>
    <p:sldId id="264" r:id="rId30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5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tags" Target="tags/tag159.xml" /><Relationship Id="rId32" Type="http://schemas.openxmlformats.org/officeDocument/2006/relationships/presProps" Target="presProps.xml" /><Relationship Id="rId33" Type="http://schemas.openxmlformats.org/officeDocument/2006/relationships/viewProps" Target="viewProps.xml" /><Relationship Id="rId34" Type="http://schemas.openxmlformats.org/officeDocument/2006/relationships/theme" Target="theme/theme1.xml" /><Relationship Id="rId35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21.xml" /><Relationship Id="rId2" Type="http://schemas.openxmlformats.org/officeDocument/2006/relationships/image" Target="../media/image28.png" /><Relationship Id="rId3" Type="http://schemas.openxmlformats.org/officeDocument/2006/relationships/tags" Target="../tags/tag116.xml" /><Relationship Id="rId4" Type="http://schemas.openxmlformats.org/officeDocument/2006/relationships/tags" Target="../tags/tag117.xml" /><Relationship Id="rId5" Type="http://schemas.openxmlformats.org/officeDocument/2006/relationships/image" Target="../media/image29.png" /><Relationship Id="rId6" Type="http://schemas.openxmlformats.org/officeDocument/2006/relationships/tags" Target="../tags/tag118.xml" /><Relationship Id="rId7" Type="http://schemas.openxmlformats.org/officeDocument/2006/relationships/tags" Target="../tags/tag119.xml" /><Relationship Id="rId8" Type="http://schemas.openxmlformats.org/officeDocument/2006/relationships/tags" Target="../tags/tag120.xml" /><Relationship Id="rId9" Type="http://schemas.openxmlformats.org/officeDocument/2006/relationships/image" Target="../media/image3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Relationship Id="rId3" Type="http://schemas.openxmlformats.org/officeDocument/2006/relationships/tags" Target="../tags/tag122.xml" /><Relationship Id="rId4" Type="http://schemas.openxmlformats.org/officeDocument/2006/relationships/tags" Target="../tags/tag123.xml" /><Relationship Id="rId5" Type="http://schemas.openxmlformats.org/officeDocument/2006/relationships/image" Target="../media/image32.png" /><Relationship Id="rId6" Type="http://schemas.openxmlformats.org/officeDocument/2006/relationships/tags" Target="../tags/tag124.xml" /><Relationship Id="rId7" Type="http://schemas.openxmlformats.org/officeDocument/2006/relationships/tags" Target="../tags/tag125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Relationship Id="rId3" Type="http://schemas.openxmlformats.org/officeDocument/2006/relationships/tags" Target="../tags/tag126.xml" /><Relationship Id="rId4" Type="http://schemas.openxmlformats.org/officeDocument/2006/relationships/tags" Target="../tags/tag127.xml" /><Relationship Id="rId5" Type="http://schemas.openxmlformats.org/officeDocument/2006/relationships/image" Target="../media/image34.png" /><Relationship Id="rId6" Type="http://schemas.openxmlformats.org/officeDocument/2006/relationships/tags" Target="../tags/tag128.xml" /><Relationship Id="rId7" Type="http://schemas.openxmlformats.org/officeDocument/2006/relationships/image" Target="../media/image35.png" /><Relationship Id="rId8" Type="http://schemas.openxmlformats.org/officeDocument/2006/relationships/tags" Target="../tags/tag129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Relationship Id="rId3" Type="http://schemas.openxmlformats.org/officeDocument/2006/relationships/tags" Target="../tags/tag130.xml" /><Relationship Id="rId4" Type="http://schemas.openxmlformats.org/officeDocument/2006/relationships/tags" Target="../tags/tag131.xml" /><Relationship Id="rId5" Type="http://schemas.openxmlformats.org/officeDocument/2006/relationships/image" Target="../media/image36.png" /><Relationship Id="rId6" Type="http://schemas.openxmlformats.org/officeDocument/2006/relationships/tags" Target="../tags/tag132.xml" /><Relationship Id="rId7" Type="http://schemas.openxmlformats.org/officeDocument/2006/relationships/image" Target="../media/image35.png" /><Relationship Id="rId8" Type="http://schemas.openxmlformats.org/officeDocument/2006/relationships/tags" Target="../tags/tag13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34.xml" /><Relationship Id="rId3" Type="http://schemas.openxmlformats.org/officeDocument/2006/relationships/tags" Target="../tags/tag135.xml" /><Relationship Id="rId4" Type="http://schemas.openxmlformats.org/officeDocument/2006/relationships/image" Target="../media/image37.png" /><Relationship Id="rId5" Type="http://schemas.openxmlformats.org/officeDocument/2006/relationships/tags" Target="../tags/tag136.xml" /><Relationship Id="rId6" Type="http://schemas.openxmlformats.org/officeDocument/2006/relationships/tags" Target="../tags/tag13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38.xml" /><Relationship Id="rId3" Type="http://schemas.openxmlformats.org/officeDocument/2006/relationships/tags" Target="../tags/tag139.xml" /><Relationship Id="rId4" Type="http://schemas.openxmlformats.org/officeDocument/2006/relationships/image" Target="../media/image38.png" /><Relationship Id="rId5" Type="http://schemas.openxmlformats.org/officeDocument/2006/relationships/tags" Target="../tags/tag140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Relationship Id="rId3" Type="http://schemas.openxmlformats.org/officeDocument/2006/relationships/tags" Target="../tags/tag141.xml" /><Relationship Id="rId4" Type="http://schemas.openxmlformats.org/officeDocument/2006/relationships/tags" Target="../tags/tag14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Relationship Id="rId3" Type="http://schemas.openxmlformats.org/officeDocument/2006/relationships/tags" Target="../tags/tag143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Relationship Id="rId3" Type="http://schemas.openxmlformats.org/officeDocument/2006/relationships/image" Target="../media/image42.png" /><Relationship Id="rId4" Type="http://schemas.openxmlformats.org/officeDocument/2006/relationships/tags" Target="../tags/tag144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3.png" /><Relationship Id="rId3" Type="http://schemas.openxmlformats.org/officeDocument/2006/relationships/image" Target="../media/image44.png" /><Relationship Id="rId4" Type="http://schemas.openxmlformats.org/officeDocument/2006/relationships/tags" Target="../tags/tag145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tags" Target="../tags/tag6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46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5.png" /><Relationship Id="rId3" Type="http://schemas.openxmlformats.org/officeDocument/2006/relationships/image" Target="../media/image46.png" /><Relationship Id="rId4" Type="http://schemas.openxmlformats.org/officeDocument/2006/relationships/tags" Target="../tags/tag14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7.png" /><Relationship Id="rId3" Type="http://schemas.openxmlformats.org/officeDocument/2006/relationships/image" Target="../media/image48.png" /><Relationship Id="rId4" Type="http://schemas.openxmlformats.org/officeDocument/2006/relationships/tags" Target="../tags/tag148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49.xml" /><Relationship Id="rId3" Type="http://schemas.openxmlformats.org/officeDocument/2006/relationships/tags" Target="../tags/tag150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51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9.png" /><Relationship Id="rId3" Type="http://schemas.openxmlformats.org/officeDocument/2006/relationships/image" Target="../media/image50.png" /><Relationship Id="rId4" Type="http://schemas.openxmlformats.org/officeDocument/2006/relationships/tags" Target="../tags/tag152.xml" /><Relationship Id="rId5" Type="http://schemas.openxmlformats.org/officeDocument/2006/relationships/tags" Target="../tags/tag153.xml" /><Relationship Id="rId6" Type="http://schemas.openxmlformats.org/officeDocument/2006/relationships/image" Target="../media/image51.png" /><Relationship Id="rId7" Type="http://schemas.openxmlformats.org/officeDocument/2006/relationships/tags" Target="../tags/tag154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2.png" /><Relationship Id="rId3" Type="http://schemas.openxmlformats.org/officeDocument/2006/relationships/image" Target="../media/image53.png" /><Relationship Id="rId4" Type="http://schemas.openxmlformats.org/officeDocument/2006/relationships/tags" Target="../tags/tag155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56.xml" /><Relationship Id="rId3" Type="http://schemas.openxmlformats.org/officeDocument/2006/relationships/tags" Target="../tags/tag157.xml" /><Relationship Id="rId4" Type="http://schemas.openxmlformats.org/officeDocument/2006/relationships/image" Target="../media/image54.png" /><Relationship Id="rId5" Type="http://schemas.openxmlformats.org/officeDocument/2006/relationships/tags" Target="../tags/tag158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tags" Target="../tags/tag66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0.png" /><Relationship Id="rId11" Type="http://schemas.openxmlformats.org/officeDocument/2006/relationships/tags" Target="../tags/tag72.xml" /><Relationship Id="rId2" Type="http://schemas.openxmlformats.org/officeDocument/2006/relationships/tags" Target="../tags/tag67.xml" /><Relationship Id="rId3" Type="http://schemas.openxmlformats.org/officeDocument/2006/relationships/tags" Target="../tags/tag68.xml" /><Relationship Id="rId4" Type="http://schemas.openxmlformats.org/officeDocument/2006/relationships/image" Target="../media/image7.png" /><Relationship Id="rId5" Type="http://schemas.openxmlformats.org/officeDocument/2006/relationships/tags" Target="../tags/tag69.xml" /><Relationship Id="rId6" Type="http://schemas.openxmlformats.org/officeDocument/2006/relationships/image" Target="../media/image8.png" /><Relationship Id="rId7" Type="http://schemas.openxmlformats.org/officeDocument/2006/relationships/image" Target="../media/image9.png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8.xml" /><Relationship Id="rId11" Type="http://schemas.openxmlformats.org/officeDocument/2006/relationships/image" Target="../media/image13.png" /><Relationship Id="rId12" Type="http://schemas.openxmlformats.org/officeDocument/2006/relationships/tags" Target="../tags/tag79.xml" /><Relationship Id="rId13" Type="http://schemas.openxmlformats.org/officeDocument/2006/relationships/tags" Target="../tags/tag80.xml" /><Relationship Id="rId14" Type="http://schemas.openxmlformats.org/officeDocument/2006/relationships/image" Target="../media/image14.png" /><Relationship Id="rId15" Type="http://schemas.openxmlformats.org/officeDocument/2006/relationships/tags" Target="../tags/tag81.xml" /><Relationship Id="rId2" Type="http://schemas.openxmlformats.org/officeDocument/2006/relationships/image" Target="../media/image11.png" /><Relationship Id="rId3" Type="http://schemas.openxmlformats.org/officeDocument/2006/relationships/tags" Target="../tags/tag73.xml" /><Relationship Id="rId4" Type="http://schemas.openxmlformats.org/officeDocument/2006/relationships/tags" Target="../tags/tag74.xml" /><Relationship Id="rId5" Type="http://schemas.openxmlformats.org/officeDocument/2006/relationships/image" Target="../media/image12.png" /><Relationship Id="rId6" Type="http://schemas.openxmlformats.org/officeDocument/2006/relationships/tags" Target="../tags/tag75.xml" /><Relationship Id="rId7" Type="http://schemas.openxmlformats.org/officeDocument/2006/relationships/image" Target="../media/image8.png" /><Relationship Id="rId8" Type="http://schemas.openxmlformats.org/officeDocument/2006/relationships/tags" Target="../tags/tag76.xml" /><Relationship Id="rId9" Type="http://schemas.openxmlformats.org/officeDocument/2006/relationships/tags" Target="../tags/tag7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87.xml" /><Relationship Id="rId11" Type="http://schemas.openxmlformats.org/officeDocument/2006/relationships/image" Target="../media/image18.png" /><Relationship Id="rId12" Type="http://schemas.openxmlformats.org/officeDocument/2006/relationships/tags" Target="../tags/tag88.xml" /><Relationship Id="rId2" Type="http://schemas.openxmlformats.org/officeDocument/2006/relationships/image" Target="../media/image15.png" /><Relationship Id="rId3" Type="http://schemas.openxmlformats.org/officeDocument/2006/relationships/tags" Target="../tags/tag82.xml" /><Relationship Id="rId4" Type="http://schemas.openxmlformats.org/officeDocument/2006/relationships/tags" Target="../tags/tag83.xml" /><Relationship Id="rId5" Type="http://schemas.openxmlformats.org/officeDocument/2006/relationships/image" Target="../media/image16.png" /><Relationship Id="rId6" Type="http://schemas.openxmlformats.org/officeDocument/2006/relationships/tags" Target="../tags/tag84.xml" /><Relationship Id="rId7" Type="http://schemas.openxmlformats.org/officeDocument/2006/relationships/tags" Target="../tags/tag85.xml" /><Relationship Id="rId8" Type="http://schemas.openxmlformats.org/officeDocument/2006/relationships/tags" Target="../tags/tag86.xml" /><Relationship Id="rId9" Type="http://schemas.openxmlformats.org/officeDocument/2006/relationships/image" Target="../media/image1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95.xml" /><Relationship Id="rId11" Type="http://schemas.openxmlformats.org/officeDocument/2006/relationships/image" Target="../media/image21.png" /><Relationship Id="rId12" Type="http://schemas.openxmlformats.org/officeDocument/2006/relationships/tags" Target="../tags/tag96.xml" /><Relationship Id="rId13" Type="http://schemas.openxmlformats.org/officeDocument/2006/relationships/tags" Target="../tags/tag97.xml" /><Relationship Id="rId14" Type="http://schemas.openxmlformats.org/officeDocument/2006/relationships/tags" Target="../tags/tag98.xml" /><Relationship Id="rId15" Type="http://schemas.openxmlformats.org/officeDocument/2006/relationships/tags" Target="../tags/tag99.xml" /><Relationship Id="rId16" Type="http://schemas.openxmlformats.org/officeDocument/2006/relationships/image" Target="../media/image22.png" /><Relationship Id="rId17" Type="http://schemas.openxmlformats.org/officeDocument/2006/relationships/tags" Target="../tags/tag100.xml" /><Relationship Id="rId18" Type="http://schemas.openxmlformats.org/officeDocument/2006/relationships/tags" Target="../tags/tag101.xml" /><Relationship Id="rId2" Type="http://schemas.openxmlformats.org/officeDocument/2006/relationships/tags" Target="../tags/tag89.xml" /><Relationship Id="rId3" Type="http://schemas.openxmlformats.org/officeDocument/2006/relationships/image" Target="../media/image19.png" /><Relationship Id="rId4" Type="http://schemas.openxmlformats.org/officeDocument/2006/relationships/tags" Target="../tags/tag90.xml" /><Relationship Id="rId5" Type="http://schemas.openxmlformats.org/officeDocument/2006/relationships/tags" Target="../tags/tag91.xml" /><Relationship Id="rId6" Type="http://schemas.openxmlformats.org/officeDocument/2006/relationships/tags" Target="../tags/tag92.xml" /><Relationship Id="rId7" Type="http://schemas.openxmlformats.org/officeDocument/2006/relationships/image" Target="../media/image20.png" /><Relationship Id="rId8" Type="http://schemas.openxmlformats.org/officeDocument/2006/relationships/tags" Target="../tags/tag93.xml" /><Relationship Id="rId9" Type="http://schemas.openxmlformats.org/officeDocument/2006/relationships/tags" Target="../tags/tag9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08.xml" /><Relationship Id="rId2" Type="http://schemas.openxmlformats.org/officeDocument/2006/relationships/tags" Target="../tags/tag102.xml" /><Relationship Id="rId3" Type="http://schemas.openxmlformats.org/officeDocument/2006/relationships/tags" Target="../tags/tag103.xml" /><Relationship Id="rId4" Type="http://schemas.openxmlformats.org/officeDocument/2006/relationships/image" Target="../media/image23.png" /><Relationship Id="rId5" Type="http://schemas.openxmlformats.org/officeDocument/2006/relationships/tags" Target="../tags/tag104.xml" /><Relationship Id="rId6" Type="http://schemas.openxmlformats.org/officeDocument/2006/relationships/tags" Target="../tags/tag105.xml" /><Relationship Id="rId7" Type="http://schemas.openxmlformats.org/officeDocument/2006/relationships/tags" Target="../tags/tag106.xml" /><Relationship Id="rId8" Type="http://schemas.openxmlformats.org/officeDocument/2006/relationships/image" Target="../media/image24.png" /><Relationship Id="rId9" Type="http://schemas.openxmlformats.org/officeDocument/2006/relationships/tags" Target="../tags/tag10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14.xml" /><Relationship Id="rId11" Type="http://schemas.openxmlformats.org/officeDocument/2006/relationships/tags" Target="../tags/tag115.xml" /><Relationship Id="rId2" Type="http://schemas.openxmlformats.org/officeDocument/2006/relationships/image" Target="../media/image25.png" /><Relationship Id="rId3" Type="http://schemas.openxmlformats.org/officeDocument/2006/relationships/tags" Target="../tags/tag109.xml" /><Relationship Id="rId4" Type="http://schemas.openxmlformats.org/officeDocument/2006/relationships/tags" Target="../tags/tag110.xml" /><Relationship Id="rId5" Type="http://schemas.openxmlformats.org/officeDocument/2006/relationships/image" Target="../media/image26.png" /><Relationship Id="rId6" Type="http://schemas.openxmlformats.org/officeDocument/2006/relationships/tags" Target="../tags/tag111.xml" /><Relationship Id="rId7" Type="http://schemas.openxmlformats.org/officeDocument/2006/relationships/tags" Target="../tags/tag112.xml" /><Relationship Id="rId8" Type="http://schemas.openxmlformats.org/officeDocument/2006/relationships/tags" Target="../tags/tag113.xml" /><Relationship Id="rId9" Type="http://schemas.openxmlformats.org/officeDocument/2006/relationships/image" Target="../media/image27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108839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4.2.1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指数函数的概念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第四章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指数函数与对数函数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536575" y="537845"/>
                <a:ext cx="11022965" cy="181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如果用字母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代替上述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①②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两式中的底数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11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5730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，那么函数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11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5730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就可以表示为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的形式，其中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指数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是自变量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底数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是一个大于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且不等于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的常量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5" y="537845"/>
                <a:ext cx="11022965" cy="18116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 title=""/>
          <p:cNvGrpSpPr/>
          <p:nvPr/>
        </p:nvGrpSpPr>
        <p:grpSpPr>
          <a:xfrm>
            <a:off x="902970" y="2522855"/>
            <a:ext cx="10457180" cy="1376680"/>
            <a:chOff x="1346" y="4719"/>
            <a:chExt cx="16468" cy="2168"/>
          </a:xfrm>
        </p:grpSpPr>
        <p:grpSp>
          <p:nvGrpSpPr>
            <p:cNvPr id="15" name="组合 14"/>
            <p:cNvGrpSpPr/>
            <p:nvPr/>
          </p:nvGrpSpPr>
          <p:grpSpPr>
            <a:xfrm>
              <a:off x="1346" y="4848"/>
              <a:ext cx="16469" cy="1888"/>
              <a:chOff x="1383" y="5042"/>
              <a:chExt cx="16469" cy="1888"/>
            </a:xfrm>
          </p:grpSpPr>
          <mc:AlternateContent>
            <mc:Choice Requires="a14">
              <p:sp>
                <p:nvSpPr>
                  <p:cNvPr id="17" name="文本框 16"/>
                  <p:cNvSpPr txBox="1"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1383" y="5042"/>
                    <a:ext cx="16469" cy="18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50000"/>
                      </a:lnSpc>
                    </a:pPr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一般地，函数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&gt;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且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叫做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指数函数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，其中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指数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是自变量，定义域是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𝑅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.</a:t>
                    </a:r>
                    <a:endPara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1383" y="5042"/>
                    <a:ext cx="16469" cy="18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矩形 17"/>
              <p:cNvSpPr/>
              <p:nvPr>
                <p:custDataLst>
                  <p:tags r:id="rId6"/>
                </p:custDataLst>
              </p:nvPr>
            </p:nvSpPr>
            <p:spPr>
              <a:xfrm>
                <a:off x="1981" y="5373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402" y="4719"/>
              <a:ext cx="16245" cy="216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 title=""/>
          <p:cNvGrpSpPr/>
          <p:nvPr/>
        </p:nvGrpSpPr>
        <p:grpSpPr>
          <a:xfrm>
            <a:off x="781050" y="4058920"/>
            <a:ext cx="6781800" cy="2556510"/>
            <a:chOff x="1230" y="6392"/>
            <a:chExt cx="10680" cy="4026"/>
          </a:xfrm>
        </p:grpSpPr>
        <p:sp>
          <p:nvSpPr>
            <p:cNvPr id="12" name="圆角矩形 11"/>
            <p:cNvSpPr/>
            <p:nvPr/>
          </p:nvSpPr>
          <p:spPr>
            <a:xfrm>
              <a:off x="1231" y="6430"/>
              <a:ext cx="10602" cy="39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230" y="6392"/>
                  <a:ext cx="10680" cy="3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注：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指数函数的定义域是实数集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；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自变量是指数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且指数位置只能有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这一项；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(3)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底数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只能有一项，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且其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系数必须为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1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(4)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底数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的范围是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1230" y="6392"/>
                  <a:ext cx="10680" cy="392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582930" y="676910"/>
                <a:ext cx="10932160" cy="105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676910"/>
                <a:ext cx="10932160" cy="1050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582930" y="1754505"/>
            <a:ext cx="7800340" cy="2192655"/>
            <a:chOff x="918" y="3364"/>
            <a:chExt cx="18019" cy="3453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918" y="3364"/>
                  <a:ext cx="18019" cy="3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𝜋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，则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𝜋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，于是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ad>
                          <m:radPr>
                            <m:degHide m:val="off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918" y="3364"/>
                  <a:ext cx="18019" cy="343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6"/>
              </p:custDataLst>
            </p:nvPr>
          </p:nvSpPr>
          <p:spPr>
            <a:xfrm>
              <a:off x="12607" y="66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582930" y="676910"/>
                <a:ext cx="10932160" cy="105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在情境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中，如果平均每位游客出游一次可给当地带来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1000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元门票之外的收入，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地景区的门票价格为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150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元，比较这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年间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两地旅游收入变化情况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676910"/>
                <a:ext cx="10932160" cy="1050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582930" y="1754505"/>
            <a:ext cx="7129785" cy="4225925"/>
            <a:chOff x="918" y="3364"/>
            <a:chExt cx="16470" cy="6655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918" y="3364"/>
                  <a:ext cx="16470" cy="66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：设经过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年，游客给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两地带来的收入分别为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1150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×(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600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278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利用计算工具可得，当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412000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结合图可知：当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14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347303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918" y="3364"/>
                  <a:ext cx="16470" cy="665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6"/>
              </p:custDataLst>
            </p:nvPr>
          </p:nvSpPr>
          <p:spPr>
            <a:xfrm>
              <a:off x="12607" y="66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title=""/>
          <p:cNvPicPr>
            <a:picLocks noChangeAspect="1"/>
          </p:cNvPicPr>
          <p:nvPr/>
        </p:nvPicPr>
        <p:blipFill>
          <a:blip r:embed="rId7"/>
          <a:srcRect l="7155" t="5263" r="21756" b="3204"/>
          <a:stretch>
            <a:fillRect/>
          </a:stretch>
        </p:blipFill>
        <p:spPr>
          <a:xfrm>
            <a:off x="8398510" y="1903730"/>
            <a:ext cx="3116580" cy="25400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582930" y="676910"/>
                <a:ext cx="10932160" cy="105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在情境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中，如果平均每位游客出游一次可给当地带来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1000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元门票之外的收入，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地景区的门票价格为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150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元，比较这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年间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两地旅游收入变化情况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676910"/>
                <a:ext cx="10932160" cy="1050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582930" y="1754505"/>
            <a:ext cx="7129785" cy="4225925"/>
            <a:chOff x="918" y="3364"/>
            <a:chExt cx="16470" cy="6655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918" y="3364"/>
                  <a:ext cx="16470" cy="66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这说明，在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2001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年，游客给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地带来的收入比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412000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万元；随后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年，虽然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的增长速度大于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；根据上述数据，并考虑到实际情况，在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2011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月某个时刻就有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，这时游客给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地带来的收入和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地差不多；此后，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，游客给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地带来的收入超过了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地；由于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增长得越来越快，在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2015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地的收入已经比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地多了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347303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万元了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918" y="3364"/>
                  <a:ext cx="16470" cy="665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6"/>
              </p:custDataLst>
            </p:nvPr>
          </p:nvSpPr>
          <p:spPr>
            <a:xfrm>
              <a:off x="12607" y="66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title=""/>
          <p:cNvPicPr>
            <a:picLocks noChangeAspect="1"/>
          </p:cNvPicPr>
          <p:nvPr/>
        </p:nvPicPr>
        <p:blipFill>
          <a:blip r:embed="rId7"/>
          <a:srcRect l="7155" t="5263" r="21756" b="3204"/>
          <a:stretch>
            <a:fillRect/>
          </a:stretch>
        </p:blipFill>
        <p:spPr>
          <a:xfrm>
            <a:off x="8398510" y="1903730"/>
            <a:ext cx="3116580" cy="25400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 title=""/>
          <p:cNvSpPr txBox="1"/>
          <p:nvPr/>
        </p:nvSpPr>
        <p:spPr>
          <a:xfrm>
            <a:off x="582930" y="676910"/>
            <a:ext cx="1093216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在情境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中，某生物死亡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10000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年后，它体内碳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的含量衰减为原来的百分之几？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" name="组合 6" title=""/>
          <p:cNvGrpSpPr/>
          <p:nvPr/>
        </p:nvGrpSpPr>
        <p:grpSpPr>
          <a:xfrm>
            <a:off x="582930" y="1754505"/>
            <a:ext cx="10931471" cy="2798445"/>
            <a:chOff x="918" y="3364"/>
            <a:chExt cx="25252" cy="4407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918" y="3364"/>
                  <a:ext cx="25252" cy="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设生物死亡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年后，它体内碳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14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含量为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如果把刚死亡的生物体内碳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14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含量看成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个单位，那么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5730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10000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时，利用计算工具求得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10000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10000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5730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30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所以，生物死亡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10000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年后，它体内碳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14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含量衰减为原来的约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30%.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918" y="3364"/>
                  <a:ext cx="25252" cy="440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12607" y="66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 title=""/>
          <p:cNvGrpSpPr/>
          <p:nvPr/>
        </p:nvGrpSpPr>
        <p:grpSpPr>
          <a:xfrm>
            <a:off x="582930" y="676910"/>
            <a:ext cx="10932160" cy="2209800"/>
            <a:chOff x="918" y="1066"/>
            <a:chExt cx="17216" cy="3480"/>
          </a:xfrm>
        </p:grpSpPr>
        <p:sp>
          <p:nvSpPr>
            <p:cNvPr id="9" name="矩形 8"/>
            <p:cNvSpPr/>
            <p:nvPr>
              <p:custDataLst>
                <p:tags r:id="rId2"/>
              </p:custDataLst>
            </p:nvPr>
          </p:nvSpPr>
          <p:spPr>
            <a:xfrm>
              <a:off x="12981" y="2801"/>
              <a:ext cx="4405" cy="5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943" y="2670"/>
              <a:ext cx="9218" cy="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949" y="1940"/>
              <a:ext cx="4645" cy="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18" y="1066"/>
                  <a:ext cx="17216" cy="3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在实际问题中，经常会遇到类似于例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2(1)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的指数增长模型：设原有量为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𝑁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，每次的增长率为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，经过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次增长，该量增长到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𝑁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形如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；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的函数是刻画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指数增长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或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指数衰减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变化规律的非常有用的函数模型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" y="1066"/>
                  <a:ext cx="17216" cy="34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5"/>
    </p:custData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18" title=""/>
          <p:cNvGrpSpPr/>
          <p:nvPr/>
        </p:nvGrpSpPr>
        <p:grpSpPr>
          <a:xfrm>
            <a:off x="631190" y="-52070"/>
            <a:ext cx="5567045" cy="583565"/>
            <a:chOff x="1633928" y="944381"/>
            <a:chExt cx="5566353" cy="584139"/>
          </a:xfrm>
        </p:grpSpPr>
        <p:grpSp>
          <p:nvGrpSpPr>
            <p:cNvPr id="5" name="组合 17"/>
            <p:cNvGrpSpPr/>
            <p:nvPr/>
          </p:nvGrpSpPr>
          <p:grpSpPr>
            <a:xfrm>
              <a:off x="1633928" y="990512"/>
              <a:ext cx="5566353" cy="508504"/>
              <a:chOff x="1633928" y="990512"/>
              <a:chExt cx="5566353" cy="508504"/>
            </a:xfrm>
          </p:grpSpPr>
          <p:sp>
            <p:nvSpPr>
              <p:cNvPr id="6" name="五边形 13"/>
              <p:cNvSpPr/>
              <p:nvPr/>
            </p:nvSpPr>
            <p:spPr>
              <a:xfrm>
                <a:off x="4876957" y="993641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五边形 14"/>
              <p:cNvSpPr/>
              <p:nvPr/>
            </p:nvSpPr>
            <p:spPr>
              <a:xfrm>
                <a:off x="3810234" y="990463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五边形 15"/>
              <p:cNvSpPr/>
              <p:nvPr/>
            </p:nvSpPr>
            <p:spPr>
              <a:xfrm>
                <a:off x="2751448" y="996819"/>
                <a:ext cx="2322345" cy="494199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五边形 10"/>
              <p:cNvSpPr/>
              <p:nvPr/>
            </p:nvSpPr>
            <p:spPr>
              <a:xfrm>
                <a:off x="1633928" y="990463"/>
                <a:ext cx="2323933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" name="TextBox 13"/>
            <p:cNvSpPr/>
            <p:nvPr/>
          </p:nvSpPr>
          <p:spPr>
            <a:xfrm>
              <a:off x="1783830" y="944381"/>
              <a:ext cx="2158583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>
        <mc:Choice Requires="a14">
          <p:sp>
            <p:nvSpPr>
              <p:cNvPr id="105" name="文本框 104" title=""/>
              <p:cNvSpPr txBox="1"/>
              <p:nvPr/>
            </p:nvSpPr>
            <p:spPr>
              <a:xfrm>
                <a:off x="403225" y="1350010"/>
                <a:ext cx="11156950" cy="16624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40000"/>
                  </a:lnSpc>
                </a:pP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给出下列函数：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①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；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②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；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③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；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④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;⑤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=(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</a:pPr>
                <a:r>
                  <a:rPr lang="zh-CN" sz="2400" b="1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其中，指数函数的个数是（</a:t>
                </a:r>
                <a:r>
                  <a:rPr lang="en-US" sz="2400" b="1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   </a:t>
                </a:r>
                <a:r>
                  <a:rPr lang="zh-CN" sz="2400" b="1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）</a:t>
                </a:r>
                <a:r>
                  <a:rPr lang="en-US" sz="2400" b="1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sz="2400" b="1">
                  <a:latin typeface="Times New Roman" panose="02020603050405020304" charset="0"/>
                  <a:ea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</a:pPr>
                <a:r>
                  <a:rPr lang="en-US" sz="24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A.0                 B.1                 C.2                D.4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5" y="1350010"/>
                <a:ext cx="11156950" cy="16624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6401435" y="450850"/>
            <a:ext cx="5390515" cy="9525"/>
            <a:chOff x="10081" y="890"/>
            <a:chExt cx="8489" cy="15"/>
          </a:xfrm>
        </p:grpSpPr>
        <p:cxnSp>
          <p:nvCxnSpPr>
            <p:cNvPr id="51210" name="直接连接符 5"/>
            <p:cNvCxnSpPr/>
            <p:nvPr/>
          </p:nvCxnSpPr>
          <p:spPr>
            <a:xfrm>
              <a:off x="10081" y="895"/>
              <a:ext cx="943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2" name="直接连接符 3"/>
            <p:cNvCxnSpPr/>
            <p:nvPr/>
          </p:nvCxnSpPr>
          <p:spPr>
            <a:xfrm>
              <a:off x="16443" y="890"/>
              <a:ext cx="942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11358" y="898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1261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13886" y="898"/>
              <a:ext cx="943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1516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0"/>
            <p:cNvCxnSpPr/>
            <p:nvPr/>
          </p:nvCxnSpPr>
          <p:spPr>
            <a:xfrm>
              <a:off x="17626" y="89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 title=""/>
          <p:cNvGrpSpPr/>
          <p:nvPr/>
        </p:nvGrpSpPr>
        <p:grpSpPr>
          <a:xfrm>
            <a:off x="691515" y="701040"/>
            <a:ext cx="3613150" cy="460375"/>
            <a:chOff x="3458" y="2316"/>
            <a:chExt cx="5690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559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题型一：指数函数的概念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58" y="2328"/>
              <a:ext cx="545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 title=""/>
          <p:cNvSpPr txBox="1"/>
          <p:nvPr>
            <p:custDataLst>
              <p:tags r:id="rId3"/>
            </p:custDataLst>
          </p:nvPr>
        </p:nvSpPr>
        <p:spPr>
          <a:xfrm>
            <a:off x="457200" y="3012440"/>
            <a:ext cx="6765290" cy="6076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>
              <a:lnSpc>
                <a:spcPct val="14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解：据题意，只有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③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符合指数函数的概念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故选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B.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323195" cy="3154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zh-CN" sz="2400" b="1" kern="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判断指数函数的关键：</a:t>
                </a:r>
                <a:endParaRPr lang="zh-CN" sz="2400" b="1" kern="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 kern="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 kern="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指数函数的定义域是实数集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 kern="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zh-CN" altLang="en-US" sz="2400" b="1" kern="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 kern="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 kern="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自变量是指数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kern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 kern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且指数位置只能有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 kern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这一项；</a:t>
                </a:r>
                <a:endParaRPr lang="en-US" altLang="zh-CN" sz="2400" b="1" kern="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 kern="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 kern="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底数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 kern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只能有一项，且其系数必须为</a:t>
                </a:r>
                <a:r>
                  <a:rPr lang="en-US" altLang="zh-CN" sz="2400" kern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2400" b="1" kern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sz="2400" b="1" kern="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 kern="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(4)</a:t>
                </a:r>
                <a:r>
                  <a:rPr lang="zh-CN" altLang="en-US" sz="2400" b="1" kern="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底数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 kern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的范围是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 kern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 kern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 kern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 kern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≠</m:t>
                      </m:r>
                      <m:r>
                        <a:rPr lang="en-US" altLang="zh-CN" sz="2400" i="1" kern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 kern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 kern="0">
                  <a:solidFill>
                    <a:schemeClr val="tx1"/>
                  </a:solidFill>
                  <a:uFillTx/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323195" cy="31540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18" title=""/>
          <p:cNvGrpSpPr/>
          <p:nvPr/>
        </p:nvGrpSpPr>
        <p:grpSpPr>
          <a:xfrm>
            <a:off x="631190" y="-52070"/>
            <a:ext cx="5567045" cy="583565"/>
            <a:chOff x="1633928" y="944381"/>
            <a:chExt cx="5566353" cy="584139"/>
          </a:xfrm>
        </p:grpSpPr>
        <p:grpSp>
          <p:nvGrpSpPr>
            <p:cNvPr id="5" name="组合 17"/>
            <p:cNvGrpSpPr/>
            <p:nvPr/>
          </p:nvGrpSpPr>
          <p:grpSpPr>
            <a:xfrm>
              <a:off x="1633928" y="990512"/>
              <a:ext cx="5566353" cy="508504"/>
              <a:chOff x="1633928" y="990512"/>
              <a:chExt cx="5566353" cy="508504"/>
            </a:xfrm>
          </p:grpSpPr>
          <p:sp>
            <p:nvSpPr>
              <p:cNvPr id="6" name="五边形 13"/>
              <p:cNvSpPr/>
              <p:nvPr/>
            </p:nvSpPr>
            <p:spPr>
              <a:xfrm>
                <a:off x="4876957" y="993641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五边形 14"/>
              <p:cNvSpPr/>
              <p:nvPr/>
            </p:nvSpPr>
            <p:spPr>
              <a:xfrm>
                <a:off x="3810234" y="990463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五边形 15"/>
              <p:cNvSpPr/>
              <p:nvPr/>
            </p:nvSpPr>
            <p:spPr>
              <a:xfrm>
                <a:off x="2751448" y="996819"/>
                <a:ext cx="2322345" cy="494199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五边形 10"/>
              <p:cNvSpPr/>
              <p:nvPr/>
            </p:nvSpPr>
            <p:spPr>
              <a:xfrm>
                <a:off x="1633928" y="990463"/>
                <a:ext cx="2323933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" name="TextBox 13"/>
            <p:cNvSpPr/>
            <p:nvPr/>
          </p:nvSpPr>
          <p:spPr>
            <a:xfrm>
              <a:off x="1783830" y="944381"/>
              <a:ext cx="2158583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>
        <mc:Choice Requires="a14">
          <p:sp>
            <p:nvSpPr>
              <p:cNvPr id="23" name="文本框 22" title=""/>
              <p:cNvSpPr txBox="1"/>
              <p:nvPr/>
            </p:nvSpPr>
            <p:spPr>
              <a:xfrm>
                <a:off x="561340" y="701675"/>
                <a:ext cx="8338820" cy="4762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是指数函数，则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=___________ .</a:t>
                </a:r>
                <a:endParaRPr lang="en-US" altLang="zh-CN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0" y="701675"/>
                <a:ext cx="8338820" cy="4762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4" name="文本框 23" title=""/>
              <p:cNvSpPr txBox="1"/>
              <p:nvPr/>
            </p:nvSpPr>
            <p:spPr>
              <a:xfrm>
                <a:off x="561340" y="1377950"/>
                <a:ext cx="5637530" cy="22059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indent="0"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是指数函数，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indent="0"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2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0" y="1377950"/>
                <a:ext cx="5637530" cy="2205990"/>
              </a:xfrm>
              <a:prstGeom prst="rect">
                <a:avLst/>
              </a:prstGeom>
              <a:blipFill rotWithShape="1">
                <a:blip r:embed="rId3"/>
                <a:stretch>
                  <a:fillRect r="-1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6401435" y="450850"/>
            <a:ext cx="5390515" cy="9525"/>
            <a:chOff x="10081" y="890"/>
            <a:chExt cx="8489" cy="15"/>
          </a:xfrm>
        </p:grpSpPr>
        <p:cxnSp>
          <p:nvCxnSpPr>
            <p:cNvPr id="51210" name="直接连接符 5"/>
            <p:cNvCxnSpPr/>
            <p:nvPr/>
          </p:nvCxnSpPr>
          <p:spPr>
            <a:xfrm>
              <a:off x="10081" y="895"/>
              <a:ext cx="943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2" name="直接连接符 3"/>
            <p:cNvCxnSpPr/>
            <p:nvPr/>
          </p:nvCxnSpPr>
          <p:spPr>
            <a:xfrm>
              <a:off x="16443" y="890"/>
              <a:ext cx="942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11358" y="898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1261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13886" y="898"/>
              <a:ext cx="943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1516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0"/>
            <p:cNvCxnSpPr/>
            <p:nvPr/>
          </p:nvCxnSpPr>
          <p:spPr>
            <a:xfrm>
              <a:off x="17626" y="89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18" title=""/>
          <p:cNvGrpSpPr/>
          <p:nvPr/>
        </p:nvGrpSpPr>
        <p:grpSpPr>
          <a:xfrm>
            <a:off x="631190" y="-52070"/>
            <a:ext cx="5567045" cy="583565"/>
            <a:chOff x="1633928" y="944381"/>
            <a:chExt cx="5566353" cy="584139"/>
          </a:xfrm>
        </p:grpSpPr>
        <p:grpSp>
          <p:nvGrpSpPr>
            <p:cNvPr id="5" name="组合 17"/>
            <p:cNvGrpSpPr/>
            <p:nvPr/>
          </p:nvGrpSpPr>
          <p:grpSpPr>
            <a:xfrm>
              <a:off x="1633928" y="990512"/>
              <a:ext cx="5566353" cy="508504"/>
              <a:chOff x="1633928" y="990512"/>
              <a:chExt cx="5566353" cy="508504"/>
            </a:xfrm>
          </p:grpSpPr>
          <p:sp>
            <p:nvSpPr>
              <p:cNvPr id="6" name="五边形 13"/>
              <p:cNvSpPr/>
              <p:nvPr/>
            </p:nvSpPr>
            <p:spPr>
              <a:xfrm>
                <a:off x="4876957" y="993641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五边形 14"/>
              <p:cNvSpPr/>
              <p:nvPr/>
            </p:nvSpPr>
            <p:spPr>
              <a:xfrm>
                <a:off x="3810234" y="990463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五边形 15"/>
              <p:cNvSpPr/>
              <p:nvPr/>
            </p:nvSpPr>
            <p:spPr>
              <a:xfrm>
                <a:off x="2751448" y="996819"/>
                <a:ext cx="2322345" cy="494199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五边形 10"/>
              <p:cNvSpPr/>
              <p:nvPr/>
            </p:nvSpPr>
            <p:spPr>
              <a:xfrm>
                <a:off x="1633928" y="990463"/>
                <a:ext cx="2323933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" name="TextBox 13"/>
            <p:cNvSpPr/>
            <p:nvPr/>
          </p:nvSpPr>
          <p:spPr>
            <a:xfrm>
              <a:off x="1783830" y="944381"/>
              <a:ext cx="2158583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>
        <mc:Choice Requires="a14">
          <p:sp>
            <p:nvSpPr>
              <p:cNvPr id="105" name="文本框 104" title=""/>
              <p:cNvSpPr txBox="1"/>
              <p:nvPr/>
            </p:nvSpPr>
            <p:spPr>
              <a:xfrm>
                <a:off x="403225" y="1334135"/>
                <a:ext cx="11156950" cy="11245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40000"/>
                  </a:lnSpc>
                </a:pP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sz="2400" b="1">
                    <a:ea typeface="宋体" panose="02010600030101010101" pitchFamily="2" charset="-122"/>
                  </a:rPr>
                  <a:t>已知指数函数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sz="2400" b="1">
                    <a:ea typeface="宋体" panose="02010600030101010101" pitchFamily="2" charset="-122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的图象过点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)，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)，</m:t>
                      </m:r>
                    </m:oMath>
                  </m:oMathPara>
                </a14:m>
                <a:endParaRPr lang="en-US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indent="0"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5" y="1334135"/>
                <a:ext cx="11156950" cy="11245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6401435" y="450850"/>
            <a:ext cx="5390515" cy="9525"/>
            <a:chOff x="10081" y="890"/>
            <a:chExt cx="8489" cy="15"/>
          </a:xfrm>
        </p:grpSpPr>
        <p:cxnSp>
          <p:nvCxnSpPr>
            <p:cNvPr id="51210" name="直接连接符 5"/>
            <p:cNvCxnSpPr/>
            <p:nvPr/>
          </p:nvCxnSpPr>
          <p:spPr>
            <a:xfrm>
              <a:off x="10081" y="895"/>
              <a:ext cx="943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2" name="直接连接符 3"/>
            <p:cNvCxnSpPr/>
            <p:nvPr/>
          </p:nvCxnSpPr>
          <p:spPr>
            <a:xfrm>
              <a:off x="16443" y="890"/>
              <a:ext cx="942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11358" y="898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1261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13886" y="898"/>
              <a:ext cx="943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1516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0"/>
            <p:cNvCxnSpPr/>
            <p:nvPr/>
          </p:nvCxnSpPr>
          <p:spPr>
            <a:xfrm>
              <a:off x="17626" y="89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 title=""/>
          <p:cNvGrpSpPr/>
          <p:nvPr/>
        </p:nvGrpSpPr>
        <p:grpSpPr>
          <a:xfrm>
            <a:off x="644525" y="708025"/>
            <a:ext cx="5711162" cy="460375"/>
            <a:chOff x="3458" y="2316"/>
            <a:chExt cx="9707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960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题型二：指数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型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函数的解析式及应用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58" y="2328"/>
              <a:ext cx="9442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 title=""/>
          <p:cNvGrpSpPr/>
          <p:nvPr/>
        </p:nvGrpSpPr>
        <p:grpSpPr>
          <a:xfrm>
            <a:off x="624840" y="2597785"/>
            <a:ext cx="8792210" cy="1888490"/>
            <a:chOff x="984" y="4091"/>
            <a:chExt cx="13846" cy="2974"/>
          </a:xfrm>
        </p:grpSpPr>
        <mc:AlternateContent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984" y="4091"/>
                  <a:ext cx="13846" cy="29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的图象过点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32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en-US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" y="4091"/>
                  <a:ext cx="13846" cy="29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8244" y="54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情境引入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568325" y="676275"/>
                <a:ext cx="10981055" cy="186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对于幂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，我们已经把指数的范围拓展到了实数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上一章学习了函数的概念和基本性质，通过对幂函数的研究，进一步了解了研究一类函数的过程和方法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下面继续研究其他类型的基本初等函数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25" y="676275"/>
                <a:ext cx="10981055" cy="18630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 title=""/>
          <p:cNvGrpSpPr/>
          <p:nvPr/>
        </p:nvGrpSpPr>
        <p:grpSpPr>
          <a:xfrm>
            <a:off x="568325" y="2677795"/>
            <a:ext cx="10981690" cy="2453640"/>
            <a:chOff x="895" y="5206"/>
            <a:chExt cx="17294" cy="3864"/>
          </a:xfrm>
        </p:grpSpPr>
        <p:sp>
          <p:nvSpPr>
            <p:cNvPr id="2" name="文本框 1"/>
            <p:cNvSpPr txBox="1"/>
            <p:nvPr/>
          </p:nvSpPr>
          <p:spPr>
            <a:xfrm>
              <a:off x="895" y="5206"/>
              <a:ext cx="17294" cy="3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 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实际上，考古学家所用的数学知识就是本节要学的指数函数，指数函数在解决实际问题中有着广泛的应用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例如，在自然条件下，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细胞的分裂、人口的增长、放射性物质的衰减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等问题，都可以利用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指数函数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构建数学模型来刻画它们的变化规律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323195" cy="219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zh-CN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求解指数</a:t>
            </a:r>
            <a:r>
              <a:rPr lang="en-US" altLang="zh-CN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型</a:t>
            </a:r>
            <a:r>
              <a:rPr lang="en-US" altLang="zh-CN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函数的解析式的关键：</a:t>
            </a:r>
            <a:endParaRPr lang="zh-CN" sz="2400" b="1" kern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en-US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根据题意写出等量关系或者根据所给式子发现其增长规律；</a:t>
            </a:r>
            <a:endParaRPr lang="zh-CN" altLang="en-US" sz="2400" b="1" kern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将自变量的具体值代入解析式中，即可计算各个函数值</a:t>
            </a:r>
            <a:r>
              <a:rPr lang="en-US" altLang="zh-CN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18" title=""/>
          <p:cNvGrpSpPr/>
          <p:nvPr/>
        </p:nvGrpSpPr>
        <p:grpSpPr>
          <a:xfrm>
            <a:off x="631190" y="-52070"/>
            <a:ext cx="5567045" cy="583565"/>
            <a:chOff x="1633928" y="944381"/>
            <a:chExt cx="5566353" cy="584139"/>
          </a:xfrm>
        </p:grpSpPr>
        <p:grpSp>
          <p:nvGrpSpPr>
            <p:cNvPr id="5" name="组合 17"/>
            <p:cNvGrpSpPr/>
            <p:nvPr/>
          </p:nvGrpSpPr>
          <p:grpSpPr>
            <a:xfrm>
              <a:off x="1633928" y="990512"/>
              <a:ext cx="5566353" cy="508504"/>
              <a:chOff x="1633928" y="990512"/>
              <a:chExt cx="5566353" cy="508504"/>
            </a:xfrm>
          </p:grpSpPr>
          <p:sp>
            <p:nvSpPr>
              <p:cNvPr id="6" name="五边形 13"/>
              <p:cNvSpPr/>
              <p:nvPr/>
            </p:nvSpPr>
            <p:spPr>
              <a:xfrm>
                <a:off x="4876957" y="993641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五边形 14"/>
              <p:cNvSpPr/>
              <p:nvPr/>
            </p:nvSpPr>
            <p:spPr>
              <a:xfrm>
                <a:off x="3810234" y="990463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五边形 15"/>
              <p:cNvSpPr/>
              <p:nvPr/>
            </p:nvSpPr>
            <p:spPr>
              <a:xfrm>
                <a:off x="2751448" y="996819"/>
                <a:ext cx="2322345" cy="494199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五边形 10"/>
              <p:cNvSpPr/>
              <p:nvPr/>
            </p:nvSpPr>
            <p:spPr>
              <a:xfrm>
                <a:off x="1633928" y="990463"/>
                <a:ext cx="2323933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" name="TextBox 13"/>
            <p:cNvSpPr/>
            <p:nvPr/>
          </p:nvSpPr>
          <p:spPr>
            <a:xfrm>
              <a:off x="1783830" y="944381"/>
              <a:ext cx="2158583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>
        <mc:Choice Requires="a14">
          <p:sp>
            <p:nvSpPr>
              <p:cNvPr id="105" name="文本框 104" title=""/>
              <p:cNvSpPr txBox="1"/>
              <p:nvPr/>
            </p:nvSpPr>
            <p:spPr>
              <a:xfrm>
                <a:off x="271780" y="532130"/>
                <a:ext cx="11815445" cy="14243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40000"/>
                  </a:lnSpc>
                </a:pP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sz="2400" b="1">
                    <a:ea typeface="宋体" panose="02010600030101010101" pitchFamily="2" charset="-122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)，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…，</m:t>
                      </m:r>
                      <m:f>
                        <m:fPr>
                          <m:type m:val="bar"/>
                          <m:ctrlP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求函数的一个解析式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并求出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0" y="532130"/>
                <a:ext cx="11815445" cy="1424305"/>
              </a:xfrm>
              <a:prstGeom prst="rect">
                <a:avLst/>
              </a:prstGeom>
              <a:blipFill rotWithShape="1">
                <a:blip r:embed="rId2"/>
                <a:stretch>
                  <a:fillRect r="-48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6401435" y="450850"/>
            <a:ext cx="5390515" cy="9525"/>
            <a:chOff x="10081" y="890"/>
            <a:chExt cx="8489" cy="15"/>
          </a:xfrm>
        </p:grpSpPr>
        <p:cxnSp>
          <p:nvCxnSpPr>
            <p:cNvPr id="51210" name="直接连接符 5"/>
            <p:cNvCxnSpPr/>
            <p:nvPr/>
          </p:nvCxnSpPr>
          <p:spPr>
            <a:xfrm>
              <a:off x="10081" y="895"/>
              <a:ext cx="943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2" name="直接连接符 3"/>
            <p:cNvCxnSpPr/>
            <p:nvPr/>
          </p:nvCxnSpPr>
          <p:spPr>
            <a:xfrm>
              <a:off x="16443" y="890"/>
              <a:ext cx="942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11358" y="898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1261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13886" y="898"/>
              <a:ext cx="943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1516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0"/>
            <p:cNvCxnSpPr/>
            <p:nvPr/>
          </p:nvCxnSpPr>
          <p:spPr>
            <a:xfrm>
              <a:off x="17626" y="89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 title=""/>
          <p:cNvGrpSpPr/>
          <p:nvPr/>
        </p:nvGrpSpPr>
        <p:grpSpPr>
          <a:xfrm>
            <a:off x="558165" y="1986915"/>
            <a:ext cx="9243060" cy="3148330"/>
            <a:chOff x="879" y="3129"/>
            <a:chExt cx="14556" cy="4958"/>
          </a:xfrm>
        </p:grpSpPr>
        <mc:AlternateContent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879" y="3129"/>
                  <a:ext cx="14556" cy="49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，…，</m:t>
                        </m:r>
                        <m:f>
                          <m:fPr>
                            <m:type m:val="bar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))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</m:t>
                        </m:r>
                        <m:f>
                          <m:fPr>
                            <m:type m:val="bar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，…，</m:t>
                        </m:r>
                        <m:f>
                          <m:fPr>
                            <m:type m:val="bar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为增长比例呈指数增长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12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" y="3129"/>
                  <a:ext cx="14556" cy="495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11048" y="452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18" title=""/>
          <p:cNvGrpSpPr/>
          <p:nvPr/>
        </p:nvGrpSpPr>
        <p:grpSpPr>
          <a:xfrm>
            <a:off x="631190" y="-45720"/>
            <a:ext cx="5567045" cy="583565"/>
            <a:chOff x="1633928" y="944381"/>
            <a:chExt cx="5566353" cy="584139"/>
          </a:xfrm>
        </p:grpSpPr>
        <p:grpSp>
          <p:nvGrpSpPr>
            <p:cNvPr id="5" name="组合 17"/>
            <p:cNvGrpSpPr/>
            <p:nvPr/>
          </p:nvGrpSpPr>
          <p:grpSpPr>
            <a:xfrm>
              <a:off x="1633928" y="990512"/>
              <a:ext cx="5566353" cy="508504"/>
              <a:chOff x="1633928" y="990512"/>
              <a:chExt cx="5566353" cy="508504"/>
            </a:xfrm>
          </p:grpSpPr>
          <p:sp>
            <p:nvSpPr>
              <p:cNvPr id="6" name="五边形 13"/>
              <p:cNvSpPr/>
              <p:nvPr/>
            </p:nvSpPr>
            <p:spPr>
              <a:xfrm>
                <a:off x="4876957" y="993641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五边形 14"/>
              <p:cNvSpPr/>
              <p:nvPr/>
            </p:nvSpPr>
            <p:spPr>
              <a:xfrm>
                <a:off x="3810234" y="990463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五边形 15"/>
              <p:cNvSpPr/>
              <p:nvPr/>
            </p:nvSpPr>
            <p:spPr>
              <a:xfrm>
                <a:off x="2751448" y="996819"/>
                <a:ext cx="2322345" cy="494199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五边形 10"/>
              <p:cNvSpPr/>
              <p:nvPr/>
            </p:nvSpPr>
            <p:spPr>
              <a:xfrm>
                <a:off x="1633928" y="990463"/>
                <a:ext cx="2323933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" name="TextBox 13"/>
            <p:cNvSpPr/>
            <p:nvPr/>
          </p:nvSpPr>
          <p:spPr>
            <a:xfrm>
              <a:off x="1783830" y="944381"/>
              <a:ext cx="2158583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例析</a:t>
              </a:r>
              <a:endPara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>
        <mc:Choice Requires="a14">
          <p:sp>
            <p:nvSpPr>
              <p:cNvPr id="110" name="文本框 109" title=""/>
              <p:cNvSpPr txBox="1"/>
              <p:nvPr/>
            </p:nvSpPr>
            <p:spPr>
              <a:xfrm>
                <a:off x="533400" y="1163955"/>
                <a:ext cx="10659110" cy="16414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甲、乙两城市现有人口总数都为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100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万人，甲城市人口的年增长率为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1.2%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，乙城市每年增长人口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1.3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万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试解决下面的问题：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写出两城市的人口总数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sz="2400" b="1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（万人）与年份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sz="2400" b="1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（年）的函数解析式；</a:t>
                </a:r>
                <a:endParaRPr lang="zh-CN" altLang="en-US" sz="2400" b="1"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63955"/>
                <a:ext cx="10659110" cy="1641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721995" y="3285490"/>
                <a:ext cx="7494905" cy="1124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年后甲城市人口总数为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100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×(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%)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i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年后乙城市人口总数为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" y="3285490"/>
                <a:ext cx="7494905" cy="11245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6401435" y="450850"/>
            <a:ext cx="5390515" cy="9525"/>
            <a:chOff x="10081" y="890"/>
            <a:chExt cx="8489" cy="15"/>
          </a:xfrm>
        </p:grpSpPr>
        <p:cxnSp>
          <p:nvCxnSpPr>
            <p:cNvPr id="51210" name="直接连接符 5"/>
            <p:cNvCxnSpPr/>
            <p:nvPr/>
          </p:nvCxnSpPr>
          <p:spPr>
            <a:xfrm>
              <a:off x="10081" y="895"/>
              <a:ext cx="943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2" name="直接连接符 3"/>
            <p:cNvCxnSpPr/>
            <p:nvPr/>
          </p:nvCxnSpPr>
          <p:spPr>
            <a:xfrm>
              <a:off x="16443" y="890"/>
              <a:ext cx="942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11358" y="898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1261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13886" y="898"/>
              <a:ext cx="943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1516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7626" y="89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 title=""/>
          <p:cNvGrpSpPr/>
          <p:nvPr/>
        </p:nvGrpSpPr>
        <p:grpSpPr>
          <a:xfrm>
            <a:off x="781050" y="626110"/>
            <a:ext cx="4490085" cy="460375"/>
            <a:chOff x="3458" y="2316"/>
            <a:chExt cx="8699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839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题型三：指数函数的实际应用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58" y="2328"/>
              <a:ext cx="8699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18" title=""/>
          <p:cNvGrpSpPr/>
          <p:nvPr/>
        </p:nvGrpSpPr>
        <p:grpSpPr>
          <a:xfrm>
            <a:off x="631190" y="-49530"/>
            <a:ext cx="5567045" cy="583565"/>
            <a:chOff x="1633928" y="944381"/>
            <a:chExt cx="5566353" cy="584139"/>
          </a:xfrm>
        </p:grpSpPr>
        <p:grpSp>
          <p:nvGrpSpPr>
            <p:cNvPr id="5" name="组合 17"/>
            <p:cNvGrpSpPr/>
            <p:nvPr/>
          </p:nvGrpSpPr>
          <p:grpSpPr>
            <a:xfrm>
              <a:off x="1633928" y="990512"/>
              <a:ext cx="5566353" cy="508504"/>
              <a:chOff x="1633928" y="990512"/>
              <a:chExt cx="5566353" cy="508504"/>
            </a:xfrm>
          </p:grpSpPr>
          <p:sp>
            <p:nvSpPr>
              <p:cNvPr id="6" name="五边形 13"/>
              <p:cNvSpPr/>
              <p:nvPr/>
            </p:nvSpPr>
            <p:spPr>
              <a:xfrm>
                <a:off x="4876957" y="993641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五边形 14"/>
              <p:cNvSpPr/>
              <p:nvPr/>
            </p:nvSpPr>
            <p:spPr>
              <a:xfrm>
                <a:off x="3810234" y="990463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五边形 15"/>
              <p:cNvSpPr/>
              <p:nvPr/>
            </p:nvSpPr>
            <p:spPr>
              <a:xfrm>
                <a:off x="2751448" y="996819"/>
                <a:ext cx="2322345" cy="494199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五边形 10"/>
              <p:cNvSpPr/>
              <p:nvPr/>
            </p:nvSpPr>
            <p:spPr>
              <a:xfrm>
                <a:off x="1633928" y="990463"/>
                <a:ext cx="2323933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" name="TextBox 13"/>
            <p:cNvSpPr/>
            <p:nvPr/>
          </p:nvSpPr>
          <p:spPr>
            <a:xfrm>
              <a:off x="1783830" y="944381"/>
              <a:ext cx="2158583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0" name="文本框 109" title=""/>
          <p:cNvSpPr txBox="1"/>
          <p:nvPr/>
        </p:nvSpPr>
        <p:spPr>
          <a:xfrm>
            <a:off x="490855" y="701040"/>
            <a:ext cx="10659110" cy="21583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甲、乙两城市现有人口总数都为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万人，甲城市人口的年增长率为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1.2%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，乙城市每年增长人口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1.3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万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试解决下面的问题：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年、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年、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30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年后两城市的人口总数（精确到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0.1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万人）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631190" y="2633345"/>
            <a:ext cx="1076388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40000"/>
              </a:lnSpc>
            </a:pP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40000"/>
              </a:lnSpc>
            </a:pP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40000"/>
              </a:lnSpc>
            </a:pP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020570" y="3026410"/>
          <a:ext cx="41033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20"/>
                <a:gridCol w="1167765"/>
                <a:gridCol w="1176655"/>
                <a:gridCol w="1192530"/>
              </a:tblGrid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altLang="en-US" sz="2400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年后</a:t>
                      </a:r>
                      <a:endParaRPr lang="zh-CN" altLang="en-US" sz="2400" b="1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r>
                        <a:rPr lang="zh-CN" altLang="en-US" sz="2400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年后</a:t>
                      </a:r>
                      <a:endParaRPr lang="zh-CN" altLang="en-US" sz="2400" b="1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r>
                        <a:rPr lang="zh-CN" altLang="en-US" sz="2400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年后</a:t>
                      </a:r>
                      <a:endParaRPr lang="zh-CN" altLang="en-US" sz="2400" b="1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甲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112.7</a:t>
                      </a: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126.9</a:t>
                      </a: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143.0</a:t>
                      </a: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乙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113</a:t>
                      </a: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126</a:t>
                      </a: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139</a:t>
                      </a: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 title=""/>
          <p:cNvGrpSpPr/>
          <p:nvPr/>
        </p:nvGrpSpPr>
        <p:grpSpPr>
          <a:xfrm>
            <a:off x="6401435" y="450850"/>
            <a:ext cx="5390515" cy="9525"/>
            <a:chOff x="10081" y="890"/>
            <a:chExt cx="8489" cy="15"/>
          </a:xfrm>
        </p:grpSpPr>
        <p:cxnSp>
          <p:nvCxnSpPr>
            <p:cNvPr id="51210" name="直接连接符 5"/>
            <p:cNvCxnSpPr/>
            <p:nvPr/>
          </p:nvCxnSpPr>
          <p:spPr>
            <a:xfrm>
              <a:off x="10081" y="895"/>
              <a:ext cx="943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2" name="直接连接符 3"/>
            <p:cNvCxnSpPr/>
            <p:nvPr/>
          </p:nvCxnSpPr>
          <p:spPr>
            <a:xfrm>
              <a:off x="16443" y="890"/>
              <a:ext cx="942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11358" y="898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1261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13886" y="898"/>
              <a:ext cx="943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1516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0"/>
            <p:cNvCxnSpPr/>
            <p:nvPr/>
          </p:nvCxnSpPr>
          <p:spPr>
            <a:xfrm>
              <a:off x="17626" y="89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323195" cy="219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zh-CN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指数函数的实际应用：</a:t>
            </a:r>
            <a:endParaRPr lang="zh-CN" sz="2400" b="1" kern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先观察题意得出指数函数模型；再根据具体条件建立等式，求解出函数解析式；最后代入数据即可求解相应问题</a:t>
            </a:r>
            <a:r>
              <a:rPr lang="en-US" altLang="zh-CN" sz="2400" b="1" ker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18" title=""/>
          <p:cNvGrpSpPr/>
          <p:nvPr/>
        </p:nvGrpSpPr>
        <p:grpSpPr>
          <a:xfrm>
            <a:off x="631190" y="-49530"/>
            <a:ext cx="5567045" cy="583565"/>
            <a:chOff x="1633928" y="944381"/>
            <a:chExt cx="5566353" cy="584139"/>
          </a:xfrm>
        </p:grpSpPr>
        <p:grpSp>
          <p:nvGrpSpPr>
            <p:cNvPr id="5" name="组合 17"/>
            <p:cNvGrpSpPr/>
            <p:nvPr/>
          </p:nvGrpSpPr>
          <p:grpSpPr>
            <a:xfrm>
              <a:off x="1633928" y="990512"/>
              <a:ext cx="5566353" cy="508504"/>
              <a:chOff x="1633928" y="990512"/>
              <a:chExt cx="5566353" cy="508504"/>
            </a:xfrm>
          </p:grpSpPr>
          <p:sp>
            <p:nvSpPr>
              <p:cNvPr id="6" name="五边形 13"/>
              <p:cNvSpPr/>
              <p:nvPr/>
            </p:nvSpPr>
            <p:spPr>
              <a:xfrm>
                <a:off x="4876957" y="993641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五边形 14"/>
              <p:cNvSpPr/>
              <p:nvPr/>
            </p:nvSpPr>
            <p:spPr>
              <a:xfrm>
                <a:off x="3810234" y="990463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五边形 15"/>
              <p:cNvSpPr/>
              <p:nvPr/>
            </p:nvSpPr>
            <p:spPr>
              <a:xfrm>
                <a:off x="2751448" y="996819"/>
                <a:ext cx="2322345" cy="494199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五边形 10"/>
              <p:cNvSpPr/>
              <p:nvPr/>
            </p:nvSpPr>
            <p:spPr>
              <a:xfrm>
                <a:off x="1633928" y="990463"/>
                <a:ext cx="2323933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" name="TextBox 13"/>
            <p:cNvSpPr/>
            <p:nvPr/>
          </p:nvSpPr>
          <p:spPr>
            <a:xfrm>
              <a:off x="1783830" y="944381"/>
              <a:ext cx="2158583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>
        <mc:Choice Requires="a14">
          <p:sp>
            <p:nvSpPr>
              <p:cNvPr id="110" name="文本框 109" title=""/>
              <p:cNvSpPr txBox="1"/>
              <p:nvPr/>
            </p:nvSpPr>
            <p:spPr>
              <a:xfrm>
                <a:off x="490855" y="648970"/>
                <a:ext cx="11098530" cy="2158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40000"/>
                  </a:lnSpc>
                </a:pP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按复利计算利息的一种储蓄，本金为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单位：元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，每期利率为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，本利和为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单位：元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，存期数为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写出本利和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关于存期数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的函数解析式；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如果存入本金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1000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元，每期利率为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%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，试计算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期后的本利和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55" y="648970"/>
                <a:ext cx="11098530" cy="21583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1190" y="2807335"/>
                <a:ext cx="10763885" cy="60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：据题意可得：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m:rPr>
                              <m:sty m:val="b"/>
                            </m:rP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宋体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 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2807335"/>
                <a:ext cx="10763885" cy="6076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 title=""/>
          <p:cNvGrpSpPr/>
          <p:nvPr/>
        </p:nvGrpSpPr>
        <p:grpSpPr>
          <a:xfrm>
            <a:off x="6401435" y="450850"/>
            <a:ext cx="5390515" cy="9525"/>
            <a:chOff x="10081" y="890"/>
            <a:chExt cx="8489" cy="15"/>
          </a:xfrm>
        </p:grpSpPr>
        <p:cxnSp>
          <p:nvCxnSpPr>
            <p:cNvPr id="51210" name="直接连接符 5"/>
            <p:cNvCxnSpPr/>
            <p:nvPr/>
          </p:nvCxnSpPr>
          <p:spPr>
            <a:xfrm>
              <a:off x="10081" y="895"/>
              <a:ext cx="943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2" name="直接连接符 3"/>
            <p:cNvCxnSpPr/>
            <p:nvPr/>
          </p:nvCxnSpPr>
          <p:spPr>
            <a:xfrm>
              <a:off x="16443" y="890"/>
              <a:ext cx="942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11358" y="898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1261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13886" y="898"/>
              <a:ext cx="943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1516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0"/>
            <p:cNvCxnSpPr/>
            <p:nvPr/>
          </p:nvCxnSpPr>
          <p:spPr>
            <a:xfrm>
              <a:off x="17626" y="89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3" name="文本框 12" title="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58495" y="3415030"/>
                <a:ext cx="10763885" cy="1156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1000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%，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代入上式，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1000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%)</m:t>
                          </m:r>
                          <m:r>
                            <m:rPr>
                              <m:sty m:val="b"/>
                            </m:rP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宋体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 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1117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68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元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58495" y="3415030"/>
                <a:ext cx="10763885" cy="11569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18" title=""/>
          <p:cNvGrpSpPr/>
          <p:nvPr/>
        </p:nvGrpSpPr>
        <p:grpSpPr>
          <a:xfrm>
            <a:off x="631190" y="-45720"/>
            <a:ext cx="5567045" cy="583565"/>
            <a:chOff x="1633928" y="944381"/>
            <a:chExt cx="5566353" cy="584139"/>
          </a:xfrm>
        </p:grpSpPr>
        <p:grpSp>
          <p:nvGrpSpPr>
            <p:cNvPr id="5" name="组合 17"/>
            <p:cNvGrpSpPr/>
            <p:nvPr/>
          </p:nvGrpSpPr>
          <p:grpSpPr>
            <a:xfrm>
              <a:off x="1633928" y="990512"/>
              <a:ext cx="5566353" cy="508504"/>
              <a:chOff x="1633928" y="990512"/>
              <a:chExt cx="5566353" cy="508504"/>
            </a:xfrm>
          </p:grpSpPr>
          <p:sp>
            <p:nvSpPr>
              <p:cNvPr id="6" name="五边形 13"/>
              <p:cNvSpPr/>
              <p:nvPr/>
            </p:nvSpPr>
            <p:spPr>
              <a:xfrm>
                <a:off x="4876957" y="993641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DEF0FA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五边形 14"/>
              <p:cNvSpPr/>
              <p:nvPr/>
            </p:nvSpPr>
            <p:spPr>
              <a:xfrm>
                <a:off x="3810234" y="990463"/>
                <a:ext cx="2323933" cy="494199"/>
              </a:xfrm>
              <a:prstGeom prst="homePlate">
                <a:avLst>
                  <a:gd name="adj" fmla="val 49985"/>
                </a:avLst>
              </a:prstGeom>
              <a:gradFill rotWithShape="1">
                <a:gsLst>
                  <a:gs pos="0">
                    <a:srgbClr val="99BBFF"/>
                  </a:gs>
                  <a:gs pos="50000">
                    <a:srgbClr val="C1D4FF"/>
                  </a:gs>
                  <a:gs pos="100000">
                    <a:srgbClr val="E0E9FF"/>
                  </a:gs>
                </a:gsLst>
                <a:lin ang="5400000" scaled="1"/>
              </a:gra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五边形 15"/>
              <p:cNvSpPr/>
              <p:nvPr/>
            </p:nvSpPr>
            <p:spPr>
              <a:xfrm>
                <a:off x="2751448" y="996819"/>
                <a:ext cx="2322345" cy="494199"/>
              </a:xfrm>
              <a:prstGeom prst="homePlate">
                <a:avLst>
                  <a:gd name="adj" fmla="val 49994"/>
                </a:avLst>
              </a:prstGeom>
              <a:solidFill>
                <a:srgbClr val="A0C0F0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五边形 10"/>
              <p:cNvSpPr/>
              <p:nvPr/>
            </p:nvSpPr>
            <p:spPr>
              <a:xfrm>
                <a:off x="1633928" y="990463"/>
                <a:ext cx="2323933" cy="508500"/>
              </a:xfrm>
              <a:prstGeom prst="homePlate">
                <a:avLst>
                  <a:gd name="adj" fmla="val 49997"/>
                </a:avLst>
              </a:prstGeom>
              <a:solidFill>
                <a:schemeClr val="accent1"/>
              </a:solidFill>
              <a:ln w="12700">
                <a:noFill/>
                <a:round/>
              </a:ln>
            </p:spPr>
            <p:txBody>
              <a:bodyPr anchor="ctr" anchorCtr="0"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marL="0" marR="0" lvl="0" indent="0"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" name="TextBox 13"/>
            <p:cNvSpPr/>
            <p:nvPr/>
          </p:nvSpPr>
          <p:spPr>
            <a:xfrm>
              <a:off x="1783769" y="944381"/>
              <a:ext cx="3419685" cy="5841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微软雅黑"/>
                </a:defRPr>
              </a:lvl5pPr>
            </a:lstStyle>
            <a:p>
              <a:pPr lvl="0" eaLnBrk="1" hangingPunct="1"/>
              <a:r>
                <a: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课堂小结</a:t>
              </a:r>
              <a:endPara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1190" y="621030"/>
                <a:ext cx="10648315" cy="275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指数函数的概念：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一般地，函数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𝒂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sup>
                      </m:sSup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b"/>
                        </m:rP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叫做指数函数，其中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指数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是自变量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定义域是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指数函数需要注意的几个点：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621030"/>
                <a:ext cx="10648315" cy="27514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6401435" y="450850"/>
            <a:ext cx="5390515" cy="9525"/>
            <a:chOff x="10081" y="890"/>
            <a:chExt cx="8489" cy="15"/>
          </a:xfrm>
        </p:grpSpPr>
        <p:cxnSp>
          <p:nvCxnSpPr>
            <p:cNvPr id="51210" name="直接连接符 5"/>
            <p:cNvCxnSpPr/>
            <p:nvPr/>
          </p:nvCxnSpPr>
          <p:spPr>
            <a:xfrm>
              <a:off x="10081" y="895"/>
              <a:ext cx="943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2" name="直接连接符 3"/>
            <p:cNvCxnSpPr/>
            <p:nvPr/>
          </p:nvCxnSpPr>
          <p:spPr>
            <a:xfrm>
              <a:off x="16443" y="890"/>
              <a:ext cx="942" cy="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11358" y="898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1261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13886" y="898"/>
              <a:ext cx="943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15163" y="90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7626" y="893"/>
              <a:ext cx="945" cy="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2" name="文本框 11" title=""/>
              <p:cNvSpPr txBox="1"/>
              <p:nvPr/>
            </p:nvSpPr>
            <p:spPr>
              <a:xfrm>
                <a:off x="631190" y="2970530"/>
                <a:ext cx="6626860" cy="248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①指数函数的定义域是实数集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②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自变量是指数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且指数位置只能有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这一项；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③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底数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只能有一项，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且其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系数必须为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④底数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的范围是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幂函数与指数函数的区别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2970530"/>
                <a:ext cx="6626860" cy="2489200"/>
              </a:xfrm>
              <a:prstGeom prst="rect">
                <a:avLst/>
              </a:prstGeom>
              <a:blipFill rotWithShape="1">
                <a:blip r:embed="rId3"/>
                <a:stretch>
                  <a:fillRect r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66160" y="-49848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0" name="文本框 39" title="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82295" y="928370"/>
                <a:ext cx="6242050" cy="1529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作业：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课本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1——3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题；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课本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119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习题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4.2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7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8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82295" y="928370"/>
                <a:ext cx="6242050" cy="1529715"/>
              </a:xfrm>
              <a:prstGeom prst="rect">
                <a:avLst/>
              </a:prstGeom>
              <a:blipFill rotWithShape="1">
                <a:blip r:embed="rId4"/>
                <a:stretch>
                  <a:fillRect r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30" y="739775"/>
            <a:ext cx="6458585" cy="5491480"/>
          </a:xfrm>
          <a:prstGeom prst="rect">
            <a:avLst/>
          </a:prstGeom>
        </p:spPr>
      </p:pic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情境引入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536575" y="537845"/>
                <a:ext cx="5230495" cy="5406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情境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：随着中国经济高速增长，人民生活水平不断提高，旅游成了越来越多家庭的重要生活方式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由于旅游人数不断增加，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两地景区自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2001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年起采取了不同的应对措施，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地提高了景区门票价格，而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地则取消了景区门票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下表给出了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两地景区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2001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年至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2015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年的旅游人次以及逐年增加量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5" y="537845"/>
                <a:ext cx="5230495" cy="54063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 title=""/>
          <p:cNvSpPr txBox="1"/>
          <p:nvPr/>
        </p:nvSpPr>
        <p:spPr>
          <a:xfrm>
            <a:off x="536575" y="537845"/>
            <a:ext cx="1093470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比较两地景区游客人次的变化情况，你发现了怎样的变化规律？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552450" y="1322070"/>
            <a:ext cx="11283315" cy="977265"/>
            <a:chOff x="741" y="4404"/>
            <a:chExt cx="17769" cy="1539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741" y="4404"/>
                  <a:ext cx="17769" cy="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为了有利于观察规律，根据表格，分别画出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两地景区采取不同措施后的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年游客人次的图象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如下图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).</a:t>
                  </a:r>
                  <a:endPara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741" y="4404"/>
                  <a:ext cx="17769" cy="15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1981" y="537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 title=""/>
          <p:cNvGrpSpPr/>
          <p:nvPr/>
        </p:nvGrpSpPr>
        <p:grpSpPr>
          <a:xfrm>
            <a:off x="1873885" y="2668270"/>
            <a:ext cx="8444230" cy="3014345"/>
            <a:chOff x="2951" y="4202"/>
            <a:chExt cx="13298" cy="474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rcRect l="3127" t="6032" r="2588" b="16418"/>
            <a:stretch>
              <a:fillRect/>
            </a:stretch>
          </p:blipFill>
          <p:spPr>
            <a:xfrm>
              <a:off x="2951" y="4202"/>
              <a:ext cx="13298" cy="3741"/>
            </a:xfrm>
            <a:prstGeom prst="rect">
              <a:avLst/>
            </a:prstGeom>
          </p:spPr>
        </p:pic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195" y="8225"/>
                  <a:ext cx="1121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" y="8225"/>
                  <a:ext cx="1121" cy="7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2540" y="8225"/>
                  <a:ext cx="1121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2540" y="8225"/>
                  <a:ext cx="1121" cy="7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536575" y="537845"/>
                <a:ext cx="5559425" cy="3634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观察图象和表格，可以发现，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地景区的游客人次近似于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直线上升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线性增长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，年增加量大致相等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约为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10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万次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地景区的游客人次则是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非线性增长，年增加量越来越大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，但从图象和年增加量都难以看出变化规律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5" y="537845"/>
                <a:ext cx="5559425" cy="36347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487680" y="4354195"/>
            <a:ext cx="11283315" cy="1198880"/>
            <a:chOff x="691" y="5373"/>
            <a:chExt cx="17769" cy="1888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691" y="5373"/>
                  <a:ext cx="17769" cy="1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问题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我们知道，年增加量是对相邻两年的游客人次做减法得到的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能否通过对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地景区每年的游客人次做其他运算发现游客人次的变化规律呢？请你试一试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691" y="5373"/>
                  <a:ext cx="17769" cy="18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6"/>
              </p:custDataLst>
            </p:nvPr>
          </p:nvSpPr>
          <p:spPr>
            <a:xfrm>
              <a:off x="1981" y="537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 title=""/>
          <p:cNvGrpSpPr/>
          <p:nvPr/>
        </p:nvGrpSpPr>
        <p:grpSpPr>
          <a:xfrm>
            <a:off x="6229985" y="986155"/>
            <a:ext cx="5681345" cy="3014980"/>
            <a:chOff x="2951" y="4202"/>
            <a:chExt cx="13298" cy="4748"/>
          </a:xfrm>
        </p:grpSpPr>
        <p:pic>
          <p:nvPicPr>
            <p:cNvPr id="13" name="图片 1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7"/>
            <a:srcRect l="3127" t="6032" r="2588" b="16418"/>
            <a:stretch>
              <a:fillRect/>
            </a:stretch>
          </p:blipFill>
          <p:spPr>
            <a:xfrm>
              <a:off x="2951" y="4202"/>
              <a:ext cx="13298" cy="3741"/>
            </a:xfrm>
            <a:prstGeom prst="rect">
              <a:avLst/>
            </a:prstGeom>
          </p:spPr>
        </p:pic>
        <mc:AlternateContent>
          <mc:Choice Requires="a14">
            <p:sp>
              <p:nvSpPr>
                <p:cNvPr id="14" name="文本框 13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5195" y="8225"/>
                  <a:ext cx="180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5195" y="8225"/>
                  <a:ext cx="1800" cy="72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5" name="文本框 14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12541" y="8225"/>
                  <a:ext cx="2231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3"/>
                  </p:custDataLst>
                </p:nvPr>
              </p:nvSpPr>
              <p:spPr>
                <a:xfrm>
                  <a:off x="12541" y="8225"/>
                  <a:ext cx="2231" cy="72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536575" y="537845"/>
                <a:ext cx="1108964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从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2002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年起，将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地景区每年的游客人次除以上一年的游客人次，可以得到：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5" y="537845"/>
                <a:ext cx="11089640" cy="6819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462915" y="1227455"/>
            <a:ext cx="11283315" cy="2435860"/>
            <a:chOff x="652" y="449"/>
            <a:chExt cx="17769" cy="5043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652" y="449"/>
                  <a:ext cx="17769" cy="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2002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年游客人次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2001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年游客人次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309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278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≈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11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f>
                          <m:fPr>
                            <m:type m:val="bar"/>
                            <m:ctrl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2003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年游客人次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2002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年游客人次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344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309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≈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11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⋯⋯</m:t>
                        </m:r>
                        <m:f>
                          <m:fPr>
                            <m:type m:val="bar"/>
                            <m:ctrl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2015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年游客人次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2014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年游客人次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1244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111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≈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11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652" y="449"/>
                  <a:ext cx="17769" cy="49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6"/>
              </p:custDataLst>
            </p:nvPr>
          </p:nvSpPr>
          <p:spPr>
            <a:xfrm>
              <a:off x="1981" y="537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 title=""/>
          <p:cNvGrpSpPr/>
          <p:nvPr/>
        </p:nvGrpSpPr>
        <p:grpSpPr>
          <a:xfrm>
            <a:off x="462915" y="3756660"/>
            <a:ext cx="11431270" cy="645160"/>
            <a:chOff x="691" y="5373"/>
            <a:chExt cx="18002" cy="1016"/>
          </a:xfrm>
        </p:grpSpPr>
        <mc:AlternateContent>
          <mc:Choice Requires="a14">
            <p:sp>
              <p:nvSpPr>
                <p:cNvPr id="7" name="文本框 6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691" y="5373"/>
                  <a:ext cx="18002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结果表明，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地景区的游客人次的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年增长率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都约为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11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是一个常数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691" y="5373"/>
                  <a:ext cx="18002" cy="101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1981" y="537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 title=""/>
          <p:cNvGrpSpPr/>
          <p:nvPr/>
        </p:nvGrpSpPr>
        <p:grpSpPr>
          <a:xfrm>
            <a:off x="1213485" y="4585335"/>
            <a:ext cx="6343015" cy="1957070"/>
            <a:chOff x="1911" y="6847"/>
            <a:chExt cx="9989" cy="3082"/>
          </a:xfrm>
        </p:grpSpPr>
        <p:sp>
          <p:nvSpPr>
            <p:cNvPr id="12" name="圆角矩形 11"/>
            <p:cNvSpPr/>
            <p:nvPr/>
          </p:nvSpPr>
          <p:spPr>
            <a:xfrm>
              <a:off x="1936" y="6847"/>
              <a:ext cx="9965" cy="308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11" y="7079"/>
              <a:ext cx="9894" cy="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做减法可以得到游客人次的年增加量，做除法可以得到游客人次的年增长率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增加量、增长率是刻画事物变化规律的两个很重要的量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51216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1137900" y="108712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 title=""/>
          <p:cNvGrpSpPr/>
          <p:nvPr/>
        </p:nvGrpSpPr>
        <p:grpSpPr>
          <a:xfrm>
            <a:off x="536575" y="537845"/>
            <a:ext cx="11089640" cy="1272540"/>
            <a:chOff x="845" y="847"/>
            <a:chExt cx="17464" cy="2004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10653" y="1059"/>
              <a:ext cx="2906" cy="7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11" y="1059"/>
              <a:ext cx="5383" cy="7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845" y="847"/>
                  <a:ext cx="17464" cy="2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像这样，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增长率为常数的变化方式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，我们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称为指数增长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因此，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地景区的游客人次近似于指数增长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" y="847"/>
                  <a:ext cx="17464" cy="20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1306830" y="3605530"/>
            <a:ext cx="75565" cy="5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 title=""/>
          <p:cNvGrpSpPr/>
          <p:nvPr/>
        </p:nvGrpSpPr>
        <p:grpSpPr>
          <a:xfrm>
            <a:off x="497840" y="1847850"/>
            <a:ext cx="11431270" cy="645160"/>
            <a:chOff x="691" y="5373"/>
            <a:chExt cx="18002" cy="1016"/>
          </a:xfrm>
        </p:grpSpPr>
        <mc:AlternateContent>
          <mc:Choice Requires="a14">
            <p:sp>
              <p:nvSpPr>
                <p:cNvPr id="7" name="文本框 6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691" y="5373"/>
                  <a:ext cx="18002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显然，从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2001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年开始，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地景区游客人次的变化规律可以近似描述为：</a:t>
                  </a:r>
                  <a:endPara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691" y="5373"/>
                  <a:ext cx="18002" cy="101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1981" y="537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 title=""/>
          <p:cNvGrpSpPr/>
          <p:nvPr/>
        </p:nvGrpSpPr>
        <p:grpSpPr>
          <a:xfrm>
            <a:off x="497840" y="2470150"/>
            <a:ext cx="11431270" cy="1807210"/>
            <a:chOff x="691" y="5373"/>
            <a:chExt cx="18002" cy="2846"/>
          </a:xfrm>
        </p:grpSpPr>
        <mc:AlternateContent>
          <mc:Choice Requires="a14">
            <p:sp>
              <p:nvSpPr>
                <p:cNvPr id="17" name="文本框 16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691" y="5373"/>
                  <a:ext cx="18002" cy="2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1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年后，游客人次是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2001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年的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倍；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2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年后，游客人次是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2001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年的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倍；</a:t>
                  </a:r>
                  <a:endPara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    3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年后，游客人次是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2001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年的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倍；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……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年后，游客人次是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2001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年的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倍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691" y="5373"/>
                  <a:ext cx="18002" cy="284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>
              <p:custDataLst>
                <p:tags r:id="rId12"/>
              </p:custDataLst>
            </p:nvPr>
          </p:nvSpPr>
          <p:spPr>
            <a:xfrm>
              <a:off x="1981" y="537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 title=""/>
          <p:cNvGrpSpPr/>
          <p:nvPr/>
        </p:nvGrpSpPr>
        <p:grpSpPr>
          <a:xfrm>
            <a:off x="497840" y="4380230"/>
            <a:ext cx="11431270" cy="1198880"/>
            <a:chOff x="784" y="7052"/>
            <a:chExt cx="18002" cy="1888"/>
          </a:xfrm>
        </p:grpSpPr>
        <p:sp>
          <p:nvSpPr>
            <p:cNvPr id="24" name="矩形 23"/>
            <p:cNvSpPr/>
            <p:nvPr>
              <p:custDataLst>
                <p:tags r:id="rId13"/>
              </p:custDataLst>
            </p:nvPr>
          </p:nvSpPr>
          <p:spPr>
            <a:xfrm>
              <a:off x="845" y="8157"/>
              <a:ext cx="7624" cy="6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2499" y="7276"/>
              <a:ext cx="5043" cy="6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84" y="7052"/>
              <a:ext cx="18002" cy="1888"/>
              <a:chOff x="691" y="5373"/>
              <a:chExt cx="18002" cy="1888"/>
            </a:xfrm>
          </p:grpSpPr>
          <mc:AlternateContent>
            <mc:Choice Requires="a14">
              <p:sp>
                <p:nvSpPr>
                  <p:cNvPr id="20" name="文本框 19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691" y="5373"/>
                    <a:ext cx="18002" cy="18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50000"/>
                      </a:lnSpc>
                    </a:pPr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如果设经过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年后的游客人次为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2001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年的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倍，那么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11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∈[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∞)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.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①</a:t>
                    </a:r>
                    <a:endPara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l">
                      <a:lnSpc>
                        <a:spcPct val="150000"/>
                      </a:lnSpc>
                    </a:pP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这是一个函数，其中指数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是自变量</a:t>
                    </a:r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.</a:t>
                    </a:r>
                    <a:endPara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691" y="5373"/>
                    <a:ext cx="18002" cy="1888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矩形 20"/>
              <p:cNvSpPr/>
              <p:nvPr>
                <p:custDataLst>
                  <p:tags r:id="rId17"/>
                </p:custDataLst>
              </p:nvPr>
            </p:nvSpPr>
            <p:spPr>
              <a:xfrm>
                <a:off x="1981" y="5373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 title=""/>
          <p:cNvSpPr txBox="1"/>
          <p:nvPr/>
        </p:nvSpPr>
        <p:spPr>
          <a:xfrm>
            <a:off x="536575" y="537845"/>
            <a:ext cx="1102296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情境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当生物死亡后，它机体内原有的碳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含量会按确定的比例衰减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称为衰减率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，大约每经过</a:t>
            </a:r>
            <a:r>
              <a:rPr 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5730</a:t>
            </a:r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年衰减为原来的一半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，这个时间称为“半衰期”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按照上述变化规律，生物体内碳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含量与死亡年数之间有怎样的关系？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6" name="组合 5" title=""/>
          <p:cNvGrpSpPr/>
          <p:nvPr/>
        </p:nvGrpSpPr>
        <p:grpSpPr>
          <a:xfrm>
            <a:off x="552450" y="2209165"/>
            <a:ext cx="11431270" cy="1198880"/>
            <a:chOff x="691" y="5373"/>
            <a:chExt cx="18002" cy="1888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691" y="5373"/>
                  <a:ext cx="18002" cy="1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设死亡生物体内碳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14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含量的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年衰减率为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，如果把刚死亡的生物体内碳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14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含量看成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个单位，那么：</a:t>
                  </a:r>
                  <a:endPara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691" y="5373"/>
                  <a:ext cx="18002" cy="18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1981" y="537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 title=""/>
          <p:cNvGrpSpPr/>
          <p:nvPr/>
        </p:nvGrpSpPr>
        <p:grpSpPr>
          <a:xfrm>
            <a:off x="424180" y="3437890"/>
            <a:ext cx="11431270" cy="2413635"/>
            <a:chOff x="680" y="5373"/>
            <a:chExt cx="18002" cy="3801"/>
          </a:xfrm>
        </p:grpSpPr>
        <mc:AlternateContent>
          <mc:Choice Requires="a14">
            <p:sp>
              <p:nvSpPr>
                <p:cNvPr id="17" name="文本框 16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680" y="5373"/>
                  <a:ext cx="18002" cy="3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死亡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年后，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生物体内碳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14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含量为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；</a:t>
                  </a:r>
                  <a:endPara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死亡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2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年后，生物体内碳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14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含量为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倍；</a:t>
                  </a:r>
                  <a:endPara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死亡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3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年后，生物体内碳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14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含量为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倍；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……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死亡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5730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年后，生物体内碳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14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含量为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57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30</m:t>
                            </m:r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680" y="5373"/>
                  <a:ext cx="18002" cy="380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>
              <p:custDataLst>
                <p:tags r:id="rId9"/>
              </p:custDataLst>
            </p:nvPr>
          </p:nvSpPr>
          <p:spPr>
            <a:xfrm>
              <a:off x="1981" y="537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536575" y="537845"/>
                <a:ext cx="11022965" cy="92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根据已知条件，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5730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，从而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5730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5730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5" y="537845"/>
                <a:ext cx="11022965" cy="9277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52450" y="1534795"/>
            <a:ext cx="11431270" cy="1541780"/>
            <a:chOff x="870" y="2417"/>
            <a:chExt cx="18002" cy="2428"/>
          </a:xfrm>
        </p:grpSpPr>
        <p:sp>
          <p:nvSpPr>
            <p:cNvPr id="7" name="矩形 6"/>
            <p:cNvSpPr/>
            <p:nvPr/>
          </p:nvSpPr>
          <p:spPr>
            <a:xfrm>
              <a:off x="2018" y="3721"/>
              <a:ext cx="5970" cy="1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870" y="2417"/>
              <a:ext cx="18002" cy="2428"/>
              <a:chOff x="691" y="5373"/>
              <a:chExt cx="18002" cy="2428"/>
            </a:xfrm>
          </p:grpSpPr>
          <mc:AlternateContent>
            <mc:Choice Requires="a14">
              <p:sp>
                <p:nvSpPr>
                  <p:cNvPr id="2" name="文本框 1"/>
                  <p:cNvSpPr txBox="1"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691" y="5373"/>
                    <a:ext cx="18002" cy="24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50000"/>
                      </a:lnSpc>
                    </a:pPr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设生物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死亡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年数为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，死亡生物体内碳</a:t>
                    </a:r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14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含量为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，那么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oMath>
                      </m:oMathPara>
                    </a14:m>
                    <a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即</a:t>
                    </a:r>
                    <a:endPara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50000"/>
                      </a:lnSpc>
                    </a:pPr>
                    <a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          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type m:val="bar"/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type m:val="bar"/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  <m:t>5730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∈[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∞)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).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 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②</a:t>
                    </a:r>
                    <a:endPara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691" y="5373"/>
                    <a:ext cx="18002" cy="242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/>
              <p:cNvSpPr/>
              <p:nvPr>
                <p:custDataLst>
                  <p:tags r:id="rId6"/>
                </p:custDataLst>
              </p:nvPr>
            </p:nvSpPr>
            <p:spPr>
              <a:xfrm>
                <a:off x="1981" y="5373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 title=""/>
          <p:cNvGrpSpPr/>
          <p:nvPr/>
        </p:nvGrpSpPr>
        <p:grpSpPr>
          <a:xfrm>
            <a:off x="552450" y="3145790"/>
            <a:ext cx="11431270" cy="2095500"/>
            <a:chOff x="882" y="4913"/>
            <a:chExt cx="18002" cy="3300"/>
          </a:xfrm>
        </p:grpSpPr>
        <mc:AlternateContent>
          <mc:Choice Requires="a14">
            <p:sp>
              <p:nvSpPr>
                <p:cNvPr id="17" name="文本框 16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882" y="4913"/>
                  <a:ext cx="18002" cy="3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这也是一个函数，指数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是自变量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死亡生物体内碳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14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含量每年都以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−(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5730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的衰减率衰减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像这样，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衰减率为常数的变化方式，我们称为指数衰减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因此，死亡生物体内碳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14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含量呈指数衰减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882" y="4913"/>
                  <a:ext cx="18002" cy="33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>
              <p:custDataLst>
                <p:tags r:id="rId10"/>
              </p:custDataLst>
            </p:nvPr>
          </p:nvSpPr>
          <p:spPr>
            <a:xfrm>
              <a:off x="1981" y="537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p="http://schemas.openxmlformats.org/presentationml/2006/main">
  <p:tag name="KSO_WM_UNIT_TABLE_BEAUTIFY" val="smartTable{cb751931-4b61-4d35-8c36-b11f28a3e1dc}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9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zIwMWFkZjA2MzZjMzdlMjQ1ZjNiMWY2MTM0NWU4YzMifQ==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146</Paragraphs>
  <Slides>28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38">
      <vt:lpstr>Arial</vt:lpstr>
      <vt:lpstr>微软雅黑</vt:lpstr>
      <vt:lpstr>Wingdings</vt:lpstr>
      <vt:lpstr>楷体</vt:lpstr>
      <vt:lpstr>黑体</vt:lpstr>
      <vt:lpstr>宋体</vt:lpstr>
      <vt:lpstr>Cambria Math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2023-10-20T08:37:01.937</cp:lastPrinted>
  <dcterms:created xsi:type="dcterms:W3CDTF">2023-10-20T08:37:01Z</dcterms:created>
  <dcterms:modified xsi:type="dcterms:W3CDTF">2023-10-20T00:37:01Z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