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680.xml" ContentType="application/vnd.openxmlformats-officedocument.presentationml.tags+xml"/>
  <Override PartName="/ppt/tags/tag760.xml" ContentType="application/vnd.openxmlformats-officedocument.presentationml.tags+xml"/>
  <Override PartName="/ppt/tags/tag79.xml" ContentType="application/vnd.openxmlformats-officedocument.presentationml.tags+xml"/>
  <Override PartName="/ppt/tags/tag830.xml" ContentType="application/vnd.openxmlformats-officedocument.presentationml.tags+xml"/>
  <Override PartName="/ppt/tags/tag89.xml" ContentType="application/vnd.openxmlformats-officedocument.presentationml.tags+xml"/>
  <Override PartName="/ppt/tags/tag94.xml" ContentType="application/vnd.openxmlformats-officedocument.presentationml.tags+xml"/>
  <Override PartName="/ppt/tags/tag990.xml" ContentType="application/vnd.openxmlformats-officedocument.presentationml.tags+xml"/>
  <Override PartName="/ppt/tags/tag102.xml" ContentType="application/vnd.openxmlformats-officedocument.presentationml.tags+xml"/>
  <Override PartName="/ppt/tags/tag105.xml" ContentType="application/vnd.openxmlformats-officedocument.presentationml.tags+xml"/>
  <Override PartName="/ppt/tags/tag108.xml" ContentType="application/vnd.openxmlformats-officedocument.presentationml.tags+xml"/>
  <Override PartName="/ppt/tags/tag112.xml" ContentType="application/vnd.openxmlformats-officedocument.presentationml.tags+xml"/>
  <Override PartName="/ppt/tags/tag119.xml" ContentType="application/vnd.openxmlformats-officedocument.presentationml.tags+xml"/>
  <Override PartName="/ppt/tags/tag122.xml" ContentType="application/vnd.openxmlformats-officedocument.presentationml.tags+xml"/>
  <Override PartName="/ppt/tags/tag1250.xml" ContentType="application/vnd.openxmlformats-officedocument.presentationml.tags+xml"/>
  <Override PartName="/ppt/tags/tag127.xml" ContentType="application/vnd.openxmlformats-officedocument.presentationml.tags+xml"/>
  <Override PartName="/ppt/tags/tag130.xml" ContentType="application/vnd.openxmlformats-officedocument.presentationml.tags+xml"/>
  <Override PartName="/ppt/tags/tag1360.xml" ContentType="application/vnd.openxmlformats-officedocument.presentationml.tags+xml"/>
  <Override PartName="/ppt/tags/tag139.xml" ContentType="application/vnd.openxmlformats-officedocument.presentationml.tags+xml"/>
  <Override PartName="/ppt/tags/tag147.xml" ContentType="application/vnd.openxmlformats-officedocument.presentationml.tags+xml"/>
  <Override PartName="/ppt/tags/tag15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4" r:id="rId28"/>
    <p:sldId id="283" r:id="rId29"/>
    <p:sldId id="285" r:id="rId30"/>
    <p:sldId id="287" r:id="rId31"/>
    <p:sldId id="286" r:id="rId32"/>
    <p:sldId id="288" r:id="rId33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卢钰婷" initials="卢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5" d="100"/>
          <a:sy n="65" d="100"/>
        </p:scale>
        <p:origin x="762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file:///D:\qq&#25991;&#20214;\712321467\Image\C2C\Image2\%7b75232B38-A165-1FB7-499C-2E1C792CACB5%7d.png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073743875" descr="学科网 zxxk.com"/>
          <p:cNvPicPr>
            <a:picLocks noChangeAspect="1"/>
          </p:cNvPicPr>
          <p:nvPr/>
        </p:nvPicPr>
        <p:blipFill>
          <a:blip r:embed="rId19" r:link="rId20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103.xml"/><Relationship Id="rId7" Type="http://schemas.openxmlformats.org/officeDocument/2006/relationships/tags" Target="../tags/tag105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image" Target="../media/image24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23.png"/><Relationship Id="rId4" Type="http://schemas.openxmlformats.org/officeDocument/2006/relationships/tags" Target="../tags/tag104.xml"/><Relationship Id="rId9" Type="http://schemas.openxmlformats.org/officeDocument/2006/relationships/tags" Target="../tags/tag10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109.xml"/><Relationship Id="rId7" Type="http://schemas.openxmlformats.org/officeDocument/2006/relationships/image" Target="../media/image27.pn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2.xml"/><Relationship Id="rId5" Type="http://schemas.openxmlformats.org/officeDocument/2006/relationships/image" Target="../media/image26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3.xml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3" Type="http://schemas.openxmlformats.org/officeDocument/2006/relationships/tags" Target="../tags/tag117.xml"/><Relationship Id="rId7" Type="http://schemas.openxmlformats.org/officeDocument/2006/relationships/image" Target="../media/image37.png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8.xml"/><Relationship Id="rId9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tags" Target="../tags/tag130.xml"/><Relationship Id="rId3" Type="http://schemas.openxmlformats.org/officeDocument/2006/relationships/tags" Target="../tags/tag12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1.png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tags" Target="../tags/tag126.xml"/><Relationship Id="rId11" Type="http://schemas.openxmlformats.org/officeDocument/2006/relationships/tags" Target="../tags/tag127.xml"/><Relationship Id="rId5" Type="http://schemas.openxmlformats.org/officeDocument/2006/relationships/tags" Target="../tags/tag125.xml"/><Relationship Id="rId10" Type="http://schemas.openxmlformats.org/officeDocument/2006/relationships/image" Target="../media/image40.png"/><Relationship Id="rId4" Type="http://schemas.openxmlformats.org/officeDocument/2006/relationships/tags" Target="../tags/tag124.xml"/><Relationship Id="rId9" Type="http://schemas.openxmlformats.org/officeDocument/2006/relationships/tags" Target="../tags/tag1250.xml"/><Relationship Id="rId1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tags" Target="../tags/tag139.xml"/><Relationship Id="rId3" Type="http://schemas.openxmlformats.org/officeDocument/2006/relationships/tags" Target="../tags/tag133.xml"/><Relationship Id="rId7" Type="http://schemas.openxmlformats.org/officeDocument/2006/relationships/tags" Target="../tags/tag137.xml"/><Relationship Id="rId12" Type="http://schemas.openxmlformats.org/officeDocument/2006/relationships/image" Target="../media/image46.png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tags" Target="../tags/tag1360.xml"/><Relationship Id="rId5" Type="http://schemas.openxmlformats.org/officeDocument/2006/relationships/tags" Target="../tags/tag135.xml"/><Relationship Id="rId10" Type="http://schemas.openxmlformats.org/officeDocument/2006/relationships/image" Target="../media/image45.png"/><Relationship Id="rId4" Type="http://schemas.openxmlformats.org/officeDocument/2006/relationships/tags" Target="../tags/tag134.xml"/><Relationship Id="rId9" Type="http://schemas.openxmlformats.org/officeDocument/2006/relationships/image" Target="../media/image44.png"/><Relationship Id="rId1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8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0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5" Type="http://schemas.openxmlformats.org/officeDocument/2006/relationships/image" Target="../media/image52.png"/><Relationship Id="rId4" Type="http://schemas.openxmlformats.org/officeDocument/2006/relationships/tags" Target="../tags/tag14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4.xml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5.xml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149.xml"/><Relationship Id="rId7" Type="http://schemas.openxmlformats.org/officeDocument/2006/relationships/tags" Target="../tags/tag156.xml"/><Relationship Id="rId2" Type="http://schemas.openxmlformats.org/officeDocument/2006/relationships/tags" Target="../tags/tag148.xml"/><Relationship Id="rId1" Type="http://schemas.openxmlformats.org/officeDocument/2006/relationships/tags" Target="../tags/tag14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1.xml"/><Relationship Id="rId4" Type="http://schemas.openxmlformats.org/officeDocument/2006/relationships/tags" Target="../tags/tag15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3.xml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../media/image8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image" Target="../media/image7.png"/><Relationship Id="rId5" Type="http://schemas.openxmlformats.org/officeDocument/2006/relationships/tags" Target="../tags/tag72.xml"/><Relationship Id="rId10" Type="http://schemas.openxmlformats.org/officeDocument/2006/relationships/image" Target="../media/image6.png"/><Relationship Id="rId4" Type="http://schemas.openxmlformats.org/officeDocument/2006/relationships/tags" Target="../tags/tag71.xml"/><Relationship Id="rId9" Type="http://schemas.openxmlformats.org/officeDocument/2006/relationships/tags" Target="../tags/tag68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4.xml"/><Relationship Id="rId4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3" Type="http://schemas.openxmlformats.org/officeDocument/2006/relationships/tags" Target="../tags/tag77.xml"/><Relationship Id="rId7" Type="http://schemas.openxmlformats.org/officeDocument/2006/relationships/image" Target="../media/image9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760.xml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11.png"/><Relationship Id="rId4" Type="http://schemas.openxmlformats.org/officeDocument/2006/relationships/tags" Target="../tags/tag78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82.xml"/><Relationship Id="rId7" Type="http://schemas.openxmlformats.org/officeDocument/2006/relationships/tags" Target="../tags/tag830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3.xml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7" Type="http://schemas.openxmlformats.org/officeDocument/2006/relationships/image" Target="../media/image15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92.xml"/><Relationship Id="rId7" Type="http://schemas.openxmlformats.org/officeDocument/2006/relationships/tags" Target="../tags/tag94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96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23.png"/><Relationship Id="rId2" Type="http://schemas.openxmlformats.org/officeDocument/2006/relationships/tags" Target="../tags/tag95.xml"/><Relationship Id="rId1" Type="http://schemas.openxmlformats.org/officeDocument/2006/relationships/tags" Target="../tags/tag93.xml"/><Relationship Id="rId6" Type="http://schemas.openxmlformats.org/officeDocument/2006/relationships/tags" Target="../tags/tag99.xml"/><Relationship Id="rId11" Type="http://schemas.openxmlformats.org/officeDocument/2006/relationships/tags" Target="../tags/tag102.xml"/><Relationship Id="rId5" Type="http://schemas.openxmlformats.org/officeDocument/2006/relationships/tags" Target="../tags/tag98.xml"/><Relationship Id="rId10" Type="http://schemas.openxmlformats.org/officeDocument/2006/relationships/image" Target="../media/image22.png"/><Relationship Id="rId4" Type="http://schemas.openxmlformats.org/officeDocument/2006/relationships/tags" Target="../tags/tag97.xml"/><Relationship Id="rId9" Type="http://schemas.openxmlformats.org/officeDocument/2006/relationships/tags" Target="../tags/tag9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深度视觉·原创设计 https://www.docer.com/works?userid=22383862"/>
          <p:cNvSpPr txBox="1"/>
          <p:nvPr>
            <p:custDataLst>
              <p:tags r:id="rId1"/>
            </p:custDataLst>
          </p:nvPr>
        </p:nvSpPr>
        <p:spPr>
          <a:xfrm>
            <a:off x="486697" y="2906758"/>
            <a:ext cx="10775695" cy="3290017"/>
          </a:xfrm>
          <a:custGeom>
            <a:avLst/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4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>
            <a:off x="1828165" y="1468120"/>
            <a:ext cx="10363835" cy="3995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/>
          <p:cNvSpPr txBox="1"/>
          <p:nvPr/>
        </p:nvSpPr>
        <p:spPr>
          <a:xfrm>
            <a:off x="2634615" y="2040890"/>
            <a:ext cx="11304905" cy="271335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+mn-ea"/>
              </a:rPr>
              <a:t>4.3   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+mn-ea"/>
              </a:rPr>
              <a:t>对数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+mn-ea"/>
              </a:rPr>
              <a:t>4.3.1   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+mn-ea"/>
              </a:rPr>
              <a:t>对数的概念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+mn-ea"/>
              </a:rPr>
              <a:t>4.3.2   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+mn-ea"/>
              </a:rPr>
              <a:t>对数的运算</a:t>
            </a:r>
          </a:p>
        </p:txBody>
      </p:sp>
      <p:pic>
        <p:nvPicPr>
          <p:cNvPr id="100" name="图片 99"/>
          <p:cNvPicPr/>
          <p:nvPr/>
        </p:nvPicPr>
        <p:blipFill>
          <a:blip r:embed="rId5"/>
          <a:stretch>
            <a:fillRect/>
          </a:stretch>
        </p:blipFill>
        <p:spPr>
          <a:xfrm>
            <a:off x="9474518" y="-317"/>
            <a:ext cx="27146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深度视觉·原创设计 https://www.docer.com/works?userid=22383862"/>
          <p:cNvSpPr txBox="1"/>
          <p:nvPr>
            <p:custDataLst>
              <p:tags r:id="rId2"/>
            </p:custDataLst>
          </p:nvPr>
        </p:nvSpPr>
        <p:spPr>
          <a:xfrm>
            <a:off x="2359025" y="813435"/>
            <a:ext cx="10384155" cy="64516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第四章</a:t>
            </a:r>
            <a:r>
              <a:rPr lang="en-US" altLang="zh-CN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   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指数函数与对数函数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1" name="组合 31"/>
          <p:cNvGrpSpPr/>
          <p:nvPr/>
        </p:nvGrpSpPr>
        <p:grpSpPr>
          <a:xfrm>
            <a:off x="536315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1337945" y="1066165"/>
            <a:ext cx="75565" cy="33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605790" y="688975"/>
            <a:ext cx="11241405" cy="1050290"/>
            <a:chOff x="953" y="3443"/>
            <a:chExt cx="17703" cy="16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953" y="3443"/>
                  <a:ext cx="17703" cy="1654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zh-CN" altLang="en-US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问题</a:t>
                  </a:r>
                  <a:r>
                    <a:rPr lang="en-US" altLang="zh-CN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3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：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同样地，同学们可以仿照上述过程，由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÷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𝑚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</m:oMath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自己推出对数运算的其他性质</a:t>
                  </a:r>
                  <a:r>
                    <a:rPr lang="en-US" altLang="zh-CN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endParaRPr>
                </a:p>
              </p:txBody>
            </p:sp>
          </mc:Choice>
  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" y="3443"/>
                  <a:ext cx="17703" cy="16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矩形 23"/>
            <p:cNvSpPr/>
            <p:nvPr/>
          </p:nvSpPr>
          <p:spPr>
            <a:xfrm>
              <a:off x="7839" y="4596"/>
              <a:ext cx="119" cy="119"/>
            </a:xfrm>
            <a:prstGeom prst="rect">
              <a:avLst/>
            </a:prstGeom>
            <a:noFill/>
            <a:ln>
              <a:solidFill>
                <a:srgbClr val="000000">
                  <a:alpha val="0"/>
                </a:srgb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6575" y="2025650"/>
            <a:ext cx="6772275" cy="3326874"/>
            <a:chOff x="895" y="5206"/>
            <a:chExt cx="10665" cy="117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895" y="5206"/>
                  <a:ext cx="10665" cy="117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设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𝑀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𝑚</m:t>
                          </m:r>
                        </m:sup>
                      </m:sSup>
                      <m:r>
                        <a:rPr lang="zh-CN" altLang="en-US" sz="24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sym typeface="+mn-ea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𝑁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a14:m>
                  <a:endPara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50000"/>
                    </a:lnSpc>
                  </a:pPr>
                  <a:r>
                    <a:rPr lang="en-US" altLang="zh-CN" sz="2400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∵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÷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𝑚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</m:oMath>
                  </a14:m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∴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𝑚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altLang="zh-CN" sz="2400" i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</a:p>
                <a:p>
                  <a:pPr algn="l">
                    <a:lnSpc>
                      <a:spcPct val="150000"/>
                    </a:lnSpc>
                  </a:pP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根据对数与指数间的关系可得：</a:t>
                  </a:r>
                  <a:endPara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𝑀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𝑁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a14:m>
                  <a:r>
                    <a:rPr lang="en-US" altLang="zh-CN" sz="2400" i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 </a:t>
                  </a:r>
                </a:p>
                <a:p>
                  <a:pPr algn="l">
                    <a:lnSpc>
                      <a:spcPct val="15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∴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f>
                        <m:f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𝑀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𝑁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𝑚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���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𝑀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𝑁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a14:m>
                  <a:endParaRPr lang="en-US" altLang="zh-CN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"/>
                  </p:custDataLst>
                </p:nvPr>
              </p:nvSpPr>
              <p:spPr>
                <a:xfrm>
                  <a:off x="895" y="5206"/>
                  <a:ext cx="10665" cy="1171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>
              <p:custDataLst>
                <p:tags r:id="rId4"/>
              </p:custDataLst>
            </p:nvPr>
          </p:nvSpPr>
          <p:spPr>
            <a:xfrm>
              <a:off x="2157" y="718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427595" y="2985770"/>
            <a:ext cx="4154170" cy="886460"/>
            <a:chOff x="10391" y="6583"/>
            <a:chExt cx="6542" cy="1396"/>
          </a:xfrm>
        </p:grpSpPr>
        <p:sp>
          <p:nvSpPr>
            <p:cNvPr id="27" name="圆角矩形 26"/>
            <p:cNvSpPr/>
            <p:nvPr/>
          </p:nvSpPr>
          <p:spPr>
            <a:xfrm>
              <a:off x="10462" y="6583"/>
              <a:ext cx="6367" cy="139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>
                  <p:custDataLst>
                    <p:tags r:id="rId2"/>
                  </p:custDataLst>
                </p:nvPr>
              </p:nvSpPr>
              <p:spPr>
                <a:xfrm>
                  <a:off x="10391" y="6950"/>
                  <a:ext cx="6542" cy="7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𝒂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𝑴𝑵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)=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𝒂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𝑴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𝒂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𝑵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9"/>
                  </p:custDataLst>
                </p:nvPr>
              </p:nvSpPr>
              <p:spPr>
                <a:xfrm>
                  <a:off x="10391" y="6950"/>
                  <a:ext cx="6542" cy="72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/>
          <p:cNvGrpSpPr/>
          <p:nvPr/>
        </p:nvGrpSpPr>
        <p:grpSpPr>
          <a:xfrm>
            <a:off x="582930" y="-45085"/>
            <a:ext cx="7078345" cy="583565"/>
            <a:chOff x="1617477" y="945016"/>
            <a:chExt cx="7077836" cy="584139"/>
          </a:xfrm>
        </p:grpSpPr>
        <p:grpSp>
          <p:nvGrpSpPr>
            <p:cNvPr id="3" name="组合 17"/>
            <p:cNvGrpSpPr/>
            <p:nvPr/>
          </p:nvGrpSpPr>
          <p:grpSpPr>
            <a:xfrm>
              <a:off x="1633928" y="990463"/>
              <a:ext cx="6612415" cy="508500"/>
              <a:chOff x="1633928" y="990463"/>
              <a:chExt cx="6612415" cy="508500"/>
            </a:xfrm>
          </p:grpSpPr>
          <p:sp>
            <p:nvSpPr>
              <p:cNvPr id="5" name="五边形 13"/>
              <p:cNvSpPr/>
              <p:nvPr/>
            </p:nvSpPr>
            <p:spPr>
              <a:xfrm>
                <a:off x="4876640" y="993641"/>
                <a:ext cx="3369703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DEF0FA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五边形 14"/>
              <p:cNvSpPr/>
              <p:nvPr/>
            </p:nvSpPr>
            <p:spPr>
              <a:xfrm>
                <a:off x="3810551" y="990463"/>
                <a:ext cx="3626224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99BBFF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" name="五边形 15"/>
              <p:cNvSpPr/>
              <p:nvPr/>
            </p:nvSpPr>
            <p:spPr>
              <a:xfrm>
                <a:off x="2751448" y="996819"/>
                <a:ext cx="4096725" cy="494516"/>
              </a:xfrm>
              <a:prstGeom prst="homePlate">
                <a:avLst>
                  <a:gd name="adj" fmla="val 49994"/>
                </a:avLst>
              </a:prstGeom>
              <a:solidFill>
                <a:srgbClr val="A0C0F0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五边形 10"/>
              <p:cNvSpPr/>
              <p:nvPr/>
            </p:nvSpPr>
            <p:spPr>
              <a:xfrm>
                <a:off x="1633928" y="990463"/>
                <a:ext cx="2996984" cy="508500"/>
              </a:xfrm>
              <a:prstGeom prst="homePlate">
                <a:avLst>
                  <a:gd name="adj" fmla="val 49997"/>
                </a:avLst>
              </a:prstGeom>
              <a:solidFill>
                <a:schemeClr val="accent1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9" name="TextBox 13"/>
            <p:cNvSpPr/>
            <p:nvPr/>
          </p:nvSpPr>
          <p:spPr>
            <a:xfrm>
              <a:off x="1617477" y="945016"/>
              <a:ext cx="7077836" cy="58413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anchor="t" anchorCtr="0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5pPr>
            </a:lstStyle>
            <a:p>
              <a:pPr lvl="0" eaLnBrk="1" hangingPunct="1"/>
              <a:r>
                <a: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新知探索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99440" y="619125"/>
                <a:ext cx="11008360" cy="10502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活动</a:t>
                </a:r>
                <a:r>
                  <a:rPr lang="en-US" altLang="zh-CN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4</a:t>
                </a: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：同样地，同学们可以仿照上述过程，由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𝑚𝑛</m:t>
                        </m:r>
                      </m:sup>
                    </m:sSup>
                    <m:r>
                      <a:rPr lang="en-US" altLang="zh-CN" sz="2400" b="1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，</m:t>
                    </m:r>
                  </m:oMath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你还能推出对数运算的其他性质吗？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619125"/>
                <a:ext cx="11008360" cy="10502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/>
          <p:cNvGrpSpPr/>
          <p:nvPr/>
        </p:nvGrpSpPr>
        <p:grpSpPr>
          <a:xfrm>
            <a:off x="6652895" y="2985770"/>
            <a:ext cx="2837815" cy="886460"/>
            <a:chOff x="10391" y="6583"/>
            <a:chExt cx="4469" cy="1396"/>
          </a:xfrm>
        </p:grpSpPr>
        <p:sp>
          <p:nvSpPr>
            <p:cNvPr id="27" name="圆角矩形 26"/>
            <p:cNvSpPr/>
            <p:nvPr>
              <p:custDataLst>
                <p:tags r:id="rId2"/>
              </p:custDataLst>
            </p:nvPr>
          </p:nvSpPr>
          <p:spPr>
            <a:xfrm>
              <a:off x="10462" y="6583"/>
              <a:ext cx="4398" cy="139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10391" y="6950"/>
                  <a:ext cx="4238" cy="7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𝒂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𝑴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𝒏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𝒂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𝑴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"/>
                  </p:custDataLst>
                </p:nvPr>
              </p:nvSpPr>
              <p:spPr>
                <a:xfrm>
                  <a:off x="10391" y="6950"/>
                  <a:ext cx="4238" cy="72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/>
          <p:cNvGrpSpPr/>
          <p:nvPr/>
        </p:nvGrpSpPr>
        <p:grpSpPr>
          <a:xfrm>
            <a:off x="599440" y="1874520"/>
            <a:ext cx="5828030" cy="2896870"/>
            <a:chOff x="944" y="2952"/>
            <a:chExt cx="9178" cy="45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944" y="2952"/>
                  <a:ext cx="9179" cy="45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90000"/>
                    </a:lnSpc>
                  </a:pP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设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𝑀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𝑚</m:t>
                          </m:r>
                        </m:sup>
                      </m:sSup>
                      <m:r>
                        <a:rPr lang="zh-CN" altLang="en-US" sz="24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sym typeface="+mn-ea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𝑁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a14:m>
                  <a:endPara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90000"/>
                    </a:lnSpc>
                  </a:pPr>
                  <a:r>
                    <a:rPr lang="en-US" altLang="zh-CN" sz="2400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∵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𝑚𝑛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a14:m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∴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𝑚𝑛</m:t>
                          </m:r>
                        </m:sup>
                      </m:sSup>
                    </m:oMath>
                  </a14:m>
                  <a:r>
                    <a:rPr lang="en-US" altLang="zh-CN" sz="2400" i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i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90000"/>
                    </a:lnSpc>
                  </a:pP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根据对数与指数间的关系可得：</a:t>
                  </a:r>
                  <a:endPara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9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𝑚𝑛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𝑛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𝑀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a14:m>
                  <a:r>
                    <a:rPr lang="en-US" altLang="zh-CN" sz="2400" i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 </a:t>
                  </a:r>
                </a:p>
              </p:txBody>
            </p:sp>
          </mc:Choice>
  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" y="2952"/>
                  <a:ext cx="9179" cy="456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矩形 11"/>
            <p:cNvSpPr/>
            <p:nvPr/>
          </p:nvSpPr>
          <p:spPr>
            <a:xfrm>
              <a:off x="8397" y="5233"/>
              <a:ext cx="119" cy="119"/>
            </a:xfrm>
            <a:prstGeom prst="rect">
              <a:avLst/>
            </a:prstGeom>
            <a:noFill/>
            <a:ln>
              <a:solidFill>
                <a:srgbClr val="000000">
                  <a:alpha val="0"/>
                </a:srgb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/>
          <p:cNvGrpSpPr/>
          <p:nvPr/>
        </p:nvGrpSpPr>
        <p:grpSpPr>
          <a:xfrm>
            <a:off x="582930" y="-45085"/>
            <a:ext cx="7078345" cy="583565"/>
            <a:chOff x="1617477" y="945016"/>
            <a:chExt cx="7077836" cy="584139"/>
          </a:xfrm>
        </p:grpSpPr>
        <p:grpSp>
          <p:nvGrpSpPr>
            <p:cNvPr id="3" name="组合 17"/>
            <p:cNvGrpSpPr/>
            <p:nvPr/>
          </p:nvGrpSpPr>
          <p:grpSpPr>
            <a:xfrm>
              <a:off x="1633928" y="990463"/>
              <a:ext cx="6612415" cy="508500"/>
              <a:chOff x="1633928" y="990463"/>
              <a:chExt cx="6612415" cy="508500"/>
            </a:xfrm>
          </p:grpSpPr>
          <p:sp>
            <p:nvSpPr>
              <p:cNvPr id="5" name="五边形 13"/>
              <p:cNvSpPr/>
              <p:nvPr/>
            </p:nvSpPr>
            <p:spPr>
              <a:xfrm>
                <a:off x="4876640" y="993641"/>
                <a:ext cx="3369703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DEF0FA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五边形 14"/>
              <p:cNvSpPr/>
              <p:nvPr/>
            </p:nvSpPr>
            <p:spPr>
              <a:xfrm>
                <a:off x="3810551" y="990463"/>
                <a:ext cx="3626224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99BBFF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" name="五边形 15"/>
              <p:cNvSpPr/>
              <p:nvPr/>
            </p:nvSpPr>
            <p:spPr>
              <a:xfrm>
                <a:off x="2751448" y="996819"/>
                <a:ext cx="4096725" cy="494516"/>
              </a:xfrm>
              <a:prstGeom prst="homePlate">
                <a:avLst>
                  <a:gd name="adj" fmla="val 49994"/>
                </a:avLst>
              </a:prstGeom>
              <a:solidFill>
                <a:srgbClr val="A0C0F0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五边形 10"/>
              <p:cNvSpPr/>
              <p:nvPr/>
            </p:nvSpPr>
            <p:spPr>
              <a:xfrm>
                <a:off x="1633928" y="990463"/>
                <a:ext cx="2996984" cy="508500"/>
              </a:xfrm>
              <a:prstGeom prst="homePlate">
                <a:avLst>
                  <a:gd name="adj" fmla="val 49997"/>
                </a:avLst>
              </a:prstGeom>
              <a:solidFill>
                <a:schemeClr val="accent1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9" name="TextBox 13"/>
            <p:cNvSpPr/>
            <p:nvPr/>
          </p:nvSpPr>
          <p:spPr>
            <a:xfrm>
              <a:off x="1617477" y="945016"/>
              <a:ext cx="7077836" cy="58413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anchor="t" anchorCtr="0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5pPr>
            </a:lstStyle>
            <a:p>
              <a:pPr lvl="0" eaLnBrk="1" hangingPunct="1"/>
              <a:r>
                <a: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新知探索</a:t>
              </a: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99440" y="741045"/>
            <a:ext cx="8446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通过刚刚的推理计算，我们得到了如下重要的对数运算性质：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651760" y="1558925"/>
            <a:ext cx="7063105" cy="4042410"/>
            <a:chOff x="3846" y="2455"/>
            <a:chExt cx="11123" cy="6366"/>
          </a:xfrm>
        </p:grpSpPr>
        <p:sp>
          <p:nvSpPr>
            <p:cNvPr id="4" name="圆角矩形 3"/>
            <p:cNvSpPr/>
            <p:nvPr/>
          </p:nvSpPr>
          <p:spPr>
            <a:xfrm>
              <a:off x="3846" y="2455"/>
              <a:ext cx="10790" cy="518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4231" y="2613"/>
              <a:ext cx="10738" cy="6209"/>
              <a:chOff x="1151" y="2670"/>
              <a:chExt cx="10738" cy="6209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151" y="2670"/>
                <a:ext cx="10738" cy="4945"/>
              </a:xfrm>
              <a:prstGeom prst="rect">
                <a:avLst/>
              </a:prstGeom>
              <a:noFill/>
              <a:ln w="28575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1395" y="2911"/>
                    <a:ext cx="9684" cy="59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>
                      <a:lnSpc>
                        <a:spcPct val="170000"/>
                      </a:lnSpc>
                    </a:pP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如果</a:t>
                    </a:r>
                    <a14:m>
                      <m:oMath xmlns:m="http://schemas.openxmlformats.org/officeDocument/2006/math">
                        <m:r>
                          <a:rPr lang="en-US" altLang="zh-CN" sz="2400" b="1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𝒂</m:t>
                        </m:r>
                        <m:r>
                          <a:rPr lang="en-US" altLang="zh-CN" sz="2400" b="1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b="1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𝟎</m:t>
                        </m:r>
                      </m:oMath>
                    </a14:m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，且</a:t>
                    </a:r>
                    <a14:m>
                      <m:oMath xmlns:m="http://schemas.openxmlformats.org/officeDocument/2006/math">
                        <m:r>
                          <a:rPr lang="en-US" altLang="zh-CN" sz="2400" b="1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𝒂</m:t>
                        </m:r>
                        <m:r>
                          <a:rPr lang="en-US" altLang="zh-CN" sz="2400" b="1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≠</m:t>
                        </m:r>
                        <m:r>
                          <a:rPr lang="en-US" altLang="zh-CN" sz="2400" b="1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𝟏</m:t>
                        </m:r>
                      </m:oMath>
                    </a14:m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，</a:t>
                    </a:r>
                    <a14:m>
                      <m:oMath xmlns:m="http://schemas.openxmlformats.org/officeDocument/2006/math">
                        <m:r>
                          <a:rPr lang="en-US" altLang="zh-CN" sz="2400" b="1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𝑴</m:t>
                        </m:r>
                        <m:r>
                          <a:rPr lang="en-US" altLang="zh-CN" sz="2400" b="1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b="1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𝟎</m:t>
                        </m:r>
                      </m:oMath>
                    </a14:m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，</a:t>
                    </a:r>
                    <a14:m>
                      <m:oMath xmlns:m="http://schemas.openxmlformats.org/officeDocument/2006/math">
                        <m:r>
                          <a:rPr lang="en-US" altLang="zh-CN" sz="2400" b="1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𝑵</m:t>
                        </m:r>
                        <m:r>
                          <a:rPr lang="en-US" altLang="zh-CN" sz="2400" b="1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b="1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𝟎</m:t>
                        </m:r>
                      </m:oMath>
                    </a14:m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，那么</a:t>
                    </a:r>
                  </a:p>
                  <a:p>
                    <a:pPr algn="l">
                      <a:lnSpc>
                        <a:spcPct val="170000"/>
                      </a:lnSpc>
                    </a:pPr>
                    <a:r>
                      <a:rPr lang="en-US" altLang="zh-CN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①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𝒂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𝑴𝑵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)=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𝒂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𝑴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𝒂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𝑵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;</m:t>
                        </m:r>
                      </m:oMath>
                    </a14:m>
                    <a:endParaRPr lang="en-US" altLang="zh-CN" sz="2400" b="1" i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endParaRPr>
                  </a:p>
                  <a:p>
                    <a:pPr algn="l">
                      <a:lnSpc>
                        <a:spcPct val="170000"/>
                      </a:lnSpc>
                    </a:pPr>
                    <a:r>
                      <a:rPr lang="en-US" altLang="zh-CN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②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𝒂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𝑴</m:t>
                            </m:r>
                          </m:num>
                          <m:den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𝑵</m:t>
                            </m:r>
                          </m:den>
                        </m:f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𝒂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𝑴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𝒂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𝑵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;</m:t>
                        </m:r>
                      </m:oMath>
                    </a14:m>
                    <a:endPara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  <a:p>
                    <a:pPr algn="l">
                      <a:lnSpc>
                        <a:spcPct val="170000"/>
                      </a:lnSpc>
                    </a:pPr>
                    <a:r>
                      <a:rPr lang="en-US" altLang="zh-CN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③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𝒂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𝑴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𝒏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𝒂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𝑴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𝒏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𝑹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).</m:t>
                        </m:r>
                      </m:oMath>
                    </a14:m>
                    <a:endParaRPr lang="en-US" altLang="zh-CN" sz="2400" b="1" i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endParaRPr>
                  </a:p>
                  <a:p>
                    <a:pPr algn="l">
                      <a:lnSpc>
                        <a:spcPct val="150000"/>
                      </a:lnSpc>
                    </a:pPr>
                    <a:endParaRPr lang="en-US" altLang="zh-CN" sz="2400" b="1" i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endParaRPr>
                  </a:p>
                  <a:p>
                    <a:endPara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mc:Choice>
    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    <p:sp>
                <p:nvSpPr>
                  <p:cNvPr id="14" name="文本框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95" y="2911"/>
                    <a:ext cx="9684" cy="5968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custDataLst>
      <p:tags r:id="rId1"/>
    </p:custData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3" name="组合 18"/>
          <p:cNvGrpSpPr/>
          <p:nvPr/>
        </p:nvGrpSpPr>
        <p:grpSpPr>
          <a:xfrm>
            <a:off x="582930" y="-45085"/>
            <a:ext cx="7078345" cy="583565"/>
            <a:chOff x="1617477" y="945016"/>
            <a:chExt cx="7077836" cy="584139"/>
          </a:xfrm>
        </p:grpSpPr>
        <p:grpSp>
          <p:nvGrpSpPr>
            <p:cNvPr id="51204" name="组合 17"/>
            <p:cNvGrpSpPr/>
            <p:nvPr/>
          </p:nvGrpSpPr>
          <p:grpSpPr>
            <a:xfrm>
              <a:off x="1633928" y="990463"/>
              <a:ext cx="6612415" cy="508500"/>
              <a:chOff x="1633928" y="990463"/>
              <a:chExt cx="6612415" cy="508500"/>
            </a:xfrm>
          </p:grpSpPr>
          <p:sp>
            <p:nvSpPr>
              <p:cNvPr id="51205" name="五边形 13"/>
              <p:cNvSpPr/>
              <p:nvPr/>
            </p:nvSpPr>
            <p:spPr>
              <a:xfrm>
                <a:off x="4876640" y="993641"/>
                <a:ext cx="3369703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DEF0FA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6" name="五边形 14"/>
              <p:cNvSpPr/>
              <p:nvPr/>
            </p:nvSpPr>
            <p:spPr>
              <a:xfrm>
                <a:off x="3810551" y="990463"/>
                <a:ext cx="3626224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99BBFF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7" name="五边形 15"/>
              <p:cNvSpPr/>
              <p:nvPr/>
            </p:nvSpPr>
            <p:spPr>
              <a:xfrm>
                <a:off x="2751448" y="996819"/>
                <a:ext cx="4096725" cy="494516"/>
              </a:xfrm>
              <a:prstGeom prst="homePlate">
                <a:avLst>
                  <a:gd name="adj" fmla="val 49994"/>
                </a:avLst>
              </a:prstGeom>
              <a:solidFill>
                <a:srgbClr val="A0C0F0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8" name="五边形 10"/>
              <p:cNvSpPr/>
              <p:nvPr/>
            </p:nvSpPr>
            <p:spPr>
              <a:xfrm>
                <a:off x="1633928" y="990463"/>
                <a:ext cx="2996984" cy="508500"/>
              </a:xfrm>
              <a:prstGeom prst="homePlate">
                <a:avLst>
                  <a:gd name="adj" fmla="val 49997"/>
                </a:avLst>
              </a:prstGeom>
              <a:solidFill>
                <a:schemeClr val="accent1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" name="TextBox 13"/>
            <p:cNvSpPr/>
            <p:nvPr/>
          </p:nvSpPr>
          <p:spPr>
            <a:xfrm>
              <a:off x="1617477" y="945016"/>
              <a:ext cx="7077836" cy="58413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anchor="t" anchorCtr="0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5pPr>
            </a:lstStyle>
            <a:p>
              <a:pPr lvl="0" eaLnBrk="1" hangingPunct="1"/>
              <a:r>
                <a: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例析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99440" y="704850"/>
                <a:ext cx="10391140" cy="982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求下列各式的值：</a:t>
                </a:r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</a:t>
                </a:r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   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𝑙𝑔</m:t>
                    </m:r>
                    <m:rad>
                      <m:ra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5</m:t>
                        </m:r>
                      </m:deg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100</m:t>
                        </m:r>
                      </m:e>
                    </m:rad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 ;</m:t>
                    </m:r>
                  </m:oMath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7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5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400" i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  </a:t>
                </a: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704850"/>
                <a:ext cx="10391140" cy="9829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21360" y="1796415"/>
                <a:ext cx="8113395" cy="3449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(1)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𝑙𝑔</m:t>
                    </m:r>
                    <m:rad>
                      <m:ra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charset="0"/>
                            <a:cs typeface="Cambria Math" panose="02040503050406030204" charset="0"/>
                          </a:rPr>
                          <m:t>5</m:t>
                        </m:r>
                      </m:deg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charset="0"/>
                            <a:cs typeface="Cambria Math" panose="02040503050406030204" charset="0"/>
                          </a:rPr>
                          <m:t>100</m:t>
                        </m:r>
                      </m:e>
                    </m:rad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𝑙𝑔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charset="0"/>
                            <a:cs typeface="Cambria Math" panose="02040503050406030204" charset="0"/>
                          </a:rPr>
                          <m:t>100</m:t>
                        </m:r>
                      </m:e>
                      <m:sup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charset="0"/>
                                <a:cs typeface="Cambria Math" panose="02040503050406030204" charset="0"/>
                              </a:rPr>
                              <m:t>5</m:t>
                            </m:r>
                          </m:den>
                        </m:f>
                      </m:sup>
                    </m:sSup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charset="0"/>
                            <a:cs typeface="Cambria Math" panose="02040503050406030204" charset="0"/>
                          </a:rPr>
                          <m:t>5</m:t>
                        </m:r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𝑙𝑔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100=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charset="0"/>
                            <a:cs typeface="Cambria Math" panose="02040503050406030204" charset="0"/>
                          </a:rPr>
                          <m:t>5</m:t>
                        </m:r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.</m:t>
                    </m:r>
                  </m:oMath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(2)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7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×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5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7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2400" i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rPr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7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4+</m:t>
                    </m:r>
                  </m:oMath>
                </a14:m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rPr>
                  <a:t>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rPr>
                  <a:t>2</a:t>
                </a:r>
              </a:p>
              <a:p>
                <a:pPr algn="l">
                  <a:lnSpc>
                    <a:spcPct val="16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rPr>
                  <a:t>                                            </a:t>
                </a: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=7×2+5×1</m:t>
                    </m:r>
                  </m:oMath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                                           =</m:t>
                    </m:r>
                  </m:oMath>
                </a14:m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rPr>
                  <a:t>19.</a:t>
                </a: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60" y="1796415"/>
                <a:ext cx="8113395" cy="34493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661275" y="494030"/>
                <a:ext cx="3897630" cy="169926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algn="l">
                  <a:lnSpc>
                    <a:spcPct val="170000"/>
                  </a:lnSpc>
                </a:pPr>
                <a:r>
                  <a:rPr lang="en-US" altLang="zh-CN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𝒍𝒐𝒈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𝒂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𝑴𝑵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𝒍𝒐𝒈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𝒂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𝑴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𝒍𝒐𝒈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𝒂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𝑵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;</m:t>
                    </m:r>
                  </m:oMath>
                </a14:m>
                <a:endParaRPr lang="en-US" altLang="zh-CN" b="1" i="1">
                  <a:solidFill>
                    <a:schemeClr val="tx2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altLang="zh-CN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𝒍𝒐𝒈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𝒂</m:t>
                        </m:r>
                      </m:sub>
                    </m:sSub>
                    <m:f>
                      <m:f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𝑴</m:t>
                        </m:r>
                      </m:num>
                      <m:den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𝑵</m:t>
                        </m:r>
                      </m:den>
                    </m:f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𝒍𝒐𝒈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𝒂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𝑴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𝒍𝒐𝒈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𝒂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𝑵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;</m:t>
                    </m:r>
                  </m:oMath>
                </a14:m>
                <a:endParaRPr lang="en-US" altLang="zh-CN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altLang="zh-CN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𝒍𝒐𝒈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𝒂</m:t>
                        </m:r>
                      </m:sub>
                    </m:sSub>
                    <m:sSup>
                      <m:sSup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𝑴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𝒏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=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𝒏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𝒍𝒐𝒈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𝒂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𝑴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𝒏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𝑹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).</m:t>
                    </m:r>
                  </m:oMath>
                </a14:m>
                <a:endParaRPr lang="en-US" altLang="zh-CN" b="1" i="1">
                  <a:solidFill>
                    <a:schemeClr val="tx2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275" y="494030"/>
                <a:ext cx="3897630" cy="1699260"/>
              </a:xfrm>
              <a:prstGeom prst="rect">
                <a:avLst/>
              </a:prstGeom>
              <a:blipFill rotWithShape="1">
                <a:blip r:embed="rId5"/>
                <a:stretch>
                  <a:fillRect l="-244" t="-561" r="-244" b="-561"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3" name="组合 18"/>
          <p:cNvGrpSpPr/>
          <p:nvPr/>
        </p:nvGrpSpPr>
        <p:grpSpPr>
          <a:xfrm>
            <a:off x="582930" y="-45085"/>
            <a:ext cx="7078345" cy="583565"/>
            <a:chOff x="1617477" y="945016"/>
            <a:chExt cx="7077836" cy="584139"/>
          </a:xfrm>
        </p:grpSpPr>
        <p:grpSp>
          <p:nvGrpSpPr>
            <p:cNvPr id="51204" name="组合 17"/>
            <p:cNvGrpSpPr/>
            <p:nvPr/>
          </p:nvGrpSpPr>
          <p:grpSpPr>
            <a:xfrm>
              <a:off x="1633928" y="990463"/>
              <a:ext cx="6612415" cy="508500"/>
              <a:chOff x="1633928" y="990463"/>
              <a:chExt cx="6612415" cy="508500"/>
            </a:xfrm>
          </p:grpSpPr>
          <p:sp>
            <p:nvSpPr>
              <p:cNvPr id="51205" name="五边形 13"/>
              <p:cNvSpPr/>
              <p:nvPr/>
            </p:nvSpPr>
            <p:spPr>
              <a:xfrm>
                <a:off x="4876640" y="993641"/>
                <a:ext cx="3369703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DEF0FA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6" name="五边形 14"/>
              <p:cNvSpPr/>
              <p:nvPr/>
            </p:nvSpPr>
            <p:spPr>
              <a:xfrm>
                <a:off x="3810551" y="990463"/>
                <a:ext cx="3626224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99BBFF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7" name="五边形 15"/>
              <p:cNvSpPr/>
              <p:nvPr/>
            </p:nvSpPr>
            <p:spPr>
              <a:xfrm>
                <a:off x="2751448" y="996819"/>
                <a:ext cx="4096725" cy="494516"/>
              </a:xfrm>
              <a:prstGeom prst="homePlate">
                <a:avLst>
                  <a:gd name="adj" fmla="val 49994"/>
                </a:avLst>
              </a:prstGeom>
              <a:solidFill>
                <a:srgbClr val="A0C0F0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8" name="五边形 10"/>
              <p:cNvSpPr/>
              <p:nvPr/>
            </p:nvSpPr>
            <p:spPr>
              <a:xfrm>
                <a:off x="1633928" y="990463"/>
                <a:ext cx="2996984" cy="508500"/>
              </a:xfrm>
              <a:prstGeom prst="homePlate">
                <a:avLst>
                  <a:gd name="adj" fmla="val 49997"/>
                </a:avLst>
              </a:prstGeom>
              <a:solidFill>
                <a:schemeClr val="accent1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" name="TextBox 13"/>
            <p:cNvSpPr/>
            <p:nvPr/>
          </p:nvSpPr>
          <p:spPr>
            <a:xfrm>
              <a:off x="1617477" y="945016"/>
              <a:ext cx="7077836" cy="58413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anchor="t" anchorCtr="0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5pPr>
            </a:lstStyle>
            <a:p>
              <a:pPr lvl="0" eaLnBrk="1" hangingPunct="1"/>
              <a:r>
                <a: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例析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99440" y="645795"/>
                <a:ext cx="10391140" cy="705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4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𝑙𝑛𝑥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𝑙𝑛𝑦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𝑙𝑛𝑧</m:t>
                    </m:r>
                  </m:oMath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𝑙𝑛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</m:rad>
                      </m:num>
                      <m:den>
                        <m:rad>
                          <m:ra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altLang="zh-CN" sz="2400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altLang="zh-CN" sz="2400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𝑧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      </a:t>
                </a:r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   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</a:t>
                </a: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645795"/>
                <a:ext cx="10391140" cy="7054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21360" y="1304925"/>
                <a:ext cx="4580890" cy="253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𝑙𝑛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</m:rad>
                      </m:num>
                      <m:den>
                        <m:rad>
                          <m:rad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𝑧</m:t>
                            </m:r>
                          </m:e>
                        </m:rad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𝑙𝑛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</m:e>
                    </m:rad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)−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𝑙𝑛</m:t>
                    </m:r>
                    <m:rad>
                      <m:ra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</m:deg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𝑧</m:t>
                        </m:r>
                      </m:e>
                    </m:rad>
                  </m:oMath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𝑙𝑛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𝑙𝑛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</m:e>
                    </m:rad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𝑙𝑛</m:t>
                    </m:r>
                    <m:rad>
                      <m:ra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</m:deg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𝑧</m:t>
                        </m:r>
                      </m:e>
                    </m:rad>
                  </m:oMath>
                </a14:m>
                <a:endParaRPr lang="en-US" altLang="zh-CN" sz="2400" i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=2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𝑙𝑛𝑥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𝑙𝑛𝑦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𝑙𝑛𝑧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.</m:t>
                    </m:r>
                  </m:oMath>
                </a14:m>
                <a:endParaRPr lang="en-US" altLang="zh-CN" sz="2400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60" y="1304925"/>
                <a:ext cx="4580890" cy="25374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324090" y="538480"/>
                <a:ext cx="3897630" cy="169926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algn="l">
                  <a:lnSpc>
                    <a:spcPct val="170000"/>
                  </a:lnSpc>
                </a:pPr>
                <a:r>
                  <a:rPr lang="en-US" altLang="zh-CN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𝒍𝒐𝒈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𝒂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𝑴𝑵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𝒍𝒐𝒈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𝒂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𝑴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𝒍𝒐𝒈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𝒂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𝑵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;</m:t>
                    </m:r>
                  </m:oMath>
                </a14:m>
                <a:endParaRPr lang="en-US" altLang="zh-CN" b="1" i="1">
                  <a:solidFill>
                    <a:schemeClr val="tx2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altLang="zh-CN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𝒍𝒐𝒈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𝒂</m:t>
                        </m:r>
                      </m:sub>
                    </m:sSub>
                    <m:f>
                      <m:f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𝑴</m:t>
                        </m:r>
                      </m:num>
                      <m:den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𝑵</m:t>
                        </m:r>
                      </m:den>
                    </m:f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𝒍𝒐𝒈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𝒂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𝑴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𝒍𝒐𝒈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𝒂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𝑵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;</m:t>
                    </m:r>
                  </m:oMath>
                </a14:m>
                <a:endParaRPr lang="en-US" altLang="zh-CN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altLang="zh-CN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𝒍𝒐𝒈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𝒂</m:t>
                        </m:r>
                      </m:sub>
                    </m:sSub>
                    <m:sSup>
                      <m:sSup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𝑴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𝒏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=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𝒏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𝒍𝒐𝒈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𝒂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𝑴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𝒏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𝑹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).</m:t>
                    </m:r>
                  </m:oMath>
                </a14:m>
                <a:endParaRPr lang="en-US" altLang="zh-CN" b="1" i="1">
                  <a:solidFill>
                    <a:schemeClr val="tx2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090" y="538480"/>
                <a:ext cx="3897630" cy="1699260"/>
              </a:xfrm>
              <a:prstGeom prst="rect">
                <a:avLst/>
              </a:prstGeom>
              <a:blipFill rotWithShape="1">
                <a:blip r:embed="rId5"/>
                <a:stretch>
                  <a:fillRect l="-244" t="-561" r="-244" b="-561"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3" name="组合 18"/>
          <p:cNvGrpSpPr/>
          <p:nvPr/>
        </p:nvGrpSpPr>
        <p:grpSpPr>
          <a:xfrm>
            <a:off x="582930" y="-45085"/>
            <a:ext cx="7078345" cy="583565"/>
            <a:chOff x="1617477" y="945016"/>
            <a:chExt cx="7077836" cy="584139"/>
          </a:xfrm>
        </p:grpSpPr>
        <p:grpSp>
          <p:nvGrpSpPr>
            <p:cNvPr id="51204" name="组合 17"/>
            <p:cNvGrpSpPr/>
            <p:nvPr/>
          </p:nvGrpSpPr>
          <p:grpSpPr>
            <a:xfrm>
              <a:off x="1633928" y="990463"/>
              <a:ext cx="6612415" cy="508500"/>
              <a:chOff x="1633928" y="990463"/>
              <a:chExt cx="6612415" cy="508500"/>
            </a:xfrm>
          </p:grpSpPr>
          <p:sp>
            <p:nvSpPr>
              <p:cNvPr id="51205" name="五边形 13"/>
              <p:cNvSpPr/>
              <p:nvPr/>
            </p:nvSpPr>
            <p:spPr>
              <a:xfrm>
                <a:off x="4876640" y="993641"/>
                <a:ext cx="3369703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DEF0FA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6" name="五边形 14"/>
              <p:cNvSpPr/>
              <p:nvPr/>
            </p:nvSpPr>
            <p:spPr>
              <a:xfrm>
                <a:off x="3810551" y="990463"/>
                <a:ext cx="3626224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99BBFF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7" name="五边形 15"/>
              <p:cNvSpPr/>
              <p:nvPr/>
            </p:nvSpPr>
            <p:spPr>
              <a:xfrm>
                <a:off x="2751448" y="996819"/>
                <a:ext cx="4096725" cy="494516"/>
              </a:xfrm>
              <a:prstGeom prst="homePlate">
                <a:avLst>
                  <a:gd name="adj" fmla="val 49994"/>
                </a:avLst>
              </a:prstGeom>
              <a:solidFill>
                <a:srgbClr val="A0C0F0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8" name="五边形 10"/>
              <p:cNvSpPr/>
              <p:nvPr/>
            </p:nvSpPr>
            <p:spPr>
              <a:xfrm>
                <a:off x="1633928" y="990463"/>
                <a:ext cx="2996984" cy="508500"/>
              </a:xfrm>
              <a:prstGeom prst="homePlate">
                <a:avLst>
                  <a:gd name="adj" fmla="val 49997"/>
                </a:avLst>
              </a:prstGeom>
              <a:solidFill>
                <a:schemeClr val="accent1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" name="TextBox 13"/>
            <p:cNvSpPr/>
            <p:nvPr/>
          </p:nvSpPr>
          <p:spPr>
            <a:xfrm>
              <a:off x="1617477" y="945016"/>
              <a:ext cx="7077836" cy="58413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anchor="t" anchorCtr="0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5pPr>
            </a:lstStyle>
            <a:p>
              <a:pPr lvl="0" eaLnBrk="1" hangingPunct="1"/>
              <a:r>
                <a: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新知探索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99440" y="612140"/>
                <a:ext cx="11015980" cy="2158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数学史上，人们经过大量努力，制作了常用对数表和自然对数表，只要通过查表就可以求出任意正数的常用对数或自然对数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现在，利用计算工具，也可以直接求出任意正数的常用对数或自然对数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这样，如果能将其他底的对数转换为以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10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𝑒</m:t>
                    </m:r>
                  </m:oMath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为底的对数，就能方便地求出这些对数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612140"/>
                <a:ext cx="11015980" cy="21583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99440" y="2882265"/>
                <a:ext cx="10994390" cy="26790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活动</a:t>
                </a:r>
                <a:r>
                  <a:rPr lang="en-US" altLang="zh-CN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</a:t>
                </a: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：</a:t>
                </a: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利用计算工具求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𝑙𝑛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2,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𝑙𝑛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3</m:t>
                    </m:r>
                  </m:oMath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的近似值；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根据对数的定义，你能利用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𝑙𝑛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2,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𝑙𝑛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3</m:t>
                    </m:r>
                  </m:oMath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的值求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3</m:t>
                    </m:r>
                  </m:oMath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的值吗？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(3)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根据对数的定义，你能用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𝑏</m:t>
                    </m:r>
                  </m:oMath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&gt;0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，且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≠1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；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&gt;0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；</m:t>
                    </m:r>
                  </m:oMath>
                </a14:m>
                <a:endParaRPr lang="en-US" altLang="zh-CN" sz="2400" i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&gt;0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，且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≠1)</m:t>
                    </m:r>
                  </m:oMath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吗？</a:t>
                </a: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2882265"/>
                <a:ext cx="10994390" cy="26790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3" name="组合 18"/>
          <p:cNvGrpSpPr/>
          <p:nvPr/>
        </p:nvGrpSpPr>
        <p:grpSpPr>
          <a:xfrm>
            <a:off x="582930" y="-53340"/>
            <a:ext cx="7078345" cy="583565"/>
            <a:chOff x="1617477" y="945016"/>
            <a:chExt cx="7077836" cy="584139"/>
          </a:xfrm>
        </p:grpSpPr>
        <p:grpSp>
          <p:nvGrpSpPr>
            <p:cNvPr id="51204" name="组合 17"/>
            <p:cNvGrpSpPr/>
            <p:nvPr/>
          </p:nvGrpSpPr>
          <p:grpSpPr>
            <a:xfrm>
              <a:off x="1633928" y="990463"/>
              <a:ext cx="6612415" cy="508500"/>
              <a:chOff x="1633928" y="990463"/>
              <a:chExt cx="6612415" cy="508500"/>
            </a:xfrm>
          </p:grpSpPr>
          <p:sp>
            <p:nvSpPr>
              <p:cNvPr id="51205" name="五边形 13"/>
              <p:cNvSpPr/>
              <p:nvPr/>
            </p:nvSpPr>
            <p:spPr>
              <a:xfrm>
                <a:off x="4876640" y="993641"/>
                <a:ext cx="3369703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DEF0FA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6" name="五边形 14"/>
              <p:cNvSpPr/>
              <p:nvPr/>
            </p:nvSpPr>
            <p:spPr>
              <a:xfrm>
                <a:off x="3810551" y="990463"/>
                <a:ext cx="3626224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99BBFF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7" name="五边形 15"/>
              <p:cNvSpPr/>
              <p:nvPr/>
            </p:nvSpPr>
            <p:spPr>
              <a:xfrm>
                <a:off x="2751448" y="996819"/>
                <a:ext cx="4096725" cy="494516"/>
              </a:xfrm>
              <a:prstGeom prst="homePlate">
                <a:avLst>
                  <a:gd name="adj" fmla="val 49994"/>
                </a:avLst>
              </a:prstGeom>
              <a:solidFill>
                <a:srgbClr val="A0C0F0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8" name="五边形 10"/>
              <p:cNvSpPr/>
              <p:nvPr/>
            </p:nvSpPr>
            <p:spPr>
              <a:xfrm>
                <a:off x="1633928" y="990463"/>
                <a:ext cx="2996984" cy="508500"/>
              </a:xfrm>
              <a:prstGeom prst="homePlate">
                <a:avLst>
                  <a:gd name="adj" fmla="val 49997"/>
                </a:avLst>
              </a:prstGeom>
              <a:solidFill>
                <a:schemeClr val="accent1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" name="TextBox 13"/>
            <p:cNvSpPr/>
            <p:nvPr/>
          </p:nvSpPr>
          <p:spPr>
            <a:xfrm>
              <a:off x="1617477" y="945016"/>
              <a:ext cx="7077836" cy="58413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anchor="t" anchorCtr="0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5pPr>
            </a:lstStyle>
            <a:p>
              <a:pPr lvl="0" eaLnBrk="1" hangingPunct="1"/>
              <a:r>
                <a: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新知探索</a:t>
              </a: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82930" y="459105"/>
            <a:ext cx="10994390" cy="792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 sz="2400" b="1"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  <a:sym typeface="+mn-ea"/>
              </a:rPr>
              <a:t>        </a:t>
            </a:r>
            <a:r>
              <a:rPr lang="zh-CN" altLang="en-US" sz="2400" b="1"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  <a:sym typeface="+mn-ea"/>
              </a:rPr>
              <a:t>接下来，我们来探索对数运算更多的性质</a:t>
            </a:r>
            <a:r>
              <a:rPr lang="en-US" altLang="zh-CN" sz="2400" b="1"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  <a:sym typeface="+mn-ea"/>
              </a:rPr>
              <a:t>.</a:t>
            </a:r>
            <a:endParaRPr lang="en-US" altLang="zh-CN" sz="2400" b="1">
              <a:solidFill>
                <a:schemeClr val="tx2"/>
              </a:solidFill>
              <a:latin typeface="Cambria Math" panose="02040503050406030204" charset="0"/>
              <a:ea typeface="宋体" panose="02010600030101010101" pitchFamily="2" charset="-122"/>
              <a:cs typeface="Cambria Math" panose="0204050305040603020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502285" y="1668780"/>
                <a:ext cx="6303645" cy="312991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，</m:t>
                    </m:r>
                  </m:oMath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，</m:t>
                    </m:r>
                  </m:oMath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于是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.</m:t>
                    </m:r>
                  </m:oMath>
                </a14:m>
                <a:endParaRPr lang="en-US" altLang="zh-CN" sz="2400" i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>
                  <a:lnSpc>
                    <a:spcPct val="180000"/>
                  </a:lnSpc>
                </a:pP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根据性质</a:t>
                </a:r>
                <a:r>
                  <a:rPr lang="en-US" altLang="zh-CN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𝒍𝒐𝒈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𝒂</m:t>
                        </m:r>
                      </m:sub>
                    </m:sSub>
                    <m:sSup>
                      <m:sSup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𝑴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𝒏</m:t>
                        </m:r>
                      </m:sup>
                    </m:sSup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𝒏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𝒍𝒐𝒈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𝒂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𝑴</m:t>
                    </m:r>
                  </m:oMath>
                </a14:m>
                <a:r>
                  <a:rPr lang="zh-CN" altLang="en-US" sz="2400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</a:p>
              <a:p>
                <a:pPr>
                  <a:lnSpc>
                    <a:spcPct val="180000"/>
                  </a:lnSpc>
                </a:pP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我们有：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sup>
                    </m:sSup>
                    <m:r>
                      <a:rPr lang="en-US" altLang="zh-CN" sz="2400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400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𝑥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sz="2400" b="1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𝑏</m:t>
                    </m:r>
                  </m:oMath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</a:p>
              <a:p>
                <a:pPr>
                  <a:lnSpc>
                    <a:spcPct val="180000"/>
                  </a:lnSpc>
                </a:pP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𝒍𝒐𝒈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𝒂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𝒃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𝒄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𝒃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𝒄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𝒂</m:t>
                        </m:r>
                      </m:den>
                    </m:f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.</m:t>
                    </m:r>
                  </m:oMath>
                </a14:m>
                <a:endParaRPr lang="en-US" altLang="zh-CN" sz="2400" b="1">
                  <a:solidFill>
                    <a:schemeClr val="tx2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502285" y="1668780"/>
                <a:ext cx="6303645" cy="312991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/>
          <p:cNvGrpSpPr/>
          <p:nvPr/>
        </p:nvGrpSpPr>
        <p:grpSpPr>
          <a:xfrm>
            <a:off x="5819140" y="2749550"/>
            <a:ext cx="6130643" cy="1765300"/>
            <a:chOff x="10462" y="6583"/>
            <a:chExt cx="4643" cy="2780"/>
          </a:xfrm>
        </p:grpSpPr>
        <p:sp>
          <p:nvSpPr>
            <p:cNvPr id="27" name="圆角矩形 26"/>
            <p:cNvSpPr/>
            <p:nvPr>
              <p:custDataLst>
                <p:tags r:id="rId3"/>
              </p:custDataLst>
            </p:nvPr>
          </p:nvSpPr>
          <p:spPr>
            <a:xfrm>
              <a:off x="10462" y="6583"/>
              <a:ext cx="4573" cy="278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10534" y="6746"/>
                  <a:ext cx="4571" cy="25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对数换底公式：</a:t>
                  </a:r>
                </a:p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𝒂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𝒃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𝒍𝒐𝒈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𝒄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𝒃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𝒍𝒐𝒈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𝒄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𝒂</m:t>
                            </m:r>
                          </m:den>
                        </m:f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/>
                  <a14:m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且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≠1</m:t>
                      </m:r>
                    </m:oMath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；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&gt;0</m:t>
                      </m:r>
                    </m:oMath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；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&gt;0</m:t>
                      </m:r>
                    </m:oMath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且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≠1)</m:t>
                      </m:r>
                    </m:oMath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.</a:t>
                  </a:r>
                </a:p>
              </p:txBody>
            </p:sp>
          </mc:Choice>
  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8"/>
                  </p:custDataLst>
                </p:nvPr>
              </p:nvSpPr>
              <p:spPr>
                <a:xfrm>
                  <a:off x="10534" y="6746"/>
                  <a:ext cx="4571" cy="250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3" name="组合 18"/>
          <p:cNvGrpSpPr/>
          <p:nvPr/>
        </p:nvGrpSpPr>
        <p:grpSpPr>
          <a:xfrm>
            <a:off x="582930" y="-45085"/>
            <a:ext cx="7078345" cy="583565"/>
            <a:chOff x="1617477" y="945016"/>
            <a:chExt cx="7077836" cy="584139"/>
          </a:xfrm>
        </p:grpSpPr>
        <p:grpSp>
          <p:nvGrpSpPr>
            <p:cNvPr id="51204" name="组合 17"/>
            <p:cNvGrpSpPr/>
            <p:nvPr/>
          </p:nvGrpSpPr>
          <p:grpSpPr>
            <a:xfrm>
              <a:off x="1633928" y="990463"/>
              <a:ext cx="6612415" cy="508500"/>
              <a:chOff x="1633928" y="990463"/>
              <a:chExt cx="6612415" cy="508500"/>
            </a:xfrm>
          </p:grpSpPr>
          <p:sp>
            <p:nvSpPr>
              <p:cNvPr id="51205" name="五边形 13"/>
              <p:cNvSpPr/>
              <p:nvPr/>
            </p:nvSpPr>
            <p:spPr>
              <a:xfrm>
                <a:off x="4876640" y="993641"/>
                <a:ext cx="3369703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DEF0FA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6" name="五边形 14"/>
              <p:cNvSpPr/>
              <p:nvPr/>
            </p:nvSpPr>
            <p:spPr>
              <a:xfrm>
                <a:off x="3810551" y="990463"/>
                <a:ext cx="3626224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99BBFF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7" name="五边形 15"/>
              <p:cNvSpPr/>
              <p:nvPr/>
            </p:nvSpPr>
            <p:spPr>
              <a:xfrm>
                <a:off x="2751448" y="996819"/>
                <a:ext cx="4096725" cy="494516"/>
              </a:xfrm>
              <a:prstGeom prst="homePlate">
                <a:avLst>
                  <a:gd name="adj" fmla="val 49994"/>
                </a:avLst>
              </a:prstGeom>
              <a:solidFill>
                <a:srgbClr val="A0C0F0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8" name="五边形 10"/>
              <p:cNvSpPr/>
              <p:nvPr/>
            </p:nvSpPr>
            <p:spPr>
              <a:xfrm>
                <a:off x="1633928" y="990463"/>
                <a:ext cx="2996984" cy="508500"/>
              </a:xfrm>
              <a:prstGeom prst="homePlate">
                <a:avLst>
                  <a:gd name="adj" fmla="val 49997"/>
                </a:avLst>
              </a:prstGeom>
              <a:solidFill>
                <a:schemeClr val="accent1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" name="TextBox 13"/>
            <p:cNvSpPr/>
            <p:nvPr/>
          </p:nvSpPr>
          <p:spPr>
            <a:xfrm>
              <a:off x="1617477" y="945016"/>
              <a:ext cx="7077836" cy="58413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anchor="t" anchorCtr="0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5pPr>
            </a:lstStyle>
            <a:p>
              <a:pPr lvl="0" eaLnBrk="1" hangingPunct="1"/>
              <a:r>
                <a: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新知探索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99440" y="596265"/>
                <a:ext cx="11388725" cy="14135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活动</a:t>
                </a:r>
                <a:r>
                  <a:rPr lang="en-US" altLang="zh-CN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2</a:t>
                </a: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：通过对数换底公式，我们可以得到一些有用的推论，请尝试证明下列推论</a:t>
                </a:r>
                <a:r>
                  <a:rPr lang="en-US" altLang="zh-CN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zh-CN" altLang="en-US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(1)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𝒍𝒐𝒈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𝒎</m:t>
                            </m:r>
                          </m:sup>
                        </m:sSup>
                      </m:sub>
                    </m:sSub>
                    <m:sSup>
                      <m:sSup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𝒏</m:t>
                        </m:r>
                      </m:sup>
                    </m:sSup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𝒏</m:t>
                        </m:r>
                      </m:num>
                      <m:den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𝒎</m:t>
                        </m:r>
                      </m:den>
                    </m:f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𝒍𝒐𝒈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𝒂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𝒃</m:t>
                    </m:r>
                  </m:oMath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；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(2)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𝒍𝒐𝒈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𝒂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𝒃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；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(3)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𝒍𝒐𝒈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𝒂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𝒃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∙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𝒍𝒐𝒈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𝒃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𝒄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𝒍𝒐𝒈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𝒂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𝒄</m:t>
                    </m:r>
                  </m:oMath>
                </a14:m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596265"/>
                <a:ext cx="11388725" cy="14135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582930" y="2097405"/>
            <a:ext cx="9997440" cy="1168400"/>
            <a:chOff x="918" y="3303"/>
            <a:chExt cx="15744" cy="1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918" y="3303"/>
                  <a:ext cx="15744" cy="184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>
                    <a:lnSpc>
                      <a:spcPct val="180000"/>
                    </a:lnSpc>
                  </a:pP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证明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(1)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𝑚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𝑙𝑔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𝑙𝑔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𝑛𝑙𝑔𝑏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𝑚𝑙𝑔𝑎</m:t>
                          </m:r>
                        </m:den>
                      </m:f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𝑙𝑔𝑏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𝑙𝑔𝑎</m:t>
                          </m:r>
                        </m:den>
                      </m:f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.</m:t>
                      </m:r>
                    </m:oMath>
                  </a14:m>
                  <a:endParaRPr lang="en-US" altLang="zh-CN" sz="2400" i="1">
                    <a:solidFill>
                      <a:schemeClr val="tx1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9"/>
                  </p:custDataLst>
                </p:nvPr>
              </p:nvSpPr>
              <p:spPr>
                <a:xfrm>
                  <a:off x="918" y="3303"/>
                  <a:ext cx="15744" cy="184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矩形 7"/>
            <p:cNvSpPr/>
            <p:nvPr/>
          </p:nvSpPr>
          <p:spPr>
            <a:xfrm>
              <a:off x="12103" y="4225"/>
              <a:ext cx="119" cy="119"/>
            </a:xfrm>
            <a:prstGeom prst="rect">
              <a:avLst/>
            </a:prstGeom>
            <a:noFill/>
            <a:ln>
              <a:solidFill>
                <a:srgbClr val="000000">
                  <a:alpha val="0"/>
                </a:srgb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97535" y="3424555"/>
            <a:ext cx="9997440" cy="1135380"/>
            <a:chOff x="941" y="5393"/>
            <a:chExt cx="15744" cy="17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941" y="5393"/>
                  <a:ext cx="15744" cy="1788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>
                    <a:lnSpc>
                      <a:spcPct val="180000"/>
                    </a:lnSpc>
                  </a:pP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证明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(2)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：</a:t>
                  </a:r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∵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𝑙𝑔𝑏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𝑙𝑔𝑎</m:t>
                          </m:r>
                        </m:den>
                      </m:f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𝑙𝑔𝑎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𝑙𝑔𝑏</m:t>
                          </m:r>
                        </m:den>
                      </m:f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，</m:t>
                      </m:r>
                    </m:oMath>
                  </a14:m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∴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.</m:t>
                      </m:r>
                    </m:oMath>
                  </a14:m>
                  <a:endParaRPr lang="en-US" altLang="zh-CN" sz="2400" i="1">
                    <a:solidFill>
                      <a:schemeClr val="tx1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1"/>
                  </p:custDataLst>
                </p:nvPr>
              </p:nvSpPr>
              <p:spPr>
                <a:xfrm>
                  <a:off x="941" y="5393"/>
                  <a:ext cx="15744" cy="1788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13289" y="6102"/>
              <a:ext cx="119" cy="119"/>
            </a:xfrm>
            <a:prstGeom prst="rect">
              <a:avLst/>
            </a:prstGeom>
            <a:noFill/>
            <a:ln>
              <a:solidFill>
                <a:srgbClr val="000000">
                  <a:alpha val="0"/>
                </a:srgb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99440" y="4733290"/>
            <a:ext cx="9997440" cy="1135380"/>
            <a:chOff x="944" y="7454"/>
            <a:chExt cx="15744" cy="17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>
                  <p:custDataLst>
                    <p:tags r:id="rId2"/>
                  </p:custDataLst>
                </p:nvPr>
              </p:nvSpPr>
              <p:spPr>
                <a:xfrm>
                  <a:off x="944" y="7454"/>
                  <a:ext cx="15744" cy="1788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>
                    <a:lnSpc>
                      <a:spcPct val="180000"/>
                    </a:lnSpc>
                  </a:pP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证明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(3)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𝑙𝑔𝑏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𝑙𝑔𝑎</m:t>
                          </m:r>
                        </m:den>
                      </m:f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𝑙𝑔𝑐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𝑙𝑔𝑏</m:t>
                          </m:r>
                        </m:den>
                      </m:f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𝑙𝑔𝑐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𝑙𝑔𝑎</m:t>
                          </m:r>
                        </m:den>
                      </m:f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.</m:t>
                      </m:r>
                    </m:oMath>
                  </a14:m>
                  <a:endParaRPr lang="en-US" altLang="zh-CN" sz="2400" i="1">
                    <a:solidFill>
                      <a:schemeClr val="tx1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3"/>
                  </p:custDataLst>
                </p:nvPr>
              </p:nvSpPr>
              <p:spPr>
                <a:xfrm>
                  <a:off x="944" y="7454"/>
                  <a:ext cx="15744" cy="1788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矩形 12"/>
            <p:cNvSpPr/>
            <p:nvPr>
              <p:custDataLst>
                <p:tags r:id="rId3"/>
              </p:custDataLst>
            </p:nvPr>
          </p:nvSpPr>
          <p:spPr>
            <a:xfrm>
              <a:off x="11239" y="8378"/>
              <a:ext cx="119" cy="119"/>
            </a:xfrm>
            <a:prstGeom prst="rect">
              <a:avLst/>
            </a:prstGeom>
            <a:noFill/>
            <a:ln>
              <a:solidFill>
                <a:srgbClr val="000000">
                  <a:alpha val="0"/>
                </a:srgb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3" name="组合 18"/>
          <p:cNvGrpSpPr/>
          <p:nvPr/>
        </p:nvGrpSpPr>
        <p:grpSpPr>
          <a:xfrm>
            <a:off x="582930" y="-53340"/>
            <a:ext cx="7078345" cy="583565"/>
            <a:chOff x="1617477" y="945016"/>
            <a:chExt cx="7077836" cy="584139"/>
          </a:xfrm>
        </p:grpSpPr>
        <p:grpSp>
          <p:nvGrpSpPr>
            <p:cNvPr id="51204" name="组合 17"/>
            <p:cNvGrpSpPr/>
            <p:nvPr/>
          </p:nvGrpSpPr>
          <p:grpSpPr>
            <a:xfrm>
              <a:off x="1633928" y="990463"/>
              <a:ext cx="6612415" cy="508500"/>
              <a:chOff x="1633928" y="990463"/>
              <a:chExt cx="6612415" cy="508500"/>
            </a:xfrm>
          </p:grpSpPr>
          <p:sp>
            <p:nvSpPr>
              <p:cNvPr id="51205" name="五边形 13"/>
              <p:cNvSpPr/>
              <p:nvPr/>
            </p:nvSpPr>
            <p:spPr>
              <a:xfrm>
                <a:off x="4876640" y="993641"/>
                <a:ext cx="3369703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DEF0FA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6" name="五边形 14"/>
              <p:cNvSpPr/>
              <p:nvPr/>
            </p:nvSpPr>
            <p:spPr>
              <a:xfrm>
                <a:off x="3810551" y="990463"/>
                <a:ext cx="3626224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99BBFF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7" name="五边形 15"/>
              <p:cNvSpPr/>
              <p:nvPr/>
            </p:nvSpPr>
            <p:spPr>
              <a:xfrm>
                <a:off x="2751448" y="996819"/>
                <a:ext cx="4096725" cy="494516"/>
              </a:xfrm>
              <a:prstGeom prst="homePlate">
                <a:avLst>
                  <a:gd name="adj" fmla="val 49994"/>
                </a:avLst>
              </a:prstGeom>
              <a:solidFill>
                <a:srgbClr val="A0C0F0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8" name="五边形 10"/>
              <p:cNvSpPr/>
              <p:nvPr/>
            </p:nvSpPr>
            <p:spPr>
              <a:xfrm>
                <a:off x="1633928" y="990463"/>
                <a:ext cx="2996984" cy="508500"/>
              </a:xfrm>
              <a:prstGeom prst="homePlate">
                <a:avLst>
                  <a:gd name="adj" fmla="val 49997"/>
                </a:avLst>
              </a:prstGeom>
              <a:solidFill>
                <a:schemeClr val="accent1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" name="TextBox 13"/>
            <p:cNvSpPr/>
            <p:nvPr/>
          </p:nvSpPr>
          <p:spPr>
            <a:xfrm>
              <a:off x="1617477" y="945016"/>
              <a:ext cx="7077836" cy="58413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anchor="t" anchorCtr="0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5pPr>
            </a:lstStyle>
            <a:p>
              <a:pPr lvl="0" eaLnBrk="1" hangingPunct="1"/>
              <a:r>
                <a: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新知探索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93395" y="657225"/>
                <a:ext cx="11205210" cy="3947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在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4.2.1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的问题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中，求经过多少年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地景区的游客人次是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2001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年的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倍，就是计算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1.11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2</m:t>
                    </m:r>
                  </m:oMath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的值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由换底公式，可得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1.11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2=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1.11</m:t>
                        </m:r>
                      </m:den>
                    </m:f>
                  </m:oMath>
                </a14:m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利用计算工具，可得，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1.11</m:t>
                        </m:r>
                      </m:den>
                    </m:f>
                    <m:r>
                      <a:rPr lang="en-US" altLang="zh-CN" sz="2400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≈6.64≈7.</m:t>
                    </m:r>
                  </m:oMath>
                </a14:m>
                <a:endParaRPr lang="en-US" altLang="zh-CN" sz="2400" i="1">
                  <a:solidFill>
                    <a:schemeClr val="tx2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en-US" altLang="zh-CN" sz="2400" i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     </a:t>
                </a:r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由此可得，大约经过</a:t>
                </a:r>
                <a:r>
                  <a:rPr lang="en-US" altLang="zh-CN" sz="2400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7</a:t>
                </a:r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年，</a:t>
                </a:r>
                <a:r>
                  <a:rPr lang="en-US" altLang="zh-CN" sz="2400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B</a:t>
                </a:r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地景区的游客人次就达到了</a:t>
                </a:r>
                <a:r>
                  <a:rPr lang="en-US" altLang="zh-CN" sz="2400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2001</a:t>
                </a:r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年的</a:t>
                </a:r>
                <a:r>
                  <a:rPr lang="en-US" altLang="zh-CN" sz="2400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2</a:t>
                </a:r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倍</a:t>
                </a:r>
                <a:r>
                  <a:rPr lang="en-US" altLang="zh-CN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类似地，可以求出游客人次是</a:t>
                </a:r>
                <a:r>
                  <a:rPr lang="en-US" altLang="zh-CN" sz="2400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2001</a:t>
                </a:r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年的</a:t>
                </a:r>
                <a:r>
                  <a:rPr lang="en-US" altLang="zh-CN" sz="2400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3</a:t>
                </a:r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倍，</a:t>
                </a:r>
                <a:r>
                  <a:rPr lang="en-US" altLang="zh-CN" sz="2400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4</a:t>
                </a:r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倍，</a:t>
                </a:r>
                <a:r>
                  <a:rPr lang="en-US" altLang="zh-CN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…</a:t>
                </a:r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所需要的年数</a:t>
                </a:r>
                <a:r>
                  <a:rPr lang="en-US" altLang="zh-CN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solidFill>
                    <a:schemeClr val="tx2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95" y="657225"/>
                <a:ext cx="11205210" cy="39477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3" name="组合 18"/>
          <p:cNvGrpSpPr/>
          <p:nvPr/>
        </p:nvGrpSpPr>
        <p:grpSpPr>
          <a:xfrm>
            <a:off x="582930" y="-44450"/>
            <a:ext cx="7078345" cy="583565"/>
            <a:chOff x="1617477" y="945016"/>
            <a:chExt cx="7077836" cy="584139"/>
          </a:xfrm>
        </p:grpSpPr>
        <p:grpSp>
          <p:nvGrpSpPr>
            <p:cNvPr id="51204" name="组合 17"/>
            <p:cNvGrpSpPr/>
            <p:nvPr/>
          </p:nvGrpSpPr>
          <p:grpSpPr>
            <a:xfrm>
              <a:off x="1633928" y="990463"/>
              <a:ext cx="6612415" cy="508500"/>
              <a:chOff x="1633928" y="990463"/>
              <a:chExt cx="6612415" cy="508500"/>
            </a:xfrm>
          </p:grpSpPr>
          <p:sp>
            <p:nvSpPr>
              <p:cNvPr id="51205" name="五边形 13"/>
              <p:cNvSpPr/>
              <p:nvPr/>
            </p:nvSpPr>
            <p:spPr>
              <a:xfrm>
                <a:off x="4876640" y="993641"/>
                <a:ext cx="3369703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DEF0FA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6" name="五边形 14"/>
              <p:cNvSpPr/>
              <p:nvPr/>
            </p:nvSpPr>
            <p:spPr>
              <a:xfrm>
                <a:off x="3810551" y="990463"/>
                <a:ext cx="3626224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99BBFF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7" name="五边形 15"/>
              <p:cNvSpPr/>
              <p:nvPr/>
            </p:nvSpPr>
            <p:spPr>
              <a:xfrm>
                <a:off x="2751448" y="996819"/>
                <a:ext cx="4096725" cy="494516"/>
              </a:xfrm>
              <a:prstGeom prst="homePlate">
                <a:avLst>
                  <a:gd name="adj" fmla="val 49994"/>
                </a:avLst>
              </a:prstGeom>
              <a:solidFill>
                <a:srgbClr val="A0C0F0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8" name="五边形 10"/>
              <p:cNvSpPr/>
              <p:nvPr/>
            </p:nvSpPr>
            <p:spPr>
              <a:xfrm>
                <a:off x="1633928" y="990463"/>
                <a:ext cx="2996984" cy="508500"/>
              </a:xfrm>
              <a:prstGeom prst="homePlate">
                <a:avLst>
                  <a:gd name="adj" fmla="val 49997"/>
                </a:avLst>
              </a:prstGeom>
              <a:solidFill>
                <a:schemeClr val="accent1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" name="TextBox 13"/>
            <p:cNvSpPr/>
            <p:nvPr/>
          </p:nvSpPr>
          <p:spPr>
            <a:xfrm>
              <a:off x="1617477" y="945016"/>
              <a:ext cx="7077836" cy="58413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anchor="t" anchorCtr="0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5pPr>
            </a:lstStyle>
            <a:p>
              <a:pPr lvl="0" eaLnBrk="1" hangingPunct="1"/>
              <a:r>
                <a: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例析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24510" y="601980"/>
                <a:ext cx="11416030" cy="1863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5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尽管目前人类还无法准确预报地震，但科学家通过研究，已经对地震有所了解，例如，地震时释放出的能量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</m:oMath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单位：焦耳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与地震里氏震级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之间的关系为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𝑙𝑔𝐸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=4.8+1.5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.</m:t>
                    </m:r>
                  </m:oMath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2011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年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月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11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日，日本东北部海域发生里氏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9.0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级地震，它所释放出来的能量是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2008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年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5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月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12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日我国汶川发生里氏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8.0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级地震的多少倍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</m:oMath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精确到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?</a:t>
                </a: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10" y="601980"/>
                <a:ext cx="11416030" cy="1863725"/>
              </a:xfrm>
              <a:prstGeom prst="rect">
                <a:avLst/>
              </a:prstGeom>
              <a:blipFill rotWithShape="1">
                <a:blip r:embed="rId3"/>
                <a:stretch>
                  <a:fillRect r="-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524510" y="2528570"/>
            <a:ext cx="11315065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>
                <a:solidFill>
                  <a:srgbClr val="FF0000"/>
                </a:solidFill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</a:rPr>
              <a:t>虽然里氏</a:t>
            </a:r>
            <a:r>
              <a:rPr lang="en-US" altLang="zh-CN" sz="2400">
                <a:solidFill>
                  <a:srgbClr val="FF0000"/>
                </a:solidFill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</a:rPr>
              <a:t>9.0</a:t>
            </a:r>
            <a:r>
              <a:rPr lang="zh-CN" altLang="en-US" sz="2400" b="1">
                <a:solidFill>
                  <a:srgbClr val="FF0000"/>
                </a:solidFill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</a:rPr>
              <a:t>级地震与里氏</a:t>
            </a:r>
            <a:r>
              <a:rPr lang="en-US" altLang="zh-CN" sz="2400">
                <a:solidFill>
                  <a:srgbClr val="FF0000"/>
                </a:solidFill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</a:rPr>
              <a:t>8.0</a:t>
            </a:r>
            <a:r>
              <a:rPr lang="zh-CN" altLang="en-US" sz="2400" b="1">
                <a:solidFill>
                  <a:srgbClr val="FF0000"/>
                </a:solidFill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</a:rPr>
              <a:t>级地震仅相差</a:t>
            </a:r>
            <a:r>
              <a:rPr lang="en-US" altLang="zh-CN" sz="2400" b="1">
                <a:solidFill>
                  <a:srgbClr val="FF0000"/>
                </a:solidFill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</a:rPr>
              <a:t>级，但前者释放出来的能量却是后者的约</a:t>
            </a:r>
            <a:r>
              <a:rPr lang="en-US" altLang="zh-CN" sz="2400">
                <a:solidFill>
                  <a:srgbClr val="FF0000"/>
                </a:solidFill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</a:rPr>
              <a:t>32</a:t>
            </a:r>
            <a:r>
              <a:rPr lang="zh-CN" altLang="en-US" sz="2400" b="1">
                <a:solidFill>
                  <a:srgbClr val="FF0000"/>
                </a:solidFill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</a:rPr>
              <a:t>倍</a:t>
            </a:r>
            <a:r>
              <a:rPr lang="en-US" altLang="zh-CN" sz="2400" b="1">
                <a:solidFill>
                  <a:srgbClr val="FF0000"/>
                </a:solidFill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</a:rPr>
              <a:t>.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rcRect l="49610" t="6032" r="2588" b="16418"/>
          <a:stretch>
            <a:fillRect/>
          </a:stretch>
        </p:blipFill>
        <p:spPr>
          <a:xfrm>
            <a:off x="8589010" y="1050290"/>
            <a:ext cx="3450590" cy="2375535"/>
          </a:xfrm>
          <a:prstGeom prst="rect">
            <a:avLst/>
          </a:prstGeom>
        </p:spPr>
      </p:pic>
      <p:grpSp>
        <p:nvGrpSpPr>
          <p:cNvPr id="51201" name="组合 31"/>
          <p:cNvGrpSpPr/>
          <p:nvPr/>
        </p:nvGrpSpPr>
        <p:grpSpPr>
          <a:xfrm>
            <a:off x="536315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复习引入</a:t>
                </a: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21005" y="676275"/>
                <a:ext cx="8530590" cy="3229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0">
                  <a:lnSpc>
                    <a:spcPct val="17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</a:t>
                </a:r>
                <a:r>
                  <a:rPr lang="zh-CN" sz="2400" b="1">
                    <a:solidFill>
                      <a:schemeClr val="tx2"/>
                    </a:solidFill>
                    <a:latin typeface="Times New Roman" panose="02020603050405020304" charset="0"/>
                    <a:ea typeface="宋体" panose="02010600030101010101" pitchFamily="2" charset="-122"/>
                    <a:sym typeface="+mn-ea"/>
                  </a:rPr>
                  <a:t>在</a:t>
                </a:r>
                <a:r>
                  <a:rPr lang="en-US" altLang="zh-CN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4.2.1</a:t>
                </a:r>
                <a:r>
                  <a:rPr lang="zh-CN" sz="2400" b="1">
                    <a:solidFill>
                      <a:schemeClr val="tx2"/>
                    </a:solidFill>
                    <a:latin typeface="Times New Roman" panose="02020603050405020304" charset="0"/>
                    <a:ea typeface="宋体" panose="02010600030101010101" pitchFamily="2" charset="-122"/>
                    <a:sym typeface="+mn-ea"/>
                  </a:rPr>
                  <a:t>的问题</a:t>
                </a:r>
                <a:r>
                  <a:rPr lang="en-US" altLang="zh-CN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1</a:t>
                </a:r>
                <a:r>
                  <a:rPr lang="zh-CN" altLang="en-US" sz="2400" b="1">
                    <a:solidFill>
                      <a:schemeClr val="tx2"/>
                    </a:solidFill>
                    <a:latin typeface="Times New Roman" panose="02020603050405020304" charset="0"/>
                    <a:ea typeface="宋体" panose="02010600030101010101" pitchFamily="2" charset="-122"/>
                    <a:sym typeface="+mn-ea"/>
                  </a:rPr>
                  <a:t>中，我们假设经过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 sz="2400" b="1">
                    <a:solidFill>
                      <a:schemeClr val="tx2"/>
                    </a:solidFill>
                    <a:latin typeface="Times New Roman" panose="02020603050405020304" charset="0"/>
                    <a:ea typeface="宋体" panose="02010600030101010101" pitchFamily="2" charset="-122"/>
                    <a:sym typeface="+mn-ea"/>
                  </a:rPr>
                  <a:t>年后的游客人次为</a:t>
                </a:r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charset="0"/>
                    <a:ea typeface="宋体" panose="02010600030101010101" pitchFamily="2" charset="-122"/>
                    <a:sym typeface="+mn-ea"/>
                  </a:rPr>
                  <a:t>2001</a:t>
                </a:r>
                <a:r>
                  <a:rPr lang="zh-CN" altLang="en-US" sz="2400" b="1">
                    <a:solidFill>
                      <a:schemeClr val="tx2"/>
                    </a:solidFill>
                    <a:latin typeface="Times New Roman" panose="02020603050405020304" charset="0"/>
                    <a:ea typeface="宋体" panose="02010600030101010101" pitchFamily="2" charset="-122"/>
                    <a:sym typeface="+mn-ea"/>
                  </a:rPr>
                  <a:t>年的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zh-CN" altLang="en-US" sz="2400" b="1">
                    <a:solidFill>
                      <a:schemeClr val="tx2"/>
                    </a:solidFill>
                    <a:latin typeface="Times New Roman" panose="02020603050405020304" charset="0"/>
                    <a:ea typeface="宋体" panose="02010600030101010101" pitchFamily="2" charset="-122"/>
                    <a:sym typeface="+mn-ea"/>
                  </a:rPr>
                  <a:t>倍，那么得到两者的关系为：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1.11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∈[0,+∞)).</m:t>
                    </m:r>
                  </m:oMath>
                </a14:m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通过指数幂运算，我们能从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1.11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中求出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年后</a:t>
                </a:r>
                <a:r>
                  <a:rPr lang="en-US" altLang="zh-CN" sz="2400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B</a:t>
                </a:r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地景区的游客人次约为</a:t>
                </a:r>
                <a:r>
                  <a:rPr lang="en-US" altLang="zh-CN" sz="2400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2001</a:t>
                </a:r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年的倍数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en-US" altLang="zh-CN" sz="2400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反之，如果要求经过多少年游客人次是</a:t>
                </a:r>
                <a:r>
                  <a:rPr lang="en-US" altLang="zh-CN" sz="2400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2001</a:t>
                </a:r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年的</a:t>
                </a:r>
                <a:r>
                  <a:rPr lang="en-US" altLang="zh-CN" sz="2400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2</a:t>
                </a:r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倍，</a:t>
                </a:r>
                <a:r>
                  <a:rPr lang="en-US" altLang="zh-CN" sz="2400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3</a:t>
                </a:r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倍，</a:t>
                </a:r>
                <a:r>
                  <a:rPr lang="en-US" altLang="zh-CN" sz="2400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4</a:t>
                </a:r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倍，</a:t>
                </a:r>
                <a:r>
                  <a:rPr lang="en-US" altLang="zh-CN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…</a:t>
                </a:r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，那么该如何解决呢？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05" y="676275"/>
                <a:ext cx="8530590" cy="32296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421005" y="4324985"/>
            <a:ext cx="10981690" cy="1346835"/>
            <a:chOff x="895" y="5206"/>
            <a:chExt cx="17294" cy="21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895" y="5206"/>
                  <a:ext cx="17294" cy="2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indent="0">
                    <a:lnSpc>
                      <a:spcPct val="170000"/>
                    </a:lnSpc>
                  </a:pPr>
                  <a:r>
                    <a:rPr lang="zh-CN" altLang="en-US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问题</a:t>
                  </a:r>
                  <a:r>
                    <a:rPr lang="en-US" altLang="zh-CN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1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：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根据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1.11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∈[0,+∞))</m:t>
                      </m:r>
                    </m:oMath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，分析需要经过多少年游客人次是</a:t>
                  </a:r>
                  <a:r>
                    <a:rPr lang="en-US" altLang="zh-CN" sz="2400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2001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年的</a:t>
                  </a:r>
                  <a:r>
                    <a:rPr lang="en-US" altLang="zh-CN" sz="2400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2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倍呢？</a:t>
                  </a:r>
                  <a:r>
                    <a:rPr lang="en-US" altLang="zh-CN" sz="2400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3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倍，</a:t>
                  </a:r>
                  <a:r>
                    <a:rPr lang="en-US" altLang="zh-CN" sz="2400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4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倍，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…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𝑛</m:t>
                      </m:r>
                    </m:oMath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倍？</a:t>
                  </a:r>
                  <a:endPara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" y="5206"/>
                  <a:ext cx="17294" cy="21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/>
          </p:nvSpPr>
          <p:spPr>
            <a:xfrm>
              <a:off x="2157" y="718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3" name="组合 18"/>
          <p:cNvGrpSpPr/>
          <p:nvPr/>
        </p:nvGrpSpPr>
        <p:grpSpPr>
          <a:xfrm>
            <a:off x="582930" y="-44450"/>
            <a:ext cx="7078345" cy="583565"/>
            <a:chOff x="1617477" y="945016"/>
            <a:chExt cx="7077836" cy="584139"/>
          </a:xfrm>
        </p:grpSpPr>
        <p:grpSp>
          <p:nvGrpSpPr>
            <p:cNvPr id="51204" name="组合 17"/>
            <p:cNvGrpSpPr/>
            <p:nvPr/>
          </p:nvGrpSpPr>
          <p:grpSpPr>
            <a:xfrm>
              <a:off x="1633928" y="990463"/>
              <a:ext cx="6612415" cy="508500"/>
              <a:chOff x="1633928" y="990463"/>
              <a:chExt cx="6612415" cy="508500"/>
            </a:xfrm>
          </p:grpSpPr>
          <p:sp>
            <p:nvSpPr>
              <p:cNvPr id="51205" name="五边形 13"/>
              <p:cNvSpPr/>
              <p:nvPr/>
            </p:nvSpPr>
            <p:spPr>
              <a:xfrm>
                <a:off x="4876640" y="993641"/>
                <a:ext cx="3369703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DEF0FA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6" name="五边形 14"/>
              <p:cNvSpPr/>
              <p:nvPr/>
            </p:nvSpPr>
            <p:spPr>
              <a:xfrm>
                <a:off x="3810551" y="990463"/>
                <a:ext cx="3626224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99BBFF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7" name="五边形 15"/>
              <p:cNvSpPr/>
              <p:nvPr/>
            </p:nvSpPr>
            <p:spPr>
              <a:xfrm>
                <a:off x="2751448" y="996819"/>
                <a:ext cx="4096725" cy="494516"/>
              </a:xfrm>
              <a:prstGeom prst="homePlate">
                <a:avLst>
                  <a:gd name="adj" fmla="val 49994"/>
                </a:avLst>
              </a:prstGeom>
              <a:solidFill>
                <a:srgbClr val="A0C0F0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8" name="五边形 10"/>
              <p:cNvSpPr/>
              <p:nvPr/>
            </p:nvSpPr>
            <p:spPr>
              <a:xfrm>
                <a:off x="1633928" y="990463"/>
                <a:ext cx="2996984" cy="508500"/>
              </a:xfrm>
              <a:prstGeom prst="homePlate">
                <a:avLst>
                  <a:gd name="adj" fmla="val 49997"/>
                </a:avLst>
              </a:prstGeom>
              <a:solidFill>
                <a:schemeClr val="accent1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" name="TextBox 13"/>
            <p:cNvSpPr/>
            <p:nvPr/>
          </p:nvSpPr>
          <p:spPr>
            <a:xfrm>
              <a:off x="1617477" y="945016"/>
              <a:ext cx="7077836" cy="58413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anchor="t" anchorCtr="0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5pPr>
            </a:lstStyle>
            <a:p>
              <a:pPr lvl="0" eaLnBrk="1" hangingPunct="1"/>
              <a:r>
                <a: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例析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24510" y="601980"/>
                <a:ext cx="11416030" cy="1863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5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尽管目前人类还无法准确预报地震，但科学家通过研究，已经对地震有所了解，例如，地震时释放出的能量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</m:oMath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单位：焦耳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与地震里氏震级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之间的关系为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𝑙𝑔𝐸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=4.8+1.5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.</m:t>
                    </m:r>
                  </m:oMath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2011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年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月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11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日，日本东北部海域发生里氏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9.0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级地震，它所释放出来的能量是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2008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年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5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月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12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日我国汶川发生里氏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8.0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级地震的多少倍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</m:oMath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精确到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?</a:t>
                </a: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10" y="601980"/>
                <a:ext cx="11416030" cy="1863725"/>
              </a:xfrm>
              <a:prstGeom prst="rect">
                <a:avLst/>
              </a:prstGeom>
              <a:blipFill rotWithShape="1">
                <a:blip r:embed="rId9"/>
                <a:stretch>
                  <a:fillRect r="-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524510" y="2528570"/>
            <a:ext cx="11314430" cy="976630"/>
            <a:chOff x="826" y="3982"/>
            <a:chExt cx="17818" cy="15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826" y="3982"/>
                  <a:ext cx="17819" cy="15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2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解：设里氏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9.0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级和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8.0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级地震的能量分别为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由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𝑙𝑔𝐸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=4.8+1.5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𝑀</m:t>
                      </m:r>
                    </m:oMath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，可得</a:t>
                  </a:r>
                </a:p>
                <a:p>
                  <a:pPr algn="l"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       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𝑙𝑔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=4.8+1.5×9.0</m:t>
                      </m:r>
                    </m:oMath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𝑙𝑔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=4.8+1.5×8.0</m:t>
                      </m:r>
                    </m:oMath>
                  </a14:m>
                  <a:r>
                    <a:rPr lang="en-US" altLang="zh-CN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 .</a:t>
                  </a:r>
                  <a:endPara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" y="3982"/>
                  <a:ext cx="17819" cy="153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矩形 7"/>
            <p:cNvSpPr/>
            <p:nvPr/>
          </p:nvSpPr>
          <p:spPr>
            <a:xfrm>
              <a:off x="1421" y="4999"/>
              <a:ext cx="119" cy="119"/>
            </a:xfrm>
            <a:prstGeom prst="rect">
              <a:avLst/>
            </a:prstGeom>
            <a:noFill/>
            <a:ln>
              <a:solidFill>
                <a:srgbClr val="000000">
                  <a:alpha val="0"/>
                </a:srgb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24510" y="3429000"/>
            <a:ext cx="11314430" cy="765810"/>
            <a:chOff x="826" y="5400"/>
            <a:chExt cx="17818" cy="12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826" y="5400"/>
                  <a:ext cx="17819" cy="1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2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于是，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𝑙𝑔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𝑙𝑔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𝑙𝑔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=(4.8+1.5×9.0)−(4.8+1.5×8.0)=1.5.</m:t>
                      </m:r>
                    </m:oMath>
                  </a14:m>
                  <a:endPara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1"/>
                  </p:custDataLst>
                </p:nvPr>
              </p:nvSpPr>
              <p:spPr>
                <a:xfrm>
                  <a:off x="826" y="5400"/>
                  <a:ext cx="17819" cy="1206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矩形 9"/>
            <p:cNvSpPr/>
            <p:nvPr>
              <p:custDataLst>
                <p:tags r:id="rId7"/>
              </p:custDataLst>
            </p:nvPr>
          </p:nvSpPr>
          <p:spPr>
            <a:xfrm>
              <a:off x="2184" y="5924"/>
              <a:ext cx="119" cy="119"/>
            </a:xfrm>
            <a:prstGeom prst="rect">
              <a:avLst/>
            </a:prstGeom>
            <a:noFill/>
            <a:ln>
              <a:solidFill>
                <a:srgbClr val="000000">
                  <a:alpha val="0"/>
                </a:srgb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24510" y="4093845"/>
            <a:ext cx="11314430" cy="765810"/>
            <a:chOff x="826" y="6447"/>
            <a:chExt cx="17818" cy="12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826" y="6447"/>
                  <a:ext cx="17819" cy="1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2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利用计算工具可得，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charset="0"/>
                              <a:cs typeface="Cambria Math" panose="02040503050406030204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charset="0"/>
                              <a:cs typeface="Cambria Math" panose="02040503050406030204" charset="0"/>
                            </a:rPr>
                            <m:t>1.5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≈32.</m:t>
                      </m:r>
                    </m:oMath>
                  </a14:m>
                  <a:endPara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3"/>
                  </p:custDataLst>
                </p:nvPr>
              </p:nvSpPr>
              <p:spPr>
                <a:xfrm>
                  <a:off x="826" y="6447"/>
                  <a:ext cx="17819" cy="1206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矩形 11"/>
            <p:cNvSpPr/>
            <p:nvPr>
              <p:custDataLst>
                <p:tags r:id="rId5"/>
              </p:custDataLst>
            </p:nvPr>
          </p:nvSpPr>
          <p:spPr>
            <a:xfrm>
              <a:off x="8728" y="6990"/>
              <a:ext cx="119" cy="119"/>
            </a:xfrm>
            <a:prstGeom prst="rect">
              <a:avLst/>
            </a:prstGeom>
            <a:noFill/>
            <a:ln>
              <a:solidFill>
                <a:srgbClr val="000000">
                  <a:alpha val="0"/>
                </a:srgb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61975" y="4859655"/>
            <a:ext cx="11315065" cy="977265"/>
            <a:chOff x="885" y="7653"/>
            <a:chExt cx="17819" cy="1539"/>
          </a:xfrm>
        </p:grpSpPr>
        <p:sp>
          <p:nvSpPr>
            <p:cNvPr id="7" name="文本框 6"/>
            <p:cNvSpPr txBox="1"/>
            <p:nvPr>
              <p:custDataLst>
                <p:tags r:id="rId2"/>
              </p:custDataLst>
            </p:nvPr>
          </p:nvSpPr>
          <p:spPr>
            <a:xfrm>
              <a:off x="885" y="7653"/>
              <a:ext cx="17819" cy="1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虽然里氏</a:t>
              </a:r>
              <a:r>
                <a:rPr lang="en-US" altLang="zh-CN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9.0</a:t>
              </a:r>
              <a:r>
                <a: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级地震与里氏</a:t>
              </a:r>
              <a:r>
                <a:rPr lang="en-US" altLang="zh-CN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8.0</a:t>
              </a:r>
              <a:r>
                <a: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级地震仅相差</a:t>
              </a:r>
              <a:r>
                <a:rPr lang="en-US" altLang="zh-CN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1</a:t>
              </a:r>
              <a:r>
                <a: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级，但前者释放出来的能量却是后者</a:t>
              </a:r>
            </a:p>
            <a:p>
              <a:pPr algn="l">
                <a:lnSpc>
                  <a:spcPct val="120000"/>
                </a:lnSpc>
              </a:pPr>
              <a:r>
                <a: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的约</a:t>
              </a:r>
              <a:r>
                <a:rPr lang="en-US" altLang="zh-CN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32</a:t>
              </a:r>
              <a:r>
                <a: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倍</a:t>
              </a:r>
              <a:r>
                <a: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.</a:t>
              </a:r>
            </a:p>
          </p:txBody>
        </p:sp>
        <p:sp>
          <p:nvSpPr>
            <p:cNvPr id="14" name="矩形 13"/>
            <p:cNvSpPr/>
            <p:nvPr>
              <p:custDataLst>
                <p:tags r:id="rId3"/>
              </p:custDataLst>
            </p:nvPr>
          </p:nvSpPr>
          <p:spPr>
            <a:xfrm>
              <a:off x="3244" y="8654"/>
              <a:ext cx="119" cy="119"/>
            </a:xfrm>
            <a:prstGeom prst="rect">
              <a:avLst/>
            </a:prstGeom>
            <a:noFill/>
            <a:ln>
              <a:solidFill>
                <a:srgbClr val="000000">
                  <a:alpha val="0"/>
                </a:srgb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3" name="组合 18"/>
          <p:cNvGrpSpPr/>
          <p:nvPr/>
        </p:nvGrpSpPr>
        <p:grpSpPr>
          <a:xfrm>
            <a:off x="566420" y="-45085"/>
            <a:ext cx="7078345" cy="583565"/>
            <a:chOff x="1617477" y="945016"/>
            <a:chExt cx="7077836" cy="584139"/>
          </a:xfrm>
        </p:grpSpPr>
        <p:grpSp>
          <p:nvGrpSpPr>
            <p:cNvPr id="51204" name="组合 17"/>
            <p:cNvGrpSpPr/>
            <p:nvPr/>
          </p:nvGrpSpPr>
          <p:grpSpPr>
            <a:xfrm>
              <a:off x="1633928" y="990463"/>
              <a:ext cx="6612415" cy="508500"/>
              <a:chOff x="1633928" y="990463"/>
              <a:chExt cx="6612415" cy="508500"/>
            </a:xfrm>
          </p:grpSpPr>
          <p:sp>
            <p:nvSpPr>
              <p:cNvPr id="51205" name="五边形 13"/>
              <p:cNvSpPr/>
              <p:nvPr/>
            </p:nvSpPr>
            <p:spPr>
              <a:xfrm>
                <a:off x="4876640" y="993641"/>
                <a:ext cx="3369703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DEF0FA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6" name="五边形 14"/>
              <p:cNvSpPr/>
              <p:nvPr/>
            </p:nvSpPr>
            <p:spPr>
              <a:xfrm>
                <a:off x="3810551" y="990463"/>
                <a:ext cx="3626224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99BBFF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7" name="五边形 15"/>
              <p:cNvSpPr/>
              <p:nvPr/>
            </p:nvSpPr>
            <p:spPr>
              <a:xfrm>
                <a:off x="2751448" y="996819"/>
                <a:ext cx="4096725" cy="494516"/>
              </a:xfrm>
              <a:prstGeom prst="homePlate">
                <a:avLst>
                  <a:gd name="adj" fmla="val 49994"/>
                </a:avLst>
              </a:prstGeom>
              <a:solidFill>
                <a:srgbClr val="A0C0F0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8" name="五边形 10"/>
              <p:cNvSpPr/>
              <p:nvPr/>
            </p:nvSpPr>
            <p:spPr>
              <a:xfrm>
                <a:off x="1633928" y="990463"/>
                <a:ext cx="2996984" cy="508500"/>
              </a:xfrm>
              <a:prstGeom prst="homePlate">
                <a:avLst>
                  <a:gd name="adj" fmla="val 49997"/>
                </a:avLst>
              </a:prstGeom>
              <a:solidFill>
                <a:schemeClr val="accent1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" name="TextBox 13"/>
            <p:cNvSpPr/>
            <p:nvPr/>
          </p:nvSpPr>
          <p:spPr>
            <a:xfrm>
              <a:off x="1617477" y="945016"/>
              <a:ext cx="7077836" cy="58413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anchor="t" anchorCtr="0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5pPr>
            </a:lstStyle>
            <a:p>
              <a:pPr lvl="0" eaLnBrk="1" hangingPunct="1"/>
              <a:r>
                <a: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82930" y="659130"/>
            <a:ext cx="4300855" cy="460375"/>
            <a:chOff x="3458" y="2316"/>
            <a:chExt cx="10828" cy="725"/>
          </a:xfrm>
        </p:grpSpPr>
        <p:sp>
          <p:nvSpPr>
            <p:cNvPr id="25" name="文本框 24"/>
            <p:cNvSpPr txBox="1"/>
            <p:nvPr/>
          </p:nvSpPr>
          <p:spPr>
            <a:xfrm>
              <a:off x="3559" y="2316"/>
              <a:ext cx="1072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题型一：对数运算性质的应用</a:t>
              </a: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458" y="2328"/>
              <a:ext cx="10828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66420" y="1574165"/>
                <a:ext cx="9063990" cy="1426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</a:t>
                </a: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𝑙𝑔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2=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，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𝑙𝑔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3=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，</m:t>
                    </m:r>
                  </m:oMath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则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12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等于（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）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i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A.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1−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              </a:t>
                </a:r>
                <a:r>
                  <a:rPr lang="en-US" altLang="zh-CN" sz="2400" i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B.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1+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                   </a:t>
                </a:r>
                <a:r>
                  <a:rPr lang="en-US" altLang="zh-CN" sz="2400" i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C.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+2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1−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               </a:t>
                </a:r>
                <a:r>
                  <a:rPr lang="en-US" altLang="zh-CN" sz="2400" i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D.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+2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1+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sz="2400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0" y="1574165"/>
                <a:ext cx="9063990" cy="14262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22935" y="3231515"/>
                <a:ext cx="8056880" cy="18840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7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12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15</m:t>
                        </m:r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(3×4)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(3×5)</m:t>
                        </m:r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3+2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5</m:t>
                        </m:r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3+2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3+2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3+1−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 </m:t>
                    </m:r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  <a:sym typeface="+mn-ea"/>
                      </a:rPr>
                      <m:t>.</m:t>
                    </m:r>
                  </m:oMath>
                </a14:m>
                <a:endParaRPr lang="en-US" altLang="zh-CN" sz="2400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故选</a:t>
                </a: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A.</a:t>
                </a: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35" y="3231515"/>
                <a:ext cx="8056880" cy="18840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3" name="组合 18"/>
          <p:cNvGrpSpPr/>
          <p:nvPr/>
        </p:nvGrpSpPr>
        <p:grpSpPr>
          <a:xfrm>
            <a:off x="582930" y="-45085"/>
            <a:ext cx="7078345" cy="583565"/>
            <a:chOff x="1617477" y="945016"/>
            <a:chExt cx="7077836" cy="584139"/>
          </a:xfrm>
        </p:grpSpPr>
        <p:grpSp>
          <p:nvGrpSpPr>
            <p:cNvPr id="51204" name="组合 17"/>
            <p:cNvGrpSpPr/>
            <p:nvPr/>
          </p:nvGrpSpPr>
          <p:grpSpPr>
            <a:xfrm>
              <a:off x="1633928" y="990463"/>
              <a:ext cx="6612415" cy="508500"/>
              <a:chOff x="1633928" y="990463"/>
              <a:chExt cx="6612415" cy="508500"/>
            </a:xfrm>
          </p:grpSpPr>
          <p:sp>
            <p:nvSpPr>
              <p:cNvPr id="51205" name="五边形 13"/>
              <p:cNvSpPr/>
              <p:nvPr/>
            </p:nvSpPr>
            <p:spPr>
              <a:xfrm>
                <a:off x="4876640" y="993641"/>
                <a:ext cx="3369703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DEF0FA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6" name="五边形 14"/>
              <p:cNvSpPr/>
              <p:nvPr/>
            </p:nvSpPr>
            <p:spPr>
              <a:xfrm>
                <a:off x="3810551" y="990463"/>
                <a:ext cx="3626224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99BBFF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7" name="五边形 15"/>
              <p:cNvSpPr/>
              <p:nvPr/>
            </p:nvSpPr>
            <p:spPr>
              <a:xfrm>
                <a:off x="2751448" y="996819"/>
                <a:ext cx="4096725" cy="494516"/>
              </a:xfrm>
              <a:prstGeom prst="homePlate">
                <a:avLst>
                  <a:gd name="adj" fmla="val 49994"/>
                </a:avLst>
              </a:prstGeom>
              <a:solidFill>
                <a:srgbClr val="A0C0F0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8" name="五边形 10"/>
              <p:cNvSpPr/>
              <p:nvPr/>
            </p:nvSpPr>
            <p:spPr>
              <a:xfrm>
                <a:off x="1633928" y="990463"/>
                <a:ext cx="2996984" cy="508500"/>
              </a:xfrm>
              <a:prstGeom prst="homePlate">
                <a:avLst>
                  <a:gd name="adj" fmla="val 49997"/>
                </a:avLst>
              </a:prstGeom>
              <a:solidFill>
                <a:schemeClr val="accent1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" name="TextBox 13"/>
            <p:cNvSpPr/>
            <p:nvPr/>
          </p:nvSpPr>
          <p:spPr>
            <a:xfrm>
              <a:off x="1617477" y="945016"/>
              <a:ext cx="7077836" cy="58413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anchor="t" anchorCtr="0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5pPr>
            </a:lstStyle>
            <a:p>
              <a:pPr lvl="0" eaLnBrk="1" hangingPunct="1"/>
              <a:r>
                <a: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99440" y="325120"/>
                <a:ext cx="10439400" cy="15951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1.</a:t>
                </a: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𝑙𝑔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5)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+2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𝑙𝑔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2−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𝑙𝑔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；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②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𝑙𝑔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3+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5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𝑙𝑔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9+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5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𝑙𝑔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27</m:t>
                            </m:r>
                          </m:e>
                        </m:rad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𝑙𝑔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𝑙𝑔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81−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𝑙𝑔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27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；</m:t>
                    </m:r>
                  </m:oMath>
                </a14:m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      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35−2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</m:sub>
                    </m:sSub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7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7−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1.8.</m:t>
                    </m:r>
                  </m:oMath>
                </a14:m>
                <a:endParaRPr lang="zh-CN" altLang="en-US" sz="2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325120"/>
                <a:ext cx="10439400" cy="15951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57860" y="1915160"/>
                <a:ext cx="10031095" cy="41649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解：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①原式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5)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+(2−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𝑙𝑔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2)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𝑙𝑔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2=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5)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+(1+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𝑙𝑔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5)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𝑙𝑔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2</m:t>
                    </m:r>
                  </m:oMath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5)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𝑙𝑔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2∙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𝑙𝑔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5+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𝑙𝑔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2=(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𝑙𝑔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5+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𝑙𝑔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2)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𝑙𝑔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5+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𝑙𝑔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2</m:t>
                    </m:r>
                  </m:oMath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lg</m:t>
                    </m:r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5+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lg</m:t>
                    </m:r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2=1.</m:t>
                    </m:r>
                  </m:oMath>
                </a14:m>
                <a:endParaRPr lang="en-US" altLang="zh-CN" sz="2400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②原式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3+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5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3+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10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𝑙𝑔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𝑙𝑔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3−3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(1+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5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10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(4−3)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11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③原式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(5×7)−2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7−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3)+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7−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</m:sub>
                    </m:sSub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9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</m:den>
                    </m:f>
                  </m:oMath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5+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7−2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7+2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3+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7−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3+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5</m:t>
                    </m:r>
                  </m:oMath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2</m:t>
                    </m:r>
                  </m:oMath>
                </a14:m>
                <a:r>
                  <a: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5=</m:t>
                    </m:r>
                  </m:oMath>
                </a14:m>
                <a:r>
                  <a: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2.</a:t>
                </a: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60" y="1915160"/>
                <a:ext cx="10031095" cy="41649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31"/>
          <p:cNvGrpSpPr/>
          <p:nvPr/>
        </p:nvGrpSpPr>
        <p:grpSpPr>
          <a:xfrm>
            <a:off x="611187" y="-46037"/>
            <a:ext cx="11193462" cy="583565"/>
            <a:chOff x="614597" y="884420"/>
            <a:chExt cx="11192657" cy="584139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20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21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5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cxnSp>
          <p:nvCxnSpPr>
            <p:cNvPr id="26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610870" y="792480"/>
            <a:ext cx="10825480" cy="2968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对数式化简与求值的基本原则和方法：</a:t>
            </a:r>
            <a:endParaRPr lang="zh-CN" altLang="en-US" sz="2400"/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基本原则：正用或逆用公式，对真数进行处理，一般本着便于真数化简的原则进行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常用方法：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(1)“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收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，将同底的两对数的和（差）收成积（商）的对数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;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(2)“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拆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，将积（商）的对数拆成同底的两对数的和（差）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259965" y="3963670"/>
                <a:ext cx="7672070" cy="2238375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algn="l">
                  <a:lnSpc>
                    <a:spcPct val="17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𝒍𝒐𝒈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𝒂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𝑴𝑵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𝒍𝒐𝒈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𝒂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𝑴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𝒍𝒐𝒈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𝒂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𝑵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;</m:t>
                    </m:r>
                  </m:oMath>
                </a14:m>
                <a:endParaRPr lang="en-US" altLang="zh-CN" sz="2400" b="1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𝒍𝒐𝒈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𝒂</m:t>
                        </m:r>
                      </m:sub>
                    </m:sSub>
                    <m:f>
                      <m:f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𝑴</m:t>
                        </m:r>
                      </m:num>
                      <m:den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𝑵</m:t>
                        </m:r>
                      </m:den>
                    </m:f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𝒍𝒐𝒈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𝒂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𝑴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��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���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𝒂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𝑵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;</m:t>
                    </m:r>
                  </m:oMath>
                </a14:m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𝒍𝒐𝒈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𝒂</m:t>
                        </m:r>
                      </m:sub>
                    </m:sSub>
                    <m:sSup>
                      <m:sSup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𝑴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𝒏</m:t>
                        </m:r>
                      </m:sup>
                    </m:sSup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𝒏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𝒍𝒐𝒈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𝒂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𝑴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𝒏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𝑹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).</m:t>
                    </m:r>
                  </m:oMath>
                </a14:m>
                <a:endParaRPr lang="en-US" altLang="zh-CN" sz="2400" b="1" i="1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2259965" y="3963670"/>
                <a:ext cx="7672070" cy="2238375"/>
              </a:xfrm>
              <a:prstGeom prst="rect">
                <a:avLst/>
              </a:prstGeom>
              <a:blipFill rotWithShape="1">
                <a:blip r:embed="rId5"/>
                <a:stretch>
                  <a:fillRect l="-124" t="-426" r="-124" b="-426"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3" name="组合 18"/>
          <p:cNvGrpSpPr/>
          <p:nvPr/>
        </p:nvGrpSpPr>
        <p:grpSpPr>
          <a:xfrm>
            <a:off x="582930" y="-53340"/>
            <a:ext cx="7078345" cy="583565"/>
            <a:chOff x="1617477" y="945016"/>
            <a:chExt cx="7077836" cy="584139"/>
          </a:xfrm>
        </p:grpSpPr>
        <p:grpSp>
          <p:nvGrpSpPr>
            <p:cNvPr id="51204" name="组合 17"/>
            <p:cNvGrpSpPr/>
            <p:nvPr/>
          </p:nvGrpSpPr>
          <p:grpSpPr>
            <a:xfrm>
              <a:off x="1633928" y="990463"/>
              <a:ext cx="6612415" cy="508500"/>
              <a:chOff x="1633928" y="990463"/>
              <a:chExt cx="6612415" cy="508500"/>
            </a:xfrm>
          </p:grpSpPr>
          <p:sp>
            <p:nvSpPr>
              <p:cNvPr id="51205" name="五边形 13"/>
              <p:cNvSpPr/>
              <p:nvPr/>
            </p:nvSpPr>
            <p:spPr>
              <a:xfrm>
                <a:off x="4876640" y="993641"/>
                <a:ext cx="3369703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DEF0FA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6" name="五边形 14"/>
              <p:cNvSpPr/>
              <p:nvPr/>
            </p:nvSpPr>
            <p:spPr>
              <a:xfrm>
                <a:off x="3810551" y="990463"/>
                <a:ext cx="3626224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99BBFF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7" name="五边形 15"/>
              <p:cNvSpPr/>
              <p:nvPr/>
            </p:nvSpPr>
            <p:spPr>
              <a:xfrm>
                <a:off x="2751448" y="996819"/>
                <a:ext cx="4096725" cy="494516"/>
              </a:xfrm>
              <a:prstGeom prst="homePlate">
                <a:avLst>
                  <a:gd name="adj" fmla="val 49994"/>
                </a:avLst>
              </a:prstGeom>
              <a:solidFill>
                <a:srgbClr val="A0C0F0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8" name="五边形 10"/>
              <p:cNvSpPr/>
              <p:nvPr/>
            </p:nvSpPr>
            <p:spPr>
              <a:xfrm>
                <a:off x="1633928" y="990463"/>
                <a:ext cx="2996984" cy="508500"/>
              </a:xfrm>
              <a:prstGeom prst="homePlate">
                <a:avLst>
                  <a:gd name="adj" fmla="val 49997"/>
                </a:avLst>
              </a:prstGeom>
              <a:solidFill>
                <a:schemeClr val="accent1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" name="TextBox 13"/>
            <p:cNvSpPr/>
            <p:nvPr/>
          </p:nvSpPr>
          <p:spPr>
            <a:xfrm>
              <a:off x="1617477" y="945016"/>
              <a:ext cx="7077836" cy="58413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anchor="t" anchorCtr="0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5pPr>
            </a:lstStyle>
            <a:p>
              <a:pPr lvl="0" eaLnBrk="1" hangingPunct="1"/>
              <a:r>
                <a: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21360" y="10560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75945" y="598170"/>
                <a:ext cx="7339330" cy="1256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（全国卷改编）设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𝑎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5=2</m:t>
                    </m:r>
                  </m:oMath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=(     ).</m:t>
                    </m:r>
                  </m:oMath>
                </a14:m>
                <a:endParaRPr lang="en-US" altLang="zh-CN" sz="2400" i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27</m:t>
                        </m:r>
                      </m:den>
                    </m:f>
                  </m:oMath>
                </a14:m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                  B.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81</m:t>
                        </m:r>
                      </m:den>
                    </m:f>
                  </m:oMath>
                </a14:m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                      C.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                     D.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</a:t>
                </a:r>
                <a:endParaRPr lang="en-US" altLang="zh-CN" sz="2400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45" y="598170"/>
                <a:ext cx="7339330" cy="1256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79120" y="1927860"/>
                <a:ext cx="10875645" cy="7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解：因为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𝑎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5=4</m:t>
                    </m:r>
                  </m:oMath>
                </a14:m>
                <a:r>
                  <a:rPr lang="zh-CN" altLang="en-US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charset="0"/>
                            <a:cs typeface="Cambria Math" panose="02040503050406030204" charset="0"/>
                          </a:rPr>
                          <m:t>5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=4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，</m:t>
                    </m:r>
                  </m:oMath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则有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charset="0"/>
                            <a:cs typeface="Cambria Math" panose="02040503050406030204" charset="0"/>
                          </a:rPr>
                          <m:t>5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=81.</m:t>
                    </m:r>
                  </m:oMath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charset="0"/>
                            <a:cs typeface="Cambria Math" panose="02040503050406030204" charset="0"/>
                          </a:rPr>
                          <m:t>5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charset="0"/>
                                <a:cs typeface="Cambria Math" panose="02040503050406030204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charset="0"/>
                            <a:cs typeface="Cambria Math" panose="02040503050406030204" charset="0"/>
                          </a:rPr>
                          <m:t>81</m:t>
                        </m:r>
                      </m:den>
                    </m:f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 </m:t>
                    </m:r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  <a:sym typeface="+mn-ea"/>
                      </a:rPr>
                      <m:t>.</m:t>
                    </m:r>
                  </m:oMath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故选</a:t>
                </a: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B.</a:t>
                </a: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1927860"/>
                <a:ext cx="10875645" cy="7778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99440" y="3053715"/>
                <a:ext cx="5945505" cy="29565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1.(2)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计算下列各式：</a:t>
                </a:r>
              </a:p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</m:sub>
                    </m:sSub>
                    <m:rad>
                      <m:ra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radPr>
                      <m:deg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deg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625</m:t>
                        </m:r>
                      </m:e>
                    </m:rad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；</m:t>
                    </m:r>
                  </m:oMath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(32×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).</m:t>
                    </m:r>
                  </m:oMath>
                </a14:m>
                <a:endParaRPr lang="en-US" altLang="zh-CN" sz="2400" i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解：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①原式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</m:sub>
                    </m:sSub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625=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p>
                    </m:sSup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den>
                    </m:f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.</m:t>
                    </m:r>
                  </m:oMath>
                </a14:m>
                <a:endParaRPr lang="en-US" altLang="zh-CN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   ②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原式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32+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=5+4=9.</m:t>
                    </m:r>
                  </m:oMath>
                </a14:m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3053715"/>
                <a:ext cx="5945505" cy="2956560"/>
              </a:xfrm>
              <a:prstGeom prst="rect">
                <a:avLst/>
              </a:prstGeom>
              <a:blipFill rotWithShape="1">
                <a:blip r:embed="rId5"/>
                <a:stretch>
                  <a:fillRect r="-1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3" name="组合 18"/>
          <p:cNvGrpSpPr/>
          <p:nvPr/>
        </p:nvGrpSpPr>
        <p:grpSpPr>
          <a:xfrm>
            <a:off x="582930" y="-44450"/>
            <a:ext cx="7078345" cy="583565"/>
            <a:chOff x="1617477" y="945016"/>
            <a:chExt cx="7077836" cy="584139"/>
          </a:xfrm>
        </p:grpSpPr>
        <p:grpSp>
          <p:nvGrpSpPr>
            <p:cNvPr id="51204" name="组合 17"/>
            <p:cNvGrpSpPr/>
            <p:nvPr/>
          </p:nvGrpSpPr>
          <p:grpSpPr>
            <a:xfrm>
              <a:off x="1633928" y="990463"/>
              <a:ext cx="6612415" cy="508500"/>
              <a:chOff x="1633928" y="990463"/>
              <a:chExt cx="6612415" cy="508500"/>
            </a:xfrm>
          </p:grpSpPr>
          <p:sp>
            <p:nvSpPr>
              <p:cNvPr id="51205" name="五边形 13"/>
              <p:cNvSpPr/>
              <p:nvPr/>
            </p:nvSpPr>
            <p:spPr>
              <a:xfrm>
                <a:off x="4876640" y="993641"/>
                <a:ext cx="3369703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DEF0FA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6" name="五边形 14"/>
              <p:cNvSpPr/>
              <p:nvPr/>
            </p:nvSpPr>
            <p:spPr>
              <a:xfrm>
                <a:off x="3810551" y="990463"/>
                <a:ext cx="3626224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99BBFF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7" name="五边形 15"/>
              <p:cNvSpPr/>
              <p:nvPr/>
            </p:nvSpPr>
            <p:spPr>
              <a:xfrm>
                <a:off x="2751448" y="996819"/>
                <a:ext cx="4096725" cy="494516"/>
              </a:xfrm>
              <a:prstGeom prst="homePlate">
                <a:avLst>
                  <a:gd name="adj" fmla="val 49994"/>
                </a:avLst>
              </a:prstGeom>
              <a:solidFill>
                <a:srgbClr val="A0C0F0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8" name="五边形 10"/>
              <p:cNvSpPr/>
              <p:nvPr/>
            </p:nvSpPr>
            <p:spPr>
              <a:xfrm>
                <a:off x="1633928" y="990463"/>
                <a:ext cx="2996984" cy="508500"/>
              </a:xfrm>
              <a:prstGeom prst="homePlate">
                <a:avLst>
                  <a:gd name="adj" fmla="val 49997"/>
                </a:avLst>
              </a:prstGeom>
              <a:solidFill>
                <a:schemeClr val="accent1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" name="TextBox 13"/>
            <p:cNvSpPr/>
            <p:nvPr/>
          </p:nvSpPr>
          <p:spPr>
            <a:xfrm>
              <a:off x="1617477" y="945016"/>
              <a:ext cx="7077836" cy="58413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anchor="t" anchorCtr="0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5pPr>
            </a:lstStyle>
            <a:p>
              <a:pPr lvl="0" eaLnBrk="1" hangingPunct="1"/>
              <a:r>
                <a: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82930" y="641350"/>
            <a:ext cx="2798445" cy="460375"/>
            <a:chOff x="3458" y="2316"/>
            <a:chExt cx="10828" cy="725"/>
          </a:xfrm>
        </p:grpSpPr>
        <p:sp>
          <p:nvSpPr>
            <p:cNvPr id="25" name="文本框 24"/>
            <p:cNvSpPr txBox="1"/>
            <p:nvPr/>
          </p:nvSpPr>
          <p:spPr>
            <a:xfrm>
              <a:off x="3559" y="2316"/>
              <a:ext cx="1033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题型二：换底公式</a:t>
              </a: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458" y="2328"/>
              <a:ext cx="10828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57860" y="1304925"/>
                <a:ext cx="10389235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125+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25+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8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5)(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5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2+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25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4+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125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8)</m:t>
                    </m:r>
                  </m:oMath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的值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60" y="1304925"/>
                <a:ext cx="10389235" cy="4603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48665" y="1882140"/>
                <a:ext cx="9918065" cy="3162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原式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5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25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5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8</m:t>
                        </m:r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)∙(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5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2+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25</m:t>
                        </m:r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8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125</m:t>
                        </m:r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    =(</m:t>
                    </m:r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3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5</m:t>
                    </m:r>
                    <m:r>
                      <a:rPr lang="en-US" altLang="zh-CN" sz="2400" b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5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sz="2400" b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5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sz="2400" b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5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2+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5</m:t>
                        </m:r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5</m:t>
                        </m:r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           =</m:t>
                      </m:r>
                      <m:r>
                        <a:rPr lang="en-US" altLang="zh-CN" sz="2400" b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3+1+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  <m:r>
                        <a:rPr lang="en-US" altLang="zh-CN" sz="2400" b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5∙(3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)=13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5∙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=13.</m:t>
                      </m:r>
                    </m:oMath>
                  </m:oMathPara>
                </a14:m>
                <a:endParaRPr lang="en-US" altLang="zh-CN" sz="2400" b="1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65" y="1882140"/>
                <a:ext cx="9918065" cy="3162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3" name="组合 18"/>
          <p:cNvGrpSpPr/>
          <p:nvPr/>
        </p:nvGrpSpPr>
        <p:grpSpPr>
          <a:xfrm>
            <a:off x="566420" y="-45085"/>
            <a:ext cx="7078345" cy="583565"/>
            <a:chOff x="1617477" y="945016"/>
            <a:chExt cx="7077836" cy="584139"/>
          </a:xfrm>
        </p:grpSpPr>
        <p:grpSp>
          <p:nvGrpSpPr>
            <p:cNvPr id="51204" name="组合 17"/>
            <p:cNvGrpSpPr/>
            <p:nvPr/>
          </p:nvGrpSpPr>
          <p:grpSpPr>
            <a:xfrm>
              <a:off x="1633928" y="990463"/>
              <a:ext cx="6612415" cy="508500"/>
              <a:chOff x="1633928" y="990463"/>
              <a:chExt cx="6612415" cy="508500"/>
            </a:xfrm>
          </p:grpSpPr>
          <p:sp>
            <p:nvSpPr>
              <p:cNvPr id="51205" name="五边形 13"/>
              <p:cNvSpPr/>
              <p:nvPr/>
            </p:nvSpPr>
            <p:spPr>
              <a:xfrm>
                <a:off x="4876640" y="993641"/>
                <a:ext cx="3369703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DEF0FA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6" name="五边形 14"/>
              <p:cNvSpPr/>
              <p:nvPr/>
            </p:nvSpPr>
            <p:spPr>
              <a:xfrm>
                <a:off x="3810551" y="990463"/>
                <a:ext cx="3626224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99BBFF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7" name="五边形 15"/>
              <p:cNvSpPr/>
              <p:nvPr/>
            </p:nvSpPr>
            <p:spPr>
              <a:xfrm>
                <a:off x="2751448" y="996819"/>
                <a:ext cx="4096725" cy="494516"/>
              </a:xfrm>
              <a:prstGeom prst="homePlate">
                <a:avLst>
                  <a:gd name="adj" fmla="val 49994"/>
                </a:avLst>
              </a:prstGeom>
              <a:solidFill>
                <a:srgbClr val="A0C0F0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8" name="五边形 10"/>
              <p:cNvSpPr/>
              <p:nvPr/>
            </p:nvSpPr>
            <p:spPr>
              <a:xfrm>
                <a:off x="1633928" y="990463"/>
                <a:ext cx="2996984" cy="508500"/>
              </a:xfrm>
              <a:prstGeom prst="homePlate">
                <a:avLst>
                  <a:gd name="adj" fmla="val 49997"/>
                </a:avLst>
              </a:prstGeom>
              <a:solidFill>
                <a:schemeClr val="accent1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" name="TextBox 13"/>
            <p:cNvSpPr/>
            <p:nvPr/>
          </p:nvSpPr>
          <p:spPr>
            <a:xfrm>
              <a:off x="1617477" y="945016"/>
              <a:ext cx="7077836" cy="58413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anchor="t" anchorCtr="0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5pPr>
            </a:lstStyle>
            <a:p>
              <a:pPr lvl="0" eaLnBrk="1" hangingPunct="1"/>
              <a:r>
                <a: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82930" y="968375"/>
                <a:ext cx="10863580" cy="485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2.(2)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18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9=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，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18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𝑏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=5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，</m:t>
                    </m:r>
                  </m:oMath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，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𝑏</m:t>
                    </m:r>
                  </m:oMath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36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45</m:t>
                    </m:r>
                  </m:oMath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的值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" y="968375"/>
                <a:ext cx="10863580" cy="4851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99440" y="1675130"/>
                <a:ext cx="8895080" cy="3738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18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9=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，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18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𝑏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=5</m:t>
                    </m:r>
                  </m:oMath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   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18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5=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.</m:t>
                    </m:r>
                  </m:oMath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rPr>
                  <a:t>               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于是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36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45=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18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(9×5)</m:t>
                        </m:r>
                      </m:num>
                      <m:den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18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(18×2)</m:t>
                        </m:r>
                      </m:den>
                    </m:f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18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9+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18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5</m:t>
                        </m:r>
                      </m:num>
                      <m:den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18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18+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18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                                          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18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9+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18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18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18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18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9</m:t>
                              </m:r>
                            </m:den>
                          </m:f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1675130"/>
                <a:ext cx="8895080" cy="37388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31"/>
          <p:cNvGrpSpPr/>
          <p:nvPr/>
        </p:nvGrpSpPr>
        <p:grpSpPr>
          <a:xfrm>
            <a:off x="611187" y="-46037"/>
            <a:ext cx="11193462" cy="583565"/>
            <a:chOff x="614597" y="884420"/>
            <a:chExt cx="11192657" cy="584139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20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21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5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cxnSp>
          <p:nvCxnSpPr>
            <p:cNvPr id="26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630555" y="647700"/>
            <a:ext cx="11237595" cy="2968625"/>
            <a:chOff x="993" y="796"/>
            <a:chExt cx="17697" cy="4675"/>
          </a:xfrm>
        </p:grpSpPr>
        <p:sp>
          <p:nvSpPr>
            <p:cNvPr id="3" name="文本框 2"/>
            <p:cNvSpPr txBox="1"/>
            <p:nvPr>
              <p:custDataLst>
                <p:tags r:id="rId4"/>
              </p:custDataLst>
            </p:nvPr>
          </p:nvSpPr>
          <p:spPr>
            <a:xfrm>
              <a:off x="993" y="796"/>
              <a:ext cx="17697" cy="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4" name="文本框 3"/>
            <p:cNvSpPr txBox="1"/>
            <p:nvPr>
              <p:custDataLst>
                <p:tags r:id="rId5"/>
              </p:custDataLst>
            </p:nvPr>
          </p:nvSpPr>
          <p:spPr>
            <a:xfrm>
              <a:off x="993" y="796"/>
              <a:ext cx="17697" cy="4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利用换底公式进行化简的原则和技巧：</a:t>
              </a:r>
              <a:endParaRPr lang="zh-CN" altLang="en-US"/>
            </a:p>
            <a:p>
              <a:pPr>
                <a:lnSpc>
                  <a:spcPct val="130000"/>
                </a:lnSpc>
              </a:pP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原则：化异底为同底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技巧：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</a:rPr>
                <a:t>(1)</a:t>
              </a:r>
              <a:r>
                <a:rPr lang="zh-CN" sz="2400" b="1">
                  <a:latin typeface="宋体" panose="02010600030101010101" pitchFamily="2" charset="-122"/>
                  <a:ea typeface="宋体" panose="02010600030101010101" pitchFamily="2" charset="-122"/>
                </a:rPr>
                <a:t>先进行部分运算，最后再换成同底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</a:rPr>
                <a:t>(2)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借助换底公式一次性统一换为常用对数（自然对数），再化简、通分、求值；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(3)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利用对数恒等式或常用结论，有时可熟记一些常用结论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.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077210" y="4029075"/>
            <a:ext cx="6130643" cy="1765300"/>
            <a:chOff x="10462" y="6583"/>
            <a:chExt cx="4643" cy="2780"/>
          </a:xfrm>
        </p:grpSpPr>
        <p:sp>
          <p:nvSpPr>
            <p:cNvPr id="9" name="圆角矩形 8"/>
            <p:cNvSpPr/>
            <p:nvPr>
              <p:custDataLst>
                <p:tags r:id="rId2"/>
              </p:custDataLst>
            </p:nvPr>
          </p:nvSpPr>
          <p:spPr>
            <a:xfrm>
              <a:off x="10462" y="6583"/>
              <a:ext cx="4573" cy="278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10534" y="6746"/>
                  <a:ext cx="4571" cy="25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对数换底公式：</a:t>
                  </a:r>
                </a:p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𝒂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𝒃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𝒍𝒐𝒈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𝒄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𝒃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𝒍𝒐𝒈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𝒄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𝒂</m:t>
                            </m:r>
                          </m:den>
                        </m:f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/>
                  <a14:m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且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≠1</m:t>
                      </m:r>
                    </m:oMath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；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&gt;0</m:t>
                      </m:r>
                    </m:oMath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；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&gt;0</m:t>
                      </m:r>
                    </m:oMath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且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≠1)</m:t>
                      </m:r>
                    </m:oMath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.</a:t>
                  </a:r>
                </a:p>
              </p:txBody>
            </p:sp>
          </mc:Choice>
  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"/>
                  </p:custDataLst>
                </p:nvPr>
              </p:nvSpPr>
              <p:spPr>
                <a:xfrm>
                  <a:off x="10534" y="6746"/>
                  <a:ext cx="4571" cy="250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3" name="组合 18"/>
          <p:cNvGrpSpPr/>
          <p:nvPr/>
        </p:nvGrpSpPr>
        <p:grpSpPr>
          <a:xfrm>
            <a:off x="582930" y="-45085"/>
            <a:ext cx="7078345" cy="583565"/>
            <a:chOff x="1617477" y="945016"/>
            <a:chExt cx="7077836" cy="584139"/>
          </a:xfrm>
        </p:grpSpPr>
        <p:grpSp>
          <p:nvGrpSpPr>
            <p:cNvPr id="51204" name="组合 17"/>
            <p:cNvGrpSpPr/>
            <p:nvPr/>
          </p:nvGrpSpPr>
          <p:grpSpPr>
            <a:xfrm>
              <a:off x="1633928" y="990463"/>
              <a:ext cx="6612415" cy="508500"/>
              <a:chOff x="1633928" y="990463"/>
              <a:chExt cx="6612415" cy="508500"/>
            </a:xfrm>
          </p:grpSpPr>
          <p:sp>
            <p:nvSpPr>
              <p:cNvPr id="51205" name="五边形 13"/>
              <p:cNvSpPr/>
              <p:nvPr/>
            </p:nvSpPr>
            <p:spPr>
              <a:xfrm>
                <a:off x="4876640" y="993641"/>
                <a:ext cx="3369703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DEF0FA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6" name="五边形 14"/>
              <p:cNvSpPr/>
              <p:nvPr/>
            </p:nvSpPr>
            <p:spPr>
              <a:xfrm>
                <a:off x="3810551" y="990463"/>
                <a:ext cx="3626224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99BBFF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7" name="五边形 15"/>
              <p:cNvSpPr/>
              <p:nvPr/>
            </p:nvSpPr>
            <p:spPr>
              <a:xfrm>
                <a:off x="2751448" y="996819"/>
                <a:ext cx="4096725" cy="494516"/>
              </a:xfrm>
              <a:prstGeom prst="homePlate">
                <a:avLst>
                  <a:gd name="adj" fmla="val 49994"/>
                </a:avLst>
              </a:prstGeom>
              <a:solidFill>
                <a:srgbClr val="A0C0F0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8" name="五边形 10"/>
              <p:cNvSpPr/>
              <p:nvPr/>
            </p:nvSpPr>
            <p:spPr>
              <a:xfrm>
                <a:off x="1633928" y="990463"/>
                <a:ext cx="2996984" cy="508500"/>
              </a:xfrm>
              <a:prstGeom prst="homePlate">
                <a:avLst>
                  <a:gd name="adj" fmla="val 49997"/>
                </a:avLst>
              </a:prstGeom>
              <a:solidFill>
                <a:schemeClr val="accent1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" name="TextBox 13"/>
            <p:cNvSpPr/>
            <p:nvPr/>
          </p:nvSpPr>
          <p:spPr>
            <a:xfrm>
              <a:off x="1617477" y="945016"/>
              <a:ext cx="7077836" cy="58413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anchor="t" anchorCtr="0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5pPr>
            </a:lstStyle>
            <a:p>
              <a:pPr lvl="0" eaLnBrk="1" hangingPunct="1"/>
              <a:r>
                <a: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99440" y="836295"/>
                <a:ext cx="10729595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变式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∙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𝑏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∙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3=2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，</m:t>
                    </m:r>
                  </m:oMath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𝑎</m:t>
                    </m:r>
                  </m:oMath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的值为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_______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836295"/>
                <a:ext cx="10729595" cy="4603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99440" y="1554480"/>
                <a:ext cx="6577330" cy="1337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由已知可得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𝑙𝑔𝑏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𝑙𝑔𝑎</m:t>
                        </m:r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∙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𝑙𝑔𝑐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𝑙𝑔𝑏</m:t>
                        </m:r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∙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𝑙𝑔𝑐</m:t>
                        </m:r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=2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，</m:t>
                    </m:r>
                  </m:oMath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𝑙𝑔𝑐</m:t>
                        </m:r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=2</m:t>
                    </m:r>
                  </m:oMath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</a:t>
                </a: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           </a:t>
                </a: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∴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𝑙𝑔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3=2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𝑙𝑔𝑎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，</m:t>
                    </m:r>
                  </m:oMath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=3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，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</m:e>
                    </m:rad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.</m:t>
                    </m:r>
                  </m:oMath>
                </a14:m>
                <a:endParaRPr lang="en-US" altLang="zh-CN" sz="24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1554480"/>
                <a:ext cx="6577330" cy="13379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99440" y="3254375"/>
                <a:ext cx="7908925" cy="22028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变式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2.(2)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3</m:t>
                    </m:r>
                    <m:r>
                      <a:rPr lang="en-US" altLang="zh-CN" sz="2400" b="1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8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3</m:t>
                    </m:r>
                    <m:r>
                      <a:rPr lang="en-US" altLang="zh-CN" sz="2400" b="1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)(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2+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9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2</m:t>
                    </m:r>
                    <m:r>
                      <a:rPr lang="en-US" altLang="zh-CN" sz="2400" b="1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).</m:t>
                    </m:r>
                  </m:oMath>
                </a14:m>
                <a:endParaRPr lang="en-US" altLang="zh-CN" sz="2400" b="1" i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原式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=(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8</m:t>
                        </m:r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)(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9</m:t>
                        </m:r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=(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)∙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5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6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×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5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.</m:t>
                    </m:r>
                  </m:oMath>
                </a14:m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3254375"/>
                <a:ext cx="7908925" cy="2202815"/>
              </a:xfrm>
              <a:prstGeom prst="rect">
                <a:avLst/>
              </a:prstGeom>
              <a:blipFill rotWithShape="1">
                <a:blip r:embed="rId5"/>
                <a:stretch>
                  <a:fillRect r="-7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3" name="组合 18"/>
          <p:cNvGrpSpPr/>
          <p:nvPr/>
        </p:nvGrpSpPr>
        <p:grpSpPr>
          <a:xfrm>
            <a:off x="566420" y="-45085"/>
            <a:ext cx="7078345" cy="583565"/>
            <a:chOff x="1617477" y="945016"/>
            <a:chExt cx="7077836" cy="584139"/>
          </a:xfrm>
        </p:grpSpPr>
        <p:grpSp>
          <p:nvGrpSpPr>
            <p:cNvPr id="51204" name="组合 17"/>
            <p:cNvGrpSpPr/>
            <p:nvPr/>
          </p:nvGrpSpPr>
          <p:grpSpPr>
            <a:xfrm>
              <a:off x="1633928" y="990463"/>
              <a:ext cx="6612415" cy="508500"/>
              <a:chOff x="1633928" y="990463"/>
              <a:chExt cx="6612415" cy="508500"/>
            </a:xfrm>
          </p:grpSpPr>
          <p:sp>
            <p:nvSpPr>
              <p:cNvPr id="51205" name="五边形 13"/>
              <p:cNvSpPr/>
              <p:nvPr/>
            </p:nvSpPr>
            <p:spPr>
              <a:xfrm>
                <a:off x="4876640" y="993641"/>
                <a:ext cx="3369703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DEF0FA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6" name="五边形 14"/>
              <p:cNvSpPr/>
              <p:nvPr/>
            </p:nvSpPr>
            <p:spPr>
              <a:xfrm>
                <a:off x="3810551" y="990463"/>
                <a:ext cx="3626224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99BBFF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7" name="五边形 15"/>
              <p:cNvSpPr/>
              <p:nvPr/>
            </p:nvSpPr>
            <p:spPr>
              <a:xfrm>
                <a:off x="2751448" y="996819"/>
                <a:ext cx="4096725" cy="494516"/>
              </a:xfrm>
              <a:prstGeom prst="homePlate">
                <a:avLst>
                  <a:gd name="adj" fmla="val 49994"/>
                </a:avLst>
              </a:prstGeom>
              <a:solidFill>
                <a:srgbClr val="A0C0F0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8" name="五边形 10"/>
              <p:cNvSpPr/>
              <p:nvPr/>
            </p:nvSpPr>
            <p:spPr>
              <a:xfrm>
                <a:off x="1633928" y="990463"/>
                <a:ext cx="2996984" cy="508500"/>
              </a:xfrm>
              <a:prstGeom prst="homePlate">
                <a:avLst>
                  <a:gd name="adj" fmla="val 49997"/>
                </a:avLst>
              </a:prstGeom>
              <a:solidFill>
                <a:schemeClr val="accent1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" name="TextBox 13"/>
            <p:cNvSpPr/>
            <p:nvPr/>
          </p:nvSpPr>
          <p:spPr>
            <a:xfrm>
              <a:off x="1617477" y="945016"/>
              <a:ext cx="7077836" cy="58413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anchor="t" anchorCtr="0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5pPr>
            </a:lstStyle>
            <a:p>
              <a:pPr lvl="0" eaLnBrk="1" hangingPunct="1"/>
              <a:r>
                <a: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06425" y="1201420"/>
                <a:ext cx="11376660" cy="2051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在不考虑空气阻力的情况下，火箭的最大速度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（单位：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/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）和燃料的质量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（单位：</a:t>
                </a:r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kg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），火箭（除燃料外）的质量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𝑚</m:t>
                    </m:r>
                  </m:oMath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（单位</a:t>
                </a:r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：</a:t>
                </a:r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kg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）满足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𝑣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(1+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𝑚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2000</m:t>
                        </m:r>
                      </m:sup>
                    </m:sSup>
                  </m:oMath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��</m:t>
                    </m:r>
                  </m:oMath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为自然对数的底数</a:t>
                </a:r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).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当燃料质量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为火箭（除燃料外）质量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𝑚</m:t>
                    </m:r>
                  </m:oMath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的两倍时，求火箭的最大速度（单位：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/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）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𝑙𝑛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3≈1.099</m:t>
                    </m:r>
                  </m:oMath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）</a:t>
                </a: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25" y="1201420"/>
                <a:ext cx="11376660" cy="20510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582930" y="622935"/>
            <a:ext cx="4220267" cy="460375"/>
            <a:chOff x="3458" y="2316"/>
            <a:chExt cx="18300" cy="725"/>
          </a:xfrm>
        </p:grpSpPr>
        <p:sp>
          <p:nvSpPr>
            <p:cNvPr id="25" name="文本框 24"/>
            <p:cNvSpPr txBox="1"/>
            <p:nvPr/>
          </p:nvSpPr>
          <p:spPr>
            <a:xfrm>
              <a:off x="3560" y="2316"/>
              <a:ext cx="1819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题型三：对数运算的综合应用</a:t>
              </a: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458" y="2328"/>
              <a:ext cx="18297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47395" y="3210560"/>
                <a:ext cx="11163300" cy="1608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∵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𝑙𝑛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(1+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𝑚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2000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=2000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𝑙𝑛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(1+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𝑀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</m:t>
                        </m:r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)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，</m:t>
                    </m:r>
                  </m:oMath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∴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=</m:t>
                    </m:r>
                  </m:oMath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2000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𝑙𝑛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3≈2000×1.099=2198(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/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).</m:t>
                    </m:r>
                  </m:oMath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故当燃料质量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为火箭（除燃料外）质量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𝑚</m:t>
                    </m:r>
                  </m:oMath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的两倍时，火箭的最大速度为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2198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/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.</m:t>
                    </m:r>
                  </m:oMath>
                </a14:m>
                <a:endParaRPr lang="en-US" altLang="zh-CN" sz="2400" b="1" i="1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95" y="3210560"/>
                <a:ext cx="11163300" cy="160845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1" name="组合 31"/>
          <p:cNvGrpSpPr/>
          <p:nvPr/>
        </p:nvGrpSpPr>
        <p:grpSpPr>
          <a:xfrm>
            <a:off x="536315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1337945" y="1066165"/>
            <a:ext cx="75565" cy="33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05155" y="611505"/>
            <a:ext cx="10981690" cy="1346835"/>
            <a:chOff x="895" y="5206"/>
            <a:chExt cx="17294" cy="21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895" y="5206"/>
                  <a:ext cx="17294" cy="2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indent="0">
                    <a:lnSpc>
                      <a:spcPct val="170000"/>
                    </a:lnSpc>
                  </a:pPr>
                  <a:r>
                    <a:rPr lang="zh-CN" altLang="en-US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问题</a:t>
                  </a:r>
                  <a:r>
                    <a:rPr lang="en-US" altLang="zh-CN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1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：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根据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1.11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∈[0,+∞))</m:t>
                      </m:r>
                    </m:oMath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，分析需要经过多少年游客人次是</a:t>
                  </a:r>
                  <a:r>
                    <a:rPr lang="en-US" altLang="zh-CN" sz="2400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2001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年的</a:t>
                  </a:r>
                  <a:r>
                    <a:rPr lang="en-US" altLang="zh-CN" sz="2400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2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倍呢？</a:t>
                  </a:r>
                  <a:r>
                    <a:rPr lang="en-US" altLang="zh-CN" sz="2400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3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倍，</a:t>
                  </a:r>
                  <a:r>
                    <a:rPr lang="en-US" altLang="zh-CN" sz="2400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4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倍，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…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𝑛</m:t>
                      </m:r>
                    </m:oMath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倍？</a:t>
                  </a:r>
                  <a:endPara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9"/>
                  </p:custDataLst>
                </p:nvPr>
              </p:nvSpPr>
              <p:spPr>
                <a:xfrm>
                  <a:off x="895" y="5206"/>
                  <a:ext cx="17294" cy="212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矩形 9"/>
            <p:cNvSpPr/>
            <p:nvPr>
              <p:custDataLst>
                <p:tags r:id="rId7"/>
              </p:custDataLst>
            </p:nvPr>
          </p:nvSpPr>
          <p:spPr>
            <a:xfrm>
              <a:off x="2157" y="718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358900" y="3894455"/>
            <a:ext cx="2435860" cy="918210"/>
            <a:chOff x="2140" y="6133"/>
            <a:chExt cx="3836" cy="1446"/>
          </a:xfrm>
        </p:grpSpPr>
        <p:sp>
          <p:nvSpPr>
            <p:cNvPr id="15" name="圆角矩形 14"/>
            <p:cNvSpPr/>
            <p:nvPr/>
          </p:nvSpPr>
          <p:spPr>
            <a:xfrm>
              <a:off x="2183" y="6133"/>
              <a:ext cx="3671" cy="14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2140" y="6357"/>
                  <a:ext cx="3837" cy="1113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2=</m:t>
                        </m:r>
                        <m:sSup>
                          <m:sSupPr>
                            <m:ctrlPr>
                              <a:rPr lang="en-US" altLang="zh-CN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40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1.11</m:t>
                            </m:r>
                          </m:e>
                          <m:sup>
                            <m:r>
                              <a:rPr lang="en-US" altLang="zh-CN" sz="40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endParaRPr lang="en-US" altLang="zh-CN" sz="40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" y="6357"/>
                  <a:ext cx="3837" cy="111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/>
          <p:cNvGrpSpPr/>
          <p:nvPr/>
        </p:nvGrpSpPr>
        <p:grpSpPr>
          <a:xfrm>
            <a:off x="1243965" y="4871720"/>
            <a:ext cx="2153920" cy="1204595"/>
            <a:chOff x="1959" y="7672"/>
            <a:chExt cx="3392" cy="1897"/>
          </a:xfrm>
        </p:grpSpPr>
        <p:sp>
          <p:nvSpPr>
            <p:cNvPr id="14" name="文本框 13"/>
            <p:cNvSpPr txBox="1"/>
            <p:nvPr/>
          </p:nvSpPr>
          <p:spPr>
            <a:xfrm>
              <a:off x="4053" y="8219"/>
              <a:ext cx="1299" cy="13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b="1">
                  <a:solidFill>
                    <a:schemeClr val="tx1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已知底数</a:t>
              </a:r>
            </a:p>
          </p:txBody>
        </p:sp>
        <p:sp>
          <p:nvSpPr>
            <p:cNvPr id="16" name="下箭头 15"/>
            <p:cNvSpPr/>
            <p:nvPr/>
          </p:nvSpPr>
          <p:spPr>
            <a:xfrm>
              <a:off x="4481" y="7675"/>
              <a:ext cx="301" cy="544"/>
            </a:xfrm>
            <a:prstGeom prst="downArrow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下箭头 16"/>
            <p:cNvSpPr/>
            <p:nvPr>
              <p:custDataLst>
                <p:tags r:id="rId4"/>
              </p:custDataLst>
            </p:nvPr>
          </p:nvSpPr>
          <p:spPr>
            <a:xfrm>
              <a:off x="2458" y="7672"/>
              <a:ext cx="301" cy="544"/>
            </a:xfrm>
            <a:prstGeom prst="downArrow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>
              <p:custDataLst>
                <p:tags r:id="rId5"/>
              </p:custDataLst>
            </p:nvPr>
          </p:nvSpPr>
          <p:spPr>
            <a:xfrm>
              <a:off x="1959" y="8263"/>
              <a:ext cx="1299" cy="13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b="1">
                  <a:solidFill>
                    <a:schemeClr val="tx1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已知幂值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799205" y="4123690"/>
            <a:ext cx="1905000" cy="459740"/>
            <a:chOff x="5983" y="6494"/>
            <a:chExt cx="3000" cy="724"/>
          </a:xfrm>
        </p:grpSpPr>
        <p:sp>
          <p:nvSpPr>
            <p:cNvPr id="19" name="下箭头 18"/>
            <p:cNvSpPr/>
            <p:nvPr>
              <p:custDataLst>
                <p:tags r:id="rId2"/>
              </p:custDataLst>
            </p:nvPr>
          </p:nvSpPr>
          <p:spPr>
            <a:xfrm rot="16200000">
              <a:off x="6353" y="6394"/>
              <a:ext cx="301" cy="1041"/>
            </a:xfrm>
            <a:prstGeom prst="downArrow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>
              <p:custDataLst>
                <p:tags r:id="rId3"/>
              </p:custDataLst>
            </p:nvPr>
          </p:nvSpPr>
          <p:spPr>
            <a:xfrm>
              <a:off x="7153" y="6494"/>
              <a:ext cx="1831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b="1">
                  <a:solidFill>
                    <a:schemeClr val="tx1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求指数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05155" y="2186305"/>
            <a:ext cx="10980420" cy="1346200"/>
            <a:chOff x="953" y="3443"/>
            <a:chExt cx="17292" cy="21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953" y="3443"/>
                  <a:ext cx="17293" cy="2121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indent="0">
                    <a:lnSpc>
                      <a:spcPct val="170000"/>
                    </a:lnSpc>
                  </a:pPr>
                  <a:r>
                    <a:rPr lang="en-US" altLang="zh-CN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         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上述问题实际上就是从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2=1.11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</m:oMath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3=1.11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</m:oMath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4=1.11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</m:oMath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r>
                    <a:rPr lang="en-US" altLang="zh-CN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…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1.11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</m:oMath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中分别求出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，即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已知底数和幂的值，求指数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这就是本节要学习的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对数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</a:p>
              </p:txBody>
            </p:sp>
          </mc:Choice>
  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" y="3443"/>
                  <a:ext cx="17293" cy="212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矩形 23"/>
            <p:cNvSpPr/>
            <p:nvPr/>
          </p:nvSpPr>
          <p:spPr>
            <a:xfrm>
              <a:off x="7839" y="4596"/>
              <a:ext cx="119" cy="119"/>
            </a:xfrm>
            <a:prstGeom prst="rect">
              <a:avLst/>
            </a:prstGeom>
            <a:noFill/>
            <a:ln>
              <a:solidFill>
                <a:srgbClr val="000000">
                  <a:alpha val="0"/>
                </a:srgb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3" name="组合 18"/>
          <p:cNvGrpSpPr/>
          <p:nvPr/>
        </p:nvGrpSpPr>
        <p:grpSpPr>
          <a:xfrm>
            <a:off x="582930" y="-45085"/>
            <a:ext cx="7078345" cy="583565"/>
            <a:chOff x="1617477" y="945016"/>
            <a:chExt cx="7077836" cy="584139"/>
          </a:xfrm>
        </p:grpSpPr>
        <p:grpSp>
          <p:nvGrpSpPr>
            <p:cNvPr id="51204" name="组合 17"/>
            <p:cNvGrpSpPr/>
            <p:nvPr/>
          </p:nvGrpSpPr>
          <p:grpSpPr>
            <a:xfrm>
              <a:off x="1633928" y="990463"/>
              <a:ext cx="6612415" cy="508500"/>
              <a:chOff x="1633928" y="990463"/>
              <a:chExt cx="6612415" cy="508500"/>
            </a:xfrm>
          </p:grpSpPr>
          <p:sp>
            <p:nvSpPr>
              <p:cNvPr id="51205" name="五边形 13"/>
              <p:cNvSpPr/>
              <p:nvPr/>
            </p:nvSpPr>
            <p:spPr>
              <a:xfrm>
                <a:off x="4876640" y="993641"/>
                <a:ext cx="3369703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DEF0FA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6" name="五边形 14"/>
              <p:cNvSpPr/>
              <p:nvPr/>
            </p:nvSpPr>
            <p:spPr>
              <a:xfrm>
                <a:off x="3810551" y="990463"/>
                <a:ext cx="3626224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99BBFF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7" name="五边形 15"/>
              <p:cNvSpPr/>
              <p:nvPr/>
            </p:nvSpPr>
            <p:spPr>
              <a:xfrm>
                <a:off x="2751448" y="996819"/>
                <a:ext cx="4096725" cy="494516"/>
              </a:xfrm>
              <a:prstGeom prst="homePlate">
                <a:avLst>
                  <a:gd name="adj" fmla="val 49994"/>
                </a:avLst>
              </a:prstGeom>
              <a:solidFill>
                <a:srgbClr val="A0C0F0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8" name="五边形 10"/>
              <p:cNvSpPr/>
              <p:nvPr/>
            </p:nvSpPr>
            <p:spPr>
              <a:xfrm>
                <a:off x="1633928" y="990463"/>
                <a:ext cx="2996984" cy="508500"/>
              </a:xfrm>
              <a:prstGeom prst="homePlate">
                <a:avLst>
                  <a:gd name="adj" fmla="val 49997"/>
                </a:avLst>
              </a:prstGeom>
              <a:solidFill>
                <a:schemeClr val="accent1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" name="TextBox 13"/>
            <p:cNvSpPr/>
            <p:nvPr/>
          </p:nvSpPr>
          <p:spPr>
            <a:xfrm>
              <a:off x="1617477" y="945016"/>
              <a:ext cx="7077836" cy="58413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anchor="t" anchorCtr="0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5pPr>
            </a:lstStyle>
            <a:p>
              <a:pPr lvl="0" eaLnBrk="1" hangingPunct="1"/>
              <a:r>
                <a: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98145" y="613410"/>
                <a:ext cx="11236325" cy="2749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变式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酒驾是严重危害交通安全的违法行为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为了保障交通安全，根据国家有关规定：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100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���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𝑙</m:t>
                    </m:r>
                  </m:oMath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血液中酒精含量低于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20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𝑚𝑔</m:t>
                    </m:r>
                  </m:oMath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的驾驶员可以驾驶汽车，酒精含量达到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20~79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𝑚𝑔</m:t>
                    </m:r>
                  </m:oMath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的驾驶员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即为酒后驾车，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80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𝑚𝑔</m:t>
                    </m:r>
                  </m:oMath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及以上认定为醉酒驾车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假设某驾驶员喝了一定量的酒后，其血液中的酒精含量上升到了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��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���</m:t>
                    </m:r>
                    <m:r>
                      <a:rPr lang="en-US" altLang="zh-CN" sz="2400" i="1"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/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𝑚𝑙</m:t>
                    </m:r>
                  </m:oMath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如果在停止喝酒以后，他血液中酒精含量会以每小时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30%</m:t>
                    </m:r>
                  </m:oMath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的速度减少，那么他至少经过几个小时才能驾驶汽车？【参考数据：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𝑙𝑔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0.2≈−0.7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，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𝑙𝑔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0.3≈−0.5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，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𝑙𝑔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0.7≈−0.15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，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𝑙𝑔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0.8≈−0.1</m:t>
                    </m:r>
                  </m:oMath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】</a:t>
                </a: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5" y="613410"/>
                <a:ext cx="11236325" cy="27495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53060" y="3362960"/>
                <a:ext cx="11236960" cy="20701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解：设他至少经过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个小时后才能驾驶汽车，则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100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(1−30%)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&lt;20</m:t>
                    </m:r>
                  </m:oMath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0.7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&lt;0.2</m:t>
                    </m:r>
                  </m:oMath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∴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&gt;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0.7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0.2=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0.2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0.7</m:t>
                        </m:r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≈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−0.7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−0.15</m:t>
                        </m:r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≈4.67</m:t>
                    </m:r>
                  </m:oMath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∴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他至少经过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5</m:t>
                    </m:r>
                  </m:oMath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个小时才能驾驶汽车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0" y="3362960"/>
                <a:ext cx="11236960" cy="20701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3" name="组合 18"/>
          <p:cNvGrpSpPr/>
          <p:nvPr/>
        </p:nvGrpSpPr>
        <p:grpSpPr>
          <a:xfrm>
            <a:off x="582930" y="-51435"/>
            <a:ext cx="7078345" cy="583565"/>
            <a:chOff x="1617477" y="945016"/>
            <a:chExt cx="7077836" cy="584139"/>
          </a:xfrm>
        </p:grpSpPr>
        <p:grpSp>
          <p:nvGrpSpPr>
            <p:cNvPr id="51204" name="组合 17"/>
            <p:cNvGrpSpPr/>
            <p:nvPr/>
          </p:nvGrpSpPr>
          <p:grpSpPr>
            <a:xfrm>
              <a:off x="1633928" y="990463"/>
              <a:ext cx="6612415" cy="508500"/>
              <a:chOff x="1633928" y="990463"/>
              <a:chExt cx="6612415" cy="508500"/>
            </a:xfrm>
          </p:grpSpPr>
          <p:sp>
            <p:nvSpPr>
              <p:cNvPr id="51205" name="五边形 13"/>
              <p:cNvSpPr/>
              <p:nvPr/>
            </p:nvSpPr>
            <p:spPr>
              <a:xfrm>
                <a:off x="4876640" y="993641"/>
                <a:ext cx="3369703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DEF0FA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6" name="五边形 14"/>
              <p:cNvSpPr/>
              <p:nvPr/>
            </p:nvSpPr>
            <p:spPr>
              <a:xfrm>
                <a:off x="3810551" y="990463"/>
                <a:ext cx="3626224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99BBFF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7" name="五边形 15"/>
              <p:cNvSpPr/>
              <p:nvPr/>
            </p:nvSpPr>
            <p:spPr>
              <a:xfrm>
                <a:off x="2751448" y="996819"/>
                <a:ext cx="4096725" cy="494516"/>
              </a:xfrm>
              <a:prstGeom prst="homePlate">
                <a:avLst>
                  <a:gd name="adj" fmla="val 49994"/>
                </a:avLst>
              </a:prstGeom>
              <a:solidFill>
                <a:srgbClr val="A0C0F0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08" name="五边形 10"/>
              <p:cNvSpPr/>
              <p:nvPr/>
            </p:nvSpPr>
            <p:spPr>
              <a:xfrm>
                <a:off x="1633928" y="990463"/>
                <a:ext cx="2996984" cy="508500"/>
              </a:xfrm>
              <a:prstGeom prst="homePlate">
                <a:avLst>
                  <a:gd name="adj" fmla="val 49997"/>
                </a:avLst>
              </a:prstGeom>
              <a:solidFill>
                <a:schemeClr val="accent1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" name="TextBox 13"/>
            <p:cNvSpPr/>
            <p:nvPr/>
          </p:nvSpPr>
          <p:spPr>
            <a:xfrm>
              <a:off x="1617477" y="945016"/>
              <a:ext cx="7077836" cy="58413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anchor="t" anchorCtr="0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5pPr>
            </a:lstStyle>
            <a:p>
              <a:pPr lvl="0" eaLnBrk="1" hangingPunct="1"/>
              <a:r>
                <a: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课堂小结</a:t>
              </a:r>
              <a:r>
                <a:rPr lang="en-US" altLang="zh-CN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&amp;</a:t>
              </a:r>
              <a:r>
                <a: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作业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67055" y="779780"/>
            <a:ext cx="6009640" cy="3192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小结：</a:t>
            </a:r>
          </a:p>
          <a:p>
            <a:pPr>
              <a:lnSpc>
                <a:spcPct val="12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对数的运算性质；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换底公式及其推论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作业：</a:t>
            </a:r>
          </a:p>
          <a:p>
            <a:pPr>
              <a:lnSpc>
                <a:spcPct val="12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整理并复习课件题型；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课本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P126-127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习题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4.3 1—7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题做作业本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深度视觉·原创设计 https://www.docer.com/works?userid=22383862"/>
          <p:cNvSpPr txBox="1"/>
          <p:nvPr/>
        </p:nvSpPr>
        <p:spPr>
          <a:xfrm>
            <a:off x="486697" y="2906758"/>
            <a:ext cx="10775695" cy="3290017"/>
          </a:xfrm>
          <a:custGeom>
            <a:avLst/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2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>
            <a:off x="2256502" y="1723199"/>
            <a:ext cx="9937085" cy="2828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/>
          <p:cNvSpPr txBox="1"/>
          <p:nvPr/>
        </p:nvSpPr>
        <p:spPr>
          <a:xfrm>
            <a:off x="2917801" y="2391327"/>
            <a:ext cx="5113017" cy="92202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b="1">
                <a:solidFill>
                  <a:schemeClr val="bg1"/>
                </a:solidFill>
                <a:latin typeface="Times New Roman" panose="02020603050405020304" charset="0"/>
                <a:ea typeface="微软雅黑"/>
                <a:cs typeface="+mn-ea"/>
                <a:sym typeface="+mn-lt"/>
              </a:rPr>
              <a:t>谢谢学习</a:t>
            </a:r>
          </a:p>
        </p:txBody>
      </p:sp>
      <p:sp>
        <p:nvSpPr>
          <p:cNvPr id="15" name="深度视觉·原创设计 https://www.docer.com/works?userid=22383862"/>
          <p:cNvSpPr txBox="1"/>
          <p:nvPr/>
        </p:nvSpPr>
        <p:spPr>
          <a:xfrm>
            <a:off x="2917825" y="3295015"/>
            <a:ext cx="4017010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POSans L" panose="00020600040101010101" pitchFamily="18" charset="-122"/>
                <a:ea typeface="OPPOSans L" panose="00020600040101010101" pitchFamily="18" charset="-122"/>
              </a:defRPr>
            </a:lvl1pPr>
          </a:lstStyle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ea typeface="微软雅黑"/>
                <a:cs typeface="+mn-ea"/>
                <a:sym typeface="+mn-lt"/>
              </a:rPr>
              <a:t>Thank you for learning</a:t>
            </a:r>
          </a:p>
        </p:txBody>
      </p:sp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9332913" y="89853"/>
            <a:ext cx="2714625" cy="752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1" name="组合 31"/>
          <p:cNvGrpSpPr/>
          <p:nvPr/>
        </p:nvGrpSpPr>
        <p:grpSpPr>
          <a:xfrm>
            <a:off x="536315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1337945" y="1066165"/>
            <a:ext cx="75565" cy="33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662305" y="746760"/>
            <a:ext cx="11178540" cy="1757680"/>
            <a:chOff x="1043" y="1176"/>
            <a:chExt cx="17604" cy="2768"/>
          </a:xfrm>
        </p:grpSpPr>
        <p:sp>
          <p:nvSpPr>
            <p:cNvPr id="2" name="圆角矩形 1"/>
            <p:cNvSpPr/>
            <p:nvPr/>
          </p:nvSpPr>
          <p:spPr>
            <a:xfrm>
              <a:off x="1043" y="1176"/>
              <a:ext cx="17605" cy="276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047" y="1297"/>
              <a:ext cx="17294" cy="2413"/>
              <a:chOff x="989" y="5540"/>
              <a:chExt cx="17294" cy="24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/>
                  <p:cNvSpPr txBox="1"/>
                  <p:nvPr>
                    <p:custDataLst>
                      <p:tags r:id="rId3"/>
                    </p:custDataLst>
                  </p:nvPr>
                </p:nvSpPr>
                <p:spPr>
                  <a:xfrm>
                    <a:off x="989" y="5540"/>
                    <a:ext cx="17294" cy="24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>
                      <a:lnSpc>
                        <a:spcPct val="130000"/>
                      </a:lnSpc>
                    </a:pPr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     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一般地，如果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&gt;0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且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≠1)</m:t>
                        </m:r>
                      </m:oMath>
                    </a14:m>
                    <a:r>
                      <a:rPr lang="zh-CN" altLang="en-US" sz="240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，</a:t>
                    </a:r>
                    <a:r>
                      <a:rPr lang="zh-CN" altLang="en-US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那么数</a:t>
                    </a:r>
                    <a14:m>
                      <m:oMath xmlns:m="http://schemas.openxmlformats.org/officeDocument/2006/math"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a14:m>
                    <a:r>
                      <a:rPr lang="zh-CN" altLang="en-US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叫做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以</a:t>
                    </a:r>
                    <a14:m>
                      <m:oMath xmlns:m="http://schemas.openxmlformats.org/officeDocument/2006/math"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</m:oMath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为底</a:t>
                    </a:r>
                    <a14:m>
                      <m:oMath xmlns:m="http://schemas.openxmlformats.org/officeDocument/2006/math"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𝑁</m:t>
                        </m:r>
                      </m:oMath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的对数</a:t>
                    </a:r>
                    <a:r>
                      <a:rPr lang="zh-CN" altLang="en-US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，记作：</a:t>
                    </a:r>
                    <a:endPara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endParaRPr>
                  </a:p>
                  <a:p>
                    <a:pPr algn="l">
                      <a:lnSpc>
                        <a:spcPct val="130000"/>
                      </a:lnSpc>
                    </a:pPr>
                    <a14:m>
                      <m:oMath xmlns:m="http://schemas.openxmlformats.org/officeDocument/2006/math"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𝑁</m:t>
                        </m:r>
                      </m:oMath>
                    </a14:m>
                    <a:r>
                      <a:rPr lang="zh-CN" altLang="en-US" sz="2400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，</a:t>
                    </a:r>
                    <a:r>
                      <a:rPr lang="zh-CN" altLang="en-US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其中</a:t>
                    </a:r>
                    <a14:m>
                      <m:oMath xmlns:m="http://schemas.openxmlformats.org/officeDocument/2006/math"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</m:oMath>
                    </a14:m>
                    <a:r>
                      <a:rPr lang="zh-CN" altLang="en-US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叫做对数的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底数</a:t>
                    </a:r>
                    <a:r>
                      <a:rPr lang="zh-CN" altLang="en-US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，</a:t>
                    </a:r>
                    <a14:m>
                      <m:oMath xmlns:m="http://schemas.openxmlformats.org/officeDocument/2006/math"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𝑁</m:t>
                        </m:r>
                      </m:oMath>
                    </a14:m>
                    <a:r>
                      <a:rPr lang="zh-CN" altLang="en-US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叫做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真数</a:t>
                    </a:r>
                    <a:r>
                      <a:rPr lang="en-US" altLang="zh-CN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.</a:t>
                    </a:r>
                    <a:endParaRPr lang="en-US" altLang="zh-CN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endParaRPr>
                  </a:p>
                  <a:p>
                    <a:pPr algn="l">
                      <a:lnSpc>
                        <a:spcPct val="130000"/>
                      </a:lnSpc>
                    </a:pPr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注</a:t>
                    </a:r>
                    <a:r>
                      <a:rPr lang="zh-CN" altLang="en-US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：真数</a:t>
                    </a:r>
                    <a14:m>
                      <m:oMath xmlns:m="http://schemas.openxmlformats.org/officeDocument/2006/math"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𝑁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&gt;0.</m:t>
                        </m:r>
                      </m:oMath>
                    </a14:m>
                    <a:endPara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endParaRPr>
                  </a:p>
                </p:txBody>
              </p:sp>
            </mc:Choice>
    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    <p:sp>
                <p:nvSpPr>
                  <p:cNvPr id="9" name="文本框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6"/>
                    </p:custDataLst>
                  </p:nvPr>
                </p:nvSpPr>
                <p:spPr>
                  <a:xfrm>
                    <a:off x="989" y="5540"/>
                    <a:ext cx="17294" cy="2413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矩形 9"/>
              <p:cNvSpPr/>
              <p:nvPr>
                <p:custDataLst>
                  <p:tags r:id="rId4"/>
                </p:custDataLst>
              </p:nvPr>
            </p:nvSpPr>
            <p:spPr>
              <a:xfrm>
                <a:off x="2157" y="7187"/>
                <a:ext cx="11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" name="矩形 23"/>
          <p:cNvSpPr/>
          <p:nvPr/>
        </p:nvSpPr>
        <p:spPr>
          <a:xfrm>
            <a:off x="4977765" y="2918460"/>
            <a:ext cx="75565" cy="75565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739140" y="2944495"/>
                <a:ext cx="6823075" cy="1666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例如，由于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charset="0"/>
                            <a:cs typeface="Cambria Math" panose="02040503050406030204" charset="0"/>
                          </a:rPr>
                          <m:t>4=1.11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</a:t>
                </a: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就是以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1.11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为底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4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的对数</a:t>
                </a: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，记作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1.1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4</m:t>
                    </m:r>
                  </m:oMath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；</a:t>
                </a: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再如，由于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charset="0"/>
                            <a:cs typeface="Cambria Math" panose="02040503050406030204" charset="0"/>
                          </a:rPr>
                          <m:t>3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=9</m:t>
                    </m:r>
                  </m:oMath>
                </a14:m>
                <a:r>
                  <a:rPr lang="zh-CN" altLang="en-US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</a:t>
                </a: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所以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以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为底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9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的对数是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</a:t>
                </a: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，记作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9=2</m:t>
                    </m:r>
                    <m:r>
                      <a:rPr lang="en-US" altLang="zh-CN" sz="2400" i="1">
                        <a:solidFill>
                          <a:schemeClr val="tx2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.</m:t>
                    </m:r>
                  </m:oMath>
                </a14:m>
                <a:endParaRPr lang="en-US" altLang="zh-CN" sz="2400" b="1" i="1">
                  <a:solidFill>
                    <a:schemeClr val="tx2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739140" y="2944495"/>
                <a:ext cx="6823075" cy="16668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25"/>
          <p:cNvGrpSpPr/>
          <p:nvPr/>
        </p:nvGrpSpPr>
        <p:grpSpPr>
          <a:xfrm>
            <a:off x="7825740" y="3077210"/>
            <a:ext cx="3820795" cy="1534160"/>
            <a:chOff x="12324" y="4846"/>
            <a:chExt cx="6017" cy="241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12630" y="5322"/>
                  <a:ext cx="5591" cy="16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:r>
                    <a:rPr lang="en-US" altLang="zh-CN" sz="2400" dirty="0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“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𝑙𝑜𝑔</m:t>
                      </m:r>
                    </m:oMath>
                  </a14:m>
                  <a:r>
                    <a:rPr lang="en-US" altLang="zh-CN" sz="2400" dirty="0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”</a:t>
                  </a:r>
                  <a:r>
                    <a:rPr lang="zh-CN" altLang="en-US" sz="2400" b="1" dirty="0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是英文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𝑙𝑜𝑔</m:t>
                      </m:r>
                    </m:oMath>
                  </a14:m>
                  <a:r>
                    <a:rPr lang="en-US" altLang="zh-CN" sz="2400" b="1" dirty="0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</a:t>
                  </a:r>
                  <a:r>
                    <a:rPr lang="zh-CN" altLang="en-US" sz="2400" b="1" dirty="0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原木</a:t>
                  </a:r>
                  <a:r>
                    <a:rPr lang="en-US" altLang="zh-CN" sz="2400" b="1" dirty="0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)</a:t>
                  </a:r>
                  <a:r>
                    <a:rPr lang="zh-CN" altLang="en-US" sz="2400" b="1" dirty="0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的缩写</a:t>
                  </a:r>
                  <a:r>
                    <a:rPr lang="en-US" altLang="zh-CN" sz="2400" b="1" dirty="0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30" y="5322"/>
                  <a:ext cx="5591" cy="1614"/>
                </a:xfrm>
                <a:prstGeom prst="rect">
                  <a:avLst/>
                </a:prstGeom>
                <a:blipFill>
                  <a:blip r:embed="rId10"/>
                  <a:stretch>
                    <a:fillRect l="-2749" t="-6509" r="-25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椭圆形标注 12"/>
            <p:cNvSpPr/>
            <p:nvPr/>
          </p:nvSpPr>
          <p:spPr>
            <a:xfrm>
              <a:off x="12324" y="4846"/>
              <a:ext cx="6017" cy="2416"/>
            </a:xfrm>
            <a:prstGeom prst="wedgeEllipseCallou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组合 18"/>
          <p:cNvGrpSpPr/>
          <p:nvPr/>
        </p:nvGrpSpPr>
        <p:grpSpPr>
          <a:xfrm>
            <a:off x="645160" y="-45085"/>
            <a:ext cx="7078345" cy="583565"/>
            <a:chOff x="1617477" y="945016"/>
            <a:chExt cx="7077836" cy="584139"/>
          </a:xfrm>
        </p:grpSpPr>
        <p:grpSp>
          <p:nvGrpSpPr>
            <p:cNvPr id="146" name="组合 17"/>
            <p:cNvGrpSpPr/>
            <p:nvPr/>
          </p:nvGrpSpPr>
          <p:grpSpPr>
            <a:xfrm>
              <a:off x="1633928" y="990463"/>
              <a:ext cx="6612415" cy="508500"/>
              <a:chOff x="1633928" y="990463"/>
              <a:chExt cx="6612415" cy="508500"/>
            </a:xfrm>
          </p:grpSpPr>
          <p:sp>
            <p:nvSpPr>
              <p:cNvPr id="147" name="五边形 13"/>
              <p:cNvSpPr/>
              <p:nvPr/>
            </p:nvSpPr>
            <p:spPr>
              <a:xfrm>
                <a:off x="4876640" y="993641"/>
                <a:ext cx="3369703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DEF0FA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8" name="五边形 14"/>
              <p:cNvSpPr/>
              <p:nvPr/>
            </p:nvSpPr>
            <p:spPr>
              <a:xfrm>
                <a:off x="3810551" y="990463"/>
                <a:ext cx="3626224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99BBFF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9" name="五边形 15"/>
              <p:cNvSpPr/>
              <p:nvPr/>
            </p:nvSpPr>
            <p:spPr>
              <a:xfrm>
                <a:off x="2751448" y="996819"/>
                <a:ext cx="4096725" cy="494516"/>
              </a:xfrm>
              <a:prstGeom prst="homePlate">
                <a:avLst>
                  <a:gd name="adj" fmla="val 49994"/>
                </a:avLst>
              </a:prstGeom>
              <a:solidFill>
                <a:srgbClr val="A0C0F0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0" name="五边形 10"/>
              <p:cNvSpPr/>
              <p:nvPr/>
            </p:nvSpPr>
            <p:spPr>
              <a:xfrm>
                <a:off x="1633928" y="990463"/>
                <a:ext cx="2996984" cy="508500"/>
              </a:xfrm>
              <a:prstGeom prst="homePlate">
                <a:avLst>
                  <a:gd name="adj" fmla="val 49997"/>
                </a:avLst>
              </a:prstGeom>
              <a:solidFill>
                <a:schemeClr val="accent1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1" name="TextBox 13"/>
            <p:cNvSpPr/>
            <p:nvPr/>
          </p:nvSpPr>
          <p:spPr>
            <a:xfrm>
              <a:off x="1617477" y="945016"/>
              <a:ext cx="7077836" cy="58413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anchor="t" anchorCtr="0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5pPr>
            </a:lstStyle>
            <a:p>
              <a:pPr lvl="0" eaLnBrk="1" hangingPunct="1"/>
              <a:r>
                <a: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新知探索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61670" y="679450"/>
                <a:ext cx="10733405" cy="1124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根据对数的定义，我们可以得到指对互换的关系：</a:t>
                </a:r>
              </a:p>
              <a:p>
                <a:pPr algn="l">
                  <a:lnSpc>
                    <a:spcPct val="14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𝒙</m:t>
                          </m:r>
                        </m:sup>
                      </m:sSup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𝑵</m:t>
                      </m:r>
                      <m: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𝒂</m:t>
                      </m:r>
                      <m: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𝟎</m:t>
                      </m:r>
                      <m: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𝒂</m:t>
                      </m:r>
                      <m: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≠</m:t>
                      </m:r>
                      <m: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𝟏</m:t>
                      </m:r>
                      <m: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⇔</m:t>
                      </m:r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𝒍𝒐𝒈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𝒂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𝑵</m:t>
                      </m:r>
                      <m: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𝑵</m:t>
                      </m:r>
                      <m: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𝟎</m:t>
                      </m:r>
                      <m: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b="1" i="1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0" y="679450"/>
                <a:ext cx="10733405" cy="112458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645160" y="1945005"/>
            <a:ext cx="10807700" cy="1826260"/>
            <a:chOff x="1016" y="3063"/>
            <a:chExt cx="17020" cy="2876"/>
          </a:xfrm>
        </p:grpSpPr>
        <p:sp>
          <p:nvSpPr>
            <p:cNvPr id="12" name="矩形 11"/>
            <p:cNvSpPr/>
            <p:nvPr>
              <p:custDataLst>
                <p:tags r:id="rId2"/>
              </p:custDataLst>
            </p:nvPr>
          </p:nvSpPr>
          <p:spPr>
            <a:xfrm>
              <a:off x="1601" y="4919"/>
              <a:ext cx="4703" cy="6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36" y="4038"/>
              <a:ext cx="3624" cy="6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016" y="3063"/>
              <a:ext cx="17020" cy="2877"/>
              <a:chOff x="1016" y="3063"/>
              <a:chExt cx="17020" cy="28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/>
                  <p:cNvSpPr txBox="1"/>
                  <p:nvPr>
                    <p:custDataLst>
                      <p:tags r:id="rId3"/>
                    </p:custDataLst>
                  </p:nvPr>
                </p:nvSpPr>
                <p:spPr>
                  <a:xfrm>
                    <a:off x="1016" y="3063"/>
                    <a:ext cx="17020" cy="25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>
                      <a:lnSpc>
                        <a:spcPct val="140000"/>
                      </a:lnSpc>
                    </a:pPr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    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由指数与对数互换的关系式，我们可以得到关于对数的如下结论：</a:t>
                    </a:r>
                  </a:p>
                  <a:p>
                    <a:pPr algn="l">
                      <a:lnSpc>
                        <a:spcPct val="140000"/>
                      </a:lnSpc>
                    </a:pP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①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负数和</a:t>
                    </a:r>
                    <a14:m>
                      <m:oMath xmlns:m="http://schemas.openxmlformats.org/officeDocument/2006/math"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</m:oMath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没有对数；</a:t>
                    </a:r>
                  </a:p>
                  <a:p>
                    <a:pPr algn="l">
                      <a:lnSpc>
                        <a:spcPct val="140000"/>
                      </a:lnSpc>
                    </a:pP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②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1=0</m:t>
                        </m:r>
                      </m:oMath>
                    </a14:m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，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=1</m:t>
                        </m:r>
                      </m:oMath>
                    </a14:m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.</a:t>
                    </a:r>
                    <a:endPara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mc:Choice>
    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    <p:sp>
                <p:nvSpPr>
                  <p:cNvPr id="7" name="文本框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7"/>
                    </p:custDataLst>
                  </p:nvPr>
                </p:nvSpPr>
                <p:spPr>
                  <a:xfrm>
                    <a:off x="1016" y="3063"/>
                    <a:ext cx="17020" cy="258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矩形 8"/>
              <p:cNvSpPr/>
              <p:nvPr>
                <p:custDataLst>
                  <p:tags r:id="rId4"/>
                </p:custDataLst>
              </p:nvPr>
            </p:nvSpPr>
            <p:spPr>
              <a:xfrm>
                <a:off x="16032" y="5821"/>
                <a:ext cx="141" cy="119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645160" y="3763645"/>
            <a:ext cx="6989445" cy="1374775"/>
            <a:chOff x="1016" y="5927"/>
            <a:chExt cx="11007" cy="2165"/>
          </a:xfrm>
        </p:grpSpPr>
        <p:sp>
          <p:nvSpPr>
            <p:cNvPr id="15" name="下箭头 14"/>
            <p:cNvSpPr/>
            <p:nvPr/>
          </p:nvSpPr>
          <p:spPr>
            <a:xfrm>
              <a:off x="3377" y="5927"/>
              <a:ext cx="633" cy="1161"/>
            </a:xfrm>
            <a:prstGeom prst="downArrow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16" y="7367"/>
              <a:ext cx="1100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请你利用对数与指数间的关系证明这两个重要结论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.</a:t>
              </a:r>
            </a:p>
          </p:txBody>
        </p:sp>
      </p:grpSp>
      <p:pic>
        <p:nvPicPr>
          <p:cNvPr id="152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0706100" y="12382500"/>
            <a:ext cx="0" cy="0"/>
          </a:xfrm>
          <a:prstGeom prst="rect">
            <a:avLst/>
          </a:prstGeom>
          <a:ln>
            <a:noFill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组合 18"/>
          <p:cNvGrpSpPr/>
          <p:nvPr/>
        </p:nvGrpSpPr>
        <p:grpSpPr>
          <a:xfrm>
            <a:off x="645160" y="-45085"/>
            <a:ext cx="7078345" cy="583565"/>
            <a:chOff x="1617477" y="945016"/>
            <a:chExt cx="7077836" cy="584139"/>
          </a:xfrm>
        </p:grpSpPr>
        <p:grpSp>
          <p:nvGrpSpPr>
            <p:cNvPr id="146" name="组合 17"/>
            <p:cNvGrpSpPr/>
            <p:nvPr/>
          </p:nvGrpSpPr>
          <p:grpSpPr>
            <a:xfrm>
              <a:off x="1633928" y="990463"/>
              <a:ext cx="6612415" cy="508500"/>
              <a:chOff x="1633928" y="990463"/>
              <a:chExt cx="6612415" cy="508500"/>
            </a:xfrm>
          </p:grpSpPr>
          <p:sp>
            <p:nvSpPr>
              <p:cNvPr id="147" name="五边形 13"/>
              <p:cNvSpPr/>
              <p:nvPr/>
            </p:nvSpPr>
            <p:spPr>
              <a:xfrm>
                <a:off x="4876640" y="993641"/>
                <a:ext cx="3369703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DEF0FA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8" name="五边形 14"/>
              <p:cNvSpPr/>
              <p:nvPr/>
            </p:nvSpPr>
            <p:spPr>
              <a:xfrm>
                <a:off x="3810551" y="990463"/>
                <a:ext cx="3626224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99BBFF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9" name="五边形 15"/>
              <p:cNvSpPr/>
              <p:nvPr/>
            </p:nvSpPr>
            <p:spPr>
              <a:xfrm>
                <a:off x="2751448" y="996819"/>
                <a:ext cx="4096725" cy="494516"/>
              </a:xfrm>
              <a:prstGeom prst="homePlate">
                <a:avLst>
                  <a:gd name="adj" fmla="val 49994"/>
                </a:avLst>
              </a:prstGeom>
              <a:solidFill>
                <a:srgbClr val="A0C0F0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0" name="五边形 10"/>
              <p:cNvSpPr/>
              <p:nvPr/>
            </p:nvSpPr>
            <p:spPr>
              <a:xfrm>
                <a:off x="1633928" y="990463"/>
                <a:ext cx="2996984" cy="508500"/>
              </a:xfrm>
              <a:prstGeom prst="homePlate">
                <a:avLst>
                  <a:gd name="adj" fmla="val 49997"/>
                </a:avLst>
              </a:prstGeom>
              <a:solidFill>
                <a:schemeClr val="accent1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1" name="TextBox 13"/>
            <p:cNvSpPr/>
            <p:nvPr/>
          </p:nvSpPr>
          <p:spPr>
            <a:xfrm>
              <a:off x="1617477" y="945016"/>
              <a:ext cx="7077836" cy="58413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anchor="t" anchorCtr="0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5pPr>
            </a:lstStyle>
            <a:p>
              <a:pPr lvl="0" eaLnBrk="1" hangingPunct="1"/>
              <a:r>
                <a: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新知探索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450340" y="3429000"/>
            <a:ext cx="4780915" cy="1617980"/>
            <a:chOff x="12324" y="4846"/>
            <a:chExt cx="7529" cy="2909"/>
          </a:xfrm>
        </p:grpSpPr>
        <p:sp>
          <p:nvSpPr>
            <p:cNvPr id="8" name="文本框 7"/>
            <p:cNvSpPr txBox="1"/>
            <p:nvPr>
              <p:custDataLst>
                <p:tags r:id="rId3"/>
              </p:custDataLst>
            </p:nvPr>
          </p:nvSpPr>
          <p:spPr>
            <a:xfrm>
              <a:off x="12959" y="5333"/>
              <a:ext cx="6611" cy="161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同学们可以通过查询互联网，进一步了解无理数、常用对数和自然对数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.</a:t>
              </a:r>
            </a:p>
          </p:txBody>
        </p:sp>
        <p:sp>
          <p:nvSpPr>
            <p:cNvPr id="13" name="椭圆形标注 12"/>
            <p:cNvSpPr/>
            <p:nvPr>
              <p:custDataLst>
                <p:tags r:id="rId4"/>
              </p:custDataLst>
            </p:nvPr>
          </p:nvSpPr>
          <p:spPr>
            <a:xfrm>
              <a:off x="12324" y="4846"/>
              <a:ext cx="7529" cy="2909"/>
            </a:xfrm>
            <a:prstGeom prst="wedgeEllipseCallou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45160" y="812800"/>
            <a:ext cx="10807700" cy="2371090"/>
            <a:chOff x="1016" y="1280"/>
            <a:chExt cx="17020" cy="46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/>
                <p:cNvSpPr txBox="1"/>
                <p:nvPr>
                  <p:custDataLst>
                    <p:tags r:id="rId2"/>
                  </p:custDataLst>
                </p:nvPr>
              </p:nvSpPr>
              <p:spPr>
                <a:xfrm>
                  <a:off x="1016" y="1280"/>
                  <a:ext cx="17020" cy="42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    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其实对数最初是为了解决生活中遇到的问题而出现并发展的，因此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在科技、经济以及社会生活中经常使用以无理数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=2.71820</m:t>
                      </m:r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…</m:t>
                      </m:r>
                      <m: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𝑒</m:t>
                      </m:r>
                    </m:oMath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为无限不循环小数，即无理数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为底数的对数，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以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𝑒</m:t>
                      </m:r>
                    </m:oMath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为底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的对数称为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自然对数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，并把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𝑁</m:t>
                      </m:r>
                    </m:oMath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为底记为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𝑙𝑛𝑁</m:t>
                      </m:r>
                    </m:oMath>
                  </a14:m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另外，我们将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以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10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为底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的对数叫做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常用对数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，并把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𝑁</m:t>
                      </m:r>
                    </m:oMath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为底记为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𝑙𝑔𝑁</m:t>
                      </m:r>
                    </m:oMath>
                  </a14:m>
                  <a:r>
                    <a:rPr lang="en-US" altLang="zh-CN" sz="2400" i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.</a:t>
                  </a:r>
                  <a:endParaRPr lang="en-US" altLang="zh-CN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"/>
                  </p:custDataLst>
                </p:nvPr>
              </p:nvSpPr>
              <p:spPr>
                <a:xfrm>
                  <a:off x="1016" y="1280"/>
                  <a:ext cx="17020" cy="424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矩形 3"/>
            <p:cNvSpPr/>
            <p:nvPr/>
          </p:nvSpPr>
          <p:spPr>
            <a:xfrm>
              <a:off x="16032" y="5821"/>
              <a:ext cx="141" cy="119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组合 18"/>
          <p:cNvGrpSpPr/>
          <p:nvPr/>
        </p:nvGrpSpPr>
        <p:grpSpPr>
          <a:xfrm>
            <a:off x="628650" y="-45085"/>
            <a:ext cx="7078345" cy="583565"/>
            <a:chOff x="1617477" y="945016"/>
            <a:chExt cx="7077836" cy="584139"/>
          </a:xfrm>
        </p:grpSpPr>
        <p:grpSp>
          <p:nvGrpSpPr>
            <p:cNvPr id="146" name="组合 17"/>
            <p:cNvGrpSpPr/>
            <p:nvPr/>
          </p:nvGrpSpPr>
          <p:grpSpPr>
            <a:xfrm>
              <a:off x="1633928" y="990463"/>
              <a:ext cx="6612415" cy="508500"/>
              <a:chOff x="1633928" y="990463"/>
              <a:chExt cx="6612415" cy="508500"/>
            </a:xfrm>
          </p:grpSpPr>
          <p:sp>
            <p:nvSpPr>
              <p:cNvPr id="147" name="五边形 13"/>
              <p:cNvSpPr/>
              <p:nvPr/>
            </p:nvSpPr>
            <p:spPr>
              <a:xfrm>
                <a:off x="4876640" y="993641"/>
                <a:ext cx="3369703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DEF0FA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8" name="五边形 14"/>
              <p:cNvSpPr/>
              <p:nvPr/>
            </p:nvSpPr>
            <p:spPr>
              <a:xfrm>
                <a:off x="3810551" y="990463"/>
                <a:ext cx="3626224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99BBFF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9" name="五边形 15"/>
              <p:cNvSpPr/>
              <p:nvPr/>
            </p:nvSpPr>
            <p:spPr>
              <a:xfrm>
                <a:off x="2751448" y="996819"/>
                <a:ext cx="4096725" cy="494516"/>
              </a:xfrm>
              <a:prstGeom prst="homePlate">
                <a:avLst>
                  <a:gd name="adj" fmla="val 49994"/>
                </a:avLst>
              </a:prstGeom>
              <a:solidFill>
                <a:srgbClr val="A0C0F0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0" name="五边形 10"/>
              <p:cNvSpPr/>
              <p:nvPr/>
            </p:nvSpPr>
            <p:spPr>
              <a:xfrm>
                <a:off x="1633928" y="990463"/>
                <a:ext cx="2996984" cy="508500"/>
              </a:xfrm>
              <a:prstGeom prst="homePlate">
                <a:avLst>
                  <a:gd name="adj" fmla="val 49997"/>
                </a:avLst>
              </a:prstGeom>
              <a:solidFill>
                <a:schemeClr val="accent1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1" name="TextBox 13"/>
            <p:cNvSpPr/>
            <p:nvPr/>
          </p:nvSpPr>
          <p:spPr>
            <a:xfrm>
              <a:off x="1617477" y="945016"/>
              <a:ext cx="7077836" cy="58413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anchor="t" anchorCtr="0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5pPr>
            </a:lstStyle>
            <a:p>
              <a:pPr lvl="0" eaLnBrk="1" hangingPunct="1"/>
              <a:r>
                <a: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例析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70865" y="629285"/>
                <a:ext cx="8462010" cy="176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把下列的指数式化为对数式，对数式化为指数式：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5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625</m:t>
                    </m:r>
                  </m:oMath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;        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−6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/>
                            <a:ea typeface="MS Mincho" charset="0"/>
                            <a:cs typeface="Cambria Math" panose="02040503050406030204" charset="0"/>
                          </a:rPr>
                          <m:t>64</m:t>
                        </m:r>
                      </m:den>
                    </m:f>
                  </m:oMath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;       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(3)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/>
                                <a:ea typeface="MS Mincho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/>
                                <a:ea typeface="MS Mincho" charset="0"/>
                                <a:cs typeface="Cambria Math" panose="02040503050406030204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5.73</m:t>
                    </m:r>
                  </m:oMath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;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(4)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𝑙𝑜𝑔</m:t>
                        </m:r>
                      </m:e>
                      <m:sub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16=−4;</m:t>
                    </m:r>
                  </m:oMath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(5)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𝑙𝑔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0.01=−2;</m:t>
                    </m:r>
                  </m:oMath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(6)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𝑙𝑛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10=2.303</m:t>
                    </m:r>
                  </m:oMath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65" y="629285"/>
                <a:ext cx="8462010" cy="17633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8924290" y="1385570"/>
            <a:ext cx="3044190" cy="474345"/>
            <a:chOff x="6336" y="4085"/>
            <a:chExt cx="4794" cy="747"/>
          </a:xfrm>
        </p:grpSpPr>
        <p:sp>
          <p:nvSpPr>
            <p:cNvPr id="2" name="圆角矩形 1"/>
            <p:cNvSpPr/>
            <p:nvPr/>
          </p:nvSpPr>
          <p:spPr>
            <a:xfrm>
              <a:off x="6450" y="4085"/>
              <a:ext cx="4680" cy="66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6336" y="4108"/>
                  <a:ext cx="4699" cy="7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𝒙</m:t>
                            </m:r>
                          </m:sup>
                        </m:sSup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𝑵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⇔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𝒙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𝒂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𝑵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6" y="4108"/>
                  <a:ext cx="4699" cy="72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45160" y="2483485"/>
                <a:ext cx="9790430" cy="14249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(1)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charset="0"/>
                            <a:cs typeface="Cambria Math" panose="02040503050406030204" charset="0"/>
                          </a:rPr>
                          <m:t>5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625=4;</m:t>
                    </m:r>
                  </m:oMath>
                </a14:m>
                <a:r>
                  <a: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rPr>
                  <a:t>                    </a:t>
                </a: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rPr>
                  <a:t>(2)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log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64</m:t>
                        </m:r>
                      </m:den>
                    </m:f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=−6;</m:t>
                    </m:r>
                  </m:oMath>
                </a14:m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             (3)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log</m:t>
                        </m:r>
                      </m:e>
                      <m:sub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den>
                        </m:f>
                      </m:sub>
                    </m:sSub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5.73=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m</m:t>
                    </m:r>
                  </m:oMath>
                </a14:m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;</a:t>
                </a: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         (4)(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−4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=16;</m:t>
                    </m:r>
                  </m:oMath>
                </a14:m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(5)10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=0.01;</m:t>
                    </m:r>
                  </m:oMath>
                </a14:m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(6)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2.303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rPr>
                  <a:t>10.</a:t>
                </a: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 </a:t>
                </a: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60" y="2483485"/>
                <a:ext cx="9790430" cy="1424940"/>
              </a:xfrm>
              <a:prstGeom prst="rect">
                <a:avLst/>
              </a:prstGeom>
              <a:blipFill rotWithShape="1">
                <a:blip r:embed="rId5"/>
                <a:stretch>
                  <a:fillRect r="-2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组合 18"/>
          <p:cNvGrpSpPr/>
          <p:nvPr/>
        </p:nvGrpSpPr>
        <p:grpSpPr>
          <a:xfrm>
            <a:off x="645160" y="-45085"/>
            <a:ext cx="7078345" cy="583565"/>
            <a:chOff x="1617477" y="945016"/>
            <a:chExt cx="7077836" cy="584139"/>
          </a:xfrm>
        </p:grpSpPr>
        <p:grpSp>
          <p:nvGrpSpPr>
            <p:cNvPr id="146" name="组合 17"/>
            <p:cNvGrpSpPr/>
            <p:nvPr/>
          </p:nvGrpSpPr>
          <p:grpSpPr>
            <a:xfrm>
              <a:off x="1633928" y="990463"/>
              <a:ext cx="6612415" cy="508500"/>
              <a:chOff x="1633928" y="990463"/>
              <a:chExt cx="6612415" cy="508500"/>
            </a:xfrm>
          </p:grpSpPr>
          <p:sp>
            <p:nvSpPr>
              <p:cNvPr id="147" name="五边形 13"/>
              <p:cNvSpPr/>
              <p:nvPr/>
            </p:nvSpPr>
            <p:spPr>
              <a:xfrm>
                <a:off x="4876640" y="993641"/>
                <a:ext cx="3369703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DEF0FA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8" name="五边形 14"/>
              <p:cNvSpPr/>
              <p:nvPr/>
            </p:nvSpPr>
            <p:spPr>
              <a:xfrm>
                <a:off x="3810551" y="990463"/>
                <a:ext cx="3626224" cy="494516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99BBFF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9" name="五边形 15"/>
              <p:cNvSpPr/>
              <p:nvPr/>
            </p:nvSpPr>
            <p:spPr>
              <a:xfrm>
                <a:off x="2751448" y="996819"/>
                <a:ext cx="4096725" cy="494516"/>
              </a:xfrm>
              <a:prstGeom prst="homePlate">
                <a:avLst>
                  <a:gd name="adj" fmla="val 49994"/>
                </a:avLst>
              </a:prstGeom>
              <a:solidFill>
                <a:srgbClr val="A0C0F0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0" name="五边形 10"/>
              <p:cNvSpPr/>
              <p:nvPr/>
            </p:nvSpPr>
            <p:spPr>
              <a:xfrm>
                <a:off x="1633928" y="990463"/>
                <a:ext cx="2996984" cy="508500"/>
              </a:xfrm>
              <a:prstGeom prst="homePlate">
                <a:avLst>
                  <a:gd name="adj" fmla="val 49997"/>
                </a:avLst>
              </a:prstGeom>
              <a:solidFill>
                <a:schemeClr val="accent1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1" name="TextBox 13"/>
            <p:cNvSpPr/>
            <p:nvPr/>
          </p:nvSpPr>
          <p:spPr>
            <a:xfrm>
              <a:off x="1617477" y="945016"/>
              <a:ext cx="7077836" cy="58413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anchor="t" anchorCtr="0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5pPr>
            </a:lstStyle>
            <a:p>
              <a:pPr lvl="0" eaLnBrk="1" hangingPunct="1"/>
              <a:r>
                <a: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例析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86740" y="703580"/>
                <a:ext cx="5833110" cy="1558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求下列各式中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2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的值：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64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=−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;        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8=6</m:t>
                    </m:r>
                  </m:oMath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;       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(3)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𝑙𝑔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100=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;</m:t>
                    </m:r>
                  </m:oMath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   (4)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𝑙𝑛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.</m:t>
                    </m:r>
                  </m:oMath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</a:t>
                </a: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" y="703580"/>
                <a:ext cx="5833110" cy="15582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40385" y="2456815"/>
                <a:ext cx="6917055" cy="2974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charset="0"/>
                            <a:cs typeface="Cambria Math" panose="02040503050406030204" charset="0"/>
                          </a:rPr>
                          <m:t>64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=−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,</m:t>
                    </m:r>
                  </m:oMath>
                </a14:m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∴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charset="0"/>
                            <a:cs typeface="Cambria Math" panose="02040503050406030204" charset="0"/>
                          </a:rPr>
                          <m:t>64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charset="0"/>
                                <a:cs typeface="Cambria Math" panose="02040503050406030204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charset="0"/>
                                <a:cs typeface="Cambria Math" panose="02040503050406030204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charset="0"/>
                            <a:cs typeface="Cambria Math" panose="02040503050406030204" charset="0"/>
                          </a:rPr>
                          <m:t>4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r>
                  <a:rPr lang="en-US" altLang="zh-CN" sz="2400" i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charset="0"/>
                            <a:cs typeface="Cambria Math" panose="02040503050406030204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altLang="zh-CN" sz="2400" i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(2)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8=6,</m:t>
                    </m:r>
                  </m:oMath>
                </a14:m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∴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charset="0"/>
                            <a:cs typeface="Cambria Math" panose="02040503050406030204" charset="0"/>
                          </a:rPr>
                          <m:t>8</m:t>
                        </m:r>
                      </m:e>
                      <m:sup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charset="0"/>
                                <a:cs typeface="Cambria Math" panose="02040503050406030204" charset="0"/>
                              </a:rPr>
                              <m:t>6</m:t>
                            </m:r>
                          </m:den>
                        </m:f>
                      </m:sup>
                    </m:sSup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(2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charset="0"/>
                                <a:cs typeface="Cambria Math" panose="02040503050406030204" charset="0"/>
                              </a:rPr>
                              <m:t>6</m:t>
                            </m:r>
                          </m:den>
                        </m:f>
                      </m:sup>
                    </m:sSup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i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r>
                  <a:rPr lang="en-US" altLang="zh-CN" sz="2400" i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(3)∵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𝑙𝑔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100=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,</m:t>
                    </m:r>
                  </m:oMath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𝑥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cs typeface="Cambria Math" panose="02040503050406030204" charset="0"/>
                      </a:rPr>
                      <m:t>100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=2.</m:t>
                    </m:r>
                  </m:oMath>
                </a14:m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(4)∵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𝑙𝑛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,</m:t>
                    </m:r>
                  </m:oMath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Cambria Math" panose="02040503050406030204" charset="0"/>
                      </a:rPr>
                      <m:t>,</m:t>
                    </m:r>
                  </m:oMath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∴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 charset="0"/>
                      </a:rPr>
                      <m:t>=−2.</m:t>
                    </m:r>
                  </m:oMath>
                </a14:m>
                <a:endParaRPr lang="en-US" altLang="zh-CN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85" y="2456815"/>
                <a:ext cx="6917055" cy="2974340"/>
              </a:xfrm>
              <a:prstGeom prst="rect">
                <a:avLst/>
              </a:prstGeom>
              <a:blipFill rotWithShape="1">
                <a:blip r:embed="rId6"/>
                <a:stretch>
                  <a:fillRect r="-3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7457440" y="1482725"/>
            <a:ext cx="3044190" cy="474345"/>
            <a:chOff x="6336" y="4085"/>
            <a:chExt cx="4794" cy="747"/>
          </a:xfrm>
        </p:grpSpPr>
        <p:sp>
          <p:nvSpPr>
            <p:cNvPr id="2" name="圆角矩形 1"/>
            <p:cNvSpPr/>
            <p:nvPr>
              <p:custDataLst>
                <p:tags r:id="rId2"/>
              </p:custDataLst>
            </p:nvPr>
          </p:nvSpPr>
          <p:spPr>
            <a:xfrm>
              <a:off x="6450" y="4085"/>
              <a:ext cx="4680" cy="66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6336" y="4108"/>
                  <a:ext cx="4699" cy="7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𝒙</m:t>
                            </m:r>
                          </m:sup>
                        </m:sSup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𝑵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⇔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𝒙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𝒂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𝑵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"/>
                  </p:custDataLst>
                </p:nvPr>
              </p:nvSpPr>
              <p:spPr>
                <a:xfrm>
                  <a:off x="6336" y="4108"/>
                  <a:ext cx="4699" cy="72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1" name="组合 31"/>
          <p:cNvGrpSpPr/>
          <p:nvPr/>
        </p:nvGrpSpPr>
        <p:grpSpPr>
          <a:xfrm>
            <a:off x="536315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1337945" y="1066165"/>
            <a:ext cx="75565" cy="33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05155" y="611505"/>
            <a:ext cx="10981690" cy="718925"/>
            <a:chOff x="895" y="5206"/>
            <a:chExt cx="17294" cy="2532"/>
          </a:xfrm>
        </p:grpSpPr>
        <p:sp>
          <p:nvSpPr>
            <p:cNvPr id="9" name="文本框 8"/>
            <p:cNvSpPr txBox="1"/>
            <p:nvPr>
              <p:custDataLst>
                <p:tags r:id="rId5"/>
              </p:custDataLst>
            </p:nvPr>
          </p:nvSpPr>
          <p:spPr>
            <a:xfrm>
              <a:off x="895" y="5206"/>
              <a:ext cx="17294" cy="2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70000"/>
                </a:lnSpc>
              </a:pPr>
              <a:r>
                <a:rPr lang="en-US" altLang="zh-CN" sz="2400" b="1">
                  <a:solidFill>
                    <a:schemeClr val="tx2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         </a:t>
              </a:r>
              <a:r>
                <a:rPr lang="zh-CN" altLang="en-US" sz="2400" b="1">
                  <a:solidFill>
                    <a:schemeClr val="tx2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在引入对数之后，自然应研究对数的运算性质</a:t>
              </a:r>
              <a:r>
                <a:rPr lang="en-US" altLang="zh-CN" sz="2400" b="1">
                  <a:solidFill>
                    <a:schemeClr val="tx2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.</a:t>
              </a:r>
              <a:r>
                <a:rPr lang="zh-CN" altLang="en-US" sz="2400" b="1">
                  <a:solidFill>
                    <a:schemeClr val="tx2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你认为可以怎样研究？</a:t>
              </a:r>
            </a:p>
          </p:txBody>
        </p:sp>
        <p:sp>
          <p:nvSpPr>
            <p:cNvPr id="10" name="矩形 9"/>
            <p:cNvSpPr/>
            <p:nvPr>
              <p:custDataLst>
                <p:tags r:id="rId6"/>
              </p:custDataLst>
            </p:nvPr>
          </p:nvSpPr>
          <p:spPr>
            <a:xfrm>
              <a:off x="2157" y="718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05790" y="1403985"/>
            <a:ext cx="11241405" cy="1974215"/>
            <a:chOff x="953" y="3443"/>
            <a:chExt cx="17703" cy="31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953" y="3443"/>
                  <a:ext cx="17703" cy="310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indent="0">
                    <a:lnSpc>
                      <a:spcPct val="170000"/>
                    </a:lnSpc>
                  </a:pPr>
                  <a:r>
                    <a:rPr lang="zh-CN" altLang="en-US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问题</a:t>
                  </a:r>
                  <a:r>
                    <a:rPr lang="en-US" altLang="zh-CN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2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：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我们知道了对数与指数间的关系，能否利用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指数幂运算性质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得出相应的对数运算性质呢？设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𝑀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𝑚</m:t>
                          </m:r>
                        </m:sup>
                      </m:sSup>
                      <m:r>
                        <a:rPr lang="zh-CN" altLang="en-US" sz="24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sym typeface="+mn-ea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𝑁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，请同学们根据指数幂运算性质探究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𝑀𝑁</m:t>
                      </m:r>
                    </m:oMath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的值，并用对数形式表示出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</m:oMath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和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𝑛</m:t>
                      </m:r>
                    </m:oMath>
                  </a14:m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.</a:t>
                  </a:r>
                </a:p>
              </p:txBody>
            </p:sp>
          </mc:Choice>
  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" y="3443"/>
                  <a:ext cx="17703" cy="310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矩形 23"/>
            <p:cNvSpPr/>
            <p:nvPr/>
          </p:nvSpPr>
          <p:spPr>
            <a:xfrm>
              <a:off x="7839" y="4596"/>
              <a:ext cx="119" cy="119"/>
            </a:xfrm>
            <a:prstGeom prst="rect">
              <a:avLst/>
            </a:prstGeom>
            <a:noFill/>
            <a:ln>
              <a:solidFill>
                <a:srgbClr val="000000">
                  <a:alpha val="0"/>
                </a:srgb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6575" y="3451860"/>
            <a:ext cx="7426325" cy="2316347"/>
            <a:chOff x="895" y="5206"/>
            <a:chExt cx="11695" cy="81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895" y="5206"/>
                  <a:ext cx="11695" cy="81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en-US" altLang="zh-CN" sz="2400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∵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𝑚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a14:m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∴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𝑀𝑁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𝑚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altLang="zh-CN" sz="2400" i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</a:p>
                <a:p>
                  <a:pPr algn="l">
                    <a:lnSpc>
                      <a:spcPct val="150000"/>
                    </a:lnSpc>
                  </a:pP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根据对数与指数间的关系可得：</a:t>
                  </a:r>
                  <a:endPara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𝑀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𝑁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a14:m>
                  <a:r>
                    <a:rPr lang="en-US" altLang="zh-CN" sz="2400" i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 </a:t>
                  </a:r>
                </a:p>
                <a:p>
                  <a:pPr algn="l">
                    <a:lnSpc>
                      <a:spcPct val="15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∴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𝑀𝑁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𝑚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𝑀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𝑁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a14:m>
                  <a:r>
                    <a:rPr lang="en-US" altLang="zh-CN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 </a:t>
                  </a:r>
                </a:p>
              </p:txBody>
            </p:sp>
          </mc:Choice>
  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9"/>
                  </p:custDataLst>
                </p:nvPr>
              </p:nvSpPr>
              <p:spPr>
                <a:xfrm>
                  <a:off x="895" y="5206"/>
                  <a:ext cx="11695" cy="815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>
              <p:custDataLst>
                <p:tags r:id="rId4"/>
              </p:custDataLst>
            </p:nvPr>
          </p:nvSpPr>
          <p:spPr>
            <a:xfrm>
              <a:off x="2157" y="718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766050" y="4157980"/>
            <a:ext cx="4154170" cy="886460"/>
            <a:chOff x="10391" y="6583"/>
            <a:chExt cx="6542" cy="1396"/>
          </a:xfrm>
        </p:grpSpPr>
        <p:sp>
          <p:nvSpPr>
            <p:cNvPr id="27" name="圆角矩形 26"/>
            <p:cNvSpPr/>
            <p:nvPr/>
          </p:nvSpPr>
          <p:spPr>
            <a:xfrm>
              <a:off x="10508" y="6583"/>
              <a:ext cx="6424" cy="139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>
                  <p:custDataLst>
                    <p:tags r:id="rId2"/>
                  </p:custDataLst>
                </p:nvPr>
              </p:nvSpPr>
              <p:spPr>
                <a:xfrm>
                  <a:off x="10391" y="6950"/>
                  <a:ext cx="6542" cy="7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𝒂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𝑴𝑵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)=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𝒂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𝑴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𝒂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𝑵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1"/>
                  </p:custDataLst>
                </p:nvPr>
              </p:nvSpPr>
              <p:spPr>
                <a:xfrm>
                  <a:off x="10391" y="6950"/>
                  <a:ext cx="6542" cy="72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GIyMGY2OGYxYjNlODM4OTQ5ZGY5OTFkMzNmODkxYW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0.xml><?xml version="1.0" encoding="utf-8"?>
<p:tagLst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0.xml><?xml version="1.0" encoding="utf-8"?>
<p:tagLst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6.xml><?xml version="1.0" encoding="utf-8"?>
<p:tagLst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80.xml><?xml version="1.0" encoding="utf-8"?>
<p:tagLst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0.xml><?xml version="1.0" encoding="utf-8"?>
<p:tagLst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0.xml><?xml version="1.0" encoding="utf-8"?>
<p:tagLst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0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3393</Words>
  <Application>Microsoft Office PowerPoint</Application>
  <PresentationFormat>宽屏</PresentationFormat>
  <Paragraphs>215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黑体</vt:lpstr>
      <vt:lpstr>楷体</vt:lpstr>
      <vt:lpstr>宋体</vt:lpstr>
      <vt:lpstr>微软雅黑</vt:lpstr>
      <vt:lpstr>Arial</vt:lpstr>
      <vt:lpstr>Cambria Math</vt:lpstr>
      <vt:lpstr>Times New Roman</vt:lpstr>
      <vt:lpstr>Wingdings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学科网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rbm.xkw.com</dc:creator>
  <cp:lastModifiedBy>班 钱</cp:lastModifiedBy>
  <cp:revision>2</cp:revision>
  <cp:lastPrinted>2023-11-06T14:51:26Z</cp:lastPrinted>
  <dcterms:created xsi:type="dcterms:W3CDTF">2023-11-06T14:51:26Z</dcterms:created>
  <dcterms:modified xsi:type="dcterms:W3CDTF">2024-11-21T02:33:45Z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