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73" r:id="rId6"/>
    <p:sldId id="266" r:id="rId7"/>
    <p:sldId id="274" r:id="rId8"/>
    <p:sldId id="260" r:id="rId9"/>
    <p:sldId id="275" r:id="rId10"/>
    <p:sldId id="276" r:id="rId11"/>
    <p:sldId id="277" r:id="rId12"/>
    <p:sldId id="279" r:id="rId13"/>
    <p:sldId id="278" r:id="rId14"/>
    <p:sldId id="280" r:id="rId15"/>
    <p:sldId id="283" r:id="rId16"/>
    <p:sldId id="282" r:id="rId17"/>
    <p:sldId id="286" r:id="rId18"/>
    <p:sldId id="287" r:id="rId19"/>
    <p:sldId id="284" r:id="rId20"/>
    <p:sldId id="288" r:id="rId21"/>
    <p:sldId id="285" r:id="rId22"/>
    <p:sldId id="264" r:id="rId23"/>
    <p:sldId id="265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tags" Target="tags/tag93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Relationship Id="rId3" Type="http://schemas.openxmlformats.org/officeDocument/2006/relationships/tags" Target="../tags/tag7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Relationship Id="rId3" Type="http://schemas.openxmlformats.org/officeDocument/2006/relationships/tags" Target="../tags/tag7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tags" Target="../tags/tag79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tags" Target="../tags/tag80.xml" /><Relationship Id="rId4" Type="http://schemas.openxmlformats.org/officeDocument/2006/relationships/tags" Target="../tags/tag81.xml" /><Relationship Id="rId5" Type="http://schemas.openxmlformats.org/officeDocument/2006/relationships/image" Target="../media/image23.png" /><Relationship Id="rId6" Type="http://schemas.openxmlformats.org/officeDocument/2006/relationships/tags" Target="../tags/tag8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8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tags" Target="../tags/tag8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tags" Target="../tags/tag8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tags" Target="../tags/tag8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8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8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image" Target="../media/image32.png" /><Relationship Id="rId7" Type="http://schemas.openxmlformats.org/officeDocument/2006/relationships/tags" Target="../tags/tag9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Relationship Id="rId3" Type="http://schemas.openxmlformats.org/officeDocument/2006/relationships/tags" Target="../tags/tag9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tags" Target="../tags/tag66.xml" /><Relationship Id="rId5" Type="http://schemas.openxmlformats.org/officeDocument/2006/relationships/image" Target="../media/image7.png" /><Relationship Id="rId6" Type="http://schemas.openxmlformats.org/officeDocument/2006/relationships/tags" Target="../tags/tag6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6.png" /><Relationship Id="rId4" Type="http://schemas.openxmlformats.org/officeDocument/2006/relationships/tags" Target="../tags/tag68.xml" /><Relationship Id="rId5" Type="http://schemas.openxmlformats.org/officeDocument/2006/relationships/tags" Target="../tags/tag6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tags" Target="../tags/tag7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image" Target="../media/image10.png" /><Relationship Id="rId4" Type="http://schemas.openxmlformats.org/officeDocument/2006/relationships/tags" Target="../tags/tag7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tags" Target="../tags/tag7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tags" Target="../tags/tag7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tags" Target="../tags/tag74.xml" /><Relationship Id="rId4" Type="http://schemas.openxmlformats.org/officeDocument/2006/relationships/image" Target="../media/image17.png" /><Relationship Id="rId5" Type="http://schemas.openxmlformats.org/officeDocument/2006/relationships/tags" Target="../tags/tag75.xml" /><Relationship Id="rId6" Type="http://schemas.openxmlformats.org/officeDocument/2006/relationships/tags" Target="../tags/tag7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对数函数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4.4.1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对数函数的概念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3565"/>
            <a:chOff x="918" y="448"/>
            <a:chExt cx="17653" cy="919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8160" y="1226820"/>
                <a:ext cx="9801225" cy="2543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下列函数表达式中，是对数函数的有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①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②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④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𝑙𝑔𝑥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⑤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⑦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A.4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       B.3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       C.2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          D.1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个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226820"/>
                <a:ext cx="9801225" cy="2543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36905" y="635635"/>
            <a:ext cx="3825875" cy="460375"/>
            <a:chOff x="3458" y="2316"/>
            <a:chExt cx="5690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5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题型一：对数函数的概念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54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 title=""/>
          <p:cNvSpPr txBox="1"/>
          <p:nvPr/>
        </p:nvSpPr>
        <p:spPr>
          <a:xfrm>
            <a:off x="575945" y="4041140"/>
            <a:ext cx="1408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991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9915" y="662940"/>
                <a:ext cx="5953760" cy="3860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判断一个函数是对数的依据：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形式：形如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系数：对数符号前面的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系数为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底数：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底数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且不等于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的常数；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对数的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真数仅有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5" y="662940"/>
                <a:ext cx="5953760" cy="3860165"/>
              </a:xfrm>
              <a:prstGeom prst="rect">
                <a:avLst/>
              </a:prstGeom>
              <a:blipFill rotWithShape="1">
                <a:blip r:embed="rId2"/>
                <a:stretch>
                  <a:fillRect r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4360" y="-4762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2460" y="645795"/>
                <a:ext cx="10184765" cy="153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 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是对数函数，则实数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=_________.</m:t>
                      </m:r>
                    </m:oMath>
                  </m:oMathPara>
                </a14:m>
                <a:endParaRPr lang="en-US" altLang="zh-CN" sz="2400" b="1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是对数函数，则函数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=_________.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645795"/>
                <a:ext cx="10184765" cy="15398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2460" y="2236470"/>
                <a:ext cx="8436610" cy="347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(2)-3.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2236470"/>
                <a:ext cx="8436610" cy="3472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3565"/>
            <a:chOff x="918" y="448"/>
            <a:chExt cx="17653" cy="919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8160" y="1226820"/>
                <a:ext cx="11127105" cy="108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求下列函数的定义域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226820"/>
                <a:ext cx="11127105" cy="10807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36905" y="635635"/>
            <a:ext cx="4577602" cy="829945"/>
            <a:chOff x="3458" y="2316"/>
            <a:chExt cx="6808" cy="1307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638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对数型函数的定义域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680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18160" y="2275205"/>
            <a:ext cx="10408920" cy="3492500"/>
            <a:chOff x="816" y="3583"/>
            <a:chExt cx="16392" cy="5500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16" y="3583"/>
                  <a:ext cx="16393" cy="5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   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由指数函数的单调性知，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据题意得：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)∪(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16" y="3583"/>
                  <a:ext cx="16393" cy="55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5101" y="67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99440" y="715645"/>
            <a:ext cx="9834880" cy="32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求对数型函数定义域的原则：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分母不能为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根指数为偶数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被开方数非负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对数的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真数大于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底数大于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且不为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若需对函数进行变形，则需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先求出定义域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再对函数进行恒等变形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4360" y="-4762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2460" y="645795"/>
                <a:ext cx="10184765" cy="153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 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是对数函数，则实数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=_________.</m:t>
                      </m:r>
                    </m:oMath>
                  </m:oMathPara>
                </a14:m>
                <a:endParaRPr lang="en-US" altLang="zh-CN" sz="2400" b="1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是对数函数，则函数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=_________.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645795"/>
                <a:ext cx="10184765" cy="15398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2460" y="2236470"/>
                <a:ext cx="8436610" cy="347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(2)-3.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2236470"/>
                <a:ext cx="8436610" cy="3472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397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 title=""/>
          <p:cNvGrpSpPr/>
          <p:nvPr/>
        </p:nvGrpSpPr>
        <p:grpSpPr>
          <a:xfrm>
            <a:off x="636905" y="615315"/>
            <a:ext cx="4363085" cy="460375"/>
            <a:chOff x="3458" y="2316"/>
            <a:chExt cx="628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6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题型三：对数函数的实际应用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628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大西洋鲑鱼每年都要逆流而上，游回产地产卵，经研究发现鲑鱼的游速可以表示为函数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单位是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是表示鱼的耗氧量的单位数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当一条鲑鱼的耗氧量是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2700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个单位时，它的游速是多少？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6905" y="2933700"/>
                <a:ext cx="10509885" cy="223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:(1)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可知，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2700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所以当一条鲑鱼的耗氧量是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2700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个单位时，它的游速是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2933700"/>
                <a:ext cx="10509885" cy="2232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397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 title=""/>
          <p:cNvGrpSpPr/>
          <p:nvPr/>
        </p:nvGrpSpPr>
        <p:grpSpPr>
          <a:xfrm>
            <a:off x="636905" y="615315"/>
            <a:ext cx="4363085" cy="460375"/>
            <a:chOff x="3458" y="2316"/>
            <a:chExt cx="628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6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题型三：对数函数的实际应用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628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大西洋鲑鱼每年都要逆流而上，游回产地产卵，经研究发现鲑鱼的游速可以表示为函数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单位是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是表示鱼的耗氧量的单位数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计算一条鲑鱼静止时耗氧量的单位数；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6905" y="2933700"/>
                <a:ext cx="10509885" cy="223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:(2)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可知，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所以一条鲑鱼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静止时耗氧量的单位数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100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2933700"/>
                <a:ext cx="10509885" cy="2236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397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 title=""/>
          <p:cNvGrpSpPr/>
          <p:nvPr/>
        </p:nvGrpSpPr>
        <p:grpSpPr>
          <a:xfrm>
            <a:off x="636905" y="615315"/>
            <a:ext cx="4363085" cy="460375"/>
            <a:chOff x="3458" y="2316"/>
            <a:chExt cx="628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6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题型三：对数函数的实际应用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628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大西洋鲑鱼每年都要逆流而上，游回产地产卵，经研究发现鲑鱼的游速可以表示为函数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单位是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是表示鱼的耗氧量的单位数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某条鲑鱼想把游速提高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那么它的耗氧量的单位数是原来的多少倍？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054735"/>
                <a:ext cx="10827385" cy="17767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0075" y="3047365"/>
                <a:ext cx="10809605" cy="220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:(3)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设鲑鱼原来的游速、耗氧量为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提速后的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游速、耗氧量为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耗氧量的单位数是原来的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9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倍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3047365"/>
                <a:ext cx="10809605" cy="2200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99440" y="715645"/>
            <a:ext cx="9834880" cy="32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对数函数应用题的解题思路：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依题意，找出或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建立数学模型，设出函数解析式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实际情况确定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解析式中的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题设数据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解决数学问题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得出结论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活动引入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676275"/>
            <a:ext cx="1098105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节中，我们用指数函数模型研究了呈指数增长或衰减变化规律的问题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对这样的问题，在引入对数后，我们还可以从另外的角度，对其蕴含的规律作进一步的研究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568325" y="2677795"/>
            <a:ext cx="10981690" cy="2649855"/>
            <a:chOff x="895" y="5206"/>
            <a:chExt cx="17294" cy="4173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4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思考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4.2.1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的问题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中，我们已经研究了死亡生物体内碳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的含量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随死亡时间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的变化而衰减的规律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【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设生物死亡年数为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，死亡生物体内碳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5730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∈[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,+∞))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】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反过来，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已知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死亡生物体内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的含量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，如何得知它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死亡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了多长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时间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呢？进一步地，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死亡时间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的含量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的函数吗？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417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397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332740"/>
                <a:ext cx="11446510" cy="2413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声强级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𝑑𝐵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10𝐿𝑔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公式给出，其中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为声强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一般正常人听觉能忍受的最高声强为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，能听到的最低声强为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求人听觉的声强级范围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平时常人交谈时的声强约为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，求其声强级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332740"/>
                <a:ext cx="11446510" cy="241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9440" y="2671445"/>
                <a:ext cx="10809605" cy="15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𝐿𝑔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𝐿𝑔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120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𝐿𝑔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人听觉得声强级范围为：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671445"/>
                <a:ext cx="10809605" cy="1515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82930" y="4269105"/>
                <a:ext cx="10809605" cy="158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𝐿𝑔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𝐿𝑔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60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其声强级为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60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582930" y="4269105"/>
                <a:ext cx="10809605" cy="15894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37515" y="636905"/>
                <a:ext cx="11242675" cy="533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对数函数的概念：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对数函数，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是自变量，定义域是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指数函数需要注意的几个点：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libri" panose="020f0502020204030204" charset="0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系数：对数符号前面的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系数为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libri" panose="020f0502020204030204" charset="0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底数：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底数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大于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且不等于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的常数；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libri" panose="020f0502020204030204" charset="0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③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对数的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真数仅有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P131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1—3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&amp;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P140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9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5" y="636905"/>
                <a:ext cx="11242675" cy="5334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1066218"/>
            <a:ext cx="7184390" cy="2995901"/>
            <a:chOff x="895" y="6131"/>
            <a:chExt cx="11314" cy="10642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6131"/>
                  <a:ext cx="11314" cy="1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根据指数与对数的关系，由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得到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5730</m:t>
                                </m:r>
                              </m:deg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如图，过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轴正半轴上任意一点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轴的平行线，与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的图象有且只有一个交点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6131"/>
                  <a:ext cx="11314" cy="106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68310" y="1182370"/>
            <a:ext cx="3677920" cy="2764155"/>
          </a:xfrm>
          <a:prstGeom prst="rect">
            <a:avLst/>
          </a:prstGeom>
        </p:spPr>
      </p:pic>
      <p:pic>
        <p:nvPicPr>
          <p:cNvPr id="51216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731500" y="117348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6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1066218"/>
            <a:ext cx="7184390" cy="3452521"/>
            <a:chOff x="895" y="6131"/>
            <a:chExt cx="11314" cy="12264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6131"/>
                  <a:ext cx="11314" cy="122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这就说明，对于任意一个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，通过对应关系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5730</m:t>
                                </m:r>
                              </m:deg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上都有唯一确定的数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与和它对应，所以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的函数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也就是说，函数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5730</m:t>
                                </m:r>
                              </m:deg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，刻画了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随碳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含量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的衰减而变化的规律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6131"/>
                  <a:ext cx="11314" cy="1226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68310" y="1182370"/>
            <a:ext cx="3677920" cy="27641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536575" y="694690"/>
            <a:ext cx="11019790" cy="2463800"/>
            <a:chOff x="845" y="1094"/>
            <a:chExt cx="17354" cy="3880"/>
          </a:xfrm>
        </p:grpSpPr>
        <p:sp>
          <p:nvSpPr>
            <p:cNvPr id="5" name="矩形 4"/>
            <p:cNvSpPr/>
            <p:nvPr/>
          </p:nvSpPr>
          <p:spPr>
            <a:xfrm>
              <a:off x="880" y="4109"/>
              <a:ext cx="5630" cy="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45" y="1094"/>
              <a:ext cx="17354" cy="3880"/>
              <a:chOff x="895" y="5867"/>
              <a:chExt cx="17354" cy="8752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895" y="5867"/>
                    <a:ext cx="17354" cy="87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6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同样地，根据指数与对数的关系，由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,且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可以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得到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>
                      <a:lnSpc>
                        <a:spcPct val="16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𝒂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且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,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也是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的函数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通常，我们用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表示自变量，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表示函数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为此，将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,且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中的字母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对调，写出</a:t>
                    </a:r>
                    <a:endPara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6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且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" y="5867"/>
                    <a:ext cx="17354" cy="875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/>
            </p:nvSpPr>
            <p:spPr>
              <a:xfrm>
                <a:off x="2157" y="718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 title=""/>
          <p:cNvGrpSpPr/>
          <p:nvPr/>
        </p:nvGrpSpPr>
        <p:grpSpPr>
          <a:xfrm>
            <a:off x="489585" y="3670300"/>
            <a:ext cx="10975975" cy="1425575"/>
            <a:chOff x="771" y="5780"/>
            <a:chExt cx="17285" cy="2245"/>
          </a:xfrm>
        </p:grpSpPr>
        <p:sp>
          <p:nvSpPr>
            <p:cNvPr id="9" name="圆角矩形 8"/>
            <p:cNvSpPr/>
            <p:nvPr/>
          </p:nvSpPr>
          <p:spPr>
            <a:xfrm>
              <a:off x="771" y="5809"/>
              <a:ext cx="17183" cy="221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70" y="5780"/>
                  <a:ext cx="17187" cy="200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一般地，函数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叫做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对数函数，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是自变量，定义域是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" y="5780"/>
                  <a:ext cx="17187" cy="20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52450" y="2426345"/>
            <a:ext cx="11019790" cy="1272504"/>
            <a:chOff x="920" y="5761"/>
            <a:chExt cx="17354" cy="4521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20" y="5761"/>
                  <a:ext cx="17354" cy="4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注：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𝑙𝑜𝑔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前面的系数必须为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真数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位置只能是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，且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真数必须大于零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" y="5761"/>
                  <a:ext cx="17354" cy="45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581025" y="760095"/>
            <a:ext cx="10975975" cy="1425575"/>
            <a:chOff x="771" y="5780"/>
            <a:chExt cx="17285" cy="2245"/>
          </a:xfrm>
        </p:grpSpPr>
        <p:sp>
          <p:nvSpPr>
            <p:cNvPr id="9" name="圆角矩形 8"/>
            <p:cNvSpPr/>
            <p:nvPr/>
          </p:nvSpPr>
          <p:spPr>
            <a:xfrm>
              <a:off x="771" y="5809"/>
              <a:ext cx="17183" cy="221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70" y="5780"/>
                  <a:ext cx="17187" cy="200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一般地，函数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叫做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对数函数，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是自变量，定义域是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" y="5780"/>
                  <a:ext cx="17187" cy="20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095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561975"/>
                <a:ext cx="10012045" cy="99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求下列函数的定义域：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561975"/>
                <a:ext cx="10012045" cy="995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 title=""/>
          <p:cNvGrpSpPr/>
          <p:nvPr/>
        </p:nvGrpSpPr>
        <p:grpSpPr>
          <a:xfrm>
            <a:off x="709295" y="1710055"/>
            <a:ext cx="10452100" cy="2658110"/>
            <a:chOff x="1117" y="2693"/>
            <a:chExt cx="16460" cy="4186"/>
          </a:xfrm>
        </p:grpSpPr>
        <mc:AlternateContent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117" y="2693"/>
                  <a:ext cx="16461" cy="41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(1)∵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的定义域是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∞，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)∪(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，+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∞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(2)∵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的定义域是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(−∞，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" y="2693"/>
                  <a:ext cx="16461" cy="41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/>
          </p:nvSpPr>
          <p:spPr>
            <a:xfrm>
              <a:off x="1547" y="38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0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33400" y="606425"/>
                <a:ext cx="1026985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假设某地初始物价为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，每年以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5%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的增长率递增，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年后的物价为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该地的物价经过几年后会翻一番？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6425"/>
                <a:ext cx="1026985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99440" y="1915160"/>
                <a:ext cx="8733155" cy="2692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由题意可知，经过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年后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物价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%)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∞)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由对数与指数间的关系，可得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,+∞).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由计算工具可得，当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所以，该地区的物价大约经过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14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年后会翻一番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915160"/>
                <a:ext cx="8733155" cy="2692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318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33400" y="464820"/>
                <a:ext cx="10269855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假设某地初始物价为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，每年以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5%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的增长率递增，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年后的物价为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填写下表，并根据表中的数据，说明该地物价的变化规律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"/>
                <a:ext cx="10269855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958465" y="1577340"/>
          <a:ext cx="51377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417195"/>
                <a:gridCol w="417195"/>
                <a:gridCol w="379095"/>
                <a:gridCol w="363855"/>
                <a:gridCol w="363855"/>
                <a:gridCol w="379095"/>
                <a:gridCol w="417195"/>
                <a:gridCol w="440055"/>
                <a:gridCol w="371475"/>
                <a:gridCol w="455295"/>
              </a:tblGrid>
              <a:tr h="3276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物价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99440" y="2671445"/>
                <a:ext cx="10366375" cy="3007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根据函数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利用计算工具，可得下表：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由表中的数据可以发现，该地区的物价随时间的增长而增长，但大约每增加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所需要的年数在逐渐缩小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671445"/>
                <a:ext cx="10366375" cy="30073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958465" y="3235325"/>
          <a:ext cx="5945505" cy="10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417195"/>
                <a:gridCol w="455295"/>
                <a:gridCol w="447675"/>
                <a:gridCol w="534670"/>
                <a:gridCol w="523875"/>
                <a:gridCol w="466090"/>
                <a:gridCol w="459740"/>
                <a:gridCol w="523875"/>
                <a:gridCol w="478155"/>
                <a:gridCol w="505460"/>
              </a:tblGrid>
              <a:tr h="5461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物价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UNIT_TABLE_BEAUTIFY" val="smartTable{9d1490df-a2c5-4e2f-8015-40c1e0b600dd}"/>
</p:tagLst>
</file>

<file path=ppt/tags/tag75.xml><?xml version="1.0" encoding="utf-8"?>
<p:tagLst xmlns:p="http://schemas.openxmlformats.org/presentationml/2006/main">
  <p:tag name="KSO_WM_UNIT_TABLE_BEAUTIFY" val="smartTable{f4ec2b3b-2379-45bb-954c-43bc93cfa910}"/>
  <p:tag name="TABLE_ENDDRAG_ORIGIN_RECT" val="468*78"/>
  <p:tag name="TABLE_ENDDRAG_RECT" val="232*262*468*78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134</Paragraphs>
  <Slides>22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4">
      <vt:lpstr>Arial</vt:lpstr>
      <vt:lpstr>微软雅黑</vt:lpstr>
      <vt:lpstr>Wingdings</vt:lpstr>
      <vt:lpstr>楷体</vt:lpstr>
      <vt:lpstr>黑体</vt:lpstr>
      <vt:lpstr>宋体</vt:lpstr>
      <vt:lpstr>Cambria Math</vt:lpstr>
      <vt:lpstr>MS Mincho</vt:lpstr>
      <vt:lpstr>Calibri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2023-11-10T15:17:50.688</cp:lastPrinted>
  <dcterms:created xsi:type="dcterms:W3CDTF">2023-11-10T15:17:50Z</dcterms:created>
  <dcterms:modified xsi:type="dcterms:W3CDTF">2023-11-10T07:17:50Z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