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Relationship Id="rId5" Type="http://schemas.openxmlformats.org/officeDocument/2006/relationships/custom-properties" Target="docProps/custom.xml" /></Relationships>
</file>

<file path=ppt/presentation.xml><?xml version="1.0" encoding="utf-8"?>
<!--Generated by Aspose.Slides for Java 23.3-->
<p:presentation xmlns:r="http://schemas.openxmlformats.org/officeDocument/2006/relationships" xmlns:a="http://schemas.openxmlformats.org/drawingml/2006/main" xmlns:p="http://schemas.openxmlformats.org/presentationml/2006/main">
  <p:sldMasterIdLst>
    <p:sldMasterId id="2147483648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2" r:id="rId16"/>
    <p:sldId id="271" r:id="rId17"/>
    <p:sldId id="273" r:id="rId18"/>
    <p:sldId id="275" r:id="rId19"/>
    <p:sldId id="276" r:id="rId20"/>
    <p:sldId id="277" r:id="rId21"/>
    <p:sldId id="280" r:id="rId22"/>
    <p:sldId id="279" r:id="rId23"/>
    <p:sldId id="281" r:id="rId24"/>
    <p:sldId id="282" r:id="rId25"/>
  </p:sldIdLst>
  <p:sldSz cx="12192000" cy="6858000"/>
  <p:notesSz cx="6858000" cy="9144000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9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p="http://schemas.openxmlformats.org/presentationml/2006/main">
  <p:cmAuthor id="1" name="卢钰婷" initials="卢" lastIdx="0" clrIdx="0"/>
</p:cmAuthorLst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showPr showNarration="1"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fill>
          <a:solidFill>
            <a:schemeClr val="accent1">
              <a:tint val="40000"/>
            </a:schemeClr>
          </a:solidFill>
        </a:fill>
      </a:tcStyle>
    </a:band1H>
    <a:band1V>
      <a:tcStyle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97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commentAuthors" Target="commentAuthors.xml" /><Relationship Id="rId10" Type="http://schemas.openxmlformats.org/officeDocument/2006/relationships/slide" Target="slides/slide8.xml" /><Relationship Id="rId11" Type="http://schemas.openxmlformats.org/officeDocument/2006/relationships/slide" Target="slides/slide9.xml" /><Relationship Id="rId12" Type="http://schemas.openxmlformats.org/officeDocument/2006/relationships/slide" Target="slides/slide10.xml" /><Relationship Id="rId13" Type="http://schemas.openxmlformats.org/officeDocument/2006/relationships/slide" Target="slides/slide11.xml" /><Relationship Id="rId14" Type="http://schemas.openxmlformats.org/officeDocument/2006/relationships/slide" Target="slides/slide12.xml" /><Relationship Id="rId15" Type="http://schemas.openxmlformats.org/officeDocument/2006/relationships/slide" Target="slides/slide13.xml" /><Relationship Id="rId16" Type="http://schemas.openxmlformats.org/officeDocument/2006/relationships/slide" Target="slides/slide14.xml" /><Relationship Id="rId17" Type="http://schemas.openxmlformats.org/officeDocument/2006/relationships/slide" Target="slides/slide15.xml" /><Relationship Id="rId18" Type="http://schemas.openxmlformats.org/officeDocument/2006/relationships/slide" Target="slides/slide16.xml" /><Relationship Id="rId19" Type="http://schemas.openxmlformats.org/officeDocument/2006/relationships/slide" Target="slides/slide17.xml" /><Relationship Id="rId2" Type="http://schemas.openxmlformats.org/officeDocument/2006/relationships/slideMaster" Target="slideMasters/slideMaster1.xml" /><Relationship Id="rId20" Type="http://schemas.openxmlformats.org/officeDocument/2006/relationships/slide" Target="slides/slide18.xml" /><Relationship Id="rId21" Type="http://schemas.openxmlformats.org/officeDocument/2006/relationships/slide" Target="slides/slide19.xml" /><Relationship Id="rId22" Type="http://schemas.openxmlformats.org/officeDocument/2006/relationships/slide" Target="slides/slide20.xml" /><Relationship Id="rId23" Type="http://schemas.openxmlformats.org/officeDocument/2006/relationships/slide" Target="slides/slide21.xml" /><Relationship Id="rId24" Type="http://schemas.openxmlformats.org/officeDocument/2006/relationships/slide" Target="slides/slide22.xml" /><Relationship Id="rId25" Type="http://schemas.openxmlformats.org/officeDocument/2006/relationships/slide" Target="slides/slide23.xml" /><Relationship Id="rId26" Type="http://schemas.openxmlformats.org/officeDocument/2006/relationships/tags" Target="tags/tag119.xml" /><Relationship Id="rId27" Type="http://schemas.openxmlformats.org/officeDocument/2006/relationships/presProps" Target="presProps.xml" /><Relationship Id="rId28" Type="http://schemas.openxmlformats.org/officeDocument/2006/relationships/viewProps" Target="viewProps.xml" /><Relationship Id="rId29" Type="http://schemas.openxmlformats.org/officeDocument/2006/relationships/theme" Target="theme/theme1.xml" /><Relationship Id="rId3" Type="http://schemas.openxmlformats.org/officeDocument/2006/relationships/slide" Target="slides/slide1.xml" /><Relationship Id="rId30" Type="http://schemas.openxmlformats.org/officeDocument/2006/relationships/tableStyles" Target="tableStyles.xml" /><Relationship Id="rId4" Type="http://schemas.openxmlformats.org/officeDocument/2006/relationships/slide" Target="slides/slide2.xml" /><Relationship Id="rId5" Type="http://schemas.openxmlformats.org/officeDocument/2006/relationships/slide" Target="slides/slide3.xml" /><Relationship Id="rId6" Type="http://schemas.openxmlformats.org/officeDocument/2006/relationships/slide" Target="slides/slide4.xml" /><Relationship Id="rId7" Type="http://schemas.openxmlformats.org/officeDocument/2006/relationships/slide" Target="slides/slide5.xml" /><Relationship Id="rId8" Type="http://schemas.openxmlformats.org/officeDocument/2006/relationships/slide" Target="slides/slide6.xml" /><Relationship Id="rId9" Type="http://schemas.openxmlformats.org/officeDocument/2006/relationships/slide" Target="slides/slide7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.xml" /><Relationship Id="rId2" Type="http://schemas.openxmlformats.org/officeDocument/2006/relationships/tags" Target="../tags/tag2.xml" /><Relationship Id="rId3" Type="http://schemas.openxmlformats.org/officeDocument/2006/relationships/tags" Target="../tags/tag3.xml" /><Relationship Id="rId4" Type="http://schemas.openxmlformats.org/officeDocument/2006/relationships/tags" Target="../tags/tag4.xml" /><Relationship Id="rId5" Type="http://schemas.openxmlformats.org/officeDocument/2006/relationships/tags" Target="../tags/tag5.xml" /><Relationship Id="rId6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48.xml" /><Relationship Id="rId2" Type="http://schemas.openxmlformats.org/officeDocument/2006/relationships/tags" Target="../tags/tag49.xml" /><Relationship Id="rId3" Type="http://schemas.openxmlformats.org/officeDocument/2006/relationships/tags" Target="../tags/tag50.xml" /><Relationship Id="rId4" Type="http://schemas.openxmlformats.org/officeDocument/2006/relationships/tags" Target="../tags/tag51.xml" /><Relationship Id="rId5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52.xml" /><Relationship Id="rId2" Type="http://schemas.openxmlformats.org/officeDocument/2006/relationships/tags" Target="../tags/tag53.xml" /><Relationship Id="rId3" Type="http://schemas.openxmlformats.org/officeDocument/2006/relationships/tags" Target="../tags/tag54.xml" /><Relationship Id="rId4" Type="http://schemas.openxmlformats.org/officeDocument/2006/relationships/tags" Target="../tags/tag55.xml" /><Relationship Id="rId5" Type="http://schemas.openxmlformats.org/officeDocument/2006/relationships/tags" Target="../tags/tag56.xml" /><Relationship Id="rId6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6.xml" /><Relationship Id="rId2" Type="http://schemas.openxmlformats.org/officeDocument/2006/relationships/tags" Target="../tags/tag7.xml" /><Relationship Id="rId3" Type="http://schemas.openxmlformats.org/officeDocument/2006/relationships/tags" Target="../tags/tag8.xml" /><Relationship Id="rId4" Type="http://schemas.openxmlformats.org/officeDocument/2006/relationships/tags" Target="../tags/tag9.xml" /><Relationship Id="rId5" Type="http://schemas.openxmlformats.org/officeDocument/2006/relationships/tags" Target="../tags/tag10.xml" /><Relationship Id="rId6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1.xml" /><Relationship Id="rId2" Type="http://schemas.openxmlformats.org/officeDocument/2006/relationships/tags" Target="../tags/tag12.xml" /><Relationship Id="rId3" Type="http://schemas.openxmlformats.org/officeDocument/2006/relationships/tags" Target="../tags/tag13.xml" /><Relationship Id="rId4" Type="http://schemas.openxmlformats.org/officeDocument/2006/relationships/tags" Target="../tags/tag14.xml" /><Relationship Id="rId5" Type="http://schemas.openxmlformats.org/officeDocument/2006/relationships/tags" Target="../tags/tag15.xml" /><Relationship Id="rId6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6.xml" /><Relationship Id="rId2" Type="http://schemas.openxmlformats.org/officeDocument/2006/relationships/tags" Target="../tags/tag17.xml" /><Relationship Id="rId3" Type="http://schemas.openxmlformats.org/officeDocument/2006/relationships/tags" Target="../tags/tag18.xml" /><Relationship Id="rId4" Type="http://schemas.openxmlformats.org/officeDocument/2006/relationships/tags" Target="../tags/tag19.xml" /><Relationship Id="rId5" Type="http://schemas.openxmlformats.org/officeDocument/2006/relationships/tags" Target="../tags/tag20.xml" /><Relationship Id="rId6" Type="http://schemas.openxmlformats.org/officeDocument/2006/relationships/tags" Target="../tags/tag21.xml" /><Relationship Id="rId7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22.xml" /><Relationship Id="rId2" Type="http://schemas.openxmlformats.org/officeDocument/2006/relationships/tags" Target="../tags/tag23.xml" /><Relationship Id="rId3" Type="http://schemas.openxmlformats.org/officeDocument/2006/relationships/tags" Target="../tags/tag24.xml" /><Relationship Id="rId4" Type="http://schemas.openxmlformats.org/officeDocument/2006/relationships/tags" Target="../tags/tag25.xml" /><Relationship Id="rId5" Type="http://schemas.openxmlformats.org/officeDocument/2006/relationships/tags" Target="../tags/tag26.xml" /><Relationship Id="rId6" Type="http://schemas.openxmlformats.org/officeDocument/2006/relationships/tags" Target="../tags/tag27.xml" /><Relationship Id="rId7" Type="http://schemas.openxmlformats.org/officeDocument/2006/relationships/tags" Target="../tags/tag28.xml" /><Relationship Id="rId8" Type="http://schemas.openxmlformats.org/officeDocument/2006/relationships/tags" Target="../tags/tag29.xml" /><Relationship Id="rId9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30.xml" /><Relationship Id="rId2" Type="http://schemas.openxmlformats.org/officeDocument/2006/relationships/tags" Target="../tags/tag31.xml" /><Relationship Id="rId3" Type="http://schemas.openxmlformats.org/officeDocument/2006/relationships/tags" Target="../tags/tag32.xml" /><Relationship Id="rId4" Type="http://schemas.openxmlformats.org/officeDocument/2006/relationships/tags" Target="../tags/tag33.xml" /><Relationship Id="rId5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34.xml" /><Relationship Id="rId2" Type="http://schemas.openxmlformats.org/officeDocument/2006/relationships/tags" Target="../tags/tag35.xml" /><Relationship Id="rId3" Type="http://schemas.openxmlformats.org/officeDocument/2006/relationships/tags" Target="../tags/tag36.xml" /><Relationship Id="rId4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37.xml" /><Relationship Id="rId2" Type="http://schemas.openxmlformats.org/officeDocument/2006/relationships/tags" Target="../tags/tag38.xml" /><Relationship Id="rId3" Type="http://schemas.openxmlformats.org/officeDocument/2006/relationships/tags" Target="../tags/tag39.xml" /><Relationship Id="rId4" Type="http://schemas.openxmlformats.org/officeDocument/2006/relationships/tags" Target="../tags/tag40.xml" /><Relationship Id="rId5" Type="http://schemas.openxmlformats.org/officeDocument/2006/relationships/tags" Target="../tags/tag41.xml" /><Relationship Id="rId6" Type="http://schemas.openxmlformats.org/officeDocument/2006/relationships/tags" Target="../tags/tag42.xml" /><Relationship Id="rId7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43.xml" /><Relationship Id="rId2" Type="http://schemas.openxmlformats.org/officeDocument/2006/relationships/tags" Target="../tags/tag44.xml" /><Relationship Id="rId3" Type="http://schemas.openxmlformats.org/officeDocument/2006/relationships/tags" Target="../tags/tag45.xml" /><Relationship Id="rId4" Type="http://schemas.openxmlformats.org/officeDocument/2006/relationships/tags" Target="../tags/tag46.xml" /><Relationship Id="rId5" Type="http://schemas.openxmlformats.org/officeDocument/2006/relationships/tags" Target="../tags/tag47.xml" /><Relationship Id="rId6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ags" Target="../tags/tag57.xml" /><Relationship Id="rId13" Type="http://schemas.openxmlformats.org/officeDocument/2006/relationships/tags" Target="../tags/tag58.xml" /><Relationship Id="rId14" Type="http://schemas.openxmlformats.org/officeDocument/2006/relationships/tags" Target="../tags/tag59.xml" /><Relationship Id="rId15" Type="http://schemas.openxmlformats.org/officeDocument/2006/relationships/tags" Target="../tags/tag60.xml" /><Relationship Id="rId16" Type="http://schemas.openxmlformats.org/officeDocument/2006/relationships/tags" Target="../tags/tag61.xml" /><Relationship Id="rId17" Type="http://schemas.openxmlformats.org/officeDocument/2006/relationships/image" Target="file:///D:\qq&#25991;&#20214;\712321467\Image\C2C\Image2\%7b75232B38-A165-1FB7-499C-2E1C792CACB5%7d.png" TargetMode="External" /><Relationship Id="rId18" Type="http://schemas.openxmlformats.org/officeDocument/2006/relationships/image" Target="../media/image1.png" /><Relationship Id="rId19" Type="http://schemas.openxmlformats.org/officeDocument/2006/relationships/tags" Target="../tags/tag62.xml" /><Relationship Id="rId2" Type="http://schemas.openxmlformats.org/officeDocument/2006/relationships/slideLayout" Target="../slideLayouts/slideLayout2.xml" /><Relationship Id="rId20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0</a:t>
            </a:fld>
            <a:endParaRPr lang="zh-CN" altLang="en-US"/>
          </a:p>
        </p:txBody>
      </p:sp>
      <p:pic>
        <p:nvPicPr>
          <p:cNvPr id="7" name="图片 1073743875" descr="学科网 zxxk.com" title=""/>
          <p:cNvPicPr>
            <a:picLocks noChangeAspect="1"/>
          </p:cNvPicPr>
          <p:nvPr/>
        </p:nvPicPr>
        <p:blipFill>
          <a:blip r:embed="rId18" r:link="rId17"/>
          <a:stretch>
            <a:fillRect/>
          </a:stretch>
        </p:blipFill>
        <p:spPr>
          <a:xfrm>
            <a:off x="838200" y="365125"/>
            <a:ext cx="9525" cy="9525"/>
          </a:xfrm>
          <a:prstGeom prst="rect">
            <a:avLst/>
          </a:prstGeom>
          <a:noFill/>
          <a:ln>
            <a:noFill/>
            <a:miter lim="800000"/>
          </a:ln>
        </p:spPr>
      </p:pic>
    </p:spTree>
    <p:custDataLst>
      <p:tags r:id="rId1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tabLst>
          <a:tab pos="1609725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63.xml" /><Relationship Id="rId3" Type="http://schemas.openxmlformats.org/officeDocument/2006/relationships/image" Target="../media/image2.jpeg" /><Relationship Id="rId4" Type="http://schemas.openxmlformats.org/officeDocument/2006/relationships/image" Target="../media/image3.jpeg" /><Relationship Id="rId5" Type="http://schemas.openxmlformats.org/officeDocument/2006/relationships/tags" Target="../tags/tag64.xml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1.png" /><Relationship Id="rId3" Type="http://schemas.openxmlformats.org/officeDocument/2006/relationships/image" Target="../media/image22.png" /><Relationship Id="rId4" Type="http://schemas.openxmlformats.org/officeDocument/2006/relationships/image" Target="../media/image23.png" /><Relationship Id="rId5" Type="http://schemas.openxmlformats.org/officeDocument/2006/relationships/tags" Target="../tags/tag102.xml" /><Relationship Id="rId6" Type="http://schemas.openxmlformats.org/officeDocument/2006/relationships/tags" Target="../tags/tag103.xml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1.png" /><Relationship Id="rId3" Type="http://schemas.openxmlformats.org/officeDocument/2006/relationships/image" Target="../media/image24.png" /><Relationship Id="rId4" Type="http://schemas.openxmlformats.org/officeDocument/2006/relationships/tags" Target="../tags/tag104.xml" /><Relationship Id="rId5" Type="http://schemas.openxmlformats.org/officeDocument/2006/relationships/tags" Target="../tags/tag105.xml" /><Relationship Id="rId6" Type="http://schemas.openxmlformats.org/officeDocument/2006/relationships/image" Target="../media/image25.png" /><Relationship Id="rId7" Type="http://schemas.openxmlformats.org/officeDocument/2006/relationships/tags" Target="../tags/tag106.xml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6.png" /><Relationship Id="rId3" Type="http://schemas.openxmlformats.org/officeDocument/2006/relationships/image" Target="../media/image27.png" /><Relationship Id="rId4" Type="http://schemas.openxmlformats.org/officeDocument/2006/relationships/image" Target="../media/image28.png" /><Relationship Id="rId5" Type="http://schemas.openxmlformats.org/officeDocument/2006/relationships/image" Target="../media/image29.png" /><Relationship Id="rId6" Type="http://schemas.openxmlformats.org/officeDocument/2006/relationships/tags" Target="../tags/tag107.xml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0.png" /><Relationship Id="rId3" Type="http://schemas.openxmlformats.org/officeDocument/2006/relationships/image" Target="../media/image31.png" /><Relationship Id="rId4" Type="http://schemas.openxmlformats.org/officeDocument/2006/relationships/tags" Target="../tags/tag108.xml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tags" Target="../tags/tag109.xml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2.png" /><Relationship Id="rId3" Type="http://schemas.openxmlformats.org/officeDocument/2006/relationships/image" Target="../media/image33.png" /><Relationship Id="rId4" Type="http://schemas.openxmlformats.org/officeDocument/2006/relationships/tags" Target="../tags/tag110.xml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4.png" /><Relationship Id="rId3" Type="http://schemas.openxmlformats.org/officeDocument/2006/relationships/image" Target="../media/image35.png" /><Relationship Id="rId4" Type="http://schemas.openxmlformats.org/officeDocument/2006/relationships/tags" Target="../tags/tag111.xml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6.png" /><Relationship Id="rId3" Type="http://schemas.openxmlformats.org/officeDocument/2006/relationships/tags" Target="../tags/tag112.xml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7.png" /><Relationship Id="rId3" Type="http://schemas.openxmlformats.org/officeDocument/2006/relationships/tags" Target="../tags/tag113.xml" /><Relationship Id="rId4" Type="http://schemas.openxmlformats.org/officeDocument/2006/relationships/image" Target="../media/image38.png" /><Relationship Id="rId5" Type="http://schemas.openxmlformats.org/officeDocument/2006/relationships/tags" Target="../tags/tag114.xml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9.png" /><Relationship Id="rId3" Type="http://schemas.openxmlformats.org/officeDocument/2006/relationships/image" Target="../media/image40.png" /><Relationship Id="rId4" Type="http://schemas.openxmlformats.org/officeDocument/2006/relationships/tags" Target="../tags/tag115.x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65.xml" /><Relationship Id="rId3" Type="http://schemas.openxmlformats.org/officeDocument/2006/relationships/tags" Target="../tags/tag66.xml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1.png" /><Relationship Id="rId3" Type="http://schemas.openxmlformats.org/officeDocument/2006/relationships/tags" Target="../tags/tag116.xml" /></Relationships>
</file>

<file path=ppt/slides/_rels/slide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2.png" /><Relationship Id="rId3" Type="http://schemas.openxmlformats.org/officeDocument/2006/relationships/image" Target="../media/image43.png" /><Relationship Id="rId4" Type="http://schemas.openxmlformats.org/officeDocument/2006/relationships/image" Target="../media/image44.png" /><Relationship Id="rId5" Type="http://schemas.openxmlformats.org/officeDocument/2006/relationships/tags" Target="../tags/tag117.xml" /></Relationships>
</file>

<file path=ppt/slides/_rels/slide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118.xml" /></Relationships>
</file>

<file path=ppt/slides/_rels/slide2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jpeg" /><Relationship Id="rId3" Type="http://schemas.openxmlformats.org/officeDocument/2006/relationships/image" Target="../media/image3.jpe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image" Target="../media/image7.png" /><Relationship Id="rId11" Type="http://schemas.openxmlformats.org/officeDocument/2006/relationships/tags" Target="../tags/tag72.xml" /><Relationship Id="rId12" Type="http://schemas.openxmlformats.org/officeDocument/2006/relationships/tags" Target="../tags/tag73.xml" /><Relationship Id="rId2" Type="http://schemas.openxmlformats.org/officeDocument/2006/relationships/image" Target="../media/image4.png" /><Relationship Id="rId3" Type="http://schemas.openxmlformats.org/officeDocument/2006/relationships/image" Target="../media/image5.png" /><Relationship Id="rId4" Type="http://schemas.openxmlformats.org/officeDocument/2006/relationships/tags" Target="../tags/tag67.xml" /><Relationship Id="rId5" Type="http://schemas.openxmlformats.org/officeDocument/2006/relationships/tags" Target="../tags/tag68.xml" /><Relationship Id="rId6" Type="http://schemas.openxmlformats.org/officeDocument/2006/relationships/tags" Target="../tags/tag69.xml" /><Relationship Id="rId7" Type="http://schemas.openxmlformats.org/officeDocument/2006/relationships/image" Target="../media/image6.png" /><Relationship Id="rId8" Type="http://schemas.openxmlformats.org/officeDocument/2006/relationships/tags" Target="../tags/tag70.xml" /><Relationship Id="rId9" Type="http://schemas.openxmlformats.org/officeDocument/2006/relationships/tags" Target="../tags/tag71.xml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8.png" /><Relationship Id="rId3" Type="http://schemas.openxmlformats.org/officeDocument/2006/relationships/tags" Target="../tags/tag74.xml" /><Relationship Id="rId4" Type="http://schemas.openxmlformats.org/officeDocument/2006/relationships/tags" Target="../tags/tag75.xml" /><Relationship Id="rId5" Type="http://schemas.openxmlformats.org/officeDocument/2006/relationships/image" Target="../media/image9.png" /><Relationship Id="rId6" Type="http://schemas.openxmlformats.org/officeDocument/2006/relationships/tags" Target="../tags/tag76.xml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0.png" /><Relationship Id="rId3" Type="http://schemas.openxmlformats.org/officeDocument/2006/relationships/tags" Target="../tags/tag77.xml" /><Relationship Id="rId4" Type="http://schemas.openxmlformats.org/officeDocument/2006/relationships/tags" Target="../tags/tag78.xml" /><Relationship Id="rId5" Type="http://schemas.openxmlformats.org/officeDocument/2006/relationships/tags" Target="../tags/tag79.xml" /><Relationship Id="rId6" Type="http://schemas.openxmlformats.org/officeDocument/2006/relationships/image" Target="../media/image11.png" /><Relationship Id="rId7" Type="http://schemas.openxmlformats.org/officeDocument/2006/relationships/tags" Target="../tags/tag80.xml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81.xml" /><Relationship Id="rId3" Type="http://schemas.openxmlformats.org/officeDocument/2006/relationships/tags" Target="../tags/tag82.xml" /><Relationship Id="rId4" Type="http://schemas.openxmlformats.org/officeDocument/2006/relationships/image" Target="../media/image12.png" /><Relationship Id="rId5" Type="http://schemas.openxmlformats.org/officeDocument/2006/relationships/image" Target="../media/image13.png" /><Relationship Id="rId6" Type="http://schemas.openxmlformats.org/officeDocument/2006/relationships/tags" Target="../tags/tag83.xml" /><Relationship Id="rId7" Type="http://schemas.openxmlformats.org/officeDocument/2006/relationships/image" Target="../media/image14.png" /><Relationship Id="rId8" Type="http://schemas.openxmlformats.org/officeDocument/2006/relationships/tags" Target="../tags/tag84.xml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tags" Target="../tags/tag91.xml" /><Relationship Id="rId11" Type="http://schemas.openxmlformats.org/officeDocument/2006/relationships/image" Target="../media/image17.png" /><Relationship Id="rId12" Type="http://schemas.openxmlformats.org/officeDocument/2006/relationships/tags" Target="../tags/tag92.xml" /><Relationship Id="rId13" Type="http://schemas.openxmlformats.org/officeDocument/2006/relationships/tags" Target="../tags/tag93.xml" /><Relationship Id="rId2" Type="http://schemas.openxmlformats.org/officeDocument/2006/relationships/tags" Target="../tags/tag85.xml" /><Relationship Id="rId3" Type="http://schemas.openxmlformats.org/officeDocument/2006/relationships/tags" Target="../tags/tag86.xml" /><Relationship Id="rId4" Type="http://schemas.openxmlformats.org/officeDocument/2006/relationships/image" Target="../media/image15.png" /><Relationship Id="rId5" Type="http://schemas.openxmlformats.org/officeDocument/2006/relationships/tags" Target="../tags/tag87.xml" /><Relationship Id="rId6" Type="http://schemas.openxmlformats.org/officeDocument/2006/relationships/image" Target="../media/image16.png" /><Relationship Id="rId7" Type="http://schemas.openxmlformats.org/officeDocument/2006/relationships/tags" Target="../tags/tag88.xml" /><Relationship Id="rId8" Type="http://schemas.openxmlformats.org/officeDocument/2006/relationships/tags" Target="../tags/tag89.xml" /><Relationship Id="rId9" Type="http://schemas.openxmlformats.org/officeDocument/2006/relationships/tags" Target="../tags/tag90.xml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tags" Target="../tags/tag100.xml" /><Relationship Id="rId2" Type="http://schemas.openxmlformats.org/officeDocument/2006/relationships/image" Target="../media/image18.png" /><Relationship Id="rId3" Type="http://schemas.openxmlformats.org/officeDocument/2006/relationships/tags" Target="../tags/tag94.xml" /><Relationship Id="rId4" Type="http://schemas.openxmlformats.org/officeDocument/2006/relationships/tags" Target="../tags/tag95.xml" /><Relationship Id="rId5" Type="http://schemas.openxmlformats.org/officeDocument/2006/relationships/tags" Target="../tags/tag96.xml" /><Relationship Id="rId6" Type="http://schemas.openxmlformats.org/officeDocument/2006/relationships/tags" Target="../tags/tag97.xml" /><Relationship Id="rId7" Type="http://schemas.openxmlformats.org/officeDocument/2006/relationships/tags" Target="../tags/tag98.xml" /><Relationship Id="rId8" Type="http://schemas.openxmlformats.org/officeDocument/2006/relationships/image" Target="../media/image19.png" /><Relationship Id="rId9" Type="http://schemas.openxmlformats.org/officeDocument/2006/relationships/tags" Target="../tags/tag99.xml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0.png" /><Relationship Id="rId3" Type="http://schemas.openxmlformats.org/officeDocument/2006/relationships/tags" Target="../tags/tag101.xml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深度视觉·原创设计 https://www.docer.com/works?userid=22383862" title=""/>
          <p:cNvSpPr txBox="1"/>
          <p:nvPr>
            <p:custDataLst>
              <p:tags r:id="rId2"/>
            </p:custDataLst>
          </p:nvPr>
        </p:nvSpPr>
        <p:spPr>
          <a:xfrm>
            <a:off x="486697" y="2906758"/>
            <a:ext cx="10775695" cy="3290017"/>
          </a:xfrm>
          <a:custGeom>
            <a:gdLst>
              <a:gd name="connsiteX0" fmla="*/ 0 w 10775695"/>
              <a:gd name="connsiteY0" fmla="*/ 0 h 3290017"/>
              <a:gd name="connsiteX1" fmla="*/ 10775695 w 10775695"/>
              <a:gd name="connsiteY1" fmla="*/ 0 h 3290017"/>
              <a:gd name="connsiteX2" fmla="*/ 10775695 w 10775695"/>
              <a:gd name="connsiteY2" fmla="*/ 3290017 h 3290017"/>
              <a:gd name="connsiteX3" fmla="*/ 0 w 10775695"/>
              <a:gd name="connsiteY3" fmla="*/ 3290017 h 329001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5695" h="3290017">
                <a:moveTo>
                  <a:pt x="0" y="0"/>
                </a:moveTo>
                <a:lnTo>
                  <a:pt x="10775695" y="0"/>
                </a:lnTo>
                <a:lnTo>
                  <a:pt x="10775695" y="3290017"/>
                </a:lnTo>
                <a:lnTo>
                  <a:pt x="0" y="3290017"/>
                </a:lnTo>
                <a:close/>
              </a:path>
            </a:pathLst>
          </a:custGeom>
          <a:blipFill dpi="0" rotWithShape="1">
            <a:blip r:embed="rId3"/>
            <a:stretch>
              <a:fillRect t="-219555" b="-219555"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深度视觉·原创设计 https://www.docer.com/works?userid=22383862" title=""/>
          <p:cNvSpPr/>
          <p:nvPr/>
        </p:nvSpPr>
        <p:spPr>
          <a:xfrm>
            <a:off x="1828165" y="1468120"/>
            <a:ext cx="10363835" cy="39954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3" name="深度视觉·原创设计 https://www.docer.com/works?userid=22383862" title=""/>
          <p:cNvSpPr/>
          <p:nvPr/>
        </p:nvSpPr>
        <p:spPr>
          <a:xfrm>
            <a:off x="0" y="0"/>
            <a:ext cx="715261" cy="6612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深度视觉·原创设计 https://www.docer.com/works?userid=22383862" title=""/>
          <p:cNvSpPr txBox="1"/>
          <p:nvPr/>
        </p:nvSpPr>
        <p:spPr>
          <a:xfrm>
            <a:off x="2634615" y="2040890"/>
            <a:ext cx="11304905" cy="2085340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zh-CN" sz="5400" b="1">
                <a:solidFill>
                  <a:schemeClr val="bg1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+mn-ea"/>
              </a:rPr>
              <a:t>4.5   </a:t>
            </a:r>
            <a:r>
              <a:rPr lang="zh-CN" altLang="en-US" sz="5400" b="1">
                <a:solidFill>
                  <a:schemeClr val="bg1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+mn-ea"/>
              </a:rPr>
              <a:t>函数的应用</a:t>
            </a:r>
            <a:r>
              <a:rPr lang="en-US" altLang="zh-CN" sz="5400" b="1">
                <a:solidFill>
                  <a:schemeClr val="bg1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+mn-ea"/>
              </a:rPr>
              <a:t>(</a:t>
            </a:r>
            <a:r>
              <a:rPr lang="zh-CN" altLang="en-US" sz="5400" b="1">
                <a:solidFill>
                  <a:schemeClr val="bg1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+mn-ea"/>
              </a:rPr>
              <a:t>二</a:t>
            </a:r>
            <a:r>
              <a:rPr lang="en-US" altLang="zh-CN" sz="5400" b="1">
                <a:solidFill>
                  <a:schemeClr val="bg1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+mn-ea"/>
              </a:rPr>
              <a:t>)</a:t>
            </a:r>
            <a:endParaRPr lang="zh-CN" altLang="en-US" sz="5400" b="1">
              <a:solidFill>
                <a:schemeClr val="bg1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sz="5400" b="1">
                <a:solidFill>
                  <a:schemeClr val="bg1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+mn-ea"/>
              </a:rPr>
              <a:t>4.5.1   </a:t>
            </a:r>
            <a:r>
              <a:rPr lang="zh-CN" altLang="en-US" sz="5400" b="1">
                <a:solidFill>
                  <a:schemeClr val="bg1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+mn-ea"/>
              </a:rPr>
              <a:t>函数的零点与方程的解</a:t>
            </a:r>
            <a:endParaRPr lang="zh-CN" altLang="en-US" sz="5400" b="1">
              <a:solidFill>
                <a:schemeClr val="bg1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+mn-ea"/>
            </a:endParaRPr>
          </a:p>
        </p:txBody>
      </p:sp>
      <p:pic>
        <p:nvPicPr>
          <p:cNvPr id="100" name="图片 99" title=""/>
          <p:cNvPicPr/>
          <p:nvPr/>
        </p:nvPicPr>
        <p:blipFill>
          <a:blip r:embed="rId4"/>
          <a:stretch>
            <a:fillRect/>
          </a:stretch>
        </p:blipFill>
        <p:spPr>
          <a:xfrm>
            <a:off x="9474518" y="-317"/>
            <a:ext cx="2714625" cy="7524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深度视觉·原创设计 https://www.docer.com/works?userid=22383862" title=""/>
          <p:cNvSpPr txBox="1"/>
          <p:nvPr>
            <p:custDataLst>
              <p:tags r:id="rId5"/>
            </p:custDataLst>
          </p:nvPr>
        </p:nvSpPr>
        <p:spPr>
          <a:xfrm>
            <a:off x="2359025" y="813435"/>
            <a:ext cx="10384155" cy="645160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b="1">
                <a:solidFill>
                  <a:schemeClr val="accent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lt"/>
              </a:rPr>
              <a:t>第四章</a:t>
            </a:r>
            <a:r>
              <a:rPr lang="en-US" altLang="zh-CN" sz="4000" b="1">
                <a:solidFill>
                  <a:schemeClr val="accent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lt"/>
              </a:rPr>
              <a:t>   </a:t>
            </a:r>
            <a:r>
              <a:rPr lang="zh-CN" altLang="en-US" sz="4000" b="1">
                <a:solidFill>
                  <a:schemeClr val="accent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lt"/>
              </a:rPr>
              <a:t>指数函数与对数函数</a:t>
            </a:r>
            <a:endParaRPr lang="zh-CN" altLang="en-US" sz="4000" b="1">
              <a:solidFill>
                <a:schemeClr val="accent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" name="图片 9" title=""/>
          <p:cNvPicPr>
            <a:picLocks noChangeAspect="1"/>
          </p:cNvPicPr>
          <p:nvPr/>
        </p:nvPicPr>
        <p:blipFill>
          <a:blip r:embed="rId2"/>
          <a:srcRect l="9145" t="9351" r="3326" b="7668"/>
          <a:stretch>
            <a:fillRect/>
          </a:stretch>
        </p:blipFill>
        <p:spPr>
          <a:xfrm>
            <a:off x="4770755" y="2207260"/>
            <a:ext cx="4795520" cy="4040505"/>
          </a:xfrm>
          <a:prstGeom prst="rect">
            <a:avLst/>
          </a:prstGeom>
        </p:spPr>
      </p:pic>
      <p:grpSp>
        <p:nvGrpSpPr>
          <p:cNvPr id="4" name="组合 3" title=""/>
          <p:cNvGrpSpPr/>
          <p:nvPr/>
        </p:nvGrpSpPr>
        <p:grpSpPr>
          <a:xfrm>
            <a:off x="582930" y="-44450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例析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>
        <mc:Choice Requires="a14">
          <p:sp>
            <p:nvSpPr>
              <p:cNvPr id="2" name="文本框 1" title=""/>
              <p:cNvSpPr txBox="1"/>
              <p:nvPr/>
            </p:nvSpPr>
            <p:spPr>
              <a:xfrm>
                <a:off x="633730" y="585470"/>
                <a:ext cx="6149975" cy="4603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>
                    <a:solidFill>
                      <a:srgbClr val="0070C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例</a:t>
                </a:r>
                <a:r>
                  <a:rPr lang="en-US" altLang="zh-CN" sz="2400" b="1">
                    <a:solidFill>
                      <a:srgbClr val="0070C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1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.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求方程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𝑙𝑛𝑥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6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0</m:t>
                      </m:r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的实数解的个数</a:t>
                </a:r>
                <a:r>
                  <a:rPr lang="en-US" altLang="zh-CN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.</a:t>
                </a:r>
                <a:endParaRPr lang="en-US" altLang="zh-CN" sz="2400" b="1"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730" y="585470"/>
                <a:ext cx="6149975" cy="4603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3" name="文本框 2" title=""/>
              <p:cNvSpPr txBox="1"/>
              <p:nvPr/>
            </p:nvSpPr>
            <p:spPr>
              <a:xfrm>
                <a:off x="701040" y="1021715"/>
                <a:ext cx="10885805" cy="902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1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解法一：设函数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𝑓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𝑙𝑛𝑥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6</m:t>
                      </m:r>
                    </m:oMath>
                  </m:oMathPara>
                </a14:m>
                <a:r>
                  <a:rPr lang="zh-CN" altLang="en-US" sz="2400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，</a:t>
                </a:r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利用计算工具，列出函数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𝑓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的对应值表，并画出图象</a:t>
                </a:r>
                <a:r>
                  <a:rPr lang="en-US" altLang="zh-CN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.</a:t>
                </a:r>
                <a:endParaRPr lang="en-US" altLang="zh-CN" sz="2400" b="1">
                  <a:solidFill>
                    <a:srgbClr val="FF0000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0" y="1021715"/>
                <a:ext cx="10885805" cy="90297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表格 8" title=""/>
          <p:cNvGraphicFramePr>
            <a:graphicFrameLocks noGrp="1"/>
          </p:cNvGraphicFramePr>
          <p:nvPr>
            <p:custDataLst>
              <p:tags r:id="rId5"/>
            </p:custDataLst>
          </p:nvPr>
        </p:nvGraphicFramePr>
        <p:xfrm>
          <a:off x="1224280" y="1924685"/>
          <a:ext cx="2372360" cy="4799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150"/>
                <a:gridCol w="1426210"/>
              </a:tblGrid>
              <a:tr h="447675"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m:rPr>
                                <m:sty m:val="bi"/>
                              </m:rPr>
                              <a:rPr lang="en-US" altLang="zh-CN" sz="1800" b="1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𝒙</m:t>
                            </m:r>
                          </m:oMath>
                        </m:oMathPara>
                      </a14:m>
                      <a:endParaRPr lang="en-US" altLang="zh-CN" sz="1800" b="1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m:rPr>
                                <m:sty m:val="bi"/>
                              </m:rPr>
                              <a:rPr lang="en-US" altLang="zh-CN" sz="1800" b="1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𝒚</m:t>
                            </m:r>
                          </m:oMath>
                        </m:oMathPara>
                      </a14:m>
                      <a:endParaRPr lang="en-US" altLang="zh-CN" sz="1800" b="1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endParaRPr>
                    </a:p>
                  </a:txBody>
                  <a:tcPr/>
                </a:tc>
              </a:tr>
              <a:tr h="389890"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en-US" altLang="zh-CN" sz="1800" b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…</a:t>
                      </a:r>
                      <a:endParaRPr lang="en-US" altLang="zh-CN" sz="1800" b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en-US" altLang="zh-CN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Cambria Math" panose="02040503050406030204" charset="0"/>
                        </a:rPr>
                        <a:t>…</a:t>
                      </a:r>
                      <a:endParaRPr lang="en-US" altLang="zh-CN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Cambria Math" panose="02040503050406030204" charset="0"/>
                      </a:endParaRPr>
                    </a:p>
                  </a:txBody>
                  <a:tcPr/>
                </a:tc>
              </a:tr>
              <a:tr h="440690"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en-US" altLang="zh-CN" sz="1800" b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en-US" altLang="zh-CN" sz="1800" b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en-US" altLang="zh-CN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Cambria Math" panose="02040503050406030204" charset="0"/>
                        </a:rPr>
                        <a:t>-4</a:t>
                      </a:r>
                      <a:endParaRPr lang="en-US" altLang="zh-CN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Cambria Math" panose="02040503050406030204" charset="0"/>
                      </a:endParaRPr>
                    </a:p>
                  </a:txBody>
                  <a:tcPr/>
                </a:tc>
              </a:tr>
              <a:tr h="440055"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en-US" altLang="zh-CN" sz="1800" b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endParaRPr lang="en-US" altLang="zh-CN" sz="1800" b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en-US" altLang="zh-CN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Cambria Math" panose="02040503050406030204" charset="0"/>
                        </a:rPr>
                        <a:t>-1.3069</a:t>
                      </a:r>
                      <a:endParaRPr lang="en-US" altLang="zh-CN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Cambria Math" panose="02040503050406030204" charset="0"/>
                      </a:endParaRPr>
                    </a:p>
                  </a:txBody>
                  <a:tcPr/>
                </a:tc>
              </a:tr>
              <a:tr h="440055"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en-US" altLang="zh-CN" sz="1800" b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  <a:endParaRPr lang="en-US" altLang="zh-CN" sz="1800" b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en-US" altLang="zh-CN" sz="1800" b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1.0986</a:t>
                      </a:r>
                      <a:endParaRPr lang="en-US" altLang="zh-CN" sz="1800" b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440055"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en-US" altLang="zh-CN" sz="1800" b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  <a:endParaRPr lang="en-US" altLang="zh-CN" sz="1800" b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en-US" altLang="zh-CN" sz="1800" b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3.3863</a:t>
                      </a:r>
                      <a:endParaRPr lang="en-US" altLang="zh-CN" sz="1800" b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440055"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en-US" altLang="zh-CN" sz="1800" b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</a:t>
                      </a:r>
                      <a:endParaRPr lang="en-US" altLang="zh-CN" sz="1800" b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en-US" altLang="zh-CN" sz="1800" b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5.6094</a:t>
                      </a:r>
                      <a:endParaRPr lang="en-US" altLang="zh-CN" sz="1800" b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440055"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宋体" panose="02010600030101010101" pitchFamily="2" charset="-122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a:t>6</a:t>
                      </a:r>
                      <a:endParaRPr lang="en-US" altLang="zh-CN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宋体" panose="02010600030101010101" pitchFamily="2" charset="-122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a:t>7.7918</a:t>
                      </a:r>
                      <a:endParaRPr lang="en-US" altLang="zh-CN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endParaRPr>
                    </a:p>
                  </a:txBody>
                  <a:tcPr/>
                </a:tc>
              </a:tr>
              <a:tr h="440690"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en-US" altLang="zh-CN" sz="1800" b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</a:t>
                      </a:r>
                      <a:endParaRPr lang="en-US" altLang="zh-CN" sz="1800" b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en-US" altLang="zh-CN" sz="1800" b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9.9459</a:t>
                      </a:r>
                      <a:endParaRPr lang="en-US" altLang="zh-CN" sz="1800" b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440055"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en-US" altLang="zh-CN" sz="1800" b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</a:t>
                      </a:r>
                      <a:endParaRPr lang="en-US" altLang="zh-CN" sz="1800" b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en-US" altLang="zh-CN" sz="1800" b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12.0794</a:t>
                      </a:r>
                      <a:endParaRPr lang="en-US" altLang="zh-CN" sz="1800" b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440055"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en-US" altLang="zh-CN" sz="1800" b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</a:t>
                      </a:r>
                      <a:endParaRPr lang="en-US" altLang="zh-CN" sz="1800" b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en-US" altLang="zh-CN" sz="1800" b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14.1972</a:t>
                      </a:r>
                      <a:endParaRPr lang="en-US" altLang="zh-CN" sz="1800" b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6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" name="图片 9" title=""/>
          <p:cNvPicPr>
            <a:picLocks noChangeAspect="1"/>
          </p:cNvPicPr>
          <p:nvPr/>
        </p:nvPicPr>
        <p:blipFill>
          <a:blip r:embed="rId2"/>
          <a:srcRect l="9145" t="9351" r="3326" b="7668"/>
          <a:stretch>
            <a:fillRect/>
          </a:stretch>
        </p:blipFill>
        <p:spPr>
          <a:xfrm>
            <a:off x="7212330" y="1324610"/>
            <a:ext cx="4140200" cy="3488055"/>
          </a:xfrm>
          <a:prstGeom prst="rect">
            <a:avLst/>
          </a:prstGeom>
        </p:spPr>
      </p:pic>
      <p:grpSp>
        <p:nvGrpSpPr>
          <p:cNvPr id="4" name="组合 3" title=""/>
          <p:cNvGrpSpPr/>
          <p:nvPr/>
        </p:nvGrpSpPr>
        <p:grpSpPr>
          <a:xfrm>
            <a:off x="582930" y="-44450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例析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>
        <mc:Choice Requires="a14">
          <p:sp>
            <p:nvSpPr>
              <p:cNvPr id="7" name="文本框 6" title=""/>
              <p:cNvSpPr txBox="1"/>
              <p:nvPr/>
            </p:nvSpPr>
            <p:spPr>
              <a:xfrm>
                <a:off x="536575" y="539115"/>
                <a:ext cx="6233795" cy="24536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6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</a:rPr>
                  <a:t>    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</a:rPr>
                  <a:t>由表和图可知，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chemeClr val="tx2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𝑓</m:t>
                      </m:r>
                      <m:r>
                        <a:rPr lang="en-US" altLang="zh-CN" sz="2400" i="1">
                          <a:solidFill>
                            <a:schemeClr val="tx2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(</m:t>
                      </m:r>
                      <m:r>
                        <a:rPr lang="en-US" altLang="zh-CN" sz="2400" i="1">
                          <a:solidFill>
                            <a:schemeClr val="tx2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2</m:t>
                      </m:r>
                      <m:r>
                        <a:rPr lang="en-US" altLang="zh-CN" sz="2400" i="1">
                          <a:solidFill>
                            <a:schemeClr val="tx2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)&lt;</m:t>
                      </m:r>
                      <m:r>
                        <a:rPr lang="en-US" altLang="zh-CN" sz="2400" i="1">
                          <a:solidFill>
                            <a:schemeClr val="tx2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0</m:t>
                      </m:r>
                    </m:oMath>
                  </m:oMathPara>
                </a14:m>
                <a:r>
                  <a:rPr lang="zh-CN" altLang="en-US" sz="2400">
                    <a:solidFill>
                      <a:schemeClr val="tx2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chemeClr val="tx2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𝑓</m:t>
                      </m:r>
                      <m:r>
                        <a:rPr lang="en-US" altLang="zh-CN" sz="2400" i="1">
                          <a:solidFill>
                            <a:schemeClr val="tx2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(</m:t>
                      </m:r>
                      <m:r>
                        <a:rPr lang="en-US" altLang="zh-CN" sz="2400" i="1">
                          <a:solidFill>
                            <a:schemeClr val="tx2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3</m:t>
                      </m:r>
                      <m:r>
                        <a:rPr lang="en-US" altLang="zh-CN" sz="2400" i="1">
                          <a:solidFill>
                            <a:schemeClr val="tx2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)&gt;</m:t>
                      </m:r>
                      <m:r>
                        <a:rPr lang="en-US" altLang="zh-CN" sz="2400" i="1">
                          <a:solidFill>
                            <a:schemeClr val="tx2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0</m:t>
                      </m:r>
                    </m:oMath>
                  </m:oMathPara>
                </a14:m>
                <a:r>
                  <a:rPr lang="zh-CN" altLang="en-US" sz="2400">
                    <a:solidFill>
                      <a:schemeClr val="tx2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，</a:t>
                </a:r>
                <a:r>
                  <a:rPr lang="zh-CN" altLang="en-US" sz="2400" b="1">
                    <a:solidFill>
                      <a:schemeClr val="tx2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则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𝑓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(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2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)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𝑓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(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3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)&lt;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0</m:t>
                      </m:r>
                    </m:oMath>
                  </m:oMathPara>
                </a14:m>
                <a:r>
                  <a:rPr lang="en-US" altLang="zh-CN" sz="2400">
                    <a:solidFill>
                      <a:schemeClr val="tx2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.</a:t>
                </a:r>
                <a:r>
                  <a:rPr lang="zh-CN" altLang="en-US" sz="2400" b="1">
                    <a:solidFill>
                      <a:schemeClr val="tx2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由函数的零点存在定理可知，函数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chemeClr val="tx2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𝑓</m:t>
                      </m:r>
                      <m:r>
                        <a:rPr lang="en-US" altLang="zh-CN" sz="2400" i="1">
                          <a:solidFill>
                            <a:schemeClr val="tx2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solidFill>
                            <a:schemeClr val="tx2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chemeClr val="tx2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)=</m:t>
                      </m:r>
                      <m:r>
                        <a:rPr lang="en-US" altLang="zh-CN" sz="2400" i="1">
                          <a:solidFill>
                            <a:schemeClr val="tx2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𝑙𝑛𝑥</m:t>
                      </m:r>
                      <m:r>
                        <a:rPr lang="en-US" altLang="zh-CN" sz="2400" i="1">
                          <a:solidFill>
                            <a:schemeClr val="tx2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chemeClr val="tx2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>
                          <a:solidFill>
                            <a:schemeClr val="tx2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chemeClr val="tx2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chemeClr val="tx2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6</m:t>
                      </m:r>
                    </m:oMath>
                  </m:oMathPara>
                </a14:m>
                <a:r>
                  <a:rPr lang="zh-CN" altLang="en-US" sz="2400" b="1">
                    <a:solidFill>
                      <a:schemeClr val="tx2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在区间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chemeClr val="tx2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(</m:t>
                      </m:r>
                      <m:r>
                        <a:rPr lang="en-US" altLang="zh-CN" sz="2400" i="1">
                          <a:solidFill>
                            <a:schemeClr val="tx2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2</m:t>
                      </m:r>
                      <m:r>
                        <a:rPr lang="en-US" altLang="zh-CN" sz="2400" i="1">
                          <a:solidFill>
                            <a:schemeClr val="tx2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，</m:t>
                      </m:r>
                      <m:r>
                        <a:rPr lang="en-US" altLang="zh-CN" sz="2400" i="1">
                          <a:solidFill>
                            <a:schemeClr val="tx2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3</m:t>
                      </m:r>
                      <m:r>
                        <a:rPr lang="en-US" altLang="zh-CN" sz="2400" i="1">
                          <a:solidFill>
                            <a:schemeClr val="tx2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)</m:t>
                      </m:r>
                    </m:oMath>
                  </m:oMathPara>
                </a14:m>
                <a:r>
                  <a:rPr lang="zh-CN" altLang="en-US" sz="2400" b="1">
                    <a:solidFill>
                      <a:schemeClr val="tx2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内至少有一个零点</a:t>
                </a:r>
                <a:r>
                  <a:rPr lang="en-US" altLang="zh-CN" sz="2400" b="1">
                    <a:solidFill>
                      <a:schemeClr val="tx2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.</a:t>
                </a:r>
                <a:endParaRPr lang="en-US" altLang="zh-CN" sz="2400" b="1">
                  <a:solidFill>
                    <a:schemeClr val="tx2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575" y="539115"/>
                <a:ext cx="6233795" cy="245364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组合 7" title=""/>
          <p:cNvGrpSpPr/>
          <p:nvPr/>
        </p:nvGrpSpPr>
        <p:grpSpPr>
          <a:xfrm>
            <a:off x="582930" y="3112770"/>
            <a:ext cx="6233160" cy="2453640"/>
            <a:chOff x="918" y="4902"/>
            <a:chExt cx="9816" cy="3864"/>
          </a:xfrm>
        </p:grpSpPr>
        <mc:AlternateContent>
          <mc:Choice Requires="a14">
            <p:sp>
              <p:nvSpPr>
                <p:cNvPr id="2" name="文本框 1"/>
                <p:cNvSpPr txBox="1"/>
                <p:nvPr>
                  <p:custDataLst>
                    <p:tags r:id="rId4"/>
                  </p:custDataLst>
                </p:nvPr>
              </p:nvSpPr>
              <p:spPr>
                <a:xfrm>
                  <a:off x="918" y="4902"/>
                  <a:ext cx="9817" cy="3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>
                    <a:lnSpc>
                      <a:spcPct val="160000"/>
                    </a:lnSpc>
                  </a:pPr>
                  <a:r>
                    <a:rPr lang="en-US" altLang="zh-CN" sz="2400" b="1">
                      <a:solidFill>
                        <a:schemeClr val="tx2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         </a:t>
                  </a:r>
                  <a:r>
                    <a:rPr lang="zh-CN" altLang="en-US" sz="2400" b="1">
                      <a:solidFill>
                        <a:schemeClr val="tx2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容易证明，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函数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𝑓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)=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𝑙𝑛𝑥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6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，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∈(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0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,+∞)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是增函数，所以它只有一个零点</a:t>
                  </a:r>
                  <a:r>
                    <a:rPr lang="zh-CN" altLang="en-US" sz="2400" b="1">
                      <a:solidFill>
                        <a:schemeClr val="tx2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，即相应方程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chemeClr val="tx2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𝑙𝑛𝑥</m:t>
                        </m:r>
                        <m:r>
                          <a:rPr lang="en-US" altLang="zh-CN" sz="2400" i="1">
                            <a:solidFill>
                              <a:schemeClr val="tx2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zh-CN" sz="2400" i="1">
                            <a:solidFill>
                              <a:schemeClr val="tx2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altLang="zh-CN" sz="2400" i="1">
                            <a:solidFill>
                              <a:schemeClr val="tx2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chemeClr val="tx2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sz="2400" i="1">
                            <a:solidFill>
                              <a:schemeClr val="tx2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6</m:t>
                        </m:r>
                        <m:r>
                          <a:rPr lang="en-US" altLang="zh-CN" sz="2400" i="1">
                            <a:solidFill>
                              <a:schemeClr val="tx2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zh-CN" sz="2400" i="1">
                            <a:solidFill>
                              <a:schemeClr val="tx2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0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chemeClr val="tx2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只有一个实数解</a:t>
                  </a:r>
                  <a:r>
                    <a:rPr lang="en-US" altLang="zh-CN" sz="2400" b="1">
                      <a:solidFill>
                        <a:schemeClr val="tx2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.</a:t>
                  </a:r>
                  <a:endParaRPr lang="en-US" altLang="zh-CN" sz="2400" b="1">
                    <a:solidFill>
                      <a:schemeClr val="tx2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endParaRPr>
                </a:p>
              </p:txBody>
            </p:sp>
          </mc:Choice>
          <mc:Fallback>
            <p:sp>
              <p:nvSpPr>
                <p:cNvPr id="2" name="文本框 1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5"/>
                  </p:custDataLst>
                </p:nvPr>
              </p:nvSpPr>
              <p:spPr>
                <a:xfrm>
                  <a:off x="918" y="4902"/>
                  <a:ext cx="9817" cy="3864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矩形 2"/>
            <p:cNvSpPr/>
            <p:nvPr/>
          </p:nvSpPr>
          <p:spPr>
            <a:xfrm>
              <a:off x="2755" y="8050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7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" name="图片 9" title=""/>
          <p:cNvPicPr>
            <a:picLocks noChangeAspect="1"/>
          </p:cNvPicPr>
          <p:nvPr/>
        </p:nvPicPr>
        <p:blipFill>
          <a:blip r:embed="rId2"/>
          <a:srcRect l="4038" t="9226" r="5892" b="8465"/>
          <a:stretch>
            <a:fillRect/>
          </a:stretch>
        </p:blipFill>
        <p:spPr>
          <a:xfrm>
            <a:off x="7428865" y="1534795"/>
            <a:ext cx="3908425" cy="3194685"/>
          </a:xfrm>
          <a:prstGeom prst="rect">
            <a:avLst/>
          </a:prstGeom>
        </p:spPr>
      </p:pic>
      <mc:AlternateContent>
        <mc:Choice Requires="a14">
          <p:sp>
            <p:nvSpPr>
              <p:cNvPr id="4" name="文本框 3" title=""/>
              <p:cNvSpPr txBox="1"/>
              <p:nvPr/>
            </p:nvSpPr>
            <p:spPr>
              <a:xfrm>
                <a:off x="633730" y="567690"/>
                <a:ext cx="6149975" cy="4603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例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1.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求方程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𝑙𝑛𝑥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6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0</m:t>
                      </m:r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的实数解的个数</a:t>
                </a:r>
                <a:r>
                  <a:rPr lang="en-US" altLang="zh-CN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.</a:t>
                </a:r>
                <a:endParaRPr lang="en-US" altLang="zh-CN" sz="2400" b="1"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730" y="567690"/>
                <a:ext cx="6149975" cy="4603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组合 4" title=""/>
          <p:cNvGrpSpPr/>
          <p:nvPr/>
        </p:nvGrpSpPr>
        <p:grpSpPr>
          <a:xfrm>
            <a:off x="582930" y="-44450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7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例析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>
        <mc:Choice Requires="a14">
          <p:sp>
            <p:nvSpPr>
              <p:cNvPr id="9" name="文本框 8" title=""/>
              <p:cNvSpPr txBox="1"/>
              <p:nvPr/>
            </p:nvSpPr>
            <p:spPr>
              <a:xfrm>
                <a:off x="582930" y="974725"/>
                <a:ext cx="6974205" cy="175323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解法二：</a:t>
                </a: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∵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𝑙𝑛𝑥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6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0</m:t>
                      </m:r>
                    </m:oMath>
                  </m:oMathPara>
                </a14:m>
                <a:r>
                  <a:rPr lang="zh-CN" altLang="en-US" sz="2400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，</a:t>
                </a:r>
                <a:r>
                  <a:rPr 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∴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𝑙𝑛𝑥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6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.</m:t>
                      </m:r>
                    </m:oMath>
                  </m:oMathPara>
                </a14:m>
                <a:endParaRPr lang="en-US" altLang="zh-CN" sz="2400" i="1">
                  <a:solidFill>
                    <a:srgbClr val="FF0000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即当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𝑙𝑛𝑥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=−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6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的解就是方程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𝑙𝑛𝑥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6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0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的解</a:t>
                </a:r>
                <a:r>
                  <a:rPr lang="en-US" altLang="zh-CN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.</a:t>
                </a:r>
                <a:endParaRPr lang="en-US" altLang="zh-CN" sz="2400" b="1">
                  <a:solidFill>
                    <a:srgbClr val="FF0000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930" y="974725"/>
                <a:ext cx="6974205" cy="175323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组合 10" title=""/>
          <p:cNvGrpSpPr/>
          <p:nvPr/>
        </p:nvGrpSpPr>
        <p:grpSpPr>
          <a:xfrm>
            <a:off x="599440" y="2982595"/>
            <a:ext cx="6096000" cy="2306320"/>
            <a:chOff x="944" y="4697"/>
            <a:chExt cx="9600" cy="3632"/>
          </a:xfrm>
        </p:grpSpPr>
        <mc:AlternateContent>
          <mc:Choice Requires="a14">
            <p:sp>
              <p:nvSpPr>
                <p:cNvPr id="2" name="文本框 1"/>
                <p:cNvSpPr txBox="1"/>
                <p:nvPr/>
              </p:nvSpPr>
              <p:spPr>
                <a:xfrm>
                  <a:off x="944" y="4697"/>
                  <a:ext cx="9600" cy="3633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pPr algn="l">
                    <a:lnSpc>
                      <a:spcPct val="150000"/>
                    </a:lnSpc>
                  </a:pPr>
                  <a:r>
                    <a:rPr lang="en-US" altLang="zh-CN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        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令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𝑓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)=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𝑙𝑛𝑥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，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𝑓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)=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6</m:t>
                        </m:r>
                      </m:oMath>
                    </m:oMathPara>
                  </a14:m>
                  <a:r>
                    <a:rPr lang="en-US" altLang="zh-CN" sz="2400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.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而要求</a:t>
                  </a:r>
                  <a:endPara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endParaRPr>
                </a:p>
                <a:p>
                  <a:pPr algn="l">
                    <a:lnSpc>
                      <a:spcPct val="150000"/>
                    </a:lnSpc>
                  </a:pP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𝑙𝑛𝑥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=−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6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的解就是要看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𝑓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)=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𝑙𝑛𝑥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，</m:t>
                        </m:r>
                      </m:oMath>
                    </m:oMathPara>
                  </a14:m>
                  <a:endParaRPr lang="en-US" altLang="zh-CN" sz="2400" i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endParaRPr>
                </a:p>
                <a:p>
                  <a:pPr algn="l">
                    <a:lnSpc>
                      <a:spcPct val="150000"/>
                    </a:lnSpc>
                  </a:pP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𝑓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)=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6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的图象有几个交点</a:t>
                  </a:r>
                  <a:r>
                    <a:rPr lang="en-US" altLang="zh-CN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.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由图知，</a:t>
                  </a:r>
                  <a:endPara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endParaRPr>
                </a:p>
                <a:p>
                  <a:pPr algn="l">
                    <a:lnSpc>
                      <a:spcPct val="150000"/>
                    </a:lnSpc>
                  </a:pPr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两函数图象有一个交点，即原方程有一个解</a:t>
                  </a:r>
                  <a:r>
                    <a:rPr lang="en-US" altLang="zh-CN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.</a:t>
                  </a:r>
                  <a:endParaRPr lang="en-US" altLang="zh-CN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endParaRPr>
                </a:p>
              </p:txBody>
            </p:sp>
          </mc:Choice>
          <mc:Fallback>
            <p:sp>
              <p:nvSpPr>
                <p:cNvPr id="2" name="文本框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" y="4697"/>
                  <a:ext cx="9600" cy="3633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矩形 2"/>
            <p:cNvSpPr/>
            <p:nvPr/>
          </p:nvSpPr>
          <p:spPr>
            <a:xfrm>
              <a:off x="4045" y="7380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6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5" name="组合 4" title=""/>
          <p:cNvGrpSpPr/>
          <p:nvPr/>
        </p:nvGrpSpPr>
        <p:grpSpPr>
          <a:xfrm>
            <a:off x="582930" y="-44450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7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练习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" name="文本框 3" title=""/>
          <p:cNvSpPr txBox="1"/>
          <p:nvPr/>
        </p:nvSpPr>
        <p:spPr>
          <a:xfrm>
            <a:off x="574040" y="614045"/>
            <a:ext cx="32435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题型一：求函数的零点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5" name="圆角矩形 34" title=""/>
          <p:cNvSpPr/>
          <p:nvPr/>
        </p:nvSpPr>
        <p:spPr>
          <a:xfrm>
            <a:off x="584835" y="589915"/>
            <a:ext cx="3395980" cy="483870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>
        <mc:Choice Requires="a14">
          <p:sp>
            <p:nvSpPr>
              <p:cNvPr id="9" name="文本框 8" title=""/>
              <p:cNvSpPr txBox="1"/>
              <p:nvPr/>
            </p:nvSpPr>
            <p:spPr>
              <a:xfrm>
                <a:off x="574040" y="1187450"/>
                <a:ext cx="10716895" cy="14408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30000"/>
                  </a:lnSpc>
                </a:pP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例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1.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𝑓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)=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altLang="zh-CN" sz="2400" i="1"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的零点是（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  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）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.</a:t>
                </a:r>
                <a:endPara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algn="l">
                  <a:lnSpc>
                    <a:spcPct val="130000"/>
                  </a:lnSpc>
                </a:pP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𝐴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.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0</m:t>
                      </m:r>
                    </m:oMath>
                  </m:oMathPara>
                </a14:m>
                <a:r>
                  <a:rPr lang="en-US" altLang="zh-CN" sz="24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         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𝐵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.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1</m:t>
                      </m:r>
                    </m:oMath>
                  </m:oMathPara>
                </a14:m>
                <a:r>
                  <a:rPr lang="en-US" altLang="zh-CN" sz="24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         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𝐶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.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1</m:t>
                      </m:r>
                    </m:oMath>
                  </m:oMathPara>
                </a14:m>
                <a:r>
                  <a:rPr lang="en-US" altLang="zh-CN" sz="24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           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𝐷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.±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1</m:t>
                      </m:r>
                    </m:oMath>
                  </m:oMathPara>
                </a14:m>
                <a:endParaRPr lang="en-US" altLang="zh-CN" sz="240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algn="l"/>
                <a:endParaRPr lang="en-US" altLang="zh-CN" sz="240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040" y="1187450"/>
                <a:ext cx="10716895" cy="144081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10" name="文本框 9" title=""/>
              <p:cNvSpPr txBox="1"/>
              <p:nvPr/>
            </p:nvSpPr>
            <p:spPr>
              <a:xfrm>
                <a:off x="599440" y="2333625"/>
                <a:ext cx="6753225" cy="11664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答案：因为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0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时，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，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±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.</m:t>
                      </m:r>
                    </m:oMath>
                  </m:oMathPara>
                </a14:m>
                <a:endParaRPr lang="en-US" altLang="zh-CN" sz="2400" i="1">
                  <a:solidFill>
                    <a:srgbClr val="FF0000"/>
                  </a:solidFill>
                  <a:latin typeface="Cambria Math" panose="02040503050406030204" charset="0"/>
                  <a:ea typeface="MS Mincho" panose="02020609040205080304" charset="-128"/>
                  <a:cs typeface="Cambria Math" panose="02040503050406030204" charset="0"/>
                </a:endParaRPr>
              </a:p>
              <a:p>
                <a:pPr algn="l">
                  <a:lnSpc>
                    <a:spcPct val="120000"/>
                  </a:lnSpc>
                </a:pPr>
                <a:r>
                  <a:rPr lang="en-US" altLang="zh-CN" sz="2400" i="1">
                    <a:solidFill>
                      <a:srgbClr val="FF0000"/>
                    </a:solidFill>
                    <a:latin typeface="Cambria Math" panose="02040503050406030204" charset="0"/>
                    <a:ea typeface="MS Mincho" panose="02020609040205080304" charset="-128"/>
                    <a:cs typeface="Cambria Math" panose="02040503050406030204" charset="0"/>
                  </a:rPr>
                  <a:t>              </a:t>
                </a:r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所以</a:t>
                </a: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𝑓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)=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的零点是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±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1</m:t>
                      </m:r>
                    </m:oMath>
                  </m:oMathPara>
                </a14:m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.</a:t>
                </a: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故选</a:t>
                </a: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D.</a:t>
                </a:r>
                <a:endParaRPr lang="en-US" altLang="zh-CN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endParaRPr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440" y="2333625"/>
                <a:ext cx="6753225" cy="1166495"/>
              </a:xfrm>
              <a:prstGeom prst="rect">
                <a:avLst/>
              </a:prstGeom>
              <a:blipFill rotWithShape="1">
                <a:blip r:embed="rId3"/>
                <a:stretch>
                  <a:fillRect r="-9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4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582295" y="-44450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练习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文本框 1" title=""/>
          <p:cNvSpPr txBox="1"/>
          <p:nvPr/>
        </p:nvSpPr>
        <p:spPr>
          <a:xfrm>
            <a:off x="603250" y="539115"/>
            <a:ext cx="10985500" cy="178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方法技巧：</a:t>
            </a:r>
            <a:endParaRPr lang="zh-CN" altLang="en-US" sz="24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  <a:tabLst>
                <a:tab pos="2430780"/>
              </a:tabLst>
            </a:pPr>
            <a:r>
              <a:rPr lang="en-US" altLang="zh-CN" sz="2400" b="1" kern="1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</a:t>
            </a:r>
            <a:r>
              <a:rPr lang="zh-CN" altLang="en-US" sz="2400" b="1" kern="1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函数的零点是函数值为零时自变量的取值，故直接令函数值为零，解出此时自变量的值即可</a:t>
            </a:r>
            <a:r>
              <a:rPr lang="en-US" altLang="zh-CN" sz="2400" b="1" kern="1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.</a:t>
            </a:r>
            <a:endParaRPr lang="en-US" altLang="zh-CN" sz="2400" b="1" kern="100">
              <a:solidFill>
                <a:schemeClr val="tx1"/>
              </a:solidFill>
              <a:uFillTx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ransition/>
  <p:timing/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5" name="组合 4" title=""/>
          <p:cNvGrpSpPr/>
          <p:nvPr/>
        </p:nvGrpSpPr>
        <p:grpSpPr>
          <a:xfrm>
            <a:off x="582930" y="-44450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7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练习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>
        <mc:Choice Requires="a14">
          <p:sp>
            <p:nvSpPr>
              <p:cNvPr id="11" name="文本框 10" title=""/>
              <p:cNvSpPr txBox="1"/>
              <p:nvPr/>
            </p:nvSpPr>
            <p:spPr>
              <a:xfrm>
                <a:off x="599440" y="701675"/>
                <a:ext cx="10716895" cy="5918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30000"/>
                  </a:lnSpc>
                </a:pP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变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1.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𝑓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)=(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)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3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10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的零点有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______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个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.</a:t>
                </a:r>
                <a:endParaRPr lang="en-US" altLang="zh-CN" sz="240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440" y="701675"/>
                <a:ext cx="10716895" cy="5918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12" name="文本框 11" title=""/>
              <p:cNvSpPr txBox="1"/>
              <p:nvPr/>
            </p:nvSpPr>
            <p:spPr>
              <a:xfrm>
                <a:off x="599440" y="1352550"/>
                <a:ext cx="7880350" cy="20294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7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答案：因为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𝑓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)=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0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时，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)=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0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或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3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10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)=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.</m:t>
                      </m:r>
                    </m:oMath>
                  </m:oMathPara>
                </a14:m>
                <a:endParaRPr lang="en-US" altLang="zh-CN" sz="2400" i="1">
                  <a:solidFill>
                    <a:srgbClr val="FF0000"/>
                  </a:solidFill>
                  <a:latin typeface="Cambria Math" panose="02040503050406030204" charset="0"/>
                  <a:ea typeface="MS Mincho" panose="02020609040205080304" charset="-128"/>
                  <a:cs typeface="Cambria Math" panose="02040503050406030204" charset="0"/>
                </a:endParaRPr>
              </a:p>
              <a:p>
                <a:pPr algn="l">
                  <a:lnSpc>
                    <a:spcPct val="170000"/>
                  </a:lnSpc>
                </a:pPr>
                <a:r>
                  <a:rPr lang="en-US" altLang="zh-CN" sz="2400" i="1">
                    <a:solidFill>
                      <a:srgbClr val="FF0000"/>
                    </a:solidFill>
                    <a:latin typeface="Cambria Math" panose="02040503050406030204" charset="0"/>
                    <a:ea typeface="MS Mincho" panose="02020609040205080304" charset="-128"/>
                    <a:cs typeface="Cambria Math" panose="02040503050406030204" charset="0"/>
                  </a:rPr>
                  <a:t>              </a:t>
                </a:r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所以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1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或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5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或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.</m:t>
                      </m:r>
                    </m:oMath>
                  </m:oMathPara>
                </a14:m>
                <a:endParaRPr lang="en-US" altLang="zh-CN" sz="2400" i="1">
                  <a:solidFill>
                    <a:srgbClr val="FF0000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  <a:p>
                <a:pPr algn="l">
                  <a:lnSpc>
                    <a:spcPct val="170000"/>
                  </a:lnSpc>
                </a:pPr>
                <a:r>
                  <a:rPr lang="en-US" altLang="zh-CN" sz="2400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              </a:t>
                </a:r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即</a:t>
                </a: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𝑓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)=(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)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3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10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的零点有</a:t>
                </a: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3</a:t>
                </a: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个</a:t>
                </a: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.</a:t>
                </a:r>
                <a:endParaRPr lang="en-US" altLang="zh-CN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endParaRPr>
              </a:p>
            </p:txBody>
          </p:sp>
        </mc:Choice>
        <mc:Fallback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440" y="1352550"/>
                <a:ext cx="7880350" cy="202946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4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5" name="组合 4" title=""/>
          <p:cNvGrpSpPr/>
          <p:nvPr/>
        </p:nvGrpSpPr>
        <p:grpSpPr>
          <a:xfrm>
            <a:off x="582930" y="-44450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7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练习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6" name="圆角矩形 55" title=""/>
          <p:cNvSpPr/>
          <p:nvPr/>
        </p:nvSpPr>
        <p:spPr>
          <a:xfrm>
            <a:off x="584835" y="589915"/>
            <a:ext cx="4235450" cy="483870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文本框 56" title=""/>
          <p:cNvSpPr txBox="1"/>
          <p:nvPr/>
        </p:nvSpPr>
        <p:spPr>
          <a:xfrm>
            <a:off x="574040" y="614045"/>
            <a:ext cx="42462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题型二：判断零点所在的区间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mc:AlternateContent>
        <mc:Choice Requires="a14">
          <p:sp>
            <p:nvSpPr>
              <p:cNvPr id="58" name="文本框 57" title=""/>
              <p:cNvSpPr txBox="1"/>
              <p:nvPr/>
            </p:nvSpPr>
            <p:spPr>
              <a:xfrm>
                <a:off x="574040" y="1187450"/>
                <a:ext cx="10716895" cy="14198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30000"/>
                  </a:lnSpc>
                </a:pP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例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2.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𝑓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)=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𝑥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𝑙��𝑔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3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的零点所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在区间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是（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  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）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.</a:t>
                </a:r>
                <a:endPara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algn="l">
                  <a:lnSpc>
                    <a:spcPct val="130000"/>
                  </a:lnSpc>
                </a:pP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��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.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r>
                  <a:rPr lang="en-US" altLang="zh-CN" sz="24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         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𝐵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.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r>
                  <a:rPr lang="en-US" altLang="zh-CN" sz="24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         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𝐶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.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3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r>
                  <a:rPr lang="en-US" altLang="zh-CN" sz="24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          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𝐷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.(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3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4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en-US" altLang="zh-CN" sz="240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algn="l"/>
                <a:endParaRPr lang="en-US" altLang="zh-CN" sz="240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58" name="文本框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040" y="1187450"/>
                <a:ext cx="10716895" cy="141986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59" name="文本框 58" title=""/>
              <p:cNvSpPr txBox="1"/>
              <p:nvPr/>
            </p:nvSpPr>
            <p:spPr>
              <a:xfrm>
                <a:off x="599440" y="2607310"/>
                <a:ext cx="10768965" cy="20510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3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答案：</a:t>
                </a: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∵</a:t>
                </a:r>
                <a:r>
                  <a:rPr lang="en-US" altLang="zh-CN" sz="2400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𝑓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)=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1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3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&lt;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0</m:t>
                      </m:r>
                    </m:oMath>
                  </m:oMathPara>
                </a14:m>
                <a:r>
                  <a:rPr lang="zh-CN" altLang="en-US" sz="2400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，</a:t>
                </a:r>
                <a:endParaRPr lang="zh-CN" altLang="en-US" sz="2400">
                  <a:solidFill>
                    <a:srgbClr val="FF0000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  <a:sym typeface="+mn-ea"/>
                </a:endParaRPr>
              </a:p>
              <a:p>
                <a:pPr algn="l">
                  <a:lnSpc>
                    <a:spcPct val="130000"/>
                  </a:lnSpc>
                </a:pPr>
                <a:r>
                  <a:rPr lang="en-US" altLang="zh-CN" sz="2400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                   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𝑓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)=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3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&gt;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0</m:t>
                      </m:r>
                    </m:oMath>
                  </m:oMathPara>
                </a14:m>
                <a:r>
                  <a:rPr lang="zh-CN" altLang="en-US" sz="2400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，</a:t>
                </a:r>
                <a:endParaRPr lang="zh-CN" altLang="en-US" sz="2400">
                  <a:solidFill>
                    <a:srgbClr val="FF0000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  <a:sym typeface="+mn-ea"/>
                </a:endParaRPr>
              </a:p>
              <a:p>
                <a:pPr algn="l">
                  <a:lnSpc>
                    <a:spcPct val="130000"/>
                  </a:lnSpc>
                </a:pPr>
                <a:r>
                  <a:rPr lang="en-US" altLang="zh-CN" sz="2400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              </a:t>
                </a: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</a:rPr>
                  <a:t>∴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𝑓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在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内有零点</a:t>
                </a:r>
                <a:r>
                  <a:rPr lang="en-US" altLang="zh-CN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.</a:t>
                </a:r>
                <a:endParaRPr lang="en-US" altLang="zh-CN" sz="2400" b="1">
                  <a:solidFill>
                    <a:srgbClr val="FF0000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  <a:p>
                <a:pPr algn="l">
                  <a:lnSpc>
                    <a:spcPct val="130000"/>
                  </a:lnSpc>
                </a:pPr>
                <a:r>
                  <a:rPr lang="en-US" altLang="zh-CN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              </a:t>
                </a:r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故选</a:t>
                </a:r>
                <a:r>
                  <a:rPr lang="en-US" altLang="zh-CN" sz="2400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B.</a:t>
                </a:r>
                <a:endParaRPr lang="en-US" altLang="zh-CN" sz="2400">
                  <a:solidFill>
                    <a:srgbClr val="FF0000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59" name="文本框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440" y="2607310"/>
                <a:ext cx="10768965" cy="205105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4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582295" y="-44450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练习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>
        <mc:Choice Requires="a14">
          <p:sp>
            <p:nvSpPr>
              <p:cNvPr id="2" name="文本框 1" title=""/>
              <p:cNvSpPr txBox="1"/>
              <p:nvPr/>
            </p:nvSpPr>
            <p:spPr>
              <a:xfrm>
                <a:off x="603250" y="539115"/>
                <a:ext cx="10985500" cy="178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6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方法技巧：</a:t>
                </a:r>
                <a:endParaRPr lang="zh-CN" altLang="en-US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spcAft>
                    <a:spcPct val="0"/>
                  </a:spcAft>
                  <a:tabLst>
                    <a:tab pos="2430780"/>
                  </a:tabLst>
                </a:pPr>
                <a:r>
                  <a:rPr lang="en-US" altLang="zh-CN" sz="2400" b="1" kern="10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    </a:t>
                </a:r>
                <a:r>
                  <a:rPr lang="zh-CN" altLang="en-US" sz="2400" b="1" kern="10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确定函数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kern="100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𝑓</m:t>
                      </m:r>
                      <m:r>
                        <a:rPr lang="en-US" altLang="zh-CN" sz="2400" i="1" kern="100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(</m:t>
                      </m:r>
                      <m:r>
                        <a:rPr lang="en-US" altLang="zh-CN" sz="2400" i="1" kern="100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𝑥</m:t>
                      </m:r>
                      <m:r>
                        <a:rPr lang="en-US" altLang="zh-CN" sz="2400" i="1" kern="100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)</m:t>
                      </m:r>
                    </m:oMath>
                  </m:oMathPara>
                </a14:m>
                <a:r>
                  <a:rPr lang="zh-CN" altLang="en-US" sz="2400" b="1" kern="10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零点所在区间的常用方法</a:t>
                </a:r>
                <a:endParaRPr lang="zh-CN" altLang="en-US" sz="2400" b="1" kern="10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endParaRPr>
              </a:p>
              <a:p>
                <a:pPr algn="just">
                  <a:lnSpc>
                    <a:spcPct val="150000"/>
                  </a:lnSpc>
                  <a:spcAft>
                    <a:spcPct val="0"/>
                  </a:spcAft>
                  <a:tabLst>
                    <a:tab pos="2430780"/>
                  </a:tabLst>
                </a:pPr>
                <a:endParaRPr lang="zh-CN" altLang="en-US" sz="2400" b="1" kern="10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250" y="539115"/>
                <a:ext cx="10985500" cy="178943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表格 2" title=""/>
          <p:cNvGraphicFramePr>
            <a:graphicFrameLocks noGrp="1"/>
          </p:cNvGraphicFramePr>
          <p:nvPr/>
        </p:nvGraphicFramePr>
        <p:xfrm>
          <a:off x="1045845" y="1848485"/>
          <a:ext cx="9147175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0140"/>
                <a:gridCol w="8027035"/>
              </a:tblGrid>
              <a:tr h="381000"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24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解方</a:t>
                      </a:r>
                      <a:endParaRPr lang="zh-CN" altLang="en-US" sz="24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24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程法</a:t>
                      </a:r>
                      <a:endParaRPr lang="zh-CN" altLang="en-US" sz="24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24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当对应方程</a:t>
                      </a: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sz="2400" b="0" i="1" kern="100">
                                <a:solidFill>
                                  <a:schemeClr val="bg1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𝑓</m:t>
                            </m:r>
                            <m:r>
                              <a:rPr lang="en-US" altLang="zh-CN" sz="2400" b="0" i="1" kern="100">
                                <a:solidFill>
                                  <a:schemeClr val="bg1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(</m:t>
                            </m:r>
                            <m:r>
                              <a:rPr lang="en-US" altLang="zh-CN" sz="2400" b="0" i="1" kern="100">
                                <a:solidFill>
                                  <a:schemeClr val="bg1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𝑥</m:t>
                            </m:r>
                            <m:r>
                              <a:rPr lang="en-US" altLang="zh-CN" sz="2400" b="0" i="1" kern="100">
                                <a:solidFill>
                                  <a:schemeClr val="bg1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)</m:t>
                            </m:r>
                            <m:r>
                              <a:rPr lang="en-US" altLang="zh-CN" sz="2400" b="0" i="1" kern="100">
                                <a:solidFill>
                                  <a:schemeClr val="bg1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=</m:t>
                            </m:r>
                            <m:r>
                              <a:rPr lang="en-US" altLang="zh-CN" sz="2400" b="0" i="1" kern="100">
                                <a:solidFill>
                                  <a:schemeClr val="bg1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0</m:t>
                            </m:r>
                          </m:oMath>
                        </m:oMathPara>
                      </a14:m>
                      <a:r>
                        <a:rPr lang="zh-CN" altLang="en-US" sz="24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易解时，可先解方程，再看求得的根是否落在给定区间内</a:t>
                      </a:r>
                      <a:endParaRPr lang="zh-CN" altLang="en-US" sz="24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24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零点存在定理</a:t>
                      </a:r>
                      <a:endParaRPr lang="zh-CN" altLang="en-US" sz="24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24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首先看函数</a:t>
                      </a: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sz="2400" i="1" kern="100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𝑦</m:t>
                            </m:r>
                            <m:r>
                              <a:rPr lang="en-US" altLang="zh-CN" sz="2400" i="1" kern="100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=</m:t>
                            </m:r>
                            <m:r>
                              <a:rPr lang="en-US" altLang="zh-CN" sz="2400" i="1" kern="100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𝑓</m:t>
                            </m:r>
                            <m:r>
                              <a:rPr lang="en-US" altLang="zh-CN" sz="2400" i="1" kern="100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(</m:t>
                            </m:r>
                            <m:r>
                              <a:rPr lang="en-US" altLang="zh-CN" sz="2400" i="1" kern="100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𝑥</m:t>
                            </m:r>
                            <m:r>
                              <a:rPr lang="en-US" altLang="zh-CN" sz="2400" i="1" kern="100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)</m:t>
                            </m:r>
                          </m:oMath>
                        </m:oMathPara>
                      </a14:m>
                      <a:r>
                        <a:rPr lang="zh-CN" altLang="en-US" sz="24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在区间</a:t>
                      </a: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sz="2400" i="1" kern="100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[</m:t>
                            </m:r>
                            <m:r>
                              <a:rPr lang="en-US" altLang="zh-CN" sz="2400" i="1" kern="100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𝑎</m:t>
                            </m:r>
                            <m:r>
                              <a:rPr lang="en-US" altLang="zh-CN" sz="2400" i="1" kern="100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,</m:t>
                            </m:r>
                            <m:r>
                              <a:rPr lang="en-US" altLang="zh-CN" sz="2400" i="1" kern="100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𝑏</m:t>
                            </m:r>
                            <m:r>
                              <a:rPr lang="en-US" altLang="zh-CN" sz="2400" i="1" kern="100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]</m:t>
                            </m:r>
                          </m:oMath>
                        </m:oMathPara>
                      </a14:m>
                      <a:r>
                        <a:rPr lang="zh-CN" altLang="en-US" sz="24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上的图象是否连续，再看是否有</a:t>
                      </a: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sz="2400" i="1" kern="100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𝑓</m:t>
                            </m:r>
                            <m:r>
                              <a:rPr lang="en-US" altLang="zh-CN" sz="2400" i="1" kern="100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(</m:t>
                            </m:r>
                            <m:r>
                              <a:rPr lang="en-US" altLang="zh-CN" sz="2400" i="1" kern="100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𝑎</m:t>
                            </m:r>
                            <m:r>
                              <a:rPr lang="en-US" altLang="zh-CN" sz="2400" i="1" kern="100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)∙</m:t>
                            </m:r>
                            <m:r>
                              <a:rPr lang="en-US" altLang="zh-CN" sz="2400" i="1" kern="100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𝑓</m:t>
                            </m:r>
                            <m:r>
                              <a:rPr lang="en-US" altLang="zh-CN" sz="2400" i="1" kern="100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(</m:t>
                            </m:r>
                            <m:r>
                              <a:rPr lang="en-US" altLang="zh-CN" sz="2400" i="1" kern="100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𝑏</m:t>
                            </m:r>
                            <m:r>
                              <a:rPr lang="en-US" altLang="zh-CN" sz="2400" i="1" kern="100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)&lt;</m:t>
                            </m:r>
                            <m:r>
                              <a:rPr lang="en-US" altLang="zh-CN" sz="2400" i="1" kern="100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0</m:t>
                            </m:r>
                          </m:oMath>
                        </m:oMathPara>
                      </a14:m>
                      <a:r>
                        <a:rPr lang="en-US" altLang="zh-CN" sz="24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.</a:t>
                      </a:r>
                      <a:r>
                        <a:rPr lang="zh-CN" altLang="en-US" sz="24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若有，则函数</a:t>
                      </a: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sz="2400" i="1" kern="100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𝑦</m:t>
                            </m:r>
                            <m:r>
                              <a:rPr lang="en-US" altLang="zh-CN" sz="2400" i="1" kern="100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=</m:t>
                            </m:r>
                            <m:r>
                              <a:rPr lang="en-US" altLang="zh-CN" sz="2400" i="1" kern="100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𝑓</m:t>
                            </m:r>
                            <m:r>
                              <a:rPr lang="en-US" altLang="zh-CN" sz="2400" i="1" kern="100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(</m:t>
                            </m:r>
                            <m:r>
                              <a:rPr lang="en-US" altLang="zh-CN" sz="2400" i="1" kern="100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𝑥</m:t>
                            </m:r>
                            <m:r>
                              <a:rPr lang="en-US" altLang="zh-CN" sz="2400" i="1" kern="100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)</m:t>
                            </m:r>
                          </m:oMath>
                        </m:oMathPara>
                      </a14:m>
                      <a:r>
                        <a:rPr lang="zh-CN" altLang="en-US" sz="24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在区间</a:t>
                      </a: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sz="2400" i="1" kern="100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(</m:t>
                            </m:r>
                            <m:r>
                              <a:rPr lang="en-US" altLang="zh-CN" sz="2400" i="1" kern="100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𝑎</m:t>
                            </m:r>
                            <m:r>
                              <a:rPr lang="en-US" altLang="zh-CN" sz="2400" i="1" kern="100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,</m:t>
                            </m:r>
                            <m:r>
                              <a:rPr lang="en-US" altLang="zh-CN" sz="2400" i="1" kern="100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𝑏</m:t>
                            </m:r>
                            <m:r>
                              <a:rPr lang="en-US" altLang="zh-CN" sz="2400" i="1" kern="100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)</m:t>
                            </m:r>
                          </m:oMath>
                        </m:oMathPara>
                      </a14:m>
                      <a:r>
                        <a:rPr lang="zh-CN" altLang="en-US" sz="24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内必有零点</a:t>
                      </a:r>
                      <a:endParaRPr lang="zh-CN" altLang="en-US" sz="24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24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数形结合法</a:t>
                      </a:r>
                      <a:endParaRPr lang="zh-CN" altLang="en-US" sz="24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24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通过画函数图象与</a:t>
                      </a: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sz="2400" i="1" kern="100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𝑥</m:t>
                            </m:r>
                          </m:oMath>
                        </m:oMathPara>
                      </a14:m>
                      <a:r>
                        <a:rPr lang="zh-CN" altLang="en-US" sz="24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轴在给定区间上是否有交点来判断</a:t>
                      </a:r>
                      <a:endParaRPr lang="zh-CN" altLang="en-US" sz="24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3"/>
    </p:custDataLst>
  </p:cSld>
  <p:clrMapOvr>
    <a:masterClrMapping/>
  </p:clrMapOvr>
  <p:transition/>
  <p:timing/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5" name="组合 4" title=""/>
          <p:cNvGrpSpPr/>
          <p:nvPr/>
        </p:nvGrpSpPr>
        <p:grpSpPr>
          <a:xfrm>
            <a:off x="582930" y="-44450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7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练习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>
        <mc:Choice Requires="a14">
          <p:sp>
            <p:nvSpPr>
              <p:cNvPr id="58" name="文本框 57" title=""/>
              <p:cNvSpPr txBox="1"/>
              <p:nvPr/>
            </p:nvSpPr>
            <p:spPr>
              <a:xfrm>
                <a:off x="574040" y="645160"/>
                <a:ext cx="10716895" cy="33826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30000"/>
                  </a:lnSpc>
                </a:pP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变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2.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二次函数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𝑓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)=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𝑎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𝑏𝑥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𝑐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的部分对应值如下表：</a:t>
                </a:r>
                <a:endParaRPr lang="zh-CN" altLang="en-US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algn="l">
                  <a:lnSpc>
                    <a:spcPct val="130000"/>
                  </a:lnSpc>
                </a:pPr>
                <a:endParaRPr lang="zh-CN" altLang="en-US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algn="l">
                  <a:lnSpc>
                    <a:spcPct val="130000"/>
                  </a:lnSpc>
                </a:pPr>
                <a:endParaRPr lang="zh-CN" altLang="en-US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algn="l">
                  <a:lnSpc>
                    <a:spcPct val="130000"/>
                  </a:lnSpc>
                </a:pP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不求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，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𝑏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，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𝑐</m:t>
                      </m:r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的值，判断方程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𝑎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𝑏𝑥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𝑐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0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的两根所在区间是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   ).</a:t>
                </a:r>
                <a:endPara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algn="l">
                  <a:lnSpc>
                    <a:spcPct val="13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A.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3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4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         B.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(−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3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,−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en-US" altLang="zh-CN" sz="2400" i="1"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  <a:p>
                <a:pPr algn="l">
                  <a:lnSpc>
                    <a:spcPct val="130000"/>
                  </a:lnSpc>
                </a:pPr>
                <a:r>
                  <a:rPr lang="en-US" altLang="zh-CN" sz="2400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C.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(−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            D.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∞,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3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4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,+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∞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algn="l"/>
                <a:endPara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58" name="文本框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040" y="645160"/>
                <a:ext cx="10716895" cy="338264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表格 1" title="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1717040" y="1215390"/>
          <a:ext cx="5408295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150"/>
                <a:gridCol w="547370"/>
                <a:gridCol w="711835"/>
                <a:gridCol w="610235"/>
                <a:gridCol w="593725"/>
                <a:gridCol w="583565"/>
                <a:gridCol w="547370"/>
                <a:gridCol w="647065"/>
                <a:gridCol w="601980"/>
              </a:tblGrid>
              <a:tr h="457200"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sz="2400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US" altLang="zh-CN" sz="2400" i="1">
                        <a:latin typeface="宋体" panose="02010600030101010101" pitchFamily="2" charset="-122"/>
                        <a:ea typeface="宋体" panose="02010600030101010101" pitchFamily="2" charset="-122"/>
                        <a:cs typeface="Cambria Math" panose="02040503050406030204" charset="0"/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en-US" altLang="zh-CN" sz="2400" b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-3</a:t>
                      </a:r>
                      <a:endParaRPr lang="en-US" altLang="zh-CN" sz="2400" b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en-US" altLang="zh-CN" sz="2400" b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-2</a:t>
                      </a:r>
                      <a:endParaRPr lang="en-US" altLang="zh-CN" sz="2400" b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en-US" altLang="zh-CN" sz="2400" b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-1</a:t>
                      </a:r>
                      <a:endParaRPr lang="en-US" altLang="zh-CN" sz="2400" b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en-US" altLang="zh-CN" sz="2400" b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lang="en-US" altLang="zh-CN" sz="2400" b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en-US" altLang="zh-CN" sz="2400" b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en-US" altLang="zh-CN" sz="2400" b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en-US" altLang="zh-CN" sz="2400" b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endParaRPr lang="en-US" altLang="zh-CN" sz="2400" b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en-US" altLang="zh-CN" sz="2400" b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  <a:endParaRPr lang="en-US" altLang="zh-CN" sz="2400" b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en-US" altLang="zh-CN" sz="2400" b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  <a:endParaRPr lang="en-US" altLang="zh-CN" sz="2400" b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457200"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sz="2400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US" altLang="zh-CN" sz="2400" i="1">
                        <a:latin typeface="宋体" panose="02010600030101010101" pitchFamily="2" charset="-122"/>
                        <a:ea typeface="宋体" panose="02010600030101010101" pitchFamily="2" charset="-122"/>
                        <a:cs typeface="Cambria Math" panose="02040503050406030204" charset="0"/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en-US" altLang="zh-CN" sz="2400" b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</a:t>
                      </a:r>
                      <a:endParaRPr lang="en-US" altLang="zh-CN" sz="2400" b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sz="2400" b="0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𝑚</m:t>
                            </m:r>
                          </m:oMath>
                        </m:oMathPara>
                      </a14:m>
                      <a:endParaRPr lang="en-US" altLang="zh-CN" sz="2400" b="0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en-US" altLang="zh-CN" sz="2400" b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-4</a:t>
                      </a:r>
                      <a:endParaRPr lang="en-US" altLang="zh-CN" sz="2400" b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en-US" altLang="zh-CN" sz="2400" b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-6</a:t>
                      </a:r>
                      <a:endParaRPr lang="en-US" altLang="zh-CN" sz="2400" b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en-US" altLang="zh-CN" sz="2400" b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-6</a:t>
                      </a:r>
                      <a:endParaRPr lang="en-US" altLang="zh-CN" sz="2400" b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en-US" altLang="zh-CN" sz="2400" b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-4</a:t>
                      </a:r>
                      <a:endParaRPr lang="en-US" altLang="zh-CN" sz="2400" b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sz="2400" b="0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𝑛</m:t>
                            </m:r>
                          </m:oMath>
                        </m:oMathPara>
                      </a14:m>
                      <a:endParaRPr lang="en-US" altLang="zh-CN" sz="2400" b="0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en-US" altLang="zh-CN" sz="2400" b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</a:t>
                      </a:r>
                      <a:endParaRPr lang="en-US" altLang="zh-CN" sz="2400" b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mc:AlternateContent>
        <mc:Choice Requires="a14">
          <p:sp>
            <p:nvSpPr>
              <p:cNvPr id="3" name="文本框 2" title=""/>
              <p:cNvSpPr txBox="1"/>
              <p:nvPr/>
            </p:nvSpPr>
            <p:spPr>
              <a:xfrm>
                <a:off x="715645" y="3862070"/>
                <a:ext cx="10574655" cy="16192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解：易知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𝑓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)=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𝑎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𝑏𝑥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𝑐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的图象是一条连续不断的曲线，又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𝑓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3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)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𝑓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)=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6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×(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4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)=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24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&lt;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0</m:t>
                      </m:r>
                    </m:oMath>
                  </m:oMathPara>
                </a14:m>
                <a:r>
                  <a:rPr lang="zh-CN" altLang="en-US" sz="2400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，</a:t>
                </a:r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所以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𝑓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在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(−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3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,−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内有零点，即方程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𝑎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𝑏𝑥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𝑐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0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在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(−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3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,−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内有根，同理，方程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𝑎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𝑏𝑥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𝑐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0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在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4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内有根，故选</a:t>
                </a:r>
                <a:r>
                  <a:rPr lang="en-US" altLang="zh-CN" sz="2400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A.</a:t>
                </a:r>
                <a:endParaRPr lang="en-US" altLang="zh-CN" sz="2400">
                  <a:solidFill>
                    <a:srgbClr val="FF0000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645" y="3862070"/>
                <a:ext cx="10574655" cy="161925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5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5" name="组合 4" title=""/>
          <p:cNvGrpSpPr/>
          <p:nvPr/>
        </p:nvGrpSpPr>
        <p:grpSpPr>
          <a:xfrm>
            <a:off x="582930" y="-44450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7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练习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7" name="文本框 56" title=""/>
          <p:cNvSpPr txBox="1"/>
          <p:nvPr/>
        </p:nvSpPr>
        <p:spPr>
          <a:xfrm>
            <a:off x="574040" y="614045"/>
            <a:ext cx="42462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题型三：判断零点个数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5" name="圆角矩形 34" title=""/>
          <p:cNvSpPr/>
          <p:nvPr/>
        </p:nvSpPr>
        <p:spPr>
          <a:xfrm>
            <a:off x="584835" y="589915"/>
            <a:ext cx="4142740" cy="483870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>
        <mc:Choice Requires="a14">
          <p:sp>
            <p:nvSpPr>
              <p:cNvPr id="58" name="文本框 57" title=""/>
              <p:cNvSpPr txBox="1"/>
              <p:nvPr/>
            </p:nvSpPr>
            <p:spPr>
              <a:xfrm>
                <a:off x="574040" y="1187450"/>
                <a:ext cx="10716895" cy="20955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例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3.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𝑓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)=</m:t>
                      </m:r>
                      <m:d>
                        <m:dPr>
                          <m:begChr m:val="{"/>
                          <m:sepChr m:val="|"/>
                          <m:endChr/>
                          <m:grow m:val="on"/>
                          <m:shp m:val="centered"/>
                          <m:ctrlPr>
                            <a:rPr lang="en-US" altLang="zh-CN" sz="2400" i="1"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</m:ctrlPr>
                        </m:dPr>
                        <m:e>
                          <m:eqArr>
                            <m:eqArrPr>
                              <m:maxDist m:val="off"/>
                              <m:objDist m:val="off"/>
                              <m:rSpRule m:val="0"/>
                              <m:rSp m:val="0"/>
                              <m:ctrlPr>
                                <a:rPr lang="en-US" altLang="zh-CN" sz="2400" i="1">
                                  <a:latin typeface="Cambria Math" panose="02040503050406030204" charset="0"/>
                                  <a:ea typeface="MS Mincho" panose="02020609040205080304" charset="-128"/>
                                  <a:cs typeface="Cambria Math" panose="02040503050406030204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+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3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,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≤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0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,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 </m:t>
                              </m:r>
                            </m:e>
                            <m:e>
                              <m:r>
                                <a:rPr lang="en-US" altLang="zh-CN" sz="2400" i="1"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2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charset="0"/>
                                      <a:ea typeface="宋体" panose="02010600030101010101" pitchFamily="2" charset="-122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charset="0"/>
                                      <a:ea typeface="宋体" panose="02010600030101010101" pitchFamily="2" charset="-122"/>
                                      <a:cs typeface="Cambria Math" panose="02040503050406030204" charset="0"/>
                                    </a:rPr>
                                    <m:t>𝑙𝑜𝑔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charset="0"/>
                                      <a:ea typeface="宋体" panose="02010600030101010101" pitchFamily="2" charset="-122"/>
                                      <a:cs typeface="Cambria Math" panose="02040503050406030204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𝑥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,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𝑥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&gt;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0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.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 </m:t>
                              </m:r>
                            </m:e>
                          </m:eqArr>
                        </m:e>
                      </m:d>
                      <m:r>
                        <a:rPr lang="en-US" altLang="zh-CN" sz="24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 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的零点个数为（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  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）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.</a:t>
                </a:r>
                <a:endPara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algn="l">
                  <a:lnSpc>
                    <a:spcPct val="150000"/>
                  </a:lnSpc>
                </a:pP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  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𝐴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.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0</m:t>
                      </m:r>
                    </m:oMath>
                  </m:oMathPara>
                </a14:m>
                <a:r>
                  <a:rPr lang="en-US" altLang="zh-CN" sz="24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         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𝐵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.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1</m:t>
                      </m:r>
                    </m:oMath>
                  </m:oMathPara>
                </a14:m>
                <a:r>
                  <a:rPr lang="en-US" altLang="zh-CN" sz="24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         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𝐶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.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2</m:t>
                      </m:r>
                    </m:oMath>
                  </m:oMathPara>
                </a14:m>
                <a:r>
                  <a:rPr lang="en-US" altLang="zh-CN" sz="24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          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𝐷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.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3</m:t>
                      </m:r>
                    </m:oMath>
                  </m:oMathPara>
                </a14:m>
                <a:endParaRPr lang="en-US" altLang="zh-CN" sz="240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algn="l"/>
                <a:endParaRPr lang="en-US" altLang="zh-CN" sz="240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58" name="文本框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040" y="1187450"/>
                <a:ext cx="10716895" cy="20955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4" name="文本框 3" title=""/>
              <p:cNvSpPr txBox="1"/>
              <p:nvPr/>
            </p:nvSpPr>
            <p:spPr>
              <a:xfrm>
                <a:off x="636905" y="3306445"/>
                <a:ext cx="10226675" cy="17767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解：当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≤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0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时，由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𝑓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)=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3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，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得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3</m:t>
                      </m:r>
                    </m:oMath>
                  </m:oMathPara>
                </a14:m>
                <a:r>
                  <a:rPr lang="zh-CN" altLang="en-US" sz="240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1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（舍去）；</a:t>
                </a:r>
                <a:endParaRPr lang="zh-CN" altLang="en-US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    </a:t>
                </a: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当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&gt;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0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时，由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𝑓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)=−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，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得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4</m:t>
                      </m:r>
                    </m:oMath>
                  </m:oMathPara>
                </a14:m>
                <a:r>
                  <a:rPr lang="en-US" altLang="zh-CN" sz="240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.</a:t>
                </a:r>
                <a:endParaRPr lang="en-US" altLang="zh-CN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    </a:t>
                </a: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所以函数的零点个数为</a:t>
                </a: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2.</a:t>
                </a: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故选</a:t>
                </a: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C.</a:t>
                </a:r>
                <a:endParaRPr lang="en-US" altLang="zh-CN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905" y="3306445"/>
                <a:ext cx="10226675" cy="1776730"/>
              </a:xfrm>
              <a:prstGeom prst="rect">
                <a:avLst/>
              </a:prstGeom>
              <a:blipFill rotWithShape="1">
                <a:blip r:embed="rId3"/>
                <a:stretch>
                  <a:fillRect r="-5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4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51201" name="组合 31" title=""/>
          <p:cNvGrpSpPr/>
          <p:nvPr/>
        </p:nvGrpSpPr>
        <p:grpSpPr>
          <a:xfrm>
            <a:off x="536315" y="-45403"/>
            <a:ext cx="11209914" cy="583565"/>
            <a:chOff x="598146" y="885055"/>
            <a:chExt cx="11209108" cy="584139"/>
          </a:xfrm>
        </p:grpSpPr>
        <p:cxnSp>
          <p:nvCxnSpPr>
            <p:cNvPr id="51202" name="直接连接符 3"/>
            <p:cNvCxnSpPr/>
            <p:nvPr/>
          </p:nvCxnSpPr>
          <p:spPr>
            <a:xfrm>
              <a:off x="10456389" y="1162505"/>
              <a:ext cx="598444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203" name="组合 18"/>
            <p:cNvGrpSpPr/>
            <p:nvPr/>
          </p:nvGrpSpPr>
          <p:grpSpPr>
            <a:xfrm>
              <a:off x="598146" y="885055"/>
              <a:ext cx="7077836" cy="58413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4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复习引入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cxnSp>
          <p:nvCxnSpPr>
            <p:cNvPr id="51210" name="直接连接符 5"/>
            <p:cNvCxnSpPr/>
            <p:nvPr/>
          </p:nvCxnSpPr>
          <p:spPr>
            <a:xfrm>
              <a:off x="6416492" y="1184752"/>
              <a:ext cx="598445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1" name="直接连接符 6"/>
            <p:cNvCxnSpPr/>
            <p:nvPr/>
          </p:nvCxnSpPr>
          <p:spPr>
            <a:xfrm>
              <a:off x="7227646" y="1186342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2" name="直接连接符 7"/>
            <p:cNvCxnSpPr/>
            <p:nvPr/>
          </p:nvCxnSpPr>
          <p:spPr>
            <a:xfrm>
              <a:off x="8024514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3" name="直接连接符 8"/>
            <p:cNvCxnSpPr/>
            <p:nvPr/>
          </p:nvCxnSpPr>
          <p:spPr>
            <a:xfrm>
              <a:off x="8832493" y="1186342"/>
              <a:ext cx="598445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4" name="直接连接符 9"/>
            <p:cNvCxnSpPr/>
            <p:nvPr/>
          </p:nvCxnSpPr>
          <p:spPr>
            <a:xfrm>
              <a:off x="9643648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5" name="直接连接符 10"/>
            <p:cNvCxnSpPr/>
            <p:nvPr/>
          </p:nvCxnSpPr>
          <p:spPr>
            <a:xfrm>
              <a:off x="11207222" y="1164095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文本框 4" title=""/>
          <p:cNvSpPr txBox="1"/>
          <p:nvPr/>
        </p:nvSpPr>
        <p:spPr>
          <a:xfrm>
            <a:off x="568325" y="571500"/>
            <a:ext cx="1098105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zh-CN" sz="2400" b="1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在</a:t>
            </a:r>
            <a:r>
              <a:rPr lang="en-US" altLang="zh-CN" sz="2400" b="1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“</a:t>
            </a:r>
            <a:r>
              <a:rPr lang="zh-CN" sz="2400" b="1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函数的应用</a:t>
            </a:r>
            <a:r>
              <a:rPr lang="en-US" altLang="zh-CN" sz="2400" b="1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(</a:t>
            </a:r>
            <a:r>
              <a:rPr lang="zh-CN" altLang="en-US" sz="2400" b="1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一</a:t>
            </a:r>
            <a:r>
              <a:rPr lang="en-US" altLang="zh-CN" sz="2400" b="1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)”</a:t>
            </a:r>
            <a:r>
              <a:rPr lang="zh-CN" altLang="en-US" sz="2400" b="1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中，通过一些实例，我们初步了解了建立函数模型解决实际问题的过程，学习了</a:t>
            </a: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用函数描述客观事物变化规律</a:t>
            </a:r>
            <a:r>
              <a:rPr lang="zh-CN" altLang="en-US" sz="2400" b="1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的方法</a:t>
            </a:r>
            <a:r>
              <a:rPr lang="en-US" altLang="zh-CN" sz="2400" b="1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.</a:t>
            </a:r>
            <a:r>
              <a:rPr lang="zh-CN" altLang="en-US" sz="2400" b="1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本节将先学习运用函数性质求方程近似解的基本方法</a:t>
            </a:r>
            <a:r>
              <a:rPr lang="en-US" altLang="zh-CN" sz="2400" b="1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(</a:t>
            </a:r>
            <a:r>
              <a:rPr lang="zh-CN" altLang="en-US" sz="2400" b="1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二分法</a:t>
            </a:r>
            <a:r>
              <a:rPr lang="en-US" altLang="zh-CN" sz="2400" b="1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)</a:t>
            </a:r>
            <a:r>
              <a:rPr lang="zh-CN" altLang="en-US" sz="2400" b="1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，再结合实例，更深入地理解用函数构建数学模型的基本过程，学习</a:t>
            </a: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运用模型思想发现和提出问题、分析和解决问题</a:t>
            </a:r>
            <a:r>
              <a:rPr lang="zh-CN" altLang="en-US" sz="2400" b="1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的方法</a:t>
            </a:r>
            <a:r>
              <a:rPr lang="en-US" altLang="zh-CN" sz="2400" b="1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.</a:t>
            </a:r>
            <a:endParaRPr lang="en-US" altLang="zh-CN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矩形 2" title=""/>
          <p:cNvSpPr/>
          <p:nvPr/>
        </p:nvSpPr>
        <p:spPr>
          <a:xfrm>
            <a:off x="1369695" y="3935730"/>
            <a:ext cx="75565" cy="75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 title=""/>
          <p:cNvGrpSpPr/>
          <p:nvPr/>
        </p:nvGrpSpPr>
        <p:grpSpPr>
          <a:xfrm>
            <a:off x="568325" y="3503930"/>
            <a:ext cx="10980420" cy="1752600"/>
            <a:chOff x="895" y="5518"/>
            <a:chExt cx="17292" cy="2760"/>
          </a:xfrm>
        </p:grpSpPr>
        <p:sp>
          <p:nvSpPr>
            <p:cNvPr id="7" name="文本框 6"/>
            <p:cNvSpPr txBox="1"/>
            <p:nvPr>
              <p:custDataLst>
                <p:tags r:id="rId2"/>
              </p:custDataLst>
            </p:nvPr>
          </p:nvSpPr>
          <p:spPr>
            <a:xfrm>
              <a:off x="895" y="5518"/>
              <a:ext cx="17293" cy="27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    </a:t>
              </a:r>
              <a:r>
                <a:rPr lang="zh-CN" sz="2400" b="1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在人类用智慧架设的无数座从已知通向未知的金桥中，方程的求解是其中璀璨的一座</a:t>
              </a:r>
              <a:r>
                <a:rPr lang="en-US" altLang="zh-CN" sz="2400" b="1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.</a:t>
              </a:r>
              <a:r>
                <a:rPr lang="zh-CN" altLang="en-US" sz="2400" b="1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虽然今天我们可以从教科书中了解各式各样方程的解法，但这一切却经历了相当漫长的岁月</a:t>
              </a:r>
              <a:r>
                <a:rPr lang="en-US" altLang="zh-CN" sz="2400" b="1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.</a:t>
              </a:r>
              <a:endParaRPr lang="en-US" altLang="zh-CN" sz="2400" b="1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6198" y="7633"/>
              <a:ext cx="119" cy="1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3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582295" y="-44450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练习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>
        <mc:Choice Requires="a14">
          <p:sp>
            <p:nvSpPr>
              <p:cNvPr id="2" name="文本框 1" title=""/>
              <p:cNvSpPr txBox="1"/>
              <p:nvPr/>
            </p:nvSpPr>
            <p:spPr>
              <a:xfrm>
                <a:off x="603250" y="539115"/>
                <a:ext cx="10985500" cy="28975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6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方法技巧：</a:t>
                </a:r>
                <a:endParaRPr lang="zh-CN" altLang="en-US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spcAft>
                    <a:spcPct val="0"/>
                  </a:spcAft>
                  <a:tabLst>
                    <a:tab pos="2430780"/>
                  </a:tabLst>
                </a:pPr>
                <a:r>
                  <a:rPr lang="zh-CN" altLang="en-US" sz="2400" b="1" kern="100">
                    <a:solidFill>
                      <a:schemeClr val="tx1"/>
                    </a:solidFill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确定函数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kern="100">
                          <a:solidFill>
                            <a:schemeClr val="tx1"/>
                          </a:solidFill>
                          <a:uFillTx/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𝑓</m:t>
                      </m:r>
                      <m:r>
                        <a:rPr lang="en-US" altLang="zh-CN" sz="2400" i="1" kern="100">
                          <a:solidFill>
                            <a:schemeClr val="tx1"/>
                          </a:solidFill>
                          <a:uFillTx/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(</m:t>
                      </m:r>
                      <m:r>
                        <a:rPr lang="en-US" altLang="zh-CN" sz="2400" i="1" kern="100">
                          <a:solidFill>
                            <a:schemeClr val="tx1"/>
                          </a:solidFill>
                          <a:uFillTx/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𝑥</m:t>
                      </m:r>
                      <m:r>
                        <a:rPr lang="en-US" altLang="zh-CN" sz="2400" i="1" kern="100">
                          <a:solidFill>
                            <a:schemeClr val="tx1"/>
                          </a:solidFill>
                          <a:uFillTx/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)</m:t>
                      </m:r>
                    </m:oMath>
                  </m:oMathPara>
                </a14:m>
                <a:r>
                  <a:rPr lang="zh-CN" altLang="en-US" sz="2400" b="1" kern="100">
                    <a:solidFill>
                      <a:schemeClr val="tx1"/>
                    </a:solidFill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零点个数的常用方法：</a:t>
                </a:r>
                <a:endParaRPr lang="zh-CN" altLang="en-US" sz="2400" b="1" kern="100">
                  <a:solidFill>
                    <a:schemeClr val="tx1"/>
                  </a:solidFill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endParaRPr>
              </a:p>
              <a:p>
                <a:pPr algn="just">
                  <a:lnSpc>
                    <a:spcPct val="150000"/>
                  </a:lnSpc>
                  <a:spcAft>
                    <a:spcPct val="0"/>
                  </a:spcAft>
                  <a:tabLst>
                    <a:tab pos="2430780"/>
                  </a:tabLst>
                </a:pPr>
                <a:r>
                  <a:rPr lang="en-US" altLang="zh-CN" sz="2400" b="1" kern="100">
                    <a:solidFill>
                      <a:schemeClr val="tx1"/>
                    </a:solidFill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1.</a:t>
                </a:r>
                <a:r>
                  <a:rPr lang="zh-CN" altLang="en-US" sz="2400" b="1" kern="100">
                    <a:solidFill>
                      <a:schemeClr val="tx1"/>
                    </a:solidFill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直接解方程法：直接令函数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kern="100">
                          <a:solidFill>
                            <a:schemeClr val="tx1"/>
                          </a:solidFill>
                          <a:uFillTx/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𝑓</m:t>
                      </m:r>
                      <m:r>
                        <a:rPr lang="en-US" altLang="zh-CN" sz="2400" i="1" kern="100">
                          <a:solidFill>
                            <a:schemeClr val="tx1"/>
                          </a:solidFill>
                          <a:uFillTx/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(</m:t>
                      </m:r>
                      <m:r>
                        <a:rPr lang="en-US" altLang="zh-CN" sz="2400" i="1" kern="100">
                          <a:solidFill>
                            <a:schemeClr val="tx1"/>
                          </a:solidFill>
                          <a:uFillTx/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𝑥</m:t>
                      </m:r>
                      <m:r>
                        <a:rPr lang="en-US" altLang="zh-CN" sz="2400" i="1" kern="100">
                          <a:solidFill>
                            <a:schemeClr val="tx1"/>
                          </a:solidFill>
                          <a:uFillTx/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)=</m:t>
                      </m:r>
                      <m:r>
                        <a:rPr lang="en-US" altLang="zh-CN" sz="2400" i="1" kern="100">
                          <a:solidFill>
                            <a:schemeClr val="tx1"/>
                          </a:solidFill>
                          <a:uFillTx/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0</m:t>
                      </m:r>
                    </m:oMath>
                  </m:oMathPara>
                </a14:m>
                <a:r>
                  <a:rPr lang="zh-CN" altLang="en-US" sz="2400" b="1" kern="100">
                    <a:solidFill>
                      <a:schemeClr val="tx1"/>
                    </a:solidFill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，解方程组即可；</a:t>
                </a:r>
                <a:endParaRPr lang="en-US" altLang="zh-CN" sz="2400" b="1" kern="100">
                  <a:solidFill>
                    <a:schemeClr val="tx1"/>
                  </a:solidFill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endParaRPr>
              </a:p>
              <a:p>
                <a:pPr algn="just">
                  <a:lnSpc>
                    <a:spcPct val="150000"/>
                  </a:lnSpc>
                  <a:spcAft>
                    <a:spcPct val="0"/>
                  </a:spcAft>
                  <a:tabLst>
                    <a:tab pos="2430780"/>
                  </a:tabLst>
                </a:pPr>
                <a:r>
                  <a:rPr lang="en-US" altLang="zh-CN" sz="2400" b="1" kern="100">
                    <a:solidFill>
                      <a:schemeClr val="tx1"/>
                    </a:solidFill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2.</a:t>
                </a:r>
                <a:r>
                  <a:rPr lang="zh-CN" altLang="en-US" sz="2400" b="1" kern="100">
                    <a:solidFill>
                      <a:schemeClr val="tx1"/>
                    </a:solidFill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数形结合法：可以通过转换，画出两个函数的图象，根据函数图象的交点个数来判断函数的零点个数</a:t>
                </a:r>
                <a:r>
                  <a:rPr lang="en-US" altLang="zh-CN" sz="2400" b="1" kern="100">
                    <a:solidFill>
                      <a:schemeClr val="tx1"/>
                    </a:solidFill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.</a:t>
                </a:r>
                <a:endParaRPr lang="en-US" altLang="zh-CN" sz="2400" b="1" kern="100">
                  <a:solidFill>
                    <a:schemeClr val="tx1"/>
                  </a:solidFill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250" y="539115"/>
                <a:ext cx="10985500" cy="289750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3"/>
    </p:custDataLst>
  </p:cSld>
  <p:clrMapOvr>
    <a:masterClrMapping/>
  </p:clrMapOvr>
  <p:transition/>
  <p:timing/>
</p:sld>
</file>

<file path=ppt/slides/slide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5" name="组合 4" title=""/>
          <p:cNvGrpSpPr/>
          <p:nvPr/>
        </p:nvGrpSpPr>
        <p:grpSpPr>
          <a:xfrm>
            <a:off x="582930" y="-44450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7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练习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>
        <mc:Choice Requires="a14">
          <p:sp>
            <p:nvSpPr>
              <p:cNvPr id="2" name="文本框 1" title=""/>
              <p:cNvSpPr txBox="1"/>
              <p:nvPr/>
            </p:nvSpPr>
            <p:spPr>
              <a:xfrm>
                <a:off x="488315" y="683260"/>
                <a:ext cx="10905490" cy="4762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变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3.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已知函数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𝑓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)=|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6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|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3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𝑎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的零点个数为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4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，则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𝑎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的取值范围是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_______.</a:t>
                </a:r>
                <a:endPara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315" y="683260"/>
                <a:ext cx="10905490" cy="47625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3" name="文本框 2" title=""/>
              <p:cNvSpPr txBox="1"/>
              <p:nvPr/>
            </p:nvSpPr>
            <p:spPr>
              <a:xfrm>
                <a:off x="582930" y="1303655"/>
                <a:ext cx="6628765" cy="29292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解：令函数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𝑓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)=|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6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|−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3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0</m:t>
                      </m:r>
                    </m:oMath>
                  </m:oMathPara>
                </a14:m>
                <a:r>
                  <a:rPr lang="zh-CN" altLang="en-US" sz="2400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，</a:t>
                </a:r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可得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|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6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|=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3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𝑎</m:t>
                      </m:r>
                    </m:oMath>
                  </m:oMathPara>
                </a14:m>
                <a:r>
                  <a:rPr lang="zh-CN" altLang="en-US" sz="2400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，</a:t>
                </a:r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由于函数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𝑓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)=|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6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|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3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𝑎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的零点个数为</a:t>
                </a: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4</a:t>
                </a: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，故函数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=|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6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|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的图象和直线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3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𝑎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有四个交点，如图所示</a:t>
                </a:r>
                <a:r>
                  <a:rPr lang="en-US" altLang="zh-CN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.</a:t>
                </a:r>
                <a:endParaRPr lang="en-US" altLang="zh-CN" sz="2400" b="1">
                  <a:solidFill>
                    <a:srgbClr val="FF0000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由图可知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&lt;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&lt;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.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故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𝑎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的取值范围是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.</a:t>
                </a:r>
                <a:endParaRPr lang="en-US" altLang="zh-CN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930" y="1303655"/>
                <a:ext cx="6628765" cy="292925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 title="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8550" y="1597025"/>
            <a:ext cx="4189095" cy="409384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51201" name="组合 31" title=""/>
          <p:cNvGrpSpPr/>
          <p:nvPr/>
        </p:nvGrpSpPr>
        <p:grpSpPr>
          <a:xfrm>
            <a:off x="631507" y="-46037"/>
            <a:ext cx="11193462" cy="583565"/>
            <a:chOff x="614597" y="884420"/>
            <a:chExt cx="11192657" cy="584139"/>
          </a:xfrm>
        </p:grpSpPr>
        <p:cxnSp>
          <p:nvCxnSpPr>
            <p:cNvPr id="2" name="直接连接符 3"/>
            <p:cNvCxnSpPr/>
            <p:nvPr/>
          </p:nvCxnSpPr>
          <p:spPr>
            <a:xfrm>
              <a:off x="10456389" y="1162505"/>
              <a:ext cx="598444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组合 18"/>
            <p:cNvGrpSpPr/>
            <p:nvPr/>
          </p:nvGrpSpPr>
          <p:grpSpPr>
            <a:xfrm>
              <a:off x="614597" y="884420"/>
              <a:ext cx="5566353" cy="584139"/>
              <a:chOff x="1633928" y="944381"/>
              <a:chExt cx="5566353" cy="584139"/>
            </a:xfrm>
          </p:grpSpPr>
          <p:grpSp>
            <p:nvGrpSpPr>
              <p:cNvPr id="4" name="组合 17"/>
              <p:cNvGrpSpPr/>
              <p:nvPr/>
            </p:nvGrpSpPr>
            <p:grpSpPr>
              <a:xfrm>
                <a:off x="1633928" y="990512"/>
                <a:ext cx="5566353" cy="508504"/>
                <a:chOff x="1633928" y="990512"/>
                <a:chExt cx="5566353" cy="508504"/>
              </a:xfrm>
            </p:grpSpPr>
            <p:sp>
              <p:nvSpPr>
                <p:cNvPr id="9" name="五边形 13"/>
                <p:cNvSpPr/>
                <p:nvPr/>
              </p:nvSpPr>
              <p:spPr>
                <a:xfrm>
                  <a:off x="4876957" y="993641"/>
                  <a:ext cx="2323933" cy="494199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" name="五边形 14"/>
                <p:cNvSpPr/>
                <p:nvPr/>
              </p:nvSpPr>
              <p:spPr>
                <a:xfrm>
                  <a:off x="3810234" y="990463"/>
                  <a:ext cx="2323933" cy="494199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" name="五边形 15"/>
                <p:cNvSpPr/>
                <p:nvPr/>
              </p:nvSpPr>
              <p:spPr>
                <a:xfrm>
                  <a:off x="2751448" y="996819"/>
                  <a:ext cx="2322345" cy="494199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323933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1209" name="TextBox 13"/>
              <p:cNvSpPr/>
              <p:nvPr/>
            </p:nvSpPr>
            <p:spPr>
              <a:xfrm>
                <a:off x="1783777" y="944381"/>
                <a:ext cx="485930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lang="zh-CN" altLang="en-US"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课堂小结</a:t>
                </a:r>
                <a:r>
                  <a:rPr lang="en-US" altLang="zh-CN"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&amp;</a:t>
                </a:r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作业</a:t>
                </a:r>
                <a:endParaRPr lang="zh-CN" altLang="en-US"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cxnSp>
          <p:nvCxnSpPr>
            <p:cNvPr id="12" name="直接连接符 5"/>
            <p:cNvCxnSpPr/>
            <p:nvPr/>
          </p:nvCxnSpPr>
          <p:spPr>
            <a:xfrm>
              <a:off x="6416492" y="1184752"/>
              <a:ext cx="598445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6"/>
            <p:cNvCxnSpPr/>
            <p:nvPr/>
          </p:nvCxnSpPr>
          <p:spPr>
            <a:xfrm>
              <a:off x="7227646" y="1186342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7"/>
            <p:cNvCxnSpPr/>
            <p:nvPr/>
          </p:nvCxnSpPr>
          <p:spPr>
            <a:xfrm>
              <a:off x="8024514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8"/>
            <p:cNvCxnSpPr/>
            <p:nvPr/>
          </p:nvCxnSpPr>
          <p:spPr>
            <a:xfrm>
              <a:off x="8832493" y="1186342"/>
              <a:ext cx="598445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9"/>
            <p:cNvCxnSpPr/>
            <p:nvPr/>
          </p:nvCxnSpPr>
          <p:spPr>
            <a:xfrm>
              <a:off x="9643648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0"/>
            <p:cNvCxnSpPr/>
            <p:nvPr/>
          </p:nvCxnSpPr>
          <p:spPr>
            <a:xfrm>
              <a:off x="11207222" y="1164095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文本框 17" title=""/>
          <p:cNvSpPr txBox="1"/>
          <p:nvPr/>
        </p:nvSpPr>
        <p:spPr>
          <a:xfrm>
            <a:off x="631190" y="756285"/>
            <a:ext cx="3398520" cy="34486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课堂小结：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(1)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函数零点的概念；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(2)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函数零点存在定理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en-US" altLang="zh-CN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endParaRPr lang="en-US" altLang="zh-CN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作业：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(1)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整理本节课的题型；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(2)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课本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P144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1--2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题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en-US" altLang="zh-CN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  <p:transition/>
  <p:timing/>
</p:sld>
</file>

<file path=ppt/slides/slide2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深度视觉·原创设计 https://www.docer.com/works?userid=22383862" title=""/>
          <p:cNvSpPr txBox="1"/>
          <p:nvPr/>
        </p:nvSpPr>
        <p:spPr>
          <a:xfrm>
            <a:off x="486697" y="2906758"/>
            <a:ext cx="10775695" cy="3290017"/>
          </a:xfrm>
          <a:custGeom>
            <a:gdLst>
              <a:gd name="connsiteX0" fmla="*/ 0 w 10775695"/>
              <a:gd name="connsiteY0" fmla="*/ 0 h 3290017"/>
              <a:gd name="connsiteX1" fmla="*/ 10775695 w 10775695"/>
              <a:gd name="connsiteY1" fmla="*/ 0 h 3290017"/>
              <a:gd name="connsiteX2" fmla="*/ 10775695 w 10775695"/>
              <a:gd name="connsiteY2" fmla="*/ 3290017 h 3290017"/>
              <a:gd name="connsiteX3" fmla="*/ 0 w 10775695"/>
              <a:gd name="connsiteY3" fmla="*/ 3290017 h 329001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5695" h="3290017">
                <a:moveTo>
                  <a:pt x="0" y="0"/>
                </a:moveTo>
                <a:lnTo>
                  <a:pt x="10775695" y="0"/>
                </a:lnTo>
                <a:lnTo>
                  <a:pt x="10775695" y="3290017"/>
                </a:lnTo>
                <a:lnTo>
                  <a:pt x="0" y="3290017"/>
                </a:lnTo>
                <a:close/>
              </a:path>
            </a:pathLst>
          </a:custGeom>
          <a:blipFill dpi="0" rotWithShape="1">
            <a:blip r:embed="rId2"/>
            <a:stretch>
              <a:fillRect t="-219555" b="-219555"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深度视觉·原创设计 https://www.docer.com/works?userid=22383862" title=""/>
          <p:cNvSpPr/>
          <p:nvPr/>
        </p:nvSpPr>
        <p:spPr>
          <a:xfrm>
            <a:off x="2256502" y="1723199"/>
            <a:ext cx="9937085" cy="28285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3" name="深度视觉·原创设计 https://www.docer.com/works?userid=22383862" title=""/>
          <p:cNvSpPr/>
          <p:nvPr/>
        </p:nvSpPr>
        <p:spPr>
          <a:xfrm>
            <a:off x="0" y="0"/>
            <a:ext cx="715261" cy="6612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深度视觉·原创设计 https://www.docer.com/works?userid=22383862" title=""/>
          <p:cNvSpPr txBox="1"/>
          <p:nvPr/>
        </p:nvSpPr>
        <p:spPr>
          <a:xfrm>
            <a:off x="2917801" y="2391327"/>
            <a:ext cx="5113017" cy="922020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6000" b="1">
                <a:solidFill>
                  <a:schemeClr val="bg1"/>
                </a:solidFill>
                <a:latin typeface="Times New Roman" panose="02020603050405020304" charset="0"/>
                <a:ea typeface="微软雅黑"/>
                <a:cs typeface="+mn-ea"/>
                <a:sym typeface="+mn-lt"/>
              </a:rPr>
              <a:t>谢谢学习</a:t>
            </a:r>
            <a:endParaRPr lang="zh-CN" altLang="en-US" sz="6000" b="1">
              <a:solidFill>
                <a:schemeClr val="bg1"/>
              </a:solidFill>
              <a:latin typeface="Times New Roman" panose="02020603050405020304" charset="0"/>
              <a:ea typeface="微软雅黑"/>
              <a:cs typeface="+mn-ea"/>
              <a:sym typeface="+mn-lt"/>
            </a:endParaRPr>
          </a:p>
        </p:txBody>
      </p:sp>
      <p:sp>
        <p:nvSpPr>
          <p:cNvPr id="15" name="深度视觉·原创设计 https://www.docer.com/works?userid=22383862" title=""/>
          <p:cNvSpPr txBox="1"/>
          <p:nvPr/>
        </p:nvSpPr>
        <p:spPr>
          <a:xfrm>
            <a:off x="2917825" y="3295015"/>
            <a:ext cx="4017010" cy="4603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dist">
              <a:defRPr sz="1400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POSans L" panose="00020600040101010101" pitchFamily="18" charset="-122"/>
                <a:ea typeface="OPPOSans L" panose="00020600040101010101" pitchFamily="18" charset="-122"/>
              </a:defRPr>
            </a:lvl1pPr>
          </a:lstStyle>
          <a:p>
            <a:r>
              <a:rPr lang="en-US" altLang="zh-CN" sz="2400">
                <a:solidFill>
                  <a:schemeClr val="bg1"/>
                </a:solidFill>
                <a:latin typeface="Times New Roman" panose="02020603050405020304" charset="0"/>
                <a:ea typeface="微软雅黑"/>
                <a:cs typeface="+mn-ea"/>
                <a:sym typeface="+mn-lt"/>
              </a:rPr>
              <a:t>Thank you for learning</a:t>
            </a:r>
            <a:endParaRPr lang="en-US" altLang="zh-CN" sz="2400">
              <a:solidFill>
                <a:schemeClr val="bg1"/>
              </a:solidFill>
              <a:latin typeface="Times New Roman" panose="02020603050405020304" charset="0"/>
              <a:ea typeface="微软雅黑"/>
              <a:cs typeface="+mn-ea"/>
              <a:sym typeface="+mn-lt"/>
            </a:endParaRPr>
          </a:p>
        </p:txBody>
      </p:sp>
      <p:pic>
        <p:nvPicPr>
          <p:cNvPr id="101" name="图片 100" title=""/>
          <p:cNvPicPr/>
          <p:nvPr/>
        </p:nvPicPr>
        <p:blipFill>
          <a:blip r:embed="rId3"/>
          <a:stretch>
            <a:fillRect/>
          </a:stretch>
        </p:blipFill>
        <p:spPr>
          <a:xfrm>
            <a:off x="9332913" y="89853"/>
            <a:ext cx="2714625" cy="7524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51201" name="组合 31" title=""/>
          <p:cNvGrpSpPr/>
          <p:nvPr/>
        </p:nvGrpSpPr>
        <p:grpSpPr>
          <a:xfrm>
            <a:off x="536315" y="-45403"/>
            <a:ext cx="11209914" cy="583565"/>
            <a:chOff x="598146" y="885055"/>
            <a:chExt cx="11209108" cy="584139"/>
          </a:xfrm>
        </p:grpSpPr>
        <p:cxnSp>
          <p:nvCxnSpPr>
            <p:cNvPr id="51202" name="直接连接符 3"/>
            <p:cNvCxnSpPr/>
            <p:nvPr/>
          </p:nvCxnSpPr>
          <p:spPr>
            <a:xfrm>
              <a:off x="10456389" y="1162505"/>
              <a:ext cx="598444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203" name="组合 18"/>
            <p:cNvGrpSpPr/>
            <p:nvPr/>
          </p:nvGrpSpPr>
          <p:grpSpPr>
            <a:xfrm>
              <a:off x="598146" y="885055"/>
              <a:ext cx="7077836" cy="58413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4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新知探索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cxnSp>
          <p:nvCxnSpPr>
            <p:cNvPr id="51210" name="直接连接符 5"/>
            <p:cNvCxnSpPr/>
            <p:nvPr/>
          </p:nvCxnSpPr>
          <p:spPr>
            <a:xfrm>
              <a:off x="6416492" y="1184752"/>
              <a:ext cx="598445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1" name="直接连接符 6"/>
            <p:cNvCxnSpPr/>
            <p:nvPr/>
          </p:nvCxnSpPr>
          <p:spPr>
            <a:xfrm>
              <a:off x="7227646" y="1186342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2" name="直接连接符 7"/>
            <p:cNvCxnSpPr/>
            <p:nvPr/>
          </p:nvCxnSpPr>
          <p:spPr>
            <a:xfrm>
              <a:off x="8024514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3" name="直接连接符 8"/>
            <p:cNvCxnSpPr/>
            <p:nvPr/>
          </p:nvCxnSpPr>
          <p:spPr>
            <a:xfrm>
              <a:off x="8832493" y="1186342"/>
              <a:ext cx="598445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4" name="直接连接符 9"/>
            <p:cNvCxnSpPr/>
            <p:nvPr/>
          </p:nvCxnSpPr>
          <p:spPr>
            <a:xfrm>
              <a:off x="9643648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5" name="直接连接符 10"/>
            <p:cNvCxnSpPr/>
            <p:nvPr/>
          </p:nvCxnSpPr>
          <p:spPr>
            <a:xfrm>
              <a:off x="11207222" y="1164095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>
        <mc:Choice Requires="a14">
          <p:sp>
            <p:nvSpPr>
              <p:cNvPr id="5" name="文本框 4" title=""/>
              <p:cNvSpPr txBox="1"/>
              <p:nvPr/>
            </p:nvSpPr>
            <p:spPr>
              <a:xfrm>
                <a:off x="568325" y="571500"/>
                <a:ext cx="10981055" cy="17532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sz="2400" b="1">
                    <a:solidFill>
                      <a:srgbClr val="0070C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问题</a:t>
                </a:r>
                <a:r>
                  <a:rPr lang="en-US" altLang="zh-CN" sz="2400" b="1">
                    <a:solidFill>
                      <a:srgbClr val="0070C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1</a:t>
                </a:r>
                <a:r>
                  <a:rPr lang="zh-CN" altLang="en-US" sz="2400" b="1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：我们已经学习了用二次函数的观点认识一元二次方程，知道</a:t>
                </a: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一元二次方程的实数根就是相应二次函数的零点</a:t>
                </a:r>
                <a:r>
                  <a:rPr lang="en-US" altLang="zh-CN" sz="2400" b="1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.</a:t>
                </a:r>
                <a:r>
                  <a:rPr lang="zh-CN" altLang="en-US" sz="2400" b="1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像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chemeClr val="tx2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𝑙𝑛𝑥</m:t>
                      </m:r>
                      <m:r>
                        <a:rPr lang="en-US" altLang="zh-CN" sz="2400" i="1">
                          <a:solidFill>
                            <a:schemeClr val="tx2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chemeClr val="tx2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2</m:t>
                      </m:r>
                      <m:r>
                        <a:rPr lang="en-US" altLang="zh-CN" sz="2400" i="1">
                          <a:solidFill>
                            <a:schemeClr val="tx2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chemeClr val="tx2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chemeClr val="tx2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6</m:t>
                      </m:r>
                      <m:r>
                        <a:rPr lang="en-US" altLang="zh-CN" sz="2400" i="1">
                          <a:solidFill>
                            <a:schemeClr val="tx2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chemeClr val="tx2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0</m:t>
                      </m:r>
                    </m:oMath>
                  </m:oMathPara>
                </a14:m>
                <a:r>
                  <a:rPr lang="zh-CN" altLang="en-US" sz="2400" b="1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这样不能用公式求解的方程，是否也能采用类似的方法，用相应的函数研究它的解的情况呢？</a:t>
                </a:r>
                <a:endParaRPr lang="zh-CN" altLang="en-US" sz="2400" b="1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325" y="571500"/>
                <a:ext cx="10981055" cy="175323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 title=""/>
          <p:cNvSpPr/>
          <p:nvPr/>
        </p:nvSpPr>
        <p:spPr>
          <a:xfrm>
            <a:off x="1369695" y="3935730"/>
            <a:ext cx="75565" cy="75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 title=""/>
          <p:cNvGrpSpPr/>
          <p:nvPr/>
        </p:nvGrpSpPr>
        <p:grpSpPr>
          <a:xfrm>
            <a:off x="613292" y="2867025"/>
            <a:ext cx="4144010" cy="2905760"/>
            <a:chOff x="1425" y="5301"/>
            <a:chExt cx="6865" cy="4939"/>
          </a:xfrm>
        </p:grpSpPr>
        <p:pic>
          <p:nvPicPr>
            <p:cNvPr id="2" name="图片 1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3"/>
            <a:stretch>
              <a:fillRect/>
            </a:stretch>
          </p:blipFill>
          <p:spPr>
            <a:xfrm>
              <a:off x="2434" y="6552"/>
              <a:ext cx="4013" cy="3688"/>
            </a:xfrm>
            <a:prstGeom prst="rect">
              <a:avLst/>
            </a:prstGeom>
          </p:spPr>
        </p:pic>
        <mc:AlternateContent>
          <mc:Choice Requires="a14">
            <p:sp>
              <p:nvSpPr>
                <p:cNvPr id="6" name="文本框 5"/>
                <p:cNvSpPr txBox="1"/>
                <p:nvPr>
                  <p:custDataLst>
                    <p:tags r:id="rId5"/>
                  </p:custDataLst>
                </p:nvPr>
              </p:nvSpPr>
              <p:spPr>
                <a:xfrm>
                  <a:off x="1425" y="5301"/>
                  <a:ext cx="6865" cy="768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𝑦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𝑎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𝑏𝑥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𝑐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&gt;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0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𝑎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&gt;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0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)</m:t>
                        </m:r>
                      </m:oMath>
                    </m:oMathPara>
                  </a14:m>
                  <a:endParaRPr lang="en-US" altLang="zh-CN" sz="2400" i="1">
                    <a:solidFill>
                      <a:schemeClr val="tx1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endParaRPr>
                </a:p>
              </p:txBody>
            </p:sp>
          </mc:Choice>
          <mc:Fallback>
            <p:sp>
              <p:nvSpPr>
                <p:cNvPr id="6" name="文本框 5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6"/>
                  </p:custDataLst>
                </p:nvPr>
              </p:nvSpPr>
              <p:spPr>
                <a:xfrm>
                  <a:off x="1425" y="5301"/>
                  <a:ext cx="6865" cy="768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组合 17" title=""/>
          <p:cNvGrpSpPr/>
          <p:nvPr/>
        </p:nvGrpSpPr>
        <p:grpSpPr>
          <a:xfrm>
            <a:off x="5082540" y="3014345"/>
            <a:ext cx="6951980" cy="2821940"/>
            <a:chOff x="7799" y="5094"/>
            <a:chExt cx="10948" cy="4444"/>
          </a:xfrm>
        </p:grpSpPr>
        <mc:AlternateContent>
          <mc:Choice Requires="a14">
            <p:sp>
              <p:nvSpPr>
                <p:cNvPr id="16" name="文本框 15"/>
                <p:cNvSpPr txBox="1"/>
                <p:nvPr>
                  <p:custDataLst>
                    <p:tags r:id="rId8"/>
                  </p:custDataLst>
                </p:nvPr>
              </p:nvSpPr>
              <p:spPr>
                <a:xfrm>
                  <a:off x="8167" y="5301"/>
                  <a:ext cx="10580" cy="3790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wrap="square" rtlCol="0" anchor="t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𝑦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𝑎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𝑏𝑥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𝑐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chemeClr val="tx1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的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零点</a:t>
                  </a:r>
                  <a:r>
                    <a:rPr lang="zh-CN" altLang="en-US" sz="2400" b="1"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是</a:t>
                  </a:r>
                  <a14:m>
                    <m:oMathPara>
                      <m:oMathParaPr>
                        <m:jc/>
                      </m:oMathParaPr>
                      <m:oMath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，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r>
                    <a:rPr lang="en-US" altLang="zh-CN" sz="2400" b="1">
                      <a:solidFill>
                        <a:schemeClr val="tx1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.</a:t>
                  </a:r>
                  <a:endParaRPr lang="en-US" altLang="zh-CN" sz="2400" b="1">
                    <a:solidFill>
                      <a:schemeClr val="tx1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endParaRPr>
                </a:p>
                <a:p>
                  <a:pPr>
                    <a:lnSpc>
                      <a:spcPct val="150000"/>
                    </a:lnSpc>
                  </a:pP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𝑎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𝑏𝑥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𝑐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0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的根</a:t>
                  </a:r>
                  <a:r>
                    <a:rPr lang="zh-CN" altLang="en-US" sz="2400" b="1"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是</a:t>
                  </a:r>
                  <a14:m>
                    <m:oMathPara>
                      <m:oMathParaPr>
                        <m:jc/>
                      </m:oMathParaPr>
                      <m:oMath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，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sty m:val="b"/>
                          </m:rPr>
                          <a:rPr lang="en-US" altLang="zh-CN" sz="2400" b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.</m:t>
                        </m:r>
                      </m:oMath>
                    </m:oMathPara>
                  </a14:m>
                  <a:endParaRPr lang="en-US" altLang="zh-CN" sz="2400" b="1">
                    <a:solidFill>
                      <a:schemeClr val="tx1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endParaRPr>
                </a:p>
                <a:p>
                  <a:pPr>
                    <a:lnSpc>
                      <a:spcPct val="150000"/>
                    </a:lnSpc>
                  </a:pP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𝑎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𝑏𝑥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𝑐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&gt;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0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chemeClr val="tx1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的解集为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{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|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&lt;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  <m:r>
                          <a:rPr lang="zh-CN" altLang="en-US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或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&gt;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}</m:t>
                        </m:r>
                      </m:oMath>
                    </m:oMathPara>
                  </a14:m>
                  <a:r>
                    <a:rPr lang="zh-CN" altLang="en-US" sz="2400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，</a:t>
                  </a:r>
                  <a:endParaRPr lang="zh-CN" altLang="en-US" sz="2400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endParaRPr>
                </a:p>
                <a:p>
                  <a:pPr>
                    <a:lnSpc>
                      <a:spcPct val="150000"/>
                    </a:lnSpc>
                  </a:pP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𝑎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𝑏𝑥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𝑐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&lt;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0</m:t>
                        </m:r>
                      </m:oMath>
                    </m:oMathPara>
                  </a14:m>
                  <a:r>
                    <a:rPr lang="zh-CN" altLang="en-US" sz="2400" b="1"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的解集为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{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&lt;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&lt;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}</m:t>
                        </m:r>
                      </m:oMath>
                    </m:oMathPara>
                  </a14:m>
                  <a:r>
                    <a:rPr lang="en-US" altLang="zh-CN" sz="2400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.</a:t>
                  </a:r>
                  <a:endParaRPr lang="en-US" altLang="zh-CN" sz="2400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endParaRPr>
                </a:p>
              </p:txBody>
            </p:sp>
          </mc:Choice>
          <mc:Fallback>
            <p:sp>
              <p:nvSpPr>
                <p:cNvPr id="16" name="文本框 15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9"/>
                  </p:custDataLst>
                </p:nvPr>
              </p:nvSpPr>
              <p:spPr>
                <a:xfrm>
                  <a:off x="8167" y="5301"/>
                  <a:ext cx="10580" cy="3790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圆角矩形 16"/>
            <p:cNvSpPr/>
            <p:nvPr>
              <p:custDataLst>
                <p:tags r:id="rId11"/>
              </p:custDataLst>
            </p:nvPr>
          </p:nvSpPr>
          <p:spPr>
            <a:xfrm>
              <a:off x="7799" y="5094"/>
              <a:ext cx="10743" cy="4445"/>
            </a:xfrm>
            <a:prstGeom prst="roundRect">
              <a:avLst/>
            </a:prstGeom>
            <a:noFill/>
            <a:ln w="19050">
              <a:solidFill>
                <a:schemeClr val="accent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12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51201" name="组合 31" title=""/>
          <p:cNvGrpSpPr/>
          <p:nvPr/>
        </p:nvGrpSpPr>
        <p:grpSpPr>
          <a:xfrm>
            <a:off x="536315" y="-45403"/>
            <a:ext cx="11209914" cy="583565"/>
            <a:chOff x="598146" y="885055"/>
            <a:chExt cx="11209108" cy="584139"/>
          </a:xfrm>
        </p:grpSpPr>
        <p:cxnSp>
          <p:nvCxnSpPr>
            <p:cNvPr id="51202" name="直接连接符 3"/>
            <p:cNvCxnSpPr/>
            <p:nvPr/>
          </p:nvCxnSpPr>
          <p:spPr>
            <a:xfrm>
              <a:off x="10456389" y="1162505"/>
              <a:ext cx="598444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203" name="组合 18"/>
            <p:cNvGrpSpPr/>
            <p:nvPr/>
          </p:nvGrpSpPr>
          <p:grpSpPr>
            <a:xfrm>
              <a:off x="598146" y="885055"/>
              <a:ext cx="7077836" cy="58413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4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新知探索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cxnSp>
          <p:nvCxnSpPr>
            <p:cNvPr id="51210" name="直接连接符 5"/>
            <p:cNvCxnSpPr/>
            <p:nvPr/>
          </p:nvCxnSpPr>
          <p:spPr>
            <a:xfrm>
              <a:off x="6416492" y="1184752"/>
              <a:ext cx="598445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1" name="直接连接符 6"/>
            <p:cNvCxnSpPr/>
            <p:nvPr/>
          </p:nvCxnSpPr>
          <p:spPr>
            <a:xfrm>
              <a:off x="7227646" y="1186342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2" name="直接连接符 7"/>
            <p:cNvCxnSpPr/>
            <p:nvPr/>
          </p:nvCxnSpPr>
          <p:spPr>
            <a:xfrm>
              <a:off x="8024514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3" name="直接连接符 8"/>
            <p:cNvCxnSpPr/>
            <p:nvPr/>
          </p:nvCxnSpPr>
          <p:spPr>
            <a:xfrm>
              <a:off x="8832493" y="1186342"/>
              <a:ext cx="598445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4" name="直接连接符 9"/>
            <p:cNvCxnSpPr/>
            <p:nvPr/>
          </p:nvCxnSpPr>
          <p:spPr>
            <a:xfrm>
              <a:off x="9643648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5" name="直接连接符 10"/>
            <p:cNvCxnSpPr/>
            <p:nvPr/>
          </p:nvCxnSpPr>
          <p:spPr>
            <a:xfrm>
              <a:off x="11207222" y="1164095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>
        <mc:Choice Requires="a14">
          <p:sp>
            <p:nvSpPr>
              <p:cNvPr id="5" name="文本框 4" title=""/>
              <p:cNvSpPr txBox="1"/>
              <p:nvPr/>
            </p:nvSpPr>
            <p:spPr>
              <a:xfrm>
                <a:off x="568325" y="571500"/>
                <a:ext cx="10981055" cy="11988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400" b="1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    </a:t>
                </a:r>
                <a:r>
                  <a:rPr lang="zh-CN" altLang="en-US" sz="2400" b="1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与二次函数的零点一样，对于一般函数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chemeClr val="tx2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𝑦</m:t>
                      </m:r>
                      <m:r>
                        <a:rPr lang="en-US" altLang="zh-CN" sz="2400" i="1">
                          <a:solidFill>
                            <a:schemeClr val="tx2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chemeClr val="tx2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𝑓</m:t>
                      </m:r>
                      <m:r>
                        <a:rPr lang="en-US" altLang="zh-CN" sz="2400" i="1">
                          <a:solidFill>
                            <a:schemeClr val="tx2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(</m:t>
                      </m:r>
                      <m:r>
                        <a:rPr lang="en-US" altLang="zh-CN" sz="2400" i="1">
                          <a:solidFill>
                            <a:schemeClr val="tx2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chemeClr val="tx2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)</m:t>
                      </m:r>
                    </m:oMath>
                  </m:oMathPara>
                </a14:m>
                <a:r>
                  <a:rPr lang="zh-CN" altLang="en-US" sz="2400" b="1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，我们把</a:t>
                </a: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使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𝑓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(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)=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0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的实数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𝑥</m:t>
                      </m:r>
                    </m:oMath>
                  </m:oMathPara>
                </a14:m>
                <a:r>
                  <a:rPr lang="zh-CN" altLang="en-US" sz="2400" b="1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叫做</a:t>
                </a: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𝑦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𝑓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(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)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的零点</a:t>
                </a:r>
                <a:r>
                  <a:rPr lang="en-US" altLang="zh-CN" sz="2400" b="1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.</a:t>
                </a:r>
                <a:r>
                  <a:rPr lang="zh-CN" altLang="en-US" sz="2400" b="1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【注：函数的零点是一个实数，不是一个点】</a:t>
                </a:r>
                <a:endParaRPr lang="zh-CN" altLang="en-US" sz="2400" b="1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325" y="571500"/>
                <a:ext cx="10981055" cy="119888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 title=""/>
          <p:cNvSpPr/>
          <p:nvPr/>
        </p:nvSpPr>
        <p:spPr>
          <a:xfrm>
            <a:off x="1369695" y="3935730"/>
            <a:ext cx="75565" cy="75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 title=""/>
          <p:cNvGrpSpPr/>
          <p:nvPr/>
        </p:nvGrpSpPr>
        <p:grpSpPr>
          <a:xfrm>
            <a:off x="846455" y="2167890"/>
            <a:ext cx="10796905" cy="2929255"/>
            <a:chOff x="1333" y="3147"/>
            <a:chExt cx="17003" cy="4613"/>
          </a:xfrm>
        </p:grpSpPr>
        <p:sp>
          <p:nvSpPr>
            <p:cNvPr id="2" name="圆角矩形 1"/>
            <p:cNvSpPr/>
            <p:nvPr/>
          </p:nvSpPr>
          <p:spPr>
            <a:xfrm>
              <a:off x="1333" y="3186"/>
              <a:ext cx="15855" cy="4574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>
          <mc:Choice Requires="a14">
            <p:sp>
              <p:nvSpPr>
                <p:cNvPr id="8" name="文本框 7"/>
                <p:cNvSpPr txBox="1"/>
                <p:nvPr>
                  <p:custDataLst>
                    <p:tags r:id="rId3"/>
                  </p:custDataLst>
                </p:nvPr>
              </p:nvSpPr>
              <p:spPr>
                <a:xfrm>
                  <a:off x="1462" y="3147"/>
                  <a:ext cx="16874" cy="450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>
                    <a:lnSpc>
                      <a:spcPct val="150000"/>
                    </a:lnSpc>
                  </a:pPr>
                  <a:r>
                    <a:rPr lang="en-US" altLang="zh-CN" sz="2400" b="1">
                      <a:latin typeface="宋体" panose="02010600030101010101" pitchFamily="2" charset="-122"/>
                      <a:ea typeface="宋体" panose="02010600030101010101" pitchFamily="2" charset="-122"/>
                    </a:rPr>
                    <a:t>    </a:t>
                  </a:r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</a:rPr>
                    <a:t>这样，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函数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𝑦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𝑓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)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的零点就是方程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𝑓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)=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0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的实数解</a:t>
                  </a:r>
                  <a:r>
                    <a:rPr lang="zh-CN" altLang="en-US" sz="2400" b="1"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，也就是</a:t>
                  </a:r>
                  <a:r>
                    <a:rPr lang="zh-CN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函数</a:t>
                  </a:r>
                  <a:endParaRPr lang="zh-CN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endParaRPr>
                </a:p>
                <a:p>
                  <a:pPr algn="l">
                    <a:lnSpc>
                      <a:spcPct val="150000"/>
                    </a:lnSpc>
                  </a:pP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𝑦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𝑓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)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的图象与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轴的公共点的横坐标</a:t>
                  </a:r>
                  <a:r>
                    <a:rPr lang="en-US" altLang="zh-CN" sz="2400" b="1"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.</a:t>
                  </a:r>
                  <a:r>
                    <a:rPr lang="zh-CN" altLang="en-US" sz="2400" b="1"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所以</a:t>
                  </a:r>
                  <a:endPara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endParaRPr>
                </a:p>
                <a:p>
                  <a:pPr algn="l">
                    <a:lnSpc>
                      <a:spcPct val="150000"/>
                    </a:lnSpc>
                  </a:pPr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方程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𝑓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)=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0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有实数解</a:t>
                  </a:r>
                  <a:endPara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endParaRPr>
                </a:p>
                <a:p>
                  <a:pPr algn="l">
                    <a:lnSpc>
                      <a:spcPct val="150000"/>
                    </a:lnSpc>
                  </a:pPr>
                  <a14:m>
                    <m:oMathPara>
                      <m:oMathParaPr>
                        <m:jc/>
                      </m:oMathParaPr>
                      <m:oMath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⇔</m:t>
                        </m:r>
                      </m:oMath>
                    </m:oMathPara>
                  </a14:m>
                  <a:r>
                    <a:rPr lang="zh-CN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函数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𝑦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𝑓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)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有零点</a:t>
                  </a:r>
                  <a:endPara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endParaRPr>
                </a:p>
                <a:p>
                  <a:pPr algn="l">
                    <a:lnSpc>
                      <a:spcPct val="150000"/>
                    </a:lnSpc>
                  </a:pPr>
                  <a14:m>
                    <m:oMathPara>
                      <m:oMathParaPr>
                        <m:jc/>
                      </m:oMathParaPr>
                      <m:oMath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⇔</m:t>
                        </m:r>
                      </m:oMath>
                    </m:oMathPara>
                  </a14:m>
                  <a:r>
                    <a:rPr lang="zh-CN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函数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𝑦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𝑓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)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的图象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与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轴有公共点</a:t>
                  </a:r>
                  <a:endPara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endParaRPr>
                </a:p>
              </p:txBody>
            </p:sp>
          </mc:Choice>
          <mc:Fallback>
            <p:sp>
              <p:nvSpPr>
                <p:cNvPr id="8" name="文本框 7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4"/>
                  </p:custDataLst>
                </p:nvPr>
              </p:nvSpPr>
              <p:spPr>
                <a:xfrm>
                  <a:off x="1462" y="3147"/>
                  <a:ext cx="16874" cy="4506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custDataLst>
      <p:tags r:id="rId6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51201" name="组合 31" title=""/>
          <p:cNvGrpSpPr/>
          <p:nvPr/>
        </p:nvGrpSpPr>
        <p:grpSpPr>
          <a:xfrm>
            <a:off x="536315" y="-45403"/>
            <a:ext cx="11209914" cy="583565"/>
            <a:chOff x="598146" y="885055"/>
            <a:chExt cx="11209108" cy="584139"/>
          </a:xfrm>
        </p:grpSpPr>
        <p:cxnSp>
          <p:nvCxnSpPr>
            <p:cNvPr id="51202" name="直接连接符 3"/>
            <p:cNvCxnSpPr/>
            <p:nvPr/>
          </p:nvCxnSpPr>
          <p:spPr>
            <a:xfrm>
              <a:off x="10456389" y="1162505"/>
              <a:ext cx="598444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203" name="组合 18"/>
            <p:cNvGrpSpPr/>
            <p:nvPr/>
          </p:nvGrpSpPr>
          <p:grpSpPr>
            <a:xfrm>
              <a:off x="598146" y="885055"/>
              <a:ext cx="7077836" cy="58413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4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新知探索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cxnSp>
          <p:nvCxnSpPr>
            <p:cNvPr id="51210" name="直接连接符 5"/>
            <p:cNvCxnSpPr/>
            <p:nvPr/>
          </p:nvCxnSpPr>
          <p:spPr>
            <a:xfrm>
              <a:off x="6416492" y="1184752"/>
              <a:ext cx="598445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1" name="直接连接符 6"/>
            <p:cNvCxnSpPr/>
            <p:nvPr/>
          </p:nvCxnSpPr>
          <p:spPr>
            <a:xfrm>
              <a:off x="7227646" y="1186342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2" name="直接连接符 7"/>
            <p:cNvCxnSpPr/>
            <p:nvPr/>
          </p:nvCxnSpPr>
          <p:spPr>
            <a:xfrm>
              <a:off x="8024514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3" name="直接连接符 8"/>
            <p:cNvCxnSpPr/>
            <p:nvPr/>
          </p:nvCxnSpPr>
          <p:spPr>
            <a:xfrm>
              <a:off x="8832493" y="1186342"/>
              <a:ext cx="598445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4" name="直接连接符 9"/>
            <p:cNvCxnSpPr/>
            <p:nvPr/>
          </p:nvCxnSpPr>
          <p:spPr>
            <a:xfrm>
              <a:off x="9643648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5" name="直接连接符 10"/>
            <p:cNvCxnSpPr/>
            <p:nvPr/>
          </p:nvCxnSpPr>
          <p:spPr>
            <a:xfrm>
              <a:off x="11207222" y="1164095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>
        <mc:Choice Requires="a14">
          <p:sp>
            <p:nvSpPr>
              <p:cNvPr id="5" name="文本框 4" title=""/>
              <p:cNvSpPr txBox="1"/>
              <p:nvPr/>
            </p:nvSpPr>
            <p:spPr>
              <a:xfrm>
                <a:off x="568325" y="631190"/>
                <a:ext cx="10981055" cy="17532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400" b="1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    </a:t>
                </a:r>
                <a:r>
                  <a:rPr lang="zh-CN" altLang="en-US" sz="2400" b="1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由此可知，求方程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chemeClr val="tx2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𝑓</m:t>
                      </m:r>
                      <m:r>
                        <a:rPr lang="en-US" altLang="zh-CN" sz="2400" i="1">
                          <a:solidFill>
                            <a:schemeClr val="tx2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(</m:t>
                      </m:r>
                      <m:r>
                        <a:rPr lang="en-US" altLang="zh-CN" sz="2400" i="1">
                          <a:solidFill>
                            <a:schemeClr val="tx2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chemeClr val="tx2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)=</m:t>
                      </m:r>
                      <m:r>
                        <a:rPr lang="en-US" altLang="zh-CN" sz="2400" i="1">
                          <a:solidFill>
                            <a:schemeClr val="tx2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0</m:t>
                      </m:r>
                    </m:oMath>
                  </m:oMathPara>
                </a14:m>
                <a:r>
                  <a:rPr lang="zh-CN" altLang="en-US" sz="2400" b="1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的实数解，就是确定函数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chemeClr val="tx2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𝑦</m:t>
                      </m:r>
                      <m:r>
                        <a:rPr lang="en-US" altLang="zh-CN" sz="2400" i="1">
                          <a:solidFill>
                            <a:schemeClr val="tx2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chemeClr val="tx2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𝑓</m:t>
                      </m:r>
                      <m:r>
                        <a:rPr lang="en-US" altLang="zh-CN" sz="2400" i="1">
                          <a:solidFill>
                            <a:schemeClr val="tx2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(</m:t>
                      </m:r>
                      <m:r>
                        <a:rPr lang="en-US" altLang="zh-CN" sz="2400" i="1">
                          <a:solidFill>
                            <a:schemeClr val="tx2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chemeClr val="tx2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)</m:t>
                      </m:r>
                    </m:oMath>
                  </m:oMathPara>
                </a14:m>
                <a:r>
                  <a:rPr lang="zh-CN" altLang="en-US" sz="2400" b="1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的零点</a:t>
                </a:r>
                <a:r>
                  <a:rPr lang="en-US" altLang="zh-CN" sz="2400" b="1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.</a:t>
                </a:r>
                <a:r>
                  <a:rPr lang="zh-CN" altLang="en-US" sz="2400" b="1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一般地，对于</a:t>
                </a: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不能用公式求解的方程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𝑓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(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)=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0</m:t>
                      </m:r>
                    </m:oMath>
                  </m:oMathPara>
                </a14:m>
                <a:r>
                  <a:rPr lang="zh-CN" altLang="en-US" sz="2400" b="1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，我们可以把它与相应的函数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chemeClr val="tx2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𝑦</m:t>
                      </m:r>
                      <m:r>
                        <a:rPr lang="en-US" altLang="zh-CN" sz="2400" i="1">
                          <a:solidFill>
                            <a:schemeClr val="tx2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chemeClr val="tx2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𝑓</m:t>
                      </m:r>
                      <m:r>
                        <a:rPr lang="en-US" altLang="zh-CN" sz="2400" i="1">
                          <a:solidFill>
                            <a:schemeClr val="tx2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(</m:t>
                      </m:r>
                      <m:r>
                        <a:rPr lang="en-US" altLang="zh-CN" sz="2400" i="1">
                          <a:solidFill>
                            <a:schemeClr val="tx2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chemeClr val="tx2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)</m:t>
                      </m:r>
                    </m:oMath>
                  </m:oMathPara>
                </a14:m>
                <a:r>
                  <a:rPr lang="zh-CN" altLang="en-US" sz="2400" b="1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联系起来，</a:t>
                </a: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利用函数的图象和性质找出零点，从而得到方程的解</a:t>
                </a:r>
                <a:r>
                  <a:rPr lang="en-US" altLang="zh-CN" sz="2400" b="1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.</a:t>
                </a:r>
                <a:endParaRPr lang="en-US" altLang="zh-CN" sz="2400" b="1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325" y="631190"/>
                <a:ext cx="10981055" cy="1753235"/>
              </a:xfrm>
              <a:prstGeom prst="rect">
                <a:avLst/>
              </a:prstGeom>
              <a:blipFill rotWithShape="1">
                <a:blip r:embed="rId2"/>
                <a:stretch>
                  <a:fillRect r="-12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 title=""/>
          <p:cNvSpPr/>
          <p:nvPr/>
        </p:nvSpPr>
        <p:spPr>
          <a:xfrm>
            <a:off x="1369695" y="3935730"/>
            <a:ext cx="75565" cy="75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 title=""/>
          <p:cNvGrpSpPr/>
          <p:nvPr/>
        </p:nvGrpSpPr>
        <p:grpSpPr>
          <a:xfrm>
            <a:off x="605790" y="2478405"/>
            <a:ext cx="10980420" cy="1198880"/>
            <a:chOff x="954" y="3861"/>
            <a:chExt cx="17292" cy="1888"/>
          </a:xfrm>
        </p:grpSpPr>
        <p:sp>
          <p:nvSpPr>
            <p:cNvPr id="7" name="文本框 6"/>
            <p:cNvSpPr txBox="1"/>
            <p:nvPr>
              <p:custDataLst>
                <p:tags r:id="rId3"/>
              </p:custDataLst>
            </p:nvPr>
          </p:nvSpPr>
          <p:spPr>
            <a:xfrm>
              <a:off x="954" y="3861"/>
              <a:ext cx="17293" cy="1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400" b="1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    </a:t>
              </a:r>
              <a:r>
                <a:rPr lang="zh-CN" altLang="en-US" sz="2400" b="1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下面从考察二次函数存在零点时函数图象的特征，以及零点附近函数值的变化规律入手</a:t>
              </a:r>
              <a:r>
                <a:rPr lang="en-US" altLang="zh-CN" sz="2400" b="1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.</a:t>
              </a:r>
              <a:endParaRPr lang="en-US" altLang="zh-CN" sz="2400" b="1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3869" y="5199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 title=""/>
          <p:cNvGrpSpPr/>
          <p:nvPr/>
        </p:nvGrpSpPr>
        <p:grpSpPr>
          <a:xfrm>
            <a:off x="605790" y="3935730"/>
            <a:ext cx="11062970" cy="1551305"/>
            <a:chOff x="954" y="5709"/>
            <a:chExt cx="17422" cy="2443"/>
          </a:xfrm>
        </p:grpSpPr>
        <mc:AlternateContent>
          <mc:Choice Requires="a14">
            <p:sp>
              <p:nvSpPr>
                <p:cNvPr id="11" name="文本框 10"/>
                <p:cNvSpPr txBox="1"/>
                <p:nvPr>
                  <p:custDataLst>
                    <p:tags r:id="rId4"/>
                  </p:custDataLst>
                </p:nvPr>
              </p:nvSpPr>
              <p:spPr>
                <a:xfrm>
                  <a:off x="954" y="5709"/>
                  <a:ext cx="17422" cy="24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30000"/>
                    </a:lnSpc>
                  </a:pPr>
                  <a:r>
                    <a:rPr lang="zh-CN" altLang="en-US" sz="2400" b="1">
                      <a:solidFill>
                        <a:srgbClr val="0070C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活动</a:t>
                  </a:r>
                  <a:r>
                    <a:rPr lang="en-US" altLang="zh-CN" sz="2400" b="1">
                      <a:solidFill>
                        <a:srgbClr val="0070C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1</a:t>
                  </a:r>
                  <a:r>
                    <a:rPr lang="zh-CN" altLang="en-US" sz="2400" b="1">
                      <a:solidFill>
                        <a:srgbClr val="0070C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：</a:t>
                  </a:r>
                  <a:r>
                    <a:rPr lang="zh-CN" altLang="en-US" sz="2400" b="1">
                      <a:solidFill>
                        <a:schemeClr val="tx2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对于二次函数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chemeClr val="tx2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𝑓</m:t>
                        </m:r>
                        <m:r>
                          <a:rPr lang="en-US" altLang="zh-CN" sz="2400" i="1">
                            <a:solidFill>
                              <a:schemeClr val="tx2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chemeClr val="tx2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chemeClr val="tx2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)=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chemeClr val="tx2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chemeClr val="tx2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chemeClr val="tx2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schemeClr val="tx2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sz="2400" i="1">
                            <a:solidFill>
                              <a:schemeClr val="tx2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altLang="zh-CN" sz="2400" i="1">
                            <a:solidFill>
                              <a:schemeClr val="tx2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chemeClr val="tx2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sz="2400" i="1">
                            <a:solidFill>
                              <a:schemeClr val="tx2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3</m:t>
                        </m:r>
                      </m:oMath>
                    </m:oMathPara>
                  </a14:m>
                  <a:r>
                    <a:rPr lang="en-US" altLang="zh-CN" sz="2400" b="1">
                      <a:solidFill>
                        <a:schemeClr val="tx2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,</a:t>
                  </a:r>
                  <a:r>
                    <a:rPr lang="zh-CN" altLang="en-US" sz="2400" b="1">
                      <a:solidFill>
                        <a:schemeClr val="tx2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观察它的图象，发现它在区间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chemeClr val="tx2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[</m:t>
                        </m:r>
                        <m:r>
                          <a:rPr lang="en-US" altLang="zh-CN" sz="2400" i="1">
                            <a:solidFill>
                              <a:schemeClr val="tx2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altLang="zh-CN" sz="2400" i="1">
                            <a:solidFill>
                              <a:schemeClr val="tx2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sz="2400" i="1">
                            <a:solidFill>
                              <a:schemeClr val="tx2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4</m:t>
                        </m:r>
                        <m:r>
                          <a:rPr lang="en-US" altLang="zh-CN" sz="2400" i="1">
                            <a:solidFill>
                              <a:schemeClr val="tx2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]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chemeClr val="tx2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上有零点</a:t>
                  </a:r>
                  <a:r>
                    <a:rPr lang="en-US" altLang="zh-CN" sz="2400" b="1">
                      <a:solidFill>
                        <a:schemeClr val="tx2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.</a:t>
                  </a:r>
                  <a:r>
                    <a:rPr lang="zh-CN" altLang="en-US" sz="2400" b="1">
                      <a:solidFill>
                        <a:schemeClr val="tx2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这时，函数图象与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chemeClr val="tx2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chemeClr val="tx2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轴有什么关系？在区间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chemeClr val="tx2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[</m:t>
                        </m:r>
                        <m:r>
                          <a:rPr lang="en-US" altLang="zh-CN" sz="2400" i="1">
                            <a:solidFill>
                              <a:schemeClr val="tx2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sz="2400" i="1">
                            <a:solidFill>
                              <a:schemeClr val="tx2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altLang="zh-CN" sz="2400" i="1">
                            <a:solidFill>
                              <a:schemeClr val="tx2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sz="2400" i="1">
                            <a:solidFill>
                              <a:schemeClr val="tx2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0</m:t>
                        </m:r>
                        <m:r>
                          <a:rPr lang="en-US" altLang="zh-CN" sz="2400" i="1">
                            <a:solidFill>
                              <a:schemeClr val="tx2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]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chemeClr val="tx2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上是否也有这种关系？你认为应如何利用函数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chemeClr val="tx2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𝑓</m:t>
                        </m:r>
                        <m:r>
                          <a:rPr lang="en-US" altLang="zh-CN" sz="2400" i="1">
                            <a:solidFill>
                              <a:schemeClr val="tx2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chemeClr val="tx2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chemeClr val="tx2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)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chemeClr val="tx2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的取值来刻画这种关系？</a:t>
                  </a:r>
                  <a:endParaRPr lang="zh-CN" altLang="en-US" sz="2400" b="1">
                    <a:solidFill>
                      <a:schemeClr val="tx2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endParaRPr>
                </a:p>
              </p:txBody>
            </p:sp>
          </mc:Choice>
          <mc:Fallback>
            <p:sp>
              <p:nvSpPr>
                <p:cNvPr id="11" name="文本框 10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5"/>
                  </p:custDataLst>
                </p:nvPr>
              </p:nvSpPr>
              <p:spPr>
                <a:xfrm>
                  <a:off x="954" y="5709"/>
                  <a:ext cx="17422" cy="2443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矩形 11"/>
            <p:cNvSpPr/>
            <p:nvPr/>
          </p:nvSpPr>
          <p:spPr>
            <a:xfrm>
              <a:off x="13346" y="7648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7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51201" name="组合 31" title=""/>
          <p:cNvGrpSpPr/>
          <p:nvPr/>
        </p:nvGrpSpPr>
        <p:grpSpPr>
          <a:xfrm>
            <a:off x="536315" y="-45403"/>
            <a:ext cx="11209914" cy="583565"/>
            <a:chOff x="598146" y="885055"/>
            <a:chExt cx="11209108" cy="584139"/>
          </a:xfrm>
        </p:grpSpPr>
        <p:cxnSp>
          <p:nvCxnSpPr>
            <p:cNvPr id="51202" name="直接连接符 3"/>
            <p:cNvCxnSpPr/>
            <p:nvPr/>
          </p:nvCxnSpPr>
          <p:spPr>
            <a:xfrm>
              <a:off x="10456389" y="1162505"/>
              <a:ext cx="598444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203" name="组合 18"/>
            <p:cNvGrpSpPr/>
            <p:nvPr/>
          </p:nvGrpSpPr>
          <p:grpSpPr>
            <a:xfrm>
              <a:off x="598146" y="885055"/>
              <a:ext cx="7077836" cy="58413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4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新知探索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cxnSp>
          <p:nvCxnSpPr>
            <p:cNvPr id="51210" name="直接连接符 5"/>
            <p:cNvCxnSpPr/>
            <p:nvPr/>
          </p:nvCxnSpPr>
          <p:spPr>
            <a:xfrm>
              <a:off x="6416492" y="1184752"/>
              <a:ext cx="598445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1" name="直接连接符 6"/>
            <p:cNvCxnSpPr/>
            <p:nvPr/>
          </p:nvCxnSpPr>
          <p:spPr>
            <a:xfrm>
              <a:off x="7227646" y="1186342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2" name="直接连接符 7"/>
            <p:cNvCxnSpPr/>
            <p:nvPr/>
          </p:nvCxnSpPr>
          <p:spPr>
            <a:xfrm>
              <a:off x="8024514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3" name="直接连接符 8"/>
            <p:cNvCxnSpPr/>
            <p:nvPr/>
          </p:nvCxnSpPr>
          <p:spPr>
            <a:xfrm>
              <a:off x="8832493" y="1186342"/>
              <a:ext cx="598445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4" name="直接连接符 9"/>
            <p:cNvCxnSpPr/>
            <p:nvPr/>
          </p:nvCxnSpPr>
          <p:spPr>
            <a:xfrm>
              <a:off x="9643648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5" name="直接连接符 10"/>
            <p:cNvCxnSpPr/>
            <p:nvPr/>
          </p:nvCxnSpPr>
          <p:spPr>
            <a:xfrm>
              <a:off x="11207222" y="1164095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组合 16" title=""/>
          <p:cNvGrpSpPr/>
          <p:nvPr/>
        </p:nvGrpSpPr>
        <p:grpSpPr>
          <a:xfrm>
            <a:off x="536575" y="743585"/>
            <a:ext cx="7576820" cy="2053590"/>
            <a:chOff x="845" y="1171"/>
            <a:chExt cx="11932" cy="3234"/>
          </a:xfrm>
        </p:grpSpPr>
        <p:sp>
          <p:nvSpPr>
            <p:cNvPr id="15" name="矩形 14"/>
            <p:cNvSpPr/>
            <p:nvPr/>
          </p:nvSpPr>
          <p:spPr>
            <a:xfrm>
              <a:off x="1442" y="2865"/>
              <a:ext cx="2826" cy="6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845" y="1171"/>
              <a:ext cx="11933" cy="3234"/>
              <a:chOff x="1301" y="5300"/>
              <a:chExt cx="17422" cy="3234"/>
            </a:xfrm>
          </p:grpSpPr>
          <mc:AlternateContent>
            <mc:Choice Requires="a14">
              <p:sp>
                <p:nvSpPr>
                  <p:cNvPr id="11" name="文本框 10"/>
                  <p:cNvSpPr txBox="1"/>
                  <p:nvPr>
                    <p:custDataLst>
                      <p:tags r:id="rId2"/>
                    </p:custDataLst>
                  </p:nvPr>
                </p:nvSpPr>
                <p:spPr>
                  <a:xfrm>
                    <a:off x="1301" y="5300"/>
                    <a:ext cx="17422" cy="323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ct val="130000"/>
                      </a:lnSpc>
                    </a:pPr>
                    <a:r>
                      <a:rPr lang="en-US" altLang="zh-CN" sz="2400" b="1">
                        <a:solidFill>
                          <a:schemeClr val="tx2"/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a:t>        </a:t>
                    </a:r>
                    <a:r>
                      <a:rPr lang="zh-CN" altLang="en-US" sz="2400" b="1">
                        <a:solidFill>
                          <a:schemeClr val="tx2"/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a:t>可以发现，在零点附近，</a:t>
                    </a:r>
                    <a:r>
                      <a:rPr lang="zh-CN" altLang="en-US" sz="2400" b="1">
                        <a:solidFill>
                          <a:srgbClr val="FF0000"/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a:t>函数图象</a:t>
                    </a:r>
                    <a:r>
                      <a:rPr lang="zh-CN" altLang="en-US" sz="2400" b="1">
                        <a:solidFill>
                          <a:schemeClr val="tx2"/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a:t>是</a:t>
                    </a:r>
                    <a:r>
                      <a:rPr lang="zh-CN" altLang="en-US" sz="2400" b="1">
                        <a:solidFill>
                          <a:srgbClr val="FF0000"/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a:t>连续不断</a:t>
                    </a:r>
                    <a:r>
                      <a:rPr lang="zh-CN" altLang="en-US" sz="2400" b="1">
                        <a:solidFill>
                          <a:schemeClr val="tx2"/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a:t>的，并且</a:t>
                    </a:r>
                    <a:r>
                      <a:rPr lang="en-US" altLang="zh-CN" sz="2400" b="1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rPr>
                      <a:t>“</a:t>
                    </a:r>
                    <a:r>
                      <a:rPr lang="zh-CN" altLang="en-US" sz="2400" b="1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rPr>
                      <a:t>穿过</a:t>
                    </a:r>
                    <a:r>
                      <a:rPr lang="en-US" altLang="zh-CN" sz="2400" b="1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rPr>
                      <a:t>”</a:t>
                    </a:r>
                    <a14:m>
                      <m:oMathPara>
                        <m:oMathParaPr>
                          <m:jc/>
                        </m:oMathParaPr>
                        <m:oMath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</m:oMath>
                      </m:oMathPara>
                    </a14:m>
                    <a:r>
                      <a:rPr lang="zh-CN" altLang="en-US" sz="2400" b="1">
                        <a:solidFill>
                          <a:srgbClr val="FF0000"/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a:t>轴</a:t>
                    </a:r>
                    <a:r>
                      <a:rPr lang="en-US" altLang="zh-CN" sz="2400" b="1">
                        <a:solidFill>
                          <a:schemeClr val="tx2"/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a:t>.</a:t>
                    </a:r>
                    <a:r>
                      <a:rPr lang="zh-CN" altLang="en-US" sz="2400" b="1">
                        <a:solidFill>
                          <a:srgbClr val="FF0000"/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a:t>函数在端点</a:t>
                    </a:r>
                    <a14:m>
                      <m:oMathPara>
                        <m:oMathParaPr>
                          <m:jc/>
                        </m:oMathParaPr>
                        <m:oMath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=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</m:oMath>
                      </m:oMathPara>
                    </a14:m>
                    <a:r>
                      <a:rPr lang="zh-CN" altLang="en-US" sz="2400" b="1">
                        <a:solidFill>
                          <a:srgbClr val="FF0000"/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a:t>和</a:t>
                    </a:r>
                    <a14:m>
                      <m:oMathPara>
                        <m:oMathParaPr>
                          <m:jc/>
                        </m:oMathParaPr>
                        <m:oMath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=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4</m:t>
                          </m:r>
                        </m:oMath>
                      </m:oMathPara>
                    </a14:m>
                    <a:r>
                      <a:rPr lang="zh-CN" altLang="en-US" sz="2400" b="1">
                        <a:solidFill>
                          <a:srgbClr val="FF0000"/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a:t>的取值异号</a:t>
                    </a:r>
                    <a:r>
                      <a:rPr lang="zh-CN" altLang="en-US" sz="2400" b="1">
                        <a:solidFill>
                          <a:schemeClr val="tx2"/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a:t>，即</a:t>
                    </a:r>
                    <a14:m>
                      <m:oMathPara>
                        <m:oMathParaPr>
                          <m:jc/>
                        </m:oMathParaPr>
                        <m:oMath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𝑓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(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)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��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(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4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)&lt;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0</m:t>
                          </m:r>
                        </m:oMath>
                      </m:oMathPara>
                    </a14:m>
                    <a:r>
                      <a:rPr lang="zh-CN" altLang="en-US" sz="2400">
                        <a:solidFill>
                          <a:schemeClr val="tx2"/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a:t>，</a:t>
                    </a:r>
                    <a:r>
                      <a:rPr lang="zh-CN" altLang="en-US" sz="2400" b="1">
                        <a:solidFill>
                          <a:schemeClr val="tx2"/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a:t>函数</a:t>
                    </a:r>
                    <a14:m>
                      <m:oMathPara>
                        <m:oMathParaPr>
                          <m:jc/>
                        </m:oMathParaPr>
                        <m:oMath>
                          <m:r>
                            <a:rPr lang="en-US" altLang="zh-CN" sz="2400" i="1">
                              <a:solidFill>
                                <a:schemeClr val="tx2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𝑓</m:t>
                          </m:r>
                          <m:r>
                            <a:rPr lang="en-US" altLang="zh-CN" sz="2400" i="1">
                              <a:solidFill>
                                <a:schemeClr val="tx2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(</m:t>
                          </m:r>
                          <m:r>
                            <a:rPr lang="en-US" altLang="zh-CN" sz="2400" i="1">
                              <a:solidFill>
                                <a:schemeClr val="tx2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  <m:r>
                            <a:rPr lang="en-US" altLang="zh-CN" sz="2400" i="1">
                              <a:solidFill>
                                <a:schemeClr val="tx2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)</m:t>
                          </m:r>
                          <m:r>
                            <a:rPr lang="en-US" altLang="zh-CN" sz="2400" i="1">
                              <a:solidFill>
                                <a:schemeClr val="tx2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chemeClr val="tx2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chemeClr val="tx2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chemeClr val="tx2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chemeClr val="tx2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chemeClr val="tx2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</m:t>
                          </m:r>
                          <m:r>
                            <a:rPr lang="en-US" altLang="zh-CN" sz="2400" i="1">
                              <a:solidFill>
                                <a:schemeClr val="tx2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sz="2400" i="1">
                              <a:solidFill>
                                <a:schemeClr val="tx2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chemeClr val="tx2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3</m:t>
                          </m:r>
                        </m:oMath>
                      </m:oMathPara>
                    </a14:m>
                    <a:r>
                      <a:rPr lang="zh-CN" altLang="en-US" sz="2400" b="1">
                        <a:solidFill>
                          <a:schemeClr val="tx2"/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a:t>在</a:t>
                    </a:r>
                    <a:r>
                      <a:rPr lang="zh-CN" altLang="en-US" sz="2400" b="1">
                        <a:solidFill>
                          <a:srgbClr val="FF0000"/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a:t>区间</a:t>
                    </a:r>
                    <a14:m>
                      <m:oMathPara>
                        <m:oMathParaPr>
                          <m:jc/>
                        </m:oMathParaPr>
                        <m:oMath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(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,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4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)</m:t>
                          </m:r>
                        </m:oMath>
                      </m:oMathPara>
                    </a14:m>
                    <a:r>
                      <a:rPr lang="zh-CN" altLang="en-US" sz="2400" b="1">
                        <a:solidFill>
                          <a:srgbClr val="FF0000"/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a:t>内有零点</a:t>
                    </a:r>
                    <a14:m>
                      <m:oMathPara>
                        <m:oMathParaPr>
                          <m:jc/>
                        </m:oMathParaPr>
                        <m:oMath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=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3</m:t>
                          </m:r>
                        </m:oMath>
                      </m:oMathPara>
                    </a14:m>
                    <a:r>
                      <a:rPr lang="zh-CN" altLang="en-US" sz="2400">
                        <a:solidFill>
                          <a:schemeClr val="tx2"/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a:t>，</a:t>
                    </a:r>
                    <a:r>
                      <a:rPr lang="zh-CN" altLang="en-US" sz="2400" b="1">
                        <a:solidFill>
                          <a:schemeClr val="tx2"/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a:t>它是方程</a:t>
                    </a:r>
                    <a14:m>
                      <m:oMathPara>
                        <m:oMathParaPr>
                          <m:jc/>
                        </m:oMathParaPr>
                        <m:oMath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chemeClr val="tx2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chemeClr val="tx2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chemeClr val="tx2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chemeClr val="tx2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chemeClr val="tx2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</m:t>
                          </m:r>
                          <m:r>
                            <a:rPr lang="en-US" altLang="zh-CN" sz="2400" i="1">
                              <a:solidFill>
                                <a:schemeClr val="tx2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sz="2400" i="1">
                              <a:solidFill>
                                <a:schemeClr val="tx2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chemeClr val="tx2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3</m:t>
                          </m:r>
                          <m:r>
                            <a:rPr lang="en-US" altLang="zh-CN" sz="2400" i="1">
                              <a:solidFill>
                                <a:schemeClr val="tx2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=</m:t>
                          </m:r>
                          <m:r>
                            <a:rPr lang="en-US" altLang="zh-CN" sz="2400" i="1">
                              <a:solidFill>
                                <a:schemeClr val="tx2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0</m:t>
                          </m:r>
                        </m:oMath>
                      </m:oMathPara>
                    </a14:m>
                    <a:r>
                      <a:rPr lang="zh-CN" altLang="en-US" sz="2400" b="1">
                        <a:solidFill>
                          <a:schemeClr val="tx2"/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a:t>的一个根</a:t>
                    </a:r>
                    <a:r>
                      <a:rPr lang="en-US" altLang="zh-CN" sz="2400" b="1">
                        <a:solidFill>
                          <a:schemeClr val="tx2"/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a:t>.</a:t>
                    </a:r>
                    <a:endParaRPr lang="zh-CN" altLang="en-US" sz="2400" b="1">
                      <a:solidFill>
                        <a:schemeClr val="tx2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endParaRPr>
                  </a:p>
                </p:txBody>
              </p:sp>
            </mc:Choice>
            <mc:Fallback>
              <p:sp>
                <p:nvSpPr>
                  <p:cNvPr id="11" name="文本框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>
                    <p:custDataLst>
                      <p:tags r:id="rId3"/>
                    </p:custDataLst>
                  </p:nvPr>
                </p:nvSpPr>
                <p:spPr>
                  <a:xfrm>
                    <a:off x="1301" y="5300"/>
                    <a:ext cx="17422" cy="3234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" name="矩形 11"/>
              <p:cNvSpPr/>
              <p:nvPr/>
            </p:nvSpPr>
            <p:spPr>
              <a:xfrm>
                <a:off x="13346" y="7648"/>
                <a:ext cx="119" cy="1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2" name="图片 1" title="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82990" y="537845"/>
            <a:ext cx="2825750" cy="3435350"/>
          </a:xfrm>
          <a:prstGeom prst="rect">
            <a:avLst/>
          </a:prstGeom>
        </p:spPr>
      </p:pic>
      <p:grpSp>
        <p:nvGrpSpPr>
          <p:cNvPr id="18" name="组合 17" title=""/>
          <p:cNvGrpSpPr/>
          <p:nvPr/>
        </p:nvGrpSpPr>
        <p:grpSpPr>
          <a:xfrm>
            <a:off x="552450" y="3040380"/>
            <a:ext cx="7611110" cy="1573530"/>
            <a:chOff x="870" y="4788"/>
            <a:chExt cx="11986" cy="2478"/>
          </a:xfrm>
        </p:grpSpPr>
        <p:sp>
          <p:nvSpPr>
            <p:cNvPr id="16" name="矩形 15"/>
            <p:cNvSpPr/>
            <p:nvPr>
              <p:custDataLst>
                <p:tags r:id="rId6"/>
              </p:custDataLst>
            </p:nvPr>
          </p:nvSpPr>
          <p:spPr>
            <a:xfrm>
              <a:off x="3847" y="4989"/>
              <a:ext cx="3153" cy="6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/>
            <p:cNvSpPr/>
            <p:nvPr/>
          </p:nvSpPr>
          <p:spPr>
            <a:xfrm>
              <a:off x="2157" y="6198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870" y="4788"/>
              <a:ext cx="11986" cy="2478"/>
              <a:chOff x="870" y="4788"/>
              <a:chExt cx="11986" cy="2478"/>
            </a:xfrm>
          </p:grpSpPr>
          <mc:AlternateContent>
            <mc:Choice Requires="a14">
              <p:sp>
                <p:nvSpPr>
                  <p:cNvPr id="6" name="文本框 5"/>
                  <p:cNvSpPr txBox="1"/>
                  <p:nvPr/>
                </p:nvSpPr>
                <p:spPr>
                  <a:xfrm>
                    <a:off x="870" y="4788"/>
                    <a:ext cx="11986" cy="2479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t">
                    <a:spAutoFit/>
                  </a:bodyPr>
                  <a:lstStyle/>
                  <a:p>
                    <a:pPr>
                      <a:lnSpc>
                        <a:spcPct val="130000"/>
                      </a:lnSpc>
                    </a:pPr>
                    <a:r>
                      <a:rPr lang="en-US" altLang="zh-CN" sz="2400" b="1">
                        <a:solidFill>
                          <a:schemeClr val="tx2"/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a:t>         </a:t>
                    </a:r>
                    <a:r>
                      <a:rPr lang="zh-CN" altLang="en-US" sz="2400" b="1">
                        <a:solidFill>
                          <a:schemeClr val="tx2"/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a:t>同样地，</a:t>
                    </a:r>
                    <a14:m>
                      <m:oMathPara>
                        <m:oMathParaPr>
                          <m:jc/>
                        </m:oMathParaPr>
                        <m:oMath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𝑓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(−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)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𝑓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(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0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)&lt;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0</m:t>
                          </m:r>
                        </m:oMath>
                      </m:oMathPara>
                    </a14:m>
                    <a:r>
                      <a:rPr lang="zh-CN" altLang="en-US" sz="2400">
                        <a:solidFill>
                          <a:schemeClr val="tx2"/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a:t>，</a:t>
                    </a:r>
                    <a:r>
                      <a:rPr lang="zh-CN" altLang="en-US" sz="2400" b="1">
                        <a:solidFill>
                          <a:schemeClr val="tx2"/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a:t>函数</a:t>
                    </a:r>
                    <a14:m>
                      <m:oMathPara>
                        <m:oMathParaPr>
                          <m:jc/>
                        </m:oMathParaPr>
                        <m:oMath>
                          <m:r>
                            <a:rPr lang="en-US" altLang="zh-CN" sz="2400" i="1">
                              <a:solidFill>
                                <a:schemeClr val="tx2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𝑓</m:t>
                          </m:r>
                          <m:r>
                            <a:rPr lang="en-US" altLang="zh-CN" sz="2400" i="1">
                              <a:solidFill>
                                <a:schemeClr val="tx2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(</m:t>
                          </m:r>
                          <m:r>
                            <a:rPr lang="en-US" altLang="zh-CN" sz="2400" i="1">
                              <a:solidFill>
                                <a:schemeClr val="tx2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  <m:r>
                            <a:rPr lang="en-US" altLang="zh-CN" sz="2400" i="1">
                              <a:solidFill>
                                <a:schemeClr val="tx2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)</m:t>
                          </m:r>
                          <m:r>
                            <a:rPr lang="en-US" altLang="zh-CN" sz="2400" i="1">
                              <a:solidFill>
                                <a:schemeClr val="tx2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chemeClr val="tx2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chemeClr val="tx2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chemeClr val="tx2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chemeClr val="tx2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chemeClr val="tx2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</m:t>
                          </m:r>
                          <m:r>
                            <a:rPr lang="en-US" altLang="zh-CN" sz="2400" i="1">
                              <a:solidFill>
                                <a:schemeClr val="tx2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sz="2400" i="1">
                              <a:solidFill>
                                <a:schemeClr val="tx2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chemeClr val="tx2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3</m:t>
                          </m:r>
                        </m:oMath>
                      </m:oMathPara>
                    </a14:m>
                    <a:r>
                      <a:rPr lang="zh-CN" altLang="en-US" sz="2400" b="1">
                        <a:solidFill>
                          <a:schemeClr val="tx2"/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a:t>在</a:t>
                    </a:r>
                    <a:r>
                      <a:rPr lang="zh-CN" altLang="en-US" sz="2400" b="1">
                        <a:solidFill>
                          <a:srgbClr val="FF0000"/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a:t>区间</a:t>
                    </a:r>
                    <a14:m>
                      <m:oMathPara>
                        <m:oMathParaPr>
                          <m:jc/>
                        </m:oMathParaPr>
                        <m:oMath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(−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,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0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)</m:t>
                          </m:r>
                        </m:oMath>
                      </m:oMathPara>
                    </a14:m>
                    <a:r>
                      <a:rPr lang="zh-CN" altLang="en-US" sz="2400" b="1">
                        <a:solidFill>
                          <a:srgbClr val="FF0000"/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a:t>内有零点</a:t>
                    </a:r>
                    <a14:m>
                      <m:oMathPara>
                        <m:oMathParaPr>
                          <m:jc/>
                        </m:oMathParaPr>
                        <m:oMath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=−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oMath>
                      </m:oMathPara>
                    </a14:m>
                    <a:r>
                      <a:rPr lang="zh-CN" altLang="en-US" sz="2400">
                        <a:solidFill>
                          <a:schemeClr val="tx2"/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a:t>，</a:t>
                    </a:r>
                    <a:r>
                      <a:rPr lang="zh-CN" altLang="en-US" sz="2400" b="1">
                        <a:solidFill>
                          <a:schemeClr val="tx2"/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a:t>它是方程</a:t>
                    </a:r>
                    <a14:m>
                      <m:oMathPara>
                        <m:oMathParaPr>
                          <m:jc/>
                        </m:oMathParaPr>
                        <m:oMath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chemeClr val="tx2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chemeClr val="tx2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chemeClr val="tx2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chemeClr val="tx2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chemeClr val="tx2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</m:t>
                          </m:r>
                          <m:r>
                            <a:rPr lang="en-US" altLang="zh-CN" sz="2400" i="1">
                              <a:solidFill>
                                <a:schemeClr val="tx2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sz="2400" i="1">
                              <a:solidFill>
                                <a:schemeClr val="tx2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chemeClr val="tx2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3</m:t>
                          </m:r>
                          <m:r>
                            <a:rPr lang="en-US" altLang="zh-CN" sz="2400" i="1">
                              <a:solidFill>
                                <a:schemeClr val="tx2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=</m:t>
                          </m:r>
                          <m:r>
                            <a:rPr lang="en-US" altLang="zh-CN" sz="2400" i="1">
                              <a:solidFill>
                                <a:schemeClr val="tx2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0</m:t>
                          </m:r>
                        </m:oMath>
                      </m:oMathPara>
                    </a14:m>
                    <a:r>
                      <a:rPr lang="zh-CN" altLang="en-US" sz="2400" b="1">
                        <a:solidFill>
                          <a:schemeClr val="tx2"/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a:t>的一个根</a:t>
                    </a:r>
                    <a:r>
                      <a:rPr lang="en-US" altLang="zh-CN" sz="2400" b="1">
                        <a:solidFill>
                          <a:schemeClr val="tx2"/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a:t>.</a:t>
                    </a:r>
                    <a:endParaRPr lang="en-US" altLang="zh-CN" sz="2400" b="1">
                      <a:solidFill>
                        <a:schemeClr val="tx2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endParaRPr>
                  </a:p>
                </p:txBody>
              </p:sp>
            </mc:Choice>
            <mc:Fallback>
              <p:sp>
                <p:nvSpPr>
                  <p:cNvPr id="6" name="文本框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0" y="4788"/>
                    <a:ext cx="11986" cy="2479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" name="矩形 7"/>
              <p:cNvSpPr/>
              <p:nvPr/>
            </p:nvSpPr>
            <p:spPr>
              <a:xfrm>
                <a:off x="3213" y="6548"/>
                <a:ext cx="119" cy="1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custDataLst>
      <p:tags r:id="rId8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51201" name="组合 31" title=""/>
          <p:cNvGrpSpPr/>
          <p:nvPr/>
        </p:nvGrpSpPr>
        <p:grpSpPr>
          <a:xfrm>
            <a:off x="536315" y="-45403"/>
            <a:ext cx="11209914" cy="583565"/>
            <a:chOff x="598146" y="885055"/>
            <a:chExt cx="11209108" cy="584139"/>
          </a:xfrm>
        </p:grpSpPr>
        <p:cxnSp>
          <p:nvCxnSpPr>
            <p:cNvPr id="51202" name="直接连接符 3"/>
            <p:cNvCxnSpPr/>
            <p:nvPr/>
          </p:nvCxnSpPr>
          <p:spPr>
            <a:xfrm>
              <a:off x="10456389" y="1162505"/>
              <a:ext cx="598444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203" name="组合 18"/>
            <p:cNvGrpSpPr/>
            <p:nvPr/>
          </p:nvGrpSpPr>
          <p:grpSpPr>
            <a:xfrm>
              <a:off x="598146" y="885055"/>
              <a:ext cx="7077836" cy="58413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4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新知探索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cxnSp>
          <p:nvCxnSpPr>
            <p:cNvPr id="51210" name="直接连接符 5"/>
            <p:cNvCxnSpPr/>
            <p:nvPr/>
          </p:nvCxnSpPr>
          <p:spPr>
            <a:xfrm>
              <a:off x="6416492" y="1184752"/>
              <a:ext cx="598445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1" name="直接连接符 6"/>
            <p:cNvCxnSpPr/>
            <p:nvPr/>
          </p:nvCxnSpPr>
          <p:spPr>
            <a:xfrm>
              <a:off x="7227646" y="1186342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2" name="直接连接符 7"/>
            <p:cNvCxnSpPr/>
            <p:nvPr/>
          </p:nvCxnSpPr>
          <p:spPr>
            <a:xfrm>
              <a:off x="8024514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3" name="直接连接符 8"/>
            <p:cNvCxnSpPr/>
            <p:nvPr/>
          </p:nvCxnSpPr>
          <p:spPr>
            <a:xfrm>
              <a:off x="8832493" y="1186342"/>
              <a:ext cx="598445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4" name="直接连接符 9"/>
            <p:cNvCxnSpPr/>
            <p:nvPr/>
          </p:nvCxnSpPr>
          <p:spPr>
            <a:xfrm>
              <a:off x="9643648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5" name="直接连接符 10"/>
            <p:cNvCxnSpPr/>
            <p:nvPr/>
          </p:nvCxnSpPr>
          <p:spPr>
            <a:xfrm>
              <a:off x="11207222" y="1164095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4" title=""/>
          <p:cNvGrpSpPr/>
          <p:nvPr/>
        </p:nvGrpSpPr>
        <p:grpSpPr>
          <a:xfrm>
            <a:off x="536575" y="599440"/>
            <a:ext cx="11062970" cy="1306830"/>
            <a:chOff x="954" y="5709"/>
            <a:chExt cx="17422" cy="2058"/>
          </a:xfrm>
        </p:grpSpPr>
        <mc:AlternateContent>
          <mc:Choice Requires="a14">
            <p:sp>
              <p:nvSpPr>
                <p:cNvPr id="7" name="文本框 6"/>
                <p:cNvSpPr txBox="1"/>
                <p:nvPr>
                  <p:custDataLst>
                    <p:tags r:id="rId2"/>
                  </p:custDataLst>
                </p:nvPr>
              </p:nvSpPr>
              <p:spPr>
                <a:xfrm>
                  <a:off x="954" y="5709"/>
                  <a:ext cx="17422" cy="16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30000"/>
                    </a:lnSpc>
                  </a:pPr>
                  <a:r>
                    <a:rPr lang="zh-CN" altLang="en-US" sz="2400" b="1">
                      <a:solidFill>
                        <a:srgbClr val="0070C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活动</a:t>
                  </a:r>
                  <a:r>
                    <a:rPr lang="en-US" altLang="zh-CN" sz="2400" b="1">
                      <a:solidFill>
                        <a:srgbClr val="0070C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2</a:t>
                  </a:r>
                  <a:r>
                    <a:rPr lang="zh-CN" altLang="en-US" sz="2400" b="1">
                      <a:solidFill>
                        <a:srgbClr val="0070C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：</a:t>
                  </a:r>
                  <a:r>
                    <a:rPr lang="zh-CN" altLang="en-US" sz="2400" b="1">
                      <a:solidFill>
                        <a:schemeClr val="tx2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sym typeface="+mn-ea"/>
                    </a:rPr>
                    <a:t>再任意画几个函数的图象，观察函数零点所在区间，以及这一区间内函数图象与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chemeClr val="tx2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chemeClr val="tx2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轴的关系，并探究用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chemeClr val="tx2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𝑓</m:t>
                        </m:r>
                        <m:r>
                          <a:rPr lang="en-US" altLang="zh-CN" sz="2400" i="1">
                            <a:solidFill>
                              <a:schemeClr val="tx2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chemeClr val="tx2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chemeClr val="tx2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)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chemeClr val="tx2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的取值来刻画这种关系的方法</a:t>
                  </a:r>
                  <a:r>
                    <a:rPr lang="en-US" altLang="zh-CN" sz="2400" b="1">
                      <a:solidFill>
                        <a:schemeClr val="tx2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.</a:t>
                  </a:r>
                  <a:endParaRPr lang="zh-CN" altLang="en-US" sz="2400" b="1">
                    <a:solidFill>
                      <a:schemeClr val="tx2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endParaRPr>
                </a:p>
              </p:txBody>
            </p:sp>
          </mc:Choice>
          <mc:Fallback>
            <p:sp>
              <p:nvSpPr>
                <p:cNvPr id="7" name="文本框 6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3"/>
                  </p:custDataLst>
                </p:nvPr>
              </p:nvSpPr>
              <p:spPr>
                <a:xfrm>
                  <a:off x="954" y="5709"/>
                  <a:ext cx="17422" cy="1654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矩形 8"/>
            <p:cNvSpPr/>
            <p:nvPr>
              <p:custDataLst>
                <p:tags r:id="rId5"/>
              </p:custDataLst>
            </p:nvPr>
          </p:nvSpPr>
          <p:spPr>
            <a:xfrm>
              <a:off x="13346" y="7648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0" name="图片 9" title="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6"/>
          <a:srcRect l="8439" t="9240" r="3048" b="8662"/>
          <a:stretch>
            <a:fillRect/>
          </a:stretch>
        </p:blipFill>
        <p:spPr>
          <a:xfrm>
            <a:off x="799465" y="1830705"/>
            <a:ext cx="4493260" cy="3731895"/>
          </a:xfrm>
          <a:prstGeom prst="rect">
            <a:avLst/>
          </a:prstGeom>
        </p:spPr>
      </p:pic>
      <p:grpSp>
        <p:nvGrpSpPr>
          <p:cNvPr id="19" name="组合 18" title=""/>
          <p:cNvGrpSpPr/>
          <p:nvPr/>
        </p:nvGrpSpPr>
        <p:grpSpPr>
          <a:xfrm>
            <a:off x="5874838" y="2383155"/>
            <a:ext cx="5486375" cy="2489200"/>
            <a:chOff x="1409" y="2956"/>
            <a:chExt cx="27440" cy="3920"/>
          </a:xfrm>
        </p:grpSpPr>
        <p:sp>
          <p:nvSpPr>
            <p:cNvPr id="21" name="矩形 20"/>
            <p:cNvSpPr/>
            <p:nvPr>
              <p:custDataLst>
                <p:tags r:id="rId8"/>
              </p:custDataLst>
            </p:nvPr>
          </p:nvSpPr>
          <p:spPr>
            <a:xfrm>
              <a:off x="2157" y="6198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1409" y="2956"/>
              <a:ext cx="27440" cy="3920"/>
              <a:chOff x="1409" y="2956"/>
              <a:chExt cx="27440" cy="3920"/>
            </a:xfrm>
          </p:grpSpPr>
          <mc:AlternateContent>
            <mc:Choice Requires="a14">
              <p:sp>
                <p:nvSpPr>
                  <p:cNvPr id="23" name="文本框 22"/>
                  <p:cNvSpPr txBox="1"/>
                  <p:nvPr>
                    <p:custDataLst>
                      <p:tags r:id="rId9"/>
                    </p:custDataLst>
                  </p:nvPr>
                </p:nvSpPr>
                <p:spPr>
                  <a:xfrm>
                    <a:off x="1409" y="2956"/>
                    <a:ext cx="27440" cy="3920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t">
                    <a:spAutoFit/>
                  </a:bodyPr>
                  <a:lstStyle/>
                  <a:p>
                    <a:pPr>
                      <a:lnSpc>
                        <a:spcPct val="130000"/>
                      </a:lnSpc>
                    </a:pPr>
                    <a:r>
                      <a:rPr lang="en-US" altLang="zh-CN" sz="2400" b="1">
                        <a:solidFill>
                          <a:schemeClr val="tx2"/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a:t>         </a:t>
                    </a:r>
                    <a:r>
                      <a:rPr lang="zh-CN" altLang="en-US" sz="2400" b="1">
                        <a:solidFill>
                          <a:schemeClr val="tx2"/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a:t>观察图象发现，</a:t>
                    </a:r>
                    <a14:m>
                      <m:oMathPara>
                        <m:oMathParaPr>
                          <m:jc/>
                        </m:oMathParaPr>
                        <m:oMath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𝑓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(−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3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)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𝑓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(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)&lt;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0</m:t>
                          </m:r>
                        </m:oMath>
                      </m:oMathPara>
                    </a14:m>
                    <a:r>
                      <a:rPr lang="zh-CN" altLang="en-US" sz="2400">
                        <a:solidFill>
                          <a:schemeClr val="tx2"/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a:t>，</a:t>
                    </a:r>
                    <a:r>
                      <a:rPr lang="zh-CN" altLang="en-US" sz="2400" b="1">
                        <a:solidFill>
                          <a:schemeClr val="tx2"/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a:t>函数</a:t>
                    </a:r>
                    <a14:m>
                      <m:oMathPara>
                        <m:oMathParaPr>
                          <m:jc/>
                        </m:oMathParaPr>
                        <m:oMath>
                          <m:r>
                            <a:rPr lang="en-US" altLang="zh-CN" sz="2400" i="1">
                              <a:solidFill>
                                <a:schemeClr val="tx2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𝑓</m:t>
                          </m:r>
                          <m:r>
                            <a:rPr lang="en-US" altLang="zh-CN" sz="2400" i="1">
                              <a:solidFill>
                                <a:schemeClr val="tx2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(</m:t>
                          </m:r>
                          <m:r>
                            <a:rPr lang="en-US" altLang="zh-CN" sz="2400" i="1">
                              <a:solidFill>
                                <a:schemeClr val="tx2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  <m:r>
                            <a:rPr lang="en-US" altLang="zh-CN" sz="2400" i="1">
                              <a:solidFill>
                                <a:schemeClr val="tx2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)</m:t>
                          </m:r>
                          <m:r>
                            <a:rPr lang="en-US" altLang="zh-CN" sz="2400" i="1">
                              <a:solidFill>
                                <a:schemeClr val="tx2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=</m:t>
                          </m:r>
                          <m:r>
                            <a:rPr lang="en-US" altLang="zh-CN" sz="2400" i="1">
                              <a:solidFill>
                                <a:schemeClr val="tx2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</m:t>
                          </m:r>
                          <m:r>
                            <a:rPr lang="en-US" altLang="zh-CN" sz="2400" i="1">
                              <a:solidFill>
                                <a:schemeClr val="tx2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sz="2400" i="1">
                              <a:solidFill>
                                <a:schemeClr val="tx2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chemeClr val="tx2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4</m:t>
                          </m:r>
                        </m:oMath>
                      </m:oMathPara>
                    </a14:m>
                    <a:r>
                      <a:rPr lang="zh-CN" altLang="en-US" sz="2400" b="1">
                        <a:solidFill>
                          <a:schemeClr val="tx2"/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a:t>在</a:t>
                    </a:r>
                    <a:r>
                      <a:rPr lang="zh-CN" altLang="en-US" sz="2400" b="1">
                        <a:solidFill>
                          <a:srgbClr val="FF0000"/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a:t>区间</a:t>
                    </a:r>
                    <a14:m>
                      <m:oMathPara>
                        <m:oMathParaPr>
                          <m:jc/>
                        </m:oMathParaPr>
                        <m:oMath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(−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3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,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)</m:t>
                          </m:r>
                        </m:oMath>
                      </m:oMathPara>
                    </a14:m>
                    <a:r>
                      <a:rPr lang="zh-CN" altLang="en-US" sz="2400" b="1">
                        <a:solidFill>
                          <a:srgbClr val="FF0000"/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a:t>内有零点</a:t>
                    </a:r>
                    <a14:m>
                      <m:oMathPara>
                        <m:oMathParaPr>
                          <m:jc/>
                        </m:oMathParaPr>
                        <m:oMath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=−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</m:oMath>
                      </m:oMathPara>
                    </a14:m>
                    <a:r>
                      <a:rPr lang="zh-CN" altLang="en-US" sz="2400">
                        <a:solidFill>
                          <a:schemeClr val="tx2"/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a:t>，</a:t>
                    </a:r>
                    <a:r>
                      <a:rPr lang="zh-CN" altLang="en-US" sz="2400" b="1">
                        <a:solidFill>
                          <a:schemeClr val="tx2"/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a:t>它是方程</a:t>
                    </a:r>
                    <a14:m>
                      <m:oMathPara>
                        <m:oMathParaPr>
                          <m:jc/>
                        </m:oMathParaPr>
                        <m:oMath>
                          <m:r>
                            <a:rPr lang="en-US" altLang="zh-CN" sz="2400" i="1">
                              <a:solidFill>
                                <a:schemeClr val="tx2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</m:t>
                          </m:r>
                          <m:r>
                            <a:rPr lang="en-US" altLang="zh-CN" sz="2400" i="1">
                              <a:solidFill>
                                <a:schemeClr val="tx2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sz="2400" i="1">
                              <a:solidFill>
                                <a:schemeClr val="tx2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chemeClr val="tx2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4</m:t>
                          </m:r>
                          <m:r>
                            <a:rPr lang="en-US" altLang="zh-CN" sz="2400" i="1">
                              <a:solidFill>
                                <a:schemeClr val="tx2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=</m:t>
                          </m:r>
                          <m:r>
                            <a:rPr lang="en-US" altLang="zh-CN" sz="2400" i="1">
                              <a:solidFill>
                                <a:schemeClr val="tx2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0</m:t>
                          </m:r>
                        </m:oMath>
                      </m:oMathPara>
                    </a14:m>
                    <a:r>
                      <a:rPr lang="zh-CN" altLang="en-US" sz="2400" b="1">
                        <a:solidFill>
                          <a:schemeClr val="tx2"/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a:t>的一个根</a:t>
                    </a:r>
                    <a:r>
                      <a:rPr lang="en-US" altLang="zh-CN" sz="2400" b="1">
                        <a:solidFill>
                          <a:schemeClr val="tx2"/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a:t>.</a:t>
                    </a:r>
                    <a:r>
                      <a:rPr lang="zh-CN" altLang="en-US" sz="2400" b="1">
                        <a:solidFill>
                          <a:schemeClr val="tx2"/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a:t>【注：这里零点所在区间选定的是</a:t>
                    </a:r>
                    <a14:m>
                      <m:oMathPara>
                        <m:oMathParaPr>
                          <m:jc/>
                        </m:oMathParaPr>
                        <m:oMath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(−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3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,−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)</m:t>
                          </m:r>
                        </m:oMath>
                      </m:oMathPara>
                    </a14:m>
                    <a:r>
                      <a:rPr lang="zh-CN" altLang="en-US" sz="2400" b="1">
                        <a:solidFill>
                          <a:schemeClr val="tx2"/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a:t>】</a:t>
                    </a:r>
                    <a:endParaRPr lang="zh-CN" altLang="en-US" sz="2400" b="1">
                      <a:solidFill>
                        <a:schemeClr val="tx2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endParaRPr>
                  </a:p>
                </p:txBody>
              </p:sp>
            </mc:Choice>
            <mc:Fallback>
              <p:sp>
                <p:nvSpPr>
                  <p:cNvPr id="23" name="文本框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>
                    <p:custDataLst>
                      <p:tags r:id="rId10"/>
                    </p:custDataLst>
                  </p:nvPr>
                </p:nvSpPr>
                <p:spPr>
                  <a:xfrm>
                    <a:off x="1409" y="2956"/>
                    <a:ext cx="27440" cy="3920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4" name="矩形 23"/>
              <p:cNvSpPr/>
              <p:nvPr>
                <p:custDataLst>
                  <p:tags r:id="rId12"/>
                </p:custDataLst>
              </p:nvPr>
            </p:nvSpPr>
            <p:spPr>
              <a:xfrm>
                <a:off x="3213" y="6548"/>
                <a:ext cx="119" cy="1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6" name="椭圆 25" title=""/>
          <p:cNvSpPr/>
          <p:nvPr/>
        </p:nvSpPr>
        <p:spPr>
          <a:xfrm>
            <a:off x="2072005" y="4285615"/>
            <a:ext cx="1102360" cy="678180"/>
          </a:xfrm>
          <a:prstGeom prst="ellipse">
            <a:avLst/>
          </a:prstGeom>
          <a:noFill/>
          <a:ln w="19050"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3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8" name="图片 7" title="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"/>
          <a:srcRect l="5909" t="7605" r="5061" b="8930"/>
          <a:stretch>
            <a:fillRect/>
          </a:stretch>
        </p:blipFill>
        <p:spPr>
          <a:xfrm>
            <a:off x="758825" y="1479550"/>
            <a:ext cx="4428490" cy="3688715"/>
          </a:xfrm>
          <a:prstGeom prst="rect">
            <a:avLst/>
          </a:prstGeom>
        </p:spPr>
      </p:pic>
      <p:grpSp>
        <p:nvGrpSpPr>
          <p:cNvPr id="51201" name="组合 31" title=""/>
          <p:cNvGrpSpPr/>
          <p:nvPr/>
        </p:nvGrpSpPr>
        <p:grpSpPr>
          <a:xfrm>
            <a:off x="536315" y="-45403"/>
            <a:ext cx="11209914" cy="583565"/>
            <a:chOff x="598146" y="885055"/>
            <a:chExt cx="11209108" cy="584139"/>
          </a:xfrm>
        </p:grpSpPr>
        <p:cxnSp>
          <p:nvCxnSpPr>
            <p:cNvPr id="51202" name="直接连接符 3"/>
            <p:cNvCxnSpPr/>
            <p:nvPr/>
          </p:nvCxnSpPr>
          <p:spPr>
            <a:xfrm>
              <a:off x="10456389" y="1162505"/>
              <a:ext cx="598444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203" name="组合 18"/>
            <p:cNvGrpSpPr/>
            <p:nvPr/>
          </p:nvGrpSpPr>
          <p:grpSpPr>
            <a:xfrm>
              <a:off x="598146" y="885055"/>
              <a:ext cx="7077836" cy="58413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4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新知探索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cxnSp>
          <p:nvCxnSpPr>
            <p:cNvPr id="51210" name="直接连接符 5"/>
            <p:cNvCxnSpPr/>
            <p:nvPr/>
          </p:nvCxnSpPr>
          <p:spPr>
            <a:xfrm>
              <a:off x="6416492" y="1184752"/>
              <a:ext cx="598445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1" name="直接连接符 6"/>
            <p:cNvCxnSpPr/>
            <p:nvPr/>
          </p:nvCxnSpPr>
          <p:spPr>
            <a:xfrm>
              <a:off x="7227646" y="1186342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2" name="直接连接符 7"/>
            <p:cNvCxnSpPr/>
            <p:nvPr/>
          </p:nvCxnSpPr>
          <p:spPr>
            <a:xfrm>
              <a:off x="8024514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3" name="直接连接符 8"/>
            <p:cNvCxnSpPr/>
            <p:nvPr/>
          </p:nvCxnSpPr>
          <p:spPr>
            <a:xfrm>
              <a:off x="8832493" y="1186342"/>
              <a:ext cx="598445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4" name="直接连接符 9"/>
            <p:cNvCxnSpPr/>
            <p:nvPr/>
          </p:nvCxnSpPr>
          <p:spPr>
            <a:xfrm>
              <a:off x="9643648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5" name="直接连接符 10"/>
            <p:cNvCxnSpPr/>
            <p:nvPr/>
          </p:nvCxnSpPr>
          <p:spPr>
            <a:xfrm>
              <a:off x="11207222" y="1164095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矩形 8" title=""/>
          <p:cNvSpPr/>
          <p:nvPr>
            <p:custDataLst>
              <p:tags r:id="rId4"/>
            </p:custDataLst>
          </p:nvPr>
        </p:nvSpPr>
        <p:spPr>
          <a:xfrm>
            <a:off x="8405495" y="1830705"/>
            <a:ext cx="75565" cy="75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 title=""/>
          <p:cNvGrpSpPr/>
          <p:nvPr/>
        </p:nvGrpSpPr>
        <p:grpSpPr>
          <a:xfrm>
            <a:off x="5766888" y="1973580"/>
            <a:ext cx="5870661" cy="2623185"/>
            <a:chOff x="1409" y="2956"/>
            <a:chExt cx="29362" cy="4131"/>
          </a:xfrm>
        </p:grpSpPr>
        <p:sp>
          <p:nvSpPr>
            <p:cNvPr id="21" name="矩形 20"/>
            <p:cNvSpPr/>
            <p:nvPr>
              <p:custDataLst>
                <p:tags r:id="rId5"/>
              </p:custDataLst>
            </p:nvPr>
          </p:nvSpPr>
          <p:spPr>
            <a:xfrm>
              <a:off x="2157" y="6198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1409" y="2956"/>
              <a:ext cx="29362" cy="4131"/>
              <a:chOff x="1409" y="2956"/>
              <a:chExt cx="29362" cy="4131"/>
            </a:xfrm>
          </p:grpSpPr>
          <mc:AlternateContent>
            <mc:Choice Requires="a14">
              <p:sp>
                <p:nvSpPr>
                  <p:cNvPr id="23" name="文本框 22"/>
                  <p:cNvSpPr txBox="1"/>
                  <p:nvPr>
                    <p:custDataLst>
                      <p:tags r:id="rId6"/>
                    </p:custDataLst>
                  </p:nvPr>
                </p:nvSpPr>
                <p:spPr>
                  <a:xfrm>
                    <a:off x="1409" y="2956"/>
                    <a:ext cx="29362" cy="4131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t">
                    <a:spAutoFit/>
                  </a:bodyPr>
                  <a:lstStyle/>
                  <a:p>
                    <a:pPr>
                      <a:lnSpc>
                        <a:spcPct val="130000"/>
                      </a:lnSpc>
                    </a:pPr>
                    <a:r>
                      <a:rPr lang="en-US" altLang="zh-CN" sz="2400" b="1">
                        <a:solidFill>
                          <a:schemeClr val="tx2"/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a:t>         </a:t>
                    </a:r>
                    <a:r>
                      <a:rPr lang="zh-CN" altLang="en-US" sz="2400" b="1">
                        <a:solidFill>
                          <a:schemeClr val="tx2"/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a:t>观察图象发现，</a:t>
                    </a:r>
                    <a14:m>
                      <m:oMathPara>
                        <m:oMathParaPr>
                          <m:jc/>
                        </m:oMathParaPr>
                        <m:oMath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𝑓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(</m:t>
                          </m:r>
                          <m:f>
                            <m:fPr>
                              <m:type m:val="bar"/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)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𝑓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(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)&lt;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0</m:t>
                          </m:r>
                        </m:oMath>
                      </m:oMathPara>
                    </a14:m>
                    <a:r>
                      <a:rPr lang="zh-CN" altLang="en-US" sz="2400">
                        <a:solidFill>
                          <a:schemeClr val="tx2"/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a:t>，</a:t>
                    </a:r>
                    <a:r>
                      <a:rPr lang="zh-CN" altLang="en-US" sz="2400" b="1">
                        <a:solidFill>
                          <a:schemeClr val="tx2"/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a:t>函数</a:t>
                    </a:r>
                    <a14:m>
                      <m:oMathPara>
                        <m:oMathParaPr>
                          <m:jc/>
                        </m:oMathParaPr>
                        <m:oMath>
                          <m:r>
                            <a:rPr lang="en-US" altLang="zh-CN" sz="2400" i="1">
                              <a:solidFill>
                                <a:schemeClr val="tx2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𝑓</m:t>
                          </m:r>
                          <m:r>
                            <a:rPr lang="en-US" altLang="zh-CN" sz="2400" i="1">
                              <a:solidFill>
                                <a:schemeClr val="tx2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(</m:t>
                          </m:r>
                          <m:r>
                            <a:rPr lang="en-US" altLang="zh-CN" sz="2400" i="1">
                              <a:solidFill>
                                <a:schemeClr val="tx2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��</m:t>
                          </m:r>
                          <m:r>
                            <a:rPr lang="en-US" altLang="zh-CN" sz="2400" i="1">
                              <a:solidFill>
                                <a:schemeClr val="tx2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)</m:t>
                          </m:r>
                          <m:r>
                            <a:rPr lang="en-US" altLang="zh-CN" sz="2400" i="1">
                              <a:solidFill>
                                <a:schemeClr val="tx2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tx2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chemeClr val="tx2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tx2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i="1">
                              <a:solidFill>
                                <a:schemeClr val="tx2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𝑥</m:t>
                          </m:r>
                        </m:oMath>
                      </m:oMathPara>
                    </a14:m>
                    <a:r>
                      <a:rPr lang="zh-CN" altLang="en-US" sz="2400" b="1">
                        <a:solidFill>
                          <a:schemeClr val="tx2"/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a:t>在</a:t>
                    </a:r>
                    <a:r>
                      <a:rPr lang="zh-CN" altLang="en-US" sz="2400" b="1">
                        <a:solidFill>
                          <a:srgbClr val="FF0000"/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a:t>区间</a:t>
                    </a:r>
                    <a14:m>
                      <m:oMathPara>
                        <m:oMathParaPr>
                          <m:jc/>
                        </m:oMathParaPr>
                        <m:oMath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(</m:t>
                          </m:r>
                          <m:f>
                            <m:fPr>
                              <m:type m:val="bar"/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,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)</m:t>
                          </m:r>
                        </m:oMath>
                      </m:oMathPara>
                    </a14:m>
                    <a:r>
                      <a:rPr lang="zh-CN" altLang="en-US" sz="2400" b="1">
                        <a:solidFill>
                          <a:srgbClr val="FF0000"/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a:t>内有零点</a:t>
                    </a:r>
                    <a14:m>
                      <m:oMathPara>
                        <m:oMathParaPr>
                          <m:jc/>
                        </m:oMathParaPr>
                        <m:oMath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=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oMath>
                      </m:oMathPara>
                    </a14:m>
                    <a:r>
                      <a:rPr lang="zh-CN" altLang="en-US" sz="2400">
                        <a:solidFill>
                          <a:schemeClr val="tx2"/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a:t>，</a:t>
                    </a:r>
                    <a:r>
                      <a:rPr lang="zh-CN" altLang="en-US" sz="2400" b="1">
                        <a:solidFill>
                          <a:schemeClr val="tx2"/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a:t>它是方程</a:t>
                    </a:r>
                    <a14:m>
                      <m:oMathPara>
                        <m:oMathParaPr>
                          <m:jc/>
                        </m:oMathParaPr>
                        <m:oMath>
                          <m:r>
                            <a:rPr lang="en-US" altLang="zh-CN" sz="2400" i="1">
                              <a:solidFill>
                                <a:schemeClr val="tx2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</m:t>
                          </m:r>
                          <m:r>
                            <a:rPr lang="en-US" altLang="zh-CN" sz="2400" i="1">
                              <a:solidFill>
                                <a:schemeClr val="tx2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sz="2400" i="1">
                              <a:solidFill>
                                <a:schemeClr val="tx2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chemeClr val="tx2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4</m:t>
                          </m:r>
                          <m:r>
                            <a:rPr lang="en-US" altLang="zh-CN" sz="2400" i="1">
                              <a:solidFill>
                                <a:schemeClr val="tx2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=</m:t>
                          </m:r>
                          <m:r>
                            <a:rPr lang="en-US" altLang="zh-CN" sz="2400" i="1">
                              <a:solidFill>
                                <a:schemeClr val="tx2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0</m:t>
                          </m:r>
                        </m:oMath>
                      </m:oMathPara>
                    </a14:m>
                    <a:r>
                      <a:rPr lang="zh-CN" altLang="en-US" sz="2400" b="1">
                        <a:solidFill>
                          <a:schemeClr val="tx2"/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a:t>的一个根</a:t>
                    </a:r>
                    <a:r>
                      <a:rPr lang="en-US" altLang="zh-CN" sz="2400" b="1">
                        <a:solidFill>
                          <a:schemeClr val="tx2"/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a:t>.</a:t>
                    </a:r>
                    <a:r>
                      <a:rPr lang="zh-CN" altLang="en-US" sz="2400" b="1">
                        <a:solidFill>
                          <a:schemeClr val="tx2"/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a:t>【注：这里零点所在区间选定的是</a:t>
                    </a:r>
                    <a14:m>
                      <m:oMathPara>
                        <m:oMathParaPr>
                          <m:jc/>
                        </m:oMathParaPr>
                        <m:oMath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(</m:t>
                          </m:r>
                          <m:f>
                            <m:fPr>
                              <m:type m:val="bar"/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,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)</m:t>
                          </m:r>
                        </m:oMath>
                      </m:oMathPara>
                    </a14:m>
                    <a:r>
                      <a:rPr lang="zh-CN" altLang="en-US" sz="2400" b="1">
                        <a:solidFill>
                          <a:schemeClr val="tx2"/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a:t>】</a:t>
                    </a:r>
                    <a:endParaRPr lang="en-US" altLang="zh-CN" sz="2400" b="1">
                      <a:solidFill>
                        <a:schemeClr val="tx2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endParaRPr>
                  </a:p>
                </p:txBody>
              </p:sp>
            </mc:Choice>
            <mc:Fallback>
              <p:sp>
                <p:nvSpPr>
                  <p:cNvPr id="23" name="文本框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>
                    <p:custDataLst>
                      <p:tags r:id="rId7"/>
                    </p:custDataLst>
                  </p:nvPr>
                </p:nvSpPr>
                <p:spPr>
                  <a:xfrm>
                    <a:off x="1409" y="2956"/>
                    <a:ext cx="29362" cy="4131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4" name="矩形 23"/>
              <p:cNvSpPr/>
              <p:nvPr>
                <p:custDataLst>
                  <p:tags r:id="rId9"/>
                </p:custDataLst>
              </p:nvPr>
            </p:nvSpPr>
            <p:spPr>
              <a:xfrm>
                <a:off x="3213" y="6548"/>
                <a:ext cx="119" cy="1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6" name="椭圆 25" title=""/>
          <p:cNvSpPr/>
          <p:nvPr/>
        </p:nvSpPr>
        <p:spPr>
          <a:xfrm>
            <a:off x="2168525" y="3168015"/>
            <a:ext cx="708025" cy="521970"/>
          </a:xfrm>
          <a:prstGeom prst="ellipse">
            <a:avLst/>
          </a:prstGeom>
          <a:noFill/>
          <a:ln w="19050"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0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582930" y="-44450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新知探索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" name="组合 2" title=""/>
          <p:cNvGrpSpPr/>
          <p:nvPr/>
        </p:nvGrpSpPr>
        <p:grpSpPr>
          <a:xfrm>
            <a:off x="640080" y="821690"/>
            <a:ext cx="10821670" cy="2636520"/>
            <a:chOff x="975" y="1294"/>
            <a:chExt cx="17042" cy="4152"/>
          </a:xfrm>
        </p:grpSpPr>
        <p:sp>
          <p:nvSpPr>
            <p:cNvPr id="2" name="圆角矩形 1"/>
            <p:cNvSpPr/>
            <p:nvPr/>
          </p:nvSpPr>
          <p:spPr>
            <a:xfrm>
              <a:off x="975" y="1294"/>
              <a:ext cx="17042" cy="4152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>
          <mc:Choice Requires="a14">
            <p:sp>
              <p:nvSpPr>
                <p:cNvPr id="7" name="文本框 6"/>
                <p:cNvSpPr txBox="1"/>
                <p:nvPr/>
              </p:nvSpPr>
              <p:spPr>
                <a:xfrm>
                  <a:off x="1291" y="1302"/>
                  <a:ext cx="16544" cy="40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70000"/>
                    </a:lnSpc>
                  </a:pPr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</a:rPr>
                    <a:t>一般地，我们有：</a:t>
                  </a:r>
                  <a:endPara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>
                    <a:lnSpc>
                      <a:spcPct val="170000"/>
                    </a:lnSpc>
                  </a:pP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函数零点存在定理</a:t>
                  </a:r>
                  <a:r>
                    <a:rPr lang="en-US" altLang="zh-CN" sz="2400" b="1">
                      <a:solidFill>
                        <a:schemeClr val="accent1">
                          <a:lumMod val="75000"/>
                        </a:schemeClr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  </a:t>
                  </a:r>
                  <a:r>
                    <a:rPr lang="zh-CN" altLang="en-US" sz="2400" b="1">
                      <a:solidFill>
                        <a:schemeClr val="tx2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如果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函数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𝑦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=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𝑓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)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在区间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[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𝑎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,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𝑏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]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上的图象是一条连续不断的曲线，且有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𝑓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𝑎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)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𝑓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𝑏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)&lt;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0</m:t>
                        </m:r>
                      </m:oMath>
                    </m:oMathPara>
                  </a14:m>
                  <a:r>
                    <a:rPr lang="zh-CN" altLang="en-US" sz="2400">
                      <a:solidFill>
                        <a:schemeClr val="tx2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，</a:t>
                  </a:r>
                  <a:r>
                    <a:rPr lang="zh-CN" altLang="en-US" sz="2400" b="1">
                      <a:solidFill>
                        <a:schemeClr val="tx2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那么，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函数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𝑦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=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𝑓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)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在区间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𝑎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,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𝑏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)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内至少有一个零点</a:t>
                  </a:r>
                  <a:r>
                    <a:rPr lang="zh-CN" altLang="en-US" sz="2400" b="1">
                      <a:solidFill>
                        <a:schemeClr val="tx2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，即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存在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𝑐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∈(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𝑎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,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𝑏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)</m:t>
                        </m:r>
                      </m:oMath>
                    </m:oMathPara>
                  </a14:m>
                  <a:r>
                    <a:rPr lang="zh-CN" altLang="en-US" sz="2400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，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使得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𝑓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𝑐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)=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0</m:t>
                        </m:r>
                      </m:oMath>
                    </m:oMathPara>
                  </a14:m>
                  <a:r>
                    <a:rPr lang="zh-CN" altLang="en-US" sz="2400">
                      <a:solidFill>
                        <a:schemeClr val="tx2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，</a:t>
                  </a:r>
                  <a:r>
                    <a:rPr lang="zh-CN" altLang="en-US" sz="2400" b="1">
                      <a:solidFill>
                        <a:schemeClr val="tx2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这个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chemeClr val="tx2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𝑐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chemeClr val="tx2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就是方程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chemeClr val="tx2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𝑓</m:t>
                        </m:r>
                        <m:r>
                          <a:rPr lang="en-US" altLang="zh-CN" sz="2400" i="1">
                            <a:solidFill>
                              <a:schemeClr val="tx2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chemeClr val="tx2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chemeClr val="tx2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)=</m:t>
                        </m:r>
                        <m:r>
                          <a:rPr lang="en-US" altLang="zh-CN" sz="2400" i="1">
                            <a:solidFill>
                              <a:schemeClr val="tx2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0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chemeClr val="tx2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的解</a:t>
                  </a:r>
                  <a:r>
                    <a:rPr lang="en-US" altLang="zh-CN" sz="2400" b="1">
                      <a:solidFill>
                        <a:schemeClr val="tx2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.</a:t>
                  </a:r>
                  <a:endParaRPr lang="en-US" altLang="zh-CN" sz="2400" b="1">
                    <a:solidFill>
                      <a:schemeClr val="tx2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endParaRPr>
                </a:p>
              </p:txBody>
            </p:sp>
          </mc:Choice>
          <mc:Fallback>
            <p:sp>
              <p:nvSpPr>
                <p:cNvPr id="7" name="文本框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1" y="1302"/>
                  <a:ext cx="16544" cy="4098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custDataLst>
      <p:tags r:id="rId3"/>
    </p:custData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1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100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10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02.xml><?xml version="1.0" encoding="utf-8"?>
<p:tagLst xmlns:p="http://schemas.openxmlformats.org/presentationml/2006/main">
  <p:tag name="KSO_WM_UNIT_TABLE_BEAUTIFY" val="smartTable{cf9541a3-0892-419e-94aa-e67d2a06ab5d}"/>
  <p:tag name="TABLE_ENDDRAG_ORIGIN_RECT" val="186*377"/>
  <p:tag name="TABLE_ENDDRAG_RECT" val="128*166*186*377"/>
</p:tagLst>
</file>

<file path=ppt/tags/tag10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0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0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0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1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11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11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13.xml><?xml version="1.0" encoding="utf-8"?>
<p:tagLst xmlns:p="http://schemas.openxmlformats.org/presentationml/2006/main">
  <p:tag name="KSO_WM_UNIT_TABLE_BEAUTIFY" val="smartTable{8a3eb64c-df1e-467f-9a6d-2cecb4cfa808}"/>
</p:tagLst>
</file>

<file path=ppt/tags/tag114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115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11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17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118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119.xml><?xml version="1.0" encoding="utf-8"?>
<p:tagLst xmlns:p="http://schemas.openxmlformats.org/presentationml/2006/main">
  <p:tag name="AS_OS" val="Unix 3.10 unknown"/>
  <p:tag name="AS_RELEASE_DATE" val="2023.03.31"/>
  <p:tag name="AS_TITLE" val="Aspose.Slides for Java"/>
  <p:tag name="AS_VERSION" val="23.3"/>
  <p:tag name="COMMONDATA" val="eyJoZGlkIjoiNzIwMWFkZjA2MzZjMzdlMjQ1ZjNiMWY2MTM0NWU4YzMifQ=="/>
</p:tagLst>
</file>

<file path=ppt/tags/tag1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2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2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2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3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3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3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3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3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3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4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4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5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5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5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7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5081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58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5081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5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6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6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62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80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r="http://schemas.openxmlformats.org/officeDocument/2006/relationships"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Arial"/>
      </a:majorFont>
      <a:minorFont>
        <a:latin typeface="Arial"/>
        <a:ea typeface="微软雅黑"/>
        <a:cs typeface="Arial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宽屏</PresentationFormat>
  <Paragraphs>104</Paragraphs>
  <Slides>23</Slides>
  <Notes>0</Notes>
  <TotalTime>0</TotalTime>
  <HiddenSlides>0</HiddenSlides>
  <MMClips>0</MMClips>
  <ScaleCrop>0</ScaleCrop>
  <HeadingPairs>
    <vt:vector baseType="variant" size="6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baseType="lpstr" size="34">
      <vt:lpstr>Arial</vt:lpstr>
      <vt:lpstr>微软雅黑</vt:lpstr>
      <vt:lpstr>Wingdings</vt:lpstr>
      <vt:lpstr>楷体</vt:lpstr>
      <vt:lpstr>黑体</vt:lpstr>
      <vt:lpstr>宋体</vt:lpstr>
      <vt:lpstr>Cambria Math</vt:lpstr>
      <vt:lpstr>MS Mincho</vt:lpstr>
      <vt:lpstr>Times New Roman</vt:lpstr>
      <vt:lpstr>OPPOSans L</vt:lpstr>
      <vt:lpstr>WPS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0</LinksUpToDate>
  <SharedDoc>0</SharedDoc>
  <HyperlinksChanged>0</HyperlinksChanged>
  <Application>Aspose.Slides for Java</Application>
  <AppVersion>23.0300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空白演示</dc:title>
  <cp:lastModifiedBy>胡亚晓/学科网</cp:lastModifiedBy>
  <cp:revision>158</cp:revision>
  <dcterms:created xsi:type="dcterms:W3CDTF">2019-06-19T02:08:00Z</dcterms:created>
  <dcterms:modified xsi:type="dcterms:W3CDTF">2023-11-23T07:39:39Z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ICV">
    <vt:lpwstr>2CB6263F91954D20AAC4E5232F646BE1_11</vt:lpwstr>
  </property>
  <property fmtid="{D5CDD505-2E9C-101B-9397-08002B2CF9AE}" pid="3" name="KSOProductBuildVer">
    <vt:lpwstr>2052-12.1.0.15712</vt:lpwstr>
  </property>
</Properties>
</file>