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 Id="rId5" Type="http://schemas.openxmlformats.org/officeDocument/2006/relationships/custom-properties" Target="docProps/custom.xml" /></Relationships>
</file>

<file path=ppt/presentation.xml><?xml version="1.0" encoding="utf-8"?>
<!--Generated by Aspose.Slides for Java 23.3-->
<p:presentation xmlns:r="http://schemas.openxmlformats.org/officeDocument/2006/relationships" xmlns:a="http://schemas.openxmlformats.org/drawingml/2006/main" xmlns:p="http://schemas.openxmlformats.org/presentationml/2006/main">
  <p:sldMasterIdLst>
    <p:sldMasterId id="2147483648" r:id="rId2"/>
  </p:sldMasterIdLst>
  <p:sldIdLst>
    <p:sldId id="257" r:id="rId3"/>
    <p:sldId id="259" r:id="rId4"/>
    <p:sldId id="260" r:id="rId5"/>
    <p:sldId id="262" r:id="rId6"/>
    <p:sldId id="261" r:id="rId7"/>
    <p:sldId id="263" r:id="rId8"/>
    <p:sldId id="264" r:id="rId9"/>
    <p:sldId id="265" r:id="rId10"/>
    <p:sldId id="266" r:id="rId11"/>
    <p:sldId id="267" r:id="rId12"/>
    <p:sldId id="268" r:id="rId13"/>
    <p:sldId id="272" r:id="rId14"/>
    <p:sldId id="273" r:id="rId15"/>
    <p:sldId id="278" r:id="rId16"/>
    <p:sldId id="274" r:id="rId17"/>
    <p:sldId id="275" r:id="rId18"/>
    <p:sldId id="276" r:id="rId19"/>
    <p:sldId id="277" r:id="rId20"/>
    <p:sldId id="258" r:id="rId21"/>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4" userDrawn="1">
          <p15:clr>
            <a:srgbClr val="A4A3A4"/>
          </p15:clr>
        </p15:guide>
      </p15:sldGuideLst>
    </p:ext>
  </p:extLst>
</p:presentation>
</file>

<file path=ppt/commentAuthors.xml><?xml version="1.0" encoding="utf-8"?>
<p:cmAuthorLst xmlns:p="http://schemas.openxmlformats.org/presentationml/2006/main">
  <p:cmAuthor id="1" name="卢钰婷" initials="卢" lastIdx="0" clrIdx="0"/>
</p:cmAuthorLst>
</file>

<file path=ppt/presProps.xml><?xml version="1.0" encoding="utf-8"?>
<p:presentationPr xmlns:r="http://schemas.openxmlformats.org/officeDocument/2006/relationships" xmlns:a="http://schemas.openxmlformats.org/drawingml/2006/main" xmlns:p="http://schemas.openxmlformats.org/presentationml/2006/main">
  <p:showPr showNarration="1">
    <p:presen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fill>
          <a:solidFill>
            <a:schemeClr val="accent1">
              <a:tint val="40000"/>
            </a:schemeClr>
          </a:solidFill>
        </a:fill>
      </a:tcStyle>
    </a:band1H>
    <a:band1V>
      <a:tcStyle>
        <a:fill>
          <a:solidFill>
            <a:schemeClr val="accent1">
              <a:tint val="40000"/>
            </a:schemeClr>
          </a:solidFill>
        </a:fill>
      </a:tcStyle>
    </a:band1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36"/>
        <p:guide pos="3844"/>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&#65279;<?xml version="1.0" encoding="utf-8" standalone="yes"?><Relationships xmlns="http://schemas.openxmlformats.org/package/2006/relationships"><Relationship Id="rId1" Type="http://schemas.openxmlformats.org/officeDocument/2006/relationships/commentAuthors" Target="commentAuthors.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slide" Target="slides/slide14.xml" /><Relationship Id="rId17" Type="http://schemas.openxmlformats.org/officeDocument/2006/relationships/slide" Target="slides/slide15.xml" /><Relationship Id="rId18" Type="http://schemas.openxmlformats.org/officeDocument/2006/relationships/slide" Target="slides/slide16.xml" /><Relationship Id="rId19" Type="http://schemas.openxmlformats.org/officeDocument/2006/relationships/slide" Target="slides/slide17.xml" /><Relationship Id="rId2" Type="http://schemas.openxmlformats.org/officeDocument/2006/relationships/slideMaster" Target="slideMasters/slideMaster1.xml" /><Relationship Id="rId20" Type="http://schemas.openxmlformats.org/officeDocument/2006/relationships/slide" Target="slides/slide18.xml" /><Relationship Id="rId21" Type="http://schemas.openxmlformats.org/officeDocument/2006/relationships/slide" Target="slides/slide19.xml" /><Relationship Id="rId22" Type="http://schemas.openxmlformats.org/officeDocument/2006/relationships/tags" Target="tags/tag105.xml" /><Relationship Id="rId23" Type="http://schemas.openxmlformats.org/officeDocument/2006/relationships/presProps" Target="presProps.xml" /><Relationship Id="rId24" Type="http://schemas.openxmlformats.org/officeDocument/2006/relationships/viewProps" Target="viewProps.xml" /><Relationship Id="rId25" Type="http://schemas.openxmlformats.org/officeDocument/2006/relationships/theme" Target="theme/theme1.xml" /><Relationship Id="rId26" Type="http://schemas.openxmlformats.org/officeDocument/2006/relationships/tableStyles" Target="tableStyles.xml" /><Relationship Id="rId3" Type="http://schemas.openxmlformats.org/officeDocument/2006/relationships/slide" Target="slides/slide1.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s>
</file>

<file path=ppt/slideLayouts/_rels/slideLayout1.xml.rels>&#65279;<?xml version="1.0" encoding="utf-8" standalone="yes"?><Relationships xmlns="http://schemas.openxmlformats.org/package/2006/relationships"><Relationship Id="rId1" Type="http://schemas.openxmlformats.org/officeDocument/2006/relationships/tags" Target="../tags/tag1.xml" /><Relationship Id="rId2" Type="http://schemas.openxmlformats.org/officeDocument/2006/relationships/tags" Target="../tags/tag2.xml" /><Relationship Id="rId3" Type="http://schemas.openxmlformats.org/officeDocument/2006/relationships/tags" Target="../tags/tag3.xml" /><Relationship Id="rId4" Type="http://schemas.openxmlformats.org/officeDocument/2006/relationships/tags" Target="../tags/tag4.xml" /><Relationship Id="rId5" Type="http://schemas.openxmlformats.org/officeDocument/2006/relationships/tags" Target="../tags/tag5.xml" /><Relationship Id="rId6"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tags" Target="../tags/tag48.xml" /><Relationship Id="rId2" Type="http://schemas.openxmlformats.org/officeDocument/2006/relationships/tags" Target="../tags/tag49.xml" /><Relationship Id="rId3" Type="http://schemas.openxmlformats.org/officeDocument/2006/relationships/tags" Target="../tags/tag50.xml" /><Relationship Id="rId4" Type="http://schemas.openxmlformats.org/officeDocument/2006/relationships/tags" Target="../tags/tag51.xml" /><Relationship Id="rId5"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tags" Target="../tags/tag52.xml" /><Relationship Id="rId2" Type="http://schemas.openxmlformats.org/officeDocument/2006/relationships/tags" Target="../tags/tag53.xml" /><Relationship Id="rId3" Type="http://schemas.openxmlformats.org/officeDocument/2006/relationships/tags" Target="../tags/tag54.xml" /><Relationship Id="rId4" Type="http://schemas.openxmlformats.org/officeDocument/2006/relationships/tags" Target="../tags/tag55.xml" /><Relationship Id="rId5" Type="http://schemas.openxmlformats.org/officeDocument/2006/relationships/tags" Target="../tags/tag56.xml" /><Relationship Id="rId6"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tags" Target="../tags/tag6.xml" /><Relationship Id="rId2" Type="http://schemas.openxmlformats.org/officeDocument/2006/relationships/tags" Target="../tags/tag7.xml" /><Relationship Id="rId3" Type="http://schemas.openxmlformats.org/officeDocument/2006/relationships/tags" Target="../tags/tag8.xml" /><Relationship Id="rId4" Type="http://schemas.openxmlformats.org/officeDocument/2006/relationships/tags" Target="../tags/tag9.xml" /><Relationship Id="rId5" Type="http://schemas.openxmlformats.org/officeDocument/2006/relationships/tags" Target="../tags/tag10.xml" /><Relationship Id="rId6"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tags" Target="../tags/tag11.xml" /><Relationship Id="rId2" Type="http://schemas.openxmlformats.org/officeDocument/2006/relationships/tags" Target="../tags/tag12.xml" /><Relationship Id="rId3" Type="http://schemas.openxmlformats.org/officeDocument/2006/relationships/tags" Target="../tags/tag13.xml" /><Relationship Id="rId4" Type="http://schemas.openxmlformats.org/officeDocument/2006/relationships/tags" Target="../tags/tag14.xml" /><Relationship Id="rId5" Type="http://schemas.openxmlformats.org/officeDocument/2006/relationships/tags" Target="../tags/tag15.xml" /><Relationship Id="rId6"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tags" Target="../tags/tag16.xml" /><Relationship Id="rId2" Type="http://schemas.openxmlformats.org/officeDocument/2006/relationships/tags" Target="../tags/tag17.xml" /><Relationship Id="rId3" Type="http://schemas.openxmlformats.org/officeDocument/2006/relationships/tags" Target="../tags/tag18.xml" /><Relationship Id="rId4" Type="http://schemas.openxmlformats.org/officeDocument/2006/relationships/tags" Target="../tags/tag19.xml" /><Relationship Id="rId5" Type="http://schemas.openxmlformats.org/officeDocument/2006/relationships/tags" Target="../tags/tag20.xml" /><Relationship Id="rId6" Type="http://schemas.openxmlformats.org/officeDocument/2006/relationships/tags" Target="../tags/tag21.xml" /><Relationship Id="rId7"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tags" Target="../tags/tag22.xml" /><Relationship Id="rId2" Type="http://schemas.openxmlformats.org/officeDocument/2006/relationships/tags" Target="../tags/tag23.xml" /><Relationship Id="rId3" Type="http://schemas.openxmlformats.org/officeDocument/2006/relationships/tags" Target="../tags/tag24.xml" /><Relationship Id="rId4" Type="http://schemas.openxmlformats.org/officeDocument/2006/relationships/tags" Target="../tags/tag25.xml" /><Relationship Id="rId5" Type="http://schemas.openxmlformats.org/officeDocument/2006/relationships/tags" Target="../tags/tag26.xml" /><Relationship Id="rId6" Type="http://schemas.openxmlformats.org/officeDocument/2006/relationships/tags" Target="../tags/tag27.xml" /><Relationship Id="rId7" Type="http://schemas.openxmlformats.org/officeDocument/2006/relationships/tags" Target="../tags/tag28.xml" /><Relationship Id="rId8" Type="http://schemas.openxmlformats.org/officeDocument/2006/relationships/tags" Target="../tags/tag29.xml" /><Relationship Id="rId9"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tags" Target="../tags/tag30.xml" /><Relationship Id="rId2" Type="http://schemas.openxmlformats.org/officeDocument/2006/relationships/tags" Target="../tags/tag31.xml" /><Relationship Id="rId3" Type="http://schemas.openxmlformats.org/officeDocument/2006/relationships/tags" Target="../tags/tag32.xml" /><Relationship Id="rId4" Type="http://schemas.openxmlformats.org/officeDocument/2006/relationships/tags" Target="../tags/tag33.xml" /><Relationship Id="rId5"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tags" Target="../tags/tag34.xml" /><Relationship Id="rId2" Type="http://schemas.openxmlformats.org/officeDocument/2006/relationships/tags" Target="../tags/tag35.xml" /><Relationship Id="rId3" Type="http://schemas.openxmlformats.org/officeDocument/2006/relationships/tags" Target="../tags/tag36.xml" /><Relationship Id="rId4"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tags" Target="../tags/tag37.xml" /><Relationship Id="rId2" Type="http://schemas.openxmlformats.org/officeDocument/2006/relationships/tags" Target="../tags/tag38.xml" /><Relationship Id="rId3" Type="http://schemas.openxmlformats.org/officeDocument/2006/relationships/tags" Target="../tags/tag39.xml" /><Relationship Id="rId4" Type="http://schemas.openxmlformats.org/officeDocument/2006/relationships/tags" Target="../tags/tag40.xml" /><Relationship Id="rId5" Type="http://schemas.openxmlformats.org/officeDocument/2006/relationships/tags" Target="../tags/tag41.xml" /><Relationship Id="rId6" Type="http://schemas.openxmlformats.org/officeDocument/2006/relationships/tags" Target="../tags/tag42.xml" /><Relationship Id="rId7"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tags" Target="../tags/tag43.xml" /><Relationship Id="rId2" Type="http://schemas.openxmlformats.org/officeDocument/2006/relationships/tags" Target="../tags/tag44.xml" /><Relationship Id="rId3" Type="http://schemas.openxmlformats.org/officeDocument/2006/relationships/tags" Target="../tags/tag45.xml" /><Relationship Id="rId4" Type="http://schemas.openxmlformats.org/officeDocument/2006/relationships/tags" Target="../tags/tag46.xml" /><Relationship Id="rId5" Type="http://schemas.openxmlformats.org/officeDocument/2006/relationships/tags" Target="../tags/tag47.xml" /><Relationship Id="rId6"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标题幻灯片">
    <p:spTree>
      <p:nvGrpSpPr>
        <p:cNvPr id="1" name=""/>
        <p:cNvGrpSpPr/>
        <p:nvPr/>
      </p:nvGrpSpPr>
      <p:grpSpPr>
        <a:xfrm>
          <a:off x="0" y="0"/>
          <a:ext cx="0" cy="0"/>
        </a:xfrm>
      </p:grpSpPr>
      <p:sp>
        <p:nvSpPr>
          <p:cNvPr id="2" name="标题 1"/>
          <p:cNvSpPr>
            <a:spLocks noGrp="1"/>
          </p:cNvSpPr>
          <p:nvPr>
            <p:ph type="ctrTitle"/>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
            </a:fld>
            <a:endParaRPr lang="zh-CN" altLang="en-US"/>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内容">
    <p:spTree>
      <p:nvGrpSpPr>
        <p:cNvPr id="1" name=""/>
        <p:cNvGrpSpPr/>
        <p:nvPr/>
      </p:nvGrpSpPr>
      <p:grpSpPr>
        <a:xfrm>
          <a:off x="0" y="0"/>
          <a: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末尾幻灯片">
    <p:spTree>
      <p:nvGrpSpPr>
        <p:cNvPr id="1" name=""/>
        <p:cNvGrpSpPr/>
        <p:nvPr/>
      </p:nvGrpSpPr>
      <p:grpSpPr>
        <a:xfrm>
          <a:off x="0" y="0"/>
          <a: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a:t>单击此处编辑母版文本样式</a:t>
            </a:r>
            <a:endParaRPr lang="zh-CN" altLang="en-US"/>
          </a:p>
        </p:txBody>
      </p:sp>
    </p:spTree>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标题和内容">
    <p:spTree>
      <p:nvGrpSpPr>
        <p:cNvPr id="1" name=""/>
        <p:cNvGrpSpPr/>
        <p:nvPr/>
      </p:nvGrpSpPr>
      <p:grpSpPr>
        <a:xfrm>
          <a:off x="0" y="0"/>
          <a: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
            </a:fld>
            <a:endParaRPr lang="zh-CN" altLang="en-US"/>
          </a:p>
        </p:txBody>
      </p:sp>
    </p:spTree>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节标题">
    <p:spTree>
      <p:nvGrpSpPr>
        <p:cNvPr id="1" name=""/>
        <p:cNvGrpSpPr/>
        <p:nvPr/>
      </p:nvGrpSpPr>
      <p:grpSpPr>
        <a:xfrm>
          <a:off x="0" y="0"/>
          <a: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a:t>单击此处编辑标题</a:t>
            </a:r>
            <a:endParaRPr lang="zh-CN" altLang="en-US"/>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单击此处编辑文本</a:t>
            </a:r>
            <a:endParaRPr lang="zh-CN" altLang="en-US"/>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
            </a:fld>
            <a:endParaRPr lang="zh-CN" altLang="en-US"/>
          </a:p>
        </p:txBody>
      </p:sp>
    </p:spTree>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两栏内容">
    <p:spTree>
      <p:nvGrpSpPr>
        <p:cNvPr id="1" name=""/>
        <p:cNvGrpSpPr/>
        <p:nvPr/>
      </p:nvGrpSpPr>
      <p:grpSpPr>
        <a:xfrm>
          <a:off x="0" y="0"/>
          <a: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
            </a:fld>
            <a:endParaRPr lang="zh-CN" altLang="en-US"/>
          </a:p>
        </p:txBody>
      </p:sp>
    </p:spTree>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比较">
    <p:spTree>
      <p:nvGrpSpPr>
        <p:cNvPr id="1" name=""/>
        <p:cNvGrpSpPr/>
        <p:nvPr/>
      </p:nvGrpSpPr>
      <p:grpSpPr>
        <a:xfrm>
          <a:off x="0" y="0"/>
          <a: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endParaRPr lang="zh-CN" altLang="en-US"/>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
            </a:fld>
            <a:endParaRPr lang="zh-CN" altLang="en-US"/>
          </a:p>
        </p:txBody>
      </p:sp>
    </p:spTree>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仅标题">
    <p:spTree>
      <p:nvGrpSpPr>
        <p:cNvPr id="1" name=""/>
        <p:cNvGrpSpPr/>
        <p:nvPr/>
      </p:nvGrpSpPr>
      <p:grpSpPr>
        <a:xfrm>
          <a:off x="0" y="0"/>
          <a: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
            </a:fld>
            <a:endParaRPr lang="zh-CN" altLang="en-US"/>
          </a:p>
        </p:txBody>
      </p:sp>
    </p:spTree>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空白">
    <p:spTree>
      <p:nvGrpSpPr>
        <p:cNvPr id="1" name=""/>
        <p:cNvGrpSpPr/>
        <p:nvPr/>
      </p:nvGrpSpPr>
      <p:grpSpPr>
        <a:xfrm>
          <a:off x="0" y="0"/>
          <a: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
            </a:fld>
            <a:endParaRPr lang="zh-CN" altLang="en-US"/>
          </a:p>
        </p:txBody>
      </p:sp>
    </p:spTree>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图片与标题">
    <p:spTree>
      <p:nvGrpSpPr>
        <p:cNvPr id="1" name=""/>
        <p:cNvGrpSpPr/>
        <p:nvPr/>
      </p:nvGrpSpPr>
      <p:grpSpPr>
        <a:xfrm>
          <a:off x="0" y="0"/>
          <a: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
            </a:fld>
            <a:endParaRPr lang="zh-CN" altLang="en-US"/>
          </a:p>
        </p:txBody>
      </p:sp>
      <p:sp>
        <p:nvSpPr>
          <p:cNvPr id="6" name="页脚占位符 5"/>
          <p:cNvSpPr>
            <a:spLocks noGrp="1"/>
          </p:cNvSpPr>
          <p:nvPr>
            <p:ph type="ftr" sz="quarter" idx="11"/>
            <p:custDataLst>
              <p:tags r:id="rId4"/>
            </p:custDataLst>
          </p:nvPr>
        </p:nvSpPr>
        <p:spPr/>
        <p:txBody>
          <a:bodyPr/>
          <a:lstStyle/>
          <a:p>
            <a:endParaRPr lang="zh-CN" altLang="en-US"/>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endParaRPr lang="zh-CN" altLang="en-US"/>
          </a:p>
        </p:txBody>
      </p:sp>
    </p:spTree>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竖排标题与文本">
    <p:spTree>
      <p:nvGrpSpPr>
        <p:cNvPr id="1" name=""/>
        <p:cNvGrpSpPr/>
        <p:nvPr/>
      </p:nvGrpSpPr>
      <p:grpSpPr>
        <a:xfrm>
          <a:off x="0" y="0"/>
          <a: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
            </a:fld>
            <a:endParaRPr lang="zh-CN" altLang="en-US"/>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ags" Target="../tags/tag57.xml" /><Relationship Id="rId13" Type="http://schemas.openxmlformats.org/officeDocument/2006/relationships/tags" Target="../tags/tag58.xml" /><Relationship Id="rId14" Type="http://schemas.openxmlformats.org/officeDocument/2006/relationships/tags" Target="../tags/tag59.xml" /><Relationship Id="rId15" Type="http://schemas.openxmlformats.org/officeDocument/2006/relationships/tags" Target="../tags/tag60.xml" /><Relationship Id="rId16" Type="http://schemas.openxmlformats.org/officeDocument/2006/relationships/tags" Target="../tags/tag61.xml" /><Relationship Id="rId17" Type="http://schemas.openxmlformats.org/officeDocument/2006/relationships/image" Target="file:///D:\qq&#25991;&#20214;\712321467\Image\C2C\Image2\%7b75232B38-A165-1FB7-499C-2E1C792CACB5%7d.png" TargetMode="External" /><Relationship Id="rId18" Type="http://schemas.openxmlformats.org/officeDocument/2006/relationships/image" Target="../media/image1.png" /><Relationship Id="rId19" Type="http://schemas.openxmlformats.org/officeDocument/2006/relationships/tags" Target="../tags/tag62.xml" /><Relationship Id="rId2" Type="http://schemas.openxmlformats.org/officeDocument/2006/relationships/slideLayout" Target="../slideLayouts/slideLayout2.xml" /><Relationship Id="rId20" Type="http://schemas.openxmlformats.org/officeDocument/2006/relationships/theme" Target="../theme/theme1.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2"/>
        </a:solidFill>
        <a:effectLst/>
      </p:bgPr>
    </p:bg>
    <p:spTree>
      <p:nvGrpSpPr>
        <p:cNvPr id="1" name=""/>
        <p:cNvGrpSpPr/>
        <p:nvPr/>
      </p:nvGrpSpPr>
      <p:grpSpPr>
        <a:xfrm>
          <a:off x="0" y="0"/>
          <a: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a:t>单击此处编辑母版标题样式</a:t>
            </a:r>
            <a:endParaRPr lang="zh-CN" altLang="en-US"/>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t/>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t>0</a:t>
            </a:fld>
            <a:endParaRPr lang="zh-CN" altLang="en-US"/>
          </a:p>
        </p:txBody>
      </p:sp>
      <p:pic>
        <p:nvPicPr>
          <p:cNvPr id="7" name="图片 1073743875" descr="学科网 zxxk.com" title=""/>
          <p:cNvPicPr>
            <a:picLocks noChangeAspect="1"/>
          </p:cNvPicPr>
          <p:nvPr/>
        </p:nvPicPr>
        <p:blipFill>
          <a:blip r:embed="rId18" r:link="rId17"/>
          <a:stretch>
            <a:fillRect/>
          </a:stretch>
        </p:blipFill>
        <p:spPr>
          <a:xfrm>
            <a:off x="838200" y="365125"/>
            <a:ext cx="9525" cy="9525"/>
          </a:xfrm>
          <a:prstGeom prst="rect">
            <a:avLst/>
          </a:prstGeom>
          <a:noFill/>
          <a:ln>
            <a:noFill/>
            <a:miter lim="800000"/>
          </a:ln>
        </p:spPr>
      </p:pic>
    </p:spTree>
    <p:custDataLst>
      <p:tags r:id="rId19"/>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ct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ct val="0"/>
        </a:spcBef>
        <a:spcAft>
          <a:spcPts val="600"/>
        </a:spcAft>
        <a:buFont typeface="Arial" panose="020b0604020202020204" pitchFamily="34" charset="0"/>
        <a:buChar char="●"/>
        <a:tabLst>
          <a:tab pos="1609725"/>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ct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ct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ct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ags" Target="../tags/tag63.xml" /><Relationship Id="rId3" Type="http://schemas.openxmlformats.org/officeDocument/2006/relationships/image" Target="../media/image2.jpeg" /><Relationship Id="rId4" Type="http://schemas.openxmlformats.org/officeDocument/2006/relationships/image" Target="../media/image3.jpeg" /><Relationship Id="rId5" Type="http://schemas.openxmlformats.org/officeDocument/2006/relationships/tags" Target="../tags/tag64.xml"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 Id="rId3" Type="http://schemas.openxmlformats.org/officeDocument/2006/relationships/image" Target="../media/image15.png" /><Relationship Id="rId4" Type="http://schemas.openxmlformats.org/officeDocument/2006/relationships/image" Target="../media/image16.png" /><Relationship Id="rId5" Type="http://schemas.openxmlformats.org/officeDocument/2006/relationships/tags" Target="../tags/tag89.xml" /><Relationship Id="rId6" Type="http://schemas.openxmlformats.org/officeDocument/2006/relationships/image" Target="../media/image17.png" /><Relationship Id="rId7" Type="http://schemas.openxmlformats.org/officeDocument/2006/relationships/tags" Target="../tags/tag90.x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 Id="rId3" Type="http://schemas.openxmlformats.org/officeDocument/2006/relationships/tags" Target="../tags/tag91.xml" /><Relationship Id="rId4" Type="http://schemas.openxmlformats.org/officeDocument/2006/relationships/image" Target="../media/image18.png" /><Relationship Id="rId5" Type="http://schemas.openxmlformats.org/officeDocument/2006/relationships/tags" Target="../tags/tag92.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png" /><Relationship Id="rId3" Type="http://schemas.openxmlformats.org/officeDocument/2006/relationships/tags" Target="../tags/tag93.x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tags" Target="../tags/tag97.xml" /><Relationship Id="rId11" Type="http://schemas.openxmlformats.org/officeDocument/2006/relationships/tags" Target="../tags/tag98.xml" /><Relationship Id="rId2" Type="http://schemas.openxmlformats.org/officeDocument/2006/relationships/image" Target="../media/image20.png" /><Relationship Id="rId3" Type="http://schemas.openxmlformats.org/officeDocument/2006/relationships/image" Target="../media/image21.png" /><Relationship Id="rId4" Type="http://schemas.openxmlformats.org/officeDocument/2006/relationships/tags" Target="../tags/tag94.xml" /><Relationship Id="rId5" Type="http://schemas.openxmlformats.org/officeDocument/2006/relationships/image" Target="../media/image22.png" /><Relationship Id="rId6" Type="http://schemas.openxmlformats.org/officeDocument/2006/relationships/tags" Target="../tags/tag95.xml" /><Relationship Id="rId7" Type="http://schemas.openxmlformats.org/officeDocument/2006/relationships/image" Target="../media/image23.png" /><Relationship Id="rId8" Type="http://schemas.openxmlformats.org/officeDocument/2006/relationships/tags" Target="../tags/tag96.xml" /><Relationship Id="rId9" Type="http://schemas.openxmlformats.org/officeDocument/2006/relationships/image" Target="../media/image24.png"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tags" Target="../tags/tag99.x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25.png" /><Relationship Id="rId3" Type="http://schemas.openxmlformats.org/officeDocument/2006/relationships/image" Target="../media/image26.png" /><Relationship Id="rId4" Type="http://schemas.openxmlformats.org/officeDocument/2006/relationships/tags" Target="../tags/tag100.xm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27.png" /><Relationship Id="rId3" Type="http://schemas.openxmlformats.org/officeDocument/2006/relationships/image" Target="../media/image28.png" /><Relationship Id="rId4" Type="http://schemas.openxmlformats.org/officeDocument/2006/relationships/tags" Target="../tags/tag101.xm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29.png" /><Relationship Id="rId3" Type="http://schemas.openxmlformats.org/officeDocument/2006/relationships/tags" Target="../tags/tag102.xml" /><Relationship Id="rId4" Type="http://schemas.openxmlformats.org/officeDocument/2006/relationships/image" Target="../media/image30.png" /><Relationship Id="rId5" Type="http://schemas.openxmlformats.org/officeDocument/2006/relationships/tags" Target="../tags/tag103.xm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ags" Target="../tags/tag104.xm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2.jpeg" /><Relationship Id="rId3" Type="http://schemas.openxmlformats.org/officeDocument/2006/relationships/image" Target="../media/image3.jpeg" /><Relationship Id="rId4" Type="http://schemas.openxmlformats.org/officeDocument/2006/relationships/image" Target="../media/image31.png"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ags" Target="../tags/tag65.xml" /><Relationship Id="rId3" Type="http://schemas.openxmlformats.org/officeDocument/2006/relationships/tags" Target="../tags/tag66.xml" /><Relationship Id="rId4" Type="http://schemas.openxmlformats.org/officeDocument/2006/relationships/image" Target="../media/image4.png" /><Relationship Id="rId5" Type="http://schemas.openxmlformats.org/officeDocument/2006/relationships/tags" Target="../tags/tag67.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5.png" /><Relationship Id="rId3" Type="http://schemas.openxmlformats.org/officeDocument/2006/relationships/tags" Target="../tags/tag68.xml" /><Relationship Id="rId4" Type="http://schemas.openxmlformats.org/officeDocument/2006/relationships/tags" Target="../tags/tag69.xml" /><Relationship Id="rId5" Type="http://schemas.openxmlformats.org/officeDocument/2006/relationships/tags" Target="../tags/tag70.xm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tags" Target="../tags/tag76.xml" /><Relationship Id="rId2" Type="http://schemas.openxmlformats.org/officeDocument/2006/relationships/image" Target="../media/image6.png" /><Relationship Id="rId3" Type="http://schemas.openxmlformats.org/officeDocument/2006/relationships/tags" Target="../tags/tag71.xml" /><Relationship Id="rId4" Type="http://schemas.openxmlformats.org/officeDocument/2006/relationships/tags" Target="../tags/tag72.xml" /><Relationship Id="rId5" Type="http://schemas.openxmlformats.org/officeDocument/2006/relationships/image" Target="../media/image5.png" /><Relationship Id="rId6" Type="http://schemas.openxmlformats.org/officeDocument/2006/relationships/tags" Target="../tags/tag73.xml" /><Relationship Id="rId7" Type="http://schemas.openxmlformats.org/officeDocument/2006/relationships/tags" Target="../tags/tag74.xml" /><Relationship Id="rId8" Type="http://schemas.openxmlformats.org/officeDocument/2006/relationships/tags" Target="../tags/tag75.xml" /><Relationship Id="rId9" Type="http://schemas.openxmlformats.org/officeDocument/2006/relationships/image" Target="../media/image7.png"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8.png" /><Relationship Id="rId3" Type="http://schemas.openxmlformats.org/officeDocument/2006/relationships/tags" Target="../tags/tag77.xml" /><Relationship Id="rId4" Type="http://schemas.openxmlformats.org/officeDocument/2006/relationships/tags" Target="../tags/tag78.xml" /><Relationship Id="rId5" Type="http://schemas.openxmlformats.org/officeDocument/2006/relationships/image" Target="../media/image5.png" /><Relationship Id="rId6" Type="http://schemas.openxmlformats.org/officeDocument/2006/relationships/tags" Target="../tags/tag79.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ags" Target="../tags/tag80.xml" /><Relationship Id="rId3" Type="http://schemas.openxmlformats.org/officeDocument/2006/relationships/image" Target="../media/image9.png" /><Relationship Id="rId4" Type="http://schemas.openxmlformats.org/officeDocument/2006/relationships/tags" Target="../tags/tag81.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ags" Target="../tags/tag82.xml" /><Relationship Id="rId3" Type="http://schemas.openxmlformats.org/officeDocument/2006/relationships/image" Target="../media/image10.png" /><Relationship Id="rId4" Type="http://schemas.openxmlformats.org/officeDocument/2006/relationships/tags" Target="../tags/tag83.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1.png" /><Relationship Id="rId3" Type="http://schemas.openxmlformats.org/officeDocument/2006/relationships/tags" Target="../tags/tag84.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2.png" /><Relationship Id="rId3" Type="http://schemas.openxmlformats.org/officeDocument/2006/relationships/tags" Target="../tags/tag85.xml" /><Relationship Id="rId4" Type="http://schemas.openxmlformats.org/officeDocument/2006/relationships/tags" Target="../tags/tag86.xml" /><Relationship Id="rId5" Type="http://schemas.openxmlformats.org/officeDocument/2006/relationships/tags" Target="../tags/tag87.xml" /><Relationship Id="rId6" Type="http://schemas.openxmlformats.org/officeDocument/2006/relationships/image" Target="../media/image13.png" /><Relationship Id="rId7" Type="http://schemas.openxmlformats.org/officeDocument/2006/relationships/tags" Target="../tags/tag88.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深度视觉·原创设计 https://www.docer.com/works?userid=22383862" title=""/>
          <p:cNvSpPr txBox="1"/>
          <p:nvPr>
            <p:custDataLst>
              <p:tags r:id="rId2"/>
            </p:custDataLst>
          </p:nvPr>
        </p:nvSpPr>
        <p:spPr>
          <a:xfrm>
            <a:off x="486697" y="2906758"/>
            <a:ext cx="10775695" cy="3290017"/>
          </a:xfrm>
          <a:custGeom>
            <a:gdLst>
              <a:gd name="connsiteX0" fmla="*/ 0 w 10775695"/>
              <a:gd name="connsiteY0" fmla="*/ 0 h 3290017"/>
              <a:gd name="connsiteX1" fmla="*/ 10775695 w 10775695"/>
              <a:gd name="connsiteY1" fmla="*/ 0 h 3290017"/>
              <a:gd name="connsiteX2" fmla="*/ 10775695 w 10775695"/>
              <a:gd name="connsiteY2" fmla="*/ 3290017 h 3290017"/>
              <a:gd name="connsiteX3" fmla="*/ 0 w 10775695"/>
              <a:gd name="connsiteY3" fmla="*/ 3290017 h 3290017"/>
            </a:gdLst>
            <a:cxnLst>
              <a:cxn ang="0">
                <a:pos x="connsiteX0" y="connsiteY0"/>
              </a:cxn>
              <a:cxn ang="0">
                <a:pos x="connsiteX1" y="connsiteY1"/>
              </a:cxn>
              <a:cxn ang="0">
                <a:pos x="connsiteX2" y="connsiteY2"/>
              </a:cxn>
              <a:cxn ang="0">
                <a:pos x="connsiteX3" y="connsiteY3"/>
              </a:cxn>
            </a:cxnLst>
            <a:rect l="l" t="t" r="r" b="b"/>
            <a:pathLst>
              <a:path w="10775695" h="3290017">
                <a:moveTo>
                  <a:pt x="0" y="0"/>
                </a:moveTo>
                <a:lnTo>
                  <a:pt x="10775695" y="0"/>
                </a:lnTo>
                <a:lnTo>
                  <a:pt x="10775695" y="3290017"/>
                </a:lnTo>
                <a:lnTo>
                  <a:pt x="0" y="3290017"/>
                </a:lnTo>
                <a:close/>
              </a:path>
            </a:pathLst>
          </a:custGeom>
          <a:blipFill dpi="0" rotWithShape="1">
            <a:blip r:embed="rId3"/>
            <a:stretch>
              <a:fillRect t="-219555" b="-219555"/>
            </a:stretch>
          </a:blipFill>
          <a:ln w="12700" cap="flat" cmpd="sng" algn="ctr">
            <a:noFill/>
            <a:prstDash val="solid"/>
            <a:miter lim="800000"/>
          </a:ln>
          <a:effectLst/>
        </p:spPr>
        <p:txBody>
          <a:bodyPr/>
          <a:lstStyle/>
          <a:p>
            <a:endParaRPr lang="zh-CN" altLang="en-US">
              <a:cs typeface="+mn-ea"/>
              <a:sym typeface="+mn-lt"/>
            </a:endParaRPr>
          </a:p>
        </p:txBody>
      </p:sp>
      <p:sp>
        <p:nvSpPr>
          <p:cNvPr id="5" name="深度视觉·原创设计 https://www.docer.com/works?userid=22383862" title=""/>
          <p:cNvSpPr/>
          <p:nvPr/>
        </p:nvSpPr>
        <p:spPr>
          <a:xfrm>
            <a:off x="1828165" y="1468120"/>
            <a:ext cx="10363835" cy="39954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cs typeface="+mn-ea"/>
              <a:sym typeface="+mn-lt"/>
            </a:endParaRPr>
          </a:p>
        </p:txBody>
      </p:sp>
      <p:sp>
        <p:nvSpPr>
          <p:cNvPr id="13" name="深度视觉·原创设计 https://www.docer.com/works?userid=22383862" title=""/>
          <p:cNvSpPr/>
          <p:nvPr/>
        </p:nvSpPr>
        <p:spPr>
          <a:xfrm>
            <a:off x="0" y="0"/>
            <a:ext cx="715261" cy="661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cs typeface="+mn-ea"/>
              <a:sym typeface="+mn-lt"/>
            </a:endParaRPr>
          </a:p>
        </p:txBody>
      </p:sp>
      <p:sp>
        <p:nvSpPr>
          <p:cNvPr id="14" name="深度视觉·原创设计 https://www.docer.com/works?userid=22383862" title=""/>
          <p:cNvSpPr txBox="1"/>
          <p:nvPr/>
        </p:nvSpPr>
        <p:spPr>
          <a:xfrm>
            <a:off x="2006600" y="2040890"/>
            <a:ext cx="11304905" cy="2085340"/>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5400" b="1">
                <a:solidFill>
                  <a:schemeClr val="bg1"/>
                </a:solidFill>
                <a:latin typeface="微软雅黑" panose="020b0503020204020204" charset="-122"/>
                <a:ea typeface="微软雅黑"/>
                <a:cs typeface="微软雅黑" panose="020b0503020204020204" charset="-122"/>
                <a:sym typeface="+mn-ea"/>
              </a:rPr>
              <a:t>4.5   </a:t>
            </a:r>
            <a:r>
              <a:rPr lang="zh-CN" altLang="en-US" sz="5400" b="1">
                <a:solidFill>
                  <a:schemeClr val="bg1"/>
                </a:solidFill>
                <a:latin typeface="微软雅黑" panose="020b0503020204020204" charset="-122"/>
                <a:ea typeface="微软雅黑"/>
                <a:cs typeface="微软雅黑" panose="020b0503020204020204" charset="-122"/>
                <a:sym typeface="+mn-ea"/>
              </a:rPr>
              <a:t>函数的应用</a:t>
            </a:r>
            <a:r>
              <a:rPr lang="en-US" altLang="zh-CN" sz="5400" b="1">
                <a:solidFill>
                  <a:schemeClr val="bg1"/>
                </a:solidFill>
                <a:latin typeface="微软雅黑" panose="020b0503020204020204" charset="-122"/>
                <a:ea typeface="微软雅黑"/>
                <a:cs typeface="微软雅黑" panose="020b0503020204020204" charset="-122"/>
                <a:sym typeface="+mn-ea"/>
              </a:rPr>
              <a:t>(</a:t>
            </a:r>
            <a:r>
              <a:rPr lang="zh-CN" altLang="en-US" sz="5400" b="1">
                <a:solidFill>
                  <a:schemeClr val="bg1"/>
                </a:solidFill>
                <a:latin typeface="微软雅黑" panose="020b0503020204020204" charset="-122"/>
                <a:ea typeface="微软雅黑"/>
                <a:cs typeface="微软雅黑" panose="020b0503020204020204" charset="-122"/>
                <a:sym typeface="+mn-ea"/>
              </a:rPr>
              <a:t>二</a:t>
            </a:r>
            <a:r>
              <a:rPr lang="en-US" altLang="zh-CN" sz="5400" b="1">
                <a:solidFill>
                  <a:schemeClr val="bg1"/>
                </a:solidFill>
                <a:latin typeface="微软雅黑" panose="020b0503020204020204" charset="-122"/>
                <a:ea typeface="微软雅黑"/>
                <a:cs typeface="微软雅黑" panose="020b0503020204020204" charset="-122"/>
                <a:sym typeface="+mn-ea"/>
              </a:rPr>
              <a:t>)</a:t>
            </a:r>
            <a:endParaRPr lang="zh-CN" altLang="en-US" sz="5400" b="1">
              <a:solidFill>
                <a:schemeClr val="bg1"/>
              </a:solidFill>
              <a:latin typeface="微软雅黑" panose="020b0503020204020204" charset="-122"/>
              <a:ea typeface="微软雅黑"/>
              <a:cs typeface="微软雅黑" panose="020b0503020204020204" charset="-122"/>
              <a:sym typeface="+mn-ea"/>
            </a:endParaRPr>
          </a:p>
          <a:p>
            <a:pPr>
              <a:lnSpc>
                <a:spcPct val="120000"/>
              </a:lnSpc>
            </a:pPr>
            <a:r>
              <a:rPr lang="en-US" altLang="zh-CN" sz="5400" b="1">
                <a:solidFill>
                  <a:schemeClr val="bg1"/>
                </a:solidFill>
                <a:latin typeface="微软雅黑" panose="020b0503020204020204" charset="-122"/>
                <a:ea typeface="微软雅黑"/>
                <a:cs typeface="微软雅黑" panose="020b0503020204020204" charset="-122"/>
                <a:sym typeface="+mn-ea"/>
              </a:rPr>
              <a:t>4.5.2   </a:t>
            </a:r>
            <a:r>
              <a:rPr lang="zh-CN" altLang="en-US" sz="5400" b="1">
                <a:solidFill>
                  <a:schemeClr val="bg1"/>
                </a:solidFill>
                <a:latin typeface="微软雅黑" panose="020b0503020204020204" charset="-122"/>
                <a:ea typeface="微软雅黑"/>
                <a:cs typeface="微软雅黑" panose="020b0503020204020204" charset="-122"/>
                <a:sym typeface="+mn-ea"/>
              </a:rPr>
              <a:t>用二分法求方程的近似解</a:t>
            </a:r>
            <a:endParaRPr lang="zh-CN" altLang="en-US" sz="5400" b="1">
              <a:solidFill>
                <a:schemeClr val="bg1"/>
              </a:solidFill>
              <a:latin typeface="微软雅黑" panose="020b0503020204020204" charset="-122"/>
              <a:ea typeface="微软雅黑"/>
              <a:cs typeface="微软雅黑" panose="020b0503020204020204" charset="-122"/>
              <a:sym typeface="+mn-ea"/>
            </a:endParaRPr>
          </a:p>
        </p:txBody>
      </p:sp>
      <p:pic>
        <p:nvPicPr>
          <p:cNvPr id="100" name="图片 99" title=""/>
          <p:cNvPicPr/>
          <p:nvPr/>
        </p:nvPicPr>
        <p:blipFill>
          <a:blip r:embed="rId4"/>
          <a:stretch>
            <a:fillRect/>
          </a:stretch>
        </p:blipFill>
        <p:spPr>
          <a:xfrm>
            <a:off x="9474518" y="-317"/>
            <a:ext cx="2714625" cy="752475"/>
          </a:xfrm>
          <a:prstGeom prst="rect">
            <a:avLst/>
          </a:prstGeom>
          <a:noFill/>
          <a:ln w="9525">
            <a:noFill/>
          </a:ln>
        </p:spPr>
      </p:pic>
      <p:sp>
        <p:nvSpPr>
          <p:cNvPr id="7" name="深度视觉·原创设计 https://www.docer.com/works?userid=22383862" title=""/>
          <p:cNvSpPr txBox="1"/>
          <p:nvPr>
            <p:custDataLst>
              <p:tags r:id="rId5"/>
            </p:custDataLst>
          </p:nvPr>
        </p:nvSpPr>
        <p:spPr>
          <a:xfrm>
            <a:off x="2359025" y="813435"/>
            <a:ext cx="10384155" cy="645160"/>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a:solidFill>
                  <a:schemeClr val="accent1"/>
                </a:solidFill>
                <a:latin typeface="楷体" panose="02010609060101010101" charset="-122"/>
                <a:ea typeface="楷体" panose="02010609060101010101" charset="-122"/>
                <a:cs typeface="楷体" panose="02010609060101010101" charset="-122"/>
                <a:sym typeface="+mn-lt"/>
              </a:rPr>
              <a:t>第四章</a:t>
            </a:r>
            <a:r>
              <a:rPr lang="en-US" altLang="zh-CN" sz="4000" b="1">
                <a:solidFill>
                  <a:schemeClr val="accent1"/>
                </a:solidFill>
                <a:latin typeface="楷体" panose="02010609060101010101" charset="-122"/>
                <a:ea typeface="楷体" panose="02010609060101010101" charset="-122"/>
                <a:cs typeface="楷体" panose="02010609060101010101" charset="-122"/>
                <a:sym typeface="+mn-lt"/>
              </a:rPr>
              <a:t>   </a:t>
            </a:r>
            <a:r>
              <a:rPr lang="zh-CN" altLang="en-US" sz="4000" b="1">
                <a:solidFill>
                  <a:schemeClr val="accent1"/>
                </a:solidFill>
                <a:latin typeface="楷体" panose="02010609060101010101" charset="-122"/>
                <a:ea typeface="楷体" panose="02010609060101010101" charset="-122"/>
                <a:cs typeface="楷体" panose="02010609060101010101" charset="-122"/>
                <a:sym typeface="+mn-lt"/>
              </a:rPr>
              <a:t>指数函数与对数函数</a:t>
            </a:r>
            <a:endParaRPr lang="zh-CN" altLang="en-US" sz="4000" b="1">
              <a:solidFill>
                <a:schemeClr val="accent1"/>
              </a:solidFill>
              <a:latin typeface="楷体" panose="02010609060101010101" charset="-122"/>
              <a:ea typeface="楷体" panose="02010609060101010101" charset="-122"/>
              <a:cs typeface="楷体" panose="02010609060101010101" charset="-122"/>
              <a:sym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pic>
        <p:nvPicPr>
          <p:cNvPr id="8" name="图片 7" title=""/>
          <p:cNvPicPr>
            <a:picLocks noChangeAspect="1"/>
          </p:cNvPicPr>
          <p:nvPr/>
        </p:nvPicPr>
        <p:blipFill>
          <a:blip r:embed="rId2"/>
          <a:srcRect l="28302" t="9884" r="2987" b="5394"/>
          <a:stretch>
            <a:fillRect/>
          </a:stretch>
        </p:blipFill>
        <p:spPr>
          <a:xfrm>
            <a:off x="7957185" y="1870075"/>
            <a:ext cx="3159125" cy="3245485"/>
          </a:xfrm>
          <a:prstGeom prst="rect">
            <a:avLst/>
          </a:prstGeom>
        </p:spPr>
      </p:pic>
      <p:grpSp>
        <p:nvGrpSpPr>
          <p:cNvPr id="4" name="组合 3" title=""/>
          <p:cNvGrpSpPr/>
          <p:nvPr/>
        </p:nvGrpSpPr>
        <p:grpSpPr>
          <a:xfrm>
            <a:off x="582930" y="-44450"/>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例析</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mc:AlternateContent>
        <mc:Choice Requires="a14">
          <p:sp>
            <p:nvSpPr>
              <p:cNvPr id="2" name="文本框 1" title=""/>
              <p:cNvSpPr txBox="1"/>
              <p:nvPr/>
            </p:nvSpPr>
            <p:spPr>
              <a:xfrm>
                <a:off x="633730" y="683260"/>
                <a:ext cx="9936480" cy="460375"/>
              </a:xfrm>
              <a:prstGeom prst="rect">
                <a:avLst/>
              </a:prstGeom>
              <a:noFill/>
            </p:spPr>
            <p:txBody>
              <a:bodyPr wrap="none" rtlCol="0">
                <a:spAutoFit/>
              </a:bodyPr>
              <a:lstStyle/>
              <a:p>
                <a:r>
                  <a:rPr lang="zh-CN" altLang="en-US" sz="2400" b="1">
                    <a:latin typeface="宋体" panose="02010600030101010101" pitchFamily="2" charset="-122"/>
                    <a:ea typeface="宋体" panose="02010600030101010101" pitchFamily="2" charset="-122"/>
                    <a:cs typeface="宋体" panose="02010600030101010101" pitchFamily="2" charset="-122"/>
                  </a:rPr>
                  <a:t>例</a:t>
                </a:r>
                <a:r>
                  <a:rPr lang="en-US" altLang="zh-CN" sz="2400" b="1">
                    <a:latin typeface="宋体" panose="02010600030101010101" pitchFamily="2" charset="-122"/>
                    <a:ea typeface="宋体" panose="02010600030101010101" pitchFamily="2" charset="-122"/>
                    <a:cs typeface="宋体" panose="02010600030101010101" pitchFamily="2" charset="-122"/>
                  </a:rPr>
                  <a:t>2.</a:t>
                </a:r>
                <a:r>
                  <a:rPr lang="zh-CN" sz="2400" b="1">
                    <a:latin typeface="宋体" panose="02010600030101010101" pitchFamily="2" charset="-122"/>
                    <a:ea typeface="宋体" panose="02010600030101010101" pitchFamily="2" charset="-122"/>
                    <a:cs typeface="宋体" panose="02010600030101010101" pitchFamily="2" charset="-122"/>
                  </a:rPr>
                  <a:t>借助信息技术，用二分法求方程</a:t>
                </a:r>
                <a14:m>
                  <m:oMathPara>
                    <m:oMathParaPr>
                      <m:jc/>
                    </m:oMathParaPr>
                    <m:oMath>
                      <m:sSup>
                        <m:sSupPr>
                          <m:ctrlPr>
                            <a:rPr lang="en-US" altLang="zh-CN" sz="2400" i="1">
                              <a:latin typeface="Cambria Math"/>
                              <a:ea typeface="宋体" pitchFamily="2" charset="-122"/>
                              <a:cs typeface="Cambria Math" panose="02040503050406030204" charset="0"/>
                            </a:rPr>
                          </m:ctrlPr>
                        </m:sSupPr>
                        <m:e>
                          <m:r>
                            <a:rPr lang="en-US" altLang="zh-CN" sz="2400" i="1">
                              <a:latin typeface="Cambria Math"/>
                              <a:ea typeface="宋体" pitchFamily="2" charset="-122"/>
                              <a:cs typeface="Cambria Math" panose="02040503050406030204" charset="0"/>
                            </a:rPr>
                            <m:t>2</m:t>
                          </m:r>
                        </m:e>
                        <m:sup>
                          <m:r>
                            <a:rPr lang="en-US" altLang="zh-CN" sz="2400" i="1">
                              <a:latin typeface="Cambria Math"/>
                              <a:ea typeface="宋体" pitchFamily="2" charset="-122"/>
                              <a:cs typeface="Cambria Math" panose="02040503050406030204" charset="0"/>
                            </a:rPr>
                            <m:t>𝑥</m:t>
                          </m:r>
                        </m:sup>
                      </m:sSup>
                      <m:r>
                        <a:rPr lang="en-US" altLang="zh-CN" sz="2400" i="1">
                          <a:latin typeface="Cambria Math"/>
                          <a:ea typeface="MS Mincho" panose="02020609040205080304" charset="-128"/>
                          <a:cs typeface="Cambria Math" panose="02040503050406030204" charset="0"/>
                        </a:rPr>
                        <m:t>+</m:t>
                      </m:r>
                      <m:r>
                        <a:rPr lang="en-US" altLang="zh-CN" sz="2400" i="1">
                          <a:latin typeface="Cambria Math"/>
                          <a:ea typeface="宋体" pitchFamily="2" charset="-122"/>
                          <a:cs typeface="Cambria Math" panose="02040503050406030204" charset="0"/>
                        </a:rPr>
                        <m:t>3</m:t>
                      </m:r>
                      <m:r>
                        <a:rPr lang="en-US" altLang="zh-CN" sz="2400" i="1">
                          <a:latin typeface="Cambria Math"/>
                          <a:ea typeface="宋体" pitchFamily="2" charset="-122"/>
                          <a:cs typeface="Cambria Math" panose="02040503050406030204" charset="0"/>
                        </a:rPr>
                        <m:t>𝑥</m:t>
                      </m:r>
                      <m:r>
                        <a:rPr lang="en-US" altLang="zh-CN" sz="2400" i="1">
                          <a:latin typeface="Cambria Math"/>
                          <a:ea typeface="MS Mincho" panose="02020609040205080304" charset="-128"/>
                          <a:cs typeface="Cambria Math" panose="02040503050406030204" charset="0"/>
                        </a:rPr>
                        <m:t>=</m:t>
                      </m:r>
                      <m:r>
                        <a:rPr lang="en-US" altLang="zh-CN" sz="2400" i="1">
                          <a:latin typeface="Cambria Math"/>
                          <a:ea typeface="宋体" pitchFamily="2" charset="-122"/>
                          <a:cs typeface="Cambria Math" panose="02040503050406030204" charset="0"/>
                        </a:rPr>
                        <m:t>7</m:t>
                      </m:r>
                    </m:oMath>
                  </m:oMathPara>
                </a14:m>
                <a:r>
                  <a:rPr lang="zh-CN" sz="2400" b="1">
                    <a:latin typeface="宋体" panose="02010600030101010101" pitchFamily="2" charset="-122"/>
                    <a:ea typeface="宋体" panose="02010600030101010101" pitchFamily="2" charset="-122"/>
                    <a:cs typeface="宋体" panose="02010600030101010101" pitchFamily="2" charset="-122"/>
                  </a:rPr>
                  <a:t>的近似解</a:t>
                </a:r>
                <a:r>
                  <a:rPr lang="en-US" altLang="zh-CN" sz="2400" b="1">
                    <a:latin typeface="宋体" panose="02010600030101010101" pitchFamily="2" charset="-122"/>
                    <a:ea typeface="宋体" panose="02010600030101010101" pitchFamily="2" charset="-122"/>
                    <a:cs typeface="宋体" panose="02010600030101010101" pitchFamily="2" charset="-122"/>
                  </a:rPr>
                  <a:t>(</a:t>
                </a:r>
                <a:r>
                  <a:rPr lang="zh-CN" altLang="en-US" sz="2400" b="1">
                    <a:latin typeface="宋体" panose="02010600030101010101" pitchFamily="2" charset="-122"/>
                    <a:ea typeface="宋体" panose="02010600030101010101" pitchFamily="2" charset="-122"/>
                    <a:cs typeface="宋体" panose="02010600030101010101" pitchFamily="2" charset="-122"/>
                  </a:rPr>
                  <a:t>精确度为</a:t>
                </a:r>
                <a:r>
                  <a:rPr lang="en-US" altLang="zh-CN" sz="2400" b="1">
                    <a:latin typeface="宋体" panose="02010600030101010101" pitchFamily="2" charset="-122"/>
                    <a:ea typeface="宋体" panose="02010600030101010101" pitchFamily="2" charset="-122"/>
                    <a:cs typeface="宋体" panose="02010600030101010101" pitchFamily="2" charset="-122"/>
                  </a:rPr>
                  <a:t>0.1)</a:t>
                </a:r>
                <a:r>
                  <a:rPr lang="en-US" altLang="zh-CN" sz="2400" b="1">
                    <a:latin typeface="Cambria Math" panose="02040503050406030204" charset="0"/>
                    <a:ea typeface="宋体" panose="02010600030101010101" pitchFamily="2" charset="-122"/>
                    <a:cs typeface="Cambria Math" panose="02040503050406030204" charset="0"/>
                  </a:rPr>
                  <a:t>.</a:t>
                </a:r>
                <a:endParaRPr lang="en-US" altLang="zh-CN" sz="2400" b="1">
                  <a:latin typeface="Cambria Math" panose="02040503050406030204" charset="0"/>
                  <a:ea typeface="宋体" panose="02010600030101010101" pitchFamily="2" charset="-122"/>
                  <a:cs typeface="Cambria Math" panose="02040503050406030204" charset="0"/>
                </a:endParaRPr>
              </a:p>
            </p:txBody>
          </p:sp>
        </mc:Choice>
        <mc:Fallback>
          <p:sp>
            <p:nvSpPr>
              <p:cNvPr id="2" name="文本框 1"/>
              <p:cNvSpPr txBox="1">
                <a:spLocks noRot="1" noChangeAspect="1" noMove="1" noResize="1" noEditPoints="1" noAdjustHandles="1" noChangeArrowheads="1" noChangeShapeType="1" noTextEdit="1"/>
              </p:cNvSpPr>
              <p:nvPr/>
            </p:nvSpPr>
            <p:spPr>
              <a:xfrm>
                <a:off x="633730" y="683260"/>
                <a:ext cx="9936480" cy="460375"/>
              </a:xfrm>
              <a:prstGeom prst="rect">
                <a:avLst/>
              </a:prstGeom>
              <a:blipFill rotWithShape="1">
                <a:blip r:embed="rId3"/>
                <a:stretch>
                  <a:fillRect/>
                </a:stretch>
              </a:blipFill>
            </p:spPr>
            <p:txBody>
              <a:bodyPr/>
              <a:lstStyle/>
              <a:p>
                <a:r>
                  <a:rPr lang="zh-CN" altLang="en-US">
                    <a:noFill/>
                  </a:rPr>
                  <a:t> </a:t>
                </a:r>
              </a:p>
            </p:txBody>
          </p:sp>
        </mc:Fallback>
      </mc:AlternateContent>
      <mc:AlternateContent>
        <mc:Choice Requires="a14">
          <p:sp>
            <p:nvSpPr>
              <p:cNvPr id="3" name="文本框 2" title=""/>
              <p:cNvSpPr txBox="1"/>
              <p:nvPr/>
            </p:nvSpPr>
            <p:spPr>
              <a:xfrm>
                <a:off x="735965" y="1229995"/>
                <a:ext cx="10885805" cy="977265"/>
              </a:xfrm>
              <a:prstGeom prst="rect">
                <a:avLst/>
              </a:prstGeom>
              <a:noFill/>
            </p:spPr>
            <p:txBody>
              <a:bodyPr wrap="square" rtlCol="0">
                <a:spAutoFit/>
              </a:bodyPr>
              <a:lstStyle/>
              <a:p>
                <a:pPr algn="l">
                  <a:lnSpc>
                    <a:spcPct val="120000"/>
                  </a:lnSpc>
                </a:pPr>
                <a:r>
                  <a:rPr lang="zh-CN" altLang="en-US" sz="2400" b="1">
                    <a:solidFill>
                      <a:srgbClr val="FF0000"/>
                    </a:solidFill>
                    <a:latin typeface="宋体" panose="02010600030101010101" pitchFamily="2" charset="-122"/>
                    <a:ea typeface="宋体" panose="02010600030101010101" pitchFamily="2" charset="-122"/>
                  </a:rPr>
                  <a:t>解：原方程即</a:t>
                </a:r>
                <a14:m>
                  <m:oMathPara>
                    <m:oMathParaPr>
                      <m:jc/>
                    </m:oMathParaPr>
                    <m:oMath>
                      <m:sSup>
                        <m:sSupPr>
                          <m:ctrlPr>
                            <a:rPr lang="en-US" altLang="zh-CN" sz="2400" i="1">
                              <a:solidFill>
                                <a:srgbClr val="FF0000"/>
                              </a:solidFill>
                              <a:latin typeface="Cambria Math"/>
                              <a:ea typeface="宋体" pitchFamily="2" charset="-122"/>
                              <a:cs typeface="Cambria Math" panose="02040503050406030204" charset="0"/>
                            </a:rPr>
                          </m:ctrlPr>
                        </m:sSupPr>
                        <m:e>
                          <m:r>
                            <a:rPr lang="en-US" altLang="zh-CN" sz="2400" i="1">
                              <a:solidFill>
                                <a:srgbClr val="FF0000"/>
                              </a:solidFill>
                              <a:latin typeface="Cambria Math"/>
                              <a:ea typeface="宋体" pitchFamily="2" charset="-122"/>
                              <a:cs typeface="Cambria Math" panose="02040503050406030204" charset="0"/>
                            </a:rPr>
                            <m:t>2</m:t>
                          </m:r>
                        </m:e>
                        <m:sup>
                          <m:r>
                            <a:rPr lang="en-US" altLang="zh-CN" sz="2400" i="1">
                              <a:solidFill>
                                <a:srgbClr val="FF0000"/>
                              </a:solidFill>
                              <a:latin typeface="Cambria Math"/>
                              <a:ea typeface="宋体" pitchFamily="2" charset="-122"/>
                              <a:cs typeface="Cambria Math" panose="02040503050406030204" charset="0"/>
                            </a:rPr>
                            <m:t>𝑥</m:t>
                          </m:r>
                        </m:sup>
                      </m:sSup>
                      <m:r>
                        <a:rPr lang="en-US" altLang="zh-CN" sz="2400" i="1">
                          <a:solidFill>
                            <a:srgbClr val="FF0000"/>
                          </a:solidFill>
                          <a:latin typeface="Cambria Math"/>
                          <a:ea typeface="MS Mincho" panose="02020609040205080304" charset="-128"/>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3</m:t>
                      </m:r>
                      <m:r>
                        <a:rPr lang="en-US" altLang="zh-CN" sz="2400" i="1">
                          <a:solidFill>
                            <a:srgbClr val="FF0000"/>
                          </a:solidFill>
                          <a:latin typeface="Cambria Math"/>
                          <a:ea typeface="宋体" pitchFamily="2" charset="-122"/>
                          <a:cs typeface="Cambria Math" panose="02040503050406030204" charset="0"/>
                        </a:rPr>
                        <m:t>𝑥</m:t>
                      </m:r>
                      <m:r>
                        <a:rPr lang="en-US" altLang="zh-CN" sz="2400" i="1">
                          <a:solidFill>
                            <a:srgbClr val="FF0000"/>
                          </a:solidFill>
                          <a:latin typeface="Cambria Math"/>
                          <a:ea typeface="MS Mincho" panose="02020609040205080304" charset="-128"/>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7</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0</m:t>
                      </m:r>
                    </m:oMath>
                  </m:oMathPara>
                </a14:m>
                <a:r>
                  <a:rPr lang="zh-CN" altLang="en-US" sz="2400">
                    <a:solidFill>
                      <a:srgbClr val="FF0000"/>
                    </a:solidFill>
                    <a:latin typeface="Cambria Math" panose="02040503050406030204" charset="0"/>
                    <a:ea typeface="宋体" panose="02010600030101010101" pitchFamily="2" charset="-122"/>
                    <a:cs typeface="Cambria Math" panose="02040503050406030204" charset="0"/>
                  </a:rPr>
                  <a:t>，</a:t>
                </a:r>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令</a:t>
                </a:r>
                <a14:m>
                  <m:oMathPara>
                    <m:oMathParaPr>
                      <m:jc/>
                    </m:oMathParaPr>
                    <m:oMath>
                      <m:r>
                        <a:rPr lang="en-US" altLang="zh-CN" sz="2400" i="1">
                          <a:solidFill>
                            <a:srgbClr val="FF0000"/>
                          </a:solidFill>
                          <a:latin typeface="Cambria Math"/>
                          <a:ea typeface="宋体" pitchFamily="2" charset="-122"/>
                          <a:cs typeface="Cambria Math" panose="02040503050406030204" charset="0"/>
                        </a:rPr>
                        <m:t>𝑓</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𝑥</m:t>
                      </m:r>
                      <m:r>
                        <a:rPr lang="en-US" altLang="zh-CN" sz="2400" i="1">
                          <a:solidFill>
                            <a:srgbClr val="FF0000"/>
                          </a:solidFill>
                          <a:latin typeface="Cambria Math"/>
                          <a:ea typeface="宋体" pitchFamily="2" charset="-122"/>
                          <a:cs typeface="Cambria Math" panose="02040503050406030204" charset="0"/>
                        </a:rPr>
                        <m:t>)=</m:t>
                      </m:r>
                      <m:sSup>
                        <m:sSupPr>
                          <m:ctrlPr>
                            <a:rPr lang="en-US" altLang="zh-CN" sz="2400" i="1">
                              <a:solidFill>
                                <a:srgbClr val="FF0000"/>
                              </a:solidFill>
                              <a:latin typeface="Cambria Math"/>
                              <a:ea typeface="宋体" pitchFamily="2" charset="-122"/>
                              <a:cs typeface="Cambria Math" panose="02040503050406030204" charset="0"/>
                            </a:rPr>
                          </m:ctrlPr>
                        </m:sSupPr>
                        <m:e>
                          <m:r>
                            <a:rPr lang="en-US" altLang="zh-CN" sz="2400" i="1">
                              <a:solidFill>
                                <a:srgbClr val="FF0000"/>
                              </a:solidFill>
                              <a:latin typeface="Cambria Math"/>
                              <a:ea typeface="宋体" pitchFamily="2" charset="-122"/>
                              <a:cs typeface="Cambria Math" panose="02040503050406030204" charset="0"/>
                            </a:rPr>
                            <m:t>2</m:t>
                          </m:r>
                        </m:e>
                        <m:sup>
                          <m:r>
                            <a:rPr lang="en-US" altLang="zh-CN" sz="2400" i="1">
                              <a:solidFill>
                                <a:srgbClr val="FF0000"/>
                              </a:solidFill>
                              <a:latin typeface="Cambria Math"/>
                              <a:ea typeface="宋体" pitchFamily="2" charset="-122"/>
                              <a:cs typeface="Cambria Math" panose="02040503050406030204" charset="0"/>
                            </a:rPr>
                            <m:t>𝑥</m:t>
                          </m:r>
                        </m:sup>
                      </m:sSup>
                      <m:r>
                        <a:rPr lang="en-US" altLang="zh-CN" sz="2400" i="1">
                          <a:solidFill>
                            <a:srgbClr val="FF0000"/>
                          </a:solidFill>
                          <a:latin typeface="Cambria Math"/>
                          <a:ea typeface="MS Mincho" panose="02020609040205080304" charset="-128"/>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3</m:t>
                      </m:r>
                      <m:r>
                        <a:rPr lang="en-US" altLang="zh-CN" sz="2400" i="1">
                          <a:solidFill>
                            <a:srgbClr val="FF0000"/>
                          </a:solidFill>
                          <a:latin typeface="Cambria Math"/>
                          <a:ea typeface="宋体" pitchFamily="2" charset="-122"/>
                          <a:cs typeface="Cambria Math" panose="02040503050406030204" charset="0"/>
                        </a:rPr>
                        <m:t>𝑥</m:t>
                      </m:r>
                      <m:r>
                        <a:rPr lang="en-US" altLang="zh-CN" sz="2400" i="1">
                          <a:solidFill>
                            <a:srgbClr val="FF0000"/>
                          </a:solidFill>
                          <a:latin typeface="Cambria Math"/>
                          <a:ea typeface="MS Mincho" panose="02020609040205080304" charset="-128"/>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7</m:t>
                      </m:r>
                    </m:oMath>
                  </m:oMathPara>
                </a14:m>
                <a:r>
                  <a:rPr lang="zh-CN" altLang="en-US" sz="2400">
                    <a:solidFill>
                      <a:srgbClr val="FF0000"/>
                    </a:solidFill>
                    <a:latin typeface="Cambria Math" panose="02040503050406030204" charset="0"/>
                    <a:ea typeface="宋体" panose="02010600030101010101" pitchFamily="2" charset="-122"/>
                    <a:cs typeface="Cambria Math" panose="02040503050406030204" charset="0"/>
                  </a:rPr>
                  <a:t>，</a:t>
                </a:r>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用信息技术画出函数</a:t>
                </a:r>
                <a14:m>
                  <m:oMathPara>
                    <m:oMathParaPr>
                      <m:jc/>
                    </m:oMathParaPr>
                    <m:oMath>
                      <m:r>
                        <a:rPr lang="en-US" altLang="zh-CN" sz="2400" i="1">
                          <a:solidFill>
                            <a:srgbClr val="FF0000"/>
                          </a:solidFill>
                          <a:latin typeface="Cambria Math"/>
                          <a:ea typeface="宋体" pitchFamily="2" charset="-122"/>
                          <a:cs typeface="Cambria Math" panose="02040503050406030204" charset="0"/>
                        </a:rPr>
                        <m:t>𝑦</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𝑓</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𝑥</m:t>
                      </m:r>
                      <m:r>
                        <a:rPr lang="en-US" altLang="zh-CN" sz="2400" i="1">
                          <a:solidFill>
                            <a:srgbClr val="FF0000"/>
                          </a:solidFill>
                          <a:latin typeface="Cambria Math"/>
                          <a:ea typeface="宋体" pitchFamily="2" charset="-122"/>
                          <a:cs typeface="Cambria Math" panose="02040503050406030204" charset="0"/>
                        </a:rPr>
                        <m:t>)</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的图象，并列出它的对应值表</a:t>
                </a:r>
                <a:r>
                  <a:rPr lang="en-US" altLang="zh-CN" sz="2400" b="1">
                    <a:solidFill>
                      <a:srgbClr val="FF0000"/>
                    </a:solidFill>
                    <a:latin typeface="Cambria Math" panose="02040503050406030204" charset="0"/>
                    <a:ea typeface="宋体" panose="02010600030101010101" pitchFamily="2" charset="-122"/>
                    <a:cs typeface="Cambria Math" panose="02040503050406030204" charset="0"/>
                  </a:rPr>
                  <a:t>.</a:t>
                </a:r>
                <a:endParaRPr lang="en-US" altLang="zh-CN" sz="2400" b="1">
                  <a:solidFill>
                    <a:srgbClr val="FF0000"/>
                  </a:solidFill>
                  <a:latin typeface="Cambria Math" panose="02040503050406030204" charset="0"/>
                  <a:ea typeface="宋体" panose="02010600030101010101" pitchFamily="2" charset="-122"/>
                  <a:cs typeface="Cambria Math" panose="02040503050406030204" charset="0"/>
                </a:endParaRPr>
              </a:p>
            </p:txBody>
          </p:sp>
        </mc:Choice>
        <mc:Fallback>
          <p:sp>
            <p:nvSpPr>
              <p:cNvPr id="3" name="文本框 2"/>
              <p:cNvSpPr txBox="1">
                <a:spLocks noRot="1" noChangeAspect="1" noMove="1" noResize="1" noEditPoints="1" noAdjustHandles="1" noChangeArrowheads="1" noChangeShapeType="1" noTextEdit="1"/>
              </p:cNvSpPr>
              <p:nvPr/>
            </p:nvSpPr>
            <p:spPr>
              <a:xfrm>
                <a:off x="735965" y="1229995"/>
                <a:ext cx="10885805" cy="977265"/>
              </a:xfrm>
              <a:prstGeom prst="rect">
                <a:avLst/>
              </a:prstGeom>
              <a:blipFill rotWithShape="1">
                <a:blip r:embed="rId4"/>
                <a:stretch>
                  <a:fillRect/>
                </a:stretch>
              </a:blipFill>
            </p:spPr>
            <p:txBody>
              <a:bodyPr/>
              <a:lstStyle/>
              <a:p>
                <a:r>
                  <a:rPr lang="zh-CN" altLang="en-US">
                    <a:noFill/>
                  </a:rPr>
                  <a:t> </a:t>
                </a:r>
              </a:p>
            </p:txBody>
          </p:sp>
        </mc:Fallback>
      </mc:AlternateContent>
      <p:graphicFrame>
        <p:nvGraphicFramePr>
          <p:cNvPr id="7" name="表格 6" title=""/>
          <p:cNvGraphicFramePr>
            <a:graphicFrameLocks noGrp="1"/>
          </p:cNvGraphicFramePr>
          <p:nvPr>
            <p:custDataLst>
              <p:tags r:id="rId5"/>
            </p:custDataLst>
          </p:nvPr>
        </p:nvGraphicFramePr>
        <p:xfrm>
          <a:off x="735965" y="2386965"/>
          <a:ext cx="5721405" cy="762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648000"/>
                <a:gridCol w="540000"/>
                <a:gridCol w="720000"/>
                <a:gridCol w="573405"/>
              </a:tblGrid>
              <a:tr h="381000">
                <a:tc>
                  <a:txBody>
                    <a:bodyPr vert="horz" wrap="square"/>
                    <a:lstStyle/>
                    <a:p>
                      <a:pPr algn="ctr">
                        <a:buNone/>
                      </a:pPr>
                      <a14:m>
                        <m:oMathPara>
                          <m:oMathParaPr>
                            <m:jc/>
                          </m:oMathParaPr>
                          <m:oMath>
                            <m:r>
                              <m:rPr>
                                <m:sty m:val="bi"/>
                              </m:rPr>
                              <a:rPr lang="en-US" altLang="zh-CN" b="1" i="1">
                                <a:latin typeface="Cambria Math"/>
                                <a:ea typeface="宋体" pitchFamily="2" charset="-122"/>
                                <a:cs typeface="Cambria Math" panose="02040503050406030204" charset="0"/>
                              </a:rPr>
                              <m:t>𝒙</m:t>
                            </m:r>
                          </m:oMath>
                        </m:oMathPara>
                      </a14:m>
                      <a:endParaRPr lang="en-US" altLang="zh-CN" b="1" i="1">
                        <a:latin typeface="Cambria Math" panose="02040503050406030204" charset="0"/>
                        <a:ea typeface="宋体" panose="02010600030101010101" pitchFamily="2" charset="-122"/>
                        <a:cs typeface="Cambria Math" panose="02040503050406030204" charset="0"/>
                      </a:endParaRPr>
                    </a:p>
                  </a:txBody>
                  <a:tcPr/>
                </a:tc>
                <a:tc>
                  <a:txBody>
                    <a:bodyPr vert="horz" wrap="square"/>
                    <a:lstStyle/>
                    <a:p>
                      <a:pPr algn="ctr">
                        <a:buNone/>
                      </a:pPr>
                      <a:r>
                        <a:rPr lang="en-US" altLang="zh-CN" b="1">
                          <a:latin typeface="宋体" panose="02010600030101010101" pitchFamily="2" charset="-122"/>
                          <a:ea typeface="宋体" panose="02010600030101010101" pitchFamily="2" charset="-122"/>
                        </a:rPr>
                        <a:t>0</a:t>
                      </a:r>
                      <a:endParaRPr lang="en-US" altLang="zh-CN" b="1">
                        <a:latin typeface="宋体" panose="02010600030101010101" pitchFamily="2" charset="-122"/>
                        <a:ea typeface="宋体" panose="02010600030101010101" pitchFamily="2" charset="-122"/>
                      </a:endParaRPr>
                    </a:p>
                  </a:txBody>
                  <a:tcPr/>
                </a:tc>
                <a:tc>
                  <a:txBody>
                    <a:bodyPr vert="horz" wrap="square"/>
                    <a:lstStyle/>
                    <a:p>
                      <a:pPr algn="ctr">
                        <a:buNone/>
                      </a:pPr>
                      <a:r>
                        <a:rPr lang="en-US" altLang="zh-CN" b="1">
                          <a:latin typeface="宋体" panose="02010600030101010101" pitchFamily="2" charset="-122"/>
                          <a:ea typeface="宋体" panose="02010600030101010101" pitchFamily="2" charset="-122"/>
                        </a:rPr>
                        <a:t>1</a:t>
                      </a:r>
                      <a:endParaRPr lang="en-US" altLang="zh-CN" b="1">
                        <a:latin typeface="宋体" panose="02010600030101010101" pitchFamily="2" charset="-122"/>
                        <a:ea typeface="宋体" panose="02010600030101010101" pitchFamily="2" charset="-122"/>
                      </a:endParaRPr>
                    </a:p>
                  </a:txBody>
                  <a:tcPr/>
                </a:tc>
                <a:tc>
                  <a:txBody>
                    <a:bodyPr vert="horz" wrap="square"/>
                    <a:lstStyle/>
                    <a:p>
                      <a:pPr algn="ctr">
                        <a:buNone/>
                      </a:pPr>
                      <a:r>
                        <a:rPr lang="en-US" altLang="zh-CN" b="1">
                          <a:latin typeface="宋体" panose="02010600030101010101" pitchFamily="2" charset="-122"/>
                          <a:ea typeface="宋体" panose="02010600030101010101" pitchFamily="2" charset="-122"/>
                        </a:rPr>
                        <a:t>2</a:t>
                      </a:r>
                      <a:endParaRPr lang="en-US" altLang="zh-CN" b="1">
                        <a:latin typeface="宋体" panose="02010600030101010101" pitchFamily="2" charset="-122"/>
                        <a:ea typeface="宋体" panose="02010600030101010101" pitchFamily="2" charset="-122"/>
                      </a:endParaRPr>
                    </a:p>
                  </a:txBody>
                  <a:tcPr/>
                </a:tc>
                <a:tc>
                  <a:txBody>
                    <a:bodyPr vert="horz" wrap="square"/>
                    <a:lstStyle/>
                    <a:p>
                      <a:pPr algn="ctr">
                        <a:buNone/>
                      </a:pPr>
                      <a:r>
                        <a:rPr lang="en-US" altLang="zh-CN" b="1">
                          <a:latin typeface="宋体" panose="02010600030101010101" pitchFamily="2" charset="-122"/>
                          <a:ea typeface="宋体" panose="02010600030101010101" pitchFamily="2" charset="-122"/>
                        </a:rPr>
                        <a:t>3</a:t>
                      </a:r>
                      <a:endParaRPr lang="en-US" altLang="zh-CN" b="1">
                        <a:latin typeface="宋体" panose="02010600030101010101" pitchFamily="2" charset="-122"/>
                        <a:ea typeface="宋体" panose="02010600030101010101" pitchFamily="2" charset="-122"/>
                      </a:endParaRPr>
                    </a:p>
                  </a:txBody>
                  <a:tcPr/>
                </a:tc>
                <a:tc>
                  <a:txBody>
                    <a:bodyPr vert="horz" wrap="square"/>
                    <a:lstStyle/>
                    <a:p>
                      <a:pPr algn="ctr">
                        <a:buNone/>
                      </a:pPr>
                      <a:r>
                        <a:rPr lang="en-US" altLang="zh-CN" b="1">
                          <a:latin typeface="宋体" panose="02010600030101010101" pitchFamily="2" charset="-122"/>
                          <a:ea typeface="宋体" panose="02010600030101010101" pitchFamily="2" charset="-122"/>
                        </a:rPr>
                        <a:t>4</a:t>
                      </a:r>
                      <a:endParaRPr lang="en-US" altLang="zh-CN" b="1">
                        <a:latin typeface="宋体" panose="02010600030101010101" pitchFamily="2" charset="-122"/>
                        <a:ea typeface="宋体" panose="02010600030101010101" pitchFamily="2" charset="-122"/>
                      </a:endParaRPr>
                    </a:p>
                  </a:txBody>
                  <a:tcPr/>
                </a:tc>
                <a:tc>
                  <a:txBody>
                    <a:bodyPr vert="horz" wrap="square"/>
                    <a:lstStyle/>
                    <a:p>
                      <a:pPr algn="ctr">
                        <a:buNone/>
                      </a:pPr>
                      <a:r>
                        <a:rPr lang="en-US" altLang="zh-CN" b="1">
                          <a:latin typeface="宋体" panose="02010600030101010101" pitchFamily="2" charset="-122"/>
                          <a:ea typeface="宋体" panose="02010600030101010101" pitchFamily="2" charset="-122"/>
                        </a:rPr>
                        <a:t>5</a:t>
                      </a:r>
                      <a:endParaRPr lang="en-US" altLang="zh-CN" b="1">
                        <a:latin typeface="宋体" panose="02010600030101010101" pitchFamily="2" charset="-122"/>
                        <a:ea typeface="宋体" panose="02010600030101010101" pitchFamily="2" charset="-122"/>
                      </a:endParaRPr>
                    </a:p>
                  </a:txBody>
                  <a:tcPr/>
                </a:tc>
                <a:tc>
                  <a:txBody>
                    <a:bodyPr vert="horz" wrap="square"/>
                    <a:lstStyle/>
                    <a:p>
                      <a:pPr algn="ctr">
                        <a:buNone/>
                      </a:pPr>
                      <a:r>
                        <a:rPr lang="en-US" altLang="zh-CN" b="1">
                          <a:latin typeface="宋体" panose="02010600030101010101" pitchFamily="2" charset="-122"/>
                          <a:ea typeface="宋体" panose="02010600030101010101" pitchFamily="2" charset="-122"/>
                        </a:rPr>
                        <a:t>6</a:t>
                      </a:r>
                      <a:endParaRPr lang="en-US" altLang="zh-CN" b="1">
                        <a:latin typeface="宋体" panose="02010600030101010101" pitchFamily="2" charset="-122"/>
                        <a:ea typeface="宋体" panose="02010600030101010101" pitchFamily="2" charset="-122"/>
                      </a:endParaRPr>
                    </a:p>
                  </a:txBody>
                  <a:tcPr/>
                </a:tc>
                <a:tc>
                  <a:txBody>
                    <a:bodyPr vert="horz" wrap="square"/>
                    <a:lstStyle/>
                    <a:p>
                      <a:pPr algn="ctr">
                        <a:buNone/>
                      </a:pPr>
                      <a:r>
                        <a:rPr lang="en-US" altLang="zh-CN" b="1">
                          <a:latin typeface="宋体" panose="02010600030101010101" pitchFamily="2" charset="-122"/>
                          <a:ea typeface="宋体" panose="02010600030101010101" pitchFamily="2" charset="-122"/>
                        </a:rPr>
                        <a:t>7</a:t>
                      </a:r>
                      <a:endParaRPr lang="en-US" altLang="zh-CN" b="1">
                        <a:latin typeface="宋体" panose="02010600030101010101" pitchFamily="2" charset="-122"/>
                        <a:ea typeface="宋体" panose="02010600030101010101" pitchFamily="2" charset="-122"/>
                      </a:endParaRPr>
                    </a:p>
                  </a:txBody>
                  <a:tcPr/>
                </a:tc>
                <a:tc>
                  <a:txBody>
                    <a:bodyPr vert="horz" wrap="square"/>
                    <a:lstStyle/>
                    <a:p>
                      <a:pPr algn="ctr">
                        <a:buNone/>
                      </a:pPr>
                      <a:r>
                        <a:rPr lang="en-US" altLang="zh-CN" b="1">
                          <a:latin typeface="宋体" panose="02010600030101010101" pitchFamily="2" charset="-122"/>
                          <a:ea typeface="宋体" panose="02010600030101010101" pitchFamily="2" charset="-122"/>
                        </a:rPr>
                        <a:t>8</a:t>
                      </a:r>
                      <a:endParaRPr lang="en-US" altLang="zh-CN" b="1">
                        <a:latin typeface="宋体" panose="02010600030101010101" pitchFamily="2" charset="-122"/>
                        <a:ea typeface="宋体" panose="02010600030101010101" pitchFamily="2" charset="-122"/>
                      </a:endParaRPr>
                    </a:p>
                  </a:txBody>
                  <a:tcPr/>
                </a:tc>
              </a:tr>
              <a:tr h="381000">
                <a:tc>
                  <a:txBody>
                    <a:bodyPr vert="horz" wrap="square"/>
                    <a:lstStyle/>
                    <a:p>
                      <a:pPr algn="ctr">
                        <a:buNone/>
                      </a:pPr>
                      <a14:m>
                        <m:oMathPara>
                          <m:oMathParaPr>
                            <m:jc/>
                          </m:oMathParaPr>
                          <m:oMath>
                            <m:r>
                              <m:rPr>
                                <m:sty m:val="bi"/>
                              </m:rPr>
                              <a:rPr lang="en-US" altLang="zh-CN" b="1" i="1">
                                <a:latin typeface="Cambria Math"/>
                                <a:ea typeface="宋体" pitchFamily="2" charset="-122"/>
                                <a:cs typeface="Cambria Math" panose="02040503050406030204" charset="0"/>
                              </a:rPr>
                              <m:t>𝒚</m:t>
                            </m:r>
                          </m:oMath>
                        </m:oMathPara>
                      </a14:m>
                      <a:endParaRPr lang="en-US" altLang="zh-CN" b="1" i="1">
                        <a:latin typeface="Cambria Math" panose="02040503050406030204" charset="0"/>
                        <a:ea typeface="宋体" panose="02010600030101010101" pitchFamily="2" charset="-122"/>
                        <a:cs typeface="Cambria Math" panose="02040503050406030204" charset="0"/>
                      </a:endParaRPr>
                    </a:p>
                  </a:txBody>
                  <a:tcPr/>
                </a:tc>
                <a:tc>
                  <a:txBody>
                    <a:bodyPr vert="horz" wrap="square"/>
                    <a:lstStyle/>
                    <a:p>
                      <a:pPr algn="ctr">
                        <a:buNone/>
                      </a:pPr>
                      <a:r>
                        <a:rPr lang="en-US" altLang="zh-CN" b="1">
                          <a:latin typeface="宋体" panose="02010600030101010101" pitchFamily="2" charset="-122"/>
                          <a:ea typeface="宋体" panose="02010600030101010101" pitchFamily="2" charset="-122"/>
                        </a:rPr>
                        <a:t>-6</a:t>
                      </a:r>
                      <a:endParaRPr lang="en-US" altLang="zh-CN" b="1">
                        <a:latin typeface="宋体" panose="02010600030101010101" pitchFamily="2" charset="-122"/>
                        <a:ea typeface="宋体" panose="02010600030101010101" pitchFamily="2" charset="-122"/>
                      </a:endParaRPr>
                    </a:p>
                  </a:txBody>
                  <a:tcPr/>
                </a:tc>
                <a:tc>
                  <a:txBody>
                    <a:bodyPr vert="horz" wrap="square"/>
                    <a:lstStyle/>
                    <a:p>
                      <a:pPr algn="ctr">
                        <a:buNone/>
                      </a:pPr>
                      <a:r>
                        <a:rPr lang="en-US" altLang="zh-CN" b="1">
                          <a:latin typeface="宋体" panose="02010600030101010101" pitchFamily="2" charset="-122"/>
                          <a:ea typeface="宋体" panose="02010600030101010101" pitchFamily="2" charset="-122"/>
                        </a:rPr>
                        <a:t>-2</a:t>
                      </a:r>
                      <a:endParaRPr lang="en-US" altLang="zh-CN" b="1">
                        <a:latin typeface="宋体" panose="02010600030101010101" pitchFamily="2" charset="-122"/>
                        <a:ea typeface="宋体" panose="02010600030101010101" pitchFamily="2" charset="-122"/>
                      </a:endParaRPr>
                    </a:p>
                  </a:txBody>
                  <a:tcPr/>
                </a:tc>
                <a:tc>
                  <a:txBody>
                    <a:bodyPr vert="horz" wrap="square"/>
                    <a:lstStyle/>
                    <a:p>
                      <a:pPr algn="ctr">
                        <a:buNone/>
                      </a:pPr>
                      <a:r>
                        <a:rPr lang="en-US" altLang="zh-CN" b="1">
                          <a:latin typeface="宋体" panose="02010600030101010101" pitchFamily="2" charset="-122"/>
                          <a:ea typeface="宋体" panose="02010600030101010101" pitchFamily="2" charset="-122"/>
                        </a:rPr>
                        <a:t>3</a:t>
                      </a:r>
                      <a:endParaRPr lang="en-US" altLang="zh-CN" b="1">
                        <a:latin typeface="宋体" panose="02010600030101010101" pitchFamily="2" charset="-122"/>
                        <a:ea typeface="宋体" panose="02010600030101010101" pitchFamily="2" charset="-122"/>
                      </a:endParaRPr>
                    </a:p>
                  </a:txBody>
                  <a:tcPr/>
                </a:tc>
                <a:tc>
                  <a:txBody>
                    <a:bodyPr vert="horz" wrap="square"/>
                    <a:lstStyle/>
                    <a:p>
                      <a:pPr algn="ctr">
                        <a:buNone/>
                      </a:pPr>
                      <a:r>
                        <a:rPr lang="en-US" altLang="zh-CN" b="1">
                          <a:latin typeface="宋体" panose="02010600030101010101" pitchFamily="2" charset="-122"/>
                          <a:ea typeface="宋体" panose="02010600030101010101" pitchFamily="2" charset="-122"/>
                        </a:rPr>
                        <a:t>10</a:t>
                      </a:r>
                      <a:endParaRPr lang="en-US" altLang="zh-CN" b="1">
                        <a:latin typeface="宋体" panose="02010600030101010101" pitchFamily="2" charset="-122"/>
                        <a:ea typeface="宋体" panose="02010600030101010101" pitchFamily="2" charset="-122"/>
                      </a:endParaRPr>
                    </a:p>
                  </a:txBody>
                  <a:tcPr/>
                </a:tc>
                <a:tc>
                  <a:txBody>
                    <a:bodyPr vert="horz" wrap="square"/>
                    <a:lstStyle/>
                    <a:p>
                      <a:pPr algn="ctr">
                        <a:buNone/>
                      </a:pPr>
                      <a:r>
                        <a:rPr lang="en-US" altLang="zh-CN" b="1">
                          <a:latin typeface="宋体" panose="02010600030101010101" pitchFamily="2" charset="-122"/>
                          <a:ea typeface="宋体" panose="02010600030101010101" pitchFamily="2" charset="-122"/>
                        </a:rPr>
                        <a:t>21</a:t>
                      </a:r>
                      <a:endParaRPr lang="en-US" altLang="zh-CN" b="1">
                        <a:latin typeface="宋体" panose="02010600030101010101" pitchFamily="2" charset="-122"/>
                        <a:ea typeface="宋体" panose="02010600030101010101" pitchFamily="2" charset="-122"/>
                      </a:endParaRPr>
                    </a:p>
                  </a:txBody>
                  <a:tcPr/>
                </a:tc>
                <a:tc>
                  <a:txBody>
                    <a:bodyPr vert="horz" wrap="square"/>
                    <a:lstStyle/>
                    <a:p>
                      <a:pPr algn="ctr">
                        <a:buNone/>
                      </a:pPr>
                      <a:r>
                        <a:rPr lang="en-US" altLang="zh-CN" b="1">
                          <a:latin typeface="宋体" panose="02010600030101010101" pitchFamily="2" charset="-122"/>
                          <a:ea typeface="宋体" panose="02010600030101010101" pitchFamily="2" charset="-122"/>
                        </a:rPr>
                        <a:t>40</a:t>
                      </a:r>
                      <a:endParaRPr lang="en-US" altLang="zh-CN" b="1">
                        <a:latin typeface="宋体" panose="02010600030101010101" pitchFamily="2" charset="-122"/>
                        <a:ea typeface="宋体" panose="02010600030101010101" pitchFamily="2" charset="-122"/>
                      </a:endParaRPr>
                    </a:p>
                  </a:txBody>
                  <a:tcPr/>
                </a:tc>
                <a:tc>
                  <a:txBody>
                    <a:bodyPr vert="horz" wrap="square"/>
                    <a:lstStyle/>
                    <a:p>
                      <a:pPr algn="ctr">
                        <a:buNone/>
                      </a:pPr>
                      <a:r>
                        <a:rPr lang="en-US" altLang="zh-CN" b="1">
                          <a:latin typeface="宋体" panose="02010600030101010101" pitchFamily="2" charset="-122"/>
                          <a:ea typeface="宋体" panose="02010600030101010101" pitchFamily="2" charset="-122"/>
                        </a:rPr>
                        <a:t>75</a:t>
                      </a:r>
                      <a:endParaRPr lang="en-US" altLang="zh-CN" b="1">
                        <a:latin typeface="宋体" panose="02010600030101010101" pitchFamily="2" charset="-122"/>
                        <a:ea typeface="宋体" panose="02010600030101010101" pitchFamily="2" charset="-122"/>
                      </a:endParaRPr>
                    </a:p>
                  </a:txBody>
                  <a:tcPr/>
                </a:tc>
                <a:tc>
                  <a:txBody>
                    <a:bodyPr vert="horz" wrap="square"/>
                    <a:lstStyle/>
                    <a:p>
                      <a:pPr algn="ctr">
                        <a:buNone/>
                      </a:pPr>
                      <a:r>
                        <a:rPr lang="en-US" altLang="zh-CN" b="1">
                          <a:latin typeface="宋体" panose="02010600030101010101" pitchFamily="2" charset="-122"/>
                          <a:ea typeface="宋体" panose="02010600030101010101" pitchFamily="2" charset="-122"/>
                        </a:rPr>
                        <a:t>142</a:t>
                      </a:r>
                      <a:endParaRPr lang="en-US" altLang="zh-CN" b="1">
                        <a:latin typeface="宋体" panose="02010600030101010101" pitchFamily="2" charset="-122"/>
                        <a:ea typeface="宋体" panose="02010600030101010101" pitchFamily="2" charset="-122"/>
                      </a:endParaRPr>
                    </a:p>
                  </a:txBody>
                  <a:tcPr/>
                </a:tc>
                <a:tc>
                  <a:txBody>
                    <a:bodyPr vert="horz" wrap="square"/>
                    <a:lstStyle/>
                    <a:p>
                      <a:pPr algn="ctr">
                        <a:buNone/>
                      </a:pPr>
                      <a:r>
                        <a:rPr lang="en-US" altLang="zh-CN" b="1">
                          <a:latin typeface="宋体" panose="02010600030101010101" pitchFamily="2" charset="-122"/>
                          <a:ea typeface="宋体" panose="02010600030101010101" pitchFamily="2" charset="-122"/>
                        </a:rPr>
                        <a:t>273</a:t>
                      </a:r>
                      <a:endParaRPr lang="en-US" altLang="zh-CN" b="1">
                        <a:latin typeface="宋体" panose="02010600030101010101" pitchFamily="2" charset="-122"/>
                        <a:ea typeface="宋体" panose="02010600030101010101" pitchFamily="2" charset="-122"/>
                      </a:endParaRPr>
                    </a:p>
                  </a:txBody>
                  <a:tcPr/>
                </a:tc>
              </a:tr>
            </a:tbl>
          </a:graphicData>
        </a:graphic>
      </p:graphicFrame>
      <mc:AlternateContent>
        <mc:Choice Requires="a14">
          <p:sp>
            <p:nvSpPr>
              <p:cNvPr id="11" name="文本框 10" title=""/>
              <p:cNvSpPr txBox="1"/>
              <p:nvPr/>
            </p:nvSpPr>
            <p:spPr>
              <a:xfrm>
                <a:off x="741680" y="3606800"/>
                <a:ext cx="7070725" cy="1124585"/>
              </a:xfrm>
              <a:prstGeom prst="rect">
                <a:avLst/>
              </a:prstGeom>
              <a:noFill/>
            </p:spPr>
            <p:txBody>
              <a:bodyPr wrap="square" rtlCol="0">
                <a:spAutoFit/>
              </a:bodyPr>
              <a:lstStyle/>
              <a:p>
                <a:pPr algn="l">
                  <a:lnSpc>
                    <a:spcPct val="140000"/>
                  </a:lnSpc>
                </a:pPr>
                <a:r>
                  <a:rPr lang="zh-CN" altLang="en-US" sz="2400" b="1">
                    <a:solidFill>
                      <a:srgbClr val="FF0000"/>
                    </a:solidFill>
                    <a:latin typeface="宋体" panose="02010600030101010101" pitchFamily="2" charset="-122"/>
                    <a:ea typeface="宋体" panose="02010600030101010101" pitchFamily="2" charset="-122"/>
                  </a:rPr>
                  <a:t>观察图或表，可知</a:t>
                </a:r>
                <a14:m>
                  <m:oMathPara>
                    <m:oMathParaPr>
                      <m:jc/>
                    </m:oMathParaPr>
                    <m:oMath>
                      <m:r>
                        <a:rPr lang="en-US" altLang="zh-CN" sz="2400" i="1">
                          <a:solidFill>
                            <a:srgbClr val="FF0000"/>
                          </a:solidFill>
                          <a:latin typeface="Cambria Math"/>
                          <a:ea typeface="宋体" pitchFamily="2" charset="-122"/>
                          <a:cs typeface="Cambria Math" panose="02040503050406030204" charset="0"/>
                        </a:rPr>
                        <m:t>𝑓</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1</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𝑓</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2</m:t>
                      </m:r>
                      <m:r>
                        <a:rPr lang="en-US" altLang="zh-CN" sz="2400" i="1">
                          <a:solidFill>
                            <a:srgbClr val="FF0000"/>
                          </a:solidFill>
                          <a:latin typeface="Cambria Math"/>
                          <a:ea typeface="宋体" pitchFamily="2" charset="-122"/>
                          <a:cs typeface="Cambria Math" panose="02040503050406030204" charset="0"/>
                        </a:rPr>
                        <m:t>)&lt;</m:t>
                      </m:r>
                      <m:r>
                        <a:rPr lang="en-US" altLang="zh-CN" sz="2400" i="1">
                          <a:solidFill>
                            <a:srgbClr val="FF0000"/>
                          </a:solidFill>
                          <a:latin typeface="Cambria Math"/>
                          <a:ea typeface="宋体" pitchFamily="2" charset="-122"/>
                          <a:cs typeface="Cambria Math" panose="02040503050406030204" charset="0"/>
                        </a:rPr>
                        <m:t>0</m:t>
                      </m:r>
                    </m:oMath>
                  </m:oMathPara>
                </a14:m>
                <a:r>
                  <a:rPr lang="zh-CN" altLang="en-US" sz="2400">
                    <a:solidFill>
                      <a:srgbClr val="FF0000"/>
                    </a:solidFill>
                    <a:latin typeface="Cambria Math" panose="02040503050406030204" charset="0"/>
                    <a:ea typeface="宋体" panose="02010600030101010101" pitchFamily="2" charset="-122"/>
                    <a:cs typeface="Cambria Math" panose="02040503050406030204" charset="0"/>
                  </a:rPr>
                  <a:t>，</a:t>
                </a:r>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说明该函数在区间</a:t>
                </a:r>
                <a14:m>
                  <m:oMathPara>
                    <m:oMathParaPr>
                      <m:jc/>
                    </m:oMathParaPr>
                    <m:oMath>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1</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2</m:t>
                      </m:r>
                      <m:r>
                        <a:rPr lang="en-US" altLang="zh-CN" sz="2400" i="1">
                          <a:solidFill>
                            <a:srgbClr val="FF0000"/>
                          </a:solidFill>
                          <a:latin typeface="Cambria Math"/>
                          <a:ea typeface="宋体" pitchFamily="2" charset="-122"/>
                          <a:cs typeface="Cambria Math" panose="02040503050406030204" charset="0"/>
                        </a:rPr>
                        <m:t>)</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内存在零点</a:t>
                </a:r>
                <a14:m>
                  <m:oMathPara>
                    <m:oMathParaPr>
                      <m:jc/>
                    </m:oMathParaPr>
                    <m:oMath>
                      <m:sSub>
                        <m:sSubPr>
                          <m:ctrlPr>
                            <a:rPr lang="en-US" altLang="zh-CN" sz="2400" i="1">
                              <a:solidFill>
                                <a:srgbClr val="FF0000"/>
                              </a:solidFill>
                              <a:latin typeface="Cambria Math"/>
                              <a:ea typeface="宋体" pitchFamily="2" charset="-122"/>
                              <a:cs typeface="Cambria Math" panose="02040503050406030204" charset="0"/>
                            </a:rPr>
                          </m:ctrlPr>
                        </m:sSubPr>
                        <m:e>
                          <m:r>
                            <a:rPr lang="en-US" altLang="zh-CN" sz="2400" i="1">
                              <a:solidFill>
                                <a:srgbClr val="FF0000"/>
                              </a:solidFill>
                              <a:latin typeface="Cambria Math"/>
                              <a:ea typeface="宋体" pitchFamily="2" charset="-122"/>
                              <a:cs typeface="Cambria Math" panose="02040503050406030204" charset="0"/>
                            </a:rPr>
                            <m:t>𝑥</m:t>
                          </m:r>
                        </m:e>
                        <m:sub>
                          <m:r>
                            <a:rPr lang="en-US" altLang="zh-CN" sz="2400" i="1">
                              <a:solidFill>
                                <a:srgbClr val="FF0000"/>
                              </a:solidFill>
                              <a:latin typeface="Cambria Math"/>
                              <a:ea typeface="宋体" pitchFamily="2" charset="-122"/>
                              <a:cs typeface="Cambria Math" panose="02040503050406030204" charset="0"/>
                            </a:rPr>
                            <m:t>0</m:t>
                          </m:r>
                        </m:sub>
                      </m:sSub>
                    </m:oMath>
                  </m:oMathPara>
                </a14:m>
                <a:r>
                  <a:rPr lang="en-US" altLang="zh-CN" sz="2400" b="1">
                    <a:solidFill>
                      <a:srgbClr val="FF0000"/>
                    </a:solidFill>
                    <a:latin typeface="Cambria Math" panose="02040503050406030204" charset="0"/>
                    <a:ea typeface="宋体" panose="02010600030101010101" pitchFamily="2" charset="-122"/>
                    <a:cs typeface="Cambria Math" panose="02040503050406030204" charset="0"/>
                  </a:rPr>
                  <a:t>.</a:t>
                </a:r>
                <a:endParaRPr lang="en-US" altLang="zh-CN" sz="2400" b="1">
                  <a:solidFill>
                    <a:srgbClr val="FF0000"/>
                  </a:solidFill>
                  <a:latin typeface="Cambria Math" panose="02040503050406030204" charset="0"/>
                  <a:ea typeface="宋体" panose="02010600030101010101" pitchFamily="2" charset="-122"/>
                  <a:cs typeface="Cambria Math" panose="02040503050406030204" charset="0"/>
                </a:endParaRPr>
              </a:p>
            </p:txBody>
          </p:sp>
        </mc:Choice>
        <mc:Fallback>
          <p:sp>
            <p:nvSpPr>
              <p:cNvPr id="11" name="文本框 10"/>
              <p:cNvSpPr txBox="1">
                <a:spLocks noRot="1" noChangeAspect="1" noMove="1" noResize="1" noEditPoints="1" noAdjustHandles="1" noChangeArrowheads="1" noChangeShapeType="1" noTextEdit="1"/>
              </p:cNvSpPr>
              <p:nvPr/>
            </p:nvSpPr>
            <p:spPr>
              <a:xfrm>
                <a:off x="741680" y="3606800"/>
                <a:ext cx="7070725" cy="1124585"/>
              </a:xfrm>
              <a:prstGeom prst="rect">
                <a:avLst/>
              </a:prstGeom>
              <a:blipFill rotWithShape="1">
                <a:blip r:embed="rId6"/>
                <a:stretch>
                  <a:fillRect/>
                </a:stretch>
              </a:blipFill>
            </p:spPr>
            <p:txBody>
              <a:bodyPr/>
              <a:lstStyle/>
              <a:p>
                <a:r>
                  <a:rPr lang="zh-CN" altLang="en-US">
                    <a:noFill/>
                  </a:rPr>
                  <a:t> </a:t>
                </a:r>
              </a:p>
            </p:txBody>
          </p:sp>
        </mc:Fallback>
      </mc:AlternateContent>
    </p:spTree>
    <p:custDataLst>
      <p:tags r:id="rId7"/>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82930" y="-44450"/>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例析</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mc:AlternateContent>
        <mc:Choice Requires="a14">
          <p:sp>
            <p:nvSpPr>
              <p:cNvPr id="2" name="文本框 1" title=""/>
              <p:cNvSpPr txBox="1"/>
              <p:nvPr/>
            </p:nvSpPr>
            <p:spPr>
              <a:xfrm>
                <a:off x="633730" y="683260"/>
                <a:ext cx="9936480" cy="460375"/>
              </a:xfrm>
              <a:prstGeom prst="rect">
                <a:avLst/>
              </a:prstGeom>
              <a:noFill/>
            </p:spPr>
            <p:txBody>
              <a:bodyPr wrap="none" rtlCol="0">
                <a:spAutoFit/>
              </a:bodyPr>
              <a:lstStyle/>
              <a:p>
                <a:r>
                  <a:rPr lang="zh-CN" altLang="en-US" sz="2400" b="1">
                    <a:latin typeface="宋体" panose="02010600030101010101" pitchFamily="2" charset="-122"/>
                    <a:ea typeface="宋体" panose="02010600030101010101" pitchFamily="2" charset="-122"/>
                    <a:cs typeface="宋体" panose="02010600030101010101" pitchFamily="2" charset="-122"/>
                  </a:rPr>
                  <a:t>例</a:t>
                </a:r>
                <a:r>
                  <a:rPr lang="en-US" altLang="zh-CN" sz="2400" b="1">
                    <a:latin typeface="宋体" panose="02010600030101010101" pitchFamily="2" charset="-122"/>
                    <a:ea typeface="宋体" panose="02010600030101010101" pitchFamily="2" charset="-122"/>
                    <a:cs typeface="宋体" panose="02010600030101010101" pitchFamily="2" charset="-122"/>
                  </a:rPr>
                  <a:t>2.</a:t>
                </a:r>
                <a:r>
                  <a:rPr lang="zh-CN" sz="2400" b="1">
                    <a:latin typeface="宋体" panose="02010600030101010101" pitchFamily="2" charset="-122"/>
                    <a:ea typeface="宋体" panose="02010600030101010101" pitchFamily="2" charset="-122"/>
                    <a:cs typeface="宋体" panose="02010600030101010101" pitchFamily="2" charset="-122"/>
                  </a:rPr>
                  <a:t>借助信息技术，用二分法求方程</a:t>
                </a:r>
                <a14:m>
                  <m:oMathPara>
                    <m:oMathParaPr>
                      <m:jc/>
                    </m:oMathParaPr>
                    <m:oMath>
                      <m:sSup>
                        <m:sSupPr>
                          <m:ctrlPr>
                            <a:rPr lang="en-US" altLang="zh-CN" sz="2400" i="1">
                              <a:latin typeface="Cambria Math"/>
                              <a:ea typeface="宋体" pitchFamily="2" charset="-122"/>
                              <a:cs typeface="Cambria Math" panose="02040503050406030204" charset="0"/>
                            </a:rPr>
                          </m:ctrlPr>
                        </m:sSupPr>
                        <m:e>
                          <m:r>
                            <a:rPr lang="en-US" altLang="zh-CN" sz="2400" i="1">
                              <a:latin typeface="Cambria Math"/>
                              <a:ea typeface="宋体" pitchFamily="2" charset="-122"/>
                              <a:cs typeface="Cambria Math" panose="02040503050406030204" charset="0"/>
                            </a:rPr>
                            <m:t>2</m:t>
                          </m:r>
                        </m:e>
                        <m:sup>
                          <m:r>
                            <a:rPr lang="en-US" altLang="zh-CN" sz="2400" i="1">
                              <a:latin typeface="Cambria Math"/>
                              <a:ea typeface="宋体" pitchFamily="2" charset="-122"/>
                              <a:cs typeface="Cambria Math" panose="02040503050406030204" charset="0"/>
                            </a:rPr>
                            <m:t>𝑥</m:t>
                          </m:r>
                        </m:sup>
                      </m:sSup>
                      <m:r>
                        <a:rPr lang="en-US" altLang="zh-CN" sz="2400" i="1">
                          <a:latin typeface="Cambria Math"/>
                          <a:ea typeface="MS Mincho" panose="02020609040205080304" charset="-128"/>
                          <a:cs typeface="Cambria Math" panose="02040503050406030204" charset="0"/>
                        </a:rPr>
                        <m:t>+</m:t>
                      </m:r>
                      <m:r>
                        <a:rPr lang="en-US" altLang="zh-CN" sz="2400" i="1">
                          <a:latin typeface="Cambria Math"/>
                          <a:ea typeface="宋体" pitchFamily="2" charset="-122"/>
                          <a:cs typeface="Cambria Math" panose="02040503050406030204" charset="0"/>
                        </a:rPr>
                        <m:t>3</m:t>
                      </m:r>
                      <m:r>
                        <a:rPr lang="en-US" altLang="zh-CN" sz="2400" i="1">
                          <a:latin typeface="Cambria Math"/>
                          <a:ea typeface="宋体" pitchFamily="2" charset="-122"/>
                          <a:cs typeface="Cambria Math" panose="02040503050406030204" charset="0"/>
                        </a:rPr>
                        <m:t>𝑥</m:t>
                      </m:r>
                      <m:r>
                        <a:rPr lang="en-US" altLang="zh-CN" sz="2400" i="1">
                          <a:latin typeface="Cambria Math"/>
                          <a:ea typeface="MS Mincho" panose="02020609040205080304" charset="-128"/>
                          <a:cs typeface="Cambria Math" panose="02040503050406030204" charset="0"/>
                        </a:rPr>
                        <m:t>=</m:t>
                      </m:r>
                      <m:r>
                        <a:rPr lang="en-US" altLang="zh-CN" sz="2400" i="1">
                          <a:latin typeface="Cambria Math"/>
                          <a:ea typeface="宋体" pitchFamily="2" charset="-122"/>
                          <a:cs typeface="Cambria Math" panose="02040503050406030204" charset="0"/>
                        </a:rPr>
                        <m:t>7</m:t>
                      </m:r>
                    </m:oMath>
                  </m:oMathPara>
                </a14:m>
                <a:r>
                  <a:rPr lang="zh-CN" sz="2400" b="1">
                    <a:latin typeface="宋体" panose="02010600030101010101" pitchFamily="2" charset="-122"/>
                    <a:ea typeface="宋体" panose="02010600030101010101" pitchFamily="2" charset="-122"/>
                    <a:cs typeface="宋体" panose="02010600030101010101" pitchFamily="2" charset="-122"/>
                  </a:rPr>
                  <a:t>的近似解</a:t>
                </a:r>
                <a:r>
                  <a:rPr lang="en-US" altLang="zh-CN" sz="2400" b="1">
                    <a:latin typeface="宋体" panose="02010600030101010101" pitchFamily="2" charset="-122"/>
                    <a:ea typeface="宋体" panose="02010600030101010101" pitchFamily="2" charset="-122"/>
                    <a:cs typeface="宋体" panose="02010600030101010101" pitchFamily="2" charset="-122"/>
                  </a:rPr>
                  <a:t>(</a:t>
                </a:r>
                <a:r>
                  <a:rPr lang="zh-CN" altLang="en-US" sz="2400" b="1">
                    <a:latin typeface="宋体" panose="02010600030101010101" pitchFamily="2" charset="-122"/>
                    <a:ea typeface="宋体" panose="02010600030101010101" pitchFamily="2" charset="-122"/>
                    <a:cs typeface="宋体" panose="02010600030101010101" pitchFamily="2" charset="-122"/>
                  </a:rPr>
                  <a:t>精确度为</a:t>
                </a:r>
                <a:r>
                  <a:rPr lang="en-US" altLang="zh-CN" sz="2400" b="1">
                    <a:latin typeface="宋体" panose="02010600030101010101" pitchFamily="2" charset="-122"/>
                    <a:ea typeface="宋体" panose="02010600030101010101" pitchFamily="2" charset="-122"/>
                    <a:cs typeface="宋体" panose="02010600030101010101" pitchFamily="2" charset="-122"/>
                  </a:rPr>
                  <a:t>0.1)</a:t>
                </a:r>
                <a:r>
                  <a:rPr lang="en-US" altLang="zh-CN" sz="2400" b="1">
                    <a:latin typeface="Cambria Math" panose="02040503050406030204" charset="0"/>
                    <a:ea typeface="宋体" panose="02010600030101010101" pitchFamily="2" charset="-122"/>
                    <a:cs typeface="Cambria Math" panose="02040503050406030204" charset="0"/>
                  </a:rPr>
                  <a:t>.</a:t>
                </a:r>
                <a:endParaRPr lang="en-US" altLang="zh-CN" sz="2400" b="1">
                  <a:latin typeface="Cambria Math" panose="02040503050406030204" charset="0"/>
                  <a:ea typeface="宋体" panose="02010600030101010101" pitchFamily="2" charset="-122"/>
                  <a:cs typeface="Cambria Math" panose="02040503050406030204" charset="0"/>
                </a:endParaRPr>
              </a:p>
            </p:txBody>
          </p:sp>
        </mc:Choice>
        <mc:Fallback>
          <p:sp>
            <p:nvSpPr>
              <p:cNvPr id="2" name="文本框 1"/>
              <p:cNvSpPr txBox="1">
                <a:spLocks noRot="1" noChangeAspect="1" noMove="1" noResize="1" noEditPoints="1" noAdjustHandles="1" noChangeArrowheads="1" noChangeShapeType="1" noTextEdit="1"/>
              </p:cNvSpPr>
              <p:nvPr/>
            </p:nvSpPr>
            <p:spPr>
              <a:xfrm>
                <a:off x="633730" y="683260"/>
                <a:ext cx="9936480" cy="460375"/>
              </a:xfrm>
              <a:prstGeom prst="rect">
                <a:avLst/>
              </a:prstGeom>
              <a:blipFill rotWithShape="1">
                <a:blip r:embed="rId2"/>
                <a:stretch>
                  <a:fillRect/>
                </a:stretch>
              </a:blipFill>
            </p:spPr>
            <p:txBody>
              <a:bodyPr/>
              <a:lstStyle/>
              <a:p>
                <a:r>
                  <a:rPr lang="zh-CN" altLang="en-US">
                    <a:noFill/>
                  </a:rPr>
                  <a:t> </a:t>
                </a:r>
              </a:p>
            </p:txBody>
          </p:sp>
        </mc:Fallback>
      </mc:AlternateContent>
      <p:graphicFrame>
        <p:nvGraphicFramePr>
          <p:cNvPr id="7" name="表格 6" title=""/>
          <p:cNvGraphicFramePr>
            <a:graphicFrameLocks noGrp="1"/>
          </p:cNvGraphicFramePr>
          <p:nvPr>
            <p:custDataLst>
              <p:tags r:id="rId3"/>
            </p:custDataLst>
          </p:nvPr>
        </p:nvGraphicFramePr>
        <p:xfrm>
          <a:off x="741680" y="1325880"/>
          <a:ext cx="5721405" cy="762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648000"/>
                <a:gridCol w="540000"/>
                <a:gridCol w="720000"/>
                <a:gridCol w="573405"/>
              </a:tblGrid>
              <a:tr h="381000">
                <a:tc>
                  <a:txBody>
                    <a:bodyPr vert="horz" wrap="square"/>
                    <a:lstStyle/>
                    <a:p>
                      <a:pPr algn="ctr">
                        <a:buNone/>
                      </a:pPr>
                      <a14:m>
                        <m:oMathPara>
                          <m:oMathParaPr>
                            <m:jc/>
                          </m:oMathParaPr>
                          <m:oMath>
                            <m:r>
                              <a:rPr lang="en-US" altLang="zh-CN" i="1">
                                <a:latin typeface="Cambria Math"/>
                                <a:cs typeface="Cambria Math" panose="02040503050406030204" charset="0"/>
                              </a:rPr>
                              <m:t>𝑥</m:t>
                            </m:r>
                          </m:oMath>
                        </m:oMathPara>
                      </a14:m>
                      <a:endParaRPr lang="zh-CN" altLang="en-US"/>
                    </a:p>
                  </a:txBody>
                  <a:tcPr/>
                </a:tc>
                <a:tc>
                  <a:txBody>
                    <a:bodyPr vert="horz" wrap="square"/>
                    <a:lstStyle/>
                    <a:p>
                      <a:pPr algn="ctr">
                        <a:buNone/>
                      </a:pPr>
                      <a:r>
                        <a:rPr lang="en-US" altLang="zh-CN"/>
                        <a:t>0</a:t>
                      </a:r>
                      <a:endParaRPr lang="en-US" altLang="zh-CN"/>
                    </a:p>
                  </a:txBody>
                  <a:tcPr/>
                </a:tc>
                <a:tc>
                  <a:txBody>
                    <a:bodyPr vert="horz" wrap="square"/>
                    <a:lstStyle/>
                    <a:p>
                      <a:pPr algn="ctr">
                        <a:buNone/>
                      </a:pPr>
                      <a:r>
                        <a:rPr lang="en-US" altLang="zh-CN"/>
                        <a:t>1</a:t>
                      </a:r>
                      <a:endParaRPr lang="en-US" altLang="zh-CN"/>
                    </a:p>
                  </a:txBody>
                  <a:tcPr/>
                </a:tc>
                <a:tc>
                  <a:txBody>
                    <a:bodyPr vert="horz" wrap="square"/>
                    <a:lstStyle/>
                    <a:p>
                      <a:pPr algn="ctr">
                        <a:buNone/>
                      </a:pPr>
                      <a:r>
                        <a:rPr lang="en-US" altLang="zh-CN"/>
                        <a:t>2</a:t>
                      </a:r>
                      <a:endParaRPr lang="en-US" altLang="zh-CN"/>
                    </a:p>
                  </a:txBody>
                  <a:tcPr/>
                </a:tc>
                <a:tc>
                  <a:txBody>
                    <a:bodyPr vert="horz" wrap="square"/>
                    <a:lstStyle/>
                    <a:p>
                      <a:pPr algn="ctr">
                        <a:buNone/>
                      </a:pPr>
                      <a:r>
                        <a:rPr lang="en-US" altLang="zh-CN"/>
                        <a:t>3</a:t>
                      </a:r>
                      <a:endParaRPr lang="en-US" altLang="zh-CN"/>
                    </a:p>
                  </a:txBody>
                  <a:tcPr/>
                </a:tc>
                <a:tc>
                  <a:txBody>
                    <a:bodyPr vert="horz" wrap="square"/>
                    <a:lstStyle/>
                    <a:p>
                      <a:pPr algn="ctr">
                        <a:buNone/>
                      </a:pPr>
                      <a:r>
                        <a:rPr lang="en-US" altLang="zh-CN"/>
                        <a:t>4</a:t>
                      </a:r>
                      <a:endParaRPr lang="en-US" altLang="zh-CN"/>
                    </a:p>
                  </a:txBody>
                  <a:tcPr/>
                </a:tc>
                <a:tc>
                  <a:txBody>
                    <a:bodyPr vert="horz" wrap="square"/>
                    <a:lstStyle/>
                    <a:p>
                      <a:pPr algn="ctr">
                        <a:buNone/>
                      </a:pPr>
                      <a:r>
                        <a:rPr lang="en-US" altLang="zh-CN"/>
                        <a:t>5</a:t>
                      </a:r>
                      <a:endParaRPr lang="en-US" altLang="zh-CN"/>
                    </a:p>
                  </a:txBody>
                  <a:tcPr/>
                </a:tc>
                <a:tc>
                  <a:txBody>
                    <a:bodyPr vert="horz" wrap="square"/>
                    <a:lstStyle/>
                    <a:p>
                      <a:pPr algn="ctr">
                        <a:buNone/>
                      </a:pPr>
                      <a:r>
                        <a:rPr lang="en-US" altLang="zh-CN"/>
                        <a:t>6</a:t>
                      </a:r>
                      <a:endParaRPr lang="en-US" altLang="zh-CN"/>
                    </a:p>
                  </a:txBody>
                  <a:tcPr/>
                </a:tc>
                <a:tc>
                  <a:txBody>
                    <a:bodyPr vert="horz" wrap="square"/>
                    <a:lstStyle/>
                    <a:p>
                      <a:pPr algn="ctr">
                        <a:buNone/>
                      </a:pPr>
                      <a:r>
                        <a:rPr lang="en-US" altLang="zh-CN"/>
                        <a:t>7</a:t>
                      </a:r>
                      <a:endParaRPr lang="en-US" altLang="zh-CN"/>
                    </a:p>
                  </a:txBody>
                  <a:tcPr/>
                </a:tc>
                <a:tc>
                  <a:txBody>
                    <a:bodyPr vert="horz" wrap="square"/>
                    <a:lstStyle/>
                    <a:p>
                      <a:pPr algn="ctr">
                        <a:buNone/>
                      </a:pPr>
                      <a:r>
                        <a:rPr lang="en-US" altLang="zh-CN"/>
                        <a:t>8</a:t>
                      </a:r>
                      <a:endParaRPr lang="en-US" altLang="zh-CN"/>
                    </a:p>
                  </a:txBody>
                  <a:tcPr/>
                </a:tc>
              </a:tr>
              <a:tr h="381000">
                <a:tc>
                  <a:txBody>
                    <a:bodyPr vert="horz" wrap="square"/>
                    <a:lstStyle/>
                    <a:p>
                      <a:pPr algn="ctr">
                        <a:buNone/>
                      </a:pPr>
                      <a14:m>
                        <m:oMathPara>
                          <m:oMathParaPr>
                            <m:jc/>
                          </m:oMathParaPr>
                          <m:oMath>
                            <m:r>
                              <a:rPr lang="en-US" altLang="zh-CN" i="1">
                                <a:latin typeface="Cambria Math"/>
                                <a:cs typeface="Cambria Math" panose="02040503050406030204" charset="0"/>
                              </a:rPr>
                              <m:t>𝑦</m:t>
                            </m:r>
                          </m:oMath>
                        </m:oMathPara>
                      </a14:m>
                      <a:endParaRPr lang="zh-CN" altLang="en-US"/>
                    </a:p>
                  </a:txBody>
                  <a:tcPr/>
                </a:tc>
                <a:tc>
                  <a:txBody>
                    <a:bodyPr vert="horz" wrap="square"/>
                    <a:lstStyle/>
                    <a:p>
                      <a:pPr algn="ctr">
                        <a:buNone/>
                      </a:pPr>
                      <a:r>
                        <a:rPr lang="en-US" altLang="zh-CN"/>
                        <a:t>-6</a:t>
                      </a:r>
                      <a:endParaRPr lang="en-US" altLang="zh-CN"/>
                    </a:p>
                  </a:txBody>
                  <a:tcPr/>
                </a:tc>
                <a:tc>
                  <a:txBody>
                    <a:bodyPr vert="horz" wrap="square"/>
                    <a:lstStyle/>
                    <a:p>
                      <a:pPr algn="ctr">
                        <a:buNone/>
                      </a:pPr>
                      <a:r>
                        <a:rPr lang="en-US" altLang="zh-CN"/>
                        <a:t>-2</a:t>
                      </a:r>
                      <a:endParaRPr lang="en-US" altLang="zh-CN"/>
                    </a:p>
                  </a:txBody>
                  <a:tcPr/>
                </a:tc>
                <a:tc>
                  <a:txBody>
                    <a:bodyPr vert="horz" wrap="square"/>
                    <a:lstStyle/>
                    <a:p>
                      <a:pPr algn="ctr">
                        <a:buNone/>
                      </a:pPr>
                      <a:r>
                        <a:rPr lang="en-US" altLang="zh-CN"/>
                        <a:t>3</a:t>
                      </a:r>
                      <a:endParaRPr lang="en-US" altLang="zh-CN"/>
                    </a:p>
                  </a:txBody>
                  <a:tcPr/>
                </a:tc>
                <a:tc>
                  <a:txBody>
                    <a:bodyPr vert="horz" wrap="square"/>
                    <a:lstStyle/>
                    <a:p>
                      <a:pPr algn="ctr">
                        <a:buNone/>
                      </a:pPr>
                      <a:r>
                        <a:rPr lang="en-US" altLang="zh-CN"/>
                        <a:t>10</a:t>
                      </a:r>
                      <a:endParaRPr lang="en-US" altLang="zh-CN"/>
                    </a:p>
                  </a:txBody>
                  <a:tcPr/>
                </a:tc>
                <a:tc>
                  <a:txBody>
                    <a:bodyPr vert="horz" wrap="square"/>
                    <a:lstStyle/>
                    <a:p>
                      <a:pPr algn="ctr">
                        <a:buNone/>
                      </a:pPr>
                      <a:r>
                        <a:rPr lang="en-US" altLang="zh-CN"/>
                        <a:t>21</a:t>
                      </a:r>
                      <a:endParaRPr lang="en-US" altLang="zh-CN"/>
                    </a:p>
                  </a:txBody>
                  <a:tcPr/>
                </a:tc>
                <a:tc>
                  <a:txBody>
                    <a:bodyPr vert="horz" wrap="square"/>
                    <a:lstStyle/>
                    <a:p>
                      <a:pPr algn="ctr">
                        <a:buNone/>
                      </a:pPr>
                      <a:r>
                        <a:rPr lang="en-US" altLang="zh-CN"/>
                        <a:t>40</a:t>
                      </a:r>
                      <a:endParaRPr lang="en-US" altLang="zh-CN"/>
                    </a:p>
                  </a:txBody>
                  <a:tcPr/>
                </a:tc>
                <a:tc>
                  <a:txBody>
                    <a:bodyPr vert="horz" wrap="square"/>
                    <a:lstStyle/>
                    <a:p>
                      <a:pPr algn="ctr">
                        <a:buNone/>
                      </a:pPr>
                      <a:r>
                        <a:rPr lang="en-US" altLang="zh-CN"/>
                        <a:t>75</a:t>
                      </a:r>
                      <a:endParaRPr lang="en-US" altLang="zh-CN"/>
                    </a:p>
                  </a:txBody>
                  <a:tcPr/>
                </a:tc>
                <a:tc>
                  <a:txBody>
                    <a:bodyPr vert="horz" wrap="square"/>
                    <a:lstStyle/>
                    <a:p>
                      <a:pPr algn="ctr">
                        <a:buNone/>
                      </a:pPr>
                      <a:r>
                        <a:rPr lang="en-US" altLang="zh-CN"/>
                        <a:t>142</a:t>
                      </a:r>
                      <a:endParaRPr lang="en-US" altLang="zh-CN"/>
                    </a:p>
                  </a:txBody>
                  <a:tcPr/>
                </a:tc>
                <a:tc>
                  <a:txBody>
                    <a:bodyPr vert="horz" wrap="square"/>
                    <a:lstStyle/>
                    <a:p>
                      <a:pPr algn="ctr">
                        <a:buNone/>
                      </a:pPr>
                      <a:r>
                        <a:rPr lang="en-US" altLang="zh-CN"/>
                        <a:t>273</a:t>
                      </a:r>
                      <a:endParaRPr lang="en-US" altLang="zh-CN"/>
                    </a:p>
                  </a:txBody>
                  <a:tcPr/>
                </a:tc>
              </a:tr>
            </a:tbl>
          </a:graphicData>
        </a:graphic>
      </p:graphicFrame>
      <mc:AlternateContent>
        <mc:Choice Requires="a14">
          <p:sp>
            <p:nvSpPr>
              <p:cNvPr id="11" name="文本框 10" title=""/>
              <p:cNvSpPr txBox="1"/>
              <p:nvPr/>
            </p:nvSpPr>
            <p:spPr>
              <a:xfrm>
                <a:off x="741680" y="2270125"/>
                <a:ext cx="10694035" cy="3709035"/>
              </a:xfrm>
              <a:prstGeom prst="rect">
                <a:avLst/>
              </a:prstGeom>
              <a:noFill/>
            </p:spPr>
            <p:txBody>
              <a:bodyPr wrap="square" rtlCol="0">
                <a:spAutoFit/>
              </a:bodyPr>
              <a:lstStyle/>
              <a:p>
                <a:pPr algn="l">
                  <a:lnSpc>
                    <a:spcPct val="140000"/>
                  </a:lnSpc>
                </a:pPr>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取区间</a:t>
                </a:r>
                <a14:m>
                  <m:oMathPara>
                    <m:oMathParaPr>
                      <m:jc/>
                    </m:oMathParaPr>
                    <m:oMath>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1</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2</m:t>
                      </m:r>
                      <m:r>
                        <a:rPr lang="en-US" altLang="zh-CN" sz="2400" i="1">
                          <a:solidFill>
                            <a:srgbClr val="FF0000"/>
                          </a:solidFill>
                          <a:latin typeface="Cambria Math"/>
                          <a:ea typeface="宋体" pitchFamily="2" charset="-122"/>
                          <a:cs typeface="Cambria Math" panose="02040503050406030204" charset="0"/>
                        </a:rPr>
                        <m:t>)</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的中点</a:t>
                </a:r>
                <a14:m>
                  <m:oMathPara>
                    <m:oMathParaPr>
                      <m:jc/>
                    </m:oMathParaPr>
                    <m:oMath>
                      <m:sSub>
                        <m:sSubPr>
                          <m:ctrlPr>
                            <a:rPr lang="en-US" altLang="zh-CN" sz="2400" i="1">
                              <a:solidFill>
                                <a:srgbClr val="FF0000"/>
                              </a:solidFill>
                              <a:latin typeface="Cambria Math"/>
                              <a:ea typeface="宋体" pitchFamily="2" charset="-122"/>
                              <a:cs typeface="Cambria Math" panose="02040503050406030204" charset="0"/>
                            </a:rPr>
                          </m:ctrlPr>
                        </m:sSubPr>
                        <m:e>
                          <m:r>
                            <a:rPr lang="en-US" altLang="zh-CN" sz="2400" i="1">
                              <a:solidFill>
                                <a:srgbClr val="FF0000"/>
                              </a:solidFill>
                              <a:latin typeface="Cambria Math"/>
                              <a:ea typeface="宋体" pitchFamily="2" charset="-122"/>
                              <a:cs typeface="Cambria Math" panose="02040503050406030204" charset="0"/>
                            </a:rPr>
                            <m:t>𝑥</m:t>
                          </m:r>
                        </m:e>
                        <m:sub>
                          <m:r>
                            <a:rPr lang="en-US" altLang="zh-CN" sz="2400" i="1">
                              <a:solidFill>
                                <a:srgbClr val="FF0000"/>
                              </a:solidFill>
                              <a:latin typeface="Cambria Math"/>
                              <a:ea typeface="宋体" pitchFamily="2" charset="-122"/>
                              <a:cs typeface="Cambria Math" panose="02040503050406030204" charset="0"/>
                            </a:rPr>
                            <m:t>1</m:t>
                          </m:r>
                        </m:sub>
                      </m:sSub>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1</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5</m:t>
                      </m:r>
                    </m:oMath>
                  </m:oMathPara>
                </a14:m>
                <a:r>
                  <a:rPr lang="zh-CN" altLang="en-US" sz="2400">
                    <a:solidFill>
                      <a:srgbClr val="FF0000"/>
                    </a:solidFill>
                    <a:latin typeface="Cambria Math" panose="02040503050406030204" charset="0"/>
                    <a:ea typeface="宋体" panose="02010600030101010101" pitchFamily="2" charset="-122"/>
                    <a:cs typeface="Cambria Math" panose="02040503050406030204" charset="0"/>
                  </a:rPr>
                  <a:t>，</a:t>
                </a:r>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用信息技术算得</a:t>
                </a:r>
                <a14:m>
                  <m:oMathPara>
                    <m:oMathParaPr>
                      <m:jc/>
                    </m:oMathParaPr>
                    <m:oMath>
                      <m:r>
                        <a:rPr lang="en-US" altLang="zh-CN" sz="2400" i="1">
                          <a:solidFill>
                            <a:srgbClr val="FF0000"/>
                          </a:solidFill>
                          <a:latin typeface="Cambria Math"/>
                          <a:ea typeface="宋体" pitchFamily="2" charset="-122"/>
                          <a:cs typeface="Cambria Math" panose="02040503050406030204" charset="0"/>
                        </a:rPr>
                        <m:t>𝑓</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1</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5</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0</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33</m:t>
                      </m:r>
                    </m:oMath>
                  </m:oMathPara>
                </a14:m>
                <a:r>
                  <a:rPr lang="en-US" altLang="zh-CN" sz="2400" b="1">
                    <a:solidFill>
                      <a:srgbClr val="FF0000"/>
                    </a:solidFill>
                    <a:latin typeface="Cambria Math" panose="02040503050406030204" charset="0"/>
                    <a:ea typeface="宋体" panose="02010600030101010101" pitchFamily="2" charset="-122"/>
                    <a:cs typeface="Cambria Math" panose="02040503050406030204" charset="0"/>
                  </a:rPr>
                  <a:t>.</a:t>
                </a:r>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因为</a:t>
                </a:r>
                <a14:m>
                  <m:oMathPara>
                    <m:oMathParaPr>
                      <m:jc/>
                    </m:oMathParaPr>
                    <m:oMath>
                      <m:r>
                        <a:rPr lang="en-US" altLang="zh-CN" sz="2400" i="1">
                          <a:solidFill>
                            <a:srgbClr val="FF0000"/>
                          </a:solidFill>
                          <a:latin typeface="Cambria Math"/>
                          <a:ea typeface="宋体" pitchFamily="2" charset="-122"/>
                          <a:cs typeface="Cambria Math" panose="02040503050406030204" charset="0"/>
                        </a:rPr>
                        <m:t>𝑓</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1</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𝑓</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1</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5</m:t>
                      </m:r>
                      <m:r>
                        <a:rPr lang="en-US" altLang="zh-CN" sz="2400" i="1">
                          <a:solidFill>
                            <a:srgbClr val="FF0000"/>
                          </a:solidFill>
                          <a:latin typeface="Cambria Math"/>
                          <a:ea typeface="宋体" pitchFamily="2" charset="-122"/>
                          <a:cs typeface="Cambria Math" panose="02040503050406030204" charset="0"/>
                        </a:rPr>
                        <m:t>)&lt;</m:t>
                      </m:r>
                      <m:r>
                        <a:rPr lang="en-US" altLang="zh-CN" sz="2400" i="1">
                          <a:solidFill>
                            <a:srgbClr val="FF0000"/>
                          </a:solidFill>
                          <a:latin typeface="Cambria Math"/>
                          <a:ea typeface="宋体" pitchFamily="2" charset="-122"/>
                          <a:cs typeface="Cambria Math" panose="02040503050406030204" charset="0"/>
                        </a:rPr>
                        <m:t>0</m:t>
                      </m:r>
                    </m:oMath>
                  </m:oMathPara>
                </a14:m>
                <a:r>
                  <a:rPr lang="zh-CN" altLang="en-US" sz="2400">
                    <a:solidFill>
                      <a:srgbClr val="FF0000"/>
                    </a:solidFill>
                    <a:latin typeface="Cambria Math" panose="02040503050406030204" charset="0"/>
                    <a:ea typeface="宋体" panose="02010600030101010101" pitchFamily="2" charset="-122"/>
                    <a:cs typeface="Cambria Math" panose="02040503050406030204" charset="0"/>
                  </a:rPr>
                  <a:t>，</a:t>
                </a:r>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所以</a:t>
                </a:r>
                <a14:m>
                  <m:oMathPara>
                    <m:oMathParaPr>
                      <m:jc/>
                    </m:oMathParaPr>
                    <m:oMath>
                      <m:sSub>
                        <m:sSubPr>
                          <m:ctrlPr>
                            <a:rPr lang="en-US" altLang="zh-CN" sz="2400" i="1">
                              <a:solidFill>
                                <a:srgbClr val="FF0000"/>
                              </a:solidFill>
                              <a:latin typeface="Cambria Math"/>
                              <a:ea typeface="宋体" pitchFamily="2" charset="-122"/>
                              <a:cs typeface="Cambria Math" panose="02040503050406030204" charset="0"/>
                            </a:rPr>
                          </m:ctrlPr>
                        </m:sSubPr>
                        <m:e>
                          <m:r>
                            <a:rPr lang="en-US" altLang="zh-CN" sz="2400" i="1">
                              <a:solidFill>
                                <a:srgbClr val="FF0000"/>
                              </a:solidFill>
                              <a:latin typeface="Cambria Math"/>
                              <a:ea typeface="宋体" pitchFamily="2" charset="-122"/>
                              <a:cs typeface="Cambria Math" panose="02040503050406030204" charset="0"/>
                            </a:rPr>
                            <m:t>𝑥</m:t>
                          </m:r>
                        </m:e>
                        <m:sub>
                          <m:r>
                            <a:rPr lang="en-US" altLang="zh-CN" sz="2400" i="1">
                              <a:solidFill>
                                <a:srgbClr val="FF0000"/>
                              </a:solidFill>
                              <a:latin typeface="Cambria Math"/>
                              <a:ea typeface="宋体" pitchFamily="2" charset="-122"/>
                              <a:cs typeface="Cambria Math" panose="02040503050406030204" charset="0"/>
                            </a:rPr>
                            <m:t>0</m:t>
                          </m:r>
                        </m:sub>
                      </m:sSub>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1</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1</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5</m:t>
                      </m:r>
                      <m:r>
                        <a:rPr lang="en-US" altLang="zh-CN" sz="2400" i="1">
                          <a:solidFill>
                            <a:srgbClr val="FF0000"/>
                          </a:solidFill>
                          <a:latin typeface="Cambria Math"/>
                          <a:ea typeface="宋体" pitchFamily="2" charset="-122"/>
                          <a:cs typeface="Cambria Math" panose="02040503050406030204" charset="0"/>
                        </a:rPr>
                        <m:t>).</m:t>
                      </m:r>
                    </m:oMath>
                  </m:oMathPara>
                </a14:m>
                <a:endParaRPr lang="en-US" altLang="zh-CN" sz="2400" i="1">
                  <a:solidFill>
                    <a:srgbClr val="FF0000"/>
                  </a:solidFill>
                  <a:latin typeface="Cambria Math" panose="02040503050406030204" charset="0"/>
                  <a:ea typeface="宋体" panose="02010600030101010101" pitchFamily="2" charset="-122"/>
                  <a:cs typeface="Cambria Math" panose="02040503050406030204" charset="0"/>
                </a:endParaRPr>
              </a:p>
              <a:p>
                <a:pPr algn="l">
                  <a:lnSpc>
                    <a:spcPct val="140000"/>
                  </a:lnSpc>
                </a:pPr>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再取区间</a:t>
                </a:r>
                <a14:m>
                  <m:oMathPara>
                    <m:oMathParaPr>
                      <m:jc/>
                    </m:oMathParaPr>
                    <m:oMath>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1</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1</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5</m:t>
                      </m:r>
                      <m:r>
                        <a:rPr lang="en-US" altLang="zh-CN" sz="2400" i="1">
                          <a:solidFill>
                            <a:srgbClr val="FF0000"/>
                          </a:solidFill>
                          <a:latin typeface="Cambria Math"/>
                          <a:ea typeface="宋体" pitchFamily="2" charset="-122"/>
                          <a:cs typeface="Cambria Math" panose="02040503050406030204" charset="0"/>
                        </a:rPr>
                        <m:t>)</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的中点</a:t>
                </a:r>
                <a14:m>
                  <m:oMathPara>
                    <m:oMathParaPr>
                      <m:jc/>
                    </m:oMathParaPr>
                    <m:oMath>
                      <m:sSub>
                        <m:sSubPr>
                          <m:ctrlPr>
                            <a:rPr lang="en-US" altLang="zh-CN" sz="2400" i="1">
                              <a:solidFill>
                                <a:srgbClr val="FF0000"/>
                              </a:solidFill>
                              <a:latin typeface="Cambria Math"/>
                              <a:ea typeface="宋体" pitchFamily="2" charset="-122"/>
                              <a:cs typeface="Cambria Math" panose="02040503050406030204" charset="0"/>
                            </a:rPr>
                          </m:ctrlPr>
                        </m:sSubPr>
                        <m:e>
                          <m:r>
                            <a:rPr lang="en-US" altLang="zh-CN" sz="2400" i="1">
                              <a:solidFill>
                                <a:srgbClr val="FF0000"/>
                              </a:solidFill>
                              <a:latin typeface="Cambria Math"/>
                              <a:ea typeface="宋体" pitchFamily="2" charset="-122"/>
                              <a:cs typeface="Cambria Math" panose="02040503050406030204" charset="0"/>
                            </a:rPr>
                            <m:t>𝑥</m:t>
                          </m:r>
                        </m:e>
                        <m:sub>
                          <m:r>
                            <a:rPr lang="en-US" altLang="zh-CN" sz="2400" i="1">
                              <a:solidFill>
                                <a:srgbClr val="FF0000"/>
                              </a:solidFill>
                              <a:latin typeface="Cambria Math"/>
                              <a:ea typeface="宋体" pitchFamily="2" charset="-122"/>
                              <a:cs typeface="Cambria Math" panose="02040503050406030204" charset="0"/>
                            </a:rPr>
                            <m:t>2</m:t>
                          </m:r>
                        </m:sub>
                      </m:sSub>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1</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2</m:t>
                      </m:r>
                      <m:r>
                        <a:rPr lang="en-US" altLang="zh-CN" sz="2400" i="1">
                          <a:solidFill>
                            <a:srgbClr val="FF0000"/>
                          </a:solidFill>
                          <a:latin typeface="Cambria Math"/>
                          <a:ea typeface="宋体" pitchFamily="2" charset="-122"/>
                          <a:cs typeface="Cambria Math" panose="02040503050406030204" charset="0"/>
                        </a:rPr>
                        <m:t>5</m:t>
                      </m:r>
                    </m:oMath>
                  </m:oMathPara>
                </a14:m>
                <a:r>
                  <a:rPr lang="zh-CN" altLang="en-US" sz="2400">
                    <a:solidFill>
                      <a:srgbClr val="FF0000"/>
                    </a:solidFill>
                    <a:latin typeface="Cambria Math" panose="02040503050406030204" charset="0"/>
                    <a:ea typeface="宋体" panose="02010600030101010101" pitchFamily="2" charset="-122"/>
                    <a:cs typeface="Cambria Math" panose="02040503050406030204" charset="0"/>
                    <a:sym typeface="+mn-ea"/>
                  </a:rPr>
                  <a:t>，</a:t>
                </a:r>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用信息技术算得</a:t>
                </a:r>
                <a14:m>
                  <m:oMathPara>
                    <m:oMathParaPr>
                      <m:jc/>
                    </m:oMathParaPr>
                    <m:oMath>
                      <m:r>
                        <a:rPr lang="en-US" altLang="zh-CN" sz="2400" i="1">
                          <a:solidFill>
                            <a:srgbClr val="FF0000"/>
                          </a:solidFill>
                          <a:latin typeface="Cambria Math"/>
                          <a:ea typeface="宋体" pitchFamily="2" charset="-122"/>
                          <a:cs typeface="Cambria Math" panose="02040503050406030204" charset="0"/>
                        </a:rPr>
                        <m:t>𝑓</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1</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25</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0</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87</m:t>
                      </m:r>
                    </m:oMath>
                  </m:oMathPara>
                </a14:m>
                <a:r>
                  <a:rPr lang="en-US" altLang="zh-CN" sz="2400" b="1">
                    <a:solidFill>
                      <a:srgbClr val="FF0000"/>
                    </a:solidFill>
                    <a:latin typeface="Cambria Math" panose="02040503050406030204" charset="0"/>
                    <a:ea typeface="宋体" panose="02010600030101010101" pitchFamily="2" charset="-122"/>
                    <a:cs typeface="Cambria Math" panose="02040503050406030204" charset="0"/>
                    <a:sym typeface="+mn-ea"/>
                  </a:rPr>
                  <a:t>.</a:t>
                </a:r>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因为</a:t>
                </a:r>
                <a14:m>
                  <m:oMathPara>
                    <m:oMathParaPr>
                      <m:jc/>
                    </m:oMathParaPr>
                    <m:oMath>
                      <m:r>
                        <a:rPr lang="en-US" altLang="zh-CN" sz="2400" i="1">
                          <a:solidFill>
                            <a:srgbClr val="FF0000"/>
                          </a:solidFill>
                          <a:latin typeface="Cambria Math"/>
                          <a:ea typeface="宋体" pitchFamily="2" charset="-122"/>
                          <a:cs typeface="Cambria Math" panose="02040503050406030204" charset="0"/>
                        </a:rPr>
                        <m:t>𝑓</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1</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25</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𝑓</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1</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5</m:t>
                      </m:r>
                      <m:r>
                        <a:rPr lang="en-US" altLang="zh-CN" sz="2400" i="1">
                          <a:solidFill>
                            <a:srgbClr val="FF0000"/>
                          </a:solidFill>
                          <a:latin typeface="Cambria Math"/>
                          <a:ea typeface="宋体" pitchFamily="2" charset="-122"/>
                          <a:cs typeface="Cambria Math" panose="02040503050406030204" charset="0"/>
                        </a:rPr>
                        <m:t>)&lt;</m:t>
                      </m:r>
                      <m:r>
                        <a:rPr lang="en-US" altLang="zh-CN" sz="2400" i="1">
                          <a:solidFill>
                            <a:srgbClr val="FF0000"/>
                          </a:solidFill>
                          <a:latin typeface="Cambria Math"/>
                          <a:ea typeface="宋体" pitchFamily="2" charset="-122"/>
                          <a:cs typeface="Cambria Math" panose="02040503050406030204" charset="0"/>
                        </a:rPr>
                        <m:t>0</m:t>
                      </m:r>
                    </m:oMath>
                  </m:oMathPara>
                </a14:m>
                <a:r>
                  <a:rPr lang="zh-CN" altLang="en-US" sz="2400">
                    <a:solidFill>
                      <a:srgbClr val="FF0000"/>
                    </a:solidFill>
                    <a:latin typeface="Cambria Math" panose="02040503050406030204" charset="0"/>
                    <a:ea typeface="宋体" panose="02010600030101010101" pitchFamily="2" charset="-122"/>
                    <a:cs typeface="Cambria Math" panose="02040503050406030204" charset="0"/>
                    <a:sym typeface="+mn-ea"/>
                  </a:rPr>
                  <a:t>，</a:t>
                </a:r>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所以</a:t>
                </a:r>
                <a14:m>
                  <m:oMathPara>
                    <m:oMathParaPr>
                      <m:jc/>
                    </m:oMathParaPr>
                    <m:oMath>
                      <m:sSub>
                        <m:sSubPr>
                          <m:ctrlPr>
                            <a:rPr lang="en-US" altLang="zh-CN" sz="2400" i="1">
                              <a:solidFill>
                                <a:srgbClr val="FF0000"/>
                              </a:solidFill>
                              <a:latin typeface="Cambria Math"/>
                              <a:ea typeface="宋体" pitchFamily="2" charset="-122"/>
                              <a:cs typeface="Cambria Math" panose="02040503050406030204" charset="0"/>
                            </a:rPr>
                          </m:ctrlPr>
                        </m:sSubPr>
                        <m:e>
                          <m:r>
                            <a:rPr lang="en-US" altLang="zh-CN" sz="2400" i="1">
                              <a:solidFill>
                                <a:srgbClr val="FF0000"/>
                              </a:solidFill>
                              <a:latin typeface="Cambria Math"/>
                              <a:ea typeface="宋体" pitchFamily="2" charset="-122"/>
                              <a:cs typeface="Cambria Math" panose="02040503050406030204" charset="0"/>
                            </a:rPr>
                            <m:t>𝑥</m:t>
                          </m:r>
                        </m:e>
                        <m:sub>
                          <m:r>
                            <a:rPr lang="en-US" altLang="zh-CN" sz="2400" i="1">
                              <a:solidFill>
                                <a:srgbClr val="FF0000"/>
                              </a:solidFill>
                              <a:latin typeface="Cambria Math"/>
                              <a:ea typeface="宋体" pitchFamily="2" charset="-122"/>
                              <a:cs typeface="Cambria Math" panose="02040503050406030204" charset="0"/>
                            </a:rPr>
                            <m:t>0</m:t>
                          </m:r>
                        </m:sub>
                      </m:sSub>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1</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25</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1</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5</m:t>
                      </m:r>
                      <m:r>
                        <a:rPr lang="en-US" altLang="zh-CN" sz="2400" i="1">
                          <a:solidFill>
                            <a:srgbClr val="FF0000"/>
                          </a:solidFill>
                          <a:latin typeface="Cambria Math"/>
                          <a:ea typeface="宋体" pitchFamily="2" charset="-122"/>
                          <a:cs typeface="Cambria Math" panose="02040503050406030204" charset="0"/>
                        </a:rPr>
                        <m:t>).</m:t>
                      </m:r>
                    </m:oMath>
                  </m:oMathPara>
                </a14:m>
                <a:endParaRPr lang="en-US" altLang="zh-CN" sz="2400" i="1">
                  <a:solidFill>
                    <a:srgbClr val="FF0000"/>
                  </a:solidFill>
                  <a:latin typeface="Cambria Math" panose="02040503050406030204" charset="0"/>
                  <a:ea typeface="宋体" panose="02010600030101010101" pitchFamily="2" charset="-122"/>
                  <a:cs typeface="Cambria Math" panose="02040503050406030204" charset="0"/>
                </a:endParaRPr>
              </a:p>
              <a:p>
                <a:pPr algn="l">
                  <a:lnSpc>
                    <a:spcPct val="140000"/>
                  </a:lnSpc>
                </a:pPr>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同理可得，</a:t>
                </a:r>
                <a14:m>
                  <m:oMathPara>
                    <m:oMathParaPr>
                      <m:jc/>
                    </m:oMathParaPr>
                    <m:oMath>
                      <m:sSub>
                        <m:sSubPr>
                          <m:ctrlPr>
                            <a:rPr lang="en-US" altLang="zh-CN" sz="2400" i="1">
                              <a:solidFill>
                                <a:srgbClr val="FF0000"/>
                              </a:solidFill>
                              <a:latin typeface="Cambria Math"/>
                              <a:ea typeface="宋体" pitchFamily="2" charset="-122"/>
                              <a:cs typeface="Cambria Math" panose="02040503050406030204" charset="0"/>
                            </a:rPr>
                          </m:ctrlPr>
                        </m:sSubPr>
                        <m:e>
                          <m:r>
                            <a:rPr lang="en-US" altLang="zh-CN" sz="2400" i="1">
                              <a:solidFill>
                                <a:srgbClr val="FF0000"/>
                              </a:solidFill>
                              <a:latin typeface="Cambria Math"/>
                              <a:ea typeface="宋体" pitchFamily="2" charset="-122"/>
                              <a:cs typeface="Cambria Math" panose="02040503050406030204" charset="0"/>
                            </a:rPr>
                            <m:t>𝑥</m:t>
                          </m:r>
                        </m:e>
                        <m:sub>
                          <m:r>
                            <a:rPr lang="en-US" altLang="zh-CN" sz="2400" i="1">
                              <a:solidFill>
                                <a:srgbClr val="FF0000"/>
                              </a:solidFill>
                              <a:latin typeface="Cambria Math"/>
                              <a:ea typeface="宋体" pitchFamily="2" charset="-122"/>
                              <a:cs typeface="Cambria Math" panose="02040503050406030204" charset="0"/>
                            </a:rPr>
                            <m:t>0</m:t>
                          </m:r>
                        </m:sub>
                      </m:sSub>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1</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375</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1</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5</m:t>
                      </m:r>
                      <m:r>
                        <a:rPr lang="en-US" altLang="zh-CN" sz="2400" i="1">
                          <a:solidFill>
                            <a:srgbClr val="FF0000"/>
                          </a:solidFill>
                          <a:latin typeface="Cambria Math"/>
                          <a:ea typeface="宋体" pitchFamily="2" charset="-122"/>
                          <a:cs typeface="Cambria Math" panose="02040503050406030204" charset="0"/>
                        </a:rPr>
                        <m:t>)</m:t>
                      </m:r>
                    </m:oMath>
                  </m:oMathPara>
                </a14:m>
                <a:r>
                  <a:rPr lang="zh-CN" altLang="en-US" sz="2400">
                    <a:solidFill>
                      <a:srgbClr val="FF0000"/>
                    </a:solidFill>
                    <a:latin typeface="Cambria Math" panose="02040503050406030204" charset="0"/>
                    <a:ea typeface="宋体" panose="02010600030101010101" pitchFamily="2" charset="-122"/>
                    <a:cs typeface="Cambria Math" panose="02040503050406030204" charset="0"/>
                  </a:rPr>
                  <a:t>，</a:t>
                </a:r>
                <a14:m>
                  <m:oMathPara>
                    <m:oMathParaPr>
                      <m:jc/>
                    </m:oMathParaPr>
                    <m:oMath>
                      <m:sSub>
                        <m:sSubPr>
                          <m:ctrlPr>
                            <a:rPr lang="en-US" altLang="zh-CN" sz="2400" i="1">
                              <a:solidFill>
                                <a:srgbClr val="FF0000"/>
                              </a:solidFill>
                              <a:latin typeface="Cambria Math"/>
                              <a:ea typeface="宋体" pitchFamily="2" charset="-122"/>
                              <a:cs typeface="Cambria Math" panose="02040503050406030204" charset="0"/>
                            </a:rPr>
                          </m:ctrlPr>
                        </m:sSubPr>
                        <m:e>
                          <m:r>
                            <a:rPr lang="en-US" altLang="zh-CN" sz="2400" i="1">
                              <a:solidFill>
                                <a:srgbClr val="FF0000"/>
                              </a:solidFill>
                              <a:latin typeface="Cambria Math"/>
                              <a:ea typeface="宋体" pitchFamily="2" charset="-122"/>
                              <a:cs typeface="Cambria Math" panose="02040503050406030204" charset="0"/>
                            </a:rPr>
                            <m:t>𝑥</m:t>
                          </m:r>
                        </m:e>
                        <m:sub>
                          <m:r>
                            <a:rPr lang="en-US" altLang="zh-CN" sz="2400" i="1">
                              <a:solidFill>
                                <a:srgbClr val="FF0000"/>
                              </a:solidFill>
                              <a:latin typeface="Cambria Math"/>
                              <a:ea typeface="宋体" pitchFamily="2" charset="-122"/>
                              <a:cs typeface="Cambria Math" panose="02040503050406030204" charset="0"/>
                            </a:rPr>
                            <m:t>0</m:t>
                          </m:r>
                        </m:sub>
                      </m:sSub>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1</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37</m:t>
                      </m:r>
                      <m:r>
                        <a:rPr lang="en-US" altLang="zh-CN" sz="2400" i="1">
                          <a:solidFill>
                            <a:srgbClr val="FF0000"/>
                          </a:solidFill>
                          <a:latin typeface="Cambria Math"/>
                          <a:ea typeface="宋体" pitchFamily="2" charset="-122"/>
                          <a:cs typeface="Cambria Math" panose="02040503050406030204" charset="0"/>
                        </a:rPr>
                        <m:t>5</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1</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4375</m:t>
                      </m:r>
                      <m:r>
                        <a:rPr lang="en-US" altLang="zh-CN" sz="2400" i="1">
                          <a:solidFill>
                            <a:srgbClr val="FF0000"/>
                          </a:solidFill>
                          <a:latin typeface="Cambria Math"/>
                          <a:ea typeface="宋体" pitchFamily="2" charset="-122"/>
                          <a:cs typeface="Cambria Math" panose="02040503050406030204" charset="0"/>
                        </a:rPr>
                        <m:t>)</m:t>
                      </m:r>
                    </m:oMath>
                  </m:oMathPara>
                </a14:m>
                <a:r>
                  <a:rPr lang="en-US" altLang="zh-CN" sz="2400" b="1">
                    <a:solidFill>
                      <a:srgbClr val="FF0000"/>
                    </a:solidFill>
                    <a:latin typeface="Cambria Math" panose="02040503050406030204" charset="0"/>
                    <a:ea typeface="宋体" panose="02010600030101010101" pitchFamily="2" charset="-122"/>
                    <a:cs typeface="Cambria Math" panose="02040503050406030204" charset="0"/>
                  </a:rPr>
                  <a:t>.</a:t>
                </a:r>
                <a:endParaRPr lang="en-US" altLang="zh-CN" sz="2400" b="1">
                  <a:solidFill>
                    <a:srgbClr val="FF0000"/>
                  </a:solidFill>
                  <a:latin typeface="Cambria Math" panose="02040503050406030204" charset="0"/>
                  <a:ea typeface="宋体" panose="02010600030101010101" pitchFamily="2" charset="-122"/>
                  <a:cs typeface="Cambria Math" panose="02040503050406030204" charset="0"/>
                </a:endParaRPr>
              </a:p>
              <a:p>
                <a:pPr algn="l">
                  <a:lnSpc>
                    <a:spcPct val="140000"/>
                  </a:lnSpc>
                </a:pPr>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由于</a:t>
                </a:r>
                <a14:m>
                  <m:oMathPara>
                    <m:oMathParaPr>
                      <m:jc/>
                    </m:oMathParaPr>
                    <m:oMath>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1</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375</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1</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4375</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0</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0625</m:t>
                      </m:r>
                      <m:r>
                        <a:rPr lang="en-US" altLang="zh-CN" sz="2400" i="1">
                          <a:solidFill>
                            <a:srgbClr val="FF0000"/>
                          </a:solidFill>
                          <a:latin typeface="Cambria Math"/>
                          <a:ea typeface="宋体" pitchFamily="2" charset="-122"/>
                          <a:cs typeface="Cambria Math" panose="02040503050406030204" charset="0"/>
                        </a:rPr>
                        <m:t>&lt;</m:t>
                      </m:r>
                      <m:r>
                        <a:rPr lang="en-US" altLang="zh-CN" sz="2400" i="1">
                          <a:solidFill>
                            <a:srgbClr val="FF0000"/>
                          </a:solidFill>
                          <a:latin typeface="Cambria Math"/>
                          <a:ea typeface="宋体" pitchFamily="2" charset="-122"/>
                          <a:cs typeface="Cambria Math" panose="02040503050406030204" charset="0"/>
                        </a:rPr>
                        <m:t>0</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1</m:t>
                      </m:r>
                    </m:oMath>
                  </m:oMathPara>
                </a14:m>
                <a:r>
                  <a:rPr lang="zh-CN" altLang="en-US" sz="2400">
                    <a:solidFill>
                      <a:srgbClr val="FF0000"/>
                    </a:solidFill>
                    <a:latin typeface="Cambria Math" panose="02040503050406030204" charset="0"/>
                    <a:ea typeface="宋体" panose="02010600030101010101" pitchFamily="2" charset="-122"/>
                    <a:cs typeface="Cambria Math" panose="02040503050406030204" charset="0"/>
                  </a:rPr>
                  <a:t>，</a:t>
                </a:r>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所以，原方程的近似解可取为</a:t>
                </a:r>
                <a:r>
                  <a:rPr lang="en-US" altLang="zh-CN" sz="2400">
                    <a:solidFill>
                      <a:srgbClr val="FF0000"/>
                    </a:solidFill>
                    <a:latin typeface="Cambria Math" panose="02040503050406030204" charset="0"/>
                    <a:ea typeface="宋体" panose="02010600030101010101" pitchFamily="2" charset="-122"/>
                    <a:cs typeface="Cambria Math" panose="02040503050406030204" charset="0"/>
                  </a:rPr>
                  <a:t>1.375.</a:t>
                </a:r>
                <a:endParaRPr lang="en-US" altLang="zh-CN" sz="2400" b="1">
                  <a:solidFill>
                    <a:srgbClr val="FF0000"/>
                  </a:solidFill>
                  <a:latin typeface="Cambria Math" panose="02040503050406030204" charset="0"/>
                  <a:ea typeface="宋体" panose="02010600030101010101" pitchFamily="2" charset="-122"/>
                  <a:cs typeface="Cambria Math" panose="02040503050406030204" charset="0"/>
                </a:endParaRPr>
              </a:p>
              <a:p>
                <a:pPr algn="l">
                  <a:lnSpc>
                    <a:spcPct val="140000"/>
                  </a:lnSpc>
                </a:pPr>
                <a:endParaRPr lang="zh-CN" altLang="en-US" sz="2400" b="1">
                  <a:solidFill>
                    <a:srgbClr val="FF0000"/>
                  </a:solidFill>
                  <a:latin typeface="Cambria Math" panose="02040503050406030204" charset="0"/>
                  <a:ea typeface="宋体" panose="02010600030101010101" pitchFamily="2" charset="-122"/>
                  <a:cs typeface="Cambria Math" panose="02040503050406030204" charset="0"/>
                </a:endParaRPr>
              </a:p>
            </p:txBody>
          </p:sp>
        </mc:Choice>
        <mc:Fallback>
          <p:sp>
            <p:nvSpPr>
              <p:cNvPr id="11" name="文本框 10"/>
              <p:cNvSpPr txBox="1">
                <a:spLocks noRot="1" noChangeAspect="1" noMove="1" noResize="1" noEditPoints="1" noAdjustHandles="1" noChangeArrowheads="1" noChangeShapeType="1" noTextEdit="1"/>
              </p:cNvSpPr>
              <p:nvPr/>
            </p:nvSpPr>
            <p:spPr>
              <a:xfrm>
                <a:off x="741680" y="2270125"/>
                <a:ext cx="10694035" cy="3709035"/>
              </a:xfrm>
              <a:prstGeom prst="rect">
                <a:avLst/>
              </a:prstGeom>
              <a:blipFill rotWithShape="1">
                <a:blip r:embed="rId4"/>
                <a:stretch>
                  <a:fillRect/>
                </a:stretch>
              </a:blipFill>
            </p:spPr>
            <p:txBody>
              <a:bodyPr/>
              <a:lstStyle/>
              <a:p>
                <a:r>
                  <a:rPr lang="zh-CN" altLang="en-US">
                    <a:noFill/>
                  </a:rPr>
                  <a:t> </a:t>
                </a:r>
              </a:p>
            </p:txBody>
          </p:sp>
        </mc:Fallback>
      </mc:AlternateContent>
    </p:spTree>
    <p:custDataLst>
      <p:tags r:id="rId5"/>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82930" y="-44450"/>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例析</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3" name="文本框 2" title=""/>
          <p:cNvSpPr txBox="1"/>
          <p:nvPr/>
        </p:nvSpPr>
        <p:spPr>
          <a:xfrm>
            <a:off x="492760" y="901700"/>
            <a:ext cx="6090285" cy="4225290"/>
          </a:xfrm>
          <a:prstGeom prst="rect">
            <a:avLst/>
          </a:prstGeom>
          <a:noFill/>
        </p:spPr>
        <p:txBody>
          <a:bodyPr wrap="square" rtlCol="0">
            <a:spAutoFit/>
          </a:bodyPr>
          <a:lstStyle/>
          <a:p>
            <a:pPr>
              <a:lnSpc>
                <a:spcPct val="160000"/>
              </a:lnSpc>
            </a:pPr>
            <a:r>
              <a:rPr lang="en-US" altLang="zh-CN" sz="2400" b="1">
                <a:latin typeface="宋体" panose="02010600030101010101" pitchFamily="2" charset="-122"/>
                <a:ea typeface="宋体" panose="02010600030101010101" pitchFamily="2" charset="-122"/>
                <a:cs typeface="宋体" panose="02010600030101010101" pitchFamily="2" charset="-122"/>
              </a:rPr>
              <a:t>    </a:t>
            </a:r>
            <a:r>
              <a:rPr lang="zh-CN" altLang="en-US" sz="2400" b="1">
                <a:latin typeface="宋体" panose="02010600030101010101" pitchFamily="2" charset="-122"/>
                <a:ea typeface="宋体" panose="02010600030101010101" pitchFamily="2" charset="-122"/>
                <a:cs typeface="宋体" panose="02010600030101010101" pitchFamily="2" charset="-122"/>
              </a:rPr>
              <a:t>由例</a:t>
            </a:r>
            <a:r>
              <a:rPr lang="en-US" altLang="zh-CN" sz="2400" b="1">
                <a:latin typeface="宋体" panose="02010600030101010101" pitchFamily="2" charset="-122"/>
                <a:ea typeface="宋体" panose="02010600030101010101" pitchFamily="2" charset="-122"/>
                <a:cs typeface="宋体" panose="02010600030101010101" pitchFamily="2" charset="-122"/>
              </a:rPr>
              <a:t>2</a:t>
            </a:r>
            <a:r>
              <a:rPr lang="zh-CN" altLang="en-US" sz="2400" b="1">
                <a:latin typeface="宋体" panose="02010600030101010101" pitchFamily="2" charset="-122"/>
                <a:ea typeface="宋体" panose="02010600030101010101" pitchFamily="2" charset="-122"/>
                <a:cs typeface="宋体" panose="02010600030101010101" pitchFamily="2" charset="-122"/>
              </a:rPr>
              <a:t>可见，</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用二分法求方程的近似解，计算量较大，而且是重复相同的步骤</a:t>
            </a:r>
            <a:r>
              <a:rPr lang="en-US" altLang="zh-CN" sz="2400" b="1">
                <a:latin typeface="宋体" panose="02010600030101010101" pitchFamily="2" charset="-122"/>
                <a:ea typeface="宋体" panose="02010600030101010101" pitchFamily="2" charset="-122"/>
                <a:cs typeface="宋体" panose="02010600030101010101" pitchFamily="2" charset="-122"/>
              </a:rPr>
              <a:t>.</a:t>
            </a:r>
            <a:r>
              <a:rPr lang="zh-CN" altLang="en-US" sz="2400" b="1">
                <a:latin typeface="宋体" panose="02010600030101010101" pitchFamily="2" charset="-122"/>
                <a:ea typeface="宋体" panose="02010600030101010101" pitchFamily="2" charset="-122"/>
                <a:cs typeface="宋体" panose="02010600030101010101" pitchFamily="2" charset="-122"/>
              </a:rPr>
              <a:t>因此，可以通过设计一定的计算程序，借助信息技术完成计算</a:t>
            </a:r>
            <a:r>
              <a:rPr lang="en-US" altLang="zh-CN" sz="2400" b="1">
                <a:latin typeface="宋体" panose="02010600030101010101" pitchFamily="2" charset="-122"/>
                <a:ea typeface="宋体" panose="02010600030101010101" pitchFamily="2" charset="-122"/>
                <a:cs typeface="宋体" panose="02010600030101010101" pitchFamily="2" charset="-122"/>
              </a:rPr>
              <a:t>.</a:t>
            </a:r>
            <a:r>
              <a:rPr lang="zh-CN" altLang="en-US" sz="2400" b="1">
                <a:latin typeface="宋体" panose="02010600030101010101" pitchFamily="2" charset="-122"/>
                <a:ea typeface="宋体" panose="02010600030101010101" pitchFamily="2" charset="-122"/>
                <a:cs typeface="宋体" panose="02010600030101010101" pitchFamily="2" charset="-122"/>
              </a:rPr>
              <a:t>下图就是表示</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二分法求方程近似解过程的程序框图</a:t>
            </a:r>
            <a:r>
              <a:rPr lang="en-US" altLang="zh-CN" sz="2400" b="1">
                <a:latin typeface="宋体" panose="02010600030101010101" pitchFamily="2" charset="-122"/>
                <a:ea typeface="宋体" panose="02010600030101010101" pitchFamily="2" charset="-122"/>
                <a:cs typeface="宋体" panose="02010600030101010101" pitchFamily="2" charset="-122"/>
              </a:rPr>
              <a:t>.</a:t>
            </a:r>
            <a:r>
              <a:rPr lang="zh-CN" altLang="en-US" sz="2400" b="1">
                <a:latin typeface="宋体" panose="02010600030101010101" pitchFamily="2" charset="-122"/>
                <a:ea typeface="宋体" panose="02010600030101010101" pitchFamily="2" charset="-122"/>
                <a:cs typeface="宋体" panose="02010600030101010101" pitchFamily="2" charset="-122"/>
              </a:rPr>
              <a:t>有兴趣的同学，可以在此基础上用有关算法语言编写程序，利用信息技术求方程的近似解</a:t>
            </a:r>
            <a:r>
              <a:rPr lang="en-US" altLang="zh-CN" sz="2400" b="1">
                <a:latin typeface="宋体" panose="02010600030101010101" pitchFamily="2" charset="-122"/>
                <a:ea typeface="宋体" panose="02010600030101010101" pitchFamily="2" charset="-122"/>
                <a:cs typeface="宋体" panose="02010600030101010101" pitchFamily="2" charset="-122"/>
              </a:rPr>
              <a:t>.</a:t>
            </a:r>
            <a:endParaRPr lang="en-US" altLang="zh-CN" sz="2400" b="1">
              <a:latin typeface="宋体" panose="02010600030101010101" pitchFamily="2" charset="-122"/>
              <a:ea typeface="宋体" panose="02010600030101010101" pitchFamily="2" charset="-122"/>
              <a:cs typeface="宋体" panose="02010600030101010101" pitchFamily="2" charset="-122"/>
            </a:endParaRPr>
          </a:p>
        </p:txBody>
      </p:sp>
      <p:sp>
        <p:nvSpPr>
          <p:cNvPr id="9" name="矩形 8" title=""/>
          <p:cNvSpPr/>
          <p:nvPr/>
        </p:nvSpPr>
        <p:spPr>
          <a:xfrm>
            <a:off x="6731635" y="4553585"/>
            <a:ext cx="662940" cy="14147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nvGrpSpPr>
          <p:cNvPr id="12" name="组合 11" title=""/>
          <p:cNvGrpSpPr/>
          <p:nvPr/>
        </p:nvGrpSpPr>
        <p:grpSpPr>
          <a:xfrm>
            <a:off x="7567930" y="743585"/>
            <a:ext cx="3877945" cy="5060315"/>
            <a:chOff x="12541" y="1171"/>
            <a:chExt cx="6107" cy="7969"/>
          </a:xfrm>
        </p:grpSpPr>
        <p:pic>
          <p:nvPicPr>
            <p:cNvPr id="7" name="图片 6"/>
            <p:cNvPicPr>
              <a:picLocks noChangeAspect="1"/>
            </p:cNvPicPr>
            <p:nvPr/>
          </p:nvPicPr>
          <p:blipFill>
            <a:blip r:embed="rId2"/>
            <a:stretch>
              <a:fillRect/>
            </a:stretch>
          </p:blipFill>
          <p:spPr>
            <a:xfrm>
              <a:off x="12688" y="1171"/>
              <a:ext cx="5960" cy="7733"/>
            </a:xfrm>
            <a:prstGeom prst="rect">
              <a:avLst/>
            </a:prstGeom>
          </p:spPr>
        </p:pic>
        <p:sp>
          <p:nvSpPr>
            <p:cNvPr id="11" name="矩形 10"/>
            <p:cNvSpPr/>
            <p:nvPr/>
          </p:nvSpPr>
          <p:spPr>
            <a:xfrm>
              <a:off x="12541" y="7042"/>
              <a:ext cx="1150" cy="2099"/>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spTree>
    <p:custDataLst>
      <p:tags r:id="rId3"/>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5" name="组合 4" title=""/>
          <p:cNvGrpSpPr/>
          <p:nvPr/>
        </p:nvGrpSpPr>
        <p:grpSpPr>
          <a:xfrm>
            <a:off x="582930" y="-44450"/>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6"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7"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练习</a:t>
                </a:r>
                <a:endParaRPr sz="3200">
                  <a:solidFill>
                    <a:schemeClr val="bg1"/>
                  </a:solidFill>
                  <a:latin typeface="黑体" panose="02010609060101010101" pitchFamily="49" charset="-122"/>
                  <a:ea typeface="黑体" panose="02010609060101010101" pitchFamily="49" charset="-122"/>
                </a:endParaRPr>
              </a:p>
            </p:txBody>
          </p:sp>
        </p:grpSp>
        <p:grpSp>
          <p:nvGrpSpPr>
            <p:cNvPr id="8" name="组合 7"/>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57" name="文本框 56" title=""/>
          <p:cNvSpPr txBox="1"/>
          <p:nvPr/>
        </p:nvSpPr>
        <p:spPr>
          <a:xfrm>
            <a:off x="574040" y="614045"/>
            <a:ext cx="3416300" cy="460375"/>
          </a:xfrm>
          <a:prstGeom prst="rect">
            <a:avLst/>
          </a:prstGeom>
          <a:noFill/>
        </p:spPr>
        <p:txBody>
          <a:bodyPr wrap="square" rtlCol="0">
            <a:spAutoFit/>
          </a:bodyPr>
          <a:lstStyle/>
          <a:p>
            <a:r>
              <a:rPr lang="zh-CN" altLang="en-US" sz="2400" b="1">
                <a:latin typeface="宋体" panose="02010600030101010101" pitchFamily="2" charset="-122"/>
                <a:ea typeface="宋体" panose="02010600030101010101" pitchFamily="2" charset="-122"/>
              </a:rPr>
              <a:t>题型一：二分法的概念</a:t>
            </a:r>
            <a:endParaRPr lang="zh-CN" altLang="en-US" sz="2400" b="1">
              <a:latin typeface="宋体" panose="02010600030101010101" pitchFamily="2" charset="-122"/>
              <a:ea typeface="宋体" panose="02010600030101010101" pitchFamily="2" charset="-122"/>
            </a:endParaRPr>
          </a:p>
        </p:txBody>
      </p:sp>
      <p:sp>
        <p:nvSpPr>
          <p:cNvPr id="35" name="圆角矩形 34" title=""/>
          <p:cNvSpPr/>
          <p:nvPr/>
        </p:nvSpPr>
        <p:spPr>
          <a:xfrm>
            <a:off x="584835" y="589915"/>
            <a:ext cx="3405505" cy="483870"/>
          </a:xfrm>
          <a:prstGeom prst="roundRect">
            <a:avLst/>
          </a:prstGeom>
          <a:noFill/>
          <a:ln w="28575">
            <a:solidFill>
              <a:schemeClr val="accent1">
                <a:lumMod val="75000"/>
              </a:schemeClr>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mc:Choice Requires="a14">
          <p:sp>
            <p:nvSpPr>
              <p:cNvPr id="4" name="文本框 3" title=""/>
              <p:cNvSpPr txBox="1"/>
              <p:nvPr/>
            </p:nvSpPr>
            <p:spPr>
              <a:xfrm>
                <a:off x="574040" y="3761740"/>
                <a:ext cx="10845800" cy="1198880"/>
              </a:xfrm>
              <a:prstGeom prst="rect">
                <a:avLst/>
              </a:prstGeom>
              <a:noFill/>
            </p:spPr>
            <p:txBody>
              <a:bodyPr wrap="square" rtlCol="0">
                <a:spAutoFit/>
              </a:bodyPr>
              <a:lstStyle/>
              <a:p>
                <a:pPr algn="l">
                  <a:lnSpc>
                    <a:spcPct val="15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答案：</a:t>
                </a:r>
                <a:r>
                  <a:rPr sz="2400" b="1">
                    <a:solidFill>
                      <a:srgbClr val="FF0000"/>
                    </a:solidFill>
                    <a:latin typeface="宋体" panose="02010600030101010101" pitchFamily="2" charset="-122"/>
                    <a:ea typeface="宋体" panose="02010600030101010101" pitchFamily="2" charset="-122"/>
                  </a:rPr>
                  <a:t>根据零点存在定理可知，函数</a:t>
                </a:r>
                <a14:m>
                  <m:oMathPara>
                    <m:oMathParaPr>
                      <m:jc/>
                    </m:oMathParaPr>
                    <m:oMath>
                      <m:r>
                        <a:rPr lang="en-US" altLang="zh-CN" sz="2400" i="1">
                          <a:solidFill>
                            <a:srgbClr val="FF0000"/>
                          </a:solidFill>
                          <a:latin typeface="Cambria Math"/>
                          <a:ea typeface="宋体" pitchFamily="2" charset="-122"/>
                          <a:cs typeface="Cambria Math" panose="02040503050406030204" charset="0"/>
                          <a:sym typeface="+mn-ea"/>
                        </a:rPr>
                        <m:t>𝑓</m:t>
                      </m:r>
                      <m:r>
                        <a:rPr lang="en-US" altLang="zh-CN" sz="2400" i="1">
                          <a:solidFill>
                            <a:srgbClr val="FF0000"/>
                          </a:solidFill>
                          <a:latin typeface="Cambria Math"/>
                          <a:ea typeface="宋体" pitchFamily="2" charset="-122"/>
                          <a:cs typeface="Cambria Math" panose="02040503050406030204" charset="0"/>
                          <a:sym typeface="+mn-ea"/>
                        </a:rPr>
                        <m:t>(</m:t>
                      </m:r>
                      <m:r>
                        <a:rPr lang="en-US" altLang="zh-CN" sz="2400" i="1">
                          <a:solidFill>
                            <a:srgbClr val="FF0000"/>
                          </a:solidFill>
                          <a:latin typeface="Cambria Math"/>
                          <a:ea typeface="宋体" pitchFamily="2" charset="-122"/>
                          <a:cs typeface="Cambria Math" panose="02040503050406030204" charset="0"/>
                          <a:sym typeface="+mn-ea"/>
                        </a:rPr>
                        <m:t>𝑥</m:t>
                      </m:r>
                      <m:r>
                        <a:rPr lang="en-US" altLang="zh-CN" sz="2400" i="1">
                          <a:solidFill>
                            <a:srgbClr val="FF0000"/>
                          </a:solidFill>
                          <a:latin typeface="Cambria Math"/>
                          <a:ea typeface="宋体" pitchFamily="2" charset="-122"/>
                          <a:cs typeface="Cambria Math" panose="02040503050406030204" charset="0"/>
                          <a:sym typeface="+mn-ea"/>
                        </a:rPr>
                        <m:t>)</m:t>
                      </m:r>
                    </m:oMath>
                  </m:oMathPara>
                </a14:m>
                <a:r>
                  <a:rPr sz="2400" b="1">
                    <a:solidFill>
                      <a:srgbClr val="FF0000"/>
                    </a:solidFill>
                    <a:latin typeface="宋体" panose="02010600030101010101" pitchFamily="2" charset="-122"/>
                    <a:ea typeface="宋体" panose="02010600030101010101" pitchFamily="2" charset="-122"/>
                  </a:rPr>
                  <a:t>在</a:t>
                </a:r>
                <a14:m>
                  <m:oMathPara>
                    <m:oMathParaPr>
                      <m:jc/>
                    </m:oMathParaPr>
                    <m:oMath>
                      <m:r>
                        <a:rPr lang="en-US" altLang="zh-CN" sz="2400" i="1">
                          <a:solidFill>
                            <a:srgbClr val="FF0000"/>
                          </a:solidFill>
                          <a:latin typeface="Cambria Math"/>
                          <a:ea typeface="宋体" pitchFamily="2" charset="-122"/>
                          <a:cs typeface="Cambria Math" panose="02040503050406030204" charset="0"/>
                          <a:sym typeface="+mn-ea"/>
                        </a:rPr>
                        <m:t>[</m:t>
                      </m:r>
                      <m:r>
                        <a:rPr lang="en-US" altLang="zh-CN" sz="2400" i="1">
                          <a:solidFill>
                            <a:srgbClr val="FF0000"/>
                          </a:solidFill>
                          <a:latin typeface="Cambria Math"/>
                          <a:ea typeface="宋体" pitchFamily="2" charset="-122"/>
                          <a:cs typeface="Cambria Math" panose="02040503050406030204" charset="0"/>
                          <a:sym typeface="+mn-ea"/>
                        </a:rPr>
                        <m:t>𝑎</m:t>
                      </m:r>
                      <m:r>
                        <a:rPr lang="en-US" altLang="zh-CN" sz="2400" i="1">
                          <a:solidFill>
                            <a:srgbClr val="FF0000"/>
                          </a:solidFill>
                          <a:latin typeface="Cambria Math"/>
                          <a:ea typeface="宋体" pitchFamily="2" charset="-122"/>
                          <a:cs typeface="Cambria Math" panose="02040503050406030204" charset="0"/>
                          <a:sym typeface="+mn-ea"/>
                        </a:rPr>
                        <m:t>,</m:t>
                      </m:r>
                      <m:r>
                        <a:rPr lang="en-US" altLang="zh-CN" sz="2400" i="1">
                          <a:solidFill>
                            <a:srgbClr val="FF0000"/>
                          </a:solidFill>
                          <a:latin typeface="Cambria Math"/>
                          <a:ea typeface="宋体" pitchFamily="2" charset="-122"/>
                          <a:cs typeface="Cambria Math" panose="02040503050406030204" charset="0"/>
                          <a:sym typeface="+mn-ea"/>
                        </a:rPr>
                        <m:t>𝑏</m:t>
                      </m:r>
                      <m:r>
                        <a:rPr lang="en-US" altLang="zh-CN" sz="2400" i="1">
                          <a:solidFill>
                            <a:srgbClr val="FF0000"/>
                          </a:solidFill>
                          <a:latin typeface="Cambria Math"/>
                          <a:ea typeface="宋体" pitchFamily="2" charset="-122"/>
                          <a:cs typeface="Cambria Math" panose="02040503050406030204" charset="0"/>
                          <a:sym typeface="+mn-ea"/>
                        </a:rPr>
                        <m:t>]</m:t>
                      </m:r>
                    </m:oMath>
                  </m:oMathPara>
                </a14:m>
                <a:r>
                  <a:rPr sz="2400" b="1">
                    <a:solidFill>
                      <a:srgbClr val="FF0000"/>
                    </a:solidFill>
                    <a:latin typeface="宋体" panose="02010600030101010101" pitchFamily="2" charset="-122"/>
                    <a:ea typeface="宋体" panose="02010600030101010101" pitchFamily="2" charset="-122"/>
                  </a:rPr>
                  <a:t>上连续，且</a:t>
                </a:r>
                <a14:m>
                  <m:oMathPara>
                    <m:oMathParaPr>
                      <m:jc/>
                    </m:oMathParaPr>
                    <m:oMath>
                      <m:r>
                        <a:rPr lang="en-US" altLang="zh-CN" sz="2400" i="1">
                          <a:solidFill>
                            <a:srgbClr val="FF0000"/>
                          </a:solidFill>
                          <a:latin typeface="Cambria Math"/>
                          <a:ea typeface="宋体" pitchFamily="2" charset="-122"/>
                          <a:cs typeface="Cambria Math" panose="02040503050406030204" charset="0"/>
                          <a:sym typeface="+mn-ea"/>
                        </a:rPr>
                        <m:t>𝑓</m:t>
                      </m:r>
                      <m:r>
                        <a:rPr lang="en-US" altLang="zh-CN" sz="2400" i="1">
                          <a:solidFill>
                            <a:srgbClr val="FF0000"/>
                          </a:solidFill>
                          <a:latin typeface="Cambria Math"/>
                          <a:ea typeface="宋体" pitchFamily="2" charset="-122"/>
                          <a:cs typeface="Cambria Math" panose="02040503050406030204" charset="0"/>
                          <a:sym typeface="+mn-ea"/>
                        </a:rPr>
                        <m:t>(</m:t>
                      </m:r>
                      <m:r>
                        <a:rPr lang="en-US" altLang="zh-CN" sz="2400" i="1">
                          <a:solidFill>
                            <a:srgbClr val="FF0000"/>
                          </a:solidFill>
                          <a:latin typeface="Cambria Math"/>
                          <a:ea typeface="宋体" pitchFamily="2" charset="-122"/>
                          <a:cs typeface="Cambria Math" panose="02040503050406030204" charset="0"/>
                          <a:sym typeface="+mn-ea"/>
                        </a:rPr>
                        <m:t>𝑎</m:t>
                      </m:r>
                      <m:r>
                        <a:rPr lang="en-US" altLang="zh-CN" sz="2400" i="1">
                          <a:solidFill>
                            <a:srgbClr val="FF0000"/>
                          </a:solidFill>
                          <a:latin typeface="Cambria Math"/>
                          <a:ea typeface="宋体" pitchFamily="2" charset="-122"/>
                          <a:cs typeface="Cambria Math" panose="02040503050406030204" charset="0"/>
                          <a:sym typeface="+mn-ea"/>
                        </a:rPr>
                        <m:t>)</m:t>
                      </m:r>
                      <m:r>
                        <a:rPr lang="en-US" altLang="zh-CN" sz="2400" i="1">
                          <a:solidFill>
                            <a:srgbClr val="FF0000"/>
                          </a:solidFill>
                          <a:latin typeface="Cambria Math"/>
                          <a:ea typeface="宋体" pitchFamily="2" charset="-122"/>
                          <a:cs typeface="Cambria Math" panose="02040503050406030204" charset="0"/>
                          <a:sym typeface="+mn-ea"/>
                        </a:rPr>
                        <m:t>𝑓</m:t>
                      </m:r>
                      <m:r>
                        <a:rPr lang="en-US" altLang="zh-CN" sz="2400" i="1">
                          <a:solidFill>
                            <a:srgbClr val="FF0000"/>
                          </a:solidFill>
                          <a:latin typeface="Cambria Math"/>
                          <a:ea typeface="宋体" pitchFamily="2" charset="-122"/>
                          <a:cs typeface="Cambria Math" panose="02040503050406030204" charset="0"/>
                          <a:sym typeface="+mn-ea"/>
                        </a:rPr>
                        <m:t>(</m:t>
                      </m:r>
                      <m:r>
                        <a:rPr lang="en-US" altLang="zh-CN" sz="2400" i="1">
                          <a:solidFill>
                            <a:srgbClr val="FF0000"/>
                          </a:solidFill>
                          <a:latin typeface="Cambria Math"/>
                          <a:ea typeface="宋体" pitchFamily="2" charset="-122"/>
                          <a:cs typeface="Cambria Math" panose="02040503050406030204" charset="0"/>
                          <a:sym typeface="+mn-ea"/>
                        </a:rPr>
                        <m:t>𝑏</m:t>
                      </m:r>
                      <m:r>
                        <a:rPr lang="en-US" altLang="zh-CN" sz="2400" i="1">
                          <a:solidFill>
                            <a:srgbClr val="FF0000"/>
                          </a:solidFill>
                          <a:latin typeface="Cambria Math"/>
                          <a:ea typeface="宋体" pitchFamily="2" charset="-122"/>
                          <a:cs typeface="Cambria Math" panose="02040503050406030204" charset="0"/>
                          <a:sym typeface="+mn-ea"/>
                        </a:rPr>
                        <m:t>)&lt;</m:t>
                      </m:r>
                      <m:r>
                        <a:rPr lang="en-US" altLang="zh-CN" sz="2400" i="1">
                          <a:solidFill>
                            <a:srgbClr val="FF0000"/>
                          </a:solidFill>
                          <a:latin typeface="Cambria Math"/>
                          <a:ea typeface="宋体" pitchFamily="2" charset="-122"/>
                          <a:cs typeface="Cambria Math" panose="02040503050406030204" charset="0"/>
                          <a:sym typeface="+mn-ea"/>
                        </a:rPr>
                        <m:t>0</m:t>
                      </m:r>
                    </m:oMath>
                  </m:oMathPara>
                </a14:m>
                <a:r>
                  <a:rPr sz="2400" b="1">
                    <a:solidFill>
                      <a:srgbClr val="FF0000"/>
                    </a:solidFill>
                    <a:latin typeface="宋体" panose="02010600030101010101" pitchFamily="2" charset="-122"/>
                    <a:ea typeface="宋体" panose="02010600030101010101" pitchFamily="2" charset="-122"/>
                  </a:rPr>
                  <a:t>，则函数</a:t>
                </a:r>
                <a14:m>
                  <m:oMathPara>
                    <m:oMathParaPr>
                      <m:jc/>
                    </m:oMathParaPr>
                    <m:oMath>
                      <m:r>
                        <a:rPr lang="en-US" altLang="zh-CN" sz="2400" i="1">
                          <a:solidFill>
                            <a:srgbClr val="FF0000"/>
                          </a:solidFill>
                          <a:latin typeface="Cambria Math"/>
                          <a:ea typeface="宋体" pitchFamily="2" charset="-122"/>
                          <a:cs typeface="Cambria Math" panose="02040503050406030204" charset="0"/>
                          <a:sym typeface="+mn-ea"/>
                        </a:rPr>
                        <m:t>𝑓</m:t>
                      </m:r>
                      <m:r>
                        <a:rPr lang="en-US" altLang="zh-CN" sz="2400" i="1">
                          <a:solidFill>
                            <a:srgbClr val="FF0000"/>
                          </a:solidFill>
                          <a:latin typeface="Cambria Math"/>
                          <a:ea typeface="宋体" pitchFamily="2" charset="-122"/>
                          <a:cs typeface="Cambria Math" panose="02040503050406030204" charset="0"/>
                          <a:sym typeface="+mn-ea"/>
                        </a:rPr>
                        <m:t>(</m:t>
                      </m:r>
                      <m:r>
                        <a:rPr lang="en-US" altLang="zh-CN" sz="2400" i="1">
                          <a:solidFill>
                            <a:srgbClr val="FF0000"/>
                          </a:solidFill>
                          <a:latin typeface="Cambria Math"/>
                          <a:ea typeface="宋体" pitchFamily="2" charset="-122"/>
                          <a:cs typeface="Cambria Math" panose="02040503050406030204" charset="0"/>
                          <a:sym typeface="+mn-ea"/>
                        </a:rPr>
                        <m:t>𝑥</m:t>
                      </m:r>
                      <m:r>
                        <a:rPr lang="en-US" altLang="zh-CN" sz="2400" i="1">
                          <a:solidFill>
                            <a:srgbClr val="FF0000"/>
                          </a:solidFill>
                          <a:latin typeface="Cambria Math"/>
                          <a:ea typeface="宋体" pitchFamily="2" charset="-122"/>
                          <a:cs typeface="Cambria Math" panose="02040503050406030204" charset="0"/>
                          <a:sym typeface="+mn-ea"/>
                        </a:rPr>
                        <m:t>)</m:t>
                      </m:r>
                    </m:oMath>
                  </m:oMathPara>
                </a14:m>
                <a:r>
                  <a:rPr sz="2400" b="1">
                    <a:solidFill>
                      <a:srgbClr val="FF0000"/>
                    </a:solidFill>
                    <a:latin typeface="宋体" panose="02010600030101010101" pitchFamily="2" charset="-122"/>
                    <a:ea typeface="宋体" panose="02010600030101010101" pitchFamily="2" charset="-122"/>
                  </a:rPr>
                  <a:t>在</a:t>
                </a:r>
                <a14:m>
                  <m:oMathPara>
                    <m:oMathParaPr>
                      <m:jc/>
                    </m:oMathParaPr>
                    <m:oMath>
                      <m:r>
                        <a:rPr lang="en-US" altLang="zh-CN" sz="2400" i="1">
                          <a:solidFill>
                            <a:srgbClr val="FF0000"/>
                          </a:solidFill>
                          <a:latin typeface="Cambria Math"/>
                          <a:ea typeface="宋体" pitchFamily="2" charset="-122"/>
                          <a:cs typeface="Cambria Math" panose="02040503050406030204" charset="0"/>
                          <a:sym typeface="+mn-ea"/>
                        </a:rPr>
                        <m:t>[</m:t>
                      </m:r>
                      <m:r>
                        <a:rPr lang="en-US" altLang="zh-CN" sz="2400" i="1">
                          <a:solidFill>
                            <a:srgbClr val="FF0000"/>
                          </a:solidFill>
                          <a:latin typeface="Cambria Math"/>
                          <a:ea typeface="宋体" pitchFamily="2" charset="-122"/>
                          <a:cs typeface="Cambria Math" panose="02040503050406030204" charset="0"/>
                          <a:sym typeface="+mn-ea"/>
                        </a:rPr>
                        <m:t>𝑎</m:t>
                      </m:r>
                      <m:r>
                        <a:rPr lang="en-US" altLang="zh-CN" sz="2400" i="1">
                          <a:solidFill>
                            <a:srgbClr val="FF0000"/>
                          </a:solidFill>
                          <a:latin typeface="Cambria Math"/>
                          <a:ea typeface="宋体" pitchFamily="2" charset="-122"/>
                          <a:cs typeface="Cambria Math" panose="02040503050406030204" charset="0"/>
                          <a:sym typeface="+mn-ea"/>
                        </a:rPr>
                        <m:t>,</m:t>
                      </m:r>
                      <m:r>
                        <a:rPr lang="en-US" altLang="zh-CN" sz="2400" i="1">
                          <a:solidFill>
                            <a:srgbClr val="FF0000"/>
                          </a:solidFill>
                          <a:latin typeface="Cambria Math"/>
                          <a:ea typeface="宋体" pitchFamily="2" charset="-122"/>
                          <a:cs typeface="Cambria Math" panose="02040503050406030204" charset="0"/>
                          <a:sym typeface="+mn-ea"/>
                        </a:rPr>
                        <m:t>𝑏</m:t>
                      </m:r>
                      <m:r>
                        <a:rPr lang="en-US" altLang="zh-CN" sz="2400" i="1">
                          <a:solidFill>
                            <a:srgbClr val="FF0000"/>
                          </a:solidFill>
                          <a:latin typeface="Cambria Math"/>
                          <a:ea typeface="宋体" pitchFamily="2" charset="-122"/>
                          <a:cs typeface="Cambria Math" panose="02040503050406030204" charset="0"/>
                          <a:sym typeface="+mn-ea"/>
                        </a:rPr>
                        <m:t>]</m:t>
                      </m:r>
                    </m:oMath>
                  </m:oMathPara>
                </a14:m>
                <a:r>
                  <a:rPr sz="2400" b="1">
                    <a:solidFill>
                      <a:srgbClr val="FF0000"/>
                    </a:solidFill>
                    <a:latin typeface="宋体" panose="02010600030101010101" pitchFamily="2" charset="-122"/>
                    <a:ea typeface="宋体" panose="02010600030101010101" pitchFamily="2" charset="-122"/>
                  </a:rPr>
                  <a:t>上存在零点，所以，不可以用二分法求零点的选项为ABC.故选ABC.</a:t>
                </a:r>
                <a:endParaRPr sz="2400" b="1">
                  <a:solidFill>
                    <a:srgbClr val="FF0000"/>
                  </a:solidFill>
                  <a:latin typeface="宋体" panose="02010600030101010101" pitchFamily="2" charset="-122"/>
                  <a:ea typeface="宋体" panose="02010600030101010101" pitchFamily="2" charset="-122"/>
                </a:endParaRPr>
              </a:p>
            </p:txBody>
          </p:sp>
        </mc:Choice>
        <mc:Fallback>
          <p:sp>
            <p:nvSpPr>
              <p:cNvPr id="4" name="文本框 3"/>
              <p:cNvSpPr txBox="1">
                <a:spLocks noRot="1" noChangeAspect="1" noMove="1" noResize="1" noEditPoints="1" noAdjustHandles="1" noChangeArrowheads="1" noChangeShapeType="1" noTextEdit="1"/>
              </p:cNvSpPr>
              <p:nvPr/>
            </p:nvSpPr>
            <p:spPr>
              <a:xfrm>
                <a:off x="574040" y="3761740"/>
                <a:ext cx="10845800" cy="1198880"/>
              </a:xfrm>
              <a:prstGeom prst="rect">
                <a:avLst/>
              </a:prstGeom>
              <a:blipFill rotWithShape="1">
                <a:blip r:embed="rId2"/>
                <a:stretch>
                  <a:fillRect/>
                </a:stretch>
              </a:blipFill>
            </p:spPr>
            <p:txBody>
              <a:bodyPr/>
              <a:lstStyle/>
              <a:p>
                <a:r>
                  <a:rPr lang="zh-CN" altLang="en-US">
                    <a:noFill/>
                  </a:rPr>
                  <a:t> </a:t>
                </a:r>
              </a:p>
            </p:txBody>
          </p:sp>
        </mc:Fallback>
      </mc:AlternateContent>
      <p:grpSp>
        <p:nvGrpSpPr>
          <p:cNvPr id="3" name="组合 2" title=""/>
          <p:cNvGrpSpPr/>
          <p:nvPr/>
        </p:nvGrpSpPr>
        <p:grpSpPr>
          <a:xfrm>
            <a:off x="574040" y="1124585"/>
            <a:ext cx="10716895" cy="2305050"/>
            <a:chOff x="904" y="1771"/>
            <a:chExt cx="16877" cy="3630"/>
          </a:xfrm>
        </p:grpSpPr>
        <p:sp>
          <p:nvSpPr>
            <p:cNvPr id="58" name="文本框 57"/>
            <p:cNvSpPr txBox="1"/>
            <p:nvPr/>
          </p:nvSpPr>
          <p:spPr>
            <a:xfrm>
              <a:off x="904" y="1771"/>
              <a:ext cx="16877" cy="1888"/>
            </a:xfrm>
            <a:prstGeom prst="rect">
              <a:avLst/>
            </a:prstGeom>
            <a:noFill/>
          </p:spPr>
          <p:txBody>
            <a:bodyPr wrap="square" rtlCol="0">
              <a:spAutoFit/>
            </a:bodyPr>
            <a:lstStyle/>
            <a:p>
              <a:pPr algn="l">
                <a:lnSpc>
                  <a:spcPct val="150000"/>
                </a:lnSpc>
              </a:pPr>
              <a:r>
                <a:rPr lang="zh-CN" altLang="en-US" sz="2400" b="1">
                  <a:latin typeface="宋体" panose="02010600030101010101" pitchFamily="2" charset="-122"/>
                  <a:ea typeface="宋体" panose="02010600030101010101" pitchFamily="2" charset="-122"/>
                  <a:cs typeface="宋体" panose="02010600030101010101" pitchFamily="2" charset="-122"/>
                </a:rPr>
                <a:t>例</a:t>
              </a:r>
              <a:r>
                <a:rPr lang="en-US" altLang="zh-CN" sz="2400" b="1">
                  <a:latin typeface="宋体" panose="02010600030101010101" pitchFamily="2" charset="-122"/>
                  <a:ea typeface="宋体" panose="02010600030101010101" pitchFamily="2" charset="-122"/>
                  <a:cs typeface="宋体" panose="02010600030101010101" pitchFamily="2" charset="-122"/>
                </a:rPr>
                <a:t>1.下图4个函数的图象的零点不能用二分法求近似值的是（  </a:t>
              </a:r>
              <a:r>
                <a:rPr lang="zh-CN" altLang="en-US" sz="2400" b="1">
                  <a:latin typeface="宋体" panose="02010600030101010101" pitchFamily="2" charset="-122"/>
                  <a:ea typeface="宋体" panose="02010600030101010101" pitchFamily="2" charset="-122"/>
                  <a:cs typeface="宋体" panose="02010600030101010101" pitchFamily="2" charset="-122"/>
                </a:rPr>
                <a:t>）</a:t>
              </a:r>
              <a:r>
                <a:rPr lang="en-US" altLang="zh-CN" sz="2400" b="1">
                  <a:latin typeface="宋体" panose="02010600030101010101" pitchFamily="2" charset="-122"/>
                  <a:ea typeface="宋体" panose="02010600030101010101" pitchFamily="2" charset="-122"/>
                  <a:cs typeface="宋体" panose="02010600030101010101" pitchFamily="2" charset="-122"/>
                </a:rPr>
                <a:t>.</a:t>
              </a:r>
              <a:endParaRPr lang="en-US" altLang="zh-CN" sz="2400" b="1">
                <a:latin typeface="宋体" panose="02010600030101010101" pitchFamily="2" charset="-122"/>
                <a:ea typeface="宋体" panose="02010600030101010101" pitchFamily="2" charset="-122"/>
                <a:cs typeface="宋体" panose="02010600030101010101" pitchFamily="2" charset="-122"/>
              </a:endParaRPr>
            </a:p>
            <a:p>
              <a:pPr algn="l">
                <a:lnSpc>
                  <a:spcPct val="150000"/>
                </a:lnSpc>
              </a:pPr>
              <a:r>
                <a:rPr lang="zh-CN" altLang="en-US" sz="2400" b="1">
                  <a:latin typeface="宋体" panose="02010600030101010101" pitchFamily="2" charset="-122"/>
                  <a:ea typeface="宋体" panose="02010600030101010101" pitchFamily="2" charset="-122"/>
                  <a:cs typeface="宋体" panose="02010600030101010101" pitchFamily="2" charset="-122"/>
                </a:rPr>
                <a:t>A． </a:t>
              </a:r>
              <a:r>
                <a:rPr lang="en-US" altLang="zh-CN" sz="2400" b="1">
                  <a:latin typeface="宋体" panose="02010600030101010101" pitchFamily="2" charset="-122"/>
                  <a:ea typeface="宋体" panose="02010600030101010101" pitchFamily="2" charset="-122"/>
                  <a:cs typeface="宋体" panose="02010600030101010101" pitchFamily="2" charset="-122"/>
                </a:rPr>
                <a:t> </a:t>
              </a:r>
              <a:r>
                <a:rPr lang="zh-CN" altLang="en-US" sz="2400" b="1">
                  <a:latin typeface="宋体" panose="02010600030101010101" pitchFamily="2" charset="-122"/>
                  <a:ea typeface="宋体" panose="02010600030101010101" pitchFamily="2" charset="-122"/>
                  <a:cs typeface="宋体" panose="02010600030101010101" pitchFamily="2" charset="-122"/>
                </a:rPr>
                <a:t> </a:t>
              </a:r>
              <a:r>
                <a:rPr lang="en-US" altLang="zh-CN" sz="2400" b="1">
                  <a:latin typeface="宋体" panose="02010600030101010101" pitchFamily="2" charset="-122"/>
                  <a:ea typeface="宋体" panose="02010600030101010101" pitchFamily="2" charset="-122"/>
                  <a:cs typeface="宋体" panose="02010600030101010101" pitchFamily="2" charset="-122"/>
                </a:rPr>
                <a:t>       </a:t>
              </a:r>
              <a:r>
                <a:rPr lang="zh-CN" altLang="en-US" sz="2400" b="1">
                  <a:latin typeface="宋体" panose="02010600030101010101" pitchFamily="2" charset="-122"/>
                  <a:ea typeface="宋体" panose="02010600030101010101" pitchFamily="2" charset="-122"/>
                  <a:cs typeface="宋体" panose="02010600030101010101" pitchFamily="2" charset="-122"/>
                </a:rPr>
                <a:t>	B．  </a:t>
              </a:r>
              <a:r>
                <a:rPr lang="en-US" altLang="zh-CN" sz="2400" b="1">
                  <a:latin typeface="宋体" panose="02010600030101010101" pitchFamily="2" charset="-122"/>
                  <a:ea typeface="宋体" panose="02010600030101010101" pitchFamily="2" charset="-122"/>
                  <a:cs typeface="宋体" panose="02010600030101010101" pitchFamily="2" charset="-122"/>
                </a:rPr>
                <a:t>             </a:t>
              </a:r>
              <a:r>
                <a:rPr lang="zh-CN" altLang="en-US" sz="2400" b="1">
                  <a:latin typeface="宋体" panose="02010600030101010101" pitchFamily="2" charset="-122"/>
                  <a:ea typeface="宋体" panose="02010600030101010101" pitchFamily="2" charset="-122"/>
                  <a:cs typeface="宋体" panose="02010600030101010101" pitchFamily="2" charset="-122"/>
                </a:rPr>
                <a:t>C． </a:t>
              </a:r>
              <a:r>
                <a:rPr lang="en-US" altLang="zh-CN" sz="2400" b="1">
                  <a:latin typeface="宋体" panose="02010600030101010101" pitchFamily="2" charset="-122"/>
                  <a:ea typeface="宋体" panose="02010600030101010101" pitchFamily="2" charset="-122"/>
                  <a:cs typeface="宋体" panose="02010600030101010101" pitchFamily="2" charset="-122"/>
                </a:rPr>
                <a:t>  </a:t>
              </a:r>
              <a:r>
                <a:rPr lang="zh-CN" altLang="en-US" sz="2400" b="1">
                  <a:latin typeface="宋体" panose="02010600030101010101" pitchFamily="2" charset="-122"/>
                  <a:ea typeface="宋体" panose="02010600030101010101" pitchFamily="2" charset="-122"/>
                  <a:cs typeface="宋体" panose="02010600030101010101" pitchFamily="2" charset="-122"/>
                </a:rPr>
                <a:t> </a:t>
              </a:r>
              <a:r>
                <a:rPr lang="en-US" altLang="zh-CN" sz="2400" b="1">
                  <a:latin typeface="宋体" panose="02010600030101010101" pitchFamily="2" charset="-122"/>
                  <a:ea typeface="宋体" panose="02010600030101010101" pitchFamily="2" charset="-122"/>
                  <a:cs typeface="宋体" panose="02010600030101010101" pitchFamily="2" charset="-122"/>
                </a:rPr>
                <a:t>     </a:t>
              </a:r>
              <a:r>
                <a:rPr lang="zh-CN" altLang="en-US" sz="2400" b="1">
                  <a:latin typeface="宋体" panose="02010600030101010101" pitchFamily="2" charset="-122"/>
                  <a:ea typeface="宋体" panose="02010600030101010101" pitchFamily="2" charset="-122"/>
                  <a:cs typeface="宋体" panose="02010600030101010101" pitchFamily="2" charset="-122"/>
                </a:rPr>
                <a:t>	D． </a:t>
              </a:r>
              <a:endParaRPr lang="en-US" altLang="zh-CN" sz="2400">
                <a:latin typeface="宋体" panose="02010600030101010101" pitchFamily="2" charset="-122"/>
                <a:ea typeface="宋体" panose="02010600030101010101" pitchFamily="2" charset="-122"/>
                <a:cs typeface="宋体" panose="02010600030101010101" pitchFamily="2" charset="-122"/>
              </a:endParaRPr>
            </a:p>
          </p:txBody>
        </p:sp>
        <p:pic>
          <p:nvPicPr>
            <p:cNvPr id="100003" name="图片 100003" descr="@@@f23ee6c6-220c-4868-9ef6-9864dd2ffb93"/>
            <p:cNvPicPr>
              <a:picLocks noChangeAspect="1"/>
            </p:cNvPicPr>
            <p:nvPr>
              <p:custDataLst>
                <p:tags r:id="rId4"/>
              </p:custDataLst>
            </p:nvPr>
          </p:nvPicPr>
          <p:blipFill>
            <a:blip r:embed="rId3"/>
            <a:stretch>
              <a:fillRect/>
            </a:stretch>
          </p:blipFill>
          <p:spPr>
            <a:xfrm>
              <a:off x="2192" y="2860"/>
              <a:ext cx="2175" cy="2457"/>
            </a:xfrm>
            <a:prstGeom prst="rect">
              <a:avLst/>
            </a:prstGeom>
          </p:spPr>
        </p:pic>
        <p:pic>
          <p:nvPicPr>
            <p:cNvPr id="100005" name="图片 100005" descr="@@@09d181c4-6bea-48aa-9232-457e7e2957b0"/>
            <p:cNvPicPr>
              <a:picLocks noChangeAspect="1"/>
            </p:cNvPicPr>
            <p:nvPr>
              <p:custDataLst>
                <p:tags r:id="rId6"/>
              </p:custDataLst>
            </p:nvPr>
          </p:nvPicPr>
          <p:blipFill>
            <a:blip r:embed="rId5"/>
            <a:stretch>
              <a:fillRect/>
            </a:stretch>
          </p:blipFill>
          <p:spPr>
            <a:xfrm>
              <a:off x="6284" y="3068"/>
              <a:ext cx="2231" cy="2333"/>
            </a:xfrm>
            <a:prstGeom prst="rect">
              <a:avLst/>
            </a:prstGeom>
          </p:spPr>
        </p:pic>
        <p:pic>
          <p:nvPicPr>
            <p:cNvPr id="100007" name="图片 100007" descr="@@@4e01e7ff-537f-48be-ae24-409ea256a1e6"/>
            <p:cNvPicPr>
              <a:picLocks noChangeAspect="1"/>
            </p:cNvPicPr>
            <p:nvPr>
              <p:custDataLst>
                <p:tags r:id="rId8"/>
              </p:custDataLst>
            </p:nvPr>
          </p:nvPicPr>
          <p:blipFill>
            <a:blip r:embed="rId7"/>
            <a:stretch>
              <a:fillRect/>
            </a:stretch>
          </p:blipFill>
          <p:spPr>
            <a:xfrm>
              <a:off x="10729" y="2860"/>
              <a:ext cx="2236" cy="2540"/>
            </a:xfrm>
            <a:prstGeom prst="rect">
              <a:avLst/>
            </a:prstGeom>
          </p:spPr>
        </p:pic>
        <p:pic>
          <p:nvPicPr>
            <p:cNvPr id="100009" name="图片 100009" descr="@@@123c1921-87a2-453b-afa2-2cf18cd81062"/>
            <p:cNvPicPr>
              <a:picLocks noChangeAspect="1"/>
            </p:cNvPicPr>
            <p:nvPr>
              <p:custDataLst>
                <p:tags r:id="rId10"/>
              </p:custDataLst>
            </p:nvPr>
          </p:nvPicPr>
          <p:blipFill>
            <a:blip r:embed="rId9"/>
            <a:stretch>
              <a:fillRect/>
            </a:stretch>
          </p:blipFill>
          <p:spPr>
            <a:xfrm>
              <a:off x="15005" y="2948"/>
              <a:ext cx="2138" cy="2393"/>
            </a:xfrm>
            <a:prstGeom prst="rect">
              <a:avLst/>
            </a:prstGeom>
          </p:spPr>
        </p:pic>
      </p:grpSp>
    </p:spTree>
    <p:custDataLst>
      <p:tags r:id="rId1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82295" y="-44450"/>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练习</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文本框 1" title=""/>
          <p:cNvSpPr txBox="1"/>
          <p:nvPr/>
        </p:nvSpPr>
        <p:spPr>
          <a:xfrm>
            <a:off x="603250" y="539115"/>
            <a:ext cx="10985500" cy="3303270"/>
          </a:xfrm>
          <a:prstGeom prst="rect">
            <a:avLst/>
          </a:prstGeom>
          <a:noFill/>
        </p:spPr>
        <p:txBody>
          <a:bodyPr wrap="square" rtlCol="0">
            <a:spAutoFit/>
          </a:bodyPr>
          <a:lstStyle/>
          <a:p>
            <a:pPr>
              <a:lnSpc>
                <a:spcPct val="160000"/>
              </a:lnSpc>
            </a:pPr>
            <a:r>
              <a:rPr lang="zh-CN" altLang="en-US" sz="2400" b="1">
                <a:solidFill>
                  <a:srgbClr val="FF0000"/>
                </a:solidFill>
                <a:latin typeface="宋体" panose="02010600030101010101" pitchFamily="2" charset="-122"/>
                <a:ea typeface="宋体" panose="02010600030101010101" pitchFamily="2" charset="-122"/>
              </a:rPr>
              <a:t>方法技巧：</a:t>
            </a:r>
            <a:endParaRPr lang="zh-CN" altLang="en-US" sz="2400" b="1">
              <a:solidFill>
                <a:srgbClr val="FF0000"/>
              </a:solidFill>
              <a:latin typeface="宋体" panose="02010600030101010101" pitchFamily="2" charset="-122"/>
              <a:ea typeface="宋体" panose="02010600030101010101" pitchFamily="2" charset="-122"/>
            </a:endParaRPr>
          </a:p>
          <a:p>
            <a:pPr algn="just">
              <a:lnSpc>
                <a:spcPct val="150000"/>
              </a:lnSpc>
              <a:spcAft>
                <a:spcPct val="0"/>
              </a:spcAft>
              <a:tabLst>
                <a:tab pos="2430780"/>
              </a:tabLst>
            </a:pPr>
            <a:r>
              <a:rPr lang="zh-CN" altLang="en-US" sz="2400" b="1" kern="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明确使用二分法的注意事项：</a:t>
            </a:r>
            <a:endParaRPr lang="zh-CN" altLang="en-US" sz="2400" b="1" kern="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endParaRPr>
          </a:p>
          <a:p>
            <a:pPr>
              <a:lnSpc>
                <a:spcPct val="140000"/>
              </a:lnSpc>
            </a:pPr>
            <a:r>
              <a:rPr lang="en-US" altLang="zh-CN" sz="2400" b="1" kern="0">
                <a:solidFill>
                  <a:schemeClr val="tx1"/>
                </a:solidFill>
                <a:uFillTx/>
                <a:latin typeface="宋体" panose="02010600030101010101" pitchFamily="2" charset="-122"/>
                <a:ea typeface="宋体" panose="02010600030101010101" pitchFamily="2" charset="-122"/>
                <a:cs typeface="Cambria Math" panose="02040503050406030204" charset="0"/>
                <a:sym typeface="+mn-ea"/>
              </a:rPr>
              <a:t>1.</a:t>
            </a:r>
            <a:r>
              <a:rPr lang="zh-CN" altLang="en-US" sz="2400" b="1" kern="0">
                <a:solidFill>
                  <a:schemeClr val="tx1"/>
                </a:solidFill>
                <a:uFillTx/>
                <a:latin typeface="宋体" panose="02010600030101010101" pitchFamily="2" charset="-122"/>
                <a:ea typeface="宋体" panose="02010600030101010101" pitchFamily="2" charset="-122"/>
                <a:cs typeface="Cambria Math" panose="02040503050406030204" charset="0"/>
                <a:sym typeface="+mn-ea"/>
              </a:rPr>
              <a:t>其图象在零点附近是连续不断的，</a:t>
            </a:r>
            <a:endParaRPr lang="zh-CN" altLang="en-US" sz="2400" b="1" kern="0">
              <a:solidFill>
                <a:schemeClr val="tx1"/>
              </a:solidFill>
              <a:uFillTx/>
              <a:latin typeface="宋体" panose="02010600030101010101" pitchFamily="2" charset="-122"/>
              <a:ea typeface="宋体" panose="02010600030101010101" pitchFamily="2" charset="-122"/>
              <a:cs typeface="Cambria Math" panose="02040503050406030204" charset="0"/>
              <a:sym typeface="+mn-ea"/>
            </a:endParaRPr>
          </a:p>
          <a:p>
            <a:pPr>
              <a:lnSpc>
                <a:spcPct val="140000"/>
              </a:lnSpc>
            </a:pPr>
            <a:r>
              <a:rPr lang="en-US" altLang="zh-CN" sz="2400" b="1" kern="0">
                <a:solidFill>
                  <a:schemeClr val="tx1"/>
                </a:solidFill>
                <a:uFillTx/>
                <a:latin typeface="宋体" panose="02010600030101010101" pitchFamily="2" charset="-122"/>
                <a:ea typeface="宋体" panose="02010600030101010101" pitchFamily="2" charset="-122"/>
                <a:cs typeface="Cambria Math" panose="02040503050406030204" charset="0"/>
                <a:sym typeface="+mn-ea"/>
              </a:rPr>
              <a:t>2.</a:t>
            </a:r>
            <a:r>
              <a:rPr lang="zh-CN" altLang="en-US" sz="2400" b="1" kern="0">
                <a:solidFill>
                  <a:schemeClr val="tx1"/>
                </a:solidFill>
                <a:uFillTx/>
                <a:latin typeface="宋体" panose="02010600030101010101" pitchFamily="2" charset="-122"/>
                <a:ea typeface="宋体" panose="02010600030101010101" pitchFamily="2" charset="-122"/>
                <a:cs typeface="Cambria Math" panose="02040503050406030204" charset="0"/>
                <a:sym typeface="+mn-ea"/>
              </a:rPr>
              <a:t>该零点为变号零点</a:t>
            </a:r>
            <a:r>
              <a:rPr lang="en-US" altLang="zh-CN" sz="2400" b="1" kern="0">
                <a:solidFill>
                  <a:schemeClr val="tx1"/>
                </a:solidFill>
                <a:uFillTx/>
                <a:latin typeface="宋体" panose="02010600030101010101" pitchFamily="2" charset="-122"/>
                <a:ea typeface="宋体" panose="02010600030101010101" pitchFamily="2" charset="-122"/>
                <a:cs typeface="Cambria Math" panose="02040503050406030204" charset="0"/>
                <a:sym typeface="+mn-ea"/>
              </a:rPr>
              <a:t>.</a:t>
            </a:r>
            <a:endParaRPr lang="en-US" altLang="zh-CN" sz="2400" b="1" kern="0">
              <a:solidFill>
                <a:schemeClr val="tx1"/>
              </a:solidFill>
              <a:uFillTx/>
              <a:latin typeface="宋体" panose="02010600030101010101" pitchFamily="2" charset="-122"/>
              <a:ea typeface="宋体" panose="02010600030101010101" pitchFamily="2" charset="-122"/>
              <a:cs typeface="Cambria Math" panose="02040503050406030204" charset="0"/>
              <a:sym typeface="+mn-ea"/>
            </a:endParaRPr>
          </a:p>
          <a:p>
            <a:pPr>
              <a:lnSpc>
                <a:spcPct val="140000"/>
              </a:lnSpc>
            </a:pPr>
            <a:r>
              <a:rPr lang="zh-CN" altLang="en-US" sz="2400" b="1" kern="0">
                <a:solidFill>
                  <a:schemeClr val="tx1"/>
                </a:solidFill>
                <a:uFillTx/>
                <a:latin typeface="宋体" panose="02010600030101010101" pitchFamily="2" charset="-122"/>
                <a:ea typeface="宋体" panose="02010600030101010101" pitchFamily="2" charset="-122"/>
                <a:cs typeface="Cambria Math" panose="02040503050406030204" charset="0"/>
                <a:sym typeface="+mn-ea"/>
              </a:rPr>
              <a:t>因此，用二分法求函数的零点的近似值的方法仅对函数的变号零点适用，对函数的不变号零点不适用</a:t>
            </a:r>
            <a:r>
              <a:rPr lang="en-US" altLang="zh-CN" sz="2400" b="1" kern="0">
                <a:solidFill>
                  <a:schemeClr val="tx1"/>
                </a:solidFill>
                <a:uFillTx/>
                <a:latin typeface="宋体" panose="02010600030101010101" pitchFamily="2" charset="-122"/>
                <a:ea typeface="宋体" panose="02010600030101010101" pitchFamily="2" charset="-122"/>
                <a:cs typeface="Cambria Math" panose="02040503050406030204" charset="0"/>
                <a:sym typeface="+mn-ea"/>
              </a:rPr>
              <a:t>.</a:t>
            </a:r>
            <a:endParaRPr lang="en-US" altLang="zh-CN" sz="2400" b="1" kern="0">
              <a:solidFill>
                <a:schemeClr val="tx1"/>
              </a:solidFill>
              <a:uFillTx/>
              <a:latin typeface="宋体" panose="02010600030101010101" pitchFamily="2" charset="-122"/>
              <a:ea typeface="宋体" panose="02010600030101010101" pitchFamily="2" charset="-122"/>
              <a:cs typeface="Cambria Math" panose="02040503050406030204" charset="0"/>
              <a:sym typeface="+mn-ea"/>
            </a:endParaRPr>
          </a:p>
        </p:txBody>
      </p:sp>
    </p:spTree>
    <p:custDataLst>
      <p:tags r:id="rId2"/>
    </p:custDataLst>
  </p:cSld>
  <p:clrMapOvr>
    <a:masterClrMapping/>
  </p:clrMapOvr>
  <p:transition/>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5" name="组合 4" title=""/>
          <p:cNvGrpSpPr/>
          <p:nvPr/>
        </p:nvGrpSpPr>
        <p:grpSpPr>
          <a:xfrm>
            <a:off x="582930" y="-44450"/>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6"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7"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练习</a:t>
                </a:r>
                <a:endParaRPr sz="3200">
                  <a:solidFill>
                    <a:schemeClr val="bg1"/>
                  </a:solidFill>
                  <a:latin typeface="黑体" panose="02010609060101010101" pitchFamily="49" charset="-122"/>
                  <a:ea typeface="黑体" panose="02010609060101010101" pitchFamily="49" charset="-122"/>
                </a:endParaRPr>
              </a:p>
            </p:txBody>
          </p:sp>
        </p:grpSp>
        <p:grpSp>
          <p:nvGrpSpPr>
            <p:cNvPr id="8" name="组合 7"/>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mc:AlternateContent>
        <mc:Choice Requires="a14">
          <p:sp>
            <p:nvSpPr>
              <p:cNvPr id="58" name="文本框 57" title=""/>
              <p:cNvSpPr txBox="1"/>
              <p:nvPr/>
            </p:nvSpPr>
            <p:spPr>
              <a:xfrm>
                <a:off x="574040" y="543560"/>
                <a:ext cx="10739120" cy="1753235"/>
              </a:xfrm>
              <a:prstGeom prst="rect">
                <a:avLst/>
              </a:prstGeom>
              <a:noFill/>
            </p:spPr>
            <p:txBody>
              <a:bodyPr wrap="square" rtlCol="0">
                <a:spAutoFit/>
              </a:bodyPr>
              <a:lstStyle/>
              <a:p>
                <a:pPr algn="l">
                  <a:lnSpc>
                    <a:spcPct val="150000"/>
                  </a:lnSpc>
                </a:pPr>
                <a:r>
                  <a:rPr lang="zh-CN" altLang="en-US" sz="2400" b="1">
                    <a:latin typeface="宋体" panose="02010600030101010101" pitchFamily="2" charset="-122"/>
                    <a:ea typeface="宋体" panose="02010600030101010101" pitchFamily="2" charset="-122"/>
                    <a:cs typeface="宋体" panose="02010600030101010101" pitchFamily="2" charset="-122"/>
                  </a:rPr>
                  <a:t>变</a:t>
                </a:r>
                <a:r>
                  <a:rPr lang="en-US" altLang="zh-CN" sz="2400" b="1">
                    <a:latin typeface="宋体" panose="02010600030101010101" pitchFamily="2" charset="-122"/>
                    <a:ea typeface="宋体" panose="02010600030101010101" pitchFamily="2" charset="-122"/>
                    <a:cs typeface="宋体" panose="02010600030101010101" pitchFamily="2" charset="-122"/>
                  </a:rPr>
                  <a:t>1.</a:t>
                </a:r>
                <a:r>
                  <a:rPr sz="2400" b="1">
                    <a:latin typeface="宋体" panose="02010600030101010101" pitchFamily="2" charset="-122"/>
                    <a:ea typeface="宋体" panose="02010600030101010101" pitchFamily="2" charset="-122"/>
                    <a:cs typeface="宋体" panose="02010600030101010101" pitchFamily="2" charset="-122"/>
                  </a:rPr>
                  <a:t>在用“二分法”求函数</a:t>
                </a:r>
                <a14:m>
                  <m:oMathPara>
                    <m:oMathParaPr>
                      <m:jc/>
                    </m:oMathParaPr>
                    <m:oMath>
                      <m:r>
                        <a:rPr lang="en-US" altLang="zh-CN" sz="2400" i="1">
                          <a:solidFill>
                            <a:schemeClr val="tx1"/>
                          </a:solidFill>
                          <a:latin typeface="Cambria Math"/>
                          <a:ea typeface="宋体" pitchFamily="2" charset="-122"/>
                          <a:cs typeface="Cambria Math" panose="02040503050406030204" charset="0"/>
                          <a:sym typeface="+mn-ea"/>
                        </a:rPr>
                        <m:t>𝑓</m:t>
                      </m:r>
                      <m:r>
                        <a:rPr lang="en-US" altLang="zh-CN" sz="2400" i="1">
                          <a:solidFill>
                            <a:schemeClr val="tx1"/>
                          </a:solidFill>
                          <a:latin typeface="Cambria Math"/>
                          <a:ea typeface="宋体" pitchFamily="2" charset="-122"/>
                          <a:cs typeface="Cambria Math" panose="02040503050406030204" charset="0"/>
                          <a:sym typeface="+mn-ea"/>
                        </a:rPr>
                        <m:t>(</m:t>
                      </m:r>
                      <m:r>
                        <a:rPr lang="en-US" altLang="zh-CN" sz="2400" i="1">
                          <a:solidFill>
                            <a:schemeClr val="tx1"/>
                          </a:solidFill>
                          <a:latin typeface="Cambria Math"/>
                          <a:ea typeface="宋体" pitchFamily="2" charset="-122"/>
                          <a:cs typeface="Cambria Math" panose="02040503050406030204" charset="0"/>
                          <a:sym typeface="+mn-ea"/>
                        </a:rPr>
                        <m:t>𝑥</m:t>
                      </m:r>
                      <m:r>
                        <a:rPr lang="en-US" altLang="zh-CN" sz="2400" i="1">
                          <a:solidFill>
                            <a:schemeClr val="tx1"/>
                          </a:solidFill>
                          <a:latin typeface="Cambria Math"/>
                          <a:ea typeface="宋体" pitchFamily="2" charset="-122"/>
                          <a:cs typeface="Cambria Math" panose="02040503050406030204" charset="0"/>
                          <a:sym typeface="+mn-ea"/>
                        </a:rPr>
                        <m:t>)</m:t>
                      </m:r>
                    </m:oMath>
                  </m:oMathPara>
                </a14:m>
                <a:r>
                  <a:rPr sz="2400" b="1">
                    <a:latin typeface="宋体" panose="02010600030101010101" pitchFamily="2" charset="-122"/>
                    <a:ea typeface="宋体" panose="02010600030101010101" pitchFamily="2" charset="-122"/>
                    <a:cs typeface="宋体" panose="02010600030101010101" pitchFamily="2" charset="-122"/>
                  </a:rPr>
                  <a:t>零点近似值时，若第一次所取区间为</a:t>
                </a:r>
                <a14:m>
                  <m:oMathPara>
                    <m:oMathParaPr>
                      <m:jc/>
                    </m:oMathParaPr>
                    <m:oMath>
                      <m:r>
                        <a:rPr lang="en-US" altLang="zh-CN" sz="2400" i="1">
                          <a:solidFill>
                            <a:schemeClr val="tx1"/>
                          </a:solidFill>
                          <a:latin typeface="Cambria Math"/>
                          <a:ea typeface="宋体" pitchFamily="2" charset="-122"/>
                          <a:cs typeface="Cambria Math" panose="02040503050406030204" charset="0"/>
                          <a:sym typeface="+mn-ea"/>
                        </a:rPr>
                        <m:t>[</m:t>
                      </m:r>
                      <m:r>
                        <a:rPr lang="en-US" altLang="zh-CN" sz="2400" i="1">
                          <a:solidFill>
                            <a:schemeClr val="tx1"/>
                          </a:solidFill>
                          <a:latin typeface="Cambria Math"/>
                          <a:ea typeface="宋体" pitchFamily="2" charset="-122"/>
                          <a:cs typeface="Cambria Math" panose="02040503050406030204" charset="0"/>
                          <a:sym typeface="+mn-ea"/>
                        </a:rPr>
                        <m:t>−</m:t>
                      </m:r>
                      <m:r>
                        <a:rPr lang="en-US" altLang="zh-CN" sz="2400" i="1">
                          <a:solidFill>
                            <a:schemeClr val="tx1"/>
                          </a:solidFill>
                          <a:latin typeface="Cambria Math"/>
                          <a:ea typeface="宋体" pitchFamily="2" charset="-122"/>
                          <a:cs typeface="Cambria Math" panose="02040503050406030204" charset="0"/>
                          <a:sym typeface="+mn-ea"/>
                        </a:rPr>
                        <m:t>2</m:t>
                      </m:r>
                      <m:r>
                        <a:rPr lang="en-US" altLang="zh-CN" sz="2400" i="1">
                          <a:solidFill>
                            <a:schemeClr val="tx1"/>
                          </a:solidFill>
                          <a:latin typeface="Cambria Math"/>
                          <a:ea typeface="宋体" pitchFamily="2" charset="-122"/>
                          <a:cs typeface="Cambria Math" panose="02040503050406030204" charset="0"/>
                          <a:sym typeface="+mn-ea"/>
                        </a:rPr>
                        <m:t>,</m:t>
                      </m:r>
                      <m:r>
                        <a:rPr lang="en-US" altLang="zh-CN" sz="2400" i="1">
                          <a:solidFill>
                            <a:schemeClr val="tx1"/>
                          </a:solidFill>
                          <a:latin typeface="Cambria Math"/>
                          <a:ea typeface="宋体" pitchFamily="2" charset="-122"/>
                          <a:cs typeface="Cambria Math" panose="02040503050406030204" charset="0"/>
                          <a:sym typeface="+mn-ea"/>
                        </a:rPr>
                        <m:t>8</m:t>
                      </m:r>
                      <m:r>
                        <a:rPr lang="en-US" altLang="zh-CN" sz="2400" i="1">
                          <a:solidFill>
                            <a:schemeClr val="tx1"/>
                          </a:solidFill>
                          <a:latin typeface="Cambria Math"/>
                          <a:ea typeface="宋体" pitchFamily="2" charset="-122"/>
                          <a:cs typeface="Cambria Math" panose="02040503050406030204" charset="0"/>
                          <a:sym typeface="+mn-ea"/>
                        </a:rPr>
                        <m:t>]</m:t>
                      </m:r>
                    </m:oMath>
                  </m:oMathPara>
                </a14:m>
                <a:r>
                  <a:rPr sz="2400" b="1">
                    <a:latin typeface="宋体" panose="02010600030101010101" pitchFamily="2" charset="-122"/>
                    <a:ea typeface="宋体" panose="02010600030101010101" pitchFamily="2" charset="-122"/>
                    <a:cs typeface="宋体" panose="02010600030101010101" pitchFamily="2" charset="-122"/>
                  </a:rPr>
                  <a:t>，则第二次所取区间可能是（  ）</a:t>
                </a:r>
                <a:r>
                  <a:rPr lang="en-US" sz="2400" b="1">
                    <a:latin typeface="宋体" panose="02010600030101010101" pitchFamily="2" charset="-122"/>
                    <a:ea typeface="宋体" panose="02010600030101010101" pitchFamily="2" charset="-122"/>
                    <a:cs typeface="宋体" panose="02010600030101010101" pitchFamily="2" charset="-122"/>
                  </a:rPr>
                  <a:t>.</a:t>
                </a:r>
                <a:endParaRPr sz="2400" b="1">
                  <a:latin typeface="宋体" panose="02010600030101010101" pitchFamily="2" charset="-122"/>
                  <a:ea typeface="宋体" panose="02010600030101010101" pitchFamily="2" charset="-122"/>
                  <a:cs typeface="宋体" panose="02010600030101010101" pitchFamily="2" charset="-122"/>
                </a:endParaRPr>
              </a:p>
              <a:p>
                <a:pPr algn="l">
                  <a:lnSpc>
                    <a:spcPct val="150000"/>
                  </a:lnSpc>
                </a:pPr>
                <a:r>
                  <a:rPr sz="2400" b="1">
                    <a:latin typeface="宋体" panose="02010600030101010101" pitchFamily="2" charset="-122"/>
                    <a:ea typeface="宋体" panose="02010600030101010101" pitchFamily="2" charset="-122"/>
                    <a:cs typeface="宋体" panose="02010600030101010101" pitchFamily="2" charset="-122"/>
                  </a:rPr>
                  <a:t>A．</a:t>
                </a:r>
                <a14:m>
                  <m:oMathPara>
                    <m:oMathParaPr>
                      <m:jc/>
                    </m:oMathParaPr>
                    <m:oMath>
                      <m:r>
                        <a:rPr lang="en-US" altLang="zh-CN" sz="2400" i="1">
                          <a:solidFill>
                            <a:schemeClr val="tx1"/>
                          </a:solidFill>
                          <a:latin typeface="Cambria Math"/>
                          <a:ea typeface="宋体" pitchFamily="2" charset="-122"/>
                          <a:cs typeface="Cambria Math" panose="02040503050406030204" charset="0"/>
                          <a:sym typeface="+mn-ea"/>
                        </a:rPr>
                        <m:t>[−</m:t>
                      </m:r>
                      <m:r>
                        <a:rPr lang="en-US" altLang="zh-CN" sz="2400" i="1">
                          <a:solidFill>
                            <a:schemeClr val="tx1"/>
                          </a:solidFill>
                          <a:latin typeface="Cambria Math"/>
                          <a:ea typeface="宋体" pitchFamily="2" charset="-122"/>
                          <a:cs typeface="Cambria Math" panose="02040503050406030204" charset="0"/>
                          <a:sym typeface="+mn-ea"/>
                        </a:rPr>
                        <m:t>2</m:t>
                      </m:r>
                      <m:r>
                        <a:rPr lang="en-US" altLang="zh-CN" sz="2400" i="1">
                          <a:solidFill>
                            <a:schemeClr val="tx1"/>
                          </a:solidFill>
                          <a:latin typeface="Cambria Math"/>
                          <a:ea typeface="宋体" pitchFamily="2" charset="-122"/>
                          <a:cs typeface="Cambria Math" panose="02040503050406030204" charset="0"/>
                          <a:sym typeface="+mn-ea"/>
                        </a:rPr>
                        <m:t>,</m:t>
                      </m:r>
                      <m:r>
                        <a:rPr lang="en-US" altLang="zh-CN" sz="2400" i="1">
                          <a:solidFill>
                            <a:schemeClr val="tx1"/>
                          </a:solidFill>
                          <a:latin typeface="Cambria Math"/>
                          <a:ea typeface="宋体" pitchFamily="2" charset="-122"/>
                          <a:cs typeface="Cambria Math" panose="02040503050406030204" charset="0"/>
                          <a:sym typeface="+mn-ea"/>
                        </a:rPr>
                        <m:t>3</m:t>
                      </m:r>
                      <m:r>
                        <a:rPr lang="en-US" altLang="zh-CN" sz="2400" i="1">
                          <a:solidFill>
                            <a:schemeClr val="tx1"/>
                          </a:solidFill>
                          <a:latin typeface="Cambria Math"/>
                          <a:ea typeface="宋体" pitchFamily="2" charset="-122"/>
                          <a:cs typeface="Cambria Math" panose="02040503050406030204" charset="0"/>
                          <a:sym typeface="+mn-ea"/>
                        </a:rPr>
                        <m:t>]</m:t>
                      </m:r>
                    </m:oMath>
                  </m:oMathPara>
                </a14:m>
                <a:r>
                  <a:rPr sz="2400" b="1">
                    <a:latin typeface="宋体" panose="02010600030101010101" pitchFamily="2" charset="-122"/>
                    <a:ea typeface="宋体" panose="02010600030101010101" pitchFamily="2" charset="-122"/>
                    <a:cs typeface="宋体" panose="02010600030101010101" pitchFamily="2" charset="-122"/>
                  </a:rPr>
                  <a:t>	</a:t>
                </a:r>
                <a:r>
                  <a:rPr lang="en-US" sz="2400" b="1">
                    <a:latin typeface="宋体" panose="02010600030101010101" pitchFamily="2" charset="-122"/>
                    <a:ea typeface="宋体" panose="02010600030101010101" pitchFamily="2" charset="-122"/>
                    <a:cs typeface="宋体" panose="02010600030101010101" pitchFamily="2" charset="-122"/>
                  </a:rPr>
                  <a:t>     </a:t>
                </a:r>
                <a:r>
                  <a:rPr sz="2400" b="1">
                    <a:latin typeface="宋体" panose="02010600030101010101" pitchFamily="2" charset="-122"/>
                    <a:ea typeface="宋体" panose="02010600030101010101" pitchFamily="2" charset="-122"/>
                    <a:cs typeface="宋体" panose="02010600030101010101" pitchFamily="2" charset="-122"/>
                  </a:rPr>
                  <a:t>B．</a:t>
                </a:r>
                <a14:m>
                  <m:oMathPara>
                    <m:oMathParaPr>
                      <m:jc/>
                    </m:oMathParaPr>
                    <m:oMath>
                      <m:r>
                        <a:rPr lang="en-US" altLang="zh-CN" sz="2400" i="1">
                          <a:solidFill>
                            <a:schemeClr val="tx1"/>
                          </a:solidFill>
                          <a:latin typeface="Cambria Math"/>
                          <a:ea typeface="宋体" pitchFamily="2" charset="-122"/>
                          <a:cs typeface="Cambria Math" panose="02040503050406030204" charset="0"/>
                          <a:sym typeface="+mn-ea"/>
                        </a:rPr>
                        <m:t>[−</m:t>
                      </m:r>
                      <m:r>
                        <a:rPr lang="en-US" altLang="zh-CN" sz="2400" i="1">
                          <a:solidFill>
                            <a:schemeClr val="tx1"/>
                          </a:solidFill>
                          <a:latin typeface="Cambria Math"/>
                          <a:ea typeface="宋体" pitchFamily="2" charset="-122"/>
                          <a:cs typeface="Cambria Math" panose="02040503050406030204" charset="0"/>
                          <a:sym typeface="+mn-ea"/>
                        </a:rPr>
                        <m:t>1</m:t>
                      </m:r>
                      <m:r>
                        <a:rPr lang="en-US" altLang="zh-CN" sz="2400" i="1">
                          <a:solidFill>
                            <a:schemeClr val="tx1"/>
                          </a:solidFill>
                          <a:latin typeface="Cambria Math"/>
                          <a:ea typeface="宋体" pitchFamily="2" charset="-122"/>
                          <a:cs typeface="Cambria Math" panose="02040503050406030204" charset="0"/>
                          <a:sym typeface="+mn-ea"/>
                        </a:rPr>
                        <m:t>,</m:t>
                      </m:r>
                      <m:r>
                        <a:rPr lang="en-US" altLang="zh-CN" sz="2400" i="1">
                          <a:solidFill>
                            <a:schemeClr val="tx1"/>
                          </a:solidFill>
                          <a:latin typeface="Cambria Math"/>
                          <a:ea typeface="宋体" pitchFamily="2" charset="-122"/>
                          <a:cs typeface="Cambria Math" panose="02040503050406030204" charset="0"/>
                          <a:sym typeface="+mn-ea"/>
                        </a:rPr>
                        <m:t>3</m:t>
                      </m:r>
                      <m:r>
                        <a:rPr lang="en-US" altLang="zh-CN" sz="2400" i="1">
                          <a:solidFill>
                            <a:schemeClr val="tx1"/>
                          </a:solidFill>
                          <a:latin typeface="Cambria Math"/>
                          <a:ea typeface="宋体" pitchFamily="2" charset="-122"/>
                          <a:cs typeface="Cambria Math" panose="02040503050406030204" charset="0"/>
                          <a:sym typeface="+mn-ea"/>
                        </a:rPr>
                        <m:t>]</m:t>
                      </m:r>
                    </m:oMath>
                  </m:oMathPara>
                </a14:m>
                <a:r>
                  <a:rPr lang="en-US" sz="2400" b="1">
                    <a:latin typeface="宋体" panose="02010600030101010101" pitchFamily="2" charset="-122"/>
                    <a:ea typeface="宋体" panose="02010600030101010101" pitchFamily="2" charset="-122"/>
                    <a:cs typeface="宋体" panose="02010600030101010101" pitchFamily="2" charset="-122"/>
                  </a:rPr>
                  <a:t>        </a:t>
                </a:r>
                <a:r>
                  <a:rPr sz="2400" b="1">
                    <a:latin typeface="宋体" panose="02010600030101010101" pitchFamily="2" charset="-122"/>
                    <a:ea typeface="宋体" panose="02010600030101010101" pitchFamily="2" charset="-122"/>
                    <a:cs typeface="宋体" panose="02010600030101010101" pitchFamily="2" charset="-122"/>
                  </a:rPr>
                  <a:t>C．</a:t>
                </a:r>
                <a14:m>
                  <m:oMathPara>
                    <m:oMathParaPr>
                      <m:jc/>
                    </m:oMathParaPr>
                    <m:oMath>
                      <m:r>
                        <a:rPr lang="en-US" altLang="zh-CN" sz="2400" i="1">
                          <a:solidFill>
                            <a:schemeClr val="tx1"/>
                          </a:solidFill>
                          <a:latin typeface="Cambria Math"/>
                          <a:ea typeface="宋体" pitchFamily="2" charset="-122"/>
                          <a:cs typeface="Cambria Math" panose="02040503050406030204" charset="0"/>
                          <a:sym typeface="+mn-ea"/>
                        </a:rPr>
                        <m:t>[</m:t>
                      </m:r>
                      <m:r>
                        <a:rPr lang="en-US" altLang="zh-CN" sz="2400" i="1">
                          <a:solidFill>
                            <a:schemeClr val="tx1"/>
                          </a:solidFill>
                          <a:latin typeface="Cambria Math"/>
                          <a:ea typeface="宋体" pitchFamily="2" charset="-122"/>
                          <a:cs typeface="Cambria Math" panose="02040503050406030204" charset="0"/>
                          <a:sym typeface="+mn-ea"/>
                        </a:rPr>
                        <m:t>4</m:t>
                      </m:r>
                      <m:r>
                        <a:rPr lang="en-US" altLang="zh-CN" sz="2400" i="1">
                          <a:solidFill>
                            <a:schemeClr val="tx1"/>
                          </a:solidFill>
                          <a:latin typeface="Cambria Math"/>
                          <a:ea typeface="宋体" pitchFamily="2" charset="-122"/>
                          <a:cs typeface="Cambria Math" panose="02040503050406030204" charset="0"/>
                          <a:sym typeface="+mn-ea"/>
                        </a:rPr>
                        <m:t>,</m:t>
                      </m:r>
                      <m:r>
                        <a:rPr lang="en-US" altLang="zh-CN" sz="2400" i="1">
                          <a:solidFill>
                            <a:schemeClr val="tx1"/>
                          </a:solidFill>
                          <a:latin typeface="Cambria Math"/>
                          <a:ea typeface="宋体" pitchFamily="2" charset="-122"/>
                          <a:cs typeface="Cambria Math" panose="02040503050406030204" charset="0"/>
                          <a:sym typeface="+mn-ea"/>
                        </a:rPr>
                        <m:t>6</m:t>
                      </m:r>
                      <m:r>
                        <a:rPr lang="en-US" altLang="zh-CN" sz="2400" i="1">
                          <a:solidFill>
                            <a:schemeClr val="tx1"/>
                          </a:solidFill>
                          <a:latin typeface="Cambria Math"/>
                          <a:ea typeface="宋体" pitchFamily="2" charset="-122"/>
                          <a:cs typeface="Cambria Math" panose="02040503050406030204" charset="0"/>
                          <a:sym typeface="+mn-ea"/>
                        </a:rPr>
                        <m:t>]</m:t>
                      </m:r>
                    </m:oMath>
                  </m:oMathPara>
                </a14:m>
                <a:r>
                  <a:rPr sz="2400" b="1">
                    <a:latin typeface="宋体" panose="02010600030101010101" pitchFamily="2" charset="-122"/>
                    <a:ea typeface="宋体" panose="02010600030101010101" pitchFamily="2" charset="-122"/>
                    <a:cs typeface="宋体" panose="02010600030101010101" pitchFamily="2" charset="-122"/>
                  </a:rPr>
                  <a:t>	</a:t>
                </a:r>
                <a:r>
                  <a:rPr lang="en-US" sz="2400" b="1">
                    <a:latin typeface="宋体" panose="02010600030101010101" pitchFamily="2" charset="-122"/>
                    <a:ea typeface="宋体" panose="02010600030101010101" pitchFamily="2" charset="-122"/>
                    <a:cs typeface="宋体" panose="02010600030101010101" pitchFamily="2" charset="-122"/>
                  </a:rPr>
                  <a:t>      </a:t>
                </a:r>
                <a:r>
                  <a:rPr sz="2400" b="1">
                    <a:latin typeface="宋体" panose="02010600030101010101" pitchFamily="2" charset="-122"/>
                    <a:ea typeface="宋体" panose="02010600030101010101" pitchFamily="2" charset="-122"/>
                    <a:cs typeface="宋体" panose="02010600030101010101" pitchFamily="2" charset="-122"/>
                  </a:rPr>
                  <a:t>D．</a:t>
                </a:r>
                <a14:m>
                  <m:oMathPara>
                    <m:oMathParaPr>
                      <m:jc/>
                    </m:oMathParaPr>
                    <m:oMath>
                      <m:r>
                        <a:rPr lang="en-US" altLang="zh-CN" sz="2400" i="1">
                          <a:solidFill>
                            <a:schemeClr val="tx1"/>
                          </a:solidFill>
                          <a:latin typeface="Cambria Math"/>
                          <a:ea typeface="宋体" pitchFamily="2" charset="-122"/>
                          <a:cs typeface="Cambria Math" panose="02040503050406030204" charset="0"/>
                          <a:sym typeface="+mn-ea"/>
                        </a:rPr>
                        <m:t>[−</m:t>
                      </m:r>
                      <m:r>
                        <a:rPr lang="en-US" altLang="zh-CN" sz="2400" i="1">
                          <a:solidFill>
                            <a:schemeClr val="tx1"/>
                          </a:solidFill>
                          <a:latin typeface="Cambria Math"/>
                          <a:ea typeface="宋体" pitchFamily="2" charset="-122"/>
                          <a:cs typeface="Cambria Math" panose="02040503050406030204" charset="0"/>
                          <a:sym typeface="+mn-ea"/>
                        </a:rPr>
                        <m:t>2</m:t>
                      </m:r>
                      <m:r>
                        <a:rPr lang="en-US" altLang="zh-CN" sz="2400" i="1">
                          <a:solidFill>
                            <a:schemeClr val="tx1"/>
                          </a:solidFill>
                          <a:latin typeface="Cambria Math"/>
                          <a:ea typeface="宋体" pitchFamily="2" charset="-122"/>
                          <a:cs typeface="Cambria Math" panose="02040503050406030204" charset="0"/>
                          <a:sym typeface="+mn-ea"/>
                        </a:rPr>
                        <m:t>,</m:t>
                      </m:r>
                      <m:r>
                        <a:rPr lang="en-US" altLang="zh-CN" sz="2400" i="1">
                          <a:solidFill>
                            <a:schemeClr val="tx1"/>
                          </a:solidFill>
                          <a:latin typeface="Cambria Math"/>
                          <a:ea typeface="宋体" pitchFamily="2" charset="-122"/>
                          <a:cs typeface="Cambria Math" panose="02040503050406030204" charset="0"/>
                          <a:sym typeface="+mn-ea"/>
                        </a:rPr>
                        <m:t>2</m:t>
                      </m:r>
                      <m:r>
                        <a:rPr lang="en-US" altLang="zh-CN" sz="2400" i="1">
                          <a:solidFill>
                            <a:schemeClr val="tx1"/>
                          </a:solidFill>
                          <a:latin typeface="Cambria Math"/>
                          <a:ea typeface="宋体" pitchFamily="2" charset="-122"/>
                          <a:cs typeface="Cambria Math" panose="02040503050406030204" charset="0"/>
                          <a:sym typeface="+mn-ea"/>
                        </a:rPr>
                        <m:t>]</m:t>
                      </m:r>
                    </m:oMath>
                  </m:oMathPara>
                </a14:m>
                <a:endParaRPr sz="2400" b="1">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58" name="文本框 57"/>
              <p:cNvSpPr txBox="1">
                <a:spLocks noRot="1" noChangeAspect="1" noMove="1" noResize="1" noEditPoints="1" noAdjustHandles="1" noChangeArrowheads="1" noChangeShapeType="1" noTextEdit="1"/>
              </p:cNvSpPr>
              <p:nvPr/>
            </p:nvSpPr>
            <p:spPr>
              <a:xfrm>
                <a:off x="574040" y="543560"/>
                <a:ext cx="10739120" cy="1753235"/>
              </a:xfrm>
              <a:prstGeom prst="rect">
                <a:avLst/>
              </a:prstGeom>
              <a:blipFill rotWithShape="1">
                <a:blip r:embed="rId2"/>
                <a:stretch>
                  <a:fillRect/>
                </a:stretch>
              </a:blipFill>
            </p:spPr>
            <p:txBody>
              <a:bodyPr/>
              <a:lstStyle/>
              <a:p>
                <a:r>
                  <a:rPr lang="zh-CN" altLang="en-US">
                    <a:noFill/>
                  </a:rPr>
                  <a:t> </a:t>
                </a:r>
              </a:p>
            </p:txBody>
          </p:sp>
        </mc:Fallback>
      </mc:AlternateContent>
      <mc:AlternateContent>
        <mc:Choice Requires="a14">
          <p:sp>
            <p:nvSpPr>
              <p:cNvPr id="4" name="文本框 3" title=""/>
              <p:cNvSpPr txBox="1"/>
              <p:nvPr/>
            </p:nvSpPr>
            <p:spPr>
              <a:xfrm>
                <a:off x="599440" y="2475865"/>
                <a:ext cx="10845800" cy="1999615"/>
              </a:xfrm>
              <a:prstGeom prst="rect">
                <a:avLst/>
              </a:prstGeom>
              <a:noFill/>
            </p:spPr>
            <p:txBody>
              <a:bodyPr wrap="square" rtlCol="0">
                <a:spAutoFit/>
              </a:bodyPr>
              <a:lstStyle/>
              <a:p>
                <a:pPr algn="l">
                  <a:lnSpc>
                    <a:spcPct val="15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答案：</a:t>
                </a:r>
                <a:r>
                  <a:rPr sz="2400" b="1">
                    <a:solidFill>
                      <a:srgbClr val="FF0000"/>
                    </a:solidFill>
                    <a:latin typeface="宋体" panose="02010600030101010101" pitchFamily="2" charset="-122"/>
                    <a:ea typeface="宋体" panose="02010600030101010101" pitchFamily="2" charset="-122"/>
                  </a:rPr>
                  <a:t>由题意</a:t>
                </a:r>
                <a14:m>
                  <m:oMathPara>
                    <m:oMathParaPr>
                      <m:jc/>
                    </m:oMathParaPr>
                    <m:oMath>
                      <m:r>
                        <a:rPr lang="en-US" altLang="zh-CN" sz="2400" i="1">
                          <a:solidFill>
                            <a:srgbClr val="FF0000"/>
                          </a:solidFill>
                          <a:latin typeface="Cambria Math"/>
                          <a:ea typeface="宋体" pitchFamily="2" charset="-122"/>
                          <a:cs typeface="Cambria Math" panose="02040503050406030204" charset="0"/>
                          <a:sym typeface="+mn-ea"/>
                        </a:rPr>
                        <m:t>𝑓</m:t>
                      </m:r>
                      <m:r>
                        <a:rPr lang="en-US" altLang="zh-CN" sz="2400" i="1">
                          <a:solidFill>
                            <a:srgbClr val="FF0000"/>
                          </a:solidFill>
                          <a:latin typeface="Cambria Math"/>
                          <a:ea typeface="宋体" pitchFamily="2" charset="-122"/>
                          <a:cs typeface="Cambria Math" panose="02040503050406030204" charset="0"/>
                          <a:sym typeface="+mn-ea"/>
                        </a:rPr>
                        <m:t>(</m:t>
                      </m:r>
                      <m:r>
                        <a:rPr lang="en-US" altLang="zh-CN" sz="2400" i="1">
                          <a:solidFill>
                            <a:srgbClr val="FF0000"/>
                          </a:solidFill>
                          <a:latin typeface="Cambria Math"/>
                          <a:ea typeface="宋体" pitchFamily="2" charset="-122"/>
                          <a:cs typeface="Cambria Math" panose="02040503050406030204" charset="0"/>
                          <a:sym typeface="+mn-ea"/>
                        </a:rPr>
                        <m:t>−</m:t>
                      </m:r>
                      <m:r>
                        <a:rPr lang="en-US" altLang="zh-CN" sz="2400" i="1">
                          <a:solidFill>
                            <a:srgbClr val="FF0000"/>
                          </a:solidFill>
                          <a:latin typeface="Cambria Math"/>
                          <a:ea typeface="宋体" pitchFamily="2" charset="-122"/>
                          <a:cs typeface="Cambria Math" panose="02040503050406030204" charset="0"/>
                          <a:sym typeface="+mn-ea"/>
                        </a:rPr>
                        <m:t>2</m:t>
                      </m:r>
                      <m:r>
                        <a:rPr lang="en-US" altLang="zh-CN" sz="2400" i="1">
                          <a:solidFill>
                            <a:srgbClr val="FF0000"/>
                          </a:solidFill>
                          <a:latin typeface="Cambria Math"/>
                          <a:ea typeface="宋体" pitchFamily="2" charset="-122"/>
                          <a:cs typeface="Cambria Math" panose="02040503050406030204" charset="0"/>
                          <a:sym typeface="+mn-ea"/>
                        </a:rPr>
                        <m:t>)</m:t>
                      </m:r>
                      <m:r>
                        <a:rPr lang="en-US" altLang="zh-CN" sz="2400" i="1">
                          <a:solidFill>
                            <a:srgbClr val="FF0000"/>
                          </a:solidFill>
                          <a:latin typeface="Cambria Math"/>
                          <a:ea typeface="宋体" pitchFamily="2" charset="-122"/>
                          <a:cs typeface="Cambria Math" panose="02040503050406030204" charset="0"/>
                          <a:sym typeface="+mn-ea"/>
                        </a:rPr>
                        <m:t>𝑓</m:t>
                      </m:r>
                      <m:r>
                        <a:rPr lang="en-US" altLang="zh-CN" sz="2400" i="1">
                          <a:solidFill>
                            <a:srgbClr val="FF0000"/>
                          </a:solidFill>
                          <a:latin typeface="Cambria Math"/>
                          <a:ea typeface="宋体" pitchFamily="2" charset="-122"/>
                          <a:cs typeface="Cambria Math" panose="02040503050406030204" charset="0"/>
                          <a:sym typeface="+mn-ea"/>
                        </a:rPr>
                        <m:t>(</m:t>
                      </m:r>
                      <m:r>
                        <a:rPr lang="en-US" altLang="zh-CN" sz="2400" i="1">
                          <a:solidFill>
                            <a:srgbClr val="FF0000"/>
                          </a:solidFill>
                          <a:latin typeface="Cambria Math"/>
                          <a:ea typeface="宋体" pitchFamily="2" charset="-122"/>
                          <a:cs typeface="Cambria Math" panose="02040503050406030204" charset="0"/>
                          <a:sym typeface="+mn-ea"/>
                        </a:rPr>
                        <m:t>8</m:t>
                      </m:r>
                      <m:r>
                        <a:rPr lang="en-US" altLang="zh-CN" sz="2400" i="1">
                          <a:solidFill>
                            <a:srgbClr val="FF0000"/>
                          </a:solidFill>
                          <a:latin typeface="Cambria Math"/>
                          <a:ea typeface="宋体" pitchFamily="2" charset="-122"/>
                          <a:cs typeface="Cambria Math" panose="02040503050406030204" charset="0"/>
                          <a:sym typeface="+mn-ea"/>
                        </a:rPr>
                        <m:t>)&lt;</m:t>
                      </m:r>
                      <m:r>
                        <a:rPr lang="en-US" altLang="zh-CN" sz="2400" i="1">
                          <a:solidFill>
                            <a:srgbClr val="FF0000"/>
                          </a:solidFill>
                          <a:latin typeface="Cambria Math"/>
                          <a:ea typeface="宋体" pitchFamily="2" charset="-122"/>
                          <a:cs typeface="Cambria Math" panose="02040503050406030204" charset="0"/>
                          <a:sym typeface="+mn-ea"/>
                        </a:rPr>
                        <m:t>0</m:t>
                      </m:r>
                    </m:oMath>
                  </m:oMathPara>
                </a14:m>
                <a:r>
                  <a:rPr sz="2400" b="1">
                    <a:solidFill>
                      <a:srgbClr val="FF0000"/>
                    </a:solidFill>
                    <a:latin typeface="宋体" panose="02010600030101010101" pitchFamily="2" charset="-122"/>
                    <a:ea typeface="宋体" panose="02010600030101010101" pitchFamily="2" charset="-122"/>
                  </a:rPr>
                  <a:t>，根据二分法取值</a:t>
                </a:r>
                <a14:m>
                  <m:oMathPara>
                    <m:oMathParaPr>
                      <m:jc/>
                    </m:oMathParaPr>
                    <m:oMath>
                      <m:f>
                        <m:fPr>
                          <m:type m:val="bar"/>
                          <m:ctrlPr>
                            <a:rPr lang="en-US" sz="2400" i="1">
                              <a:solidFill>
                                <a:srgbClr val="FF0000"/>
                              </a:solidFill>
                              <a:latin typeface="Cambria Math"/>
                              <a:ea typeface="宋体" pitchFamily="2" charset="-122"/>
                              <a:cs typeface="Cambria Math" panose="02040503050406030204" charset="0"/>
                            </a:rPr>
                          </m:ctrlPr>
                        </m:fPr>
                        <m:num>
                          <m:r>
                            <a:rPr lang="en-US" sz="2400" i="1">
                              <a:solidFill>
                                <a:srgbClr val="FF0000"/>
                              </a:solidFill>
                              <a:latin typeface="Cambria Math"/>
                              <a:ea typeface="宋体" pitchFamily="2" charset="-122"/>
                              <a:cs typeface="Cambria Math" panose="02040503050406030204" charset="0"/>
                            </a:rPr>
                            <m:t>2</m:t>
                          </m:r>
                          <m:r>
                            <a:rPr lang="en-US" sz="2400" i="1">
                              <a:solidFill>
                                <a:srgbClr val="FF0000"/>
                              </a:solidFill>
                              <a:latin typeface="Cambria Math"/>
                              <a:ea typeface="宋体" pitchFamily="2" charset="-122"/>
                              <a:cs typeface="Cambria Math" panose="02040503050406030204" charset="0"/>
                            </a:rPr>
                            <m:t>+(</m:t>
                          </m:r>
                          <m:r>
                            <a:rPr lang="en-US" sz="2400" i="1">
                              <a:solidFill>
                                <a:srgbClr val="FF0000"/>
                              </a:solidFill>
                              <a:latin typeface="Cambria Math"/>
                              <a:ea typeface="宋体" pitchFamily="2" charset="-122"/>
                              <a:cs typeface="Cambria Math" panose="02040503050406030204" charset="0"/>
                            </a:rPr>
                            <m:t>−</m:t>
                          </m:r>
                          <m:r>
                            <a:rPr lang="en-US" sz="2400" i="1">
                              <a:solidFill>
                                <a:srgbClr val="FF0000"/>
                              </a:solidFill>
                              <a:latin typeface="Cambria Math"/>
                              <a:ea typeface="宋体" pitchFamily="2" charset="-122"/>
                              <a:cs typeface="Cambria Math" panose="02040503050406030204" charset="0"/>
                            </a:rPr>
                            <m:t>8</m:t>
                          </m:r>
                          <m:r>
                            <a:rPr lang="en-US" sz="2400" i="1">
                              <a:solidFill>
                                <a:srgbClr val="FF0000"/>
                              </a:solidFill>
                              <a:latin typeface="Cambria Math"/>
                              <a:ea typeface="宋体" pitchFamily="2" charset="-122"/>
                              <a:cs typeface="Cambria Math" panose="02040503050406030204" charset="0"/>
                            </a:rPr>
                            <m:t>)</m:t>
                          </m:r>
                        </m:num>
                        <m:den>
                          <m:r>
                            <a:rPr lang="en-US" sz="2400" i="1">
                              <a:solidFill>
                                <a:srgbClr val="FF0000"/>
                              </a:solidFill>
                              <a:latin typeface="Cambria Math"/>
                              <a:ea typeface="宋体" pitchFamily="2" charset="-122"/>
                              <a:cs typeface="Cambria Math" panose="02040503050406030204" charset="0"/>
                            </a:rPr>
                            <m:t>2</m:t>
                          </m:r>
                        </m:den>
                      </m:f>
                      <m:r>
                        <a:rPr lang="en-US" sz="2400" i="1">
                          <a:solidFill>
                            <a:srgbClr val="FF0000"/>
                          </a:solidFill>
                          <a:latin typeface="Cambria Math"/>
                          <a:ea typeface="宋体" pitchFamily="2" charset="-122"/>
                          <a:cs typeface="Cambria Math" panose="02040503050406030204" charset="0"/>
                        </a:rPr>
                        <m:t>=</m:t>
                      </m:r>
                      <m:r>
                        <a:rPr lang="en-US" sz="2400" i="1">
                          <a:solidFill>
                            <a:srgbClr val="FF0000"/>
                          </a:solidFill>
                          <a:latin typeface="Cambria Math"/>
                          <a:ea typeface="宋体" pitchFamily="2" charset="-122"/>
                          <a:cs typeface="Cambria Math" panose="02040503050406030204" charset="0"/>
                        </a:rPr>
                        <m:t>3</m:t>
                      </m:r>
                    </m:oMath>
                  </m:oMathPara>
                </a14:m>
                <a:r>
                  <a:rPr sz="2400" b="1">
                    <a:solidFill>
                      <a:srgbClr val="FF0000"/>
                    </a:solidFill>
                    <a:latin typeface="宋体" panose="02010600030101010101" pitchFamily="2" charset="-122"/>
                    <a:ea typeface="宋体" panose="02010600030101010101" pitchFamily="2" charset="-122"/>
                  </a:rPr>
                  <a:t>，即判断</a:t>
                </a:r>
                <a14:m>
                  <m:oMathPara>
                    <m:oMathParaPr>
                      <m:jc/>
                    </m:oMathParaPr>
                    <m:oMath>
                      <m:r>
                        <a:rPr lang="en-US" altLang="zh-CN" sz="2400" i="1">
                          <a:solidFill>
                            <a:srgbClr val="FF0000"/>
                          </a:solidFill>
                          <a:latin typeface="Cambria Math"/>
                          <a:ea typeface="宋体" pitchFamily="2" charset="-122"/>
                          <a:cs typeface="Cambria Math" panose="02040503050406030204" charset="0"/>
                          <a:sym typeface="+mn-ea"/>
                        </a:rPr>
                        <m:t>𝑓</m:t>
                      </m:r>
                      <m:r>
                        <a:rPr lang="en-US" altLang="zh-CN" sz="2400" i="1">
                          <a:solidFill>
                            <a:srgbClr val="FF0000"/>
                          </a:solidFill>
                          <a:latin typeface="Cambria Math"/>
                          <a:ea typeface="宋体" pitchFamily="2" charset="-122"/>
                          <a:cs typeface="Cambria Math" panose="02040503050406030204" charset="0"/>
                          <a:sym typeface="+mn-ea"/>
                        </a:rPr>
                        <m:t>(−</m:t>
                      </m:r>
                      <m:r>
                        <a:rPr lang="en-US" altLang="zh-CN" sz="2400" i="1">
                          <a:solidFill>
                            <a:srgbClr val="FF0000"/>
                          </a:solidFill>
                          <a:latin typeface="Cambria Math"/>
                          <a:ea typeface="宋体" pitchFamily="2" charset="-122"/>
                          <a:cs typeface="Cambria Math" panose="02040503050406030204" charset="0"/>
                          <a:sym typeface="+mn-ea"/>
                        </a:rPr>
                        <m:t>2</m:t>
                      </m:r>
                      <m:r>
                        <a:rPr lang="en-US" altLang="zh-CN" sz="2400" i="1">
                          <a:solidFill>
                            <a:srgbClr val="FF0000"/>
                          </a:solidFill>
                          <a:latin typeface="Cambria Math"/>
                          <a:ea typeface="宋体" pitchFamily="2" charset="-122"/>
                          <a:cs typeface="Cambria Math" panose="02040503050406030204" charset="0"/>
                          <a:sym typeface="+mn-ea"/>
                        </a:rPr>
                        <m:t>)</m:t>
                      </m:r>
                      <m:r>
                        <a:rPr lang="en-US" altLang="zh-CN" sz="2400" i="1">
                          <a:solidFill>
                            <a:srgbClr val="FF0000"/>
                          </a:solidFill>
                          <a:latin typeface="Cambria Math"/>
                          <a:ea typeface="宋体" pitchFamily="2" charset="-122"/>
                          <a:cs typeface="Cambria Math" panose="02040503050406030204" charset="0"/>
                          <a:sym typeface="+mn-ea"/>
                        </a:rPr>
                        <m:t>𝑓</m:t>
                      </m:r>
                      <m:r>
                        <a:rPr lang="en-US" altLang="zh-CN" sz="2400" i="1">
                          <a:solidFill>
                            <a:srgbClr val="FF0000"/>
                          </a:solidFill>
                          <a:latin typeface="Cambria Math"/>
                          <a:ea typeface="宋体" pitchFamily="2" charset="-122"/>
                          <a:cs typeface="Cambria Math" panose="02040503050406030204" charset="0"/>
                          <a:sym typeface="+mn-ea"/>
                        </a:rPr>
                        <m:t>(</m:t>
                      </m:r>
                      <m:r>
                        <a:rPr lang="en-US" altLang="zh-CN" sz="2400" i="1">
                          <a:solidFill>
                            <a:srgbClr val="FF0000"/>
                          </a:solidFill>
                          <a:latin typeface="Cambria Math"/>
                          <a:ea typeface="宋体" pitchFamily="2" charset="-122"/>
                          <a:cs typeface="Cambria Math" panose="02040503050406030204" charset="0"/>
                          <a:sym typeface="+mn-ea"/>
                        </a:rPr>
                        <m:t>3</m:t>
                      </m:r>
                      <m:r>
                        <a:rPr lang="en-US" altLang="zh-CN" sz="2400" i="1">
                          <a:solidFill>
                            <a:srgbClr val="FF0000"/>
                          </a:solidFill>
                          <a:latin typeface="Cambria Math"/>
                          <a:ea typeface="宋体" pitchFamily="2" charset="-122"/>
                          <a:cs typeface="Cambria Math" panose="02040503050406030204" charset="0"/>
                          <a:sym typeface="+mn-ea"/>
                        </a:rPr>
                        <m:t>)</m:t>
                      </m:r>
                    </m:oMath>
                  </m:oMathPara>
                </a14:m>
                <a:r>
                  <a:rPr sz="2400" b="1">
                    <a:solidFill>
                      <a:srgbClr val="FF0000"/>
                    </a:solidFill>
                    <a:latin typeface="宋体" panose="02010600030101010101" pitchFamily="2" charset="-122"/>
                    <a:ea typeface="宋体" panose="02010600030101010101" pitchFamily="2" charset="-122"/>
                  </a:rPr>
                  <a:t>或</a:t>
                </a:r>
                <a14:m>
                  <m:oMathPara>
                    <m:oMathParaPr>
                      <m:jc/>
                    </m:oMathParaPr>
                    <m:oMath>
                      <m:r>
                        <a:rPr lang="en-US" altLang="zh-CN" sz="2400" i="1">
                          <a:solidFill>
                            <a:srgbClr val="FF0000"/>
                          </a:solidFill>
                          <a:latin typeface="Cambria Math"/>
                          <a:ea typeface="宋体" pitchFamily="2" charset="-122"/>
                          <a:cs typeface="Cambria Math" panose="02040503050406030204" charset="0"/>
                          <a:sym typeface="+mn-ea"/>
                        </a:rPr>
                        <m:t>𝑓</m:t>
                      </m:r>
                      <m:r>
                        <a:rPr lang="en-US" altLang="zh-CN" sz="2400" i="1">
                          <a:solidFill>
                            <a:srgbClr val="FF0000"/>
                          </a:solidFill>
                          <a:latin typeface="Cambria Math"/>
                          <a:ea typeface="宋体" pitchFamily="2" charset="-122"/>
                          <a:cs typeface="Cambria Math" panose="02040503050406030204" charset="0"/>
                          <a:sym typeface="+mn-ea"/>
                        </a:rPr>
                        <m:t>(</m:t>
                      </m:r>
                      <m:r>
                        <a:rPr lang="en-US" altLang="zh-CN" sz="2400" i="1">
                          <a:solidFill>
                            <a:srgbClr val="FF0000"/>
                          </a:solidFill>
                          <a:latin typeface="Cambria Math"/>
                          <a:ea typeface="宋体" pitchFamily="2" charset="-122"/>
                          <a:cs typeface="Cambria Math" panose="02040503050406030204" charset="0"/>
                          <a:sym typeface="+mn-ea"/>
                        </a:rPr>
                        <m:t>8</m:t>
                      </m:r>
                      <m:r>
                        <a:rPr lang="en-US" altLang="zh-CN" sz="2400" i="1">
                          <a:solidFill>
                            <a:srgbClr val="FF0000"/>
                          </a:solidFill>
                          <a:latin typeface="Cambria Math"/>
                          <a:ea typeface="宋体" pitchFamily="2" charset="-122"/>
                          <a:cs typeface="Cambria Math" panose="02040503050406030204" charset="0"/>
                          <a:sym typeface="+mn-ea"/>
                        </a:rPr>
                        <m:t>)</m:t>
                      </m:r>
                      <m:r>
                        <a:rPr lang="en-US" altLang="zh-CN" sz="2400" i="1">
                          <a:solidFill>
                            <a:srgbClr val="FF0000"/>
                          </a:solidFill>
                          <a:latin typeface="Cambria Math"/>
                          <a:ea typeface="宋体" pitchFamily="2" charset="-122"/>
                          <a:cs typeface="Cambria Math" panose="02040503050406030204" charset="0"/>
                          <a:sym typeface="+mn-ea"/>
                        </a:rPr>
                        <m:t>𝑓</m:t>
                      </m:r>
                      <m:r>
                        <a:rPr lang="en-US" altLang="zh-CN" sz="2400" i="1">
                          <a:solidFill>
                            <a:srgbClr val="FF0000"/>
                          </a:solidFill>
                          <a:latin typeface="Cambria Math"/>
                          <a:ea typeface="宋体" pitchFamily="2" charset="-122"/>
                          <a:cs typeface="Cambria Math" panose="02040503050406030204" charset="0"/>
                          <a:sym typeface="+mn-ea"/>
                        </a:rPr>
                        <m:t>(</m:t>
                      </m:r>
                      <m:r>
                        <a:rPr lang="en-US" altLang="zh-CN" sz="2400" i="1">
                          <a:solidFill>
                            <a:srgbClr val="FF0000"/>
                          </a:solidFill>
                          <a:latin typeface="Cambria Math"/>
                          <a:ea typeface="宋体" pitchFamily="2" charset="-122"/>
                          <a:cs typeface="Cambria Math" panose="02040503050406030204" charset="0"/>
                          <a:sym typeface="+mn-ea"/>
                        </a:rPr>
                        <m:t>3</m:t>
                      </m:r>
                      <m:r>
                        <a:rPr lang="en-US" altLang="zh-CN" sz="2400" i="1">
                          <a:solidFill>
                            <a:srgbClr val="FF0000"/>
                          </a:solidFill>
                          <a:latin typeface="Cambria Math"/>
                          <a:ea typeface="宋体" pitchFamily="2" charset="-122"/>
                          <a:cs typeface="Cambria Math" panose="02040503050406030204" charset="0"/>
                          <a:sym typeface="+mn-ea"/>
                        </a:rPr>
                        <m:t>)</m:t>
                      </m:r>
                    </m:oMath>
                  </m:oMathPara>
                </a14:m>
                <a:r>
                  <a:rPr sz="2400" b="1">
                    <a:solidFill>
                      <a:srgbClr val="FF0000"/>
                    </a:solidFill>
                    <a:latin typeface="宋体" panose="02010600030101010101" pitchFamily="2" charset="-122"/>
                    <a:ea typeface="宋体" panose="02010600030101010101" pitchFamily="2" charset="-122"/>
                  </a:rPr>
                  <a:t>的符号，</a:t>
                </a:r>
                <a:endParaRPr sz="2400" b="1">
                  <a:solidFill>
                    <a:srgbClr val="FF0000"/>
                  </a:solidFill>
                  <a:latin typeface="宋体" panose="02010600030101010101" pitchFamily="2" charset="-122"/>
                  <a:ea typeface="宋体" panose="02010600030101010101" pitchFamily="2" charset="-122"/>
                </a:endParaRPr>
              </a:p>
              <a:p>
                <a:pPr algn="l">
                  <a:lnSpc>
                    <a:spcPct val="150000"/>
                  </a:lnSpc>
                </a:pPr>
                <a:r>
                  <a:rPr sz="2400" b="1">
                    <a:solidFill>
                      <a:srgbClr val="FF0000"/>
                    </a:solidFill>
                    <a:latin typeface="宋体" panose="02010600030101010101" pitchFamily="2" charset="-122"/>
                    <a:ea typeface="宋体" panose="02010600030101010101" pitchFamily="2" charset="-122"/>
                  </a:rPr>
                  <a:t>所以第二次所取区间可能是</a:t>
                </a:r>
                <a14:m>
                  <m:oMathPara>
                    <m:oMathParaPr>
                      <m:jc/>
                    </m:oMathParaPr>
                    <m:oMath>
                      <m:r>
                        <a:rPr lang="en-US" altLang="zh-CN" sz="2400" i="1">
                          <a:solidFill>
                            <a:srgbClr val="FF0000"/>
                          </a:solidFill>
                          <a:latin typeface="Cambria Math"/>
                          <a:ea typeface="宋体" pitchFamily="2" charset="-122"/>
                          <a:cs typeface="Cambria Math" panose="02040503050406030204" charset="0"/>
                          <a:sym typeface="+mn-ea"/>
                        </a:rPr>
                        <m:t>[−</m:t>
                      </m:r>
                      <m:r>
                        <a:rPr lang="en-US" altLang="zh-CN" sz="2400" i="1">
                          <a:solidFill>
                            <a:srgbClr val="FF0000"/>
                          </a:solidFill>
                          <a:latin typeface="Cambria Math"/>
                          <a:ea typeface="宋体" pitchFamily="2" charset="-122"/>
                          <a:cs typeface="Cambria Math" panose="02040503050406030204" charset="0"/>
                          <a:sym typeface="+mn-ea"/>
                        </a:rPr>
                        <m:t>2</m:t>
                      </m:r>
                      <m:r>
                        <a:rPr lang="en-US" altLang="zh-CN" sz="2400" i="1">
                          <a:solidFill>
                            <a:srgbClr val="FF0000"/>
                          </a:solidFill>
                          <a:latin typeface="Cambria Math"/>
                          <a:ea typeface="宋体" pitchFamily="2" charset="-122"/>
                          <a:cs typeface="Cambria Math" panose="02040503050406030204" charset="0"/>
                          <a:sym typeface="+mn-ea"/>
                        </a:rPr>
                        <m:t>,</m:t>
                      </m:r>
                      <m:r>
                        <a:rPr lang="en-US" altLang="zh-CN" sz="2400" i="1">
                          <a:solidFill>
                            <a:srgbClr val="FF0000"/>
                          </a:solidFill>
                          <a:latin typeface="Cambria Math"/>
                          <a:ea typeface="宋体" pitchFamily="2" charset="-122"/>
                          <a:cs typeface="Cambria Math" panose="02040503050406030204" charset="0"/>
                          <a:sym typeface="+mn-ea"/>
                        </a:rPr>
                        <m:t>3</m:t>
                      </m:r>
                      <m:r>
                        <a:rPr lang="en-US" altLang="zh-CN" sz="2400" i="1">
                          <a:solidFill>
                            <a:srgbClr val="FF0000"/>
                          </a:solidFill>
                          <a:latin typeface="Cambria Math"/>
                          <a:ea typeface="宋体" pitchFamily="2" charset="-122"/>
                          <a:cs typeface="Cambria Math" panose="02040503050406030204" charset="0"/>
                          <a:sym typeface="+mn-ea"/>
                        </a:rPr>
                        <m:t>]</m:t>
                      </m:r>
                    </m:oMath>
                  </m:oMathPara>
                </a14:m>
                <a:r>
                  <a:rPr sz="2400" b="1">
                    <a:solidFill>
                      <a:srgbClr val="FF0000"/>
                    </a:solidFill>
                    <a:latin typeface="宋体" panose="02010600030101010101" pitchFamily="2" charset="-122"/>
                    <a:ea typeface="宋体" panose="02010600030101010101" pitchFamily="2" charset="-122"/>
                  </a:rPr>
                  <a:t>或</a:t>
                </a:r>
                <a14:m>
                  <m:oMathPara>
                    <m:oMathParaPr>
                      <m:jc/>
                    </m:oMathParaPr>
                    <m:oMath>
                      <m:r>
                        <a:rPr lang="en-US" altLang="zh-CN" sz="2400" i="1">
                          <a:solidFill>
                            <a:srgbClr val="FF0000"/>
                          </a:solidFill>
                          <a:latin typeface="Cambria Math"/>
                          <a:ea typeface="宋体" pitchFamily="2" charset="-122"/>
                          <a:cs typeface="Cambria Math" panose="02040503050406030204" charset="0"/>
                          <a:sym typeface="+mn-ea"/>
                        </a:rPr>
                        <m:t>[</m:t>
                      </m:r>
                      <m:r>
                        <a:rPr lang="en-US" altLang="zh-CN" sz="2400" i="1">
                          <a:solidFill>
                            <a:srgbClr val="FF0000"/>
                          </a:solidFill>
                          <a:latin typeface="Cambria Math"/>
                          <a:ea typeface="宋体" pitchFamily="2" charset="-122"/>
                          <a:cs typeface="Cambria Math" panose="02040503050406030204" charset="0"/>
                          <a:sym typeface="+mn-ea"/>
                        </a:rPr>
                        <m:t>3</m:t>
                      </m:r>
                      <m:r>
                        <a:rPr lang="en-US" altLang="zh-CN" sz="2400" i="1">
                          <a:solidFill>
                            <a:srgbClr val="FF0000"/>
                          </a:solidFill>
                          <a:latin typeface="Cambria Math"/>
                          <a:ea typeface="宋体" pitchFamily="2" charset="-122"/>
                          <a:cs typeface="Cambria Math" panose="02040503050406030204" charset="0"/>
                          <a:sym typeface="+mn-ea"/>
                        </a:rPr>
                        <m:t>,</m:t>
                      </m:r>
                      <m:r>
                        <a:rPr lang="en-US" altLang="zh-CN" sz="2400" i="1">
                          <a:solidFill>
                            <a:srgbClr val="FF0000"/>
                          </a:solidFill>
                          <a:latin typeface="Cambria Math"/>
                          <a:ea typeface="宋体" pitchFamily="2" charset="-122"/>
                          <a:cs typeface="Cambria Math" panose="02040503050406030204" charset="0"/>
                          <a:sym typeface="+mn-ea"/>
                        </a:rPr>
                        <m:t>8</m:t>
                      </m:r>
                      <m:r>
                        <a:rPr lang="en-US" altLang="zh-CN" sz="2400" i="1">
                          <a:solidFill>
                            <a:srgbClr val="FF0000"/>
                          </a:solidFill>
                          <a:latin typeface="Cambria Math"/>
                          <a:ea typeface="宋体" pitchFamily="2" charset="-122"/>
                          <a:cs typeface="Cambria Math" panose="02040503050406030204" charset="0"/>
                          <a:sym typeface="+mn-ea"/>
                        </a:rPr>
                        <m:t>]</m:t>
                      </m:r>
                    </m:oMath>
                  </m:oMathPara>
                </a14:m>
                <a:r>
                  <a:rPr sz="2400" b="1">
                    <a:solidFill>
                      <a:srgbClr val="FF0000"/>
                    </a:solidFill>
                    <a:latin typeface="宋体" panose="02010600030101010101" pitchFamily="2" charset="-122"/>
                    <a:ea typeface="宋体" panose="02010600030101010101" pitchFamily="2" charset="-122"/>
                  </a:rPr>
                  <a:t>.故选：A</a:t>
                </a:r>
                <a:r>
                  <a:rPr lang="en-US" sz="2400" b="1">
                    <a:solidFill>
                      <a:srgbClr val="FF0000"/>
                    </a:solidFill>
                    <a:latin typeface="宋体" panose="02010600030101010101" pitchFamily="2" charset="-122"/>
                    <a:ea typeface="宋体" panose="02010600030101010101" pitchFamily="2" charset="-122"/>
                  </a:rPr>
                  <a:t>.</a:t>
                </a:r>
                <a:endParaRPr lang="en-US" sz="2400" b="1">
                  <a:solidFill>
                    <a:srgbClr val="FF0000"/>
                  </a:solidFill>
                  <a:latin typeface="宋体" panose="02010600030101010101" pitchFamily="2" charset="-122"/>
                  <a:ea typeface="宋体" panose="02010600030101010101" pitchFamily="2" charset="-122"/>
                </a:endParaRPr>
              </a:p>
            </p:txBody>
          </p:sp>
        </mc:Choice>
        <mc:Fallback>
          <p:sp>
            <p:nvSpPr>
              <p:cNvPr id="4" name="文本框 3"/>
              <p:cNvSpPr txBox="1">
                <a:spLocks noRot="1" noChangeAspect="1" noMove="1" noResize="1" noEditPoints="1" noAdjustHandles="1" noChangeArrowheads="1" noChangeShapeType="1" noTextEdit="1"/>
              </p:cNvSpPr>
              <p:nvPr/>
            </p:nvSpPr>
            <p:spPr>
              <a:xfrm>
                <a:off x="599440" y="2475865"/>
                <a:ext cx="10845800" cy="1999615"/>
              </a:xfrm>
              <a:prstGeom prst="rect">
                <a:avLst/>
              </a:prstGeom>
              <a:blipFill rotWithShape="1">
                <a:blip r:embed="rId3"/>
                <a:stretch>
                  <a:fillRect/>
                </a:stretch>
              </a:blipFill>
            </p:spPr>
            <p:txBody>
              <a:bodyPr/>
              <a:lstStyle/>
              <a:p>
                <a:r>
                  <a:rPr lang="zh-CN" altLang="en-US">
                    <a:noFill/>
                  </a:rPr>
                  <a:t> </a:t>
                </a:r>
              </a:p>
            </p:txBody>
          </p:sp>
        </mc:Fallback>
      </mc:AlternateContent>
    </p:spTree>
    <p:custDataLst>
      <p:tags r:id="rId4"/>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5" name="组合 4" title=""/>
          <p:cNvGrpSpPr/>
          <p:nvPr/>
        </p:nvGrpSpPr>
        <p:grpSpPr>
          <a:xfrm>
            <a:off x="582930" y="-44450"/>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6"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7"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练习</a:t>
                </a:r>
                <a:endParaRPr sz="3200">
                  <a:solidFill>
                    <a:schemeClr val="bg1"/>
                  </a:solidFill>
                  <a:latin typeface="黑体" panose="02010609060101010101" pitchFamily="49" charset="-122"/>
                  <a:ea typeface="黑体" panose="02010609060101010101" pitchFamily="49" charset="-122"/>
                </a:endParaRPr>
              </a:p>
            </p:txBody>
          </p:sp>
        </p:grpSp>
        <p:grpSp>
          <p:nvGrpSpPr>
            <p:cNvPr id="8" name="组合 7"/>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57" name="文本框 56" title=""/>
          <p:cNvSpPr txBox="1"/>
          <p:nvPr/>
        </p:nvSpPr>
        <p:spPr>
          <a:xfrm>
            <a:off x="574040" y="614045"/>
            <a:ext cx="7038975" cy="460375"/>
          </a:xfrm>
          <a:prstGeom prst="rect">
            <a:avLst/>
          </a:prstGeom>
          <a:noFill/>
        </p:spPr>
        <p:txBody>
          <a:bodyPr wrap="square" rtlCol="0">
            <a:spAutoFit/>
          </a:bodyPr>
          <a:lstStyle/>
          <a:p>
            <a:r>
              <a:rPr lang="zh-CN" altLang="en-US" sz="2400" b="1">
                <a:latin typeface="宋体" panose="02010600030101010101" pitchFamily="2" charset="-122"/>
                <a:ea typeface="宋体" panose="02010600030101010101" pitchFamily="2" charset="-122"/>
              </a:rPr>
              <a:t>题型二：用二分法求方程的近似解或函数的零点</a:t>
            </a:r>
            <a:endParaRPr lang="zh-CN" altLang="en-US" sz="2400" b="1">
              <a:latin typeface="宋体" panose="02010600030101010101" pitchFamily="2" charset="-122"/>
              <a:ea typeface="宋体" panose="02010600030101010101" pitchFamily="2" charset="-122"/>
            </a:endParaRPr>
          </a:p>
        </p:txBody>
      </p:sp>
      <p:sp>
        <p:nvSpPr>
          <p:cNvPr id="35" name="圆角矩形 34" title=""/>
          <p:cNvSpPr/>
          <p:nvPr/>
        </p:nvSpPr>
        <p:spPr>
          <a:xfrm>
            <a:off x="584835" y="589915"/>
            <a:ext cx="6968490" cy="483870"/>
          </a:xfrm>
          <a:prstGeom prst="roundRect">
            <a:avLst/>
          </a:prstGeom>
          <a:noFill/>
          <a:ln w="28575">
            <a:solidFill>
              <a:schemeClr val="accent1">
                <a:lumMod val="75000"/>
              </a:schemeClr>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mc:Choice Requires="a14">
          <p:sp>
            <p:nvSpPr>
              <p:cNvPr id="58" name="文本框 57" title=""/>
              <p:cNvSpPr txBox="1"/>
              <p:nvPr/>
            </p:nvSpPr>
            <p:spPr>
              <a:xfrm>
                <a:off x="506095" y="1083310"/>
                <a:ext cx="11897995" cy="672465"/>
              </a:xfrm>
              <a:prstGeom prst="rect">
                <a:avLst/>
              </a:prstGeom>
              <a:noFill/>
            </p:spPr>
            <p:txBody>
              <a:bodyPr wrap="square" rtlCol="0">
                <a:spAutoFit/>
              </a:bodyPr>
              <a:lstStyle/>
              <a:p>
                <a:pPr algn="l">
                  <a:lnSpc>
                    <a:spcPct val="150000"/>
                  </a:lnSpc>
                </a:pPr>
                <a:r>
                  <a:rPr lang="zh-CN" altLang="en-US" sz="2400" b="1">
                    <a:latin typeface="宋体" panose="02010600030101010101" pitchFamily="2" charset="-122"/>
                    <a:ea typeface="宋体" panose="02010600030101010101" pitchFamily="2" charset="-122"/>
                    <a:cs typeface="宋体" panose="02010600030101010101" pitchFamily="2" charset="-122"/>
                  </a:rPr>
                  <a:t>例</a:t>
                </a:r>
                <a:r>
                  <a:rPr lang="en-US" altLang="zh-CN" sz="2400" b="1">
                    <a:latin typeface="宋体" panose="02010600030101010101" pitchFamily="2" charset="-122"/>
                    <a:ea typeface="宋体" panose="02010600030101010101" pitchFamily="2" charset="-122"/>
                    <a:cs typeface="宋体" panose="02010600030101010101" pitchFamily="2" charset="-122"/>
                  </a:rPr>
                  <a:t>2.</a:t>
                </a:r>
                <a:r>
                  <a:rPr lang="zh-CN" altLang="en-US" sz="2400" b="1">
                    <a:latin typeface="宋体" panose="02010600030101010101" pitchFamily="2" charset="-122"/>
                    <a:ea typeface="宋体" panose="02010600030101010101" pitchFamily="2" charset="-122"/>
                    <a:cs typeface="宋体" panose="02010600030101010101" pitchFamily="2" charset="-122"/>
                  </a:rPr>
                  <a:t>用二分法求方程</a:t>
                </a:r>
                <a14:m>
                  <m:oMathPara>
                    <m:oMathParaPr>
                      <m:jc/>
                    </m:oMathParaPr>
                    <m:oMath>
                      <m:sSup>
                        <m:sSupPr>
                          <m:ctrlPr>
                            <a:rPr lang="en-US" altLang="zh-CN" sz="2400" i="1">
                              <a:latin typeface="Cambria Math"/>
                              <a:ea typeface="宋体" pitchFamily="2" charset="-122"/>
                              <a:cs typeface="Cambria Math" panose="02040503050406030204" charset="0"/>
                            </a:rPr>
                          </m:ctrlPr>
                        </m:sSupPr>
                        <m:e>
                          <m:r>
                            <a:rPr lang="en-US" altLang="zh-CN" sz="2400" i="1">
                              <a:latin typeface="Cambria Math"/>
                              <a:ea typeface="宋体" pitchFamily="2" charset="-122"/>
                              <a:cs typeface="Cambria Math" panose="02040503050406030204" charset="0"/>
                            </a:rPr>
                            <m:t>𝑥</m:t>
                          </m:r>
                        </m:e>
                        <m:sup>
                          <m:r>
                            <a:rPr lang="en-US" altLang="zh-CN" sz="2400" i="1">
                              <a:latin typeface="Cambria Math"/>
                              <a:ea typeface="宋体" pitchFamily="2" charset="-122"/>
                              <a:cs typeface="Cambria Math" panose="02040503050406030204" charset="0"/>
                            </a:rPr>
                            <m:t>3</m:t>
                          </m:r>
                        </m:sup>
                      </m:sSup>
                      <m:r>
                        <a:rPr lang="en-US" altLang="zh-CN" sz="2400" i="1">
                          <a:latin typeface="Cambria Math"/>
                          <a:ea typeface="宋体" pitchFamily="2" charset="-122"/>
                          <a:cs typeface="Cambria Math" panose="02040503050406030204" charset="0"/>
                        </a:rPr>
                        <m:t>+</m:t>
                      </m:r>
                      <m:r>
                        <a:rPr lang="en-US" altLang="zh-CN" sz="2400" i="1">
                          <a:latin typeface="Cambria Math"/>
                          <a:ea typeface="宋体" pitchFamily="2" charset="-122"/>
                          <a:cs typeface="Cambria Math" panose="02040503050406030204" charset="0"/>
                        </a:rPr>
                        <m:t>𝑥</m:t>
                      </m:r>
                      <m:r>
                        <a:rPr lang="en-US" altLang="zh-CN" sz="2400" i="1">
                          <a:latin typeface="Cambria Math"/>
                          <a:ea typeface="宋体" pitchFamily="2" charset="-122"/>
                          <a:cs typeface="Cambria Math" panose="02040503050406030204" charset="0"/>
                        </a:rPr>
                        <m:t>−</m:t>
                      </m:r>
                      <m:r>
                        <a:rPr lang="en-US" altLang="zh-CN" sz="2400" i="1">
                          <a:latin typeface="Cambria Math"/>
                          <a:ea typeface="宋体" pitchFamily="2" charset="-122"/>
                          <a:cs typeface="Cambria Math" panose="02040503050406030204" charset="0"/>
                        </a:rPr>
                        <m:t>3</m:t>
                      </m:r>
                      <m:r>
                        <a:rPr lang="en-US" altLang="zh-CN" sz="2400" i="1">
                          <a:latin typeface="Cambria Math"/>
                          <a:ea typeface="宋体" pitchFamily="2" charset="-122"/>
                          <a:cs typeface="Cambria Math" panose="02040503050406030204" charset="0"/>
                        </a:rPr>
                        <m:t>=</m:t>
                      </m:r>
                      <m:r>
                        <a:rPr lang="en-US" altLang="zh-CN" sz="2400" i="1">
                          <a:latin typeface="Cambria Math"/>
                          <a:ea typeface="宋体" pitchFamily="2" charset="-122"/>
                          <a:cs typeface="Cambria Math" panose="02040503050406030204" charset="0"/>
                        </a:rPr>
                        <m:t>0</m:t>
                      </m:r>
                    </m:oMath>
                  </m:oMathPara>
                </a14:m>
                <a:r>
                  <a:rPr lang="zh-CN" altLang="en-US" sz="2400" b="1">
                    <a:latin typeface="宋体" panose="02010600030101010101" pitchFamily="2" charset="-122"/>
                    <a:ea typeface="宋体" panose="02010600030101010101" pitchFamily="2" charset="-122"/>
                    <a:cs typeface="宋体" panose="02010600030101010101" pitchFamily="2" charset="-122"/>
                  </a:rPr>
                  <a:t>的一个正实数近似解</a:t>
                </a:r>
                <a:r>
                  <a:rPr lang="en-US" altLang="zh-CN" sz="2400" b="1">
                    <a:latin typeface="宋体" panose="02010600030101010101" pitchFamily="2" charset="-122"/>
                    <a:ea typeface="宋体" panose="02010600030101010101" pitchFamily="2" charset="-122"/>
                    <a:cs typeface="宋体" panose="02010600030101010101" pitchFamily="2" charset="-122"/>
                  </a:rPr>
                  <a:t>(</a:t>
                </a:r>
                <a:r>
                  <a:rPr lang="zh-CN" altLang="en-US" sz="2400" b="1">
                    <a:latin typeface="宋体" panose="02010600030101010101" pitchFamily="2" charset="-122"/>
                    <a:ea typeface="宋体" panose="02010600030101010101" pitchFamily="2" charset="-122"/>
                    <a:cs typeface="宋体" panose="02010600030101010101" pitchFamily="2" charset="-122"/>
                  </a:rPr>
                  <a:t>精确度</a:t>
                </a:r>
                <a:r>
                  <a:rPr lang="en-US" altLang="zh-CN" sz="2400" b="1">
                    <a:latin typeface="宋体" panose="02010600030101010101" pitchFamily="2" charset="-122"/>
                    <a:ea typeface="宋体" panose="02010600030101010101" pitchFamily="2" charset="-122"/>
                    <a:cs typeface="宋体" panose="02010600030101010101" pitchFamily="2" charset="-122"/>
                  </a:rPr>
                  <a:t>0.1)</a:t>
                </a:r>
                <a:r>
                  <a:rPr lang="en-US" altLang="zh-CN" sz="2400" b="1" i="1">
                    <a:latin typeface="宋体" panose="02010600030101010101" pitchFamily="2" charset="-122"/>
                    <a:ea typeface="宋体" panose="02010600030101010101" pitchFamily="2" charset="-122"/>
                    <a:cs typeface="宋体" panose="02010600030101010101" pitchFamily="2" charset="-122"/>
                  </a:rPr>
                  <a:t> .  </a:t>
                </a:r>
                <a:r>
                  <a:rPr lang="en-US" altLang="zh-CN" sz="2400" i="1">
                    <a:latin typeface="Cambria Math" panose="02040503050406030204" charset="0"/>
                    <a:ea typeface="宋体" panose="02010600030101010101" pitchFamily="2" charset="-122"/>
                    <a:cs typeface="Cambria Math" panose="02040503050406030204" charset="0"/>
                  </a:rPr>
                  <a:t>                     </a:t>
                </a:r>
                <a14:m>
                  <m:oMathPara>
                    <m:oMathParaPr>
                      <m:jc/>
                    </m:oMathParaPr>
                    <m:oMath>
                      <m:r>
                        <a:rPr lang="en-US" altLang="zh-CN" sz="2400" i="1">
                          <a:latin typeface="Cambria Math"/>
                          <a:ea typeface="宋体" pitchFamily="2" charset="-122"/>
                          <a:cs typeface="Cambria Math" panose="02040503050406030204" charset="0"/>
                        </a:rPr>
                        <m:t> </m:t>
                      </m:r>
                    </m:oMath>
                  </m:oMathPara>
                </a14:m>
                <a:endParaRPr lang="en-US" altLang="zh-CN" sz="2400">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58" name="文本框 57"/>
              <p:cNvSpPr txBox="1">
                <a:spLocks noRot="1" noChangeAspect="1" noMove="1" noResize="1" noEditPoints="1" noAdjustHandles="1" noChangeArrowheads="1" noChangeShapeType="1" noTextEdit="1"/>
              </p:cNvSpPr>
              <p:nvPr/>
            </p:nvSpPr>
            <p:spPr>
              <a:xfrm>
                <a:off x="506095" y="1083310"/>
                <a:ext cx="11897995" cy="672465"/>
              </a:xfrm>
              <a:prstGeom prst="rect">
                <a:avLst/>
              </a:prstGeom>
              <a:blipFill rotWithShape="1">
                <a:blip r:embed="rId2"/>
                <a:stretch>
                  <a:fillRect/>
                </a:stretch>
              </a:blipFill>
            </p:spPr>
            <p:txBody>
              <a:bodyPr/>
              <a:lstStyle/>
              <a:p>
                <a:r>
                  <a:rPr lang="zh-CN" altLang="en-US">
                    <a:noFill/>
                  </a:rPr>
                  <a:t> </a:t>
                </a:r>
              </a:p>
            </p:txBody>
          </p:sp>
        </mc:Fallback>
      </mc:AlternateContent>
      <mc:AlternateContent>
        <mc:Choice Requires="a14">
          <p:sp>
            <p:nvSpPr>
              <p:cNvPr id="4" name="文本框 3" title=""/>
              <p:cNvSpPr txBox="1"/>
              <p:nvPr/>
            </p:nvSpPr>
            <p:spPr>
              <a:xfrm>
                <a:off x="506095" y="1755775"/>
                <a:ext cx="10914380" cy="4578350"/>
              </a:xfrm>
              <a:prstGeom prst="rect">
                <a:avLst/>
              </a:prstGeom>
              <a:noFill/>
            </p:spPr>
            <p:txBody>
              <a:bodyPr wrap="square" rtlCol="0">
                <a:spAutoFit/>
              </a:bodyPr>
              <a:lstStyle/>
              <a:p>
                <a:pPr algn="l">
                  <a:lnSpc>
                    <a:spcPct val="15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解：据题意</a:t>
                </a:r>
                <a:r>
                  <a:rPr sz="2400" b="1">
                    <a:solidFill>
                      <a:srgbClr val="FF0000"/>
                    </a:solidFill>
                    <a:latin typeface="宋体" panose="02010600030101010101" pitchFamily="2" charset="-122"/>
                    <a:ea typeface="宋体" panose="02010600030101010101" pitchFamily="2" charset="-122"/>
                    <a:cs typeface="宋体" panose="02010600030101010101" pitchFamily="2" charset="-122"/>
                  </a:rPr>
                  <a:t>可知方程</a:t>
                </a:r>
                <a14:m>
                  <m:oMathPara>
                    <m:oMathParaPr>
                      <m:jc/>
                    </m:oMathParaPr>
                    <m:oMath>
                      <m:sSup>
                        <m:sSupPr>
                          <m:ctrlPr>
                            <a:rPr lang="en-US" altLang="zh-CN" sz="2400" i="1">
                              <a:solidFill>
                                <a:srgbClr val="FF0000"/>
                              </a:solidFill>
                              <a:latin typeface="Cambria Math"/>
                              <a:ea typeface="宋体" pitchFamily="2" charset="-122"/>
                              <a:cs typeface="Cambria Math" panose="02040503050406030204" charset="0"/>
                            </a:rPr>
                          </m:ctrlPr>
                        </m:sSupPr>
                        <m:e>
                          <m:r>
                            <a:rPr lang="en-US" altLang="zh-CN" sz="2400" i="1">
                              <a:solidFill>
                                <a:srgbClr val="FF0000"/>
                              </a:solidFill>
                              <a:latin typeface="Cambria Math"/>
                              <a:ea typeface="宋体" pitchFamily="2" charset="-122"/>
                              <a:cs typeface="Cambria Math" panose="02040503050406030204" charset="0"/>
                            </a:rPr>
                            <m:t>𝑥</m:t>
                          </m:r>
                        </m:e>
                        <m:sup>
                          <m:r>
                            <a:rPr lang="en-US" altLang="zh-CN" sz="2400" i="1">
                              <a:solidFill>
                                <a:srgbClr val="FF0000"/>
                              </a:solidFill>
                              <a:latin typeface="Cambria Math"/>
                              <a:ea typeface="宋体" pitchFamily="2" charset="-122"/>
                              <a:cs typeface="Cambria Math" panose="02040503050406030204" charset="0"/>
                            </a:rPr>
                            <m:t>3</m:t>
                          </m:r>
                        </m:sup>
                      </m:sSup>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𝑥</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3</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0</m:t>
                      </m:r>
                    </m:oMath>
                  </m:oMathPara>
                </a14:m>
                <a:r>
                  <a:rPr sz="2400" b="1">
                    <a:solidFill>
                      <a:srgbClr val="FF0000"/>
                    </a:solidFill>
                    <a:latin typeface="宋体" panose="02010600030101010101" pitchFamily="2" charset="-122"/>
                    <a:ea typeface="宋体" panose="02010600030101010101" pitchFamily="2" charset="-122"/>
                    <a:cs typeface="宋体" panose="02010600030101010101" pitchFamily="2" charset="-122"/>
                  </a:rPr>
                  <a:t>对应的函数</a:t>
                </a:r>
                <a14:m>
                  <m:oMathPara>
                    <m:oMathParaPr>
                      <m:jc/>
                    </m:oMathParaPr>
                    <m:oMath>
                      <m:sSup>
                        <m:sSupPr>
                          <m:ctrlPr>
                            <a:rPr lang="en-US" altLang="zh-CN" sz="2400" i="1">
                              <a:solidFill>
                                <a:srgbClr val="FF0000"/>
                              </a:solidFill>
                              <a:latin typeface="Cambria Math"/>
                              <a:ea typeface="宋体" pitchFamily="2" charset="-122"/>
                              <a:cs typeface="Cambria Math" panose="02040503050406030204" charset="0"/>
                            </a:rPr>
                          </m:ctrlPr>
                        </m:sSupPr>
                        <m:e>
                          <m:r>
                            <a:rPr lang="en-US" altLang="zh-CN" sz="2400" i="1">
                              <a:solidFill>
                                <a:srgbClr val="FF0000"/>
                              </a:solidFill>
                              <a:latin typeface="Cambria Math"/>
                              <a:ea typeface="宋体" pitchFamily="2" charset="-122"/>
                              <a:cs typeface="Cambria Math" panose="02040503050406030204" charset="0"/>
                            </a:rPr>
                            <m:t>𝑓</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𝑥</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𝑥</m:t>
                          </m:r>
                        </m:e>
                        <m:sup>
                          <m:r>
                            <a:rPr lang="en-US" altLang="zh-CN" sz="2400" i="1">
                              <a:solidFill>
                                <a:srgbClr val="FF0000"/>
                              </a:solidFill>
                              <a:latin typeface="Cambria Math"/>
                              <a:ea typeface="宋体" pitchFamily="2" charset="-122"/>
                              <a:cs typeface="Cambria Math" panose="02040503050406030204" charset="0"/>
                            </a:rPr>
                            <m:t>3</m:t>
                          </m:r>
                        </m:sup>
                      </m:sSup>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𝑥</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3</m:t>
                      </m:r>
                    </m:oMath>
                  </m:oMathPara>
                </a14:m>
                <a:r>
                  <a:rPr sz="2400" b="1">
                    <a:solidFill>
                      <a:srgbClr val="FF0000"/>
                    </a:solidFill>
                    <a:latin typeface="宋体" panose="02010600030101010101" pitchFamily="2" charset="-122"/>
                    <a:ea typeface="宋体" panose="02010600030101010101" pitchFamily="2" charset="-122"/>
                    <a:cs typeface="宋体" panose="02010600030101010101" pitchFamily="2" charset="-122"/>
                  </a:rPr>
                  <a:t>在</a:t>
                </a:r>
                <a14:m>
                  <m:oMathPara>
                    <m:oMathParaPr>
                      <m:jc/>
                    </m:oMathParaPr>
                    <m:oMath>
                      <m:r>
                        <a:rPr lang="en-US" altLang="zh-CN" sz="2400" i="1">
                          <a:solidFill>
                            <a:srgbClr val="FF0000"/>
                          </a:solidFill>
                          <a:latin typeface="Cambria Math"/>
                          <a:ea typeface="宋体" pitchFamily="2" charset="-122"/>
                          <a:cs typeface="Cambria Math" panose="02040503050406030204" charset="0"/>
                        </a:rPr>
                        <m:t>𝑅</m:t>
                      </m:r>
                    </m:oMath>
                  </m:oMathPara>
                </a14:m>
                <a:r>
                  <a:rPr sz="2400" b="1">
                    <a:solidFill>
                      <a:srgbClr val="FF0000"/>
                    </a:solidFill>
                    <a:latin typeface="宋体" panose="02010600030101010101" pitchFamily="2" charset="-122"/>
                    <a:ea typeface="宋体" panose="02010600030101010101" pitchFamily="2" charset="-122"/>
                    <a:cs typeface="宋体" panose="02010600030101010101" pitchFamily="2" charset="-122"/>
                  </a:rPr>
                  <a:t>上单调递增，</a:t>
                </a:r>
                <a:endParaRPr sz="24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lnSpc>
                    <a:spcPct val="150000"/>
                  </a:lnSpc>
                </a:pPr>
                <a:r>
                  <a:rPr 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a:t>
                </a:r>
                <a:r>
                  <a:rPr sz="2400" b="1">
                    <a:solidFill>
                      <a:srgbClr val="FF0000"/>
                    </a:solidFill>
                    <a:latin typeface="宋体" panose="02010600030101010101" pitchFamily="2" charset="-122"/>
                    <a:ea typeface="宋体" panose="02010600030101010101" pitchFamily="2" charset="-122"/>
                    <a:cs typeface="宋体" panose="02010600030101010101" pitchFamily="2" charset="-122"/>
                  </a:rPr>
                  <a:t>方程</a:t>
                </a:r>
                <a14:m>
                  <m:oMathPara>
                    <m:oMathParaPr>
                      <m:jc/>
                    </m:oMathParaPr>
                    <m:oMath>
                      <m:sSup>
                        <m:sSupPr>
                          <m:ctrlPr>
                            <a:rPr lang="en-US" altLang="zh-CN" sz="2400" i="1">
                              <a:solidFill>
                                <a:srgbClr val="FF0000"/>
                              </a:solidFill>
                              <a:latin typeface="Cambria Math"/>
                              <a:ea typeface="宋体" pitchFamily="2" charset="-122"/>
                              <a:cs typeface="Cambria Math" panose="02040503050406030204" charset="0"/>
                            </a:rPr>
                          </m:ctrlPr>
                        </m:sSupPr>
                        <m:e>
                          <m:r>
                            <a:rPr lang="en-US" altLang="zh-CN" sz="2400" i="1">
                              <a:solidFill>
                                <a:srgbClr val="FF0000"/>
                              </a:solidFill>
                              <a:latin typeface="Cambria Math"/>
                              <a:ea typeface="宋体" pitchFamily="2" charset="-122"/>
                              <a:cs typeface="Cambria Math" panose="02040503050406030204" charset="0"/>
                            </a:rPr>
                            <m:t>𝑥</m:t>
                          </m:r>
                        </m:e>
                        <m:sup>
                          <m:r>
                            <a:rPr lang="en-US" altLang="zh-CN" sz="2400" i="1">
                              <a:solidFill>
                                <a:srgbClr val="FF0000"/>
                              </a:solidFill>
                              <a:latin typeface="Cambria Math"/>
                              <a:ea typeface="宋体" pitchFamily="2" charset="-122"/>
                              <a:cs typeface="Cambria Math" panose="02040503050406030204" charset="0"/>
                            </a:rPr>
                            <m:t>3</m:t>
                          </m:r>
                        </m:sup>
                      </m:sSup>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𝑥</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3</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0</m:t>
                      </m:r>
                    </m:oMath>
                  </m:oMathPara>
                </a14:m>
                <a:r>
                  <a:rPr sz="2400" b="1">
                    <a:solidFill>
                      <a:srgbClr val="FF0000"/>
                    </a:solidFill>
                    <a:latin typeface="宋体" panose="02010600030101010101" pitchFamily="2" charset="-122"/>
                    <a:ea typeface="宋体" panose="02010600030101010101" pitchFamily="2" charset="-122"/>
                    <a:cs typeface="宋体" panose="02010600030101010101" pitchFamily="2" charset="-122"/>
                  </a:rPr>
                  <a:t>的根，即为函数</a:t>
                </a:r>
                <a14:m>
                  <m:oMathPara>
                    <m:oMathParaPr>
                      <m:jc/>
                    </m:oMathParaPr>
                    <m:oMath>
                      <m:sSup>
                        <m:sSupPr>
                          <m:ctrlPr>
                            <a:rPr lang="en-US" altLang="zh-CN" sz="2400" i="1">
                              <a:solidFill>
                                <a:srgbClr val="FF0000"/>
                              </a:solidFill>
                              <a:latin typeface="Cambria Math"/>
                              <a:ea typeface="宋体" pitchFamily="2" charset="-122"/>
                              <a:cs typeface="Cambria Math" panose="02040503050406030204" charset="0"/>
                            </a:rPr>
                          </m:ctrlPr>
                        </m:sSupPr>
                        <m:e>
                          <m:r>
                            <a:rPr lang="en-US" altLang="zh-CN" sz="2400" i="1">
                              <a:solidFill>
                                <a:srgbClr val="FF0000"/>
                              </a:solidFill>
                              <a:latin typeface="Cambria Math"/>
                              <a:ea typeface="宋体" pitchFamily="2" charset="-122"/>
                              <a:cs typeface="Cambria Math" panose="02040503050406030204" charset="0"/>
                            </a:rPr>
                            <m:t>𝑓</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𝑥</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𝑥</m:t>
                          </m:r>
                        </m:e>
                        <m:sup>
                          <m:r>
                            <a:rPr lang="en-US" altLang="zh-CN" sz="2400" i="1">
                              <a:solidFill>
                                <a:srgbClr val="FF0000"/>
                              </a:solidFill>
                              <a:latin typeface="Cambria Math"/>
                              <a:ea typeface="宋体" pitchFamily="2" charset="-122"/>
                              <a:cs typeface="Cambria Math" panose="02040503050406030204" charset="0"/>
                            </a:rPr>
                            <m:t>3</m:t>
                          </m:r>
                        </m:sup>
                      </m:sSup>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𝑥</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3</m:t>
                      </m:r>
                    </m:oMath>
                  </m:oMathPara>
                </a14:m>
                <a:r>
                  <a:rPr sz="2400" b="1">
                    <a:solidFill>
                      <a:srgbClr val="FF0000"/>
                    </a:solidFill>
                    <a:latin typeface="宋体" panose="02010600030101010101" pitchFamily="2" charset="-122"/>
                    <a:ea typeface="宋体" panose="02010600030101010101" pitchFamily="2" charset="-122"/>
                    <a:cs typeface="宋体" panose="02010600030101010101" pitchFamily="2" charset="-122"/>
                  </a:rPr>
                  <a:t>的零点</a:t>
                </a:r>
                <a:r>
                  <a:rPr 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sz="24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lnSpc>
                    <a:spcPct val="150000"/>
                  </a:lnSpc>
                </a:pPr>
                <a:r>
                  <a:rPr sz="2400" b="1">
                    <a:solidFill>
                      <a:srgbClr val="FF0000"/>
                    </a:solidFill>
                    <a:latin typeface="宋体" panose="02010600030101010101" pitchFamily="2" charset="-122"/>
                    <a:ea typeface="宋体" panose="02010600030101010101" pitchFamily="2" charset="-122"/>
                    <a:cs typeface="宋体" panose="02010600030101010101" pitchFamily="2" charset="-122"/>
                  </a:rPr>
                  <a:t>所以通过二分法就可求出函数的零点，</a:t>
                </a:r>
                <a14:m>
                  <m:oMathPara>
                    <m:oMathParaPr>
                      <m:jc/>
                    </m:oMathParaPr>
                    <m:oMath>
                      <m:r>
                        <a:rPr lang="en-US" altLang="zh-CN" sz="2400" i="1">
                          <a:solidFill>
                            <a:srgbClr val="FF0000"/>
                          </a:solidFill>
                          <a:latin typeface="Cambria Math"/>
                          <a:ea typeface="宋体" pitchFamily="2" charset="-122"/>
                          <a:cs typeface="Cambria Math" panose="02040503050406030204" charset="0"/>
                        </a:rPr>
                        <m:t>𝑓</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1</m:t>
                      </m:r>
                      <m:r>
                        <a:rPr lang="en-US" altLang="zh-CN" sz="2400" i="1">
                          <a:solidFill>
                            <a:srgbClr val="FF0000"/>
                          </a:solidFill>
                          <a:latin typeface="Cambria Math"/>
                          <a:ea typeface="宋体" pitchFamily="2" charset="-122"/>
                          <a:cs typeface="Cambria Math" panose="02040503050406030204" charset="0"/>
                        </a:rPr>
                        <m:t>)&lt;</m:t>
                      </m:r>
                      <m:r>
                        <a:rPr lang="en-US" altLang="zh-CN" sz="2400" i="1">
                          <a:solidFill>
                            <a:srgbClr val="FF0000"/>
                          </a:solidFill>
                          <a:latin typeface="Cambria Math"/>
                          <a:ea typeface="宋体" pitchFamily="2" charset="-122"/>
                          <a:cs typeface="Cambria Math" panose="02040503050406030204" charset="0"/>
                        </a:rPr>
                        <m:t>0</m:t>
                      </m:r>
                    </m:oMath>
                  </m:oMathPara>
                </a14:m>
                <a:r>
                  <a:rPr sz="2400" b="1">
                    <a:solidFill>
                      <a:srgbClr val="FF0000"/>
                    </a:solidFill>
                    <a:latin typeface="宋体" panose="02010600030101010101" pitchFamily="2" charset="-122"/>
                    <a:ea typeface="宋体" panose="02010600030101010101" pitchFamily="2" charset="-122"/>
                    <a:cs typeface="宋体" panose="02010600030101010101" pitchFamily="2" charset="-122"/>
                  </a:rPr>
                  <a:t>，</a:t>
                </a:r>
                <a14:m>
                  <m:oMathPara>
                    <m:oMathParaPr>
                      <m:jc/>
                    </m:oMathParaPr>
                    <m:oMath>
                      <m:r>
                        <a:rPr lang="en-US" altLang="zh-CN" sz="2400" i="1">
                          <a:solidFill>
                            <a:srgbClr val="FF0000"/>
                          </a:solidFill>
                          <a:latin typeface="Cambria Math"/>
                          <a:ea typeface="宋体" pitchFamily="2" charset="-122"/>
                          <a:cs typeface="Cambria Math" panose="02040503050406030204" charset="0"/>
                        </a:rPr>
                        <m:t>𝑓</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2</m:t>
                      </m:r>
                      <m:r>
                        <a:rPr lang="en-US" altLang="zh-CN" sz="2400" i="1">
                          <a:solidFill>
                            <a:srgbClr val="FF0000"/>
                          </a:solidFill>
                          <a:latin typeface="Cambria Math"/>
                          <a:ea typeface="宋体" pitchFamily="2" charset="-122"/>
                          <a:cs typeface="Cambria Math" panose="02040503050406030204" charset="0"/>
                        </a:rPr>
                        <m:t>)&gt;</m:t>
                      </m:r>
                      <m:r>
                        <a:rPr lang="en-US" altLang="zh-CN" sz="2400" i="1">
                          <a:solidFill>
                            <a:srgbClr val="FF0000"/>
                          </a:solidFill>
                          <a:latin typeface="Cambria Math"/>
                          <a:ea typeface="宋体" pitchFamily="2" charset="-122"/>
                          <a:cs typeface="Cambria Math" panose="02040503050406030204" charset="0"/>
                        </a:rPr>
                        <m:t>0</m:t>
                      </m:r>
                    </m:oMath>
                  </m:oMathPara>
                </a14:m>
                <a:r>
                  <a:rPr lang="zh-CN" altLang="en-US" sz="2400">
                    <a:solidFill>
                      <a:srgbClr val="FF0000"/>
                    </a:solidFill>
                    <a:latin typeface="Cambria Math" panose="02040503050406030204" charset="0"/>
                    <a:ea typeface="宋体" panose="02010600030101010101" pitchFamily="2" charset="-122"/>
                    <a:cs typeface="Cambria Math" panose="02040503050406030204" charset="0"/>
                  </a:rPr>
                  <a:t>，</a:t>
                </a:r>
                <a:endParaRPr sz="24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lnSpc>
                    <a:spcPct val="150000"/>
                  </a:lnSpc>
                </a:pPr>
                <a:r>
                  <a:rPr sz="2400" b="1">
                    <a:solidFill>
                      <a:srgbClr val="FF0000"/>
                    </a:solidFill>
                    <a:latin typeface="宋体" panose="02010600030101010101" pitchFamily="2" charset="-122"/>
                    <a:ea typeface="宋体" panose="02010600030101010101" pitchFamily="2" charset="-122"/>
                    <a:cs typeface="宋体" panose="02010600030101010101" pitchFamily="2" charset="-122"/>
                  </a:rPr>
                  <a:t>所以在区间</a:t>
                </a:r>
                <a14:m>
                  <m:oMathPara>
                    <m:oMathParaPr>
                      <m:jc/>
                    </m:oMathParaPr>
                    <m:oMath>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1</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2</m:t>
                      </m:r>
                      <m:r>
                        <a:rPr lang="en-US" altLang="zh-CN" sz="2400" i="1">
                          <a:solidFill>
                            <a:srgbClr val="FF0000"/>
                          </a:solidFill>
                          <a:latin typeface="Cambria Math"/>
                          <a:ea typeface="宋体" pitchFamily="2" charset="-122"/>
                          <a:cs typeface="Cambria Math" panose="02040503050406030204" charset="0"/>
                        </a:rPr>
                        <m:t>)</m:t>
                      </m:r>
                    </m:oMath>
                  </m:oMathPara>
                </a14:m>
                <a:r>
                  <a:rPr sz="2400" b="1">
                    <a:solidFill>
                      <a:srgbClr val="FF0000"/>
                    </a:solidFill>
                    <a:latin typeface="宋体" panose="02010600030101010101" pitchFamily="2" charset="-122"/>
                    <a:ea typeface="宋体" panose="02010600030101010101" pitchFamily="2" charset="-122"/>
                    <a:cs typeface="宋体" panose="02010600030101010101" pitchFamily="2" charset="-122"/>
                  </a:rPr>
                  <a:t>上进行二分法计算.</a:t>
                </a:r>
                <a:endParaRPr sz="24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lnSpc>
                    <a:spcPct val="150000"/>
                  </a:lnSpc>
                </a:pPr>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而</a:t>
                </a:r>
                <a14:m>
                  <m:oMathPara>
                    <m:oMathParaPr>
                      <m:jc/>
                    </m:oMathParaPr>
                    <m:oMath>
                      <m:r>
                        <a:rPr lang="en-US" altLang="zh-CN" sz="2400" i="1">
                          <a:solidFill>
                            <a:srgbClr val="FF0000"/>
                          </a:solidFill>
                          <a:latin typeface="Cambria Math"/>
                          <a:ea typeface="宋体" pitchFamily="2" charset="-122"/>
                          <a:cs typeface="Cambria Math" panose="02040503050406030204" charset="0"/>
                        </a:rPr>
                        <m:t>𝑓</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1</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5</m:t>
                      </m:r>
                      <m:r>
                        <a:rPr lang="en-US" altLang="zh-CN" sz="2400" i="1">
                          <a:solidFill>
                            <a:srgbClr val="FF0000"/>
                          </a:solidFill>
                          <a:latin typeface="Cambria Math"/>
                          <a:ea typeface="宋体" pitchFamily="2" charset="-122"/>
                          <a:cs typeface="Cambria Math" panose="02040503050406030204" charset="0"/>
                        </a:rPr>
                        <m:t>)&gt;</m:t>
                      </m:r>
                      <m:r>
                        <a:rPr lang="en-US" altLang="zh-CN" sz="2400" i="1">
                          <a:solidFill>
                            <a:srgbClr val="FF0000"/>
                          </a:solidFill>
                          <a:latin typeface="Cambria Math"/>
                          <a:ea typeface="宋体" pitchFamily="2" charset="-122"/>
                          <a:cs typeface="Cambria Math" panose="02040503050406030204" charset="0"/>
                        </a:rPr>
                        <m:t>0</m:t>
                      </m:r>
                    </m:oMath>
                  </m:oMathPara>
                </a14:m>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a:t>
                </a:r>
                <a:r>
                  <a:rPr sz="2400" b="1">
                    <a:solidFill>
                      <a:srgbClr val="FF0000"/>
                    </a:solidFill>
                    <a:latin typeface="宋体" panose="02010600030101010101" pitchFamily="2" charset="-122"/>
                    <a:ea typeface="宋体" panose="02010600030101010101" pitchFamily="2" charset="-122"/>
                    <a:cs typeface="宋体" panose="02010600030101010101" pitchFamily="2" charset="-122"/>
                  </a:rPr>
                  <a:t>所以在区间</a:t>
                </a:r>
                <a14:m>
                  <m:oMathPara>
                    <m:oMathParaPr>
                      <m:jc/>
                    </m:oMathParaPr>
                    <m:oMath>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1</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1</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5</m:t>
                      </m:r>
                      <m:r>
                        <a:rPr lang="en-US" altLang="zh-CN" sz="2400" i="1">
                          <a:solidFill>
                            <a:srgbClr val="FF0000"/>
                          </a:solidFill>
                          <a:latin typeface="Cambria Math"/>
                          <a:ea typeface="宋体" pitchFamily="2" charset="-122"/>
                          <a:cs typeface="Cambria Math" panose="02040503050406030204" charset="0"/>
                        </a:rPr>
                        <m:t>)</m:t>
                      </m:r>
                    </m:oMath>
                  </m:oMathPara>
                </a14:m>
                <a:r>
                  <a:rPr sz="2400" b="1">
                    <a:solidFill>
                      <a:srgbClr val="FF0000"/>
                    </a:solidFill>
                    <a:latin typeface="宋体" panose="02010600030101010101" pitchFamily="2" charset="-122"/>
                    <a:ea typeface="宋体" panose="02010600030101010101" pitchFamily="2" charset="-122"/>
                    <a:cs typeface="宋体" panose="02010600030101010101" pitchFamily="2" charset="-122"/>
                  </a:rPr>
                  <a:t>上有零点.</a:t>
                </a:r>
                <a:endParaRPr sz="24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lnSpc>
                    <a:spcPct val="150000"/>
                  </a:lnSpc>
                </a:pPr>
                <a14:m>
                  <m:oMathPara>
                    <m:oMathParaPr>
                      <m:jc/>
                    </m:oMathParaPr>
                    <m:oMath>
                      <m:r>
                        <a:rPr lang="en-US" altLang="zh-CN" sz="2400" i="1">
                          <a:solidFill>
                            <a:srgbClr val="FF0000"/>
                          </a:solidFill>
                          <a:latin typeface="Cambria Math"/>
                          <a:ea typeface="宋体" pitchFamily="2" charset="-122"/>
                          <a:cs typeface="Cambria Math" panose="02040503050406030204" charset="0"/>
                        </a:rPr>
                        <m:t>𝑓</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1</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25</m:t>
                      </m:r>
                      <m:r>
                        <a:rPr lang="en-US" altLang="zh-CN" sz="2400" i="1">
                          <a:solidFill>
                            <a:srgbClr val="FF0000"/>
                          </a:solidFill>
                          <a:latin typeface="Cambria Math"/>
                          <a:ea typeface="宋体" pitchFamily="2" charset="-122"/>
                          <a:cs typeface="Cambria Math" panose="02040503050406030204" charset="0"/>
                        </a:rPr>
                        <m:t>)&gt;</m:t>
                      </m:r>
                      <m:r>
                        <a:rPr lang="en-US" altLang="zh-CN" sz="2400" i="1">
                          <a:solidFill>
                            <a:srgbClr val="FF0000"/>
                          </a:solidFill>
                          <a:latin typeface="Cambria Math"/>
                          <a:ea typeface="宋体" pitchFamily="2" charset="-122"/>
                          <a:cs typeface="Cambria Math" panose="02040503050406030204" charset="0"/>
                        </a:rPr>
                        <m:t>0</m:t>
                      </m:r>
                      <m:r>
                        <a:rPr lang="en-US" altLang="zh-CN" sz="2400" i="1">
                          <a:solidFill>
                            <a:srgbClr val="FF0000"/>
                          </a:solidFill>
                          <a:latin typeface="Cambria Math"/>
                          <a:ea typeface="宋体" pitchFamily="2" charset="-122"/>
                          <a:cs typeface="Cambria Math" panose="02040503050406030204" charset="0"/>
                        </a:rPr>
                        <m:t>，</m:t>
                      </m:r>
                    </m:oMath>
                  </m:oMathPara>
                </a14:m>
                <a:r>
                  <a:rPr sz="2400" b="1">
                    <a:solidFill>
                      <a:srgbClr val="FF0000"/>
                    </a:solidFill>
                    <a:latin typeface="宋体" panose="02010600030101010101" pitchFamily="2" charset="-122"/>
                    <a:ea typeface="宋体" panose="02010600030101010101" pitchFamily="2" charset="-122"/>
                    <a:cs typeface="宋体" panose="02010600030101010101" pitchFamily="2" charset="-122"/>
                  </a:rPr>
                  <a:t>所以在区间</a:t>
                </a:r>
                <a14:m>
                  <m:oMathPara>
                    <m:oMathParaPr>
                      <m:jc/>
                    </m:oMathParaPr>
                    <m:oMath>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1</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1</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25</m:t>
                      </m:r>
                      <m:r>
                        <a:rPr lang="en-US" altLang="zh-CN" sz="2400" i="1">
                          <a:solidFill>
                            <a:srgbClr val="FF0000"/>
                          </a:solidFill>
                          <a:latin typeface="Cambria Math"/>
                          <a:ea typeface="宋体" pitchFamily="2" charset="-122"/>
                          <a:cs typeface="Cambria Math" panose="02040503050406030204" charset="0"/>
                        </a:rPr>
                        <m:t>)</m:t>
                      </m:r>
                    </m:oMath>
                  </m:oMathPara>
                </a14:m>
                <a:r>
                  <a:rPr sz="2400" b="1">
                    <a:solidFill>
                      <a:srgbClr val="FF0000"/>
                    </a:solidFill>
                    <a:latin typeface="宋体" panose="02010600030101010101" pitchFamily="2" charset="-122"/>
                    <a:ea typeface="宋体" panose="02010600030101010101" pitchFamily="2" charset="-122"/>
                    <a:cs typeface="宋体" panose="02010600030101010101" pitchFamily="2" charset="-122"/>
                  </a:rPr>
                  <a:t>上有零点.</a:t>
                </a:r>
                <a:endParaRPr sz="24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lnSpc>
                    <a:spcPct val="150000"/>
                  </a:lnSpc>
                </a:pPr>
                <a14:m>
                  <m:oMathPara>
                    <m:oMathParaPr>
                      <m:jc/>
                    </m:oMathParaPr>
                    <m:oMath>
                      <m:r>
                        <a:rPr lang="en-US" altLang="zh-CN" sz="2400" i="1">
                          <a:solidFill>
                            <a:srgbClr val="FF0000"/>
                          </a:solidFill>
                          <a:latin typeface="Cambria Math"/>
                          <a:ea typeface="宋体" pitchFamily="2" charset="-122"/>
                          <a:cs typeface="Cambria Math" panose="02040503050406030204" charset="0"/>
                        </a:rPr>
                        <m:t>𝑓</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1</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125</m:t>
                      </m:r>
                      <m:r>
                        <a:rPr lang="en-US" altLang="zh-CN" sz="2400" i="1">
                          <a:solidFill>
                            <a:srgbClr val="FF0000"/>
                          </a:solidFill>
                          <a:latin typeface="Cambria Math"/>
                          <a:ea typeface="宋体" pitchFamily="2" charset="-122"/>
                          <a:cs typeface="Cambria Math" panose="02040503050406030204" charset="0"/>
                        </a:rPr>
                        <m:t>)&lt;</m:t>
                      </m:r>
                      <m:r>
                        <a:rPr lang="en-US" altLang="zh-CN" sz="2400" i="1">
                          <a:solidFill>
                            <a:srgbClr val="FF0000"/>
                          </a:solidFill>
                          <a:latin typeface="Cambria Math"/>
                          <a:ea typeface="宋体" pitchFamily="2" charset="-122"/>
                          <a:cs typeface="Cambria Math" panose="02040503050406030204" charset="0"/>
                        </a:rPr>
                        <m:t>0</m:t>
                      </m:r>
                      <m:r>
                        <a:rPr lang="en-US" altLang="zh-CN" sz="2400" i="1">
                          <a:solidFill>
                            <a:srgbClr val="FF0000"/>
                          </a:solidFill>
                          <a:latin typeface="Cambria Math"/>
                          <a:ea typeface="宋体" pitchFamily="2" charset="-122"/>
                          <a:cs typeface="Cambria Math" panose="02040503050406030204" charset="0"/>
                        </a:rPr>
                        <m:t>，</m:t>
                      </m:r>
                    </m:oMath>
                  </m:oMathPara>
                </a14:m>
                <a:r>
                  <a:rPr sz="2400" b="1">
                    <a:solidFill>
                      <a:srgbClr val="FF0000"/>
                    </a:solidFill>
                    <a:latin typeface="宋体" panose="02010600030101010101" pitchFamily="2" charset="-122"/>
                    <a:ea typeface="宋体" panose="02010600030101010101" pitchFamily="2" charset="-122"/>
                    <a:cs typeface="宋体" panose="02010600030101010101" pitchFamily="2" charset="-122"/>
                  </a:rPr>
                  <a:t>所以在区间</a:t>
                </a:r>
                <a14:m>
                  <m:oMathPara>
                    <m:oMathParaPr>
                      <m:jc/>
                    </m:oMathParaPr>
                    <m:oMath>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1</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125</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1</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25</m:t>
                      </m:r>
                      <m:r>
                        <a:rPr lang="en-US" altLang="zh-CN" sz="2400" i="1">
                          <a:solidFill>
                            <a:srgbClr val="FF0000"/>
                          </a:solidFill>
                          <a:latin typeface="Cambria Math"/>
                          <a:ea typeface="宋体" pitchFamily="2" charset="-122"/>
                          <a:cs typeface="Cambria Math" panose="02040503050406030204" charset="0"/>
                        </a:rPr>
                        <m:t>)</m:t>
                      </m:r>
                    </m:oMath>
                  </m:oMathPara>
                </a14:m>
                <a:r>
                  <a:rPr sz="2400" b="1">
                    <a:solidFill>
                      <a:srgbClr val="FF0000"/>
                    </a:solidFill>
                    <a:latin typeface="宋体" panose="02010600030101010101" pitchFamily="2" charset="-122"/>
                    <a:ea typeface="宋体" panose="02010600030101010101" pitchFamily="2" charset="-122"/>
                    <a:cs typeface="宋体" panose="02010600030101010101" pitchFamily="2" charset="-122"/>
                  </a:rPr>
                  <a:t>上有零点.</a:t>
                </a:r>
                <a:endParaRPr sz="24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lnSpc>
                    <a:spcPct val="150000"/>
                  </a:lnSpc>
                </a:pPr>
                <a:r>
                  <a:rPr sz="2400" b="1">
                    <a:solidFill>
                      <a:srgbClr val="FF0000"/>
                    </a:solidFill>
                    <a:latin typeface="宋体" panose="02010600030101010101" pitchFamily="2" charset="-122"/>
                    <a:ea typeface="宋体" panose="02010600030101010101" pitchFamily="2" charset="-122"/>
                    <a:cs typeface="宋体" panose="02010600030101010101" pitchFamily="2" charset="-122"/>
                  </a:rPr>
                  <a:t>因为精确度为</a:t>
                </a:r>
                <a14:m>
                  <m:oMathPara>
                    <m:oMathParaPr>
                      <m:jc/>
                    </m:oMathParaPr>
                    <m:oMath>
                      <m:r>
                        <a:rPr lang="en-US" altLang="zh-CN" sz="2400" i="1">
                          <a:solidFill>
                            <a:srgbClr val="FF0000"/>
                          </a:solidFill>
                          <a:latin typeface="Cambria Math"/>
                          <a:ea typeface="宋体" pitchFamily="2" charset="-122"/>
                          <a:cs typeface="Cambria Math" panose="02040503050406030204" charset="0"/>
                        </a:rPr>
                        <m:t>0</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1</m:t>
                      </m:r>
                    </m:oMath>
                  </m:oMathPara>
                </a14:m>
                <a:r>
                  <a:rPr sz="2400" b="1">
                    <a:solidFill>
                      <a:srgbClr val="FF0000"/>
                    </a:solidFill>
                    <a:latin typeface="宋体" panose="02010600030101010101" pitchFamily="2" charset="-122"/>
                    <a:ea typeface="宋体" panose="02010600030101010101" pitchFamily="2" charset="-122"/>
                    <a:cs typeface="宋体" panose="02010600030101010101" pitchFamily="2" charset="-122"/>
                  </a:rPr>
                  <a:t>，所以对应方程的解为</a:t>
                </a:r>
                <a14:m>
                  <m:oMathPara>
                    <m:oMathParaPr>
                      <m:jc/>
                    </m:oMathParaPr>
                    <m:oMath>
                      <m:r>
                        <a:rPr lang="en-US" altLang="zh-CN" sz="2400" i="1">
                          <a:solidFill>
                            <a:srgbClr val="FF0000"/>
                          </a:solidFill>
                          <a:latin typeface="Cambria Math"/>
                          <a:ea typeface="宋体" pitchFamily="2" charset="-122"/>
                          <a:cs typeface="Cambria Math" panose="02040503050406030204" charset="0"/>
                        </a:rPr>
                        <m:t>1</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2</m:t>
                      </m:r>
                    </m:oMath>
                  </m:oMathPara>
                </a14:m>
                <a:r>
                  <a:rPr sz="2400" b="1">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sz="2400" b="1">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4" name="文本框 3"/>
              <p:cNvSpPr txBox="1">
                <a:spLocks noRot="1" noChangeAspect="1" noMove="1" noResize="1" noEditPoints="1" noAdjustHandles="1" noChangeArrowheads="1" noChangeShapeType="1" noTextEdit="1"/>
              </p:cNvSpPr>
              <p:nvPr/>
            </p:nvSpPr>
            <p:spPr>
              <a:xfrm>
                <a:off x="506095" y="1755775"/>
                <a:ext cx="10914380" cy="4578350"/>
              </a:xfrm>
              <a:prstGeom prst="rect">
                <a:avLst/>
              </a:prstGeom>
              <a:blipFill rotWithShape="1">
                <a:blip r:embed="rId3"/>
                <a:stretch>
                  <a:fillRect r="-681"/>
                </a:stretch>
              </a:blipFill>
            </p:spPr>
            <p:txBody>
              <a:bodyPr/>
              <a:lstStyle/>
              <a:p>
                <a:r>
                  <a:rPr lang="zh-CN" altLang="en-US">
                    <a:noFill/>
                  </a:rPr>
                  <a:t> </a:t>
                </a:r>
              </a:p>
            </p:txBody>
          </p:sp>
        </mc:Fallback>
      </mc:AlternateContent>
    </p:spTree>
    <p:custDataLst>
      <p:tags r:id="rId4"/>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5" name="组合 4" title=""/>
          <p:cNvGrpSpPr/>
          <p:nvPr/>
        </p:nvGrpSpPr>
        <p:grpSpPr>
          <a:xfrm>
            <a:off x="582930" y="-44450"/>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6"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7"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练习</a:t>
                </a:r>
                <a:endParaRPr sz="3200">
                  <a:solidFill>
                    <a:schemeClr val="bg1"/>
                  </a:solidFill>
                  <a:latin typeface="黑体" panose="02010609060101010101" pitchFamily="49" charset="-122"/>
                  <a:ea typeface="黑体" panose="02010609060101010101" pitchFamily="49" charset="-122"/>
                </a:endParaRPr>
              </a:p>
            </p:txBody>
          </p:sp>
        </p:grpSp>
        <p:grpSp>
          <p:nvGrpSpPr>
            <p:cNvPr id="8" name="组合 7"/>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mc:AlternateContent>
        <mc:Choice Requires="a14">
          <p:sp>
            <p:nvSpPr>
              <p:cNvPr id="58" name="文本框 57" title=""/>
              <p:cNvSpPr txBox="1"/>
              <p:nvPr/>
            </p:nvSpPr>
            <p:spPr>
              <a:xfrm>
                <a:off x="524510" y="614045"/>
                <a:ext cx="11498580" cy="1568450"/>
              </a:xfrm>
              <a:prstGeom prst="rect">
                <a:avLst/>
              </a:prstGeom>
              <a:noFill/>
            </p:spPr>
            <p:txBody>
              <a:bodyPr wrap="square" rtlCol="0">
                <a:spAutoFit/>
              </a:bodyPr>
              <a:lstStyle/>
              <a:p>
                <a:pPr>
                  <a:lnSpc>
                    <a:spcPct val="150000"/>
                  </a:lnSpc>
                </a:pPr>
                <a:r>
                  <a:rPr lang="zh-CN" altLang="en-US" sz="2400" b="1">
                    <a:latin typeface="宋体" panose="02010600030101010101" pitchFamily="2" charset="-122"/>
                    <a:ea typeface="宋体" panose="02010600030101010101" pitchFamily="2" charset="-122"/>
                    <a:cs typeface="宋体" panose="02010600030101010101" pitchFamily="2" charset="-122"/>
                  </a:rPr>
                  <a:t>变</a:t>
                </a:r>
                <a:r>
                  <a:rPr lang="en-US" altLang="zh-CN" sz="2400" b="1">
                    <a:latin typeface="宋体" panose="02010600030101010101" pitchFamily="2" charset="-122"/>
                    <a:ea typeface="宋体" panose="02010600030101010101" pitchFamily="2" charset="-122"/>
                    <a:cs typeface="宋体" panose="02010600030101010101" pitchFamily="2" charset="-122"/>
                  </a:rPr>
                  <a:t>2.</a:t>
                </a:r>
                <a:r>
                  <a:rPr lang="zh-CN" altLang="en-US" sz="2400" b="1">
                    <a:latin typeface="宋体" panose="02010600030101010101" pitchFamily="2" charset="-122"/>
                    <a:ea typeface="宋体" panose="02010600030101010101" pitchFamily="2" charset="-122"/>
                    <a:cs typeface="宋体" panose="02010600030101010101" pitchFamily="2" charset="-122"/>
                  </a:rPr>
                  <a:t>下列是函数</a:t>
                </a:r>
                <a14:m>
                  <m:oMathPara>
                    <m:oMathParaPr>
                      <m:jc/>
                    </m:oMathParaPr>
                    <m:oMath>
                      <m:r>
                        <a:rPr lang="en-US" altLang="zh-CN" sz="2400" i="1">
                          <a:latin typeface="Cambria Math"/>
                          <a:cs typeface="Cambria Math" panose="02040503050406030204" charset="0"/>
                        </a:rPr>
                        <m:t>𝑓</m:t>
                      </m:r>
                      <m:r>
                        <a:rPr lang="en-US" altLang="zh-CN" sz="2400" i="1">
                          <a:latin typeface="Cambria Math"/>
                          <a:cs typeface="Cambria Math" panose="02040503050406030204" charset="0"/>
                        </a:rPr>
                        <m:t>(</m:t>
                      </m:r>
                      <m:r>
                        <a:rPr lang="en-US" altLang="zh-CN" sz="2400" i="1">
                          <a:latin typeface="Cambria Math"/>
                          <a:cs typeface="Cambria Math" panose="02040503050406030204" charset="0"/>
                        </a:rPr>
                        <m:t>𝑥</m:t>
                      </m:r>
                      <m:r>
                        <a:rPr lang="en-US" altLang="zh-CN" sz="2400" i="1">
                          <a:latin typeface="Cambria Math"/>
                          <a:cs typeface="Cambria Math" panose="02040503050406030204" charset="0"/>
                        </a:rPr>
                        <m:t>)</m:t>
                      </m:r>
                    </m:oMath>
                  </m:oMathPara>
                </a14:m>
                <a:r>
                  <a:rPr lang="zh-CN" altLang="en-US" sz="2400" b="1">
                    <a:latin typeface="宋体" panose="02010600030101010101" pitchFamily="2" charset="-122"/>
                    <a:ea typeface="宋体" panose="02010600030101010101" pitchFamily="2" charset="-122"/>
                    <a:cs typeface="宋体" panose="02010600030101010101" pitchFamily="2" charset="-122"/>
                  </a:rPr>
                  <a:t>在区间</a:t>
                </a:r>
                <a14:m>
                  <m:oMathPara>
                    <m:oMathParaPr>
                      <m:jc/>
                    </m:oMathParaPr>
                    <m:oMath>
                      <m:r>
                        <a:rPr lang="en-US" altLang="zh-CN" sz="2400" i="1">
                          <a:latin typeface="Cambria Math"/>
                          <a:cs typeface="Cambria Math" panose="02040503050406030204" charset="0"/>
                        </a:rPr>
                        <m:t>[</m:t>
                      </m:r>
                      <m:r>
                        <a:rPr lang="en-US" altLang="zh-CN" sz="2400" i="1">
                          <a:latin typeface="Cambria Math"/>
                          <a:cs typeface="Cambria Math" panose="02040503050406030204" charset="0"/>
                        </a:rPr>
                        <m:t>1</m:t>
                      </m:r>
                      <m:r>
                        <a:rPr lang="en-US" altLang="zh-CN" sz="2400" i="1">
                          <a:latin typeface="Cambria Math"/>
                          <a:cs typeface="Cambria Math" panose="02040503050406030204" charset="0"/>
                        </a:rPr>
                        <m:t>,</m:t>
                      </m:r>
                      <m:r>
                        <a:rPr lang="en-US" altLang="zh-CN" sz="2400" i="1">
                          <a:latin typeface="Cambria Math"/>
                          <a:cs typeface="Cambria Math" panose="02040503050406030204" charset="0"/>
                        </a:rPr>
                        <m:t>2</m:t>
                      </m:r>
                      <m:r>
                        <a:rPr lang="en-US" altLang="zh-CN" sz="2400" i="1">
                          <a:latin typeface="Cambria Math"/>
                          <a:cs typeface="Cambria Math" panose="02040503050406030204" charset="0"/>
                        </a:rPr>
                        <m:t>]</m:t>
                      </m:r>
                    </m:oMath>
                  </m:oMathPara>
                </a14:m>
                <a:r>
                  <a:rPr lang="zh-CN" altLang="en-US" sz="2400" b="1">
                    <a:latin typeface="宋体" panose="02010600030101010101" pitchFamily="2" charset="-122"/>
                    <a:ea typeface="宋体" panose="02010600030101010101" pitchFamily="2" charset="-122"/>
                    <a:cs typeface="宋体" panose="02010600030101010101" pitchFamily="2" charset="-122"/>
                  </a:rPr>
                  <a:t>上一些点的函数值</a:t>
                </a:r>
                <a:r>
                  <a:rPr lang="en-US" altLang="zh-CN" sz="2400" b="1">
                    <a:latin typeface="宋体" panose="02010600030101010101" pitchFamily="2" charset="-122"/>
                    <a:ea typeface="宋体" panose="02010600030101010101" pitchFamily="2" charset="-122"/>
                    <a:cs typeface="宋体" panose="02010600030101010101" pitchFamily="2" charset="-122"/>
                  </a:rPr>
                  <a:t>.</a:t>
                </a:r>
                <a:r>
                  <a:rPr lang="zh-CN" altLang="en-US" sz="2400" b="1">
                    <a:latin typeface="宋体" panose="02010600030101010101" pitchFamily="2" charset="-122"/>
                    <a:ea typeface="宋体" panose="02010600030101010101" pitchFamily="2" charset="-122"/>
                    <a:cs typeface="宋体" panose="02010600030101010101" pitchFamily="2" charset="-122"/>
                  </a:rPr>
                  <a:t>由此可判断：方程</a:t>
                </a:r>
                <a14:m>
                  <m:oMathPara>
                    <m:oMathParaPr>
                      <m:jc/>
                    </m:oMathParaPr>
                    <m:oMath>
                      <m:r>
                        <a:rPr lang="en-US" altLang="zh-CN" sz="2400" i="1">
                          <a:latin typeface="Cambria Math"/>
                          <a:cs typeface="Cambria Math" panose="02040503050406030204" charset="0"/>
                        </a:rPr>
                        <m:t>𝑓</m:t>
                      </m:r>
                      <m:r>
                        <a:rPr lang="en-US" altLang="zh-CN" sz="2400" i="1">
                          <a:latin typeface="Cambria Math"/>
                          <a:cs typeface="Cambria Math" panose="02040503050406030204" charset="0"/>
                        </a:rPr>
                        <m:t>(</m:t>
                      </m:r>
                      <m:r>
                        <a:rPr lang="en-US" altLang="zh-CN" sz="2400" i="1">
                          <a:latin typeface="Cambria Math"/>
                          <a:cs typeface="Cambria Math" panose="02040503050406030204" charset="0"/>
                        </a:rPr>
                        <m:t>𝑥</m:t>
                      </m:r>
                      <m:r>
                        <a:rPr lang="en-US" altLang="zh-CN" sz="2400" i="1">
                          <a:latin typeface="Cambria Math"/>
                          <a:cs typeface="Cambria Math" panose="02040503050406030204" charset="0"/>
                        </a:rPr>
                        <m:t>)=</m:t>
                      </m:r>
                      <m:r>
                        <a:rPr lang="en-US" altLang="zh-CN" sz="2400" i="1">
                          <a:latin typeface="Cambria Math"/>
                          <a:cs typeface="Cambria Math" panose="02040503050406030204" charset="0"/>
                        </a:rPr>
                        <m:t>0</m:t>
                      </m:r>
                    </m:oMath>
                  </m:oMathPara>
                </a14:m>
                <a:r>
                  <a:rPr lang="zh-CN" altLang="en-US" sz="2400" b="1">
                    <a:latin typeface="宋体" panose="02010600030101010101" pitchFamily="2" charset="-122"/>
                    <a:ea typeface="宋体" panose="02010600030101010101" pitchFamily="2" charset="-122"/>
                    <a:cs typeface="宋体" panose="02010600030101010101" pitchFamily="2" charset="-122"/>
                  </a:rPr>
                  <a:t>的一个近似解为</a:t>
                </a:r>
                <a:r>
                  <a:rPr lang="en-US" altLang="zh-CN" sz="2400" b="1">
                    <a:latin typeface="宋体" panose="02010600030101010101" pitchFamily="2" charset="-122"/>
                    <a:ea typeface="宋体" panose="02010600030101010101" pitchFamily="2" charset="-122"/>
                    <a:cs typeface="宋体" panose="02010600030101010101" pitchFamily="2" charset="-122"/>
                  </a:rPr>
                  <a:t>_________(</a:t>
                </a:r>
                <a:r>
                  <a:rPr lang="zh-CN" altLang="en-US" sz="2400" b="1">
                    <a:latin typeface="宋体" panose="02010600030101010101" pitchFamily="2" charset="-122"/>
                    <a:ea typeface="宋体" panose="02010600030101010101" pitchFamily="2" charset="-122"/>
                    <a:cs typeface="宋体" panose="02010600030101010101" pitchFamily="2" charset="-122"/>
                  </a:rPr>
                  <a:t>精确度</a:t>
                </a:r>
                <a:r>
                  <a:rPr lang="en-US" altLang="zh-CN" sz="2400" b="1">
                    <a:latin typeface="宋体" panose="02010600030101010101" pitchFamily="2" charset="-122"/>
                    <a:ea typeface="宋体" panose="02010600030101010101" pitchFamily="2" charset="-122"/>
                    <a:cs typeface="宋体" panose="02010600030101010101" pitchFamily="2" charset="-122"/>
                  </a:rPr>
                  <a:t>0.1)</a:t>
                </a:r>
                <a:r>
                  <a:rPr lang="en-US" altLang="zh-CN" sz="2400" b="1" i="1">
                    <a:latin typeface="宋体" panose="02010600030101010101" pitchFamily="2" charset="-122"/>
                    <a:ea typeface="宋体" panose="02010600030101010101" pitchFamily="2" charset="-122"/>
                    <a:cs typeface="宋体" panose="02010600030101010101" pitchFamily="2" charset="-122"/>
                  </a:rPr>
                  <a:t> .  </a:t>
                </a:r>
                <a:r>
                  <a:rPr lang="en-US" altLang="zh-CN" sz="2400" i="1">
                    <a:latin typeface="Cambria Math" panose="02040503050406030204" charset="0"/>
                    <a:ea typeface="宋体" panose="02010600030101010101" pitchFamily="2" charset="-122"/>
                    <a:cs typeface="Cambria Math" panose="02040503050406030204" charset="0"/>
                  </a:rPr>
                  <a:t>                     </a:t>
                </a:r>
                <a14:m>
                  <m:oMathPara>
                    <m:oMathParaPr>
                      <m:jc/>
                    </m:oMathParaPr>
                    <m:oMath>
                      <m:r>
                        <a:rPr lang="en-US" altLang="zh-CN" sz="2400" i="1">
                          <a:latin typeface="Cambria Math"/>
                          <a:ea typeface="MS Mincho" panose="02020609040205080304" charset="-128"/>
                          <a:cs typeface="Cambria Math" panose="02040503050406030204" charset="0"/>
                        </a:rPr>
                        <m:t> </m:t>
                      </m:r>
                    </m:oMath>
                  </m:oMathPara>
                </a14:m>
                <a:endParaRPr lang="en-US" altLang="zh-CN" sz="2400" i="1">
                  <a:latin typeface="Cambria Math" panose="02040503050406030204" charset="0"/>
                  <a:ea typeface="宋体" panose="02010600030101010101" pitchFamily="2" charset="-122"/>
                  <a:cs typeface="Cambria Math" panose="02040503050406030204" charset="0"/>
                </a:endParaRPr>
              </a:p>
              <a:p>
                <a:endParaRPr lang="en-US" altLang="zh-CN" sz="2400">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58" name="文本框 57"/>
              <p:cNvSpPr txBox="1">
                <a:spLocks noRot="1" noChangeAspect="1" noMove="1" noResize="1" noEditPoints="1" noAdjustHandles="1" noChangeArrowheads="1" noChangeShapeType="1" noTextEdit="1"/>
              </p:cNvSpPr>
              <p:nvPr/>
            </p:nvSpPr>
            <p:spPr>
              <a:xfrm>
                <a:off x="524510" y="614045"/>
                <a:ext cx="11498580" cy="1568450"/>
              </a:xfrm>
              <a:prstGeom prst="rect">
                <a:avLst/>
              </a:prstGeom>
              <a:blipFill rotWithShape="1">
                <a:blip r:embed="rId2"/>
                <a:stretch>
                  <a:fillRect/>
                </a:stretch>
              </a:blipFill>
            </p:spPr>
            <p:txBody>
              <a:bodyPr/>
              <a:lstStyle/>
              <a:p>
                <a:r>
                  <a:rPr lang="zh-CN" altLang="en-US">
                    <a:noFill/>
                  </a:rPr>
                  <a:t> </a:t>
                </a:r>
              </a:p>
            </p:txBody>
          </p:sp>
        </mc:Fallback>
      </mc:AlternateContent>
      <p:graphicFrame>
        <p:nvGraphicFramePr>
          <p:cNvPr id="2" name="表格 1" title=""/>
          <p:cNvGraphicFramePr>
            <a:graphicFrameLocks noGrp="1"/>
          </p:cNvGraphicFramePr>
          <p:nvPr>
            <p:custDataLst>
              <p:tags r:id="rId3"/>
            </p:custDataLst>
          </p:nvPr>
        </p:nvGraphicFramePr>
        <p:xfrm>
          <a:off x="815340" y="1978660"/>
          <a:ext cx="4681432" cy="2164080"/>
        </p:xfrm>
        <a:graphic>
          <a:graphicData uri="http://schemas.openxmlformats.org/drawingml/2006/table">
            <a:tbl>
              <a:tblPr firstRow="1" bandRow="1">
                <a:tableStyleId>{5C22544A-7EE6-4342-B048-85BDC9FD1C3A}</a:tableStyleId>
              </a:tblPr>
              <a:tblGrid>
                <a:gridCol w="415502"/>
                <a:gridCol w="748030"/>
                <a:gridCol w="852170"/>
                <a:gridCol w="810895"/>
                <a:gridCol w="893445"/>
                <a:gridCol w="961390"/>
              </a:tblGrid>
              <a:tr h="381000">
                <a:tc>
                  <a:txBody>
                    <a:bodyPr vert="horz" wrap="square"/>
                    <a:lstStyle/>
                    <a:p>
                      <a:pPr algn="ctr">
                        <a:buNone/>
                      </a:pPr>
                      <a14:m>
                        <m:oMathPara>
                          <m:oMathParaPr>
                            <m:jc/>
                          </m:oMathParaPr>
                          <m:oMath>
                            <m:r>
                              <a:rPr lang="en-US" altLang="zh-CN" sz="1800" b="0" i="1">
                                <a:latin typeface="Cambria Math"/>
                                <a:ea typeface="宋体" pitchFamily="2" charset="-122"/>
                                <a:cs typeface="Cambria Math" panose="02040503050406030204" charset="0"/>
                              </a:rPr>
                              <m:t>𝑥</m:t>
                            </m:r>
                          </m:oMath>
                        </m:oMathPara>
                      </a14:m>
                      <a:endParaRPr lang="en-US" altLang="zh-CN" sz="1800" b="0" i="1">
                        <a:latin typeface="Cambria Math" panose="02040503050406030204" charset="0"/>
                        <a:ea typeface="宋体" panose="02010600030101010101" pitchFamily="2" charset="-122"/>
                        <a:cs typeface="Cambria Math" panose="02040503050406030204" charset="0"/>
                      </a:endParaRPr>
                    </a:p>
                  </a:txBody>
                  <a:tcPr/>
                </a:tc>
                <a:tc>
                  <a:txBody>
                    <a:bodyPr vert="horz" wrap="square"/>
                    <a:lstStyle/>
                    <a:p>
                      <a:pPr algn="ctr">
                        <a:buNone/>
                      </a:pPr>
                      <a14:m>
                        <m:oMathPara>
                          <m:oMathParaPr>
                            <m:jc/>
                          </m:oMathParaPr>
                          <m:oMath>
                            <m:r>
                              <a:rPr lang="en-US" altLang="zh-CN" sz="1800" b="0" i="1">
                                <a:latin typeface="Cambria Math"/>
                                <a:ea typeface="宋体" pitchFamily="2" charset="-122"/>
                                <a:cs typeface="Cambria Math" panose="02040503050406030204" charset="0"/>
                              </a:rPr>
                              <m:t>1</m:t>
                            </m:r>
                          </m:oMath>
                        </m:oMathPara>
                      </a14:m>
                      <a:endParaRPr lang="en-US" altLang="zh-CN" sz="1800" b="0" i="1">
                        <a:latin typeface="Cambria Math" panose="02040503050406030204" charset="0"/>
                        <a:ea typeface="宋体" panose="02010600030101010101" pitchFamily="2" charset="-122"/>
                        <a:cs typeface="Cambria Math" panose="02040503050406030204" charset="0"/>
                      </a:endParaRPr>
                    </a:p>
                  </a:txBody>
                  <a:tcPr/>
                </a:tc>
                <a:tc>
                  <a:txBody>
                    <a:bodyPr vert="horz" wrap="square"/>
                    <a:lstStyle/>
                    <a:p>
                      <a:pPr algn="ctr">
                        <a:buNone/>
                      </a:pPr>
                      <a14:m>
                        <m:oMathPara>
                          <m:oMathParaPr>
                            <m:jc/>
                          </m:oMathParaPr>
                          <m:oMath>
                            <m:r>
                              <a:rPr lang="en-US" altLang="zh-CN" sz="1800" b="0" i="1">
                                <a:latin typeface="Cambria Math"/>
                                <a:ea typeface="MS Mincho" panose="02020609040205080304" charset="-128"/>
                                <a:cs typeface="Cambria Math" panose="02040503050406030204" charset="0"/>
                              </a:rPr>
                              <m:t>1</m:t>
                            </m:r>
                            <m:r>
                              <a:rPr lang="en-US" altLang="zh-CN" sz="1800" b="0" i="1">
                                <a:latin typeface="Cambria Math"/>
                                <a:ea typeface="MS Mincho" panose="02020609040205080304" charset="-128"/>
                                <a:cs typeface="Cambria Math" panose="02040503050406030204" charset="0"/>
                              </a:rPr>
                              <m:t>.</m:t>
                            </m:r>
                            <m:r>
                              <a:rPr lang="en-US" altLang="zh-CN" sz="1800" b="0" i="1">
                                <a:latin typeface="Cambria Math"/>
                                <a:ea typeface="MS Mincho" panose="02020609040205080304" charset="-128"/>
                                <a:cs typeface="Cambria Math" panose="02040503050406030204" charset="0"/>
                              </a:rPr>
                              <m:t>25</m:t>
                            </m:r>
                          </m:oMath>
                        </m:oMathPara>
                      </a14:m>
                      <a:endParaRPr lang="en-US" altLang="zh-CN" sz="1800" b="0" i="1">
                        <a:latin typeface="Cambria Math" panose="02040503050406030204" charset="0"/>
                        <a:ea typeface="MS Mincho" charset="0"/>
                        <a:cs typeface="Cambria Math" panose="02040503050406030204" charset="0"/>
                      </a:endParaRPr>
                    </a:p>
                  </a:txBody>
                  <a:tcPr/>
                </a:tc>
                <a:tc>
                  <a:txBody>
                    <a:bodyPr vert="horz" wrap="square"/>
                    <a:lstStyle/>
                    <a:p>
                      <a:pPr algn="ctr">
                        <a:buNone/>
                      </a:pPr>
                      <a14:m>
                        <m:oMathPara>
                          <m:oMathParaPr>
                            <m:jc/>
                          </m:oMathParaPr>
                          <m:oMath>
                            <m:r>
                              <a:rPr lang="en-US" altLang="zh-CN" sz="1800" b="0" i="1">
                                <a:latin typeface="Cambria Math"/>
                                <a:ea typeface="MS Mincho" panose="02020609040205080304" charset="-128"/>
                                <a:cs typeface="Cambria Math" panose="02040503050406030204" charset="0"/>
                              </a:rPr>
                              <m:t>1</m:t>
                            </m:r>
                            <m:r>
                              <a:rPr lang="en-US" altLang="zh-CN" sz="1800" b="0" i="1">
                                <a:latin typeface="Cambria Math"/>
                                <a:ea typeface="MS Mincho" panose="02020609040205080304" charset="-128"/>
                                <a:cs typeface="Cambria Math" panose="02040503050406030204" charset="0"/>
                              </a:rPr>
                              <m:t>.</m:t>
                            </m:r>
                            <m:r>
                              <a:rPr lang="en-US" altLang="zh-CN" sz="1800" b="0" i="1">
                                <a:latin typeface="Cambria Math"/>
                                <a:ea typeface="MS Mincho" panose="02020609040205080304" charset="-128"/>
                                <a:cs typeface="Cambria Math" panose="02040503050406030204" charset="0"/>
                              </a:rPr>
                              <m:t>375</m:t>
                            </m:r>
                          </m:oMath>
                        </m:oMathPara>
                      </a14:m>
                      <a:endParaRPr lang="en-US" altLang="zh-CN" sz="1800" b="0" i="1">
                        <a:latin typeface="Cambria Math" panose="02040503050406030204" charset="0"/>
                        <a:ea typeface="MS Mincho" charset="0"/>
                        <a:cs typeface="Cambria Math" panose="02040503050406030204" charset="0"/>
                      </a:endParaRPr>
                    </a:p>
                  </a:txBody>
                  <a:tcPr/>
                </a:tc>
                <a:tc>
                  <a:txBody>
                    <a:bodyPr vert="horz" wrap="square"/>
                    <a:lstStyle/>
                    <a:p>
                      <a:pPr algn="ctr">
                        <a:buNone/>
                      </a:pPr>
                      <a14:m>
                        <m:oMathPara>
                          <m:oMathParaPr>
                            <m:jc/>
                          </m:oMathParaPr>
                          <m:oMath>
                            <m:r>
                              <a:rPr lang="en-US" altLang="zh-CN" sz="1800" b="0" i="1">
                                <a:latin typeface="Cambria Math"/>
                                <a:ea typeface="MS Mincho" panose="02020609040205080304" charset="-128"/>
                                <a:cs typeface="Cambria Math" panose="02040503050406030204" charset="0"/>
                              </a:rPr>
                              <m:t>1</m:t>
                            </m:r>
                            <m:r>
                              <a:rPr lang="en-US" altLang="zh-CN" sz="1800" b="0" i="1">
                                <a:latin typeface="Cambria Math"/>
                                <a:ea typeface="MS Mincho" panose="02020609040205080304" charset="-128"/>
                                <a:cs typeface="Cambria Math" panose="02040503050406030204" charset="0"/>
                              </a:rPr>
                              <m:t>.</m:t>
                            </m:r>
                            <m:r>
                              <a:rPr lang="en-US" altLang="zh-CN" sz="1800" b="0" i="1">
                                <a:latin typeface="Cambria Math"/>
                                <a:ea typeface="MS Mincho" panose="02020609040205080304" charset="-128"/>
                                <a:cs typeface="Cambria Math" panose="02040503050406030204" charset="0"/>
                              </a:rPr>
                              <m:t>4065</m:t>
                            </m:r>
                          </m:oMath>
                        </m:oMathPara>
                      </a14:m>
                      <a:endParaRPr lang="en-US" altLang="zh-CN" sz="1800" b="0" i="1">
                        <a:latin typeface="Cambria Math" panose="02040503050406030204" charset="0"/>
                        <a:ea typeface="MS Mincho" charset="0"/>
                        <a:cs typeface="Cambria Math" panose="02040503050406030204" charset="0"/>
                      </a:endParaRPr>
                    </a:p>
                  </a:txBody>
                  <a:tcPr/>
                </a:tc>
                <a:tc>
                  <a:txBody>
                    <a:bodyPr vert="horz" wrap="square"/>
                    <a:lstStyle/>
                    <a:p>
                      <a:pPr algn="ctr">
                        <a:buNone/>
                      </a:pPr>
                      <a14:m>
                        <m:oMathPara>
                          <m:oMathParaPr>
                            <m:jc/>
                          </m:oMathParaPr>
                          <m:oMath>
                            <m:r>
                              <a:rPr lang="en-US" altLang="zh-CN" sz="1800" b="0" i="1">
                                <a:latin typeface="Cambria Math"/>
                                <a:ea typeface="MS Mincho" panose="02020609040205080304" charset="-128"/>
                                <a:cs typeface="Cambria Math" panose="02040503050406030204" charset="0"/>
                              </a:rPr>
                              <m:t>1</m:t>
                            </m:r>
                            <m:r>
                              <a:rPr lang="en-US" altLang="zh-CN" sz="1800" b="0" i="1">
                                <a:latin typeface="Cambria Math"/>
                                <a:ea typeface="MS Mincho" panose="02020609040205080304" charset="-128"/>
                                <a:cs typeface="Cambria Math" panose="02040503050406030204" charset="0"/>
                              </a:rPr>
                              <m:t>.</m:t>
                            </m:r>
                            <m:r>
                              <a:rPr lang="en-US" altLang="zh-CN" sz="1800" b="0" i="1">
                                <a:latin typeface="Cambria Math"/>
                                <a:ea typeface="MS Mincho" panose="02020609040205080304" charset="-128"/>
                                <a:cs typeface="Cambria Math" panose="02040503050406030204" charset="0"/>
                              </a:rPr>
                              <m:t>438</m:t>
                            </m:r>
                          </m:oMath>
                        </m:oMathPara>
                      </a14:m>
                      <a:endParaRPr lang="en-US" altLang="zh-CN" sz="1800" b="0" i="1">
                        <a:latin typeface="Cambria Math" panose="02040503050406030204" charset="0"/>
                        <a:ea typeface="MS Mincho" charset="0"/>
                        <a:cs typeface="Cambria Math" panose="02040503050406030204" charset="0"/>
                      </a:endParaRPr>
                    </a:p>
                  </a:txBody>
                  <a:tcPr/>
                </a:tc>
              </a:tr>
              <a:tr h="381000">
                <a:tc>
                  <a:txBody>
                    <a:bodyPr vert="horz" wrap="square"/>
                    <a:lstStyle/>
                    <a:p>
                      <a:pPr algn="ctr">
                        <a:buNone/>
                      </a:pPr>
                      <a14:m>
                        <m:oMathPara>
                          <m:oMathParaPr>
                            <m:jc/>
                          </m:oMathParaPr>
                          <m:oMath>
                            <m:r>
                              <a:rPr lang="en-US" altLang="zh-CN" sz="1800" b="0" i="1">
                                <a:latin typeface="Cambria Math"/>
                                <a:ea typeface="宋体" pitchFamily="2" charset="-122"/>
                                <a:cs typeface="Cambria Math" panose="02040503050406030204" charset="0"/>
                              </a:rPr>
                              <m:t>𝑓</m:t>
                            </m:r>
                            <m:r>
                              <a:rPr lang="en-US" altLang="zh-CN" sz="1800" b="0" i="1">
                                <a:latin typeface="Cambria Math"/>
                                <a:ea typeface="MS Mincho" panose="02020609040205080304" charset="-128"/>
                                <a:cs typeface="Cambria Math" panose="02040503050406030204" charset="0"/>
                              </a:rPr>
                              <m:t>(</m:t>
                            </m:r>
                            <m:r>
                              <a:rPr lang="en-US" altLang="zh-CN" sz="1800" b="0" i="1">
                                <a:latin typeface="Cambria Math"/>
                                <a:ea typeface="宋体" pitchFamily="2" charset="-122"/>
                                <a:cs typeface="Cambria Math" panose="02040503050406030204" charset="0"/>
                              </a:rPr>
                              <m:t>𝑥</m:t>
                            </m:r>
                            <m:r>
                              <a:rPr lang="en-US" altLang="zh-CN" sz="1800" b="0" i="1">
                                <a:latin typeface="Cambria Math"/>
                                <a:ea typeface="MS Mincho" panose="02020609040205080304" charset="-128"/>
                                <a:cs typeface="Cambria Math" panose="02040503050406030204" charset="0"/>
                              </a:rPr>
                              <m:t>)</m:t>
                            </m:r>
                          </m:oMath>
                        </m:oMathPara>
                      </a14:m>
                      <a:endParaRPr lang="en-US" altLang="zh-CN" sz="1800" b="0" i="1">
                        <a:latin typeface="Cambria Math" panose="02040503050406030204" charset="0"/>
                        <a:ea typeface="宋体" panose="02010600030101010101" pitchFamily="2" charset="-122"/>
                        <a:cs typeface="Cambria Math" panose="02040503050406030204" charset="0"/>
                      </a:endParaRPr>
                    </a:p>
                  </a:txBody>
                  <a:tcPr/>
                </a:tc>
                <a:tc>
                  <a:txBody>
                    <a:bodyPr vert="horz" wrap="square"/>
                    <a:lstStyle/>
                    <a:p>
                      <a:pPr algn="ctr">
                        <a:buNone/>
                      </a:pPr>
                      <a14:m>
                        <m:oMathPara>
                          <m:oMathParaPr>
                            <m:jc/>
                          </m:oMathParaPr>
                          <m:oMath>
                            <m:r>
                              <a:rPr lang="en-US" altLang="zh-CN" sz="1800" b="0" i="1">
                                <a:latin typeface="Cambria Math"/>
                                <a:ea typeface="宋体" pitchFamily="2" charset="-122"/>
                                <a:cs typeface="Cambria Math" panose="02040503050406030204" charset="0"/>
                              </a:rPr>
                              <m:t>−</m:t>
                            </m:r>
                            <m:r>
                              <a:rPr lang="en-US" altLang="zh-CN" sz="1800" b="0" i="1">
                                <a:latin typeface="Cambria Math"/>
                                <a:ea typeface="宋体" pitchFamily="2" charset="-122"/>
                                <a:cs typeface="Cambria Math" panose="02040503050406030204" charset="0"/>
                              </a:rPr>
                              <m:t>2</m:t>
                            </m:r>
                          </m:oMath>
                        </m:oMathPara>
                      </a14:m>
                      <a:endParaRPr lang="en-US" altLang="zh-CN" sz="1800">
                        <a:latin typeface="宋体" panose="02010600030101010101" pitchFamily="2" charset="-122"/>
                        <a:ea typeface="宋体" panose="02010600030101010101" pitchFamily="2" charset="-122"/>
                        <a:cs typeface="Cambria Math" panose="02040503050406030204" charset="0"/>
                      </a:endParaRPr>
                    </a:p>
                  </a:txBody>
                  <a:tcPr/>
                </a:tc>
                <a:tc>
                  <a:txBody>
                    <a:bodyPr vert="horz" wrap="square"/>
                    <a:lstStyle/>
                    <a:p>
                      <a:pPr algn="ctr">
                        <a:buNone/>
                      </a:pPr>
                      <a14:m>
                        <m:oMathPara>
                          <m:oMathParaPr>
                            <m:jc/>
                          </m:oMathParaPr>
                          <m:oMath>
                            <m:r>
                              <a:rPr lang="en-US" altLang="zh-CN" sz="1800" b="0" i="1">
                                <a:latin typeface="Cambria Math"/>
                                <a:ea typeface="宋体" pitchFamily="2" charset="-122"/>
                                <a:cs typeface="Cambria Math" panose="02040503050406030204" charset="0"/>
                              </a:rPr>
                              <m:t>−</m:t>
                            </m:r>
                            <m:r>
                              <a:rPr lang="en-US" altLang="zh-CN" sz="1800" b="0" i="1">
                                <a:latin typeface="Cambria Math"/>
                                <a:ea typeface="宋体" pitchFamily="2" charset="-122"/>
                                <a:cs typeface="Cambria Math" panose="02040503050406030204" charset="0"/>
                              </a:rPr>
                              <m:t>0</m:t>
                            </m:r>
                            <m:r>
                              <a:rPr lang="en-US" altLang="zh-CN" sz="1800" b="0" i="1">
                                <a:latin typeface="Cambria Math"/>
                                <a:ea typeface="宋体" pitchFamily="2" charset="-122"/>
                                <a:cs typeface="Cambria Math" panose="02040503050406030204" charset="0"/>
                              </a:rPr>
                              <m:t>.</m:t>
                            </m:r>
                            <m:r>
                              <a:rPr lang="en-US" altLang="zh-CN" sz="1800" b="0" i="1">
                                <a:latin typeface="Cambria Math"/>
                                <a:ea typeface="宋体" pitchFamily="2" charset="-122"/>
                                <a:cs typeface="Cambria Math" panose="02040503050406030204" charset="0"/>
                              </a:rPr>
                              <m:t>984</m:t>
                            </m:r>
                          </m:oMath>
                        </m:oMathPara>
                      </a14:m>
                      <a:endParaRPr lang="en-US" altLang="zh-CN" sz="1800">
                        <a:latin typeface="宋体" panose="02010600030101010101" pitchFamily="2" charset="-122"/>
                        <a:ea typeface="宋体" panose="02010600030101010101" pitchFamily="2" charset="-122"/>
                        <a:cs typeface="Cambria Math" panose="02040503050406030204" charset="0"/>
                      </a:endParaRPr>
                    </a:p>
                    <a:p>
                      <a:pPr algn="ctr">
                        <a:buNone/>
                      </a:pPr>
                      <a:endParaRPr lang="en-US" altLang="zh-CN" sz="1800" b="0" i="1">
                        <a:latin typeface="Cambria Math" panose="02040503050406030204" charset="0"/>
                        <a:ea typeface="宋体" panose="02010600030101010101" pitchFamily="2" charset="-122"/>
                        <a:cs typeface="Cambria Math" panose="02040503050406030204" charset="0"/>
                      </a:endParaRPr>
                    </a:p>
                  </a:txBody>
                  <a:tcPr/>
                </a:tc>
                <a:tc>
                  <a:txBody>
                    <a:bodyPr vert="horz" wrap="square"/>
                    <a:lstStyle/>
                    <a:p>
                      <a:pPr algn="ctr">
                        <a:buNone/>
                      </a:pPr>
                      <a14:m>
                        <m:oMathPara>
                          <m:oMathParaPr>
                            <m:jc/>
                          </m:oMathParaPr>
                          <m:oMath>
                            <m:r>
                              <a:rPr lang="en-US" altLang="zh-CN" sz="1800" b="0" i="1">
                                <a:latin typeface="Cambria Math"/>
                                <a:ea typeface="宋体" pitchFamily="2" charset="-122"/>
                                <a:cs typeface="Cambria Math" panose="02040503050406030204" charset="0"/>
                              </a:rPr>
                              <m:t>−</m:t>
                            </m:r>
                            <m:r>
                              <a:rPr lang="en-US" altLang="zh-CN" sz="1800" b="0" i="1">
                                <a:latin typeface="Cambria Math"/>
                                <a:ea typeface="宋体" pitchFamily="2" charset="-122"/>
                                <a:cs typeface="Cambria Math" panose="02040503050406030204" charset="0"/>
                              </a:rPr>
                              <m:t>0</m:t>
                            </m:r>
                            <m:r>
                              <a:rPr lang="en-US" altLang="zh-CN" sz="1800" b="0" i="1">
                                <a:latin typeface="Cambria Math"/>
                                <a:ea typeface="宋体" pitchFamily="2" charset="-122"/>
                                <a:cs typeface="Cambria Math" panose="02040503050406030204" charset="0"/>
                              </a:rPr>
                              <m:t>.</m:t>
                            </m:r>
                            <m:r>
                              <a:rPr lang="en-US" altLang="zh-CN" sz="1800" b="0" i="1">
                                <a:latin typeface="Cambria Math"/>
                                <a:ea typeface="宋体" pitchFamily="2" charset="-122"/>
                                <a:cs typeface="Cambria Math" panose="02040503050406030204" charset="0"/>
                              </a:rPr>
                              <m:t>260</m:t>
                            </m:r>
                          </m:oMath>
                        </m:oMathPara>
                      </a14:m>
                      <a:endParaRPr lang="en-US" altLang="zh-CN" sz="1800" b="0" i="1">
                        <a:latin typeface="Cambria Math" panose="02040503050406030204" charset="0"/>
                        <a:ea typeface="宋体" panose="02010600030101010101" pitchFamily="2" charset="-122"/>
                        <a:cs typeface="Cambria Math" panose="02040503050406030204" charset="0"/>
                      </a:endParaRPr>
                    </a:p>
                  </a:txBody>
                  <a:tcPr/>
                </a:tc>
                <a:tc>
                  <a:txBody>
                    <a:bodyPr vert="horz" wrap="square"/>
                    <a:lstStyle/>
                    <a:p>
                      <a:pPr algn="ctr">
                        <a:buNone/>
                      </a:pPr>
                      <a14:m>
                        <m:oMathPara>
                          <m:oMathParaPr>
                            <m:jc/>
                          </m:oMathParaPr>
                          <m:oMath>
                            <m:r>
                              <a:rPr lang="en-US" altLang="zh-CN" sz="1800" b="0" i="1">
                                <a:latin typeface="Cambria Math"/>
                                <a:ea typeface="宋体" pitchFamily="2" charset="-122"/>
                                <a:cs typeface="Cambria Math" panose="02040503050406030204" charset="0"/>
                              </a:rPr>
                              <m:t>−</m:t>
                            </m:r>
                            <m:r>
                              <a:rPr lang="en-US" altLang="zh-CN" sz="1800" b="0" i="1">
                                <a:latin typeface="Cambria Math"/>
                                <a:ea typeface="宋体" pitchFamily="2" charset="-122"/>
                                <a:cs typeface="Cambria Math" panose="02040503050406030204" charset="0"/>
                              </a:rPr>
                              <m:t>0</m:t>
                            </m:r>
                            <m:r>
                              <a:rPr lang="en-US" altLang="zh-CN" sz="1800" b="0" i="1">
                                <a:latin typeface="Cambria Math"/>
                                <a:ea typeface="宋体" pitchFamily="2" charset="-122"/>
                                <a:cs typeface="Cambria Math" panose="02040503050406030204" charset="0"/>
                              </a:rPr>
                              <m:t>.</m:t>
                            </m:r>
                            <m:r>
                              <a:rPr lang="en-US" altLang="zh-CN" sz="1800" b="0" i="1">
                                <a:latin typeface="Cambria Math"/>
                                <a:ea typeface="宋体" pitchFamily="2" charset="-122"/>
                                <a:cs typeface="Cambria Math" panose="02040503050406030204" charset="0"/>
                              </a:rPr>
                              <m:t>052</m:t>
                            </m:r>
                          </m:oMath>
                        </m:oMathPara>
                      </a14:m>
                      <a:endParaRPr lang="en-US" altLang="zh-CN" sz="1800" b="0" i="1">
                        <a:latin typeface="Cambria Math" panose="02040503050406030204" charset="0"/>
                        <a:ea typeface="宋体" panose="02010600030101010101" pitchFamily="2" charset="-122"/>
                        <a:cs typeface="Cambria Math" panose="02040503050406030204" charset="0"/>
                      </a:endParaRPr>
                    </a:p>
                  </a:txBody>
                  <a:tcPr/>
                </a:tc>
                <a:tc>
                  <a:txBody>
                    <a:bodyPr vert="horz" wrap="square"/>
                    <a:lstStyle/>
                    <a:p>
                      <a:pPr algn="ctr">
                        <a:buNone/>
                      </a:pPr>
                      <a14:m>
                        <m:oMathPara>
                          <m:oMathParaPr>
                            <m:jc/>
                          </m:oMathParaPr>
                          <m:oMath>
                            <m:r>
                              <a:rPr lang="en-US" altLang="zh-CN" sz="1800" b="0" i="1">
                                <a:latin typeface="Cambria Math"/>
                                <a:ea typeface="MS Mincho" panose="02020609040205080304" charset="-128"/>
                                <a:cs typeface="Cambria Math" panose="02040503050406030204" charset="0"/>
                              </a:rPr>
                              <m:t>0</m:t>
                            </m:r>
                            <m:r>
                              <a:rPr lang="en-US" altLang="zh-CN" sz="1800" b="0" i="1">
                                <a:latin typeface="Cambria Math"/>
                                <a:ea typeface="MS Mincho" panose="02020609040205080304" charset="-128"/>
                                <a:cs typeface="Cambria Math" panose="02040503050406030204" charset="0"/>
                              </a:rPr>
                              <m:t>.</m:t>
                            </m:r>
                            <m:r>
                              <a:rPr lang="en-US" altLang="zh-CN" sz="1800" b="0" i="1">
                                <a:latin typeface="Cambria Math"/>
                                <a:ea typeface="MS Mincho" panose="02020609040205080304" charset="-128"/>
                                <a:cs typeface="Cambria Math" panose="02040503050406030204" charset="0"/>
                              </a:rPr>
                              <m:t>1</m:t>
                            </m:r>
                            <m:r>
                              <a:rPr lang="en-US" altLang="zh-CN" sz="1800" b="0" i="1">
                                <a:latin typeface="Cambria Math"/>
                                <a:ea typeface="MS Mincho" panose="02020609040205080304" charset="-128"/>
                                <a:cs typeface="Cambria Math" panose="02040503050406030204" charset="0"/>
                              </a:rPr>
                              <m:t>65</m:t>
                            </m:r>
                          </m:oMath>
                        </m:oMathPara>
                      </a14:m>
                      <a:endParaRPr lang="en-US" altLang="zh-CN" sz="1800" b="0" i="1">
                        <a:latin typeface="Cambria Math" panose="02040503050406030204" charset="0"/>
                        <a:ea typeface="宋体" panose="02010600030101010101" pitchFamily="2" charset="-122"/>
                        <a:cs typeface="Cambria Math" panose="02040503050406030204" charset="0"/>
                      </a:endParaRPr>
                    </a:p>
                  </a:txBody>
                  <a:tcPr/>
                </a:tc>
              </a:tr>
              <a:tr h="381000">
                <a:tc gridSpan="5">
                  <a:txBody>
                    <a:bodyPr vert="horz" wrap="square"/>
                    <a:lstStyle/>
                    <a:p>
                      <a:pPr algn="ctr">
                        <a:buNone/>
                      </a:pPr>
                      <a:endParaRPr lang="zh-CN" altLang="en-US"/>
                    </a:p>
                  </a:txBody>
                  <a:tcPr/>
                </a:tc>
                <a:tc hMerge="1">
                  <a:txBody>
                    <a:bodyPr vert="horz" wrap="square"/>
                    <a:lstStyle/>
                    <a:p/>
                  </a:txBody>
                  <a:tcPr/>
                </a:tc>
                <a:tc hMerge="1">
                  <a:txBody>
                    <a:bodyPr vert="horz" wrap="square"/>
                    <a:lstStyle/>
                    <a:p/>
                  </a:txBody>
                  <a:tcPr/>
                </a:tc>
                <a:tc hMerge="1">
                  <a:txBody>
                    <a:bodyPr vert="horz" wrap="square"/>
                    <a:lstStyle/>
                    <a:p/>
                  </a:txBody>
                  <a:tcPr/>
                </a:tc>
                <a:tc hMerge="1">
                  <a:txBody>
                    <a:bodyPr vert="horz" wrap="square"/>
                    <a:lstStyle/>
                    <a:p/>
                  </a:txBody>
                  <a:tcPr/>
                </a:tc>
                <a:tc>
                  <a:txBody>
                    <a:bodyPr vert="horz" wrap="square"/>
                    <a:lstStyle/>
                    <a:p>
                      <a:pPr algn="ctr">
                        <a:buNone/>
                      </a:pPr>
                      <a:endParaRPr lang="zh-CN" altLang="en-US"/>
                    </a:p>
                  </a:txBody>
                  <a:tcPr/>
                </a:tc>
              </a:tr>
              <a:tr h="381000">
                <a:tc>
                  <a:txBody>
                    <a:bodyPr vert="horz" wrap="square"/>
                    <a:lstStyle/>
                    <a:p>
                      <a:pPr algn="ctr">
                        <a:buNone/>
                      </a:pPr>
                      <a14:m>
                        <m:oMathPara>
                          <m:oMathParaPr>
                            <m:jc/>
                          </m:oMathParaPr>
                          <m:oMath>
                            <m:r>
                              <a:rPr lang="en-US" altLang="zh-CN" sz="1800" b="0" i="1">
                                <a:latin typeface="Cambria Math"/>
                                <a:ea typeface="宋体" pitchFamily="2" charset="-122"/>
                                <a:cs typeface="Cambria Math" panose="02040503050406030204" charset="0"/>
                              </a:rPr>
                              <m:t>𝑥</m:t>
                            </m:r>
                          </m:oMath>
                        </m:oMathPara>
                      </a14:m>
                      <a:endParaRPr lang="zh-CN" altLang="en-US"/>
                    </a:p>
                  </a:txBody>
                  <a:tcPr/>
                </a:tc>
                <a:tc>
                  <a:txBody>
                    <a:bodyPr vert="horz" wrap="square"/>
                    <a:lstStyle/>
                    <a:p>
                      <a:pPr algn="ctr">
                        <a:buNone/>
                      </a:pPr>
                      <a:r>
                        <a:rPr lang="en-US" altLang="zh-CN">
                          <a:latin typeface="Cambria Math" panose="02040503050406030204" charset="0"/>
                          <a:cs typeface="Cambria Math" panose="02040503050406030204" charset="0"/>
                        </a:rPr>
                        <a:t>1.5</a:t>
                      </a:r>
                      <a:endParaRPr lang="en-US" altLang="zh-CN">
                        <a:latin typeface="Cambria Math" panose="02040503050406030204" charset="0"/>
                        <a:cs typeface="Cambria Math" panose="02040503050406030204" charset="0"/>
                      </a:endParaRPr>
                    </a:p>
                  </a:txBody>
                  <a:tcPr/>
                </a:tc>
                <a:tc>
                  <a:txBody>
                    <a:bodyPr vert="horz" wrap="square"/>
                    <a:lstStyle/>
                    <a:p>
                      <a:pPr algn="ctr">
                        <a:buNone/>
                      </a:pPr>
                      <a14:m>
                        <m:oMathPara>
                          <m:oMathParaPr>
                            <m:jc/>
                          </m:oMathParaPr>
                          <m:oMath>
                            <m:r>
                              <a:rPr lang="en-US" altLang="zh-CN" sz="1800" b="0" i="1">
                                <a:latin typeface="Cambria Math"/>
                                <a:ea typeface="宋体" pitchFamily="2" charset="-122"/>
                                <a:cs typeface="Cambria Math" panose="02040503050406030204" charset="0"/>
                              </a:rPr>
                              <m:t>1</m:t>
                            </m:r>
                            <m:r>
                              <a:rPr lang="en-US" altLang="zh-CN" sz="1800" b="0" i="1">
                                <a:latin typeface="Cambria Math"/>
                                <a:ea typeface="宋体" pitchFamily="2" charset="-122"/>
                                <a:cs typeface="Cambria Math" panose="02040503050406030204" charset="0"/>
                              </a:rPr>
                              <m:t>.</m:t>
                            </m:r>
                            <m:r>
                              <a:rPr lang="en-US" altLang="zh-CN" sz="1800" b="0" i="1">
                                <a:latin typeface="Cambria Math"/>
                                <a:ea typeface="宋体" pitchFamily="2" charset="-122"/>
                                <a:cs typeface="Cambria Math" panose="02040503050406030204" charset="0"/>
                              </a:rPr>
                              <m:t>625</m:t>
                            </m:r>
                          </m:oMath>
                        </m:oMathPara>
                      </a14:m>
                      <a:endParaRPr lang="zh-CN" altLang="en-US"/>
                    </a:p>
                  </a:txBody>
                  <a:tcPr/>
                </a:tc>
                <a:tc>
                  <a:txBody>
                    <a:bodyPr vert="horz" wrap="square"/>
                    <a:lstStyle/>
                    <a:p>
                      <a:pPr algn="ctr">
                        <a:buNone/>
                      </a:pPr>
                      <a14:m>
                        <m:oMathPara>
                          <m:oMathParaPr>
                            <m:jc/>
                          </m:oMathParaPr>
                          <m:oMath>
                            <m:r>
                              <a:rPr lang="en-US" altLang="zh-CN" sz="1800" b="0" i="1">
                                <a:latin typeface="Cambria Math"/>
                                <a:ea typeface="宋体" pitchFamily="2" charset="-122"/>
                                <a:cs typeface="Cambria Math" panose="02040503050406030204" charset="0"/>
                              </a:rPr>
                              <m:t>1</m:t>
                            </m:r>
                            <m:r>
                              <a:rPr lang="en-US" altLang="zh-CN" sz="1800" b="0" i="1">
                                <a:latin typeface="Cambria Math"/>
                                <a:ea typeface="MS Mincho" panose="02020609040205080304" charset="-128"/>
                                <a:cs typeface="Cambria Math" panose="02040503050406030204" charset="0"/>
                              </a:rPr>
                              <m:t>.</m:t>
                            </m:r>
                            <m:r>
                              <a:rPr lang="en-US" altLang="zh-CN" sz="1800" b="0" i="1">
                                <a:latin typeface="Cambria Math"/>
                                <a:ea typeface="MS Mincho" panose="02020609040205080304" charset="-128"/>
                                <a:cs typeface="Cambria Math" panose="02040503050406030204" charset="0"/>
                              </a:rPr>
                              <m:t>75</m:t>
                            </m:r>
                          </m:oMath>
                        </m:oMathPara>
                      </a14:m>
                      <a:endParaRPr lang="zh-CN" altLang="en-US"/>
                    </a:p>
                  </a:txBody>
                  <a:tcPr/>
                </a:tc>
                <a:tc>
                  <a:txBody>
                    <a:bodyPr vert="horz" wrap="square"/>
                    <a:lstStyle/>
                    <a:p>
                      <a:pPr algn="ctr">
                        <a:buNone/>
                      </a:pPr>
                      <a14:m>
                        <m:oMathPara>
                          <m:oMathParaPr>
                            <m:jc/>
                          </m:oMathParaPr>
                          <m:oMath>
                            <m:r>
                              <a:rPr lang="en-US" altLang="zh-CN" sz="1800" b="0" i="1">
                                <a:latin typeface="Cambria Math"/>
                                <a:ea typeface="宋体" pitchFamily="2" charset="-122"/>
                                <a:cs typeface="Cambria Math" panose="02040503050406030204" charset="0"/>
                              </a:rPr>
                              <m:t>1</m:t>
                            </m:r>
                            <m:r>
                              <a:rPr lang="en-US" altLang="zh-CN" sz="1800" b="0" i="1">
                                <a:latin typeface="Cambria Math"/>
                                <a:ea typeface="宋体" pitchFamily="2" charset="-122"/>
                                <a:cs typeface="Cambria Math" panose="02040503050406030204" charset="0"/>
                              </a:rPr>
                              <m:t>.</m:t>
                            </m:r>
                            <m:r>
                              <a:rPr lang="en-US" altLang="zh-CN" sz="1800" b="0" i="1">
                                <a:latin typeface="Cambria Math"/>
                                <a:ea typeface="宋体" pitchFamily="2" charset="-122"/>
                                <a:cs typeface="Cambria Math" panose="02040503050406030204" charset="0"/>
                              </a:rPr>
                              <m:t>875</m:t>
                            </m:r>
                          </m:oMath>
                        </m:oMathPara>
                      </a14:m>
                      <a:endParaRPr lang="zh-CN" altLang="en-US"/>
                    </a:p>
                  </a:txBody>
                  <a:tcPr/>
                </a:tc>
                <a:tc>
                  <a:txBody>
                    <a:bodyPr vert="horz" wrap="square"/>
                    <a:lstStyle/>
                    <a:p>
                      <a:pPr algn="ctr">
                        <a:buNone/>
                      </a:pPr>
                      <a14:m>
                        <m:oMathPara>
                          <m:oMathParaPr>
                            <m:jc/>
                          </m:oMathParaPr>
                          <m:oMath>
                            <m:r>
                              <a:rPr lang="en-US" altLang="zh-CN" sz="1800" b="0" i="1">
                                <a:latin typeface="Cambria Math"/>
                                <a:ea typeface="MS Mincho" panose="02020609040205080304" charset="-128"/>
                                <a:cs typeface="Cambria Math" panose="02040503050406030204" charset="0"/>
                              </a:rPr>
                              <m:t>2</m:t>
                            </m:r>
                          </m:oMath>
                        </m:oMathPara>
                      </a14:m>
                      <a:endParaRPr lang="zh-CN" altLang="en-US"/>
                    </a:p>
                  </a:txBody>
                  <a:tcPr/>
                </a:tc>
              </a:tr>
              <a:tr h="381000">
                <a:tc>
                  <a:txBody>
                    <a:bodyPr vert="horz" wrap="square"/>
                    <a:lstStyle/>
                    <a:p>
                      <a:pPr algn="ctr">
                        <a:buNone/>
                      </a:pPr>
                      <a14:m>
                        <m:oMathPara>
                          <m:oMathParaPr>
                            <m:jc/>
                          </m:oMathParaPr>
                          <m:oMath>
                            <m:r>
                              <a:rPr lang="en-US" altLang="zh-CN" sz="1800" b="0" i="1">
                                <a:latin typeface="Cambria Math"/>
                                <a:ea typeface="宋体" pitchFamily="2" charset="-122"/>
                                <a:cs typeface="Cambria Math" panose="02040503050406030204" charset="0"/>
                              </a:rPr>
                              <m:t>𝑓</m:t>
                            </m:r>
                            <m:r>
                              <a:rPr lang="en-US" altLang="zh-CN" sz="1800" b="0" i="1">
                                <a:latin typeface="Cambria Math"/>
                                <a:ea typeface="MS Mincho" panose="02020609040205080304" charset="-128"/>
                                <a:cs typeface="Cambria Math" panose="02040503050406030204" charset="0"/>
                              </a:rPr>
                              <m:t>(</m:t>
                            </m:r>
                            <m:r>
                              <a:rPr lang="en-US" altLang="zh-CN" sz="1800" b="0" i="1">
                                <a:latin typeface="Cambria Math"/>
                                <a:ea typeface="宋体" pitchFamily="2" charset="-122"/>
                                <a:cs typeface="Cambria Math" panose="02040503050406030204" charset="0"/>
                              </a:rPr>
                              <m:t>𝑥</m:t>
                            </m:r>
                            <m:r>
                              <a:rPr lang="en-US" altLang="zh-CN" sz="1800" b="0" i="1">
                                <a:latin typeface="Cambria Math"/>
                                <a:ea typeface="MS Mincho" panose="02020609040205080304" charset="-128"/>
                                <a:cs typeface="Cambria Math" panose="02040503050406030204" charset="0"/>
                              </a:rPr>
                              <m:t>)</m:t>
                            </m:r>
                          </m:oMath>
                        </m:oMathPara>
                      </a14:m>
                      <a:endParaRPr lang="zh-CN" altLang="en-US"/>
                    </a:p>
                  </a:txBody>
                  <a:tcPr/>
                </a:tc>
                <a:tc>
                  <a:txBody>
                    <a:bodyPr vert="horz" wrap="square"/>
                    <a:lstStyle/>
                    <a:p>
                      <a:pPr algn="ctr">
                        <a:buNone/>
                      </a:pPr>
                      <a:r>
                        <a:rPr lang="en-US" altLang="zh-CN">
                          <a:latin typeface="Cambria Math" panose="02040503050406030204" charset="0"/>
                          <a:cs typeface="Cambria Math" panose="02040503050406030204" charset="0"/>
                        </a:rPr>
                        <a:t>0.625</a:t>
                      </a:r>
                      <a:endParaRPr lang="en-US" altLang="zh-CN">
                        <a:latin typeface="Cambria Math" panose="02040503050406030204" charset="0"/>
                        <a:cs typeface="Cambria Math" panose="02040503050406030204" charset="0"/>
                      </a:endParaRPr>
                    </a:p>
                  </a:txBody>
                  <a:tcPr/>
                </a:tc>
                <a:tc>
                  <a:txBody>
                    <a:bodyPr vert="horz" wrap="square"/>
                    <a:lstStyle/>
                    <a:p>
                      <a:pPr algn="ctr">
                        <a:buNone/>
                      </a:pPr>
                      <a14:m>
                        <m:oMathPara>
                          <m:oMathParaPr>
                            <m:jc/>
                          </m:oMathParaPr>
                          <m:oMath>
                            <m:r>
                              <a:rPr lang="en-US" altLang="zh-CN" sz="1800" b="0" i="1">
                                <a:latin typeface="Cambria Math"/>
                                <a:ea typeface="宋体" pitchFamily="2" charset="-122"/>
                                <a:cs typeface="Cambria Math" panose="02040503050406030204" charset="0"/>
                              </a:rPr>
                              <m:t>1</m:t>
                            </m:r>
                            <m:r>
                              <a:rPr lang="en-US" altLang="zh-CN" sz="1800" b="0" i="1">
                                <a:latin typeface="Cambria Math"/>
                                <a:ea typeface="宋体" pitchFamily="2" charset="-122"/>
                                <a:cs typeface="Cambria Math" panose="02040503050406030204" charset="0"/>
                              </a:rPr>
                              <m:t>.</m:t>
                            </m:r>
                            <m:r>
                              <a:rPr lang="en-US" altLang="zh-CN" sz="1800" b="0" i="1">
                                <a:latin typeface="Cambria Math"/>
                                <a:ea typeface="宋体" pitchFamily="2" charset="-122"/>
                                <a:cs typeface="Cambria Math" panose="02040503050406030204" charset="0"/>
                              </a:rPr>
                              <m:t>982</m:t>
                            </m:r>
                          </m:oMath>
                        </m:oMathPara>
                      </a14:m>
                      <a:endParaRPr lang="zh-CN" altLang="en-US"/>
                    </a:p>
                  </a:txBody>
                  <a:tcPr/>
                </a:tc>
                <a:tc>
                  <a:txBody>
                    <a:bodyPr vert="horz" wrap="square"/>
                    <a:lstStyle/>
                    <a:p>
                      <a:pPr algn="ctr">
                        <a:buNone/>
                      </a:pPr>
                      <a14:m>
                        <m:oMathPara>
                          <m:oMathParaPr>
                            <m:jc/>
                          </m:oMathParaPr>
                          <m:oMath>
                            <m:r>
                              <a:rPr lang="en-US" altLang="zh-CN" sz="1800" b="0" i="1">
                                <a:latin typeface="Cambria Math"/>
                                <a:ea typeface="宋体" pitchFamily="2" charset="-122"/>
                                <a:cs typeface="Cambria Math" panose="02040503050406030204" charset="0"/>
                              </a:rPr>
                              <m:t>2</m:t>
                            </m:r>
                            <m:r>
                              <a:rPr lang="en-US" altLang="zh-CN" sz="1800" b="0" i="1">
                                <a:latin typeface="Cambria Math"/>
                                <a:ea typeface="宋体" pitchFamily="2" charset="-122"/>
                                <a:cs typeface="Cambria Math" panose="02040503050406030204" charset="0"/>
                              </a:rPr>
                              <m:t>.</m:t>
                            </m:r>
                            <m:r>
                              <a:rPr lang="en-US" altLang="zh-CN" sz="1800" b="0" i="1">
                                <a:latin typeface="Cambria Math"/>
                                <a:ea typeface="宋体" pitchFamily="2" charset="-122"/>
                                <a:cs typeface="Cambria Math" panose="02040503050406030204" charset="0"/>
                              </a:rPr>
                              <m:t>645</m:t>
                            </m:r>
                          </m:oMath>
                        </m:oMathPara>
                      </a14:m>
                      <a:endParaRPr lang="zh-CN" altLang="en-US"/>
                    </a:p>
                  </a:txBody>
                  <a:tcPr/>
                </a:tc>
                <a:tc>
                  <a:txBody>
                    <a:bodyPr vert="horz" wrap="square"/>
                    <a:lstStyle/>
                    <a:p>
                      <a:pPr algn="ctr">
                        <a:buNone/>
                      </a:pPr>
                      <a14:m>
                        <m:oMathPara>
                          <m:oMathParaPr>
                            <m:jc/>
                          </m:oMathParaPr>
                          <m:oMath>
                            <m:r>
                              <a:rPr lang="en-US" altLang="zh-CN" sz="1800" b="0" i="1">
                                <a:latin typeface="Cambria Math"/>
                                <a:ea typeface="宋体" pitchFamily="2" charset="-122"/>
                                <a:cs typeface="Cambria Math" panose="02040503050406030204" charset="0"/>
                              </a:rPr>
                              <m:t>4</m:t>
                            </m:r>
                            <m:r>
                              <a:rPr lang="en-US" altLang="zh-CN" sz="1800" b="0" i="1">
                                <a:latin typeface="Cambria Math"/>
                                <a:ea typeface="宋体" pitchFamily="2" charset="-122"/>
                                <a:cs typeface="Cambria Math" panose="02040503050406030204" charset="0"/>
                              </a:rPr>
                              <m:t>.</m:t>
                            </m:r>
                            <m:r>
                              <a:rPr lang="en-US" altLang="zh-CN" sz="1800" b="0" i="1">
                                <a:latin typeface="Cambria Math"/>
                                <a:ea typeface="宋体" pitchFamily="2" charset="-122"/>
                                <a:cs typeface="Cambria Math" panose="02040503050406030204" charset="0"/>
                              </a:rPr>
                              <m:t>35</m:t>
                            </m:r>
                          </m:oMath>
                        </m:oMathPara>
                      </a14:m>
                      <a:endParaRPr lang="zh-CN" altLang="en-US"/>
                    </a:p>
                  </a:txBody>
                  <a:tcPr/>
                </a:tc>
                <a:tc>
                  <a:txBody>
                    <a:bodyPr vert="horz" wrap="square"/>
                    <a:lstStyle/>
                    <a:p>
                      <a:pPr algn="ctr">
                        <a:buNone/>
                      </a:pPr>
                      <a14:m>
                        <m:oMathPara>
                          <m:oMathParaPr>
                            <m:jc/>
                          </m:oMathParaPr>
                          <m:oMath>
                            <m:r>
                              <a:rPr lang="en-US" altLang="zh-CN" sz="1800" b="0" i="1">
                                <a:latin typeface="Cambria Math"/>
                                <a:ea typeface="MS Mincho" panose="02020609040205080304" charset="-128"/>
                                <a:cs typeface="Cambria Math" panose="02040503050406030204" charset="0"/>
                              </a:rPr>
                              <m:t>6</m:t>
                            </m:r>
                          </m:oMath>
                        </m:oMathPara>
                      </a14:m>
                      <a:endParaRPr lang="zh-CN" altLang="en-US"/>
                    </a:p>
                  </a:txBody>
                  <a:tcPr/>
                </a:tc>
              </a:tr>
            </a:tbl>
          </a:graphicData>
        </a:graphic>
      </p:graphicFrame>
      <mc:AlternateContent>
        <mc:Choice Requires="a14">
          <p:sp>
            <p:nvSpPr>
              <p:cNvPr id="3" name="文本框 2" title=""/>
              <p:cNvSpPr txBox="1"/>
              <p:nvPr/>
            </p:nvSpPr>
            <p:spPr>
              <a:xfrm>
                <a:off x="739775" y="4581525"/>
                <a:ext cx="10913110" cy="534035"/>
              </a:xfrm>
              <a:prstGeom prst="rect">
                <a:avLst/>
              </a:prstGeom>
              <a:noFill/>
            </p:spPr>
            <p:txBody>
              <a:bodyPr wrap="square" rtlCol="0">
                <a:spAutoFit/>
              </a:bodyPr>
              <a:lstStyle/>
              <a:p>
                <a:pPr>
                  <a:lnSpc>
                    <a:spcPct val="12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答案：</a:t>
                </a:r>
                <a14:m>
                  <m:oMathPara>
                    <m:oMathParaPr>
                      <m:jc/>
                    </m:oMathParaPr>
                    <m:oMath>
                      <m:r>
                        <m:rPr>
                          <m:sty m:val="p"/>
                        </m:rPr>
                        <a:rPr lang="en-US" altLang="zh-CN" sz="2400">
                          <a:solidFill>
                            <a:srgbClr val="FF0000"/>
                          </a:solidFill>
                          <a:latin typeface="Cambria Math"/>
                          <a:ea typeface="MS Mincho" panose="02020609040205080304" charset="-128"/>
                          <a:cs typeface="Cambria Math" panose="02040503050406030204" charset="0"/>
                        </a:rPr>
                        <m:t>1</m:t>
                      </m:r>
                      <m:r>
                        <m:rPr>
                          <m:sty m:val="p"/>
                        </m:rPr>
                        <a:rPr lang="en-US" altLang="zh-CN" sz="2400">
                          <a:solidFill>
                            <a:srgbClr val="FF0000"/>
                          </a:solidFill>
                          <a:latin typeface="Cambria Math"/>
                          <a:ea typeface="MS Mincho" panose="02020609040205080304" charset="-128"/>
                          <a:cs typeface="Cambria Math" panose="02040503050406030204" charset="0"/>
                        </a:rPr>
                        <m:t>.</m:t>
                      </m:r>
                    </m:oMath>
                  </m:oMathPara>
                </a14:m>
                <a:r>
                  <a:rPr lang="en-US" altLang="zh-CN" sz="2400">
                    <a:solidFill>
                      <a:srgbClr val="FF0000"/>
                    </a:solidFill>
                    <a:latin typeface="Cambria Math" panose="02040503050406030204" charset="0"/>
                    <a:ea typeface="MS Mincho" charset="0"/>
                    <a:cs typeface="Cambria Math" panose="02040503050406030204" charset="0"/>
                  </a:rPr>
                  <a:t>438.</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答案不唯一，用二分法不断重复步骤，逐渐逼近即可</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3" name="文本框 2"/>
              <p:cNvSpPr txBox="1">
                <a:spLocks noRot="1" noChangeAspect="1" noMove="1" noResize="1" noEditPoints="1" noAdjustHandles="1" noChangeArrowheads="1" noChangeShapeType="1" noTextEdit="1"/>
              </p:cNvSpPr>
              <p:nvPr/>
            </p:nvSpPr>
            <p:spPr>
              <a:xfrm>
                <a:off x="739775" y="4581525"/>
                <a:ext cx="10913110" cy="534035"/>
              </a:xfrm>
              <a:prstGeom prst="rect">
                <a:avLst/>
              </a:prstGeom>
              <a:blipFill rotWithShape="1">
                <a:blip r:embed="rId4"/>
                <a:stretch>
                  <a:fillRect/>
                </a:stretch>
              </a:blipFill>
            </p:spPr>
            <p:txBody>
              <a:bodyPr/>
              <a:lstStyle/>
              <a:p>
                <a:r>
                  <a:rPr lang="zh-CN" altLang="en-US">
                    <a:noFill/>
                  </a:rPr>
                  <a:t> </a:t>
                </a:r>
              </a:p>
            </p:txBody>
          </p:sp>
        </mc:Fallback>
      </mc:AlternateContent>
    </p:spTree>
    <p:custDataLst>
      <p:tags r:id="rId5"/>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51201" name="组合 31" title=""/>
          <p:cNvGrpSpPr/>
          <p:nvPr/>
        </p:nvGrpSpPr>
        <p:grpSpPr>
          <a:xfrm>
            <a:off x="632142" y="-52387"/>
            <a:ext cx="11193462" cy="583565"/>
            <a:chOff x="614597" y="884420"/>
            <a:chExt cx="11192657" cy="584139"/>
          </a:xfrm>
        </p:grpSpPr>
        <p:cxnSp>
          <p:nvCxnSpPr>
            <p:cNvPr id="2" name="直接连接符 3"/>
            <p:cNvCxnSpPr/>
            <p:nvPr/>
          </p:nvCxnSpPr>
          <p:spPr>
            <a:xfrm>
              <a:off x="10456389" y="1162505"/>
              <a:ext cx="598444" cy="159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3" name="组合 18"/>
            <p:cNvGrpSpPr/>
            <p:nvPr/>
          </p:nvGrpSpPr>
          <p:grpSpPr>
            <a:xfrm>
              <a:off x="614597" y="884420"/>
              <a:ext cx="5566353" cy="584139"/>
              <a:chOff x="1633928" y="944381"/>
              <a:chExt cx="5566353" cy="584139"/>
            </a:xfrm>
          </p:grpSpPr>
          <p:grpSp>
            <p:nvGrpSpPr>
              <p:cNvPr id="4" name="组合 17"/>
              <p:cNvGrpSpPr/>
              <p:nvPr/>
            </p:nvGrpSpPr>
            <p:grpSpPr>
              <a:xfrm>
                <a:off x="1633928" y="990512"/>
                <a:ext cx="5566353" cy="508504"/>
                <a:chOff x="1633928" y="990512"/>
                <a:chExt cx="5566353" cy="508504"/>
              </a:xfrm>
            </p:grpSpPr>
            <p:sp>
              <p:nvSpPr>
                <p:cNvPr id="9" name="五边形 13"/>
                <p:cNvSpPr/>
                <p:nvPr/>
              </p:nvSpPr>
              <p:spPr>
                <a:xfrm>
                  <a:off x="4876957" y="993641"/>
                  <a:ext cx="2323933" cy="494199"/>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10" name="五边形 14"/>
                <p:cNvSpPr/>
                <p:nvPr/>
              </p:nvSpPr>
              <p:spPr>
                <a:xfrm>
                  <a:off x="3810234" y="990463"/>
                  <a:ext cx="2323933" cy="494199"/>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11" name="五边形 15"/>
                <p:cNvSpPr/>
                <p:nvPr/>
              </p:nvSpPr>
              <p:spPr>
                <a:xfrm>
                  <a:off x="2751448" y="996819"/>
                  <a:ext cx="2322345" cy="494199"/>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323933"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1209" name="TextBox 13"/>
              <p:cNvSpPr/>
              <p:nvPr/>
            </p:nvSpPr>
            <p:spPr>
              <a:xfrm>
                <a:off x="1783777" y="944381"/>
                <a:ext cx="485930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lang="zh-CN" altLang="en-US" sz="3200">
                    <a:solidFill>
                      <a:schemeClr val="bg1"/>
                    </a:solidFill>
                    <a:latin typeface="黑体" panose="02010609060101010101" pitchFamily="49" charset="-122"/>
                    <a:ea typeface="黑体" panose="02010609060101010101" pitchFamily="49" charset="-122"/>
                  </a:rPr>
                  <a:t>课堂小结</a:t>
                </a:r>
                <a:r>
                  <a:rPr lang="en-US" altLang="zh-CN" sz="3200">
                    <a:solidFill>
                      <a:schemeClr val="bg1"/>
                    </a:solidFill>
                    <a:latin typeface="黑体" panose="02010609060101010101" pitchFamily="49" charset="-122"/>
                    <a:ea typeface="黑体" panose="02010609060101010101" pitchFamily="49" charset="-122"/>
                  </a:rPr>
                  <a:t>&amp;</a:t>
                </a:r>
                <a:r>
                  <a:rPr sz="3200">
                    <a:solidFill>
                      <a:schemeClr val="bg1"/>
                    </a:solidFill>
                    <a:latin typeface="黑体" panose="02010609060101010101" pitchFamily="49" charset="-122"/>
                    <a:ea typeface="黑体" panose="02010609060101010101" pitchFamily="49" charset="-122"/>
                  </a:rPr>
                  <a:t>作业</a:t>
                </a:r>
                <a:endParaRPr lang="zh-CN" altLang="en-US" sz="3200">
                  <a:solidFill>
                    <a:schemeClr val="bg1"/>
                  </a:solidFill>
                  <a:latin typeface="黑体" panose="02010609060101010101" pitchFamily="49" charset="-122"/>
                  <a:ea typeface="黑体" panose="02010609060101010101" pitchFamily="49" charset="-122"/>
                </a:endParaRPr>
              </a:p>
            </p:txBody>
          </p:sp>
        </p:grpSp>
        <p:cxnSp>
          <p:nvCxnSpPr>
            <p:cNvPr id="12" name="直接连接符 5"/>
            <p:cNvCxnSpPr/>
            <p:nvPr/>
          </p:nvCxnSpPr>
          <p:spPr>
            <a:xfrm>
              <a:off x="6416492" y="1184752"/>
              <a:ext cx="598445" cy="159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6"/>
            <p:cNvCxnSpPr/>
            <p:nvPr/>
          </p:nvCxnSpPr>
          <p:spPr>
            <a:xfrm>
              <a:off x="7227646" y="1186342"/>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7"/>
            <p:cNvCxnSpPr/>
            <p:nvPr/>
          </p:nvCxnSpPr>
          <p:spPr>
            <a:xfrm>
              <a:off x="8024514" y="1189520"/>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8"/>
            <p:cNvCxnSpPr/>
            <p:nvPr/>
          </p:nvCxnSpPr>
          <p:spPr>
            <a:xfrm>
              <a:off x="8832493" y="1186342"/>
              <a:ext cx="598445"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9"/>
            <p:cNvCxnSpPr/>
            <p:nvPr/>
          </p:nvCxnSpPr>
          <p:spPr>
            <a:xfrm>
              <a:off x="9643648" y="1189520"/>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0"/>
            <p:cNvCxnSpPr/>
            <p:nvPr/>
          </p:nvCxnSpPr>
          <p:spPr>
            <a:xfrm>
              <a:off x="11207222" y="1164095"/>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8" name="文本框 17" title=""/>
          <p:cNvSpPr txBox="1"/>
          <p:nvPr/>
        </p:nvSpPr>
        <p:spPr>
          <a:xfrm>
            <a:off x="631190" y="756285"/>
            <a:ext cx="5388610" cy="3448685"/>
          </a:xfrm>
          <a:prstGeom prst="rect">
            <a:avLst/>
          </a:prstGeom>
          <a:noFill/>
        </p:spPr>
        <p:txBody>
          <a:bodyPr wrap="none" rtlCol="0">
            <a:spAutoFit/>
          </a:bodyPr>
          <a:lstStyle/>
          <a:p>
            <a:pPr>
              <a:lnSpc>
                <a:spcPct val="130000"/>
              </a:lnSpc>
            </a:pPr>
            <a:r>
              <a:rPr lang="zh-CN" altLang="en-US" sz="2400" b="1">
                <a:latin typeface="宋体" panose="02010600030101010101" pitchFamily="2" charset="-122"/>
                <a:ea typeface="宋体" panose="02010600030101010101" pitchFamily="2" charset="-122"/>
                <a:cs typeface="宋体" panose="02010600030101010101" pitchFamily="2" charset="-122"/>
              </a:rPr>
              <a:t>课堂小结：</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pPr>
              <a:lnSpc>
                <a:spcPct val="130000"/>
              </a:lnSpc>
            </a:pPr>
            <a:r>
              <a:rPr lang="en-US" altLang="zh-CN" sz="2400" b="1">
                <a:latin typeface="宋体" panose="02010600030101010101" pitchFamily="2" charset="-122"/>
                <a:ea typeface="宋体" panose="02010600030101010101" pitchFamily="2" charset="-122"/>
                <a:cs typeface="宋体" panose="02010600030101010101" pitchFamily="2" charset="-122"/>
              </a:rPr>
              <a:t>(1)</a:t>
            </a:r>
            <a:r>
              <a:rPr lang="zh-CN" altLang="en-US" sz="2400" b="1">
                <a:latin typeface="宋体" panose="02010600030101010101" pitchFamily="2" charset="-122"/>
                <a:ea typeface="宋体" panose="02010600030101010101" pitchFamily="2" charset="-122"/>
                <a:cs typeface="宋体" panose="02010600030101010101" pitchFamily="2" charset="-122"/>
              </a:rPr>
              <a:t>二分法的概念；</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pPr>
              <a:lnSpc>
                <a:spcPct val="130000"/>
              </a:lnSpc>
            </a:pPr>
            <a:r>
              <a:rPr lang="en-US" altLang="zh-CN" sz="2400" b="1">
                <a:latin typeface="宋体" panose="02010600030101010101" pitchFamily="2" charset="-122"/>
                <a:ea typeface="宋体" panose="02010600030101010101" pitchFamily="2" charset="-122"/>
                <a:cs typeface="宋体" panose="02010600030101010101" pitchFamily="2" charset="-122"/>
              </a:rPr>
              <a:t>(2)</a:t>
            </a:r>
            <a:r>
              <a:rPr lang="zh-CN" altLang="en-US" sz="2400" b="1">
                <a:latin typeface="宋体" panose="02010600030101010101" pitchFamily="2" charset="-122"/>
                <a:ea typeface="宋体" panose="02010600030101010101" pitchFamily="2" charset="-122"/>
                <a:cs typeface="宋体" panose="02010600030101010101" pitchFamily="2" charset="-122"/>
              </a:rPr>
              <a:t>用二分法求函数零点近似值的步骤</a:t>
            </a:r>
            <a:r>
              <a:rPr lang="en-US" altLang="zh-CN" sz="2400" b="1">
                <a:latin typeface="宋体" panose="02010600030101010101" pitchFamily="2" charset="-122"/>
                <a:ea typeface="宋体" panose="02010600030101010101" pitchFamily="2" charset="-122"/>
                <a:cs typeface="宋体" panose="02010600030101010101" pitchFamily="2" charset="-122"/>
              </a:rPr>
              <a:t>.</a:t>
            </a:r>
            <a:endParaRPr lang="en-US" altLang="zh-CN" sz="2400" b="1">
              <a:latin typeface="宋体" panose="02010600030101010101" pitchFamily="2" charset="-122"/>
              <a:ea typeface="宋体" panose="02010600030101010101" pitchFamily="2" charset="-122"/>
              <a:cs typeface="宋体" panose="02010600030101010101" pitchFamily="2" charset="-122"/>
            </a:endParaRPr>
          </a:p>
          <a:p>
            <a:pPr>
              <a:lnSpc>
                <a:spcPct val="130000"/>
              </a:lnSpc>
            </a:pPr>
            <a:endParaRPr lang="en-US" altLang="zh-CN" sz="2400" b="1">
              <a:latin typeface="宋体" panose="02010600030101010101" pitchFamily="2" charset="-122"/>
              <a:ea typeface="宋体" panose="02010600030101010101" pitchFamily="2" charset="-122"/>
              <a:cs typeface="宋体" panose="02010600030101010101" pitchFamily="2" charset="-122"/>
            </a:endParaRPr>
          </a:p>
          <a:p>
            <a:pPr>
              <a:lnSpc>
                <a:spcPct val="130000"/>
              </a:lnSpc>
            </a:pPr>
            <a:r>
              <a:rPr lang="zh-CN" altLang="en-US" sz="2400" b="1">
                <a:latin typeface="宋体" panose="02010600030101010101" pitchFamily="2" charset="-122"/>
                <a:ea typeface="宋体" panose="02010600030101010101" pitchFamily="2" charset="-122"/>
                <a:cs typeface="宋体" panose="02010600030101010101" pitchFamily="2" charset="-122"/>
              </a:rPr>
              <a:t>作业：</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pPr>
              <a:lnSpc>
                <a:spcPct val="130000"/>
              </a:lnSpc>
            </a:pPr>
            <a:r>
              <a:rPr lang="en-US" altLang="zh-CN" sz="2400" b="1">
                <a:latin typeface="宋体" panose="02010600030101010101" pitchFamily="2" charset="-122"/>
                <a:ea typeface="宋体" panose="02010600030101010101" pitchFamily="2" charset="-122"/>
                <a:cs typeface="宋体" panose="02010600030101010101" pitchFamily="2" charset="-122"/>
              </a:rPr>
              <a:t>(1)</a:t>
            </a:r>
            <a:r>
              <a:rPr lang="zh-CN" altLang="en-US" sz="2400" b="1">
                <a:latin typeface="宋体" panose="02010600030101010101" pitchFamily="2" charset="-122"/>
                <a:ea typeface="宋体" panose="02010600030101010101" pitchFamily="2" charset="-122"/>
                <a:cs typeface="宋体" panose="02010600030101010101" pitchFamily="2" charset="-122"/>
              </a:rPr>
              <a:t>整理本节课的题型；</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pPr>
              <a:lnSpc>
                <a:spcPct val="130000"/>
              </a:lnSpc>
            </a:pPr>
            <a:r>
              <a:rPr lang="en-US" altLang="zh-CN" sz="2400" b="1">
                <a:latin typeface="宋体" panose="02010600030101010101" pitchFamily="2" charset="-122"/>
                <a:ea typeface="宋体" panose="02010600030101010101" pitchFamily="2" charset="-122"/>
                <a:cs typeface="宋体" panose="02010600030101010101" pitchFamily="2" charset="-122"/>
              </a:rPr>
              <a:t>(2)</a:t>
            </a:r>
            <a:r>
              <a:rPr lang="zh-CN" altLang="en-US" sz="2400" b="1">
                <a:latin typeface="宋体" panose="02010600030101010101" pitchFamily="2" charset="-122"/>
                <a:ea typeface="宋体" panose="02010600030101010101" pitchFamily="2" charset="-122"/>
                <a:cs typeface="宋体" panose="02010600030101010101" pitchFamily="2" charset="-122"/>
              </a:rPr>
              <a:t>课本</a:t>
            </a:r>
            <a:r>
              <a:rPr lang="en-US" altLang="zh-CN" sz="2400" b="1">
                <a:latin typeface="宋体" panose="02010600030101010101" pitchFamily="2" charset="-122"/>
                <a:ea typeface="宋体" panose="02010600030101010101" pitchFamily="2" charset="-122"/>
                <a:cs typeface="宋体" panose="02010600030101010101" pitchFamily="2" charset="-122"/>
              </a:rPr>
              <a:t>P146</a:t>
            </a:r>
            <a:r>
              <a:rPr lang="zh-CN" altLang="en-US" sz="2400" b="1">
                <a:latin typeface="宋体" panose="02010600030101010101" pitchFamily="2" charset="-122"/>
                <a:ea typeface="宋体" panose="02010600030101010101" pitchFamily="2" charset="-122"/>
                <a:cs typeface="宋体" panose="02010600030101010101" pitchFamily="2" charset="-122"/>
              </a:rPr>
              <a:t>的</a:t>
            </a:r>
            <a:r>
              <a:rPr lang="en-US" altLang="zh-CN" sz="2400" b="1">
                <a:latin typeface="宋体" panose="02010600030101010101" pitchFamily="2" charset="-122"/>
                <a:ea typeface="宋体" panose="02010600030101010101" pitchFamily="2" charset="-122"/>
                <a:cs typeface="宋体" panose="02010600030101010101" pitchFamily="2" charset="-122"/>
              </a:rPr>
              <a:t>1--2</a:t>
            </a:r>
            <a:r>
              <a:rPr lang="zh-CN" altLang="en-US" sz="2400" b="1">
                <a:latin typeface="宋体" panose="02010600030101010101" pitchFamily="2" charset="-122"/>
                <a:ea typeface="宋体" panose="02010600030101010101" pitchFamily="2" charset="-122"/>
                <a:cs typeface="宋体" panose="02010600030101010101" pitchFamily="2" charset="-122"/>
              </a:rPr>
              <a:t>题</a:t>
            </a:r>
            <a:r>
              <a:rPr lang="en-US" altLang="zh-CN" sz="2400" b="1">
                <a:latin typeface="宋体" panose="02010600030101010101" pitchFamily="2" charset="-122"/>
                <a:ea typeface="宋体" panose="02010600030101010101" pitchFamily="2" charset="-122"/>
                <a:cs typeface="宋体" panose="02010600030101010101" pitchFamily="2" charset="-122"/>
              </a:rPr>
              <a:t>.</a:t>
            </a:r>
            <a:endParaRPr lang="en-US" altLang="zh-CN" sz="2400" b="1">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深度视觉·原创设计 https://www.docer.com/works?userid=22383862" title=""/>
          <p:cNvSpPr txBox="1"/>
          <p:nvPr/>
        </p:nvSpPr>
        <p:spPr>
          <a:xfrm>
            <a:off x="486697" y="2906758"/>
            <a:ext cx="10775695" cy="3290017"/>
          </a:xfrm>
          <a:custGeom>
            <a:gdLst>
              <a:gd name="connsiteX0" fmla="*/ 0 w 10775695"/>
              <a:gd name="connsiteY0" fmla="*/ 0 h 3290017"/>
              <a:gd name="connsiteX1" fmla="*/ 10775695 w 10775695"/>
              <a:gd name="connsiteY1" fmla="*/ 0 h 3290017"/>
              <a:gd name="connsiteX2" fmla="*/ 10775695 w 10775695"/>
              <a:gd name="connsiteY2" fmla="*/ 3290017 h 3290017"/>
              <a:gd name="connsiteX3" fmla="*/ 0 w 10775695"/>
              <a:gd name="connsiteY3" fmla="*/ 3290017 h 3290017"/>
            </a:gdLst>
            <a:cxnLst>
              <a:cxn ang="0">
                <a:pos x="connsiteX0" y="connsiteY0"/>
              </a:cxn>
              <a:cxn ang="0">
                <a:pos x="connsiteX1" y="connsiteY1"/>
              </a:cxn>
              <a:cxn ang="0">
                <a:pos x="connsiteX2" y="connsiteY2"/>
              </a:cxn>
              <a:cxn ang="0">
                <a:pos x="connsiteX3" y="connsiteY3"/>
              </a:cxn>
            </a:cxnLst>
            <a:rect l="l" t="t" r="r" b="b"/>
            <a:pathLst>
              <a:path w="10775695" h="3290017">
                <a:moveTo>
                  <a:pt x="0" y="0"/>
                </a:moveTo>
                <a:lnTo>
                  <a:pt x="10775695" y="0"/>
                </a:lnTo>
                <a:lnTo>
                  <a:pt x="10775695" y="3290017"/>
                </a:lnTo>
                <a:lnTo>
                  <a:pt x="0" y="3290017"/>
                </a:lnTo>
                <a:close/>
              </a:path>
            </a:pathLst>
          </a:custGeom>
          <a:blipFill dpi="0" rotWithShape="1">
            <a:blip r:embed="rId2"/>
            <a:stretch>
              <a:fillRect t="-219555" b="-219555"/>
            </a:stretch>
          </a:blipFill>
          <a:ln w="12700" cap="flat" cmpd="sng" algn="ctr">
            <a:noFill/>
            <a:prstDash val="solid"/>
            <a:miter lim="800000"/>
          </a:ln>
          <a:effectLst/>
        </p:spPr>
        <p:txBody>
          <a:bodyPr/>
          <a:lstStyle/>
          <a:p>
            <a:endParaRPr lang="zh-CN" altLang="en-US">
              <a:cs typeface="+mn-ea"/>
              <a:sym typeface="+mn-lt"/>
            </a:endParaRPr>
          </a:p>
        </p:txBody>
      </p:sp>
      <p:sp>
        <p:nvSpPr>
          <p:cNvPr id="5" name="深度视觉·原创设计 https://www.docer.com/works?userid=22383862" title=""/>
          <p:cNvSpPr/>
          <p:nvPr/>
        </p:nvSpPr>
        <p:spPr>
          <a:xfrm>
            <a:off x="2256502" y="1723199"/>
            <a:ext cx="9937085" cy="28285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cs typeface="+mn-ea"/>
              <a:sym typeface="+mn-lt"/>
            </a:endParaRPr>
          </a:p>
        </p:txBody>
      </p:sp>
      <p:sp>
        <p:nvSpPr>
          <p:cNvPr id="13" name="深度视觉·原创设计 https://www.docer.com/works?userid=22383862" title=""/>
          <p:cNvSpPr/>
          <p:nvPr/>
        </p:nvSpPr>
        <p:spPr>
          <a:xfrm>
            <a:off x="0" y="0"/>
            <a:ext cx="715261" cy="661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cs typeface="+mn-ea"/>
              <a:sym typeface="+mn-lt"/>
            </a:endParaRPr>
          </a:p>
        </p:txBody>
      </p:sp>
      <p:sp>
        <p:nvSpPr>
          <p:cNvPr id="14" name="深度视觉·原创设计 https://www.docer.com/works?userid=22383862" title=""/>
          <p:cNvSpPr txBox="1"/>
          <p:nvPr/>
        </p:nvSpPr>
        <p:spPr>
          <a:xfrm>
            <a:off x="2917801" y="2391327"/>
            <a:ext cx="5113017" cy="922020"/>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6000" b="1">
                <a:solidFill>
                  <a:schemeClr val="bg1"/>
                </a:solidFill>
                <a:latin typeface="Times New Roman" panose="02020603050405020304" charset="0"/>
                <a:ea typeface="微软雅黑"/>
                <a:cs typeface="+mn-ea"/>
                <a:sym typeface="+mn-lt"/>
              </a:rPr>
              <a:t>谢谢学习</a:t>
            </a:r>
            <a:endParaRPr lang="zh-CN" altLang="en-US" sz="6000" b="1">
              <a:solidFill>
                <a:schemeClr val="bg1"/>
              </a:solidFill>
              <a:latin typeface="Times New Roman" panose="02020603050405020304" charset="0"/>
              <a:ea typeface="微软雅黑"/>
              <a:cs typeface="+mn-ea"/>
              <a:sym typeface="+mn-lt"/>
            </a:endParaRPr>
          </a:p>
        </p:txBody>
      </p:sp>
      <p:sp>
        <p:nvSpPr>
          <p:cNvPr id="15" name="深度视觉·原创设计 https://www.docer.com/works?userid=22383862" title=""/>
          <p:cNvSpPr txBox="1"/>
          <p:nvPr/>
        </p:nvSpPr>
        <p:spPr>
          <a:xfrm>
            <a:off x="2917825" y="3295015"/>
            <a:ext cx="4017010" cy="460375"/>
          </a:xfrm>
          <a:prstGeom prst="rect">
            <a:avLst/>
          </a:prstGeom>
        </p:spPr>
        <p:txBody>
          <a:bodyPr wrap="square">
            <a:spAutoFit/>
          </a:bodyPr>
          <a:lstStyle>
            <a:defPPr>
              <a:defRPr lang="zh-CN"/>
            </a:defPPr>
            <a:lvl1pPr algn="dist">
              <a:defRPr sz="1400" b="0" i="0">
                <a:solidFill>
                  <a:schemeClr val="tx1">
                    <a:lumMod val="75000"/>
                    <a:lumOff val="25000"/>
                  </a:schemeClr>
                </a:solidFill>
                <a:effectLst/>
                <a:latin typeface="OPPOSans L" panose="00020600040101010101" pitchFamily="18" charset="-122"/>
                <a:ea typeface="OPPOSans L" panose="00020600040101010101" pitchFamily="18" charset="-122"/>
              </a:defRPr>
            </a:lvl1pPr>
          </a:lstStyle>
          <a:p>
            <a:r>
              <a:rPr lang="en-US" altLang="zh-CN" sz="2400">
                <a:solidFill>
                  <a:schemeClr val="bg1"/>
                </a:solidFill>
                <a:latin typeface="Times New Roman" panose="02020603050405020304" charset="0"/>
                <a:ea typeface="微软雅黑"/>
                <a:cs typeface="+mn-ea"/>
                <a:sym typeface="+mn-lt"/>
              </a:rPr>
              <a:t>Thank you for learning</a:t>
            </a:r>
            <a:endParaRPr lang="en-US" altLang="zh-CN" sz="2400">
              <a:solidFill>
                <a:schemeClr val="bg1"/>
              </a:solidFill>
              <a:latin typeface="Times New Roman" panose="02020603050405020304" charset="0"/>
              <a:ea typeface="微软雅黑"/>
              <a:cs typeface="+mn-ea"/>
              <a:sym typeface="+mn-lt"/>
            </a:endParaRPr>
          </a:p>
        </p:txBody>
      </p:sp>
      <p:pic>
        <p:nvPicPr>
          <p:cNvPr id="101" name="图片 100" title=""/>
          <p:cNvPicPr/>
          <p:nvPr/>
        </p:nvPicPr>
        <p:blipFill>
          <a:blip r:embed="rId3"/>
          <a:stretch>
            <a:fillRect/>
          </a:stretch>
        </p:blipFill>
        <p:spPr>
          <a:xfrm>
            <a:off x="9332913" y="89853"/>
            <a:ext cx="2714625" cy="752475"/>
          </a:xfrm>
          <a:prstGeom prst="rect">
            <a:avLst/>
          </a:prstGeom>
          <a:noFill/>
          <a:ln w="9525">
            <a:noFill/>
          </a:ln>
        </p:spPr>
      </p:pic>
      <p:pic>
        <p:nvPicPr>
          <p:cNvPr id="2" name="Picture 2"/>
          <p:cNvPicPr>
            <a:picLocks noChangeAspect="1"/>
          </p:cNvPicPr>
          <p:nvPr/>
        </p:nvPicPr>
        <p:blipFill>
          <a:blip r:embed="rId4"/>
          <a:stretch>
            <a:fillRect/>
          </a:stretch>
        </p:blipFill>
        <p:spPr>
          <a:xfrm flipH="1">
            <a:off x="10274300" y="10680700"/>
            <a:ext cx="0" cy="0"/>
          </a:xfrm>
          <a:prstGeom prst="rect">
            <a:avLst/>
          </a:prstGeom>
          <a:ln>
            <a:noFill/>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51201" name="组合 31" title=""/>
          <p:cNvGrpSpPr/>
          <p:nvPr/>
        </p:nvGrpSpPr>
        <p:grpSpPr>
          <a:xfrm>
            <a:off x="536315" y="-45403"/>
            <a:ext cx="11209914" cy="583565"/>
            <a:chOff x="598146" y="885055"/>
            <a:chExt cx="11209108" cy="584139"/>
          </a:xfrm>
        </p:grpSpPr>
        <p:cxnSp>
          <p:nvCxnSpPr>
            <p:cNvPr id="51202" name="直接连接符 3"/>
            <p:cNvCxnSpPr/>
            <p:nvPr/>
          </p:nvCxnSpPr>
          <p:spPr>
            <a:xfrm>
              <a:off x="10456389" y="1162505"/>
              <a:ext cx="598444" cy="159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1203" name="组合 18"/>
            <p:cNvGrpSpPr/>
            <p:nvPr/>
          </p:nvGrpSpPr>
          <p:grpSpPr>
            <a:xfrm>
              <a:off x="598146" y="885055"/>
              <a:ext cx="7077836" cy="58413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4"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情境引入</a:t>
                </a:r>
                <a:endParaRPr sz="3200">
                  <a:solidFill>
                    <a:schemeClr val="bg1"/>
                  </a:solidFill>
                  <a:latin typeface="黑体" panose="02010609060101010101" pitchFamily="49" charset="-122"/>
                  <a:ea typeface="黑体" panose="02010609060101010101" pitchFamily="49" charset="-122"/>
                </a:endParaRPr>
              </a:p>
            </p:txBody>
          </p:sp>
        </p:grpSp>
        <p:cxnSp>
          <p:nvCxnSpPr>
            <p:cNvPr id="51210" name="直接连接符 5"/>
            <p:cNvCxnSpPr/>
            <p:nvPr/>
          </p:nvCxnSpPr>
          <p:spPr>
            <a:xfrm>
              <a:off x="6416492" y="1184752"/>
              <a:ext cx="598445" cy="159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7227646" y="1186342"/>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8024514" y="1189520"/>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8832493" y="1186342"/>
              <a:ext cx="598445"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9643648" y="1189520"/>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1207222" y="1164095"/>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 name="文本框 4" title=""/>
          <p:cNvSpPr txBox="1"/>
          <p:nvPr/>
        </p:nvSpPr>
        <p:spPr>
          <a:xfrm>
            <a:off x="568325" y="571500"/>
            <a:ext cx="10981055" cy="3044190"/>
          </a:xfrm>
          <a:prstGeom prst="rect">
            <a:avLst/>
          </a:prstGeom>
          <a:noFill/>
        </p:spPr>
        <p:txBody>
          <a:bodyPr wrap="square" rtlCol="0">
            <a:spAutoFit/>
          </a:bodyPr>
          <a:lstStyle/>
          <a:p>
            <a:pPr>
              <a:lnSpc>
                <a:spcPct val="160000"/>
              </a:lnSpc>
            </a:pPr>
            <a:r>
              <a:rPr lang="en-US" altLang="zh-CN" sz="2400" b="1">
                <a:latin typeface="宋体" panose="02010600030101010101" pitchFamily="2" charset="-122"/>
                <a:ea typeface="宋体" panose="02010600030101010101" pitchFamily="2" charset="-122"/>
                <a:cs typeface="宋体" panose="02010600030101010101" pitchFamily="2" charset="-122"/>
              </a:rPr>
              <a:t>    </a:t>
            </a:r>
            <a:r>
              <a:rPr lang="zh-CN" sz="2400" b="1">
                <a:solidFill>
                  <a:schemeClr val="tx2"/>
                </a:solidFill>
                <a:latin typeface="宋体" panose="02010600030101010101" pitchFamily="2" charset="-122"/>
                <a:ea typeface="宋体" panose="02010600030101010101" pitchFamily="2" charset="-122"/>
                <a:sym typeface="+mn-ea"/>
              </a:rPr>
              <a:t>我国古代数学家已经比较系统地解决了某些类型方程求解的问题，国外数学家对方程的求解也有很多研究，使得方程求解的方法越来越完善</a:t>
            </a:r>
            <a:r>
              <a:rPr lang="en-US" altLang="zh-CN" sz="2400" b="1">
                <a:solidFill>
                  <a:schemeClr val="tx2"/>
                </a:solidFill>
                <a:latin typeface="宋体" panose="02010600030101010101" pitchFamily="2" charset="-122"/>
                <a:ea typeface="宋体" panose="02010600030101010101" pitchFamily="2" charset="-122"/>
                <a:sym typeface="+mn-ea"/>
              </a:rPr>
              <a:t>.</a:t>
            </a:r>
            <a:r>
              <a:rPr lang="zh-CN" altLang="en-US" sz="2400" b="1">
                <a:solidFill>
                  <a:schemeClr val="tx2"/>
                </a:solidFill>
                <a:latin typeface="宋体" panose="02010600030101010101" pitchFamily="2" charset="-122"/>
                <a:ea typeface="宋体" panose="02010600030101010101" pitchFamily="2" charset="-122"/>
                <a:sym typeface="+mn-ea"/>
              </a:rPr>
              <a:t>但是指数方程、对数方程等超越方程和五次以上的高次代数方程不能用对数运算求解，不过其数值解法随着现代计算技术的发展得到了广泛的应用，比如本节介绍的</a:t>
            </a:r>
            <a:r>
              <a:rPr lang="en-US" altLang="zh-CN" sz="2400" b="1">
                <a:solidFill>
                  <a:srgbClr val="FF0000"/>
                </a:solidFill>
                <a:latin typeface="宋体" panose="02010600030101010101" pitchFamily="2" charset="-122"/>
                <a:ea typeface="宋体" panose="02010600030101010101" pitchFamily="2" charset="-122"/>
                <a:sym typeface="+mn-ea"/>
              </a:rPr>
              <a:t>“</a:t>
            </a:r>
            <a:r>
              <a:rPr lang="zh-CN" altLang="en-US" sz="2400" b="1">
                <a:solidFill>
                  <a:srgbClr val="FF0000"/>
                </a:solidFill>
                <a:latin typeface="宋体" panose="02010600030101010101" pitchFamily="2" charset="-122"/>
                <a:ea typeface="宋体" panose="02010600030101010101" pitchFamily="2" charset="-122"/>
                <a:sym typeface="+mn-ea"/>
              </a:rPr>
              <a:t>二分法</a:t>
            </a:r>
            <a:r>
              <a:rPr lang="en-US" altLang="zh-CN" sz="2400" b="1">
                <a:solidFill>
                  <a:srgbClr val="FF0000"/>
                </a:solidFill>
                <a:latin typeface="宋体" panose="02010600030101010101" pitchFamily="2" charset="-122"/>
                <a:ea typeface="宋体" panose="02010600030101010101" pitchFamily="2" charset="-122"/>
                <a:sym typeface="+mn-ea"/>
              </a:rPr>
              <a:t>”</a:t>
            </a:r>
            <a:r>
              <a:rPr lang="zh-CN" altLang="en-US" sz="2400" b="1">
                <a:solidFill>
                  <a:schemeClr val="tx2"/>
                </a:solidFill>
                <a:latin typeface="宋体" panose="02010600030101010101" pitchFamily="2" charset="-122"/>
                <a:ea typeface="宋体" panose="02010600030101010101" pitchFamily="2" charset="-122"/>
                <a:sym typeface="+mn-ea"/>
              </a:rPr>
              <a:t>，就是一种常见的利用计算技术的数值解法</a:t>
            </a:r>
            <a:r>
              <a:rPr lang="en-US" altLang="zh-CN" sz="2400" b="1">
                <a:solidFill>
                  <a:schemeClr val="tx2"/>
                </a:solidFill>
                <a:latin typeface="宋体" panose="02010600030101010101" pitchFamily="2" charset="-122"/>
                <a:ea typeface="宋体" panose="02010600030101010101" pitchFamily="2" charset="-122"/>
                <a:sym typeface="+mn-ea"/>
              </a:rPr>
              <a:t>.</a:t>
            </a:r>
            <a:endParaRPr lang="en-US" altLang="zh-CN" sz="2400" b="1">
              <a:solidFill>
                <a:schemeClr val="tx2"/>
              </a:solidFill>
              <a:latin typeface="宋体" panose="02010600030101010101" pitchFamily="2" charset="-122"/>
              <a:ea typeface="宋体" panose="02010600030101010101" pitchFamily="2" charset="-122"/>
              <a:sym typeface="+mn-ea"/>
            </a:endParaRPr>
          </a:p>
        </p:txBody>
      </p:sp>
      <p:sp>
        <p:nvSpPr>
          <p:cNvPr id="3" name="矩形 2" title=""/>
          <p:cNvSpPr/>
          <p:nvPr/>
        </p:nvSpPr>
        <p:spPr>
          <a:xfrm>
            <a:off x="1369695" y="3935730"/>
            <a:ext cx="75565" cy="75565"/>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nvGrpSpPr>
          <p:cNvPr id="10" name="组合 9" title=""/>
          <p:cNvGrpSpPr/>
          <p:nvPr/>
        </p:nvGrpSpPr>
        <p:grpSpPr>
          <a:xfrm>
            <a:off x="568325" y="3790315"/>
            <a:ext cx="10980420" cy="1198880"/>
            <a:chOff x="895" y="5518"/>
            <a:chExt cx="17292" cy="1888"/>
          </a:xfrm>
        </p:grpSpPr>
        <mc:AlternateContent>
          <mc:Choice Requires="a14">
            <p:sp>
              <p:nvSpPr>
                <p:cNvPr id="7" name="文本框 6"/>
                <p:cNvSpPr txBox="1"/>
                <p:nvPr>
                  <p:custDataLst>
                    <p:tags r:id="rId2"/>
                  </p:custDataLst>
                </p:nvPr>
              </p:nvSpPr>
              <p:spPr>
                <a:xfrm>
                  <a:off x="895" y="5518"/>
                  <a:ext cx="17293" cy="1888"/>
                </a:xfrm>
                <a:prstGeom prst="rect">
                  <a:avLst/>
                </a:prstGeom>
                <a:noFill/>
              </p:spPr>
              <p:txBody>
                <a:bodyPr wrap="square" rtlCol="0">
                  <a:spAutoFit/>
                </a:bodyPr>
                <a:lstStyle/>
                <a:p>
                  <a:pPr>
                    <a:lnSpc>
                      <a:spcPct val="150000"/>
                    </a:lnSpc>
                  </a:pPr>
                  <a:r>
                    <a:rPr lang="zh-CN" sz="2400" b="1">
                      <a:solidFill>
                        <a:srgbClr val="4874CB"/>
                      </a:solidFill>
                      <a:latin typeface="宋体" panose="02010600030101010101" pitchFamily="2" charset="-122"/>
                      <a:ea typeface="宋体" panose="02010600030101010101" pitchFamily="2" charset="-122"/>
                      <a:sym typeface="+mn-ea"/>
                    </a:rPr>
                    <a:t>问题</a:t>
                  </a:r>
                  <a:r>
                    <a:rPr lang="en-US" altLang="zh-CN" sz="2400" b="1">
                      <a:solidFill>
                        <a:srgbClr val="4874CB"/>
                      </a:solidFill>
                      <a:latin typeface="宋体" panose="02010600030101010101" pitchFamily="2" charset="-122"/>
                      <a:ea typeface="宋体" panose="02010600030101010101" pitchFamily="2" charset="-122"/>
                      <a:sym typeface="+mn-ea"/>
                    </a:rPr>
                    <a:t>1</a:t>
                  </a:r>
                  <a:r>
                    <a:rPr lang="zh-CN" altLang="en-US" sz="2400" b="1">
                      <a:solidFill>
                        <a:srgbClr val="4874CB"/>
                      </a:solidFill>
                      <a:latin typeface="宋体" panose="02010600030101010101" pitchFamily="2" charset="-122"/>
                      <a:ea typeface="宋体" panose="02010600030101010101" pitchFamily="2" charset="-122"/>
                      <a:sym typeface="+mn-ea"/>
                    </a:rPr>
                    <a:t>：</a:t>
                  </a:r>
                  <a:r>
                    <a:rPr lang="zh-CN" sz="2400" b="1">
                      <a:solidFill>
                        <a:schemeClr val="tx2"/>
                      </a:solidFill>
                      <a:latin typeface="宋体" panose="02010600030101010101" pitchFamily="2" charset="-122"/>
                      <a:ea typeface="宋体" panose="02010600030101010101" pitchFamily="2" charset="-122"/>
                      <a:sym typeface="+mn-ea"/>
                    </a:rPr>
                    <a:t>我们已经知道，函数</a:t>
                  </a:r>
                  <a14:m>
                    <m:oMathPara>
                      <m:oMathParaPr>
                        <m:jc/>
                      </m:oMathParaPr>
                      <m:oMath>
                        <m:r>
                          <a:rPr lang="en-US" altLang="zh-CN" sz="2400" i="1">
                            <a:latin typeface="Cambria Math"/>
                            <a:ea typeface="宋体" pitchFamily="2" charset="-122"/>
                            <a:cs typeface="Cambria Math" panose="02040503050406030204" charset="0"/>
                          </a:rPr>
                          <m:t>𝑓</m:t>
                        </m:r>
                        <m:r>
                          <a:rPr lang="en-US" altLang="zh-CN" sz="2400" i="1">
                            <a:latin typeface="Cambria Math"/>
                            <a:ea typeface="宋体" pitchFamily="2" charset="-122"/>
                            <a:cs typeface="Cambria Math" panose="02040503050406030204" charset="0"/>
                          </a:rPr>
                          <m:t>(</m:t>
                        </m:r>
                        <m:r>
                          <a:rPr lang="en-US" altLang="zh-CN" sz="2400" i="1">
                            <a:latin typeface="Cambria Math"/>
                            <a:ea typeface="宋体" pitchFamily="2" charset="-122"/>
                            <a:cs typeface="Cambria Math" panose="02040503050406030204" charset="0"/>
                          </a:rPr>
                          <m:t>𝑥</m:t>
                        </m:r>
                        <m:r>
                          <a:rPr lang="en-US" altLang="zh-CN" sz="2400" i="1">
                            <a:latin typeface="Cambria Math"/>
                            <a:ea typeface="宋体" pitchFamily="2" charset="-122"/>
                            <a:cs typeface="Cambria Math" panose="02040503050406030204" charset="0"/>
                          </a:rPr>
                          <m:t>)=</m:t>
                        </m:r>
                        <m:r>
                          <a:rPr lang="en-US" altLang="zh-CN" sz="2400" i="1">
                            <a:latin typeface="Cambria Math"/>
                            <a:ea typeface="宋体" pitchFamily="2" charset="-122"/>
                            <a:cs typeface="Cambria Math" panose="02040503050406030204" charset="0"/>
                          </a:rPr>
                          <m:t>𝑙𝑛𝑥</m:t>
                        </m:r>
                        <m:r>
                          <a:rPr lang="en-US" altLang="zh-CN" sz="2400" i="1">
                            <a:latin typeface="Cambria Math"/>
                            <a:ea typeface="宋体" pitchFamily="2" charset="-122"/>
                            <a:cs typeface="Cambria Math" panose="02040503050406030204" charset="0"/>
                          </a:rPr>
                          <m:t>+</m:t>
                        </m:r>
                        <m:r>
                          <a:rPr lang="en-US" altLang="zh-CN" sz="2400" i="1">
                            <a:latin typeface="Cambria Math"/>
                            <a:ea typeface="宋体" pitchFamily="2" charset="-122"/>
                            <a:cs typeface="Cambria Math" panose="02040503050406030204" charset="0"/>
                          </a:rPr>
                          <m:t>2</m:t>
                        </m:r>
                        <m:r>
                          <a:rPr lang="en-US" altLang="zh-CN" sz="2400" i="1">
                            <a:latin typeface="Cambria Math"/>
                            <a:ea typeface="宋体" pitchFamily="2" charset="-122"/>
                            <a:cs typeface="Cambria Math" panose="02040503050406030204" charset="0"/>
                          </a:rPr>
                          <m:t>𝑥</m:t>
                        </m:r>
                        <m:r>
                          <a:rPr lang="en-US" altLang="zh-CN" sz="2400" i="1">
                            <a:latin typeface="Cambria Math"/>
                            <a:ea typeface="宋体" pitchFamily="2" charset="-122"/>
                            <a:cs typeface="Cambria Math" panose="02040503050406030204" charset="0"/>
                          </a:rPr>
                          <m:t>−</m:t>
                        </m:r>
                        <m:r>
                          <a:rPr lang="en-US" altLang="zh-CN" sz="2400" i="1">
                            <a:latin typeface="Cambria Math"/>
                            <a:ea typeface="宋体" pitchFamily="2" charset="-122"/>
                            <a:cs typeface="Cambria Math" panose="02040503050406030204" charset="0"/>
                          </a:rPr>
                          <m:t>6</m:t>
                        </m:r>
                      </m:oMath>
                    </m:oMathPara>
                  </a14:m>
                  <a:r>
                    <a:rPr lang="zh-CN" altLang="en-US" sz="2400" b="1">
                      <a:latin typeface="Cambria Math" panose="02040503050406030204" charset="0"/>
                      <a:ea typeface="宋体" panose="02010600030101010101" pitchFamily="2" charset="-122"/>
                      <a:cs typeface="Cambria Math" panose="02040503050406030204" charset="0"/>
                      <a:sym typeface="+mn-ea"/>
                    </a:rPr>
                    <a:t>在区间</a:t>
                  </a:r>
                  <a14:m>
                    <m:oMathPara>
                      <m:oMathParaPr>
                        <m:jc/>
                      </m:oMathParaPr>
                      <m:oMath>
                        <m:r>
                          <a:rPr lang="en-US" altLang="zh-CN" sz="2400" i="1">
                            <a:latin typeface="Cambria Math"/>
                            <a:ea typeface="宋体" pitchFamily="2" charset="-122"/>
                            <a:cs typeface="Cambria Math" panose="02040503050406030204" charset="0"/>
                          </a:rPr>
                          <m:t>(</m:t>
                        </m:r>
                        <m:r>
                          <a:rPr lang="en-US" altLang="zh-CN" sz="2400" i="1">
                            <a:latin typeface="Cambria Math"/>
                            <a:ea typeface="宋体" pitchFamily="2" charset="-122"/>
                            <a:cs typeface="Cambria Math" panose="02040503050406030204" charset="0"/>
                          </a:rPr>
                          <m:t>2</m:t>
                        </m:r>
                        <m:r>
                          <a:rPr lang="en-US" altLang="zh-CN" sz="2400" i="1">
                            <a:latin typeface="Cambria Math"/>
                            <a:ea typeface="宋体" pitchFamily="2" charset="-122"/>
                            <a:cs typeface="Cambria Math" panose="02040503050406030204" charset="0"/>
                          </a:rPr>
                          <m:t>,</m:t>
                        </m:r>
                        <m:r>
                          <a:rPr lang="en-US" altLang="zh-CN" sz="2400" i="1">
                            <a:latin typeface="Cambria Math"/>
                            <a:ea typeface="宋体" pitchFamily="2" charset="-122"/>
                            <a:cs typeface="Cambria Math" panose="02040503050406030204" charset="0"/>
                          </a:rPr>
                          <m:t>3</m:t>
                        </m:r>
                        <m:r>
                          <a:rPr lang="en-US" altLang="zh-CN" sz="2400" i="1">
                            <a:latin typeface="Cambria Math"/>
                            <a:ea typeface="宋体" pitchFamily="2" charset="-122"/>
                            <a:cs typeface="Cambria Math" panose="02040503050406030204" charset="0"/>
                          </a:rPr>
                          <m:t>)</m:t>
                        </m:r>
                      </m:oMath>
                    </m:oMathPara>
                  </a14:m>
                  <a:r>
                    <a:rPr lang="zh-CN" altLang="en-US" sz="2400" b="1">
                      <a:latin typeface="Cambria Math" panose="02040503050406030204" charset="0"/>
                      <a:ea typeface="宋体" panose="02010600030101010101" pitchFamily="2" charset="-122"/>
                      <a:cs typeface="Cambria Math" panose="02040503050406030204" charset="0"/>
                      <a:sym typeface="+mn-ea"/>
                    </a:rPr>
                    <a:t>内存在一个零点</a:t>
                  </a:r>
                  <a:r>
                    <a:rPr lang="en-US" altLang="zh-CN" sz="2400" b="1">
                      <a:latin typeface="Cambria Math" panose="02040503050406030204" charset="0"/>
                      <a:ea typeface="宋体" panose="02010600030101010101" pitchFamily="2" charset="-122"/>
                      <a:cs typeface="Cambria Math" panose="02040503050406030204" charset="0"/>
                      <a:sym typeface="+mn-ea"/>
                    </a:rPr>
                    <a:t>.</a:t>
                  </a:r>
                  <a:r>
                    <a:rPr lang="zh-CN" altLang="en-US" sz="2400" b="1">
                      <a:latin typeface="Cambria Math" panose="02040503050406030204" charset="0"/>
                      <a:ea typeface="宋体" panose="02010600030101010101" pitchFamily="2" charset="-122"/>
                      <a:cs typeface="Cambria Math" panose="02040503050406030204" charset="0"/>
                      <a:sym typeface="+mn-ea"/>
                    </a:rPr>
                    <a:t>进一步的问题是，如何求出这个零点呢？</a:t>
                  </a:r>
                  <a:endParaRPr lang="en-US" altLang="zh-CN" sz="2400" b="1">
                    <a:solidFill>
                      <a:schemeClr val="tx2"/>
                    </a:solidFill>
                    <a:latin typeface="宋体" panose="02010600030101010101" pitchFamily="2" charset="-122"/>
                    <a:ea typeface="宋体" panose="02010600030101010101" pitchFamily="2" charset="-122"/>
                    <a:sym typeface="+mn-ea"/>
                  </a:endParaRPr>
                </a:p>
              </p:txBody>
            </p:sp>
          </mc:Choice>
          <mc:Fallback>
            <p:sp>
              <p:nvSpPr>
                <p:cNvPr id="7" name="文本框 6"/>
                <p:cNvSpPr txBox="1">
                  <a:spLocks noRot="1" noChangeAspect="1" noMove="1" noResize="1" noEditPoints="1" noAdjustHandles="1" noChangeArrowheads="1" noChangeShapeType="1" noTextEdit="1"/>
                </p:cNvSpPr>
                <p:nvPr>
                  <p:custDataLst>
                    <p:tags r:id="rId3"/>
                  </p:custDataLst>
                </p:nvPr>
              </p:nvSpPr>
              <p:spPr>
                <a:xfrm>
                  <a:off x="895" y="5518"/>
                  <a:ext cx="17293" cy="1888"/>
                </a:xfrm>
                <a:prstGeom prst="rect">
                  <a:avLst/>
                </a:prstGeom>
                <a:blipFill rotWithShape="1">
                  <a:blip r:embed="rId4"/>
                  <a:stretch>
                    <a:fillRect/>
                  </a:stretch>
                </a:blipFill>
              </p:spPr>
              <p:txBody>
                <a:bodyPr/>
                <a:lstStyle/>
                <a:p>
                  <a:r>
                    <a:rPr lang="zh-CN" altLang="en-US">
                      <a:noFill/>
                    </a:rPr>
                    <a:t> </a:t>
                  </a:r>
                </a:p>
              </p:txBody>
            </p:sp>
          </mc:Fallback>
        </mc:AlternateContent>
        <p:sp>
          <p:nvSpPr>
            <p:cNvPr id="6" name="矩形 5"/>
            <p:cNvSpPr/>
            <p:nvPr/>
          </p:nvSpPr>
          <p:spPr>
            <a:xfrm>
              <a:off x="9240" y="6880"/>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spTree>
    <p:custDataLst>
      <p:tags r:id="rId5"/>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51201" name="组合 31" title=""/>
          <p:cNvGrpSpPr/>
          <p:nvPr/>
        </p:nvGrpSpPr>
        <p:grpSpPr>
          <a:xfrm>
            <a:off x="536315" y="-45403"/>
            <a:ext cx="11209914" cy="583565"/>
            <a:chOff x="598146" y="885055"/>
            <a:chExt cx="11209108" cy="584139"/>
          </a:xfrm>
        </p:grpSpPr>
        <p:cxnSp>
          <p:nvCxnSpPr>
            <p:cNvPr id="51202" name="直接连接符 3"/>
            <p:cNvCxnSpPr/>
            <p:nvPr/>
          </p:nvCxnSpPr>
          <p:spPr>
            <a:xfrm>
              <a:off x="10456389" y="1162505"/>
              <a:ext cx="598444" cy="159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1203" name="组合 18"/>
            <p:cNvGrpSpPr/>
            <p:nvPr/>
          </p:nvGrpSpPr>
          <p:grpSpPr>
            <a:xfrm>
              <a:off x="598146" y="885055"/>
              <a:ext cx="7077836" cy="58413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4"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新知探索</a:t>
                </a:r>
                <a:endParaRPr sz="3200">
                  <a:solidFill>
                    <a:schemeClr val="bg1"/>
                  </a:solidFill>
                  <a:latin typeface="黑体" panose="02010609060101010101" pitchFamily="49" charset="-122"/>
                  <a:ea typeface="黑体" panose="02010609060101010101" pitchFamily="49" charset="-122"/>
                </a:endParaRPr>
              </a:p>
            </p:txBody>
          </p:sp>
        </p:grpSp>
        <p:cxnSp>
          <p:nvCxnSpPr>
            <p:cNvPr id="51210" name="直接连接符 5"/>
            <p:cNvCxnSpPr/>
            <p:nvPr/>
          </p:nvCxnSpPr>
          <p:spPr>
            <a:xfrm>
              <a:off x="6416492" y="1184752"/>
              <a:ext cx="598445" cy="159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7227646" y="1186342"/>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8024514" y="1189520"/>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8832493" y="1186342"/>
              <a:ext cx="598445"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9643648" y="1189520"/>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1207222" y="1164095"/>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mc:AlternateContent>
        <mc:Choice Requires="a14">
          <p:sp>
            <p:nvSpPr>
              <p:cNvPr id="5" name="文本框 4" title=""/>
              <p:cNvSpPr txBox="1"/>
              <p:nvPr/>
            </p:nvSpPr>
            <p:spPr>
              <a:xfrm>
                <a:off x="568325" y="571500"/>
                <a:ext cx="10981055" cy="1198880"/>
              </a:xfrm>
              <a:prstGeom prst="rect">
                <a:avLst/>
              </a:prstGeom>
              <a:noFill/>
            </p:spPr>
            <p:txBody>
              <a:bodyPr wrap="square" rtlCol="0">
                <a:spAutoFit/>
              </a:bodyPr>
              <a:lstStyle/>
              <a:p>
                <a:pPr>
                  <a:lnSpc>
                    <a:spcPct val="150000"/>
                  </a:lnSpc>
                </a:pPr>
                <a:r>
                  <a:rPr lang="zh-CN" sz="2400" b="1">
                    <a:solidFill>
                      <a:srgbClr val="0070C0"/>
                    </a:solidFill>
                    <a:latin typeface="宋体" panose="02010600030101010101" pitchFamily="2" charset="-122"/>
                    <a:ea typeface="宋体" panose="02010600030101010101" pitchFamily="2" charset="-122"/>
                    <a:sym typeface="+mn-ea"/>
                  </a:rPr>
                  <a:t>问题</a:t>
                </a:r>
                <a:r>
                  <a:rPr lang="en-US" altLang="zh-CN" sz="2400" b="1">
                    <a:solidFill>
                      <a:srgbClr val="0070C0"/>
                    </a:solidFill>
                    <a:latin typeface="宋体" panose="02010600030101010101" pitchFamily="2" charset="-122"/>
                    <a:ea typeface="宋体" panose="02010600030101010101" pitchFamily="2" charset="-122"/>
                    <a:sym typeface="+mn-ea"/>
                  </a:rPr>
                  <a:t>1</a:t>
                </a:r>
                <a:r>
                  <a:rPr lang="zh-CN" altLang="en-US" sz="2400" b="1">
                    <a:solidFill>
                      <a:schemeClr val="tx2"/>
                    </a:solidFill>
                    <a:latin typeface="宋体" panose="02010600030101010101" pitchFamily="2" charset="-122"/>
                    <a:ea typeface="宋体" panose="02010600030101010101" pitchFamily="2" charset="-122"/>
                    <a:sym typeface="+mn-ea"/>
                  </a:rPr>
                  <a:t>：</a:t>
                </a:r>
                <a:r>
                  <a:rPr lang="zh-CN" sz="2400" b="1">
                    <a:solidFill>
                      <a:schemeClr val="tx2"/>
                    </a:solidFill>
                    <a:latin typeface="宋体" panose="02010600030101010101" pitchFamily="2" charset="-122"/>
                    <a:ea typeface="宋体" panose="02010600030101010101" pitchFamily="2" charset="-122"/>
                    <a:sym typeface="+mn-ea"/>
                  </a:rPr>
                  <a:t>我们已经知道，函数</a:t>
                </a:r>
                <a14:m>
                  <m:oMathPara>
                    <m:oMathParaPr>
                      <m:jc/>
                    </m:oMathParaPr>
                    <m:oMath>
                      <m:r>
                        <a:rPr lang="en-US" altLang="zh-CN" sz="2400" i="1">
                          <a:latin typeface="Cambria Math"/>
                          <a:ea typeface="宋体" pitchFamily="2" charset="-122"/>
                          <a:cs typeface="Cambria Math" panose="02040503050406030204" charset="0"/>
                        </a:rPr>
                        <m:t>𝑓</m:t>
                      </m:r>
                      <m:r>
                        <a:rPr lang="en-US" altLang="zh-CN" sz="2400" i="1">
                          <a:latin typeface="Cambria Math"/>
                          <a:ea typeface="宋体" pitchFamily="2" charset="-122"/>
                          <a:cs typeface="Cambria Math" panose="02040503050406030204" charset="0"/>
                        </a:rPr>
                        <m:t>(</m:t>
                      </m:r>
                      <m:r>
                        <a:rPr lang="en-US" altLang="zh-CN" sz="2400" i="1">
                          <a:latin typeface="Cambria Math"/>
                          <a:ea typeface="宋体" pitchFamily="2" charset="-122"/>
                          <a:cs typeface="Cambria Math" panose="02040503050406030204" charset="0"/>
                        </a:rPr>
                        <m:t>𝑥</m:t>
                      </m:r>
                      <m:r>
                        <a:rPr lang="en-US" altLang="zh-CN" sz="2400" i="1">
                          <a:latin typeface="Cambria Math"/>
                          <a:ea typeface="宋体" pitchFamily="2" charset="-122"/>
                          <a:cs typeface="Cambria Math" panose="02040503050406030204" charset="0"/>
                        </a:rPr>
                        <m:t>)=</m:t>
                      </m:r>
                      <m:r>
                        <a:rPr lang="en-US" altLang="zh-CN" sz="2400" i="1">
                          <a:latin typeface="Cambria Math"/>
                          <a:ea typeface="宋体" pitchFamily="2" charset="-122"/>
                          <a:cs typeface="Cambria Math" panose="02040503050406030204" charset="0"/>
                        </a:rPr>
                        <m:t>𝑙𝑛𝑥</m:t>
                      </m:r>
                      <m:r>
                        <a:rPr lang="en-US" altLang="zh-CN" sz="2400" i="1">
                          <a:latin typeface="Cambria Math"/>
                          <a:ea typeface="宋体" pitchFamily="2" charset="-122"/>
                          <a:cs typeface="Cambria Math" panose="02040503050406030204" charset="0"/>
                        </a:rPr>
                        <m:t>+</m:t>
                      </m:r>
                      <m:r>
                        <a:rPr lang="en-US" altLang="zh-CN" sz="2400" i="1">
                          <a:latin typeface="Cambria Math"/>
                          <a:ea typeface="宋体" pitchFamily="2" charset="-122"/>
                          <a:cs typeface="Cambria Math" panose="02040503050406030204" charset="0"/>
                        </a:rPr>
                        <m:t>2</m:t>
                      </m:r>
                      <m:r>
                        <a:rPr lang="en-US" altLang="zh-CN" sz="2400" i="1">
                          <a:latin typeface="Cambria Math"/>
                          <a:ea typeface="宋体" pitchFamily="2" charset="-122"/>
                          <a:cs typeface="Cambria Math" panose="02040503050406030204" charset="0"/>
                        </a:rPr>
                        <m:t>𝑥</m:t>
                      </m:r>
                      <m:r>
                        <a:rPr lang="en-US" altLang="zh-CN" sz="2400" i="1">
                          <a:latin typeface="Cambria Math"/>
                          <a:ea typeface="宋体" pitchFamily="2" charset="-122"/>
                          <a:cs typeface="Cambria Math" panose="02040503050406030204" charset="0"/>
                        </a:rPr>
                        <m:t>−</m:t>
                      </m:r>
                      <m:r>
                        <a:rPr lang="en-US" altLang="zh-CN" sz="2400" i="1">
                          <a:latin typeface="Cambria Math"/>
                          <a:ea typeface="宋体" pitchFamily="2" charset="-122"/>
                          <a:cs typeface="Cambria Math" panose="02040503050406030204" charset="0"/>
                        </a:rPr>
                        <m:t>6</m:t>
                      </m:r>
                    </m:oMath>
                  </m:oMathPara>
                </a14:m>
                <a:r>
                  <a:rPr lang="zh-CN" altLang="en-US" sz="2400" b="1">
                    <a:latin typeface="Cambria Math" panose="02040503050406030204" charset="0"/>
                    <a:ea typeface="宋体" panose="02010600030101010101" pitchFamily="2" charset="-122"/>
                    <a:cs typeface="Cambria Math" panose="02040503050406030204" charset="0"/>
                    <a:sym typeface="+mn-ea"/>
                  </a:rPr>
                  <a:t>在区间</a:t>
                </a:r>
                <a14:m>
                  <m:oMathPara>
                    <m:oMathParaPr>
                      <m:jc/>
                    </m:oMathParaPr>
                    <m:oMath>
                      <m:r>
                        <a:rPr lang="en-US" altLang="zh-CN" sz="2400" i="1">
                          <a:latin typeface="Cambria Math"/>
                          <a:ea typeface="宋体" pitchFamily="2" charset="-122"/>
                          <a:cs typeface="Cambria Math" panose="02040503050406030204" charset="0"/>
                        </a:rPr>
                        <m:t>(</m:t>
                      </m:r>
                      <m:r>
                        <a:rPr lang="en-US" altLang="zh-CN" sz="2400" i="1">
                          <a:latin typeface="Cambria Math"/>
                          <a:ea typeface="宋体" pitchFamily="2" charset="-122"/>
                          <a:cs typeface="Cambria Math" panose="02040503050406030204" charset="0"/>
                        </a:rPr>
                        <m:t>2</m:t>
                      </m:r>
                      <m:r>
                        <a:rPr lang="en-US" altLang="zh-CN" sz="2400" i="1">
                          <a:latin typeface="Cambria Math"/>
                          <a:ea typeface="宋体" pitchFamily="2" charset="-122"/>
                          <a:cs typeface="Cambria Math" panose="02040503050406030204" charset="0"/>
                        </a:rPr>
                        <m:t>,</m:t>
                      </m:r>
                      <m:r>
                        <a:rPr lang="en-US" altLang="zh-CN" sz="2400" i="1">
                          <a:latin typeface="Cambria Math"/>
                          <a:ea typeface="宋体" pitchFamily="2" charset="-122"/>
                          <a:cs typeface="Cambria Math" panose="02040503050406030204" charset="0"/>
                        </a:rPr>
                        <m:t>3</m:t>
                      </m:r>
                      <m:r>
                        <a:rPr lang="en-US" altLang="zh-CN" sz="2400" i="1">
                          <a:latin typeface="Cambria Math"/>
                          <a:ea typeface="宋体" pitchFamily="2" charset="-122"/>
                          <a:cs typeface="Cambria Math" panose="02040503050406030204" charset="0"/>
                        </a:rPr>
                        <m:t>)</m:t>
                      </m:r>
                    </m:oMath>
                  </m:oMathPara>
                </a14:m>
                <a:r>
                  <a:rPr lang="zh-CN" altLang="en-US" sz="2400" b="1">
                    <a:latin typeface="Cambria Math" panose="02040503050406030204" charset="0"/>
                    <a:ea typeface="宋体" panose="02010600030101010101" pitchFamily="2" charset="-122"/>
                    <a:cs typeface="Cambria Math" panose="02040503050406030204" charset="0"/>
                    <a:sym typeface="+mn-ea"/>
                  </a:rPr>
                  <a:t>内存在一个零点</a:t>
                </a:r>
                <a:r>
                  <a:rPr lang="en-US" altLang="zh-CN" sz="2400" b="1">
                    <a:latin typeface="Cambria Math" panose="02040503050406030204" charset="0"/>
                    <a:ea typeface="宋体" panose="02010600030101010101" pitchFamily="2" charset="-122"/>
                    <a:cs typeface="Cambria Math" panose="02040503050406030204" charset="0"/>
                    <a:sym typeface="+mn-ea"/>
                  </a:rPr>
                  <a:t>.</a:t>
                </a:r>
                <a:r>
                  <a:rPr lang="zh-CN" altLang="en-US" sz="2400" b="1">
                    <a:latin typeface="Cambria Math" panose="02040503050406030204" charset="0"/>
                    <a:ea typeface="宋体" panose="02010600030101010101" pitchFamily="2" charset="-122"/>
                    <a:cs typeface="Cambria Math" panose="02040503050406030204" charset="0"/>
                    <a:sym typeface="+mn-ea"/>
                  </a:rPr>
                  <a:t>进一步的问题是，如何求出这个零点呢？</a:t>
                </a:r>
                <a:endParaRPr lang="zh-CN" altLang="en-US" sz="2400" b="1">
                  <a:solidFill>
                    <a:schemeClr val="tx2"/>
                  </a:solidFill>
                  <a:latin typeface="宋体" panose="02010600030101010101" pitchFamily="2" charset="-122"/>
                  <a:ea typeface="宋体" panose="02010600030101010101" pitchFamily="2" charset="-122"/>
                  <a:sym typeface="+mn-ea"/>
                </a:endParaRPr>
              </a:p>
            </p:txBody>
          </p:sp>
        </mc:Choice>
        <mc:Fallback>
          <p:sp>
            <p:nvSpPr>
              <p:cNvPr id="5" name="文本框 4"/>
              <p:cNvSpPr txBox="1">
                <a:spLocks noRot="1" noChangeAspect="1" noMove="1" noResize="1" noEditPoints="1" noAdjustHandles="1" noChangeArrowheads="1" noChangeShapeType="1" noTextEdit="1"/>
              </p:cNvSpPr>
              <p:nvPr/>
            </p:nvSpPr>
            <p:spPr>
              <a:xfrm>
                <a:off x="568325" y="571500"/>
                <a:ext cx="10981055" cy="1198880"/>
              </a:xfrm>
              <a:prstGeom prst="rect">
                <a:avLst/>
              </a:prstGeom>
              <a:blipFill rotWithShape="1">
                <a:blip r:embed="rId2"/>
                <a:stretch>
                  <a:fillRect/>
                </a:stretch>
              </a:blipFill>
            </p:spPr>
            <p:txBody>
              <a:bodyPr/>
              <a:lstStyle/>
              <a:p>
                <a:r>
                  <a:rPr lang="zh-CN" altLang="en-US">
                    <a:noFill/>
                  </a:rPr>
                  <a:t> </a:t>
                </a:r>
              </a:p>
            </p:txBody>
          </p:sp>
        </mc:Fallback>
      </mc:AlternateContent>
      <p:grpSp>
        <p:nvGrpSpPr>
          <p:cNvPr id="9" name="组合 8" title=""/>
          <p:cNvGrpSpPr/>
          <p:nvPr/>
        </p:nvGrpSpPr>
        <p:grpSpPr>
          <a:xfrm>
            <a:off x="568325" y="1805305"/>
            <a:ext cx="11078210" cy="1753235"/>
            <a:chOff x="895" y="3041"/>
            <a:chExt cx="17446" cy="2761"/>
          </a:xfrm>
        </p:grpSpPr>
        <p:sp>
          <p:nvSpPr>
            <p:cNvPr id="7" name="文本框 6"/>
            <p:cNvSpPr txBox="1"/>
            <p:nvPr/>
          </p:nvSpPr>
          <p:spPr>
            <a:xfrm>
              <a:off x="895" y="3041"/>
              <a:ext cx="17446" cy="2761"/>
            </a:xfrm>
            <a:prstGeom prst="rect">
              <a:avLst/>
            </a:prstGeom>
            <a:noFill/>
          </p:spPr>
          <p:txBody>
            <a:bodyPr wrap="square" rtlCol="0" anchor="t">
              <a:spAutoFit/>
            </a:bodyPr>
            <a:lstStyle/>
            <a:p>
              <a:pPr>
                <a:lnSpc>
                  <a:spcPct val="150000"/>
                </a:lnSpc>
              </a:pPr>
              <a:r>
                <a:rPr lang="en-US" altLang="zh-CN" sz="2400" b="1">
                  <a:latin typeface="Cambria Math" panose="02040503050406030204" charset="0"/>
                  <a:ea typeface="宋体" panose="02010600030101010101" pitchFamily="2" charset="-122"/>
                  <a:cs typeface="Cambria Math" panose="02040503050406030204" charset="0"/>
                  <a:sym typeface="+mn-ea"/>
                </a:rPr>
                <a:t>         </a:t>
              </a:r>
              <a:r>
                <a:rPr lang="zh-CN" altLang="en-US" sz="2400" b="1">
                  <a:latin typeface="Cambria Math" panose="02040503050406030204" charset="0"/>
                  <a:ea typeface="宋体" panose="02010600030101010101" pitchFamily="2" charset="-122"/>
                  <a:cs typeface="Cambria Math" panose="02040503050406030204" charset="0"/>
                  <a:sym typeface="+mn-ea"/>
                </a:rPr>
                <a:t>一个直观的想法是：如果能将零点所在的范围尽量缩小，那么在一定的精确度的要求下，就可以得到符合要求的零点的近似值</a:t>
              </a:r>
              <a:r>
                <a:rPr lang="en-US" altLang="zh-CN" sz="2400" b="1">
                  <a:latin typeface="Cambria Math" panose="02040503050406030204" charset="0"/>
                  <a:ea typeface="宋体" panose="02010600030101010101" pitchFamily="2" charset="-122"/>
                  <a:cs typeface="Cambria Math" panose="02040503050406030204" charset="0"/>
                  <a:sym typeface="+mn-ea"/>
                </a:rPr>
                <a:t>.</a:t>
              </a:r>
              <a:r>
                <a:rPr lang="zh-CN" altLang="en-US" sz="2400" b="1">
                  <a:latin typeface="Cambria Math" panose="02040503050406030204" charset="0"/>
                  <a:ea typeface="宋体" panose="02010600030101010101" pitchFamily="2" charset="-122"/>
                  <a:cs typeface="Cambria Math" panose="02040503050406030204" charset="0"/>
                  <a:sym typeface="+mn-ea"/>
                </a:rPr>
                <a:t>为了方便，可以通过取区间中点的方法，逐步缩小零点所在的范围</a:t>
              </a:r>
              <a:r>
                <a:rPr lang="en-US" altLang="zh-CN" sz="2400" b="1">
                  <a:latin typeface="Cambria Math" panose="02040503050406030204" charset="0"/>
                  <a:ea typeface="宋体" panose="02010600030101010101" pitchFamily="2" charset="-122"/>
                  <a:cs typeface="Cambria Math" panose="02040503050406030204" charset="0"/>
                  <a:sym typeface="+mn-ea"/>
                </a:rPr>
                <a:t>.</a:t>
              </a:r>
              <a:endParaRPr lang="en-US" altLang="zh-CN" sz="2400" b="1">
                <a:latin typeface="Cambria Math" panose="02040503050406030204" charset="0"/>
                <a:ea typeface="宋体" panose="02010600030101010101" pitchFamily="2" charset="-122"/>
                <a:cs typeface="Cambria Math" panose="02040503050406030204" charset="0"/>
                <a:sym typeface="+mn-ea"/>
              </a:endParaRPr>
            </a:p>
          </p:txBody>
        </p:sp>
        <p:sp>
          <p:nvSpPr>
            <p:cNvPr id="8" name="矩形 7"/>
            <p:cNvSpPr/>
            <p:nvPr/>
          </p:nvSpPr>
          <p:spPr>
            <a:xfrm>
              <a:off x="1148" y="3252"/>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nvGrpSpPr>
          <p:cNvPr id="10" name="组合 9" title=""/>
          <p:cNvGrpSpPr/>
          <p:nvPr/>
        </p:nvGrpSpPr>
        <p:grpSpPr>
          <a:xfrm>
            <a:off x="5568315" y="3758565"/>
            <a:ext cx="5812155" cy="1834515"/>
            <a:chOff x="1333" y="3147"/>
            <a:chExt cx="9153" cy="2889"/>
          </a:xfrm>
        </p:grpSpPr>
        <p:sp>
          <p:nvSpPr>
            <p:cNvPr id="11" name="圆角矩形 10"/>
            <p:cNvSpPr/>
            <p:nvPr>
              <p:custDataLst>
                <p:tags r:id="rId3"/>
              </p:custDataLst>
            </p:nvPr>
          </p:nvSpPr>
          <p:spPr>
            <a:xfrm>
              <a:off x="1333" y="3186"/>
              <a:ext cx="9153" cy="2850"/>
            </a:xfrm>
            <a:prstGeom prst="round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2" name="文本框 11"/>
            <p:cNvSpPr txBox="1"/>
            <p:nvPr>
              <p:custDataLst>
                <p:tags r:id="rId4"/>
              </p:custDataLst>
            </p:nvPr>
          </p:nvSpPr>
          <p:spPr>
            <a:xfrm>
              <a:off x="1462" y="3147"/>
              <a:ext cx="9024" cy="2761"/>
            </a:xfrm>
            <a:prstGeom prst="rect">
              <a:avLst/>
            </a:prstGeom>
            <a:noFill/>
          </p:spPr>
          <p:txBody>
            <a:bodyPr wrap="square" rtlCol="0">
              <a:spAutoFit/>
            </a:bodyPr>
            <a:lstStyle/>
            <a:p>
              <a:pPr algn="l">
                <a:lnSpc>
                  <a:spcPct val="150000"/>
                </a:lnSpc>
              </a:pPr>
              <a:r>
                <a:rPr lang="en-US" altLang="zh-CN" sz="2400" b="1">
                  <a:latin typeface="宋体" panose="02010600030101010101" pitchFamily="2" charset="-122"/>
                  <a:ea typeface="宋体" panose="02010600030101010101" pitchFamily="2" charset="-122"/>
                </a:rPr>
                <a:t>    </a:t>
              </a:r>
              <a:r>
                <a:rPr lang="zh-CN" altLang="en-US" sz="2400" b="1">
                  <a:latin typeface="宋体" panose="02010600030101010101" pitchFamily="2" charset="-122"/>
                  <a:ea typeface="宋体" panose="02010600030101010101" pitchFamily="2" charset="-122"/>
                </a:rPr>
                <a:t>大多数方程都不能像一元二次方程那样用公式求出精确解</a:t>
              </a:r>
              <a:r>
                <a:rPr lang="en-US" altLang="zh-CN" sz="2400" b="1">
                  <a:latin typeface="宋体" panose="02010600030101010101" pitchFamily="2" charset="-122"/>
                  <a:ea typeface="宋体" panose="02010600030101010101" pitchFamily="2" charset="-122"/>
                </a:rPr>
                <a:t>.</a:t>
              </a:r>
              <a:r>
                <a:rPr lang="zh-CN" altLang="en-US" sz="2400" b="1">
                  <a:latin typeface="宋体" panose="02010600030101010101" pitchFamily="2" charset="-122"/>
                  <a:ea typeface="宋体" panose="02010600030101010101" pitchFamily="2" charset="-122"/>
                </a:rPr>
                <a:t>在实际问题中，往往只需求出</a:t>
              </a:r>
              <a:r>
                <a:rPr lang="zh-CN" altLang="en-US" sz="2400" b="1">
                  <a:solidFill>
                    <a:srgbClr val="FF0000"/>
                  </a:solidFill>
                  <a:latin typeface="宋体" panose="02010600030101010101" pitchFamily="2" charset="-122"/>
                  <a:ea typeface="宋体" panose="02010600030101010101" pitchFamily="2" charset="-122"/>
                </a:rPr>
                <a:t>满足一定精确度的近似解</a:t>
              </a:r>
              <a:r>
                <a:rPr lang="en-US" altLang="zh-CN" sz="2400" b="1">
                  <a:latin typeface="宋体" panose="02010600030101010101" pitchFamily="2" charset="-122"/>
                  <a:ea typeface="宋体" panose="02010600030101010101" pitchFamily="2" charset="-122"/>
                </a:rPr>
                <a:t>.</a:t>
              </a:r>
              <a:endParaRPr lang="en-US" altLang="zh-CN" sz="2400" b="1">
                <a:latin typeface="宋体" panose="02010600030101010101" pitchFamily="2" charset="-122"/>
                <a:ea typeface="宋体" panose="02010600030101010101" pitchFamily="2" charset="-122"/>
              </a:endParaRPr>
            </a:p>
          </p:txBody>
        </p:sp>
      </p:grpSp>
    </p:spTree>
    <p:custDataLst>
      <p:tags r:id="rId5"/>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82930" y="-45085"/>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新知探索</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mc:AlternateContent>
        <mc:Choice Requires="a14">
          <p:sp>
            <p:nvSpPr>
              <p:cNvPr id="7" name="文本框 6" title=""/>
              <p:cNvSpPr txBox="1"/>
              <p:nvPr/>
            </p:nvSpPr>
            <p:spPr>
              <a:xfrm>
                <a:off x="599440" y="1599565"/>
                <a:ext cx="7165975" cy="3412490"/>
              </a:xfrm>
              <a:prstGeom prst="rect">
                <a:avLst/>
              </a:prstGeom>
              <a:noFill/>
            </p:spPr>
            <p:txBody>
              <a:bodyPr wrap="square" rtlCol="0">
                <a:spAutoFit/>
              </a:bodyPr>
              <a:lstStyle/>
              <a:p>
                <a:pPr>
                  <a:lnSpc>
                    <a:spcPct val="180000"/>
                  </a:lnSpc>
                </a:pPr>
                <a:r>
                  <a:rPr lang="zh-CN" sz="2400" b="1">
                    <a:solidFill>
                      <a:schemeClr val="tx2"/>
                    </a:solidFill>
                    <a:latin typeface="宋体" panose="02010600030101010101" pitchFamily="2" charset="-122"/>
                    <a:ea typeface="宋体" panose="02010600030101010101" pitchFamily="2" charset="-122"/>
                  </a:rPr>
                  <a:t>取</a:t>
                </a:r>
                <a14:m>
                  <m:oMathPara>
                    <m:oMathParaPr>
                      <m:jc/>
                    </m:oMathParaPr>
                    <m:oMath>
                      <m:r>
                        <a:rPr lang="en-US" altLang="zh-CN" sz="2400" i="1">
                          <a:latin typeface="Cambria Math"/>
                          <a:ea typeface="宋体" pitchFamily="2" charset="-122"/>
                          <a:cs typeface="Cambria Math" panose="02040503050406030204" charset="0"/>
                        </a:rPr>
                        <m:t>(</m:t>
                      </m:r>
                      <m:r>
                        <a:rPr lang="en-US" altLang="zh-CN" sz="2400" i="1">
                          <a:latin typeface="Cambria Math"/>
                          <a:ea typeface="宋体" pitchFamily="2" charset="-122"/>
                          <a:cs typeface="Cambria Math" panose="02040503050406030204" charset="0"/>
                        </a:rPr>
                        <m:t>2</m:t>
                      </m:r>
                      <m:r>
                        <a:rPr lang="en-US" altLang="zh-CN" sz="2400" i="1">
                          <a:latin typeface="Cambria Math"/>
                          <a:ea typeface="宋体" pitchFamily="2" charset="-122"/>
                          <a:cs typeface="Cambria Math" panose="02040503050406030204" charset="0"/>
                        </a:rPr>
                        <m:t>,</m:t>
                      </m:r>
                      <m:r>
                        <a:rPr lang="en-US" altLang="zh-CN" sz="2400" i="1">
                          <a:latin typeface="Cambria Math"/>
                          <a:ea typeface="宋体" pitchFamily="2" charset="-122"/>
                          <a:cs typeface="Cambria Math" panose="02040503050406030204" charset="0"/>
                        </a:rPr>
                        <m:t>3</m:t>
                      </m:r>
                      <m:r>
                        <a:rPr lang="en-US" altLang="zh-CN" sz="2400" i="1">
                          <a:latin typeface="Cambria Math"/>
                          <a:ea typeface="宋体" pitchFamily="2" charset="-122"/>
                          <a:cs typeface="Cambria Math" panose="02040503050406030204" charset="0"/>
                        </a:rPr>
                        <m:t>)</m:t>
                      </m:r>
                    </m:oMath>
                  </m:oMathPara>
                </a14:m>
                <a:r>
                  <a:rPr lang="zh-CN" sz="2400" b="1">
                    <a:latin typeface="Cambria Math" panose="02040503050406030204" charset="0"/>
                    <a:ea typeface="宋体" panose="02010600030101010101" pitchFamily="2" charset="-122"/>
                    <a:cs typeface="Cambria Math" panose="02040503050406030204" charset="0"/>
                  </a:rPr>
                  <a:t>的中点</a:t>
                </a:r>
                <a:r>
                  <a:rPr lang="en-US" altLang="zh-CN" sz="2400">
                    <a:latin typeface="Cambria" panose="02040503050406030204" charset="0"/>
                    <a:ea typeface="宋体" panose="02010600030101010101" pitchFamily="2" charset="-122"/>
                    <a:cs typeface="Cambria" panose="02040503050406030204" charset="0"/>
                  </a:rPr>
                  <a:t>2.5</a:t>
                </a:r>
                <a:r>
                  <a:rPr lang="zh-CN" altLang="en-US" sz="2400" b="1">
                    <a:latin typeface="Cambria Math" panose="02040503050406030204" charset="0"/>
                    <a:ea typeface="宋体" panose="02010600030101010101" pitchFamily="2" charset="-122"/>
                    <a:cs typeface="Cambria Math" panose="02040503050406030204" charset="0"/>
                  </a:rPr>
                  <a:t>，用计算工具算得</a:t>
                </a:r>
                <a14:m>
                  <m:oMathPara>
                    <m:oMathParaPr>
                      <m:jc/>
                    </m:oMathParaPr>
                    <m:oMath>
                      <m:r>
                        <a:rPr lang="en-US" altLang="zh-CN" sz="2400" i="1">
                          <a:latin typeface="Cambria Math"/>
                          <a:ea typeface="宋体" pitchFamily="2" charset="-122"/>
                          <a:cs typeface="Cambria Math" panose="02040503050406030204" charset="0"/>
                        </a:rPr>
                        <m:t>𝑓</m:t>
                      </m:r>
                      <m:r>
                        <a:rPr lang="en-US" altLang="zh-CN" sz="2400" i="1">
                          <a:latin typeface="Cambria Math"/>
                          <a:ea typeface="宋体" pitchFamily="2" charset="-122"/>
                          <a:cs typeface="Cambria Math" panose="02040503050406030204" charset="0"/>
                        </a:rPr>
                        <m:t>(</m:t>
                      </m:r>
                      <m:r>
                        <a:rPr lang="en-US" altLang="zh-CN" sz="2400" i="1">
                          <a:latin typeface="Cambria Math"/>
                          <a:ea typeface="宋体" pitchFamily="2" charset="-122"/>
                          <a:cs typeface="Cambria Math" panose="02040503050406030204" charset="0"/>
                        </a:rPr>
                        <m:t>2</m:t>
                      </m:r>
                      <m:r>
                        <a:rPr lang="en-US" altLang="zh-CN" sz="2400" i="1">
                          <a:latin typeface="Cambria Math"/>
                          <a:ea typeface="宋体" pitchFamily="2" charset="-122"/>
                          <a:cs typeface="Cambria Math" panose="02040503050406030204" charset="0"/>
                        </a:rPr>
                        <m:t>.</m:t>
                      </m:r>
                      <m:r>
                        <a:rPr lang="en-US" altLang="zh-CN" sz="2400" i="1">
                          <a:latin typeface="Cambria Math"/>
                          <a:ea typeface="宋体" pitchFamily="2" charset="-122"/>
                          <a:cs typeface="Cambria Math" panose="02040503050406030204" charset="0"/>
                        </a:rPr>
                        <m:t>5</m:t>
                      </m:r>
                      <m:r>
                        <a:rPr lang="en-US" altLang="zh-CN" sz="2400" i="1">
                          <a:latin typeface="Cambria Math"/>
                          <a:ea typeface="宋体" pitchFamily="2" charset="-122"/>
                          <a:cs typeface="Cambria Math" panose="02040503050406030204" charset="0"/>
                        </a:rPr>
                        <m:t>)≈−</m:t>
                      </m:r>
                      <m:r>
                        <a:rPr lang="en-US" altLang="zh-CN" sz="2400" i="1">
                          <a:latin typeface="Cambria Math"/>
                          <a:ea typeface="宋体" pitchFamily="2" charset="-122"/>
                          <a:cs typeface="Cambria Math" panose="02040503050406030204" charset="0"/>
                        </a:rPr>
                        <m:t>0</m:t>
                      </m:r>
                      <m:r>
                        <a:rPr lang="en-US" altLang="zh-CN" sz="2400" i="1">
                          <a:latin typeface="Cambria Math"/>
                          <a:ea typeface="宋体" pitchFamily="2" charset="-122"/>
                          <a:cs typeface="Cambria Math" panose="02040503050406030204" charset="0"/>
                        </a:rPr>
                        <m:t>.</m:t>
                      </m:r>
                      <m:r>
                        <a:rPr lang="en-US" altLang="zh-CN" sz="2400" i="1">
                          <a:latin typeface="Cambria Math"/>
                          <a:ea typeface="宋体" pitchFamily="2" charset="-122"/>
                          <a:cs typeface="Cambria Math" panose="02040503050406030204" charset="0"/>
                        </a:rPr>
                        <m:t>084</m:t>
                      </m:r>
                      <m:r>
                        <a:rPr lang="en-US" altLang="zh-CN" sz="2400" i="1">
                          <a:latin typeface="Cambria Math"/>
                          <a:ea typeface="宋体" pitchFamily="2" charset="-122"/>
                          <a:cs typeface="Cambria Math" panose="02040503050406030204" charset="0"/>
                        </a:rPr>
                        <m:t>.</m:t>
                      </m:r>
                    </m:oMath>
                  </m:oMathPara>
                </a14:m>
                <a:r>
                  <a:rPr lang="zh-CN" altLang="en-US" sz="2400" b="1">
                    <a:latin typeface="Cambria Math" panose="02040503050406030204" charset="0"/>
                    <a:ea typeface="宋体" panose="02010600030101010101" pitchFamily="2" charset="-122"/>
                    <a:cs typeface="Cambria Math" panose="02040503050406030204" charset="0"/>
                  </a:rPr>
                  <a:t>因为</a:t>
                </a:r>
                <a14:m>
                  <m:oMathPara>
                    <m:oMathParaPr>
                      <m:jc/>
                    </m:oMathParaPr>
                    <m:oMath>
                      <m:r>
                        <a:rPr lang="en-US" altLang="zh-CN" sz="2400" i="1">
                          <a:latin typeface="Cambria Math"/>
                          <a:ea typeface="宋体" pitchFamily="2" charset="-122"/>
                          <a:cs typeface="Cambria Math" panose="02040503050406030204" charset="0"/>
                        </a:rPr>
                        <m:t>𝑓</m:t>
                      </m:r>
                      <m:r>
                        <a:rPr lang="en-US" altLang="zh-CN" sz="2400" i="1">
                          <a:latin typeface="Cambria Math"/>
                          <a:ea typeface="宋体" pitchFamily="2" charset="-122"/>
                          <a:cs typeface="Cambria Math" panose="02040503050406030204" charset="0"/>
                        </a:rPr>
                        <m:t>(</m:t>
                      </m:r>
                      <m:r>
                        <a:rPr lang="en-US" altLang="zh-CN" sz="2400" i="1">
                          <a:latin typeface="Cambria Math"/>
                          <a:ea typeface="宋体" pitchFamily="2" charset="-122"/>
                          <a:cs typeface="Cambria Math" panose="02040503050406030204" charset="0"/>
                        </a:rPr>
                        <m:t>2</m:t>
                      </m:r>
                      <m:r>
                        <a:rPr lang="en-US" altLang="zh-CN" sz="2400" i="1">
                          <a:latin typeface="Cambria Math"/>
                          <a:ea typeface="宋体" pitchFamily="2" charset="-122"/>
                          <a:cs typeface="Cambria Math" panose="02040503050406030204" charset="0"/>
                        </a:rPr>
                        <m:t>.</m:t>
                      </m:r>
                      <m:r>
                        <a:rPr lang="en-US" altLang="zh-CN" sz="2400" i="1">
                          <a:latin typeface="Cambria Math"/>
                          <a:ea typeface="宋体" pitchFamily="2" charset="-122"/>
                          <a:cs typeface="Cambria Math" panose="02040503050406030204" charset="0"/>
                        </a:rPr>
                        <m:t>5</m:t>
                      </m:r>
                      <m:r>
                        <a:rPr lang="en-US" altLang="zh-CN" sz="2400" i="1">
                          <a:latin typeface="Cambria Math"/>
                          <a:ea typeface="宋体" pitchFamily="2" charset="-122"/>
                          <a:cs typeface="Cambria Math" panose="02040503050406030204" charset="0"/>
                        </a:rPr>
                        <m:t>)</m:t>
                      </m:r>
                      <m:r>
                        <a:rPr lang="en-US" altLang="zh-CN" sz="2400" i="1">
                          <a:latin typeface="Cambria Math"/>
                          <a:ea typeface="宋体" pitchFamily="2" charset="-122"/>
                          <a:cs typeface="Cambria Math" panose="02040503050406030204" charset="0"/>
                        </a:rPr>
                        <m:t>𝑓</m:t>
                      </m:r>
                      <m:r>
                        <a:rPr lang="en-US" altLang="zh-CN" sz="2400" i="1">
                          <a:latin typeface="Cambria Math"/>
                          <a:ea typeface="宋体" pitchFamily="2" charset="-122"/>
                          <a:cs typeface="Cambria Math" panose="02040503050406030204" charset="0"/>
                        </a:rPr>
                        <m:t>(</m:t>
                      </m:r>
                      <m:r>
                        <a:rPr lang="en-US" altLang="zh-CN" sz="2400" i="1">
                          <a:latin typeface="Cambria Math"/>
                          <a:ea typeface="宋体" pitchFamily="2" charset="-122"/>
                          <a:cs typeface="Cambria Math" panose="02040503050406030204" charset="0"/>
                        </a:rPr>
                        <m:t>3</m:t>
                      </m:r>
                      <m:r>
                        <a:rPr lang="en-US" altLang="zh-CN" sz="2400" i="1">
                          <a:latin typeface="Cambria Math"/>
                          <a:ea typeface="宋体" pitchFamily="2" charset="-122"/>
                          <a:cs typeface="Cambria Math" panose="02040503050406030204" charset="0"/>
                        </a:rPr>
                        <m:t>)&lt;</m:t>
                      </m:r>
                      <m:r>
                        <a:rPr lang="en-US" altLang="zh-CN" sz="2400" i="1">
                          <a:latin typeface="Cambria Math"/>
                          <a:ea typeface="宋体" pitchFamily="2" charset="-122"/>
                          <a:cs typeface="Cambria Math" panose="02040503050406030204" charset="0"/>
                        </a:rPr>
                        <m:t>0</m:t>
                      </m:r>
                    </m:oMath>
                  </m:oMathPara>
                </a14:m>
                <a:r>
                  <a:rPr lang="zh-CN" altLang="en-US" sz="2400">
                    <a:latin typeface="Cambria Math" panose="02040503050406030204" charset="0"/>
                    <a:ea typeface="宋体" panose="02010600030101010101" pitchFamily="2" charset="-122"/>
                    <a:cs typeface="Cambria Math" panose="02040503050406030204" charset="0"/>
                  </a:rPr>
                  <a:t>，</a:t>
                </a:r>
                <a:r>
                  <a:rPr lang="zh-CN" altLang="en-US" sz="2400" b="1">
                    <a:latin typeface="Cambria Math" panose="02040503050406030204" charset="0"/>
                    <a:ea typeface="宋体" panose="02010600030101010101" pitchFamily="2" charset="-122"/>
                    <a:cs typeface="Cambria Math" panose="02040503050406030204" charset="0"/>
                  </a:rPr>
                  <a:t>所以零点在区间</a:t>
                </a:r>
                <a14:m>
                  <m:oMathPara>
                    <m:oMathParaPr>
                      <m:jc/>
                    </m:oMathParaPr>
                    <m:oMath>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2</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5</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3</m:t>
                      </m:r>
                      <m:r>
                        <a:rPr lang="en-US" altLang="zh-CN" sz="2400" i="1">
                          <a:solidFill>
                            <a:srgbClr val="FF0000"/>
                          </a:solidFill>
                          <a:latin typeface="Cambria Math"/>
                          <a:ea typeface="宋体" pitchFamily="2" charset="-122"/>
                          <a:cs typeface="Cambria Math" panose="02040503050406030204" charset="0"/>
                        </a:rPr>
                        <m:t>)</m:t>
                      </m:r>
                    </m:oMath>
                  </m:oMathPara>
                </a14:m>
                <a:r>
                  <a:rPr lang="zh-CN" altLang="en-US" sz="2400" b="1">
                    <a:latin typeface="Cambria Math" panose="02040503050406030204" charset="0"/>
                    <a:ea typeface="宋体" panose="02010600030101010101" pitchFamily="2" charset="-122"/>
                    <a:cs typeface="Cambria Math" panose="02040503050406030204" charset="0"/>
                  </a:rPr>
                  <a:t>内</a:t>
                </a:r>
                <a:r>
                  <a:rPr lang="en-US" altLang="zh-CN" sz="2400" b="1">
                    <a:latin typeface="Cambria Math" panose="02040503050406030204" charset="0"/>
                    <a:ea typeface="宋体" panose="02010600030101010101" pitchFamily="2" charset="-122"/>
                    <a:cs typeface="Cambria Math" panose="02040503050406030204" charset="0"/>
                  </a:rPr>
                  <a:t>.</a:t>
                </a:r>
                <a:endParaRPr lang="en-US" altLang="zh-CN" sz="2400" b="1">
                  <a:latin typeface="Cambria Math" panose="02040503050406030204" charset="0"/>
                  <a:ea typeface="宋体" panose="02010600030101010101" pitchFamily="2" charset="-122"/>
                  <a:cs typeface="Cambria Math" panose="02040503050406030204" charset="0"/>
                </a:endParaRPr>
              </a:p>
              <a:p>
                <a:pPr>
                  <a:lnSpc>
                    <a:spcPct val="180000"/>
                  </a:lnSpc>
                </a:pPr>
                <a:r>
                  <a:rPr lang="zh-CN" altLang="en-US" sz="2400" b="1">
                    <a:latin typeface="Cambria Math" panose="02040503050406030204" charset="0"/>
                    <a:ea typeface="宋体" panose="02010600030101010101" pitchFamily="2" charset="-122"/>
                    <a:cs typeface="Cambria Math" panose="02040503050406030204" charset="0"/>
                  </a:rPr>
                  <a:t>再取区间</a:t>
                </a:r>
                <a14:m>
                  <m:oMathPara>
                    <m:oMathParaPr>
                      <m:jc/>
                    </m:oMathParaPr>
                    <m:oMath>
                      <m:r>
                        <a:rPr lang="en-US" altLang="zh-CN" sz="2400" i="1">
                          <a:latin typeface="Cambria Math"/>
                          <a:ea typeface="宋体" pitchFamily="2" charset="-122"/>
                          <a:cs typeface="Cambria Math" panose="02040503050406030204" charset="0"/>
                        </a:rPr>
                        <m:t>(</m:t>
                      </m:r>
                      <m:r>
                        <a:rPr lang="en-US" altLang="zh-CN" sz="2400" i="1">
                          <a:latin typeface="Cambria Math"/>
                          <a:ea typeface="宋体" pitchFamily="2" charset="-122"/>
                          <a:cs typeface="Cambria Math" panose="02040503050406030204" charset="0"/>
                        </a:rPr>
                        <m:t>2</m:t>
                      </m:r>
                      <m:r>
                        <a:rPr lang="en-US" altLang="zh-CN" sz="2400" i="1">
                          <a:latin typeface="Cambria Math"/>
                          <a:ea typeface="宋体" pitchFamily="2" charset="-122"/>
                          <a:cs typeface="Cambria Math" panose="02040503050406030204" charset="0"/>
                        </a:rPr>
                        <m:t>.</m:t>
                      </m:r>
                      <m:r>
                        <a:rPr lang="en-US" altLang="zh-CN" sz="2400" i="1">
                          <a:latin typeface="Cambria Math"/>
                          <a:ea typeface="宋体" pitchFamily="2" charset="-122"/>
                          <a:cs typeface="Cambria Math" panose="02040503050406030204" charset="0"/>
                        </a:rPr>
                        <m:t>5</m:t>
                      </m:r>
                      <m:r>
                        <a:rPr lang="en-US" altLang="zh-CN" sz="2400" i="1">
                          <a:latin typeface="Cambria Math"/>
                          <a:ea typeface="宋体" pitchFamily="2" charset="-122"/>
                          <a:cs typeface="Cambria Math" panose="02040503050406030204" charset="0"/>
                        </a:rPr>
                        <m:t>,</m:t>
                      </m:r>
                      <m:r>
                        <a:rPr lang="en-US" altLang="zh-CN" sz="2400" i="1">
                          <a:latin typeface="Cambria Math"/>
                          <a:ea typeface="宋体" pitchFamily="2" charset="-122"/>
                          <a:cs typeface="Cambria Math" panose="02040503050406030204" charset="0"/>
                        </a:rPr>
                        <m:t>3</m:t>
                      </m:r>
                      <m:r>
                        <a:rPr lang="en-US" altLang="zh-CN" sz="2400" i="1">
                          <a:latin typeface="Cambria Math"/>
                          <a:ea typeface="宋体" pitchFamily="2" charset="-122"/>
                          <a:cs typeface="Cambria Math" panose="02040503050406030204" charset="0"/>
                        </a:rPr>
                        <m:t>)</m:t>
                      </m:r>
                    </m:oMath>
                  </m:oMathPara>
                </a14:m>
                <a:r>
                  <a:rPr lang="zh-CN" altLang="en-US" sz="2400" b="1">
                    <a:latin typeface="Cambria Math" panose="02040503050406030204" charset="0"/>
                    <a:ea typeface="宋体" panose="02010600030101010101" pitchFamily="2" charset="-122"/>
                    <a:cs typeface="Cambria Math" panose="02040503050406030204" charset="0"/>
                  </a:rPr>
                  <a:t>的中点</a:t>
                </a:r>
                <a:r>
                  <a:rPr lang="en-US" altLang="zh-CN" sz="2400">
                    <a:latin typeface="Cambria" panose="02040503050406030204" charset="0"/>
                    <a:ea typeface="宋体" panose="02010600030101010101" pitchFamily="2" charset="-122"/>
                    <a:cs typeface="Cambria" panose="02040503050406030204" charset="0"/>
                    <a:sym typeface="+mn-ea"/>
                  </a:rPr>
                  <a:t>2.75</a:t>
                </a:r>
                <a:r>
                  <a:rPr lang="zh-CN" altLang="en-US" sz="2400">
                    <a:latin typeface="Cambria" panose="02040503050406030204" charset="0"/>
                    <a:ea typeface="宋体" panose="02010600030101010101" pitchFamily="2" charset="-122"/>
                    <a:cs typeface="Cambria" panose="02040503050406030204" charset="0"/>
                    <a:sym typeface="+mn-ea"/>
                  </a:rPr>
                  <a:t>，</a:t>
                </a:r>
                <a:r>
                  <a:rPr lang="zh-CN" altLang="en-US" sz="2400" b="1">
                    <a:latin typeface="Cambria Math" panose="02040503050406030204" charset="0"/>
                    <a:ea typeface="宋体" panose="02010600030101010101" pitchFamily="2" charset="-122"/>
                    <a:cs typeface="Cambria Math" panose="02040503050406030204" charset="0"/>
                    <a:sym typeface="+mn-ea"/>
                  </a:rPr>
                  <a:t>用计算工具算得</a:t>
                </a:r>
                <a14:m>
                  <m:oMathPara>
                    <m:oMathParaPr>
                      <m:jc/>
                    </m:oMathParaPr>
                    <m:oMath>
                      <m:r>
                        <a:rPr lang="en-US" altLang="zh-CN" sz="2400" i="1">
                          <a:latin typeface="Cambria Math"/>
                          <a:ea typeface="宋体" pitchFamily="2" charset="-122"/>
                          <a:cs typeface="Cambria Math" panose="02040503050406030204" charset="0"/>
                        </a:rPr>
                        <m:t>𝑓</m:t>
                      </m:r>
                      <m:r>
                        <a:rPr lang="en-US" altLang="zh-CN" sz="2400" i="1">
                          <a:latin typeface="Cambria Math"/>
                          <a:ea typeface="宋体" pitchFamily="2" charset="-122"/>
                          <a:cs typeface="Cambria Math" panose="02040503050406030204" charset="0"/>
                        </a:rPr>
                        <m:t>(</m:t>
                      </m:r>
                      <m:r>
                        <a:rPr lang="en-US" altLang="zh-CN" sz="2400" i="1">
                          <a:latin typeface="Cambria Math"/>
                          <a:ea typeface="宋体" pitchFamily="2" charset="-122"/>
                          <a:cs typeface="Cambria Math" panose="02040503050406030204" charset="0"/>
                        </a:rPr>
                        <m:t>2</m:t>
                      </m:r>
                      <m:r>
                        <a:rPr lang="en-US" altLang="zh-CN" sz="2400" i="1">
                          <a:latin typeface="Cambria Math"/>
                          <a:ea typeface="宋体" pitchFamily="2" charset="-122"/>
                          <a:cs typeface="Cambria Math" panose="02040503050406030204" charset="0"/>
                        </a:rPr>
                        <m:t>.</m:t>
                      </m:r>
                      <m:r>
                        <a:rPr lang="en-US" altLang="zh-CN" sz="2400" i="1">
                          <a:latin typeface="Cambria Math"/>
                          <a:ea typeface="宋体" pitchFamily="2" charset="-122"/>
                          <a:cs typeface="Cambria Math" panose="02040503050406030204" charset="0"/>
                        </a:rPr>
                        <m:t>75</m:t>
                      </m:r>
                      <m:r>
                        <a:rPr lang="en-US" altLang="zh-CN" sz="2400" i="1">
                          <a:latin typeface="Cambria Math"/>
                          <a:ea typeface="宋体" pitchFamily="2" charset="-122"/>
                          <a:cs typeface="Cambria Math" panose="02040503050406030204" charset="0"/>
                        </a:rPr>
                        <m:t>)≈</m:t>
                      </m:r>
                      <m:r>
                        <a:rPr lang="en-US" altLang="zh-CN" sz="2400" i="1">
                          <a:latin typeface="Cambria Math"/>
                          <a:ea typeface="宋体" pitchFamily="2" charset="-122"/>
                          <a:cs typeface="Cambria Math" panose="02040503050406030204" charset="0"/>
                        </a:rPr>
                        <m:t>0</m:t>
                      </m:r>
                      <m:r>
                        <a:rPr lang="en-US" altLang="zh-CN" sz="2400" i="1">
                          <a:latin typeface="Cambria Math"/>
                          <a:ea typeface="宋体" pitchFamily="2" charset="-122"/>
                          <a:cs typeface="Cambria Math" panose="02040503050406030204" charset="0"/>
                        </a:rPr>
                        <m:t>.</m:t>
                      </m:r>
                      <m:r>
                        <a:rPr lang="en-US" altLang="zh-CN" sz="2400" i="1">
                          <a:latin typeface="Cambria Math"/>
                          <a:ea typeface="宋体" pitchFamily="2" charset="-122"/>
                          <a:cs typeface="Cambria Math" panose="02040503050406030204" charset="0"/>
                        </a:rPr>
                        <m:t>512</m:t>
                      </m:r>
                      <m:r>
                        <a:rPr lang="en-US" altLang="zh-CN" sz="2400" i="1">
                          <a:latin typeface="Cambria Math"/>
                          <a:ea typeface="宋体" pitchFamily="2" charset="-122"/>
                          <a:cs typeface="Cambria Math" panose="02040503050406030204" charset="0"/>
                        </a:rPr>
                        <m:t>.</m:t>
                      </m:r>
                    </m:oMath>
                  </m:oMathPara>
                </a14:m>
                <a:r>
                  <a:rPr lang="zh-CN" altLang="en-US" sz="2400" b="1">
                    <a:latin typeface="Cambria Math" panose="02040503050406030204" charset="0"/>
                    <a:ea typeface="宋体" panose="02010600030101010101" pitchFamily="2" charset="-122"/>
                    <a:cs typeface="Cambria Math" panose="02040503050406030204" charset="0"/>
                    <a:sym typeface="+mn-ea"/>
                  </a:rPr>
                  <a:t>因为</a:t>
                </a:r>
                <a14:m>
                  <m:oMathPara>
                    <m:oMathParaPr>
                      <m:jc/>
                    </m:oMathParaPr>
                    <m:oMath>
                      <m:r>
                        <a:rPr lang="en-US" altLang="zh-CN" sz="2400" i="1">
                          <a:latin typeface="Cambria Math"/>
                          <a:ea typeface="宋体" pitchFamily="2" charset="-122"/>
                          <a:cs typeface="Cambria Math" panose="02040503050406030204" charset="0"/>
                        </a:rPr>
                        <m:t>𝑓</m:t>
                      </m:r>
                      <m:r>
                        <a:rPr lang="en-US" altLang="zh-CN" sz="2400" i="1">
                          <a:latin typeface="Cambria Math"/>
                          <a:ea typeface="宋体" pitchFamily="2" charset="-122"/>
                          <a:cs typeface="Cambria Math" panose="02040503050406030204" charset="0"/>
                        </a:rPr>
                        <m:t>(</m:t>
                      </m:r>
                      <m:r>
                        <a:rPr lang="en-US" altLang="zh-CN" sz="2400" i="1">
                          <a:latin typeface="Cambria Math"/>
                          <a:ea typeface="宋体" pitchFamily="2" charset="-122"/>
                          <a:cs typeface="Cambria Math" panose="02040503050406030204" charset="0"/>
                        </a:rPr>
                        <m:t>2</m:t>
                      </m:r>
                      <m:r>
                        <a:rPr lang="en-US" altLang="zh-CN" sz="2400" i="1">
                          <a:latin typeface="Cambria Math"/>
                          <a:ea typeface="宋体" pitchFamily="2" charset="-122"/>
                          <a:cs typeface="Cambria Math" panose="02040503050406030204" charset="0"/>
                        </a:rPr>
                        <m:t>.</m:t>
                      </m:r>
                      <m:r>
                        <a:rPr lang="en-US" altLang="zh-CN" sz="2400" i="1">
                          <a:latin typeface="Cambria Math"/>
                          <a:ea typeface="宋体" pitchFamily="2" charset="-122"/>
                          <a:cs typeface="Cambria Math" panose="02040503050406030204" charset="0"/>
                        </a:rPr>
                        <m:t>5</m:t>
                      </m:r>
                      <m:r>
                        <a:rPr lang="en-US" altLang="zh-CN" sz="2400" i="1">
                          <a:latin typeface="Cambria Math"/>
                          <a:ea typeface="宋体" pitchFamily="2" charset="-122"/>
                          <a:cs typeface="Cambria Math" panose="02040503050406030204" charset="0"/>
                        </a:rPr>
                        <m:t>)</m:t>
                      </m:r>
                      <m:r>
                        <a:rPr lang="en-US" altLang="zh-CN" sz="2400" i="1">
                          <a:latin typeface="Cambria Math"/>
                          <a:ea typeface="宋体" pitchFamily="2" charset="-122"/>
                          <a:cs typeface="Cambria Math" panose="02040503050406030204" charset="0"/>
                        </a:rPr>
                        <m:t>𝑓</m:t>
                      </m:r>
                      <m:r>
                        <a:rPr lang="en-US" altLang="zh-CN" sz="2400" i="1">
                          <a:latin typeface="Cambria Math"/>
                          <a:ea typeface="宋体" pitchFamily="2" charset="-122"/>
                          <a:cs typeface="Cambria Math" panose="02040503050406030204" charset="0"/>
                        </a:rPr>
                        <m:t>(</m:t>
                      </m:r>
                      <m:r>
                        <a:rPr lang="en-US" altLang="zh-CN" sz="2400" i="1">
                          <a:latin typeface="Cambria Math"/>
                          <a:ea typeface="宋体" pitchFamily="2" charset="-122"/>
                          <a:cs typeface="Cambria Math" panose="02040503050406030204" charset="0"/>
                        </a:rPr>
                        <m:t>2</m:t>
                      </m:r>
                      <m:r>
                        <a:rPr lang="en-US" altLang="zh-CN" sz="2400" i="1">
                          <a:latin typeface="Cambria Math"/>
                          <a:ea typeface="宋体" pitchFamily="2" charset="-122"/>
                          <a:cs typeface="Cambria Math" panose="02040503050406030204" charset="0"/>
                        </a:rPr>
                        <m:t>.</m:t>
                      </m:r>
                      <m:r>
                        <a:rPr lang="en-US" altLang="zh-CN" sz="2400" i="1">
                          <a:latin typeface="Cambria Math"/>
                          <a:ea typeface="宋体" pitchFamily="2" charset="-122"/>
                          <a:cs typeface="Cambria Math" panose="02040503050406030204" charset="0"/>
                        </a:rPr>
                        <m:t>75</m:t>
                      </m:r>
                      <m:r>
                        <a:rPr lang="en-US" altLang="zh-CN" sz="2400" i="1">
                          <a:latin typeface="Cambria Math"/>
                          <a:ea typeface="宋体" pitchFamily="2" charset="-122"/>
                          <a:cs typeface="Cambria Math" panose="02040503050406030204" charset="0"/>
                        </a:rPr>
                        <m:t>)&lt;</m:t>
                      </m:r>
                      <m:r>
                        <a:rPr lang="en-US" altLang="zh-CN" sz="2400" i="1">
                          <a:latin typeface="Cambria Math"/>
                          <a:ea typeface="宋体" pitchFamily="2" charset="-122"/>
                          <a:cs typeface="Cambria Math" panose="02040503050406030204" charset="0"/>
                        </a:rPr>
                        <m:t>0</m:t>
                      </m:r>
                    </m:oMath>
                  </m:oMathPara>
                </a14:m>
                <a:r>
                  <a:rPr lang="zh-CN" altLang="en-US" sz="2400">
                    <a:latin typeface="Cambria Math" panose="02040503050406030204" charset="0"/>
                    <a:ea typeface="宋体" panose="02010600030101010101" pitchFamily="2" charset="-122"/>
                    <a:cs typeface="Cambria Math" panose="02040503050406030204" charset="0"/>
                    <a:sym typeface="+mn-ea"/>
                  </a:rPr>
                  <a:t>，</a:t>
                </a:r>
                <a:r>
                  <a:rPr lang="zh-CN" altLang="en-US" sz="2400" b="1">
                    <a:latin typeface="Cambria Math" panose="02040503050406030204" charset="0"/>
                    <a:ea typeface="宋体" panose="02010600030101010101" pitchFamily="2" charset="-122"/>
                    <a:cs typeface="Cambria Math" panose="02040503050406030204" charset="0"/>
                    <a:sym typeface="+mn-ea"/>
                  </a:rPr>
                  <a:t>所以零点在区间</a:t>
                </a:r>
                <a14:m>
                  <m:oMathPara>
                    <m:oMathParaPr>
                      <m:jc/>
                    </m:oMathParaPr>
                    <m:oMath>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2</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5</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2</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75</m:t>
                      </m:r>
                      <m:r>
                        <a:rPr lang="en-US" altLang="zh-CN" sz="2400" i="1">
                          <a:solidFill>
                            <a:srgbClr val="FF0000"/>
                          </a:solidFill>
                          <a:latin typeface="Cambria Math"/>
                          <a:ea typeface="宋体" pitchFamily="2" charset="-122"/>
                          <a:cs typeface="Cambria Math" panose="02040503050406030204" charset="0"/>
                        </a:rPr>
                        <m:t>)</m:t>
                      </m:r>
                    </m:oMath>
                  </m:oMathPara>
                </a14:m>
                <a:r>
                  <a:rPr lang="zh-CN" altLang="en-US" sz="2400" b="1">
                    <a:latin typeface="Cambria Math" panose="02040503050406030204" charset="0"/>
                    <a:ea typeface="宋体" panose="02010600030101010101" pitchFamily="2" charset="-122"/>
                    <a:cs typeface="Cambria Math" panose="02040503050406030204" charset="0"/>
                    <a:sym typeface="+mn-ea"/>
                  </a:rPr>
                  <a:t>内</a:t>
                </a:r>
                <a:r>
                  <a:rPr lang="en-US" altLang="zh-CN" sz="2400" b="1">
                    <a:latin typeface="Cambria Math" panose="02040503050406030204" charset="0"/>
                    <a:ea typeface="宋体" panose="02010600030101010101" pitchFamily="2" charset="-122"/>
                    <a:cs typeface="Cambria Math" panose="02040503050406030204" charset="0"/>
                    <a:sym typeface="+mn-ea"/>
                  </a:rPr>
                  <a:t>.</a:t>
                </a:r>
                <a:endParaRPr lang="zh-CN" altLang="en-US" sz="2400" b="1">
                  <a:latin typeface="Cambria" panose="02040503050406030204" charset="0"/>
                  <a:ea typeface="宋体" panose="02010600030101010101" pitchFamily="2" charset="-122"/>
                  <a:cs typeface="Cambria" panose="02040503050406030204" charset="0"/>
                  <a:sym typeface="+mn-ea"/>
                </a:endParaRPr>
              </a:p>
            </p:txBody>
          </p:sp>
        </mc:Choice>
        <mc:Fallback>
          <p:sp>
            <p:nvSpPr>
              <p:cNvPr id="7" name="文本框 6"/>
              <p:cNvSpPr txBox="1">
                <a:spLocks noRot="1" noChangeAspect="1" noMove="1" noResize="1" noEditPoints="1" noAdjustHandles="1" noChangeArrowheads="1" noChangeShapeType="1" noTextEdit="1"/>
              </p:cNvSpPr>
              <p:nvPr/>
            </p:nvSpPr>
            <p:spPr>
              <a:xfrm>
                <a:off x="599440" y="1599565"/>
                <a:ext cx="7165975" cy="3412490"/>
              </a:xfrm>
              <a:prstGeom prst="rect">
                <a:avLst/>
              </a:prstGeom>
              <a:blipFill rotWithShape="1">
                <a:blip r:embed="rId2"/>
                <a:stretch>
                  <a:fillRect/>
                </a:stretch>
              </a:blipFill>
            </p:spPr>
            <p:txBody>
              <a:bodyPr/>
              <a:lstStyle/>
              <a:p>
                <a:r>
                  <a:rPr lang="zh-CN" altLang="en-US">
                    <a:noFill/>
                  </a:rPr>
                  <a:t> </a:t>
                </a:r>
              </a:p>
            </p:txBody>
          </p:sp>
        </mc:Fallback>
      </mc:AlternateContent>
      <mc:AlternateContent>
        <mc:Choice Requires="a14">
          <p:sp>
            <p:nvSpPr>
              <p:cNvPr id="2" name="文本框 1" title=""/>
              <p:cNvSpPr txBox="1"/>
              <p:nvPr>
                <p:custDataLst>
                  <p:tags r:id="rId3"/>
                </p:custDataLst>
              </p:nvPr>
            </p:nvSpPr>
            <p:spPr>
              <a:xfrm>
                <a:off x="568325" y="473710"/>
                <a:ext cx="10981055" cy="1198880"/>
              </a:xfrm>
              <a:prstGeom prst="rect">
                <a:avLst/>
              </a:prstGeom>
              <a:noFill/>
            </p:spPr>
            <p:txBody>
              <a:bodyPr wrap="square" rtlCol="0">
                <a:spAutoFit/>
              </a:bodyPr>
              <a:lstStyle/>
              <a:p>
                <a:pPr>
                  <a:lnSpc>
                    <a:spcPct val="150000"/>
                  </a:lnSpc>
                </a:pPr>
                <a:r>
                  <a:rPr lang="zh-CN" sz="2400" b="1">
                    <a:solidFill>
                      <a:srgbClr val="0070C0"/>
                    </a:solidFill>
                    <a:latin typeface="宋体" panose="02010600030101010101" pitchFamily="2" charset="-122"/>
                    <a:ea typeface="宋体" panose="02010600030101010101" pitchFamily="2" charset="-122"/>
                    <a:sym typeface="+mn-ea"/>
                  </a:rPr>
                  <a:t>问题</a:t>
                </a:r>
                <a:r>
                  <a:rPr lang="en-US" altLang="zh-CN" sz="2400" b="1">
                    <a:solidFill>
                      <a:srgbClr val="0070C0"/>
                    </a:solidFill>
                    <a:latin typeface="宋体" panose="02010600030101010101" pitchFamily="2" charset="-122"/>
                    <a:ea typeface="宋体" panose="02010600030101010101" pitchFamily="2" charset="-122"/>
                    <a:sym typeface="+mn-ea"/>
                  </a:rPr>
                  <a:t>1</a:t>
                </a:r>
                <a:r>
                  <a:rPr lang="zh-CN" altLang="en-US" sz="2400" b="1">
                    <a:solidFill>
                      <a:schemeClr val="tx2"/>
                    </a:solidFill>
                    <a:latin typeface="宋体" panose="02010600030101010101" pitchFamily="2" charset="-122"/>
                    <a:ea typeface="宋体" panose="02010600030101010101" pitchFamily="2" charset="-122"/>
                    <a:sym typeface="+mn-ea"/>
                  </a:rPr>
                  <a:t>：</a:t>
                </a:r>
                <a:r>
                  <a:rPr lang="zh-CN" sz="2400" b="1">
                    <a:solidFill>
                      <a:schemeClr val="tx2"/>
                    </a:solidFill>
                    <a:latin typeface="宋体" panose="02010600030101010101" pitchFamily="2" charset="-122"/>
                    <a:ea typeface="宋体" panose="02010600030101010101" pitchFamily="2" charset="-122"/>
                    <a:sym typeface="+mn-ea"/>
                  </a:rPr>
                  <a:t>我们已经知道，函数</a:t>
                </a:r>
                <a14:m>
                  <m:oMathPara>
                    <m:oMathParaPr>
                      <m:jc/>
                    </m:oMathParaPr>
                    <m:oMath>
                      <m:r>
                        <a:rPr lang="en-US" altLang="zh-CN" sz="2400" i="1">
                          <a:latin typeface="Cambria Math"/>
                          <a:ea typeface="宋体" pitchFamily="2" charset="-122"/>
                          <a:cs typeface="Cambria Math" panose="02040503050406030204" charset="0"/>
                        </a:rPr>
                        <m:t>𝑓</m:t>
                      </m:r>
                      <m:r>
                        <a:rPr lang="en-US" altLang="zh-CN" sz="2400" i="1">
                          <a:latin typeface="Cambria Math"/>
                          <a:ea typeface="宋体" pitchFamily="2" charset="-122"/>
                          <a:cs typeface="Cambria Math" panose="02040503050406030204" charset="0"/>
                        </a:rPr>
                        <m:t>(</m:t>
                      </m:r>
                      <m:r>
                        <a:rPr lang="en-US" altLang="zh-CN" sz="2400" i="1">
                          <a:latin typeface="Cambria Math"/>
                          <a:ea typeface="宋体" pitchFamily="2" charset="-122"/>
                          <a:cs typeface="Cambria Math" panose="02040503050406030204" charset="0"/>
                        </a:rPr>
                        <m:t>𝑥</m:t>
                      </m:r>
                      <m:r>
                        <a:rPr lang="en-US" altLang="zh-CN" sz="2400" i="1">
                          <a:latin typeface="Cambria Math"/>
                          <a:ea typeface="宋体" pitchFamily="2" charset="-122"/>
                          <a:cs typeface="Cambria Math" panose="02040503050406030204" charset="0"/>
                        </a:rPr>
                        <m:t>)=</m:t>
                      </m:r>
                      <m:r>
                        <a:rPr lang="en-US" altLang="zh-CN" sz="2400" i="1">
                          <a:latin typeface="Cambria Math"/>
                          <a:ea typeface="宋体" pitchFamily="2" charset="-122"/>
                          <a:cs typeface="Cambria Math" panose="02040503050406030204" charset="0"/>
                        </a:rPr>
                        <m:t>𝑙𝑛𝑥</m:t>
                      </m:r>
                      <m:r>
                        <a:rPr lang="en-US" altLang="zh-CN" sz="2400" i="1">
                          <a:latin typeface="Cambria Math"/>
                          <a:ea typeface="宋体" pitchFamily="2" charset="-122"/>
                          <a:cs typeface="Cambria Math" panose="02040503050406030204" charset="0"/>
                        </a:rPr>
                        <m:t>+</m:t>
                      </m:r>
                      <m:r>
                        <a:rPr lang="en-US" altLang="zh-CN" sz="2400" i="1">
                          <a:latin typeface="Cambria Math"/>
                          <a:ea typeface="宋体" pitchFamily="2" charset="-122"/>
                          <a:cs typeface="Cambria Math" panose="02040503050406030204" charset="0"/>
                        </a:rPr>
                        <m:t>2</m:t>
                      </m:r>
                      <m:r>
                        <a:rPr lang="en-US" altLang="zh-CN" sz="2400" i="1">
                          <a:latin typeface="Cambria Math"/>
                          <a:ea typeface="宋体" pitchFamily="2" charset="-122"/>
                          <a:cs typeface="Cambria Math" panose="02040503050406030204" charset="0"/>
                        </a:rPr>
                        <m:t>𝑥</m:t>
                      </m:r>
                      <m:r>
                        <a:rPr lang="en-US" altLang="zh-CN" sz="2400" i="1">
                          <a:latin typeface="Cambria Math"/>
                          <a:ea typeface="宋体" pitchFamily="2" charset="-122"/>
                          <a:cs typeface="Cambria Math" panose="02040503050406030204" charset="0"/>
                        </a:rPr>
                        <m:t>−</m:t>
                      </m:r>
                      <m:r>
                        <a:rPr lang="en-US" altLang="zh-CN" sz="2400" i="1">
                          <a:latin typeface="Cambria Math"/>
                          <a:ea typeface="宋体" pitchFamily="2" charset="-122"/>
                          <a:cs typeface="Cambria Math" panose="02040503050406030204" charset="0"/>
                        </a:rPr>
                        <m:t>6</m:t>
                      </m:r>
                    </m:oMath>
                  </m:oMathPara>
                </a14:m>
                <a:r>
                  <a:rPr lang="zh-CN" altLang="en-US" sz="2400" b="1">
                    <a:latin typeface="Cambria Math" panose="02040503050406030204" charset="0"/>
                    <a:ea typeface="宋体" panose="02010600030101010101" pitchFamily="2" charset="-122"/>
                    <a:cs typeface="Cambria Math" panose="02040503050406030204" charset="0"/>
                    <a:sym typeface="+mn-ea"/>
                  </a:rPr>
                  <a:t>在区间</a:t>
                </a:r>
                <a14:m>
                  <m:oMathPara>
                    <m:oMathParaPr>
                      <m:jc/>
                    </m:oMathParaPr>
                    <m:oMath>
                      <m:r>
                        <a:rPr lang="en-US" altLang="zh-CN" sz="2400" i="1">
                          <a:latin typeface="Cambria Math"/>
                          <a:ea typeface="宋体" pitchFamily="2" charset="-122"/>
                          <a:cs typeface="Cambria Math" panose="02040503050406030204" charset="0"/>
                        </a:rPr>
                        <m:t>(</m:t>
                      </m:r>
                      <m:r>
                        <a:rPr lang="en-US" altLang="zh-CN" sz="2400" i="1">
                          <a:latin typeface="Cambria Math"/>
                          <a:ea typeface="宋体" pitchFamily="2" charset="-122"/>
                          <a:cs typeface="Cambria Math" panose="02040503050406030204" charset="0"/>
                        </a:rPr>
                        <m:t>2</m:t>
                      </m:r>
                      <m:r>
                        <a:rPr lang="en-US" altLang="zh-CN" sz="2400" i="1">
                          <a:latin typeface="Cambria Math"/>
                          <a:ea typeface="宋体" pitchFamily="2" charset="-122"/>
                          <a:cs typeface="Cambria Math" panose="02040503050406030204" charset="0"/>
                        </a:rPr>
                        <m:t>,</m:t>
                      </m:r>
                      <m:r>
                        <a:rPr lang="en-US" altLang="zh-CN" sz="2400" i="1">
                          <a:latin typeface="Cambria Math"/>
                          <a:ea typeface="宋体" pitchFamily="2" charset="-122"/>
                          <a:cs typeface="Cambria Math" panose="02040503050406030204" charset="0"/>
                        </a:rPr>
                        <m:t>3</m:t>
                      </m:r>
                      <m:r>
                        <a:rPr lang="en-US" altLang="zh-CN" sz="2400" i="1">
                          <a:latin typeface="Cambria Math"/>
                          <a:ea typeface="宋体" pitchFamily="2" charset="-122"/>
                          <a:cs typeface="Cambria Math" panose="02040503050406030204" charset="0"/>
                        </a:rPr>
                        <m:t>)</m:t>
                      </m:r>
                    </m:oMath>
                  </m:oMathPara>
                </a14:m>
                <a:r>
                  <a:rPr lang="zh-CN" altLang="en-US" sz="2400" b="1">
                    <a:latin typeface="Cambria Math" panose="02040503050406030204" charset="0"/>
                    <a:ea typeface="宋体" panose="02010600030101010101" pitchFamily="2" charset="-122"/>
                    <a:cs typeface="Cambria Math" panose="02040503050406030204" charset="0"/>
                    <a:sym typeface="+mn-ea"/>
                  </a:rPr>
                  <a:t>内存在一个零点</a:t>
                </a:r>
                <a:r>
                  <a:rPr lang="en-US" altLang="zh-CN" sz="2400" b="1">
                    <a:latin typeface="Cambria Math" panose="02040503050406030204" charset="0"/>
                    <a:ea typeface="宋体" panose="02010600030101010101" pitchFamily="2" charset="-122"/>
                    <a:cs typeface="Cambria Math" panose="02040503050406030204" charset="0"/>
                    <a:sym typeface="+mn-ea"/>
                  </a:rPr>
                  <a:t>.</a:t>
                </a:r>
                <a:r>
                  <a:rPr lang="zh-CN" altLang="en-US" sz="2400" b="1">
                    <a:latin typeface="Cambria Math" panose="02040503050406030204" charset="0"/>
                    <a:ea typeface="宋体" panose="02010600030101010101" pitchFamily="2" charset="-122"/>
                    <a:cs typeface="Cambria Math" panose="02040503050406030204" charset="0"/>
                    <a:sym typeface="+mn-ea"/>
                  </a:rPr>
                  <a:t>进一步的问题是，如何求出这个零点呢？</a:t>
                </a:r>
                <a:endParaRPr lang="zh-CN" altLang="en-US" sz="2400" b="1">
                  <a:solidFill>
                    <a:schemeClr val="tx2"/>
                  </a:solidFill>
                  <a:latin typeface="宋体" panose="02010600030101010101" pitchFamily="2" charset="-122"/>
                  <a:ea typeface="宋体" panose="02010600030101010101" pitchFamily="2" charset="-122"/>
                  <a:sym typeface="+mn-ea"/>
                </a:endParaRPr>
              </a:p>
            </p:txBody>
          </p:sp>
        </mc:Choice>
        <mc:Fallback>
          <p:sp>
            <p:nvSpPr>
              <p:cNvPr id="2" name="文本框 1"/>
              <p:cNvSpPr txBox="1">
                <a:spLocks noRot="1" noChangeAspect="1" noMove="1" noResize="1" noEditPoints="1" noAdjustHandles="1" noChangeArrowheads="1" noChangeShapeType="1" noTextEdit="1"/>
              </p:cNvSpPr>
              <p:nvPr>
                <p:custDataLst>
                  <p:tags r:id="rId4"/>
                </p:custDataLst>
              </p:nvPr>
            </p:nvSpPr>
            <p:spPr>
              <a:xfrm>
                <a:off x="568325" y="473710"/>
                <a:ext cx="10981055" cy="1198880"/>
              </a:xfrm>
              <a:prstGeom prst="rect">
                <a:avLst/>
              </a:prstGeom>
              <a:blipFill rotWithShape="1">
                <a:blip r:embed="rId5"/>
                <a:stretch>
                  <a:fillRect/>
                </a:stretch>
              </a:blipFill>
            </p:spPr>
            <p:txBody>
              <a:bodyPr/>
              <a:lstStyle/>
              <a:p>
                <a:r>
                  <a:rPr lang="zh-CN" altLang="en-US">
                    <a:noFill/>
                  </a:rPr>
                  <a:t> </a:t>
                </a:r>
              </a:p>
            </p:txBody>
          </p:sp>
        </mc:Fallback>
      </mc:AlternateContent>
      <p:grpSp>
        <p:nvGrpSpPr>
          <p:cNvPr id="10" name="组合 9" title=""/>
          <p:cNvGrpSpPr/>
          <p:nvPr/>
        </p:nvGrpSpPr>
        <p:grpSpPr>
          <a:xfrm>
            <a:off x="7884160" y="2331085"/>
            <a:ext cx="3838575" cy="1809750"/>
            <a:chOff x="4441" y="3186"/>
            <a:chExt cx="6045" cy="2850"/>
          </a:xfrm>
        </p:grpSpPr>
        <p:sp>
          <p:nvSpPr>
            <p:cNvPr id="11" name="圆角矩形 10"/>
            <p:cNvSpPr/>
            <p:nvPr>
              <p:custDataLst>
                <p:tags r:id="rId6"/>
              </p:custDataLst>
            </p:nvPr>
          </p:nvSpPr>
          <p:spPr>
            <a:xfrm>
              <a:off x="4441" y="3186"/>
              <a:ext cx="6045" cy="2850"/>
            </a:xfrm>
            <a:prstGeom prst="round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mc:AlternateContent>
          <mc:Choice Requires="a14">
            <p:sp>
              <p:nvSpPr>
                <p:cNvPr id="12" name="文本框 11"/>
                <p:cNvSpPr txBox="1"/>
                <p:nvPr>
                  <p:custDataLst>
                    <p:tags r:id="rId7"/>
                  </p:custDataLst>
                </p:nvPr>
              </p:nvSpPr>
              <p:spPr>
                <a:xfrm>
                  <a:off x="4629" y="3186"/>
                  <a:ext cx="5692" cy="2273"/>
                </a:xfrm>
                <a:prstGeom prst="rect">
                  <a:avLst/>
                </a:prstGeom>
                <a:noFill/>
              </p:spPr>
              <p:txBody>
                <a:bodyPr wrap="square" rtlCol="0">
                  <a:spAutoFit/>
                </a:bodyPr>
                <a:lstStyle/>
                <a:p>
                  <a:pPr algn="l">
                    <a:lnSpc>
                      <a:spcPct val="150000"/>
                    </a:lnSpc>
                  </a:pPr>
                  <a:r>
                    <a:rPr lang="en-US" altLang="zh-CN" sz="2400" b="1">
                      <a:latin typeface="宋体" panose="02010600030101010101" pitchFamily="2" charset="-122"/>
                      <a:ea typeface="宋体" panose="02010600030101010101" pitchFamily="2" charset="-122"/>
                    </a:rPr>
                    <a:t>    </a:t>
                  </a:r>
                  <a:r>
                    <a:rPr lang="zh-CN" altLang="en-US" sz="2400" b="1">
                      <a:latin typeface="宋体" panose="02010600030101010101" pitchFamily="2" charset="-122"/>
                      <a:ea typeface="宋体" panose="02010600030101010101" pitchFamily="2" charset="-122"/>
                    </a:rPr>
                    <a:t>一般地，称</a:t>
                  </a:r>
                  <a14:m>
                    <m:oMathPara>
                      <m:oMathParaPr>
                        <m:jc/>
                      </m:oMathParaPr>
                      <m:oMath>
                        <m:r>
                          <a:rPr lang="en-US" altLang="zh-CN" sz="2400" i="1">
                            <a:solidFill>
                              <a:srgbClr val="FF0000"/>
                            </a:solidFill>
                            <a:latin typeface="Cambria Math"/>
                            <a:ea typeface="宋体" pitchFamily="2" charset="-122"/>
                            <a:cs typeface="Cambria Math" panose="02040503050406030204" charset="0"/>
                          </a:rPr>
                          <m:t>𝑥</m:t>
                        </m:r>
                        <m:r>
                          <a:rPr lang="en-US" altLang="zh-CN" sz="2400" i="1">
                            <a:solidFill>
                              <a:srgbClr val="FF0000"/>
                            </a:solidFill>
                            <a:latin typeface="Cambria Math"/>
                            <a:ea typeface="宋体" pitchFamily="2" charset="-122"/>
                            <a:cs typeface="Cambria Math" panose="02040503050406030204" charset="0"/>
                          </a:rPr>
                          <m:t>=</m:t>
                        </m:r>
                        <m:f>
                          <m:fPr>
                            <m:type m:val="bar"/>
                            <m:ctrlPr>
                              <a:rPr lang="en-US" altLang="zh-CN" sz="2400" i="1">
                                <a:solidFill>
                                  <a:srgbClr val="FF0000"/>
                                </a:solidFill>
                                <a:latin typeface="Cambria Math"/>
                                <a:ea typeface="宋体" pitchFamily="2" charset="-122"/>
                                <a:cs typeface="Cambria Math" panose="02040503050406030204" charset="0"/>
                              </a:rPr>
                            </m:ctrlPr>
                          </m:fPr>
                          <m:num>
                            <m:r>
                              <a:rPr lang="en-US" altLang="zh-CN" sz="2400" i="1">
                                <a:solidFill>
                                  <a:srgbClr val="FF0000"/>
                                </a:solidFill>
                                <a:latin typeface="Cambria Math"/>
                                <a:ea typeface="宋体" pitchFamily="2" charset="-122"/>
                                <a:cs typeface="Cambria Math" panose="02040503050406030204" charset="0"/>
                              </a:rPr>
                              <m:t>𝑎</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𝑏</m:t>
                            </m:r>
                          </m:num>
                          <m:den>
                            <m:r>
                              <a:rPr lang="en-US" altLang="zh-CN" sz="2400" i="1">
                                <a:solidFill>
                                  <a:srgbClr val="FF0000"/>
                                </a:solidFill>
                                <a:latin typeface="Cambria Math"/>
                                <a:ea typeface="宋体" pitchFamily="2" charset="-122"/>
                                <a:cs typeface="Cambria Math" panose="02040503050406030204" charset="0"/>
                              </a:rPr>
                              <m:t>2</m:t>
                            </m:r>
                          </m:den>
                        </m:f>
                      </m:oMath>
                    </m:oMathPara>
                  </a14:m>
                  <a:r>
                    <a:rPr lang="zh-CN" altLang="en-US" sz="2400" b="1">
                      <a:solidFill>
                        <a:srgbClr val="FF0000"/>
                      </a:solidFill>
                      <a:latin typeface="宋体" panose="02010600030101010101" pitchFamily="2" charset="-122"/>
                      <a:ea typeface="宋体" panose="02010600030101010101" pitchFamily="2" charset="-122"/>
                    </a:rPr>
                    <a:t>为区间</a:t>
                  </a:r>
                  <a14:m>
                    <m:oMathPara>
                      <m:oMathParaPr>
                        <m:jc/>
                      </m:oMathParaPr>
                      <m:oMath>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𝑎</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𝑏</m:t>
                        </m:r>
                        <m:r>
                          <a:rPr lang="en-US" altLang="zh-CN" sz="2400" i="1">
                            <a:solidFill>
                              <a:srgbClr val="FF0000"/>
                            </a:solidFill>
                            <a:latin typeface="Cambria Math"/>
                            <a:ea typeface="宋体" pitchFamily="2" charset="-122"/>
                            <a:cs typeface="Cambria Math" panose="02040503050406030204" charset="0"/>
                          </a:rPr>
                          <m:t>)</m:t>
                        </m:r>
                      </m:oMath>
                    </m:oMathPara>
                  </a14:m>
                  <a:r>
                    <a:rPr lang="zh-CN" altLang="en-US" sz="2400" b="1">
                      <a:solidFill>
                        <a:srgbClr val="FF0000"/>
                      </a:solidFill>
                      <a:latin typeface="宋体" panose="02010600030101010101" pitchFamily="2" charset="-122"/>
                      <a:ea typeface="宋体" panose="02010600030101010101" pitchFamily="2" charset="-122"/>
                    </a:rPr>
                    <a:t>的中点</a:t>
                  </a:r>
                  <a:r>
                    <a:rPr lang="en-US" altLang="zh-CN" sz="2400" b="1">
                      <a:latin typeface="宋体" panose="02010600030101010101" pitchFamily="2" charset="-122"/>
                      <a:ea typeface="宋体" panose="02010600030101010101" pitchFamily="2" charset="-122"/>
                    </a:rPr>
                    <a:t>.</a:t>
                  </a:r>
                  <a:endParaRPr lang="en-US" altLang="zh-CN" sz="2400" b="1">
                    <a:latin typeface="宋体" panose="02010600030101010101" pitchFamily="2" charset="-122"/>
                    <a:ea typeface="宋体" panose="02010600030101010101" pitchFamily="2" charset="-122"/>
                  </a:endParaRPr>
                </a:p>
              </p:txBody>
            </p:sp>
          </mc:Choice>
          <mc:Fallback>
            <p:sp>
              <p:nvSpPr>
                <p:cNvPr id="12" name="文本框 11"/>
                <p:cNvSpPr txBox="1">
                  <a:spLocks noRot="1" noChangeAspect="1" noMove="1" noResize="1" noEditPoints="1" noAdjustHandles="1" noChangeArrowheads="1" noChangeShapeType="1" noTextEdit="1"/>
                </p:cNvSpPr>
                <p:nvPr>
                  <p:custDataLst>
                    <p:tags r:id="rId8"/>
                  </p:custDataLst>
                </p:nvPr>
              </p:nvSpPr>
              <p:spPr>
                <a:xfrm>
                  <a:off x="4629" y="3186"/>
                  <a:ext cx="5692" cy="2273"/>
                </a:xfrm>
                <a:prstGeom prst="rect">
                  <a:avLst/>
                </a:prstGeom>
                <a:blipFill rotWithShape="1">
                  <a:blip r:embed="rId9"/>
                  <a:stretch>
                    <a:fillRect/>
                  </a:stretch>
                </a:blipFill>
              </p:spPr>
              <p:txBody>
                <a:bodyPr/>
                <a:lstStyle/>
                <a:p>
                  <a:r>
                    <a:rPr lang="zh-CN" altLang="en-US">
                      <a:noFill/>
                    </a:rPr>
                    <a:t> </a:t>
                  </a:r>
                </a:p>
              </p:txBody>
            </p:sp>
          </mc:Fallback>
        </mc:AlternateContent>
      </p:grpSp>
    </p:spTree>
    <p:custDataLst>
      <p:tags r:id="rId10"/>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82930" y="-45085"/>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新知探索</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mc:AlternateContent>
        <mc:Choice Requires="a14">
          <p:sp>
            <p:nvSpPr>
              <p:cNvPr id="7" name="文本框 6" title=""/>
              <p:cNvSpPr txBox="1"/>
              <p:nvPr/>
            </p:nvSpPr>
            <p:spPr>
              <a:xfrm>
                <a:off x="599440" y="1599565"/>
                <a:ext cx="11193145" cy="2602230"/>
              </a:xfrm>
              <a:prstGeom prst="rect">
                <a:avLst/>
              </a:prstGeom>
              <a:noFill/>
            </p:spPr>
            <p:txBody>
              <a:bodyPr wrap="square" rtlCol="0">
                <a:spAutoFit/>
              </a:bodyPr>
              <a:lstStyle/>
              <a:p>
                <a:pPr>
                  <a:lnSpc>
                    <a:spcPct val="170000"/>
                  </a:lnSpc>
                </a:pPr>
                <a:r>
                  <a:rPr lang="en-US" altLang="zh-CN" sz="2400" b="1">
                    <a:latin typeface="Cambria Math" panose="02040503050406030204" charset="0"/>
                    <a:ea typeface="宋体" panose="02010600030101010101" pitchFamily="2" charset="-122"/>
                    <a:cs typeface="Cambria Math" panose="02040503050406030204" charset="0"/>
                    <a:sym typeface="+mn-ea"/>
                  </a:rPr>
                  <a:t>         </a:t>
                </a:r>
                <a:r>
                  <a:rPr lang="zh-CN" altLang="en-US" sz="2400" b="1">
                    <a:latin typeface="Cambria Math" panose="02040503050406030204" charset="0"/>
                    <a:ea typeface="宋体" panose="02010600030101010101" pitchFamily="2" charset="-122"/>
                    <a:cs typeface="Cambria Math" panose="02040503050406030204" charset="0"/>
                    <a:sym typeface="+mn-ea"/>
                  </a:rPr>
                  <a:t>由于</a:t>
                </a:r>
                <a14:m>
                  <m:oMathPara>
                    <m:oMathParaPr>
                      <m:jc/>
                    </m:oMathParaPr>
                    <m:oMath>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2</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3</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2</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5</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3</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2</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5</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2</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75</m:t>
                      </m:r>
                      <m:r>
                        <a:rPr lang="en-US" altLang="zh-CN" sz="2400" i="1">
                          <a:solidFill>
                            <a:srgbClr val="FF0000"/>
                          </a:solidFill>
                          <a:latin typeface="Cambria Math"/>
                          <a:ea typeface="宋体" pitchFamily="2" charset="-122"/>
                          <a:cs typeface="Cambria Math" panose="02040503050406030204" charset="0"/>
                        </a:rPr>
                        <m:t>)</m:t>
                      </m:r>
                    </m:oMath>
                  </m:oMathPara>
                </a14:m>
                <a:r>
                  <a:rPr lang="zh-CN" altLang="en-US" sz="2400">
                    <a:latin typeface="Cambria Math" panose="02040503050406030204" charset="0"/>
                    <a:ea typeface="宋体" panose="02010600030101010101" pitchFamily="2" charset="-122"/>
                    <a:cs typeface="Cambria Math" panose="02040503050406030204" charset="0"/>
                  </a:rPr>
                  <a:t>，</a:t>
                </a:r>
                <a:r>
                  <a:rPr lang="zh-CN" altLang="en-US" sz="2400" b="1">
                    <a:latin typeface="Cambria Math" panose="02040503050406030204" charset="0"/>
                    <a:ea typeface="宋体" panose="02010600030101010101" pitchFamily="2" charset="-122"/>
                    <a:cs typeface="Cambria Math" panose="02040503050406030204" charset="0"/>
                  </a:rPr>
                  <a:t>所以零点所在的范围变小了</a:t>
                </a:r>
                <a:r>
                  <a:rPr lang="en-US" altLang="zh-CN" sz="2400" b="1">
                    <a:latin typeface="Cambria Math" panose="02040503050406030204" charset="0"/>
                    <a:ea typeface="宋体" panose="02010600030101010101" pitchFamily="2" charset="-122"/>
                    <a:cs typeface="Cambria Math" panose="02040503050406030204" charset="0"/>
                  </a:rPr>
                  <a:t>.</a:t>
                </a:r>
                <a:r>
                  <a:rPr lang="zh-CN" altLang="en-US" sz="2400" b="1">
                    <a:latin typeface="Cambria Math" panose="02040503050406030204" charset="0"/>
                    <a:ea typeface="宋体" panose="02010600030101010101" pitchFamily="2" charset="-122"/>
                    <a:cs typeface="Cambria Math" panose="02040503050406030204" charset="0"/>
                  </a:rPr>
                  <a:t>如果重复上述步骤，那么</a:t>
                </a:r>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零点所在的范围会越来越小</a:t>
                </a:r>
                <a:r>
                  <a:rPr lang="en-US" altLang="zh-CN" sz="2400" b="1">
                    <a:latin typeface="Cambria Math" panose="02040503050406030204" charset="0"/>
                    <a:ea typeface="宋体" panose="02010600030101010101" pitchFamily="2" charset="-122"/>
                    <a:cs typeface="Cambria Math" panose="02040503050406030204" charset="0"/>
                  </a:rPr>
                  <a:t>.</a:t>
                </a:r>
                <a:r>
                  <a:rPr lang="zh-CN" altLang="en-US" sz="2400" b="1">
                    <a:latin typeface="Cambria Math" panose="02040503050406030204" charset="0"/>
                    <a:ea typeface="宋体" panose="02010600030101010101" pitchFamily="2" charset="-122"/>
                    <a:cs typeface="Cambria Math" panose="02040503050406030204" charset="0"/>
                  </a:rPr>
                  <a:t>这样，我们就可以通过有限次重复相同的步骤，</a:t>
                </a:r>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将零点所在的范围缩小到满足一定精确度的区间，区间内任意一点都可以作为函数零点的近似值</a:t>
                </a:r>
                <a:r>
                  <a:rPr lang="en-US" altLang="zh-CN" sz="2400" b="1">
                    <a:latin typeface="Cambria Math" panose="02040503050406030204" charset="0"/>
                    <a:ea typeface="宋体" panose="02010600030101010101" pitchFamily="2" charset="-122"/>
                    <a:cs typeface="Cambria Math" panose="02040503050406030204" charset="0"/>
                  </a:rPr>
                  <a:t>.</a:t>
                </a:r>
                <a:r>
                  <a:rPr lang="zh-CN" altLang="en-US" sz="2400" b="1">
                    <a:latin typeface="Cambria Math" panose="02040503050406030204" charset="0"/>
                    <a:ea typeface="宋体" panose="02010600030101010101" pitchFamily="2" charset="-122"/>
                    <a:cs typeface="Cambria Math" panose="02040503050406030204" charset="0"/>
                  </a:rPr>
                  <a:t>为了方便，我们把区间的一个端点作为零点的近似值</a:t>
                </a:r>
                <a:r>
                  <a:rPr lang="en-US" altLang="zh-CN" sz="2400" b="1">
                    <a:latin typeface="Cambria Math" panose="02040503050406030204" charset="0"/>
                    <a:ea typeface="宋体" panose="02010600030101010101" pitchFamily="2" charset="-122"/>
                    <a:cs typeface="Cambria Math" panose="02040503050406030204" charset="0"/>
                  </a:rPr>
                  <a:t>.</a:t>
                </a:r>
                <a:endParaRPr lang="zh-CN" altLang="en-US" sz="2400" b="1">
                  <a:latin typeface="Cambria" panose="02040503050406030204" charset="0"/>
                  <a:ea typeface="宋体" panose="02010600030101010101" pitchFamily="2" charset="-122"/>
                  <a:cs typeface="Cambria" panose="02040503050406030204" charset="0"/>
                  <a:sym typeface="+mn-ea"/>
                </a:endParaRPr>
              </a:p>
            </p:txBody>
          </p:sp>
        </mc:Choice>
        <mc:Fallback>
          <p:sp>
            <p:nvSpPr>
              <p:cNvPr id="7" name="文本框 6"/>
              <p:cNvSpPr txBox="1">
                <a:spLocks noRot="1" noChangeAspect="1" noMove="1" noResize="1" noEditPoints="1" noAdjustHandles="1" noChangeArrowheads="1" noChangeShapeType="1" noTextEdit="1"/>
              </p:cNvSpPr>
              <p:nvPr/>
            </p:nvSpPr>
            <p:spPr>
              <a:xfrm>
                <a:off x="599440" y="1599565"/>
                <a:ext cx="11193145" cy="2602230"/>
              </a:xfrm>
              <a:prstGeom prst="rect">
                <a:avLst/>
              </a:prstGeom>
              <a:blipFill rotWithShape="1">
                <a:blip r:embed="rId2"/>
                <a:stretch>
                  <a:fillRect/>
                </a:stretch>
              </a:blipFill>
            </p:spPr>
            <p:txBody>
              <a:bodyPr/>
              <a:lstStyle/>
              <a:p>
                <a:r>
                  <a:rPr lang="zh-CN" altLang="en-US">
                    <a:noFill/>
                  </a:rPr>
                  <a:t> </a:t>
                </a:r>
              </a:p>
            </p:txBody>
          </p:sp>
        </mc:Fallback>
      </mc:AlternateContent>
      <mc:AlternateContent>
        <mc:Choice Requires="a14">
          <p:sp>
            <p:nvSpPr>
              <p:cNvPr id="2" name="文本框 1" title=""/>
              <p:cNvSpPr txBox="1"/>
              <p:nvPr>
                <p:custDataLst>
                  <p:tags r:id="rId3"/>
                </p:custDataLst>
              </p:nvPr>
            </p:nvSpPr>
            <p:spPr>
              <a:xfrm>
                <a:off x="568325" y="473710"/>
                <a:ext cx="10981055" cy="1198880"/>
              </a:xfrm>
              <a:prstGeom prst="rect">
                <a:avLst/>
              </a:prstGeom>
              <a:noFill/>
            </p:spPr>
            <p:txBody>
              <a:bodyPr wrap="square" rtlCol="0">
                <a:spAutoFit/>
              </a:bodyPr>
              <a:lstStyle/>
              <a:p>
                <a:pPr>
                  <a:lnSpc>
                    <a:spcPct val="150000"/>
                  </a:lnSpc>
                </a:pPr>
                <a:r>
                  <a:rPr lang="zh-CN" sz="2400" b="1">
                    <a:solidFill>
                      <a:srgbClr val="0070C0"/>
                    </a:solidFill>
                    <a:latin typeface="宋体" panose="02010600030101010101" pitchFamily="2" charset="-122"/>
                    <a:ea typeface="宋体" panose="02010600030101010101" pitchFamily="2" charset="-122"/>
                    <a:sym typeface="+mn-ea"/>
                  </a:rPr>
                  <a:t>问题</a:t>
                </a:r>
                <a:r>
                  <a:rPr lang="en-US" altLang="zh-CN" sz="2400" b="1">
                    <a:solidFill>
                      <a:srgbClr val="0070C0"/>
                    </a:solidFill>
                    <a:latin typeface="宋体" panose="02010600030101010101" pitchFamily="2" charset="-122"/>
                    <a:ea typeface="宋体" panose="02010600030101010101" pitchFamily="2" charset="-122"/>
                    <a:sym typeface="+mn-ea"/>
                  </a:rPr>
                  <a:t>1</a:t>
                </a:r>
                <a:r>
                  <a:rPr lang="zh-CN" altLang="en-US" sz="2400" b="1">
                    <a:solidFill>
                      <a:schemeClr val="tx2"/>
                    </a:solidFill>
                    <a:latin typeface="宋体" panose="02010600030101010101" pitchFamily="2" charset="-122"/>
                    <a:ea typeface="宋体" panose="02010600030101010101" pitchFamily="2" charset="-122"/>
                    <a:sym typeface="+mn-ea"/>
                  </a:rPr>
                  <a:t>：</a:t>
                </a:r>
                <a:r>
                  <a:rPr lang="zh-CN" sz="2400" b="1">
                    <a:solidFill>
                      <a:schemeClr val="tx2"/>
                    </a:solidFill>
                    <a:latin typeface="宋体" panose="02010600030101010101" pitchFamily="2" charset="-122"/>
                    <a:ea typeface="宋体" panose="02010600030101010101" pitchFamily="2" charset="-122"/>
                    <a:sym typeface="+mn-ea"/>
                  </a:rPr>
                  <a:t>我们已经知道，函数</a:t>
                </a:r>
                <a14:m>
                  <m:oMathPara>
                    <m:oMathParaPr>
                      <m:jc/>
                    </m:oMathParaPr>
                    <m:oMath>
                      <m:r>
                        <a:rPr lang="en-US" altLang="zh-CN" sz="2400" i="1">
                          <a:latin typeface="Cambria Math"/>
                          <a:ea typeface="宋体" pitchFamily="2" charset="-122"/>
                          <a:cs typeface="Cambria Math" panose="02040503050406030204" charset="0"/>
                        </a:rPr>
                        <m:t>𝑓</m:t>
                      </m:r>
                      <m:r>
                        <a:rPr lang="en-US" altLang="zh-CN" sz="2400" i="1">
                          <a:latin typeface="Cambria Math"/>
                          <a:ea typeface="宋体" pitchFamily="2" charset="-122"/>
                          <a:cs typeface="Cambria Math" panose="02040503050406030204" charset="0"/>
                        </a:rPr>
                        <m:t>(</m:t>
                      </m:r>
                      <m:r>
                        <a:rPr lang="en-US" altLang="zh-CN" sz="2400" i="1">
                          <a:latin typeface="Cambria Math"/>
                          <a:ea typeface="宋体" pitchFamily="2" charset="-122"/>
                          <a:cs typeface="Cambria Math" panose="02040503050406030204" charset="0"/>
                        </a:rPr>
                        <m:t>𝑥</m:t>
                      </m:r>
                      <m:r>
                        <a:rPr lang="en-US" altLang="zh-CN" sz="2400" i="1">
                          <a:latin typeface="Cambria Math"/>
                          <a:ea typeface="宋体" pitchFamily="2" charset="-122"/>
                          <a:cs typeface="Cambria Math" panose="02040503050406030204" charset="0"/>
                        </a:rPr>
                        <m:t>)=</m:t>
                      </m:r>
                      <m:r>
                        <a:rPr lang="en-US" altLang="zh-CN" sz="2400" i="1">
                          <a:latin typeface="Cambria Math"/>
                          <a:ea typeface="宋体" pitchFamily="2" charset="-122"/>
                          <a:cs typeface="Cambria Math" panose="02040503050406030204" charset="0"/>
                        </a:rPr>
                        <m:t>𝑙𝑛𝑥</m:t>
                      </m:r>
                      <m:r>
                        <a:rPr lang="en-US" altLang="zh-CN" sz="2400" i="1">
                          <a:latin typeface="Cambria Math"/>
                          <a:ea typeface="宋体" pitchFamily="2" charset="-122"/>
                          <a:cs typeface="Cambria Math" panose="02040503050406030204" charset="0"/>
                        </a:rPr>
                        <m:t>+</m:t>
                      </m:r>
                      <m:r>
                        <a:rPr lang="en-US" altLang="zh-CN" sz="2400" i="1">
                          <a:latin typeface="Cambria Math"/>
                          <a:ea typeface="宋体" pitchFamily="2" charset="-122"/>
                          <a:cs typeface="Cambria Math" panose="02040503050406030204" charset="0"/>
                        </a:rPr>
                        <m:t>2</m:t>
                      </m:r>
                      <m:r>
                        <a:rPr lang="en-US" altLang="zh-CN" sz="2400" i="1">
                          <a:latin typeface="Cambria Math"/>
                          <a:ea typeface="宋体" pitchFamily="2" charset="-122"/>
                          <a:cs typeface="Cambria Math" panose="02040503050406030204" charset="0"/>
                        </a:rPr>
                        <m:t>𝑥</m:t>
                      </m:r>
                      <m:r>
                        <a:rPr lang="en-US" altLang="zh-CN" sz="2400" i="1">
                          <a:latin typeface="Cambria Math"/>
                          <a:ea typeface="宋体" pitchFamily="2" charset="-122"/>
                          <a:cs typeface="Cambria Math" panose="02040503050406030204" charset="0"/>
                        </a:rPr>
                        <m:t>−</m:t>
                      </m:r>
                      <m:r>
                        <a:rPr lang="en-US" altLang="zh-CN" sz="2400" i="1">
                          <a:latin typeface="Cambria Math"/>
                          <a:ea typeface="宋体" pitchFamily="2" charset="-122"/>
                          <a:cs typeface="Cambria Math" panose="02040503050406030204" charset="0"/>
                        </a:rPr>
                        <m:t>6</m:t>
                      </m:r>
                    </m:oMath>
                  </m:oMathPara>
                </a14:m>
                <a:r>
                  <a:rPr lang="zh-CN" altLang="en-US" sz="2400" b="1">
                    <a:latin typeface="Cambria Math" panose="02040503050406030204" charset="0"/>
                    <a:ea typeface="宋体" panose="02010600030101010101" pitchFamily="2" charset="-122"/>
                    <a:cs typeface="Cambria Math" panose="02040503050406030204" charset="0"/>
                    <a:sym typeface="+mn-ea"/>
                  </a:rPr>
                  <a:t>在区间</a:t>
                </a:r>
                <a14:m>
                  <m:oMathPara>
                    <m:oMathParaPr>
                      <m:jc/>
                    </m:oMathParaPr>
                    <m:oMath>
                      <m:r>
                        <a:rPr lang="en-US" altLang="zh-CN" sz="2400" i="1">
                          <a:latin typeface="Cambria Math"/>
                          <a:ea typeface="宋体" pitchFamily="2" charset="-122"/>
                          <a:cs typeface="Cambria Math" panose="02040503050406030204" charset="0"/>
                        </a:rPr>
                        <m:t>(</m:t>
                      </m:r>
                      <m:r>
                        <a:rPr lang="en-US" altLang="zh-CN" sz="2400" i="1">
                          <a:latin typeface="Cambria Math"/>
                          <a:ea typeface="宋体" pitchFamily="2" charset="-122"/>
                          <a:cs typeface="Cambria Math" panose="02040503050406030204" charset="0"/>
                        </a:rPr>
                        <m:t>2</m:t>
                      </m:r>
                      <m:r>
                        <a:rPr lang="en-US" altLang="zh-CN" sz="2400" i="1">
                          <a:latin typeface="Cambria Math"/>
                          <a:ea typeface="宋体" pitchFamily="2" charset="-122"/>
                          <a:cs typeface="Cambria Math" panose="02040503050406030204" charset="0"/>
                        </a:rPr>
                        <m:t>,</m:t>
                      </m:r>
                      <m:r>
                        <a:rPr lang="en-US" altLang="zh-CN" sz="2400" i="1">
                          <a:latin typeface="Cambria Math"/>
                          <a:ea typeface="宋体" pitchFamily="2" charset="-122"/>
                          <a:cs typeface="Cambria Math" panose="02040503050406030204" charset="0"/>
                        </a:rPr>
                        <m:t>3</m:t>
                      </m:r>
                      <m:r>
                        <a:rPr lang="en-US" altLang="zh-CN" sz="2400" i="1">
                          <a:latin typeface="Cambria Math"/>
                          <a:ea typeface="宋体" pitchFamily="2" charset="-122"/>
                          <a:cs typeface="Cambria Math" panose="02040503050406030204" charset="0"/>
                        </a:rPr>
                        <m:t>)</m:t>
                      </m:r>
                    </m:oMath>
                  </m:oMathPara>
                </a14:m>
                <a:r>
                  <a:rPr lang="zh-CN" altLang="en-US" sz="2400" b="1">
                    <a:latin typeface="Cambria Math" panose="02040503050406030204" charset="0"/>
                    <a:ea typeface="宋体" panose="02010600030101010101" pitchFamily="2" charset="-122"/>
                    <a:cs typeface="Cambria Math" panose="02040503050406030204" charset="0"/>
                    <a:sym typeface="+mn-ea"/>
                  </a:rPr>
                  <a:t>内存在一个零点</a:t>
                </a:r>
                <a:r>
                  <a:rPr lang="en-US" altLang="zh-CN" sz="2400" b="1">
                    <a:latin typeface="Cambria Math" panose="02040503050406030204" charset="0"/>
                    <a:ea typeface="宋体" panose="02010600030101010101" pitchFamily="2" charset="-122"/>
                    <a:cs typeface="Cambria Math" panose="02040503050406030204" charset="0"/>
                    <a:sym typeface="+mn-ea"/>
                  </a:rPr>
                  <a:t>.</a:t>
                </a:r>
                <a:r>
                  <a:rPr lang="zh-CN" altLang="en-US" sz="2400" b="1">
                    <a:latin typeface="Cambria Math" panose="02040503050406030204" charset="0"/>
                    <a:ea typeface="宋体" panose="02010600030101010101" pitchFamily="2" charset="-122"/>
                    <a:cs typeface="Cambria Math" panose="02040503050406030204" charset="0"/>
                    <a:sym typeface="+mn-ea"/>
                  </a:rPr>
                  <a:t>进一步的问题是，如何求出这个零点呢？</a:t>
                </a:r>
                <a:endParaRPr lang="zh-CN" altLang="en-US" sz="2400" b="1">
                  <a:solidFill>
                    <a:schemeClr val="tx2"/>
                  </a:solidFill>
                  <a:latin typeface="宋体" panose="02010600030101010101" pitchFamily="2" charset="-122"/>
                  <a:ea typeface="宋体" panose="02010600030101010101" pitchFamily="2" charset="-122"/>
                  <a:sym typeface="+mn-ea"/>
                </a:endParaRPr>
              </a:p>
            </p:txBody>
          </p:sp>
        </mc:Choice>
        <mc:Fallback>
          <p:sp>
            <p:nvSpPr>
              <p:cNvPr id="2" name="文本框 1"/>
              <p:cNvSpPr txBox="1">
                <a:spLocks noRot="1" noChangeAspect="1" noMove="1" noResize="1" noEditPoints="1" noAdjustHandles="1" noChangeArrowheads="1" noChangeShapeType="1" noTextEdit="1"/>
              </p:cNvSpPr>
              <p:nvPr>
                <p:custDataLst>
                  <p:tags r:id="rId4"/>
                </p:custDataLst>
              </p:nvPr>
            </p:nvSpPr>
            <p:spPr>
              <a:xfrm>
                <a:off x="568325" y="473710"/>
                <a:ext cx="10981055" cy="1198880"/>
              </a:xfrm>
              <a:prstGeom prst="rect">
                <a:avLst/>
              </a:prstGeom>
              <a:blipFill rotWithShape="1">
                <a:blip r:embed="rId5"/>
                <a:stretch>
                  <a:fillRect/>
                </a:stretch>
              </a:blipFill>
            </p:spPr>
            <p:txBody>
              <a:bodyPr/>
              <a:lstStyle/>
              <a:p>
                <a:r>
                  <a:rPr lang="zh-CN" altLang="en-US">
                    <a:noFill/>
                  </a:rPr>
                  <a:t> </a:t>
                </a:r>
              </a:p>
            </p:txBody>
          </p:sp>
        </mc:Fallback>
      </mc:AlternateContent>
    </p:spTree>
    <p:custDataLst>
      <p:tags r:id="rId6"/>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66420" y="-45085"/>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新知探索</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graphicFrame>
        <p:nvGraphicFramePr>
          <p:cNvPr id="3" name="表格 2" title=""/>
          <p:cNvGraphicFramePr>
            <a:graphicFrameLocks noGrp="1"/>
          </p:cNvGraphicFramePr>
          <p:nvPr>
            <p:custDataLst>
              <p:tags r:id="rId2"/>
            </p:custDataLst>
          </p:nvPr>
        </p:nvGraphicFramePr>
        <p:xfrm>
          <a:off x="641985" y="1722755"/>
          <a:ext cx="6094730" cy="3505200"/>
        </p:xfrm>
        <a:graphic>
          <a:graphicData uri="http://schemas.openxmlformats.org/drawingml/2006/table">
            <a:tbl>
              <a:tblPr firstRow="1" bandRow="1">
                <a:tableStyleId>{5C22544A-7EE6-4342-B048-85BDC9FD1C3A}</a:tableStyleId>
              </a:tblPr>
              <a:tblGrid>
                <a:gridCol w="2319020"/>
                <a:gridCol w="1412875"/>
                <a:gridCol w="2362835"/>
              </a:tblGrid>
              <a:tr h="381000">
                <a:tc>
                  <a:txBody>
                    <a:bodyPr vert="horz" wrap="square"/>
                    <a:lstStyle/>
                    <a:p>
                      <a:pPr algn="ctr">
                        <a:buNone/>
                      </a:pPr>
                      <a:r>
                        <a:rPr lang="zh-CN" altLang="en-US" sz="2400">
                          <a:latin typeface="宋体" panose="02010600030101010101" pitchFamily="2" charset="-122"/>
                          <a:ea typeface="宋体" panose="02010600030101010101" pitchFamily="2" charset="-122"/>
                        </a:rPr>
                        <a:t>零点所在区间</a:t>
                      </a:r>
                      <a:endParaRPr lang="zh-CN" altLang="en-US" sz="2400">
                        <a:latin typeface="宋体" panose="02010600030101010101" pitchFamily="2" charset="-122"/>
                        <a:ea typeface="宋体" panose="02010600030101010101" pitchFamily="2" charset="-122"/>
                      </a:endParaRPr>
                    </a:p>
                  </a:txBody>
                  <a:tcPr/>
                </a:tc>
                <a:tc>
                  <a:txBody>
                    <a:bodyPr vert="horz" wrap="square"/>
                    <a:lstStyle/>
                    <a:p>
                      <a:pPr algn="ctr">
                        <a:buNone/>
                      </a:pPr>
                      <a:r>
                        <a:rPr lang="zh-CN" altLang="en-US" sz="2400">
                          <a:latin typeface="宋体" panose="02010600030101010101" pitchFamily="2" charset="-122"/>
                          <a:ea typeface="宋体" panose="02010600030101010101" pitchFamily="2" charset="-122"/>
                        </a:rPr>
                        <a:t>中点的值</a:t>
                      </a:r>
                      <a:endParaRPr lang="zh-CN" altLang="en-US" sz="2400">
                        <a:latin typeface="宋体" panose="02010600030101010101" pitchFamily="2" charset="-122"/>
                        <a:ea typeface="宋体" panose="02010600030101010101" pitchFamily="2" charset="-122"/>
                      </a:endParaRPr>
                    </a:p>
                  </a:txBody>
                  <a:tcPr/>
                </a:tc>
                <a:tc>
                  <a:txBody>
                    <a:bodyPr vert="horz" wrap="square"/>
                    <a:lstStyle/>
                    <a:p>
                      <a:pPr algn="ctr">
                        <a:buNone/>
                      </a:pPr>
                      <a:r>
                        <a:rPr lang="zh-CN" altLang="en-US" sz="2400">
                          <a:latin typeface="宋体" panose="02010600030101010101" pitchFamily="2" charset="-122"/>
                          <a:ea typeface="宋体" panose="02010600030101010101" pitchFamily="2" charset="-122"/>
                        </a:rPr>
                        <a:t>中点函数近似值</a:t>
                      </a:r>
                      <a:endParaRPr lang="zh-CN" altLang="en-US" sz="2400">
                        <a:latin typeface="宋体" panose="02010600030101010101" pitchFamily="2" charset="-122"/>
                        <a:ea typeface="宋体" panose="02010600030101010101" pitchFamily="2" charset="-122"/>
                      </a:endParaRPr>
                    </a:p>
                  </a:txBody>
                  <a:tcPr/>
                </a:tc>
              </a:tr>
              <a:tr h="381000">
                <a:tc>
                  <a:txBody>
                    <a:bodyPr vert="horz" wrap="square"/>
                    <a:lstStyle/>
                    <a:p>
                      <a:pPr>
                        <a:buNone/>
                      </a:pPr>
                      <a14:m>
                        <m:oMathPara>
                          <m:oMathParaPr>
                            <m:jc/>
                          </m:oMathParaPr>
                          <m:oMath>
                            <m:r>
                              <a:rPr lang="en-US" altLang="zh-CN" sz="1800" i="1">
                                <a:latin typeface="Cambria Math"/>
                                <a:ea typeface="宋体" pitchFamily="2" charset="-122"/>
                                <a:cs typeface="Cambria Math" panose="02040503050406030204" charset="0"/>
                              </a:rPr>
                              <m:t>(</m:t>
                            </m:r>
                            <m:r>
                              <a:rPr lang="en-US" altLang="zh-CN" sz="1800" i="1">
                                <a:latin typeface="Cambria Math"/>
                                <a:ea typeface="宋体" pitchFamily="2" charset="-122"/>
                                <a:cs typeface="Cambria Math" panose="02040503050406030204" charset="0"/>
                              </a:rPr>
                              <m:t>2</m:t>
                            </m:r>
                            <m:r>
                              <a:rPr lang="en-US" altLang="zh-CN" sz="1800" i="1">
                                <a:latin typeface="Cambria Math"/>
                                <a:ea typeface="宋体" pitchFamily="2" charset="-122"/>
                                <a:cs typeface="Cambria Math" panose="02040503050406030204" charset="0"/>
                              </a:rPr>
                              <m:t>,</m:t>
                            </m:r>
                            <m:r>
                              <a:rPr lang="en-US" altLang="zh-CN" sz="1800" i="1">
                                <a:latin typeface="Cambria Math"/>
                                <a:ea typeface="宋体" pitchFamily="2" charset="-122"/>
                                <a:cs typeface="Cambria Math" panose="02040503050406030204" charset="0"/>
                              </a:rPr>
                              <m:t>3</m:t>
                            </m:r>
                            <m:r>
                              <a:rPr lang="en-US" altLang="zh-CN" sz="1800" i="1">
                                <a:latin typeface="Cambria Math"/>
                                <a:ea typeface="宋体" pitchFamily="2" charset="-122"/>
                                <a:cs typeface="Cambria Math" panose="02040503050406030204" charset="0"/>
                              </a:rPr>
                              <m:t>)</m:t>
                            </m:r>
                          </m:oMath>
                        </m:oMathPara>
                      </a14:m>
                      <a:endParaRPr lang="zh-CN" altLang="en-US"/>
                    </a:p>
                  </a:txBody>
                  <a:tcPr/>
                </a:tc>
                <a:tc>
                  <a:txBody>
                    <a:bodyPr vert="horz" wrap="square"/>
                    <a:lstStyle/>
                    <a:p>
                      <a:pPr>
                        <a:buNone/>
                      </a:pPr>
                      <a14:m>
                        <m:oMathPara>
                          <m:oMathParaPr>
                            <m:jc/>
                          </m:oMathParaPr>
                          <m:oMath>
                            <m:r>
                              <a:rPr lang="en-US" altLang="zh-CN" sz="1800" i="1">
                                <a:latin typeface="Cambria Math"/>
                                <a:ea typeface="宋体" pitchFamily="2" charset="-122"/>
                                <a:cs typeface="Cambria Math" panose="02040503050406030204" charset="0"/>
                              </a:rPr>
                              <m:t>2</m:t>
                            </m:r>
                            <m:r>
                              <a:rPr lang="en-US" altLang="zh-CN" sz="1800" i="1">
                                <a:latin typeface="Cambria Math"/>
                                <a:ea typeface="宋体" pitchFamily="2" charset="-122"/>
                                <a:cs typeface="Cambria Math" panose="02040503050406030204" charset="0"/>
                              </a:rPr>
                              <m:t>.</m:t>
                            </m:r>
                            <m:r>
                              <a:rPr lang="en-US" altLang="zh-CN" sz="1800" i="1">
                                <a:latin typeface="Cambria Math"/>
                                <a:ea typeface="宋体" pitchFamily="2" charset="-122"/>
                                <a:cs typeface="Cambria Math" panose="02040503050406030204" charset="0"/>
                              </a:rPr>
                              <m:t>5</m:t>
                            </m:r>
                          </m:oMath>
                        </m:oMathPara>
                      </a14:m>
                      <a:endParaRPr lang="en-US" altLang="zh-CN"/>
                    </a:p>
                  </a:txBody>
                  <a:tcPr/>
                </a:tc>
                <a:tc>
                  <a:txBody>
                    <a:bodyPr vert="horz" wrap="square"/>
                    <a:lstStyle/>
                    <a:p>
                      <a:pPr>
                        <a:buNone/>
                      </a:pPr>
                      <a14:m>
                        <m:oMathPara>
                          <m:oMathParaPr>
                            <m:jc/>
                          </m:oMathParaPr>
                          <m:oMath>
                            <m:r>
                              <a:rPr lang="en-US" altLang="zh-CN" sz="1800" i="1">
                                <a:latin typeface="Cambria Math"/>
                                <a:ea typeface="MS Mincho" panose="02020609040205080304" charset="-128"/>
                                <a:cs typeface="Cambria Math" panose="02040503050406030204" charset="0"/>
                              </a:rPr>
                              <m:t>−</m:t>
                            </m:r>
                            <m:r>
                              <a:rPr lang="en-US" altLang="zh-CN" sz="1800" i="1">
                                <a:latin typeface="Cambria Math"/>
                                <a:ea typeface="MS Mincho" panose="02020609040205080304" charset="-128"/>
                                <a:cs typeface="Cambria Math" panose="02040503050406030204" charset="0"/>
                              </a:rPr>
                              <m:t>0</m:t>
                            </m:r>
                            <m:r>
                              <a:rPr lang="en-US" altLang="zh-CN" sz="1800" i="1">
                                <a:latin typeface="Cambria Math"/>
                                <a:ea typeface="MS Mincho" panose="02020609040205080304" charset="-128"/>
                                <a:cs typeface="Cambria Math" panose="02040503050406030204" charset="0"/>
                              </a:rPr>
                              <m:t>.</m:t>
                            </m:r>
                            <m:r>
                              <a:rPr lang="en-US" altLang="zh-CN" sz="1800" i="1">
                                <a:latin typeface="Cambria Math"/>
                                <a:ea typeface="MS Mincho" panose="02020609040205080304" charset="-128"/>
                                <a:cs typeface="Cambria Math" panose="02040503050406030204" charset="0"/>
                              </a:rPr>
                              <m:t>084</m:t>
                            </m:r>
                          </m:oMath>
                        </m:oMathPara>
                      </a14:m>
                      <a:endParaRPr lang="zh-CN" altLang="en-US">
                        <a:latin typeface="Cambria" panose="02040503050406030204" charset="0"/>
                        <a:cs typeface="Cambria" panose="02040503050406030204" charset="0"/>
                      </a:endParaRPr>
                    </a:p>
                  </a:txBody>
                  <a:tcPr/>
                </a:tc>
              </a:tr>
              <a:tr h="381000">
                <a:tc>
                  <a:txBody>
                    <a:bodyPr vert="horz" wrap="square"/>
                    <a:lstStyle/>
                    <a:p>
                      <a:pPr>
                        <a:buNone/>
                      </a:pPr>
                      <a14:m>
                        <m:oMathPara>
                          <m:oMathParaPr>
                            <m:jc/>
                          </m:oMathParaPr>
                          <m:oMath>
                            <m:r>
                              <a:rPr lang="en-US" altLang="zh-CN" sz="1800" i="1">
                                <a:latin typeface="Cambria Math"/>
                                <a:ea typeface="宋体" pitchFamily="2" charset="-122"/>
                                <a:cs typeface="Cambria Math" panose="02040503050406030204" charset="0"/>
                              </a:rPr>
                              <m:t>(</m:t>
                            </m:r>
                            <m:r>
                              <a:rPr lang="en-US" altLang="zh-CN" sz="1800" i="1">
                                <a:latin typeface="Cambria Math"/>
                                <a:ea typeface="宋体" pitchFamily="2" charset="-122"/>
                                <a:cs typeface="Cambria Math" panose="02040503050406030204" charset="0"/>
                              </a:rPr>
                              <m:t>2</m:t>
                            </m:r>
                            <m:r>
                              <a:rPr lang="en-US" altLang="zh-CN" sz="1800" i="1">
                                <a:latin typeface="Cambria Math"/>
                                <a:ea typeface="宋体" pitchFamily="2" charset="-122"/>
                                <a:cs typeface="Cambria Math" panose="02040503050406030204" charset="0"/>
                              </a:rPr>
                              <m:t>.</m:t>
                            </m:r>
                            <m:r>
                              <a:rPr lang="en-US" altLang="zh-CN" sz="1800" i="1">
                                <a:latin typeface="Cambria Math"/>
                                <a:ea typeface="宋体" pitchFamily="2" charset="-122"/>
                                <a:cs typeface="Cambria Math" panose="02040503050406030204" charset="0"/>
                              </a:rPr>
                              <m:t>5</m:t>
                            </m:r>
                            <m:r>
                              <a:rPr lang="en-US" altLang="zh-CN" sz="1800" i="1">
                                <a:latin typeface="Cambria Math"/>
                                <a:ea typeface="宋体" pitchFamily="2" charset="-122"/>
                                <a:cs typeface="Cambria Math" panose="02040503050406030204" charset="0"/>
                              </a:rPr>
                              <m:t>,</m:t>
                            </m:r>
                            <m:r>
                              <a:rPr lang="en-US" altLang="zh-CN" sz="1800" i="1">
                                <a:latin typeface="Cambria Math"/>
                                <a:ea typeface="宋体" pitchFamily="2" charset="-122"/>
                                <a:cs typeface="Cambria Math" panose="02040503050406030204" charset="0"/>
                              </a:rPr>
                              <m:t>3</m:t>
                            </m:r>
                            <m:r>
                              <a:rPr lang="en-US" altLang="zh-CN" sz="1800" i="1">
                                <a:latin typeface="Cambria Math"/>
                                <a:ea typeface="宋体" pitchFamily="2" charset="-122"/>
                                <a:cs typeface="Cambria Math" panose="02040503050406030204" charset="0"/>
                              </a:rPr>
                              <m:t>)</m:t>
                            </m:r>
                          </m:oMath>
                        </m:oMathPara>
                      </a14:m>
                      <a:endParaRPr lang="zh-CN" altLang="en-US"/>
                    </a:p>
                  </a:txBody>
                  <a:tcPr/>
                </a:tc>
                <a:tc>
                  <a:txBody>
                    <a:bodyPr vert="horz" wrap="square"/>
                    <a:lstStyle/>
                    <a:p>
                      <a:pPr>
                        <a:buNone/>
                      </a:pPr>
                      <a14:m>
                        <m:oMathPara>
                          <m:oMathParaPr>
                            <m:jc/>
                          </m:oMathParaPr>
                          <m:oMath>
                            <m:r>
                              <a:rPr lang="en-US" altLang="zh-CN" sz="1800" i="1">
                                <a:latin typeface="Cambria Math"/>
                                <a:ea typeface="宋体" pitchFamily="2" charset="-122"/>
                                <a:cs typeface="Cambria Math" panose="02040503050406030204" charset="0"/>
                              </a:rPr>
                              <m:t>2</m:t>
                            </m:r>
                            <m:r>
                              <a:rPr lang="en-US" altLang="zh-CN" sz="1800" i="1">
                                <a:latin typeface="Cambria Math"/>
                                <a:ea typeface="宋体" pitchFamily="2" charset="-122"/>
                                <a:cs typeface="Cambria Math" panose="02040503050406030204" charset="0"/>
                              </a:rPr>
                              <m:t>.</m:t>
                            </m:r>
                            <m:r>
                              <a:rPr lang="en-US" altLang="zh-CN" sz="1800" i="1">
                                <a:latin typeface="Cambria Math"/>
                                <a:ea typeface="宋体" pitchFamily="2" charset="-122"/>
                                <a:cs typeface="Cambria Math" panose="02040503050406030204" charset="0"/>
                              </a:rPr>
                              <m:t>7</m:t>
                            </m:r>
                            <m:r>
                              <a:rPr lang="en-US" altLang="zh-CN" sz="1800" i="1">
                                <a:latin typeface="Cambria Math"/>
                                <a:ea typeface="宋体" pitchFamily="2" charset="-122"/>
                                <a:cs typeface="Cambria Math" panose="02040503050406030204" charset="0"/>
                              </a:rPr>
                              <m:t>5</m:t>
                            </m:r>
                          </m:oMath>
                        </m:oMathPara>
                      </a14:m>
                      <a:endParaRPr lang="zh-CN" altLang="en-US"/>
                    </a:p>
                  </a:txBody>
                  <a:tcPr/>
                </a:tc>
                <a:tc>
                  <a:txBody>
                    <a:bodyPr vert="horz" wrap="square"/>
                    <a:lstStyle/>
                    <a:p>
                      <a:pPr>
                        <a:buNone/>
                      </a:pPr>
                      <a14:m>
                        <m:oMathPara>
                          <m:oMathParaPr>
                            <m:jc/>
                          </m:oMathParaPr>
                          <m:oMath>
                            <m:r>
                              <a:rPr lang="en-US" altLang="zh-CN" sz="1800" i="1">
                                <a:latin typeface="Cambria Math"/>
                                <a:ea typeface="MS Mincho" panose="02020609040205080304" charset="-128"/>
                                <a:cs typeface="Cambria Math" panose="02040503050406030204" charset="0"/>
                              </a:rPr>
                              <m:t>0</m:t>
                            </m:r>
                            <m:r>
                              <a:rPr lang="en-US" altLang="zh-CN" sz="1800" i="1">
                                <a:latin typeface="Cambria Math"/>
                                <a:ea typeface="MS Mincho" panose="02020609040205080304" charset="-128"/>
                                <a:cs typeface="Cambria Math" panose="02040503050406030204" charset="0"/>
                              </a:rPr>
                              <m:t>.</m:t>
                            </m:r>
                            <m:r>
                              <a:rPr lang="en-US" altLang="zh-CN" sz="1800" i="1">
                                <a:latin typeface="Cambria Math"/>
                                <a:ea typeface="MS Mincho" panose="02020609040205080304" charset="-128"/>
                                <a:cs typeface="Cambria Math" panose="02040503050406030204" charset="0"/>
                              </a:rPr>
                              <m:t>512</m:t>
                            </m:r>
                          </m:oMath>
                        </m:oMathPara>
                      </a14:m>
                      <a:endParaRPr lang="zh-CN" altLang="en-US">
                        <a:latin typeface="Cambria" panose="02040503050406030204" charset="0"/>
                        <a:cs typeface="Cambria" panose="02040503050406030204" charset="0"/>
                      </a:endParaRPr>
                    </a:p>
                  </a:txBody>
                  <a:tcPr/>
                </a:tc>
              </a:tr>
              <a:tr h="381000">
                <a:tc>
                  <a:txBody>
                    <a:bodyPr vert="horz" wrap="square"/>
                    <a:lstStyle/>
                    <a:p>
                      <a:pPr>
                        <a:buNone/>
                      </a:pPr>
                      <a14:m>
                        <m:oMathPara>
                          <m:oMathParaPr>
                            <m:jc/>
                          </m:oMathParaPr>
                          <m:oMath>
                            <m:r>
                              <a:rPr lang="en-US" altLang="zh-CN" sz="1800" i="1">
                                <a:latin typeface="Cambria Math"/>
                                <a:ea typeface="宋体" pitchFamily="2" charset="-122"/>
                                <a:cs typeface="Cambria Math" panose="02040503050406030204" charset="0"/>
                              </a:rPr>
                              <m:t>(</m:t>
                            </m:r>
                            <m:r>
                              <a:rPr lang="en-US" altLang="zh-CN" sz="1800" i="1">
                                <a:latin typeface="Cambria Math"/>
                                <a:ea typeface="宋体" pitchFamily="2" charset="-122"/>
                                <a:cs typeface="Cambria Math" panose="02040503050406030204" charset="0"/>
                              </a:rPr>
                              <m:t>2</m:t>
                            </m:r>
                            <m:r>
                              <a:rPr lang="en-US" altLang="zh-CN" sz="1800" i="1">
                                <a:latin typeface="Cambria Math"/>
                                <a:ea typeface="宋体" pitchFamily="2" charset="-122"/>
                                <a:cs typeface="Cambria Math" panose="02040503050406030204" charset="0"/>
                              </a:rPr>
                              <m:t>.</m:t>
                            </m:r>
                            <m:r>
                              <a:rPr lang="en-US" altLang="zh-CN" sz="1800" i="1">
                                <a:latin typeface="Cambria Math"/>
                                <a:ea typeface="宋体" pitchFamily="2" charset="-122"/>
                                <a:cs typeface="Cambria Math" panose="02040503050406030204" charset="0"/>
                              </a:rPr>
                              <m:t>5</m:t>
                            </m:r>
                            <m:r>
                              <a:rPr lang="en-US" altLang="zh-CN" sz="1800" i="1">
                                <a:latin typeface="Cambria Math"/>
                                <a:ea typeface="宋体" pitchFamily="2" charset="-122"/>
                                <a:cs typeface="Cambria Math" panose="02040503050406030204" charset="0"/>
                              </a:rPr>
                              <m:t>,</m:t>
                            </m:r>
                            <m:r>
                              <a:rPr lang="en-US" altLang="zh-CN" sz="1800" i="1">
                                <a:latin typeface="Cambria Math"/>
                                <a:ea typeface="宋体" pitchFamily="2" charset="-122"/>
                                <a:cs typeface="Cambria Math" panose="02040503050406030204" charset="0"/>
                              </a:rPr>
                              <m:t>2</m:t>
                            </m:r>
                            <m:r>
                              <a:rPr lang="en-US" altLang="zh-CN" sz="1800" i="1">
                                <a:latin typeface="Cambria Math"/>
                                <a:ea typeface="宋体" pitchFamily="2" charset="-122"/>
                                <a:cs typeface="Cambria Math" panose="02040503050406030204" charset="0"/>
                              </a:rPr>
                              <m:t>.</m:t>
                            </m:r>
                            <m:r>
                              <a:rPr lang="en-US" altLang="zh-CN" sz="1800" i="1">
                                <a:latin typeface="Cambria Math"/>
                                <a:ea typeface="宋体" pitchFamily="2" charset="-122"/>
                                <a:cs typeface="Cambria Math" panose="02040503050406030204" charset="0"/>
                              </a:rPr>
                              <m:t>75</m:t>
                            </m:r>
                            <m:r>
                              <a:rPr lang="en-US" altLang="zh-CN" sz="1800" i="1">
                                <a:latin typeface="Cambria Math"/>
                                <a:ea typeface="宋体" pitchFamily="2" charset="-122"/>
                                <a:cs typeface="Cambria Math" panose="02040503050406030204" charset="0"/>
                              </a:rPr>
                              <m:t>)</m:t>
                            </m:r>
                          </m:oMath>
                        </m:oMathPara>
                      </a14:m>
                      <a:endParaRPr lang="zh-CN" altLang="en-US"/>
                    </a:p>
                  </a:txBody>
                  <a:tcPr/>
                </a:tc>
                <a:tc>
                  <a:txBody>
                    <a:bodyPr vert="horz" wrap="square"/>
                    <a:lstStyle/>
                    <a:p>
                      <a:pPr>
                        <a:buNone/>
                      </a:pPr>
                      <a14:m>
                        <m:oMathPara>
                          <m:oMathParaPr>
                            <m:jc/>
                          </m:oMathParaPr>
                          <m:oMath>
                            <m:r>
                              <a:rPr lang="en-US" altLang="zh-CN" sz="1800" i="1">
                                <a:latin typeface="Cambria Math"/>
                                <a:ea typeface="宋体" pitchFamily="2" charset="-122"/>
                                <a:cs typeface="Cambria Math" panose="02040503050406030204" charset="0"/>
                              </a:rPr>
                              <m:t>2</m:t>
                            </m:r>
                            <m:r>
                              <a:rPr lang="en-US" altLang="zh-CN" sz="1800" i="1">
                                <a:latin typeface="Cambria Math"/>
                                <a:ea typeface="宋体" pitchFamily="2" charset="-122"/>
                                <a:cs typeface="Cambria Math" panose="02040503050406030204" charset="0"/>
                              </a:rPr>
                              <m:t>.</m:t>
                            </m:r>
                            <m:r>
                              <a:rPr lang="en-US" altLang="zh-CN" sz="1800" i="1">
                                <a:latin typeface="Cambria Math"/>
                                <a:ea typeface="宋体" pitchFamily="2" charset="-122"/>
                                <a:cs typeface="Cambria Math" panose="02040503050406030204" charset="0"/>
                              </a:rPr>
                              <m:t>625</m:t>
                            </m:r>
                          </m:oMath>
                        </m:oMathPara>
                      </a14:m>
                      <a:endParaRPr lang="zh-CN" altLang="en-US"/>
                    </a:p>
                  </a:txBody>
                  <a:tcPr/>
                </a:tc>
                <a:tc>
                  <a:txBody>
                    <a:bodyPr vert="horz" wrap="square"/>
                    <a:lstStyle/>
                    <a:p>
                      <a:pPr algn="ctr">
                        <a:buNone/>
                      </a:pPr>
                      <a:r>
                        <a:rPr lang="en-US" altLang="zh-CN">
                          <a:latin typeface="Cambria" panose="02040503050406030204" charset="0"/>
                          <a:cs typeface="Cambria" panose="02040503050406030204" charset="0"/>
                        </a:rPr>
                        <a:t>0.215</a:t>
                      </a:r>
                      <a:endParaRPr lang="en-US" altLang="zh-CN">
                        <a:latin typeface="Cambria" panose="02040503050406030204" charset="0"/>
                        <a:cs typeface="Cambria" panose="02040503050406030204" charset="0"/>
                      </a:endParaRPr>
                    </a:p>
                  </a:txBody>
                  <a:tcPr/>
                </a:tc>
              </a:tr>
              <a:tr h="381000">
                <a:tc>
                  <a:txBody>
                    <a:bodyPr vert="horz" wrap="square"/>
                    <a:lstStyle/>
                    <a:p>
                      <a:pPr>
                        <a:buNone/>
                      </a:pPr>
                      <a14:m>
                        <m:oMathPara>
                          <m:oMathParaPr>
                            <m:jc/>
                          </m:oMathParaPr>
                          <m:oMath>
                            <m:r>
                              <a:rPr lang="en-US" altLang="zh-CN" sz="1800" i="1">
                                <a:latin typeface="Cambria Math"/>
                                <a:ea typeface="宋体" pitchFamily="2" charset="-122"/>
                                <a:cs typeface="Cambria Math" panose="02040503050406030204" charset="0"/>
                              </a:rPr>
                              <m:t>(</m:t>
                            </m:r>
                            <m:r>
                              <a:rPr lang="en-US" altLang="zh-CN" sz="1800" i="1">
                                <a:latin typeface="Cambria Math"/>
                                <a:ea typeface="宋体" pitchFamily="2" charset="-122"/>
                                <a:cs typeface="Cambria Math" panose="02040503050406030204" charset="0"/>
                              </a:rPr>
                              <m:t>2</m:t>
                            </m:r>
                            <m:r>
                              <a:rPr lang="en-US" altLang="zh-CN" sz="1800" i="1">
                                <a:latin typeface="Cambria Math"/>
                                <a:ea typeface="宋体" pitchFamily="2" charset="-122"/>
                                <a:cs typeface="Cambria Math" panose="02040503050406030204" charset="0"/>
                              </a:rPr>
                              <m:t>.</m:t>
                            </m:r>
                            <m:r>
                              <a:rPr lang="en-US" altLang="zh-CN" sz="1800" i="1">
                                <a:latin typeface="Cambria Math"/>
                                <a:ea typeface="宋体" pitchFamily="2" charset="-122"/>
                                <a:cs typeface="Cambria Math" panose="02040503050406030204" charset="0"/>
                              </a:rPr>
                              <m:t>5</m:t>
                            </m:r>
                            <m:r>
                              <a:rPr lang="en-US" altLang="zh-CN" sz="1800" i="1">
                                <a:latin typeface="Cambria Math"/>
                                <a:ea typeface="宋体" pitchFamily="2" charset="-122"/>
                                <a:cs typeface="Cambria Math" panose="02040503050406030204" charset="0"/>
                              </a:rPr>
                              <m:t>,</m:t>
                            </m:r>
                            <m:r>
                              <a:rPr lang="en-US" altLang="zh-CN" sz="1800" i="1">
                                <a:latin typeface="Cambria Math"/>
                                <a:ea typeface="宋体" pitchFamily="2" charset="-122"/>
                                <a:cs typeface="Cambria Math" panose="02040503050406030204" charset="0"/>
                              </a:rPr>
                              <m:t>2</m:t>
                            </m:r>
                            <m:r>
                              <a:rPr lang="en-US" altLang="zh-CN" sz="1800" i="1">
                                <a:latin typeface="Cambria Math"/>
                                <a:ea typeface="宋体" pitchFamily="2" charset="-122"/>
                                <a:cs typeface="Cambria Math" panose="02040503050406030204" charset="0"/>
                              </a:rPr>
                              <m:t>.</m:t>
                            </m:r>
                            <m:r>
                              <a:rPr lang="en-US" altLang="zh-CN" sz="1800" i="1">
                                <a:latin typeface="Cambria Math"/>
                                <a:ea typeface="宋体" pitchFamily="2" charset="-122"/>
                                <a:cs typeface="Cambria Math" panose="02040503050406030204" charset="0"/>
                              </a:rPr>
                              <m:t>625</m:t>
                            </m:r>
                            <m:r>
                              <a:rPr lang="en-US" altLang="zh-CN" sz="1800" i="1">
                                <a:latin typeface="Cambria Math"/>
                                <a:ea typeface="宋体" pitchFamily="2" charset="-122"/>
                                <a:cs typeface="Cambria Math" panose="02040503050406030204" charset="0"/>
                              </a:rPr>
                              <m:t>)</m:t>
                            </m:r>
                          </m:oMath>
                        </m:oMathPara>
                      </a14:m>
                      <a:endParaRPr lang="zh-CN" altLang="en-US"/>
                    </a:p>
                  </a:txBody>
                  <a:tcPr/>
                </a:tc>
                <a:tc>
                  <a:txBody>
                    <a:bodyPr vert="horz" wrap="square"/>
                    <a:lstStyle/>
                    <a:p>
                      <a:pPr>
                        <a:buNone/>
                      </a:pPr>
                      <a14:m>
                        <m:oMathPara>
                          <m:oMathParaPr>
                            <m:jc/>
                          </m:oMathParaPr>
                          <m:oMath>
                            <m:r>
                              <a:rPr lang="en-US" altLang="zh-CN" sz="1800" i="1">
                                <a:latin typeface="Cambria Math"/>
                                <a:ea typeface="宋体" pitchFamily="2" charset="-122"/>
                                <a:cs typeface="Cambria Math" panose="02040503050406030204" charset="0"/>
                              </a:rPr>
                              <m:t>2</m:t>
                            </m:r>
                            <m:r>
                              <a:rPr lang="en-US" altLang="zh-CN" sz="1800" i="1">
                                <a:latin typeface="Cambria Math"/>
                                <a:ea typeface="宋体" pitchFamily="2" charset="-122"/>
                                <a:cs typeface="Cambria Math" panose="02040503050406030204" charset="0"/>
                              </a:rPr>
                              <m:t>.</m:t>
                            </m:r>
                            <m:r>
                              <a:rPr lang="en-US" altLang="zh-CN" sz="1800" i="1">
                                <a:latin typeface="Cambria Math"/>
                                <a:ea typeface="宋体" pitchFamily="2" charset="-122"/>
                                <a:cs typeface="Cambria Math" panose="02040503050406030204" charset="0"/>
                              </a:rPr>
                              <m:t>5625</m:t>
                            </m:r>
                          </m:oMath>
                        </m:oMathPara>
                      </a14:m>
                      <a:endParaRPr lang="zh-CN" altLang="en-US"/>
                    </a:p>
                  </a:txBody>
                  <a:tcPr/>
                </a:tc>
                <a:tc>
                  <a:txBody>
                    <a:bodyPr vert="horz" wrap="square"/>
                    <a:lstStyle/>
                    <a:p>
                      <a:pPr algn="ctr">
                        <a:buNone/>
                      </a:pPr>
                      <a:r>
                        <a:rPr lang="en-US" altLang="zh-CN">
                          <a:latin typeface="Cambria" panose="02040503050406030204" charset="0"/>
                          <a:cs typeface="Cambria" panose="02040503050406030204" charset="0"/>
                        </a:rPr>
                        <a:t>0.066</a:t>
                      </a:r>
                      <a:endParaRPr lang="en-US" altLang="zh-CN">
                        <a:latin typeface="Cambria" panose="02040503050406030204" charset="0"/>
                        <a:cs typeface="Cambria" panose="02040503050406030204" charset="0"/>
                      </a:endParaRPr>
                    </a:p>
                  </a:txBody>
                  <a:tcPr/>
                </a:tc>
              </a:tr>
              <a:tr h="381000">
                <a:tc>
                  <a:txBody>
                    <a:bodyPr vert="horz" wrap="square"/>
                    <a:lstStyle/>
                    <a:p>
                      <a:pPr>
                        <a:buNone/>
                      </a:pPr>
                      <a14:m>
                        <m:oMathPara>
                          <m:oMathParaPr>
                            <m:jc/>
                          </m:oMathParaPr>
                          <m:oMath>
                            <m:r>
                              <a:rPr lang="en-US" altLang="zh-CN" sz="1800" i="1">
                                <a:latin typeface="Cambria Math"/>
                                <a:ea typeface="宋体" pitchFamily="2" charset="-122"/>
                                <a:cs typeface="Cambria Math" panose="02040503050406030204" charset="0"/>
                              </a:rPr>
                              <m:t>(</m:t>
                            </m:r>
                            <m:r>
                              <a:rPr lang="en-US" altLang="zh-CN" sz="1800" i="1">
                                <a:latin typeface="Cambria Math"/>
                                <a:ea typeface="宋体" pitchFamily="2" charset="-122"/>
                                <a:cs typeface="Cambria Math" panose="02040503050406030204" charset="0"/>
                              </a:rPr>
                              <m:t>2</m:t>
                            </m:r>
                            <m:r>
                              <a:rPr lang="en-US" altLang="zh-CN" sz="1800" i="1">
                                <a:latin typeface="Cambria Math"/>
                                <a:ea typeface="宋体" pitchFamily="2" charset="-122"/>
                                <a:cs typeface="Cambria Math" panose="02040503050406030204" charset="0"/>
                              </a:rPr>
                              <m:t>.</m:t>
                            </m:r>
                            <m:r>
                              <a:rPr lang="en-US" altLang="zh-CN" sz="1800" i="1">
                                <a:latin typeface="Cambria Math"/>
                                <a:ea typeface="宋体" pitchFamily="2" charset="-122"/>
                                <a:cs typeface="Cambria Math" panose="02040503050406030204" charset="0"/>
                              </a:rPr>
                              <m:t>5</m:t>
                            </m:r>
                            <m:r>
                              <a:rPr lang="en-US" altLang="zh-CN" sz="1800" i="1">
                                <a:latin typeface="Cambria Math"/>
                                <a:ea typeface="宋体" pitchFamily="2" charset="-122"/>
                                <a:cs typeface="Cambria Math" panose="02040503050406030204" charset="0"/>
                              </a:rPr>
                              <m:t>,</m:t>
                            </m:r>
                            <m:r>
                              <a:rPr lang="en-US" altLang="zh-CN" sz="1800" i="1">
                                <a:latin typeface="Cambria Math"/>
                                <a:ea typeface="宋体" pitchFamily="2" charset="-122"/>
                                <a:cs typeface="Cambria Math" panose="02040503050406030204" charset="0"/>
                              </a:rPr>
                              <m:t>2</m:t>
                            </m:r>
                            <m:r>
                              <a:rPr lang="en-US" altLang="zh-CN" sz="1800" i="1">
                                <a:latin typeface="Cambria Math"/>
                                <a:ea typeface="宋体" pitchFamily="2" charset="-122"/>
                                <a:cs typeface="Cambria Math" panose="02040503050406030204" charset="0"/>
                              </a:rPr>
                              <m:t>.</m:t>
                            </m:r>
                            <m:r>
                              <a:rPr lang="en-US" altLang="zh-CN" sz="1800" i="1">
                                <a:latin typeface="Cambria Math"/>
                                <a:ea typeface="宋体" pitchFamily="2" charset="-122"/>
                                <a:cs typeface="Cambria Math" panose="02040503050406030204" charset="0"/>
                              </a:rPr>
                              <m:t>5625</m:t>
                            </m:r>
                            <m:r>
                              <a:rPr lang="en-US" altLang="zh-CN" sz="1800" i="1">
                                <a:latin typeface="Cambria Math"/>
                                <a:ea typeface="宋体" pitchFamily="2" charset="-122"/>
                                <a:cs typeface="Cambria Math" panose="02040503050406030204" charset="0"/>
                              </a:rPr>
                              <m:t>)</m:t>
                            </m:r>
                          </m:oMath>
                        </m:oMathPara>
                      </a14:m>
                      <a:endParaRPr lang="zh-CN" altLang="en-US"/>
                    </a:p>
                  </a:txBody>
                  <a:tcPr/>
                </a:tc>
                <a:tc>
                  <a:txBody>
                    <a:bodyPr vert="horz" wrap="square"/>
                    <a:lstStyle/>
                    <a:p>
                      <a:pPr>
                        <a:buNone/>
                      </a:pPr>
                      <a14:m>
                        <m:oMathPara>
                          <m:oMathParaPr>
                            <m:jc/>
                          </m:oMathParaPr>
                          <m:oMath>
                            <m:r>
                              <a:rPr lang="en-US" altLang="zh-CN" sz="1800" i="1">
                                <a:latin typeface="Cambria Math"/>
                                <a:ea typeface="宋体" pitchFamily="2" charset="-122"/>
                                <a:cs typeface="Cambria Math" panose="02040503050406030204" charset="0"/>
                              </a:rPr>
                              <m:t>2</m:t>
                            </m:r>
                            <m:r>
                              <a:rPr lang="en-US" altLang="zh-CN" sz="1800" i="1">
                                <a:latin typeface="Cambria Math"/>
                                <a:ea typeface="宋体" pitchFamily="2" charset="-122"/>
                                <a:cs typeface="Cambria Math" panose="02040503050406030204" charset="0"/>
                              </a:rPr>
                              <m:t>.</m:t>
                            </m:r>
                            <m:r>
                              <a:rPr lang="en-US" altLang="zh-CN" sz="1800" i="1">
                                <a:latin typeface="Cambria Math"/>
                                <a:ea typeface="宋体" pitchFamily="2" charset="-122"/>
                                <a:cs typeface="Cambria Math" panose="02040503050406030204" charset="0"/>
                              </a:rPr>
                              <m:t>53125</m:t>
                            </m:r>
                          </m:oMath>
                        </m:oMathPara>
                      </a14:m>
                      <a:endParaRPr lang="zh-CN" altLang="en-US"/>
                    </a:p>
                  </a:txBody>
                  <a:tcPr/>
                </a:tc>
                <a:tc>
                  <a:txBody>
                    <a:bodyPr vert="horz" wrap="square"/>
                    <a:lstStyle/>
                    <a:p>
                      <a:pPr algn="ctr">
                        <a:buNone/>
                      </a:pPr>
                      <a:r>
                        <a:rPr lang="en-US" altLang="zh-CN">
                          <a:latin typeface="Cambria" panose="02040503050406030204" charset="0"/>
                          <a:cs typeface="Cambria" panose="02040503050406030204" charset="0"/>
                        </a:rPr>
                        <a:t>-0.009</a:t>
                      </a:r>
                      <a:endParaRPr lang="en-US" altLang="zh-CN">
                        <a:latin typeface="Cambria" panose="02040503050406030204" charset="0"/>
                        <a:cs typeface="Cambria" panose="02040503050406030204" charset="0"/>
                      </a:endParaRPr>
                    </a:p>
                  </a:txBody>
                  <a:tcPr/>
                </a:tc>
              </a:tr>
              <a:tr h="381000">
                <a:tc>
                  <a:txBody>
                    <a:bodyPr vert="horz" wrap="square"/>
                    <a:lstStyle/>
                    <a:p>
                      <a:pPr>
                        <a:buNone/>
                      </a:pPr>
                      <a14:m>
                        <m:oMathPara>
                          <m:oMathParaPr>
                            <m:jc/>
                          </m:oMathParaPr>
                          <m:oMath>
                            <m:r>
                              <a:rPr lang="en-US" altLang="zh-CN" sz="1800" i="1">
                                <a:latin typeface="Cambria Math"/>
                                <a:ea typeface="宋体" pitchFamily="2" charset="-122"/>
                                <a:cs typeface="Cambria Math" panose="02040503050406030204" charset="0"/>
                              </a:rPr>
                              <m:t>(</m:t>
                            </m:r>
                            <m:r>
                              <a:rPr lang="en-US" altLang="zh-CN" sz="1800" i="1">
                                <a:latin typeface="Cambria Math"/>
                                <a:ea typeface="宋体" pitchFamily="2" charset="-122"/>
                                <a:cs typeface="Cambria Math" panose="02040503050406030204" charset="0"/>
                              </a:rPr>
                              <m:t>2</m:t>
                            </m:r>
                            <m:r>
                              <a:rPr lang="en-US" altLang="zh-CN" sz="1800" i="1">
                                <a:latin typeface="Cambria Math"/>
                                <a:ea typeface="宋体" pitchFamily="2" charset="-122"/>
                                <a:cs typeface="Cambria Math" panose="02040503050406030204" charset="0"/>
                              </a:rPr>
                              <m:t>.</m:t>
                            </m:r>
                            <m:r>
                              <a:rPr lang="en-US" altLang="zh-CN" sz="1800" i="1">
                                <a:latin typeface="Cambria Math"/>
                                <a:ea typeface="宋体" pitchFamily="2" charset="-122"/>
                                <a:cs typeface="Cambria Math" panose="02040503050406030204" charset="0"/>
                              </a:rPr>
                              <m:t>53125</m:t>
                            </m:r>
                            <m:r>
                              <a:rPr lang="en-US" altLang="zh-CN" sz="1800" i="1">
                                <a:latin typeface="Cambria Math"/>
                                <a:ea typeface="宋体" pitchFamily="2" charset="-122"/>
                                <a:cs typeface="Cambria Math" panose="02040503050406030204" charset="0"/>
                              </a:rPr>
                              <m:t>,</m:t>
                            </m:r>
                            <m:r>
                              <a:rPr lang="en-US" altLang="zh-CN" sz="1800" i="1">
                                <a:latin typeface="Cambria Math"/>
                                <a:ea typeface="宋体" pitchFamily="2" charset="-122"/>
                                <a:cs typeface="Cambria Math" panose="02040503050406030204" charset="0"/>
                              </a:rPr>
                              <m:t>2</m:t>
                            </m:r>
                            <m:r>
                              <a:rPr lang="en-US" altLang="zh-CN" sz="1800" i="1">
                                <a:latin typeface="Cambria Math"/>
                                <a:ea typeface="宋体" pitchFamily="2" charset="-122"/>
                                <a:cs typeface="Cambria Math" panose="02040503050406030204" charset="0"/>
                              </a:rPr>
                              <m:t>.</m:t>
                            </m:r>
                            <m:r>
                              <a:rPr lang="en-US" altLang="zh-CN" sz="1800" i="1">
                                <a:latin typeface="Cambria Math"/>
                                <a:ea typeface="宋体" pitchFamily="2" charset="-122"/>
                                <a:cs typeface="Cambria Math" panose="02040503050406030204" charset="0"/>
                              </a:rPr>
                              <m:t>5625</m:t>
                            </m:r>
                            <m:r>
                              <a:rPr lang="en-US" altLang="zh-CN" sz="1800" i="1">
                                <a:latin typeface="Cambria Math"/>
                                <a:ea typeface="宋体" pitchFamily="2" charset="-122"/>
                                <a:cs typeface="Cambria Math" panose="02040503050406030204" charset="0"/>
                              </a:rPr>
                              <m:t>)</m:t>
                            </m:r>
                          </m:oMath>
                        </m:oMathPara>
                      </a14:m>
                      <a:endParaRPr lang="zh-CN" altLang="en-US"/>
                    </a:p>
                  </a:txBody>
                  <a:tcPr/>
                </a:tc>
                <a:tc>
                  <a:txBody>
                    <a:bodyPr vert="horz" wrap="square"/>
                    <a:lstStyle/>
                    <a:p>
                      <a:pPr>
                        <a:buNone/>
                      </a:pPr>
                      <a14:m>
                        <m:oMathPara>
                          <m:oMathParaPr>
                            <m:jc/>
                          </m:oMathParaPr>
                          <m:oMath>
                            <m:r>
                              <a:rPr lang="en-US" altLang="zh-CN" sz="1800" i="1">
                                <a:latin typeface="Cambria Math"/>
                                <a:ea typeface="宋体" pitchFamily="2" charset="-122"/>
                                <a:cs typeface="Cambria Math" panose="02040503050406030204" charset="0"/>
                              </a:rPr>
                              <m:t>2</m:t>
                            </m:r>
                            <m:r>
                              <a:rPr lang="en-US" altLang="zh-CN" sz="1800" i="1">
                                <a:latin typeface="Cambria Math"/>
                                <a:ea typeface="宋体" pitchFamily="2" charset="-122"/>
                                <a:cs typeface="Cambria Math" panose="02040503050406030204" charset="0"/>
                              </a:rPr>
                              <m:t>.</m:t>
                            </m:r>
                            <m:r>
                              <a:rPr lang="en-US" altLang="zh-CN" sz="1800" i="1">
                                <a:latin typeface="Cambria Math"/>
                                <a:ea typeface="宋体" pitchFamily="2" charset="-122"/>
                                <a:cs typeface="Cambria Math" panose="02040503050406030204" charset="0"/>
                              </a:rPr>
                              <m:t>546875</m:t>
                            </m:r>
                          </m:oMath>
                        </m:oMathPara>
                      </a14:m>
                      <a:endParaRPr lang="zh-CN" altLang="en-US"/>
                    </a:p>
                  </a:txBody>
                  <a:tcPr/>
                </a:tc>
                <a:tc>
                  <a:txBody>
                    <a:bodyPr vert="horz" wrap="square"/>
                    <a:lstStyle/>
                    <a:p>
                      <a:pPr algn="ctr">
                        <a:buNone/>
                      </a:pPr>
                      <a:r>
                        <a:rPr lang="en-US" altLang="zh-CN">
                          <a:latin typeface="Cambria" panose="02040503050406030204" charset="0"/>
                          <a:cs typeface="Cambria" panose="02040503050406030204" charset="0"/>
                        </a:rPr>
                        <a:t>0.029</a:t>
                      </a:r>
                      <a:endParaRPr lang="en-US" altLang="zh-CN">
                        <a:latin typeface="Cambria" panose="02040503050406030204" charset="0"/>
                        <a:cs typeface="Cambria" panose="02040503050406030204" charset="0"/>
                      </a:endParaRPr>
                    </a:p>
                  </a:txBody>
                  <a:tcPr/>
                </a:tc>
              </a:tr>
              <a:tr h="381000">
                <a:tc>
                  <a:txBody>
                    <a:bodyPr vert="horz" wrap="square"/>
                    <a:lstStyle/>
                    <a:p>
                      <a:pPr>
                        <a:buNone/>
                      </a:pPr>
                      <a14:m>
                        <m:oMathPara>
                          <m:oMathParaPr>
                            <m:jc/>
                          </m:oMathParaPr>
                          <m:oMath>
                            <m:r>
                              <a:rPr lang="en-US" altLang="zh-CN" sz="1800" i="1">
                                <a:latin typeface="Cambria Math"/>
                                <a:ea typeface="宋体" pitchFamily="2" charset="-122"/>
                                <a:cs typeface="Cambria Math" panose="02040503050406030204" charset="0"/>
                              </a:rPr>
                              <m:t>(</m:t>
                            </m:r>
                            <m:r>
                              <a:rPr lang="en-US" altLang="zh-CN" sz="1800" i="1">
                                <a:latin typeface="Cambria Math"/>
                                <a:ea typeface="宋体" pitchFamily="2" charset="-122"/>
                                <a:cs typeface="Cambria Math" panose="02040503050406030204" charset="0"/>
                              </a:rPr>
                              <m:t>2</m:t>
                            </m:r>
                            <m:r>
                              <a:rPr lang="en-US" altLang="zh-CN" sz="1800" i="1">
                                <a:latin typeface="Cambria Math"/>
                                <a:ea typeface="宋体" pitchFamily="2" charset="-122"/>
                                <a:cs typeface="Cambria Math" panose="02040503050406030204" charset="0"/>
                              </a:rPr>
                              <m:t>.</m:t>
                            </m:r>
                            <m:r>
                              <a:rPr lang="en-US" altLang="zh-CN" sz="1800" i="1">
                                <a:latin typeface="Cambria Math"/>
                                <a:ea typeface="宋体" pitchFamily="2" charset="-122"/>
                                <a:cs typeface="Cambria Math" panose="02040503050406030204" charset="0"/>
                              </a:rPr>
                              <m:t>53125</m:t>
                            </m:r>
                            <m:r>
                              <a:rPr lang="en-US" altLang="zh-CN" sz="1800" i="1">
                                <a:latin typeface="Cambria Math"/>
                                <a:ea typeface="宋体" pitchFamily="2" charset="-122"/>
                                <a:cs typeface="Cambria Math" panose="02040503050406030204" charset="0"/>
                              </a:rPr>
                              <m:t>,</m:t>
                            </m:r>
                            <m:r>
                              <a:rPr lang="en-US" altLang="zh-CN" sz="1800" i="1">
                                <a:latin typeface="Cambria Math"/>
                                <a:ea typeface="宋体" pitchFamily="2" charset="-122"/>
                                <a:cs typeface="Cambria Math" panose="02040503050406030204" charset="0"/>
                              </a:rPr>
                              <m:t>2</m:t>
                            </m:r>
                            <m:r>
                              <a:rPr lang="en-US" altLang="zh-CN" sz="1800" i="1">
                                <a:latin typeface="Cambria Math"/>
                                <a:ea typeface="宋体" pitchFamily="2" charset="-122"/>
                                <a:cs typeface="Cambria Math" panose="02040503050406030204" charset="0"/>
                              </a:rPr>
                              <m:t>.</m:t>
                            </m:r>
                            <m:r>
                              <a:rPr lang="en-US" altLang="zh-CN" sz="1800" i="1">
                                <a:latin typeface="Cambria Math"/>
                                <a:ea typeface="宋体" pitchFamily="2" charset="-122"/>
                                <a:cs typeface="Cambria Math" panose="02040503050406030204" charset="0"/>
                              </a:rPr>
                              <m:t>546875</m:t>
                            </m:r>
                            <m:r>
                              <a:rPr lang="en-US" altLang="zh-CN" sz="1800" i="1">
                                <a:latin typeface="Cambria Math"/>
                                <a:ea typeface="宋体" pitchFamily="2" charset="-122"/>
                                <a:cs typeface="Cambria Math" panose="02040503050406030204" charset="0"/>
                              </a:rPr>
                              <m:t>)</m:t>
                            </m:r>
                          </m:oMath>
                        </m:oMathPara>
                      </a14:m>
                      <a:endParaRPr lang="zh-CN" altLang="en-US"/>
                    </a:p>
                  </a:txBody>
                  <a:tcPr/>
                </a:tc>
                <a:tc>
                  <a:txBody>
                    <a:bodyPr vert="horz" wrap="square"/>
                    <a:lstStyle/>
                    <a:p>
                      <a:pPr>
                        <a:buNone/>
                      </a:pPr>
                      <a14:m>
                        <m:oMathPara>
                          <m:oMathParaPr>
                            <m:jc/>
                          </m:oMathParaPr>
                          <m:oMath>
                            <m:r>
                              <a:rPr lang="en-US" altLang="zh-CN" sz="1800" i="1">
                                <a:latin typeface="Cambria Math"/>
                                <a:ea typeface="宋体" pitchFamily="2" charset="-122"/>
                                <a:cs typeface="Cambria Math" panose="02040503050406030204" charset="0"/>
                              </a:rPr>
                              <m:t>2</m:t>
                            </m:r>
                            <m:r>
                              <a:rPr lang="en-US" altLang="zh-CN" sz="1800" i="1">
                                <a:latin typeface="Cambria Math"/>
                                <a:ea typeface="宋体" pitchFamily="2" charset="-122"/>
                                <a:cs typeface="Cambria Math" panose="02040503050406030204" charset="0"/>
                              </a:rPr>
                              <m:t>.</m:t>
                            </m:r>
                            <m:r>
                              <a:rPr lang="en-US" altLang="zh-CN" sz="1800" i="1">
                                <a:latin typeface="Cambria Math"/>
                                <a:ea typeface="宋体" pitchFamily="2" charset="-122"/>
                                <a:cs typeface="Cambria Math" panose="02040503050406030204" charset="0"/>
                              </a:rPr>
                              <m:t>5390625</m:t>
                            </m:r>
                          </m:oMath>
                        </m:oMathPara>
                      </a14:m>
                      <a:endParaRPr lang="zh-CN" altLang="en-US"/>
                    </a:p>
                  </a:txBody>
                  <a:tcPr/>
                </a:tc>
                <a:tc>
                  <a:txBody>
                    <a:bodyPr vert="horz" wrap="square"/>
                    <a:lstStyle/>
                    <a:p>
                      <a:pPr algn="ctr">
                        <a:buNone/>
                      </a:pPr>
                      <a:r>
                        <a:rPr lang="en-US" altLang="zh-CN">
                          <a:latin typeface="Cambria" panose="02040503050406030204" charset="0"/>
                          <a:cs typeface="Cambria" panose="02040503050406030204" charset="0"/>
                        </a:rPr>
                        <a:t>0.010</a:t>
                      </a:r>
                      <a:endParaRPr lang="en-US" altLang="zh-CN">
                        <a:latin typeface="Cambria" panose="02040503050406030204" charset="0"/>
                        <a:cs typeface="Cambria" panose="02040503050406030204" charset="0"/>
                      </a:endParaRPr>
                    </a:p>
                  </a:txBody>
                  <a:tcPr/>
                </a:tc>
              </a:tr>
              <a:tr h="381000">
                <a:tc>
                  <a:txBody>
                    <a:bodyPr vert="horz" wrap="square"/>
                    <a:lstStyle/>
                    <a:p>
                      <a:pPr>
                        <a:buNone/>
                      </a:pPr>
                      <a14:m>
                        <m:oMathPara>
                          <m:oMathParaPr>
                            <m:jc/>
                          </m:oMathParaPr>
                          <m:oMath>
                            <m:r>
                              <a:rPr lang="en-US" altLang="zh-CN" sz="1800" i="1">
                                <a:latin typeface="Cambria Math"/>
                                <a:ea typeface="宋体" pitchFamily="2" charset="-122"/>
                                <a:cs typeface="Cambria Math" panose="02040503050406030204" charset="0"/>
                              </a:rPr>
                              <m:t>(</m:t>
                            </m:r>
                            <m:r>
                              <a:rPr lang="en-US" altLang="zh-CN" sz="1800" i="1">
                                <a:latin typeface="Cambria Math"/>
                                <a:ea typeface="宋体" pitchFamily="2" charset="-122"/>
                                <a:cs typeface="Cambria Math" panose="02040503050406030204" charset="0"/>
                              </a:rPr>
                              <m:t>2</m:t>
                            </m:r>
                            <m:r>
                              <a:rPr lang="en-US" altLang="zh-CN" sz="1800" i="1">
                                <a:latin typeface="Cambria Math"/>
                                <a:ea typeface="宋体" pitchFamily="2" charset="-122"/>
                                <a:cs typeface="Cambria Math" panose="02040503050406030204" charset="0"/>
                              </a:rPr>
                              <m:t>.</m:t>
                            </m:r>
                            <m:r>
                              <a:rPr lang="en-US" altLang="zh-CN" sz="1800" i="1">
                                <a:latin typeface="Cambria Math"/>
                                <a:ea typeface="宋体" pitchFamily="2" charset="-122"/>
                                <a:cs typeface="Cambria Math" panose="02040503050406030204" charset="0"/>
                              </a:rPr>
                              <m:t>53125</m:t>
                            </m:r>
                            <m:r>
                              <a:rPr lang="en-US" altLang="zh-CN" sz="1800" i="1">
                                <a:latin typeface="Cambria Math"/>
                                <a:ea typeface="宋体" pitchFamily="2" charset="-122"/>
                                <a:cs typeface="Cambria Math" panose="02040503050406030204" charset="0"/>
                              </a:rPr>
                              <m:t>,</m:t>
                            </m:r>
                            <m:r>
                              <a:rPr lang="en-US" altLang="zh-CN" sz="1800" i="1">
                                <a:latin typeface="Cambria Math"/>
                                <a:ea typeface="宋体" pitchFamily="2" charset="-122"/>
                                <a:cs typeface="Cambria Math" panose="02040503050406030204" charset="0"/>
                              </a:rPr>
                              <m:t>2</m:t>
                            </m:r>
                            <m:r>
                              <a:rPr lang="en-US" altLang="zh-CN" sz="1800" i="1">
                                <a:latin typeface="Cambria Math"/>
                                <a:ea typeface="宋体" pitchFamily="2" charset="-122"/>
                                <a:cs typeface="Cambria Math" panose="02040503050406030204" charset="0"/>
                              </a:rPr>
                              <m:t>.</m:t>
                            </m:r>
                            <m:r>
                              <a:rPr lang="en-US" altLang="zh-CN" sz="1800" i="1">
                                <a:latin typeface="Cambria Math"/>
                                <a:ea typeface="宋体" pitchFamily="2" charset="-122"/>
                                <a:cs typeface="Cambria Math" panose="02040503050406030204" charset="0"/>
                              </a:rPr>
                              <m:t>5390625</m:t>
                            </m:r>
                            <m:r>
                              <a:rPr lang="en-US" altLang="zh-CN" sz="1800" i="1">
                                <a:latin typeface="Cambria Math"/>
                                <a:ea typeface="宋体" pitchFamily="2" charset="-122"/>
                                <a:cs typeface="Cambria Math" panose="02040503050406030204" charset="0"/>
                              </a:rPr>
                              <m:t>)</m:t>
                            </m:r>
                          </m:oMath>
                        </m:oMathPara>
                      </a14:m>
                      <a:endParaRPr lang="zh-CN" altLang="en-US"/>
                    </a:p>
                  </a:txBody>
                  <a:tcPr/>
                </a:tc>
                <a:tc>
                  <a:txBody>
                    <a:bodyPr vert="horz" wrap="square"/>
                    <a:lstStyle/>
                    <a:p>
                      <a:pPr>
                        <a:buNone/>
                      </a:pPr>
                      <a14:m>
                        <m:oMathPara>
                          <m:oMathParaPr>
                            <m:jc/>
                          </m:oMathParaPr>
                          <m:oMath>
                            <m:r>
                              <a:rPr lang="en-US" altLang="zh-CN" sz="1800" i="1">
                                <a:latin typeface="Cambria Math"/>
                                <a:ea typeface="宋体" pitchFamily="2" charset="-122"/>
                                <a:cs typeface="Cambria Math" panose="02040503050406030204" charset="0"/>
                              </a:rPr>
                              <m:t>2</m:t>
                            </m:r>
                            <m:r>
                              <a:rPr lang="en-US" altLang="zh-CN" sz="1800" i="1">
                                <a:latin typeface="Cambria Math"/>
                                <a:ea typeface="宋体" pitchFamily="2" charset="-122"/>
                                <a:cs typeface="Cambria Math" panose="02040503050406030204" charset="0"/>
                              </a:rPr>
                              <m:t>.</m:t>
                            </m:r>
                            <m:r>
                              <a:rPr lang="en-US" altLang="zh-CN" sz="1800" i="1">
                                <a:latin typeface="Cambria Math"/>
                                <a:ea typeface="宋体" pitchFamily="2" charset="-122"/>
                                <a:cs typeface="Cambria Math" panose="02040503050406030204" charset="0"/>
                              </a:rPr>
                              <m:t>53515625</m:t>
                            </m:r>
                          </m:oMath>
                        </m:oMathPara>
                      </a14:m>
                      <a:endParaRPr lang="en-US" altLang="zh-CN"/>
                    </a:p>
                  </a:txBody>
                  <a:tcPr/>
                </a:tc>
                <a:tc>
                  <a:txBody>
                    <a:bodyPr vert="horz" wrap="square"/>
                    <a:lstStyle/>
                    <a:p>
                      <a:pPr algn="ctr">
                        <a:buNone/>
                      </a:pPr>
                      <a:r>
                        <a:rPr lang="en-US" altLang="zh-CN">
                          <a:latin typeface="Cambria" panose="02040503050406030204" charset="0"/>
                          <a:cs typeface="Cambria" panose="02040503050406030204" charset="0"/>
                        </a:rPr>
                        <a:t>0.001</a:t>
                      </a:r>
                      <a:endParaRPr lang="en-US" altLang="zh-CN">
                        <a:latin typeface="Cambria" panose="02040503050406030204" charset="0"/>
                        <a:cs typeface="Cambria" panose="02040503050406030204" charset="0"/>
                      </a:endParaRPr>
                    </a:p>
                  </a:txBody>
                  <a:tcPr/>
                </a:tc>
              </a:tr>
            </a:tbl>
          </a:graphicData>
        </a:graphic>
      </p:graphicFrame>
      <p:pic>
        <p:nvPicPr>
          <p:cNvPr id="7" name="图片 6" title=""/>
          <p:cNvPicPr>
            <a:picLocks noChangeAspect="1"/>
          </p:cNvPicPr>
          <p:nvPr/>
        </p:nvPicPr>
        <p:blipFill>
          <a:blip r:embed="rId3"/>
          <a:stretch>
            <a:fillRect/>
          </a:stretch>
        </p:blipFill>
        <p:spPr>
          <a:xfrm>
            <a:off x="7195820" y="1680210"/>
            <a:ext cx="4051935" cy="3547110"/>
          </a:xfrm>
          <a:prstGeom prst="rect">
            <a:avLst/>
          </a:prstGeom>
        </p:spPr>
      </p:pic>
    </p:spTree>
    <p:custDataLst>
      <p:tags r:id="rId4"/>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66420" y="-45085"/>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新知探索</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graphicFrame>
        <p:nvGraphicFramePr>
          <p:cNvPr id="3" name="表格 2" title=""/>
          <p:cNvGraphicFramePr>
            <a:graphicFrameLocks noGrp="1"/>
          </p:cNvGraphicFramePr>
          <p:nvPr>
            <p:custDataLst>
              <p:tags r:id="rId2"/>
            </p:custDataLst>
          </p:nvPr>
        </p:nvGraphicFramePr>
        <p:xfrm>
          <a:off x="362585" y="1677670"/>
          <a:ext cx="5451475" cy="3627120"/>
        </p:xfrm>
        <a:graphic>
          <a:graphicData uri="http://schemas.openxmlformats.org/drawingml/2006/table">
            <a:tbl>
              <a:tblPr firstRow="1" bandRow="1">
                <a:tableStyleId>{5C22544A-7EE6-4342-B048-85BDC9FD1C3A}</a:tableStyleId>
              </a:tblPr>
              <a:tblGrid>
                <a:gridCol w="2209800"/>
                <a:gridCol w="1365250"/>
                <a:gridCol w="1876425"/>
              </a:tblGrid>
              <a:tr h="501015">
                <a:tc>
                  <a:txBody>
                    <a:bodyPr vert="horz" wrap="square"/>
                    <a:lstStyle/>
                    <a:p>
                      <a:pPr algn="ctr">
                        <a:buNone/>
                      </a:pPr>
                      <a:r>
                        <a:rPr lang="zh-CN" altLang="en-US" sz="2000">
                          <a:latin typeface="宋体" panose="02010600030101010101" pitchFamily="2" charset="-122"/>
                          <a:ea typeface="宋体" panose="02010600030101010101" pitchFamily="2" charset="-122"/>
                        </a:rPr>
                        <a:t>零点所在区间</a:t>
                      </a:r>
                      <a:endParaRPr lang="zh-CN" altLang="en-US" sz="2000">
                        <a:latin typeface="宋体" panose="02010600030101010101" pitchFamily="2" charset="-122"/>
                        <a:ea typeface="宋体" panose="02010600030101010101" pitchFamily="2" charset="-122"/>
                      </a:endParaRPr>
                    </a:p>
                  </a:txBody>
                  <a:tcPr/>
                </a:tc>
                <a:tc>
                  <a:txBody>
                    <a:bodyPr vert="horz" wrap="square"/>
                    <a:lstStyle/>
                    <a:p>
                      <a:pPr algn="ctr">
                        <a:buNone/>
                      </a:pPr>
                      <a:r>
                        <a:rPr lang="zh-CN" altLang="en-US" sz="2000">
                          <a:latin typeface="宋体" panose="02010600030101010101" pitchFamily="2" charset="-122"/>
                          <a:ea typeface="宋体" panose="02010600030101010101" pitchFamily="2" charset="-122"/>
                        </a:rPr>
                        <a:t>中点的值</a:t>
                      </a:r>
                      <a:endParaRPr lang="zh-CN" altLang="en-US" sz="2000">
                        <a:latin typeface="宋体" panose="02010600030101010101" pitchFamily="2" charset="-122"/>
                        <a:ea typeface="宋体" panose="02010600030101010101" pitchFamily="2" charset="-122"/>
                      </a:endParaRPr>
                    </a:p>
                  </a:txBody>
                  <a:tcPr/>
                </a:tc>
                <a:tc>
                  <a:txBody>
                    <a:bodyPr vert="horz" wrap="square"/>
                    <a:lstStyle/>
                    <a:p>
                      <a:pPr algn="ctr">
                        <a:buNone/>
                      </a:pPr>
                      <a:r>
                        <a:rPr lang="zh-CN" altLang="en-US" sz="2000">
                          <a:latin typeface="宋体" panose="02010600030101010101" pitchFamily="2" charset="-122"/>
                          <a:ea typeface="宋体" panose="02010600030101010101" pitchFamily="2" charset="-122"/>
                        </a:rPr>
                        <a:t>中点函数近似值</a:t>
                      </a:r>
                      <a:endParaRPr lang="zh-CN" altLang="en-US" sz="2000">
                        <a:latin typeface="宋体" panose="02010600030101010101" pitchFamily="2" charset="-122"/>
                        <a:ea typeface="宋体" panose="02010600030101010101" pitchFamily="2" charset="-122"/>
                      </a:endParaRPr>
                    </a:p>
                  </a:txBody>
                  <a:tcPr/>
                </a:tc>
              </a:tr>
              <a:tr h="365760">
                <a:tc>
                  <a:txBody>
                    <a:bodyPr vert="horz" wrap="square"/>
                    <a:lstStyle/>
                    <a:p>
                      <a:pPr>
                        <a:buNone/>
                      </a:pPr>
                      <a14:m>
                        <m:oMathPara>
                          <m:oMathParaPr>
                            <m:jc/>
                          </m:oMathParaPr>
                          <m:oMath>
                            <m:r>
                              <a:rPr lang="en-US" altLang="zh-CN" sz="1800" i="1">
                                <a:latin typeface="Cambria Math"/>
                                <a:ea typeface="宋体" pitchFamily="2" charset="-122"/>
                                <a:cs typeface="Cambria Math" panose="02040503050406030204" charset="0"/>
                              </a:rPr>
                              <m:t>(</m:t>
                            </m:r>
                            <m:r>
                              <a:rPr lang="en-US" altLang="zh-CN" sz="1800" i="1">
                                <a:latin typeface="Cambria Math"/>
                                <a:ea typeface="宋体" pitchFamily="2" charset="-122"/>
                                <a:cs typeface="Cambria Math" panose="02040503050406030204" charset="0"/>
                              </a:rPr>
                              <m:t>2</m:t>
                            </m:r>
                            <m:r>
                              <a:rPr lang="en-US" altLang="zh-CN" sz="1800" i="1">
                                <a:latin typeface="Cambria Math"/>
                                <a:ea typeface="宋体" pitchFamily="2" charset="-122"/>
                                <a:cs typeface="Cambria Math" panose="02040503050406030204" charset="0"/>
                              </a:rPr>
                              <m:t>,</m:t>
                            </m:r>
                            <m:r>
                              <a:rPr lang="en-US" altLang="zh-CN" sz="1800" i="1">
                                <a:latin typeface="Cambria Math"/>
                                <a:ea typeface="宋体" pitchFamily="2" charset="-122"/>
                                <a:cs typeface="Cambria Math" panose="02040503050406030204" charset="0"/>
                              </a:rPr>
                              <m:t>3</m:t>
                            </m:r>
                            <m:r>
                              <a:rPr lang="en-US" altLang="zh-CN" sz="1800" i="1">
                                <a:latin typeface="Cambria Math"/>
                                <a:ea typeface="宋体" pitchFamily="2" charset="-122"/>
                                <a:cs typeface="Cambria Math" panose="02040503050406030204" charset="0"/>
                              </a:rPr>
                              <m:t>)</m:t>
                            </m:r>
                          </m:oMath>
                        </m:oMathPara>
                      </a14:m>
                      <a:endParaRPr lang="zh-CN" altLang="en-US"/>
                    </a:p>
                  </a:txBody>
                  <a:tcPr/>
                </a:tc>
                <a:tc>
                  <a:txBody>
                    <a:bodyPr vert="horz" wrap="square"/>
                    <a:lstStyle/>
                    <a:p>
                      <a:pPr>
                        <a:buNone/>
                      </a:pPr>
                      <a14:m>
                        <m:oMathPara>
                          <m:oMathParaPr>
                            <m:jc/>
                          </m:oMathParaPr>
                          <m:oMath>
                            <m:r>
                              <a:rPr lang="en-US" altLang="zh-CN" sz="1800" i="1">
                                <a:latin typeface="Cambria Math"/>
                                <a:ea typeface="宋体" pitchFamily="2" charset="-122"/>
                                <a:cs typeface="Cambria Math" panose="02040503050406030204" charset="0"/>
                              </a:rPr>
                              <m:t>2</m:t>
                            </m:r>
                            <m:r>
                              <a:rPr lang="en-US" altLang="zh-CN" sz="1800" i="1">
                                <a:latin typeface="Cambria Math"/>
                                <a:ea typeface="宋体" pitchFamily="2" charset="-122"/>
                                <a:cs typeface="Cambria Math" panose="02040503050406030204" charset="0"/>
                              </a:rPr>
                              <m:t>.</m:t>
                            </m:r>
                            <m:r>
                              <a:rPr lang="en-US" altLang="zh-CN" sz="1800" i="1">
                                <a:latin typeface="Cambria Math"/>
                                <a:ea typeface="宋体" pitchFamily="2" charset="-122"/>
                                <a:cs typeface="Cambria Math" panose="02040503050406030204" charset="0"/>
                              </a:rPr>
                              <m:t>5</m:t>
                            </m:r>
                          </m:oMath>
                        </m:oMathPara>
                      </a14:m>
                      <a:endParaRPr lang="en-US" altLang="zh-CN"/>
                    </a:p>
                  </a:txBody>
                  <a:tcPr/>
                </a:tc>
                <a:tc>
                  <a:txBody>
                    <a:bodyPr vert="horz" wrap="square"/>
                    <a:lstStyle/>
                    <a:p>
                      <a:pPr>
                        <a:buNone/>
                      </a:pPr>
                      <a14:m>
                        <m:oMathPara>
                          <m:oMathParaPr>
                            <m:jc/>
                          </m:oMathParaPr>
                          <m:oMath>
                            <m:r>
                              <a:rPr lang="en-US" altLang="zh-CN" sz="1800" i="1">
                                <a:latin typeface="Cambria Math"/>
                                <a:ea typeface="MS Mincho" panose="02020609040205080304" charset="-128"/>
                                <a:cs typeface="Cambria Math" panose="02040503050406030204" charset="0"/>
                              </a:rPr>
                              <m:t>−</m:t>
                            </m:r>
                            <m:r>
                              <a:rPr lang="en-US" altLang="zh-CN" sz="1800" i="1">
                                <a:latin typeface="Cambria Math"/>
                                <a:ea typeface="MS Mincho" panose="02020609040205080304" charset="-128"/>
                                <a:cs typeface="Cambria Math" panose="02040503050406030204" charset="0"/>
                              </a:rPr>
                              <m:t>0</m:t>
                            </m:r>
                            <m:r>
                              <a:rPr lang="en-US" altLang="zh-CN" sz="1800" i="1">
                                <a:latin typeface="Cambria Math"/>
                                <a:ea typeface="MS Mincho" panose="02020609040205080304" charset="-128"/>
                                <a:cs typeface="Cambria Math" panose="02040503050406030204" charset="0"/>
                              </a:rPr>
                              <m:t>.</m:t>
                            </m:r>
                            <m:r>
                              <a:rPr lang="en-US" altLang="zh-CN" sz="1800" i="1">
                                <a:latin typeface="Cambria Math"/>
                                <a:ea typeface="MS Mincho" panose="02020609040205080304" charset="-128"/>
                                <a:cs typeface="Cambria Math" panose="02040503050406030204" charset="0"/>
                              </a:rPr>
                              <m:t>084</m:t>
                            </m:r>
                          </m:oMath>
                        </m:oMathPara>
                      </a14:m>
                      <a:endParaRPr lang="zh-CN" altLang="en-US">
                        <a:latin typeface="Cambria" panose="02040503050406030204" charset="0"/>
                        <a:cs typeface="Cambria" panose="02040503050406030204" charset="0"/>
                      </a:endParaRPr>
                    </a:p>
                  </a:txBody>
                  <a:tcPr/>
                </a:tc>
              </a:tr>
              <a:tr h="365760">
                <a:tc>
                  <a:txBody>
                    <a:bodyPr vert="horz" wrap="square"/>
                    <a:lstStyle/>
                    <a:p>
                      <a:pPr>
                        <a:buNone/>
                      </a:pPr>
                      <a14:m>
                        <m:oMathPara>
                          <m:oMathParaPr>
                            <m:jc/>
                          </m:oMathParaPr>
                          <m:oMath>
                            <m:r>
                              <a:rPr lang="en-US" altLang="zh-CN" sz="1800" i="1">
                                <a:latin typeface="Cambria Math"/>
                                <a:ea typeface="宋体" pitchFamily="2" charset="-122"/>
                                <a:cs typeface="Cambria Math" panose="02040503050406030204" charset="0"/>
                              </a:rPr>
                              <m:t>(</m:t>
                            </m:r>
                            <m:r>
                              <a:rPr lang="en-US" altLang="zh-CN" sz="1800" i="1">
                                <a:latin typeface="Cambria Math"/>
                                <a:ea typeface="宋体" pitchFamily="2" charset="-122"/>
                                <a:cs typeface="Cambria Math" panose="02040503050406030204" charset="0"/>
                              </a:rPr>
                              <m:t>2</m:t>
                            </m:r>
                            <m:r>
                              <a:rPr lang="en-US" altLang="zh-CN" sz="1800" i="1">
                                <a:latin typeface="Cambria Math"/>
                                <a:ea typeface="宋体" pitchFamily="2" charset="-122"/>
                                <a:cs typeface="Cambria Math" panose="02040503050406030204" charset="0"/>
                              </a:rPr>
                              <m:t>.</m:t>
                            </m:r>
                            <m:r>
                              <a:rPr lang="en-US" altLang="zh-CN" sz="1800" i="1">
                                <a:latin typeface="Cambria Math"/>
                                <a:ea typeface="宋体" pitchFamily="2" charset="-122"/>
                                <a:cs typeface="Cambria Math" panose="02040503050406030204" charset="0"/>
                              </a:rPr>
                              <m:t>5</m:t>
                            </m:r>
                            <m:r>
                              <a:rPr lang="en-US" altLang="zh-CN" sz="1800" i="1">
                                <a:latin typeface="Cambria Math"/>
                                <a:ea typeface="宋体" pitchFamily="2" charset="-122"/>
                                <a:cs typeface="Cambria Math" panose="02040503050406030204" charset="0"/>
                              </a:rPr>
                              <m:t>,</m:t>
                            </m:r>
                            <m:r>
                              <a:rPr lang="en-US" altLang="zh-CN" sz="1800" i="1">
                                <a:latin typeface="Cambria Math"/>
                                <a:ea typeface="宋体" pitchFamily="2" charset="-122"/>
                                <a:cs typeface="Cambria Math" panose="02040503050406030204" charset="0"/>
                              </a:rPr>
                              <m:t>3</m:t>
                            </m:r>
                            <m:r>
                              <a:rPr lang="en-US" altLang="zh-CN" sz="1800" i="1">
                                <a:latin typeface="Cambria Math"/>
                                <a:ea typeface="宋体" pitchFamily="2" charset="-122"/>
                                <a:cs typeface="Cambria Math" panose="02040503050406030204" charset="0"/>
                              </a:rPr>
                              <m:t>)</m:t>
                            </m:r>
                          </m:oMath>
                        </m:oMathPara>
                      </a14:m>
                      <a:endParaRPr lang="zh-CN" altLang="en-US"/>
                    </a:p>
                  </a:txBody>
                  <a:tcPr/>
                </a:tc>
                <a:tc>
                  <a:txBody>
                    <a:bodyPr vert="horz" wrap="square"/>
                    <a:lstStyle/>
                    <a:p>
                      <a:pPr>
                        <a:buNone/>
                      </a:pPr>
                      <a14:m>
                        <m:oMathPara>
                          <m:oMathParaPr>
                            <m:jc/>
                          </m:oMathParaPr>
                          <m:oMath>
                            <m:r>
                              <a:rPr lang="en-US" altLang="zh-CN" sz="1800" i="1">
                                <a:latin typeface="Cambria Math"/>
                                <a:ea typeface="宋体" pitchFamily="2" charset="-122"/>
                                <a:cs typeface="Cambria Math" panose="02040503050406030204" charset="0"/>
                              </a:rPr>
                              <m:t>2</m:t>
                            </m:r>
                            <m:r>
                              <a:rPr lang="en-US" altLang="zh-CN" sz="1800" i="1">
                                <a:latin typeface="Cambria Math"/>
                                <a:ea typeface="宋体" pitchFamily="2" charset="-122"/>
                                <a:cs typeface="Cambria Math" panose="02040503050406030204" charset="0"/>
                              </a:rPr>
                              <m:t>.</m:t>
                            </m:r>
                            <m:r>
                              <a:rPr lang="en-US" altLang="zh-CN" sz="1800" i="1">
                                <a:latin typeface="Cambria Math"/>
                                <a:ea typeface="宋体" pitchFamily="2" charset="-122"/>
                                <a:cs typeface="Cambria Math" panose="02040503050406030204" charset="0"/>
                              </a:rPr>
                              <m:t>7</m:t>
                            </m:r>
                            <m:r>
                              <a:rPr lang="en-US" altLang="zh-CN" sz="1800" i="1">
                                <a:latin typeface="Cambria Math"/>
                                <a:ea typeface="宋体" pitchFamily="2" charset="-122"/>
                                <a:cs typeface="Cambria Math" panose="02040503050406030204" charset="0"/>
                              </a:rPr>
                              <m:t>5</m:t>
                            </m:r>
                          </m:oMath>
                        </m:oMathPara>
                      </a14:m>
                      <a:endParaRPr lang="zh-CN" altLang="en-US"/>
                    </a:p>
                  </a:txBody>
                  <a:tcPr/>
                </a:tc>
                <a:tc>
                  <a:txBody>
                    <a:bodyPr vert="horz" wrap="square"/>
                    <a:lstStyle/>
                    <a:p>
                      <a:pPr>
                        <a:buNone/>
                      </a:pPr>
                      <a14:m>
                        <m:oMathPara>
                          <m:oMathParaPr>
                            <m:jc/>
                          </m:oMathParaPr>
                          <m:oMath>
                            <m:r>
                              <a:rPr lang="en-US" altLang="zh-CN" sz="1800" i="1">
                                <a:latin typeface="Cambria Math"/>
                                <a:ea typeface="MS Mincho" panose="02020609040205080304" charset="-128"/>
                                <a:cs typeface="Cambria Math" panose="02040503050406030204" charset="0"/>
                              </a:rPr>
                              <m:t>0</m:t>
                            </m:r>
                            <m:r>
                              <a:rPr lang="en-US" altLang="zh-CN" sz="1800" i="1">
                                <a:latin typeface="Cambria Math"/>
                                <a:ea typeface="MS Mincho" panose="02020609040205080304" charset="-128"/>
                                <a:cs typeface="Cambria Math" panose="02040503050406030204" charset="0"/>
                              </a:rPr>
                              <m:t>.</m:t>
                            </m:r>
                            <m:r>
                              <a:rPr lang="en-US" altLang="zh-CN" sz="1800" i="1">
                                <a:latin typeface="Cambria Math"/>
                                <a:ea typeface="MS Mincho" panose="02020609040205080304" charset="-128"/>
                                <a:cs typeface="Cambria Math" panose="02040503050406030204" charset="0"/>
                              </a:rPr>
                              <m:t>512</m:t>
                            </m:r>
                          </m:oMath>
                        </m:oMathPara>
                      </a14:m>
                      <a:endParaRPr lang="zh-CN" altLang="en-US">
                        <a:latin typeface="Cambria" panose="02040503050406030204" charset="0"/>
                        <a:cs typeface="Cambria" panose="02040503050406030204" charset="0"/>
                      </a:endParaRPr>
                    </a:p>
                  </a:txBody>
                  <a:tcPr/>
                </a:tc>
              </a:tr>
              <a:tr h="365760">
                <a:tc>
                  <a:txBody>
                    <a:bodyPr vert="horz" wrap="square"/>
                    <a:lstStyle/>
                    <a:p>
                      <a:pPr>
                        <a:buNone/>
                      </a:pPr>
                      <a14:m>
                        <m:oMathPara>
                          <m:oMathParaPr>
                            <m:jc/>
                          </m:oMathParaPr>
                          <m:oMath>
                            <m:r>
                              <a:rPr lang="en-US" altLang="zh-CN" sz="1800" i="1">
                                <a:latin typeface="Cambria Math"/>
                                <a:ea typeface="宋体" pitchFamily="2" charset="-122"/>
                                <a:cs typeface="Cambria Math" panose="02040503050406030204" charset="0"/>
                              </a:rPr>
                              <m:t>(</m:t>
                            </m:r>
                            <m:r>
                              <a:rPr lang="en-US" altLang="zh-CN" sz="1800" i="1">
                                <a:latin typeface="Cambria Math"/>
                                <a:ea typeface="宋体" pitchFamily="2" charset="-122"/>
                                <a:cs typeface="Cambria Math" panose="02040503050406030204" charset="0"/>
                              </a:rPr>
                              <m:t>2</m:t>
                            </m:r>
                            <m:r>
                              <a:rPr lang="en-US" altLang="zh-CN" sz="1800" i="1">
                                <a:latin typeface="Cambria Math"/>
                                <a:ea typeface="宋体" pitchFamily="2" charset="-122"/>
                                <a:cs typeface="Cambria Math" panose="02040503050406030204" charset="0"/>
                              </a:rPr>
                              <m:t>.</m:t>
                            </m:r>
                            <m:r>
                              <a:rPr lang="en-US" altLang="zh-CN" sz="1800" i="1">
                                <a:latin typeface="Cambria Math"/>
                                <a:ea typeface="宋体" pitchFamily="2" charset="-122"/>
                                <a:cs typeface="Cambria Math" panose="02040503050406030204" charset="0"/>
                              </a:rPr>
                              <m:t>5</m:t>
                            </m:r>
                            <m:r>
                              <a:rPr lang="en-US" altLang="zh-CN" sz="1800" i="1">
                                <a:latin typeface="Cambria Math"/>
                                <a:ea typeface="宋体" pitchFamily="2" charset="-122"/>
                                <a:cs typeface="Cambria Math" panose="02040503050406030204" charset="0"/>
                              </a:rPr>
                              <m:t>,</m:t>
                            </m:r>
                            <m:r>
                              <a:rPr lang="en-US" altLang="zh-CN" sz="1800" i="1">
                                <a:latin typeface="Cambria Math"/>
                                <a:ea typeface="宋体" pitchFamily="2" charset="-122"/>
                                <a:cs typeface="Cambria Math" panose="02040503050406030204" charset="0"/>
                              </a:rPr>
                              <m:t>2</m:t>
                            </m:r>
                            <m:r>
                              <a:rPr lang="en-US" altLang="zh-CN" sz="1800" i="1">
                                <a:latin typeface="Cambria Math"/>
                                <a:ea typeface="宋体" pitchFamily="2" charset="-122"/>
                                <a:cs typeface="Cambria Math" panose="02040503050406030204" charset="0"/>
                              </a:rPr>
                              <m:t>.</m:t>
                            </m:r>
                            <m:r>
                              <a:rPr lang="en-US" altLang="zh-CN" sz="1800" i="1">
                                <a:latin typeface="Cambria Math"/>
                                <a:ea typeface="宋体" pitchFamily="2" charset="-122"/>
                                <a:cs typeface="Cambria Math" panose="02040503050406030204" charset="0"/>
                              </a:rPr>
                              <m:t>75</m:t>
                            </m:r>
                            <m:r>
                              <a:rPr lang="en-US" altLang="zh-CN" sz="1800" i="1">
                                <a:latin typeface="Cambria Math"/>
                                <a:ea typeface="宋体" pitchFamily="2" charset="-122"/>
                                <a:cs typeface="Cambria Math" panose="02040503050406030204" charset="0"/>
                              </a:rPr>
                              <m:t>)</m:t>
                            </m:r>
                          </m:oMath>
                        </m:oMathPara>
                      </a14:m>
                      <a:endParaRPr lang="zh-CN" altLang="en-US"/>
                    </a:p>
                  </a:txBody>
                  <a:tcPr/>
                </a:tc>
                <a:tc>
                  <a:txBody>
                    <a:bodyPr vert="horz" wrap="square"/>
                    <a:lstStyle/>
                    <a:p>
                      <a:pPr>
                        <a:buNone/>
                      </a:pPr>
                      <a14:m>
                        <m:oMathPara>
                          <m:oMathParaPr>
                            <m:jc/>
                          </m:oMathParaPr>
                          <m:oMath>
                            <m:r>
                              <a:rPr lang="en-US" altLang="zh-CN" sz="1800" i="1">
                                <a:latin typeface="Cambria Math"/>
                                <a:ea typeface="宋体" pitchFamily="2" charset="-122"/>
                                <a:cs typeface="Cambria Math" panose="02040503050406030204" charset="0"/>
                              </a:rPr>
                              <m:t>2</m:t>
                            </m:r>
                            <m:r>
                              <a:rPr lang="en-US" altLang="zh-CN" sz="1800" i="1">
                                <a:latin typeface="Cambria Math"/>
                                <a:ea typeface="宋体" pitchFamily="2" charset="-122"/>
                                <a:cs typeface="Cambria Math" panose="02040503050406030204" charset="0"/>
                              </a:rPr>
                              <m:t>.</m:t>
                            </m:r>
                            <m:r>
                              <a:rPr lang="en-US" altLang="zh-CN" sz="1800" i="1">
                                <a:latin typeface="Cambria Math"/>
                                <a:ea typeface="宋体" pitchFamily="2" charset="-122"/>
                                <a:cs typeface="Cambria Math" panose="02040503050406030204" charset="0"/>
                              </a:rPr>
                              <m:t>625</m:t>
                            </m:r>
                          </m:oMath>
                        </m:oMathPara>
                      </a14:m>
                      <a:endParaRPr lang="zh-CN" altLang="en-US"/>
                    </a:p>
                  </a:txBody>
                  <a:tcPr/>
                </a:tc>
                <a:tc>
                  <a:txBody>
                    <a:bodyPr vert="horz" wrap="square"/>
                    <a:lstStyle/>
                    <a:p>
                      <a:pPr algn="ctr">
                        <a:buNone/>
                      </a:pPr>
                      <a:r>
                        <a:rPr lang="en-US" altLang="zh-CN">
                          <a:latin typeface="Cambria" panose="02040503050406030204" charset="0"/>
                          <a:cs typeface="Cambria" panose="02040503050406030204" charset="0"/>
                        </a:rPr>
                        <a:t>0.215</a:t>
                      </a:r>
                      <a:endParaRPr lang="en-US" altLang="zh-CN">
                        <a:latin typeface="Cambria" panose="02040503050406030204" charset="0"/>
                        <a:cs typeface="Cambria" panose="02040503050406030204" charset="0"/>
                      </a:endParaRPr>
                    </a:p>
                  </a:txBody>
                  <a:tcPr/>
                </a:tc>
              </a:tr>
              <a:tr h="365760">
                <a:tc>
                  <a:txBody>
                    <a:bodyPr vert="horz" wrap="square"/>
                    <a:lstStyle/>
                    <a:p>
                      <a:pPr>
                        <a:buNone/>
                      </a:pPr>
                      <a14:m>
                        <m:oMathPara>
                          <m:oMathParaPr>
                            <m:jc/>
                          </m:oMathParaPr>
                          <m:oMath>
                            <m:r>
                              <a:rPr lang="en-US" altLang="zh-CN" sz="1800" i="1">
                                <a:latin typeface="Cambria Math"/>
                                <a:ea typeface="宋体" pitchFamily="2" charset="-122"/>
                                <a:cs typeface="Cambria Math" panose="02040503050406030204" charset="0"/>
                              </a:rPr>
                              <m:t>(</m:t>
                            </m:r>
                            <m:r>
                              <a:rPr lang="en-US" altLang="zh-CN" sz="1800" i="1">
                                <a:latin typeface="Cambria Math"/>
                                <a:ea typeface="宋体" pitchFamily="2" charset="-122"/>
                                <a:cs typeface="Cambria Math" panose="02040503050406030204" charset="0"/>
                              </a:rPr>
                              <m:t>2</m:t>
                            </m:r>
                            <m:r>
                              <a:rPr lang="en-US" altLang="zh-CN" sz="1800" i="1">
                                <a:latin typeface="Cambria Math"/>
                                <a:ea typeface="宋体" pitchFamily="2" charset="-122"/>
                                <a:cs typeface="Cambria Math" panose="02040503050406030204" charset="0"/>
                              </a:rPr>
                              <m:t>.</m:t>
                            </m:r>
                            <m:r>
                              <a:rPr lang="en-US" altLang="zh-CN" sz="1800" i="1">
                                <a:latin typeface="Cambria Math"/>
                                <a:ea typeface="宋体" pitchFamily="2" charset="-122"/>
                                <a:cs typeface="Cambria Math" panose="02040503050406030204" charset="0"/>
                              </a:rPr>
                              <m:t>5</m:t>
                            </m:r>
                            <m:r>
                              <a:rPr lang="en-US" altLang="zh-CN" sz="1800" i="1">
                                <a:latin typeface="Cambria Math"/>
                                <a:ea typeface="宋体" pitchFamily="2" charset="-122"/>
                                <a:cs typeface="Cambria Math" panose="02040503050406030204" charset="0"/>
                              </a:rPr>
                              <m:t>,</m:t>
                            </m:r>
                            <m:r>
                              <a:rPr lang="en-US" altLang="zh-CN" sz="1800" i="1">
                                <a:latin typeface="Cambria Math"/>
                                <a:ea typeface="宋体" pitchFamily="2" charset="-122"/>
                                <a:cs typeface="Cambria Math" panose="02040503050406030204" charset="0"/>
                              </a:rPr>
                              <m:t>2</m:t>
                            </m:r>
                            <m:r>
                              <a:rPr lang="en-US" altLang="zh-CN" sz="1800" i="1">
                                <a:latin typeface="Cambria Math"/>
                                <a:ea typeface="宋体" pitchFamily="2" charset="-122"/>
                                <a:cs typeface="Cambria Math" panose="02040503050406030204" charset="0"/>
                              </a:rPr>
                              <m:t>.</m:t>
                            </m:r>
                            <m:r>
                              <a:rPr lang="en-US" altLang="zh-CN" sz="1800" i="1">
                                <a:latin typeface="Cambria Math"/>
                                <a:ea typeface="宋体" pitchFamily="2" charset="-122"/>
                                <a:cs typeface="Cambria Math" panose="02040503050406030204" charset="0"/>
                              </a:rPr>
                              <m:t>625</m:t>
                            </m:r>
                            <m:r>
                              <a:rPr lang="en-US" altLang="zh-CN" sz="1800" i="1">
                                <a:latin typeface="Cambria Math"/>
                                <a:ea typeface="宋体" pitchFamily="2" charset="-122"/>
                                <a:cs typeface="Cambria Math" panose="02040503050406030204" charset="0"/>
                              </a:rPr>
                              <m:t>)</m:t>
                            </m:r>
                          </m:oMath>
                        </m:oMathPara>
                      </a14:m>
                      <a:endParaRPr lang="zh-CN" altLang="en-US"/>
                    </a:p>
                  </a:txBody>
                  <a:tcPr/>
                </a:tc>
                <a:tc>
                  <a:txBody>
                    <a:bodyPr vert="horz" wrap="square"/>
                    <a:lstStyle/>
                    <a:p>
                      <a:pPr>
                        <a:buNone/>
                      </a:pPr>
                      <a14:m>
                        <m:oMathPara>
                          <m:oMathParaPr>
                            <m:jc/>
                          </m:oMathParaPr>
                          <m:oMath>
                            <m:r>
                              <a:rPr lang="en-US" altLang="zh-CN" sz="1800" i="1">
                                <a:latin typeface="Cambria Math"/>
                                <a:ea typeface="宋体" pitchFamily="2" charset="-122"/>
                                <a:cs typeface="Cambria Math" panose="02040503050406030204" charset="0"/>
                              </a:rPr>
                              <m:t>2</m:t>
                            </m:r>
                            <m:r>
                              <a:rPr lang="en-US" altLang="zh-CN" sz="1800" i="1">
                                <a:latin typeface="Cambria Math"/>
                                <a:ea typeface="宋体" pitchFamily="2" charset="-122"/>
                                <a:cs typeface="Cambria Math" panose="02040503050406030204" charset="0"/>
                              </a:rPr>
                              <m:t>.</m:t>
                            </m:r>
                            <m:r>
                              <a:rPr lang="en-US" altLang="zh-CN" sz="1800" i="1">
                                <a:latin typeface="Cambria Math"/>
                                <a:ea typeface="宋体" pitchFamily="2" charset="-122"/>
                                <a:cs typeface="Cambria Math" panose="02040503050406030204" charset="0"/>
                              </a:rPr>
                              <m:t>5625</m:t>
                            </m:r>
                          </m:oMath>
                        </m:oMathPara>
                      </a14:m>
                      <a:endParaRPr lang="zh-CN" altLang="en-US"/>
                    </a:p>
                  </a:txBody>
                  <a:tcPr/>
                </a:tc>
                <a:tc>
                  <a:txBody>
                    <a:bodyPr vert="horz" wrap="square"/>
                    <a:lstStyle/>
                    <a:p>
                      <a:pPr algn="ctr">
                        <a:buNone/>
                      </a:pPr>
                      <a:r>
                        <a:rPr lang="en-US" altLang="zh-CN">
                          <a:latin typeface="Cambria" panose="02040503050406030204" charset="0"/>
                          <a:cs typeface="Cambria" panose="02040503050406030204" charset="0"/>
                        </a:rPr>
                        <a:t>0.066</a:t>
                      </a:r>
                      <a:endParaRPr lang="en-US" altLang="zh-CN">
                        <a:latin typeface="Cambria" panose="02040503050406030204" charset="0"/>
                        <a:cs typeface="Cambria" panose="02040503050406030204" charset="0"/>
                      </a:endParaRPr>
                    </a:p>
                  </a:txBody>
                  <a:tcPr/>
                </a:tc>
              </a:tr>
              <a:tr h="365760">
                <a:tc>
                  <a:txBody>
                    <a:bodyPr vert="horz" wrap="square"/>
                    <a:lstStyle/>
                    <a:p>
                      <a:pPr>
                        <a:buNone/>
                      </a:pPr>
                      <a14:m>
                        <m:oMathPara>
                          <m:oMathParaPr>
                            <m:jc/>
                          </m:oMathParaPr>
                          <m:oMath>
                            <m:r>
                              <a:rPr lang="en-US" altLang="zh-CN" sz="1800" i="1">
                                <a:latin typeface="Cambria Math"/>
                                <a:ea typeface="宋体" pitchFamily="2" charset="-122"/>
                                <a:cs typeface="Cambria Math" panose="02040503050406030204" charset="0"/>
                              </a:rPr>
                              <m:t>(</m:t>
                            </m:r>
                            <m:r>
                              <a:rPr lang="en-US" altLang="zh-CN" sz="1800" i="1">
                                <a:latin typeface="Cambria Math"/>
                                <a:ea typeface="宋体" pitchFamily="2" charset="-122"/>
                                <a:cs typeface="Cambria Math" panose="02040503050406030204" charset="0"/>
                              </a:rPr>
                              <m:t>2</m:t>
                            </m:r>
                            <m:r>
                              <a:rPr lang="en-US" altLang="zh-CN" sz="1800" i="1">
                                <a:latin typeface="Cambria Math"/>
                                <a:ea typeface="宋体" pitchFamily="2" charset="-122"/>
                                <a:cs typeface="Cambria Math" panose="02040503050406030204" charset="0"/>
                              </a:rPr>
                              <m:t>.</m:t>
                            </m:r>
                            <m:r>
                              <a:rPr lang="en-US" altLang="zh-CN" sz="1800" i="1">
                                <a:latin typeface="Cambria Math"/>
                                <a:ea typeface="宋体" pitchFamily="2" charset="-122"/>
                                <a:cs typeface="Cambria Math" panose="02040503050406030204" charset="0"/>
                              </a:rPr>
                              <m:t>5</m:t>
                            </m:r>
                            <m:r>
                              <a:rPr lang="en-US" altLang="zh-CN" sz="1800" i="1">
                                <a:latin typeface="Cambria Math"/>
                                <a:ea typeface="宋体" pitchFamily="2" charset="-122"/>
                                <a:cs typeface="Cambria Math" panose="02040503050406030204" charset="0"/>
                              </a:rPr>
                              <m:t>,</m:t>
                            </m:r>
                            <m:r>
                              <a:rPr lang="en-US" altLang="zh-CN" sz="1800" i="1">
                                <a:latin typeface="Cambria Math"/>
                                <a:ea typeface="宋体" pitchFamily="2" charset="-122"/>
                                <a:cs typeface="Cambria Math" panose="02040503050406030204" charset="0"/>
                              </a:rPr>
                              <m:t>2</m:t>
                            </m:r>
                            <m:r>
                              <a:rPr lang="en-US" altLang="zh-CN" sz="1800" i="1">
                                <a:latin typeface="Cambria Math"/>
                                <a:ea typeface="宋体" pitchFamily="2" charset="-122"/>
                                <a:cs typeface="Cambria Math" panose="02040503050406030204" charset="0"/>
                              </a:rPr>
                              <m:t>.</m:t>
                            </m:r>
                            <m:r>
                              <a:rPr lang="en-US" altLang="zh-CN" sz="1800" i="1">
                                <a:latin typeface="Cambria Math"/>
                                <a:ea typeface="宋体" pitchFamily="2" charset="-122"/>
                                <a:cs typeface="Cambria Math" panose="02040503050406030204" charset="0"/>
                              </a:rPr>
                              <m:t>5625</m:t>
                            </m:r>
                            <m:r>
                              <a:rPr lang="en-US" altLang="zh-CN" sz="1800" i="1">
                                <a:latin typeface="Cambria Math"/>
                                <a:ea typeface="宋体" pitchFamily="2" charset="-122"/>
                                <a:cs typeface="Cambria Math" panose="02040503050406030204" charset="0"/>
                              </a:rPr>
                              <m:t>)</m:t>
                            </m:r>
                          </m:oMath>
                        </m:oMathPara>
                      </a14:m>
                      <a:endParaRPr lang="zh-CN" altLang="en-US"/>
                    </a:p>
                  </a:txBody>
                  <a:tcPr/>
                </a:tc>
                <a:tc>
                  <a:txBody>
                    <a:bodyPr vert="horz" wrap="square"/>
                    <a:lstStyle/>
                    <a:p>
                      <a:pPr>
                        <a:buNone/>
                      </a:pPr>
                      <a14:m>
                        <m:oMathPara>
                          <m:oMathParaPr>
                            <m:jc/>
                          </m:oMathParaPr>
                          <m:oMath>
                            <m:r>
                              <a:rPr lang="en-US" altLang="zh-CN" sz="1800" i="1">
                                <a:latin typeface="Cambria Math"/>
                                <a:ea typeface="宋体" pitchFamily="2" charset="-122"/>
                                <a:cs typeface="Cambria Math" panose="02040503050406030204" charset="0"/>
                              </a:rPr>
                              <m:t>2</m:t>
                            </m:r>
                            <m:r>
                              <a:rPr lang="en-US" altLang="zh-CN" sz="1800" i="1">
                                <a:latin typeface="Cambria Math"/>
                                <a:ea typeface="宋体" pitchFamily="2" charset="-122"/>
                                <a:cs typeface="Cambria Math" panose="02040503050406030204" charset="0"/>
                              </a:rPr>
                              <m:t>.</m:t>
                            </m:r>
                            <m:r>
                              <a:rPr lang="en-US" altLang="zh-CN" sz="1800" i="1">
                                <a:latin typeface="Cambria Math"/>
                                <a:ea typeface="宋体" pitchFamily="2" charset="-122"/>
                                <a:cs typeface="Cambria Math" panose="02040503050406030204" charset="0"/>
                              </a:rPr>
                              <m:t>53125</m:t>
                            </m:r>
                          </m:oMath>
                        </m:oMathPara>
                      </a14:m>
                      <a:endParaRPr lang="zh-CN" altLang="en-US"/>
                    </a:p>
                  </a:txBody>
                  <a:tcPr/>
                </a:tc>
                <a:tc>
                  <a:txBody>
                    <a:bodyPr vert="horz" wrap="square"/>
                    <a:lstStyle/>
                    <a:p>
                      <a:pPr algn="ctr">
                        <a:buNone/>
                      </a:pPr>
                      <a:r>
                        <a:rPr lang="en-US" altLang="zh-CN">
                          <a:latin typeface="Cambria" panose="02040503050406030204" charset="0"/>
                          <a:cs typeface="Cambria" panose="02040503050406030204" charset="0"/>
                        </a:rPr>
                        <a:t>-0.009</a:t>
                      </a:r>
                      <a:endParaRPr lang="en-US" altLang="zh-CN">
                        <a:latin typeface="Cambria" panose="02040503050406030204" charset="0"/>
                        <a:cs typeface="Cambria" panose="02040503050406030204" charset="0"/>
                      </a:endParaRPr>
                    </a:p>
                  </a:txBody>
                  <a:tcPr/>
                </a:tc>
              </a:tr>
              <a:tr h="365760">
                <a:tc>
                  <a:txBody>
                    <a:bodyPr vert="horz" wrap="square"/>
                    <a:lstStyle/>
                    <a:p>
                      <a:pPr>
                        <a:buNone/>
                      </a:pPr>
                      <a14:m>
                        <m:oMathPara>
                          <m:oMathParaPr>
                            <m:jc/>
                          </m:oMathParaPr>
                          <m:oMath>
                            <m:r>
                              <a:rPr lang="en-US" altLang="zh-CN" sz="1800" i="1">
                                <a:latin typeface="Cambria Math"/>
                                <a:ea typeface="宋体" pitchFamily="2" charset="-122"/>
                                <a:cs typeface="Cambria Math" panose="02040503050406030204" charset="0"/>
                              </a:rPr>
                              <m:t>(</m:t>
                            </m:r>
                            <m:r>
                              <a:rPr lang="en-US" altLang="zh-CN" sz="1800" i="1">
                                <a:latin typeface="Cambria Math"/>
                                <a:ea typeface="宋体" pitchFamily="2" charset="-122"/>
                                <a:cs typeface="Cambria Math" panose="02040503050406030204" charset="0"/>
                              </a:rPr>
                              <m:t>2</m:t>
                            </m:r>
                            <m:r>
                              <a:rPr lang="en-US" altLang="zh-CN" sz="1800" i="1">
                                <a:latin typeface="Cambria Math"/>
                                <a:ea typeface="宋体" pitchFamily="2" charset="-122"/>
                                <a:cs typeface="Cambria Math" panose="02040503050406030204" charset="0"/>
                              </a:rPr>
                              <m:t>.</m:t>
                            </m:r>
                            <m:r>
                              <a:rPr lang="en-US" altLang="zh-CN" sz="1800" i="1">
                                <a:latin typeface="Cambria Math"/>
                                <a:ea typeface="宋体" pitchFamily="2" charset="-122"/>
                                <a:cs typeface="Cambria Math" panose="02040503050406030204" charset="0"/>
                              </a:rPr>
                              <m:t>53125</m:t>
                            </m:r>
                            <m:r>
                              <a:rPr lang="en-US" altLang="zh-CN" sz="1800" i="1">
                                <a:latin typeface="Cambria Math"/>
                                <a:ea typeface="宋体" pitchFamily="2" charset="-122"/>
                                <a:cs typeface="Cambria Math" panose="02040503050406030204" charset="0"/>
                              </a:rPr>
                              <m:t>,</m:t>
                            </m:r>
                            <m:r>
                              <a:rPr lang="en-US" altLang="zh-CN" sz="1800" i="1">
                                <a:latin typeface="Cambria Math"/>
                                <a:ea typeface="宋体" pitchFamily="2" charset="-122"/>
                                <a:cs typeface="Cambria Math" panose="02040503050406030204" charset="0"/>
                              </a:rPr>
                              <m:t>2</m:t>
                            </m:r>
                            <m:r>
                              <a:rPr lang="en-US" altLang="zh-CN" sz="1800" i="1">
                                <a:latin typeface="Cambria Math"/>
                                <a:ea typeface="宋体" pitchFamily="2" charset="-122"/>
                                <a:cs typeface="Cambria Math" panose="02040503050406030204" charset="0"/>
                              </a:rPr>
                              <m:t>.</m:t>
                            </m:r>
                            <m:r>
                              <a:rPr lang="en-US" altLang="zh-CN" sz="1800" i="1">
                                <a:latin typeface="Cambria Math"/>
                                <a:ea typeface="宋体" pitchFamily="2" charset="-122"/>
                                <a:cs typeface="Cambria Math" panose="02040503050406030204" charset="0"/>
                              </a:rPr>
                              <m:t>5625</m:t>
                            </m:r>
                            <m:r>
                              <a:rPr lang="en-US" altLang="zh-CN" sz="1800" i="1">
                                <a:latin typeface="Cambria Math"/>
                                <a:ea typeface="宋体" pitchFamily="2" charset="-122"/>
                                <a:cs typeface="Cambria Math" panose="02040503050406030204" charset="0"/>
                              </a:rPr>
                              <m:t>)</m:t>
                            </m:r>
                          </m:oMath>
                        </m:oMathPara>
                      </a14:m>
                      <a:endParaRPr lang="zh-CN" altLang="en-US"/>
                    </a:p>
                  </a:txBody>
                  <a:tcPr/>
                </a:tc>
                <a:tc>
                  <a:txBody>
                    <a:bodyPr vert="horz" wrap="square"/>
                    <a:lstStyle/>
                    <a:p>
                      <a:pPr>
                        <a:buNone/>
                      </a:pPr>
                      <a14:m>
                        <m:oMathPara>
                          <m:oMathParaPr>
                            <m:jc/>
                          </m:oMathParaPr>
                          <m:oMath>
                            <m:r>
                              <a:rPr lang="en-US" altLang="zh-CN" sz="1800" i="1">
                                <a:latin typeface="Cambria Math"/>
                                <a:ea typeface="宋体" pitchFamily="2" charset="-122"/>
                                <a:cs typeface="Cambria Math" panose="02040503050406030204" charset="0"/>
                              </a:rPr>
                              <m:t>2</m:t>
                            </m:r>
                            <m:r>
                              <a:rPr lang="en-US" altLang="zh-CN" sz="1800" i="1">
                                <a:latin typeface="Cambria Math"/>
                                <a:ea typeface="宋体" pitchFamily="2" charset="-122"/>
                                <a:cs typeface="Cambria Math" panose="02040503050406030204" charset="0"/>
                              </a:rPr>
                              <m:t>.</m:t>
                            </m:r>
                            <m:r>
                              <a:rPr lang="en-US" altLang="zh-CN" sz="1800" i="1">
                                <a:latin typeface="Cambria Math"/>
                                <a:ea typeface="宋体" pitchFamily="2" charset="-122"/>
                                <a:cs typeface="Cambria Math" panose="02040503050406030204" charset="0"/>
                              </a:rPr>
                              <m:t>546875</m:t>
                            </m:r>
                          </m:oMath>
                        </m:oMathPara>
                      </a14:m>
                      <a:endParaRPr lang="zh-CN" altLang="en-US"/>
                    </a:p>
                  </a:txBody>
                  <a:tcPr/>
                </a:tc>
                <a:tc>
                  <a:txBody>
                    <a:bodyPr vert="horz" wrap="square"/>
                    <a:lstStyle/>
                    <a:p>
                      <a:pPr algn="ctr">
                        <a:buNone/>
                      </a:pPr>
                      <a:r>
                        <a:rPr lang="en-US" altLang="zh-CN">
                          <a:latin typeface="Cambria" panose="02040503050406030204" charset="0"/>
                          <a:cs typeface="Cambria" panose="02040503050406030204" charset="0"/>
                        </a:rPr>
                        <a:t>0.029</a:t>
                      </a:r>
                      <a:endParaRPr lang="en-US" altLang="zh-CN">
                        <a:latin typeface="Cambria" panose="02040503050406030204" charset="0"/>
                        <a:cs typeface="Cambria" panose="02040503050406030204" charset="0"/>
                      </a:endParaRPr>
                    </a:p>
                  </a:txBody>
                  <a:tcPr/>
                </a:tc>
              </a:tr>
              <a:tr h="365760">
                <a:tc>
                  <a:txBody>
                    <a:bodyPr vert="horz" wrap="square"/>
                    <a:lstStyle/>
                    <a:p>
                      <a:pPr>
                        <a:buNone/>
                      </a:pPr>
                      <a14:m>
                        <m:oMathPara>
                          <m:oMathParaPr>
                            <m:jc/>
                          </m:oMathParaPr>
                          <m:oMath>
                            <m:r>
                              <a:rPr lang="en-US" altLang="zh-CN" sz="1800" i="1">
                                <a:latin typeface="Cambria Math"/>
                                <a:ea typeface="宋体" pitchFamily="2" charset="-122"/>
                                <a:cs typeface="Cambria Math" panose="02040503050406030204" charset="0"/>
                              </a:rPr>
                              <m:t>(</m:t>
                            </m:r>
                            <m:r>
                              <a:rPr lang="en-US" altLang="zh-CN" sz="1800" i="1">
                                <a:latin typeface="Cambria Math"/>
                                <a:ea typeface="宋体" pitchFamily="2" charset="-122"/>
                                <a:cs typeface="Cambria Math" panose="02040503050406030204" charset="0"/>
                              </a:rPr>
                              <m:t>2</m:t>
                            </m:r>
                            <m:r>
                              <a:rPr lang="en-US" altLang="zh-CN" sz="1800" i="1">
                                <a:latin typeface="Cambria Math"/>
                                <a:ea typeface="宋体" pitchFamily="2" charset="-122"/>
                                <a:cs typeface="Cambria Math" panose="02040503050406030204" charset="0"/>
                              </a:rPr>
                              <m:t>.</m:t>
                            </m:r>
                            <m:r>
                              <a:rPr lang="en-US" altLang="zh-CN" sz="1800" i="1">
                                <a:latin typeface="Cambria Math"/>
                                <a:ea typeface="宋体" pitchFamily="2" charset="-122"/>
                                <a:cs typeface="Cambria Math" panose="02040503050406030204" charset="0"/>
                              </a:rPr>
                              <m:t>53125</m:t>
                            </m:r>
                            <m:r>
                              <a:rPr lang="en-US" altLang="zh-CN" sz="1800" i="1">
                                <a:latin typeface="Cambria Math"/>
                                <a:ea typeface="宋体" pitchFamily="2" charset="-122"/>
                                <a:cs typeface="Cambria Math" panose="02040503050406030204" charset="0"/>
                              </a:rPr>
                              <m:t>,</m:t>
                            </m:r>
                            <m:r>
                              <a:rPr lang="en-US" altLang="zh-CN" sz="1800" i="1">
                                <a:latin typeface="Cambria Math"/>
                                <a:ea typeface="宋体" pitchFamily="2" charset="-122"/>
                                <a:cs typeface="Cambria Math" panose="02040503050406030204" charset="0"/>
                              </a:rPr>
                              <m:t>2</m:t>
                            </m:r>
                            <m:r>
                              <a:rPr lang="en-US" altLang="zh-CN" sz="1800" i="1">
                                <a:latin typeface="Cambria Math"/>
                                <a:ea typeface="宋体" pitchFamily="2" charset="-122"/>
                                <a:cs typeface="Cambria Math" panose="02040503050406030204" charset="0"/>
                              </a:rPr>
                              <m:t>.</m:t>
                            </m:r>
                            <m:r>
                              <a:rPr lang="en-US" altLang="zh-CN" sz="1800" i="1">
                                <a:latin typeface="Cambria Math"/>
                                <a:ea typeface="宋体" pitchFamily="2" charset="-122"/>
                                <a:cs typeface="Cambria Math" panose="02040503050406030204" charset="0"/>
                              </a:rPr>
                              <m:t>546875</m:t>
                            </m:r>
                            <m:r>
                              <a:rPr lang="en-US" altLang="zh-CN" sz="1800" i="1">
                                <a:latin typeface="Cambria Math"/>
                                <a:ea typeface="宋体" pitchFamily="2" charset="-122"/>
                                <a:cs typeface="Cambria Math" panose="02040503050406030204" charset="0"/>
                              </a:rPr>
                              <m:t>)</m:t>
                            </m:r>
                          </m:oMath>
                        </m:oMathPara>
                      </a14:m>
                      <a:endParaRPr lang="zh-CN" altLang="en-US"/>
                    </a:p>
                  </a:txBody>
                  <a:tcPr/>
                </a:tc>
                <a:tc>
                  <a:txBody>
                    <a:bodyPr vert="horz" wrap="square"/>
                    <a:lstStyle/>
                    <a:p>
                      <a:pPr>
                        <a:buNone/>
                      </a:pPr>
                      <a14:m>
                        <m:oMathPara>
                          <m:oMathParaPr>
                            <m:jc/>
                          </m:oMathParaPr>
                          <m:oMath>
                            <m:r>
                              <a:rPr lang="en-US" altLang="zh-CN" sz="1800" i="1">
                                <a:latin typeface="Cambria Math"/>
                                <a:ea typeface="宋体" pitchFamily="2" charset="-122"/>
                                <a:cs typeface="Cambria Math" panose="02040503050406030204" charset="0"/>
                              </a:rPr>
                              <m:t>2</m:t>
                            </m:r>
                            <m:r>
                              <a:rPr lang="en-US" altLang="zh-CN" sz="1800" i="1">
                                <a:latin typeface="Cambria Math"/>
                                <a:ea typeface="宋体" pitchFamily="2" charset="-122"/>
                                <a:cs typeface="Cambria Math" panose="02040503050406030204" charset="0"/>
                              </a:rPr>
                              <m:t>.</m:t>
                            </m:r>
                            <m:r>
                              <a:rPr lang="en-US" altLang="zh-CN" sz="1800" i="1">
                                <a:latin typeface="Cambria Math"/>
                                <a:ea typeface="宋体" pitchFamily="2" charset="-122"/>
                                <a:cs typeface="Cambria Math" panose="02040503050406030204" charset="0"/>
                              </a:rPr>
                              <m:t>5390625</m:t>
                            </m:r>
                          </m:oMath>
                        </m:oMathPara>
                      </a14:m>
                      <a:endParaRPr lang="zh-CN" altLang="en-US"/>
                    </a:p>
                  </a:txBody>
                  <a:tcPr/>
                </a:tc>
                <a:tc>
                  <a:txBody>
                    <a:bodyPr vert="horz" wrap="square"/>
                    <a:lstStyle/>
                    <a:p>
                      <a:pPr algn="ctr">
                        <a:buNone/>
                      </a:pPr>
                      <a:r>
                        <a:rPr lang="en-US" altLang="zh-CN">
                          <a:latin typeface="Cambria" panose="02040503050406030204" charset="0"/>
                          <a:cs typeface="Cambria" panose="02040503050406030204" charset="0"/>
                        </a:rPr>
                        <a:t>0.010</a:t>
                      </a:r>
                      <a:endParaRPr lang="en-US" altLang="zh-CN">
                        <a:latin typeface="Cambria" panose="02040503050406030204" charset="0"/>
                        <a:cs typeface="Cambria" panose="02040503050406030204" charset="0"/>
                      </a:endParaRPr>
                    </a:p>
                  </a:txBody>
                  <a:tcPr/>
                </a:tc>
              </a:tr>
              <a:tr h="365760">
                <a:tc>
                  <a:txBody>
                    <a:bodyPr vert="horz" wrap="square"/>
                    <a:lstStyle/>
                    <a:p>
                      <a:pPr>
                        <a:buNone/>
                      </a:pPr>
                      <a14:m>
                        <m:oMathPara>
                          <m:oMathParaPr>
                            <m:jc/>
                          </m:oMathParaPr>
                          <m:oMath>
                            <m:r>
                              <a:rPr lang="en-US" altLang="zh-CN" sz="1800" i="1">
                                <a:latin typeface="Cambria Math"/>
                                <a:ea typeface="宋体" pitchFamily="2" charset="-122"/>
                                <a:cs typeface="Cambria Math" panose="02040503050406030204" charset="0"/>
                              </a:rPr>
                              <m:t>(</m:t>
                            </m:r>
                            <m:r>
                              <a:rPr lang="en-US" altLang="zh-CN" sz="1800" i="1">
                                <a:latin typeface="Cambria Math"/>
                                <a:ea typeface="宋体" pitchFamily="2" charset="-122"/>
                                <a:cs typeface="Cambria Math" panose="02040503050406030204" charset="0"/>
                              </a:rPr>
                              <m:t>2</m:t>
                            </m:r>
                            <m:r>
                              <a:rPr lang="en-US" altLang="zh-CN" sz="1800" i="1">
                                <a:latin typeface="Cambria Math"/>
                                <a:ea typeface="宋体" pitchFamily="2" charset="-122"/>
                                <a:cs typeface="Cambria Math" panose="02040503050406030204" charset="0"/>
                              </a:rPr>
                              <m:t>.</m:t>
                            </m:r>
                            <m:r>
                              <a:rPr lang="en-US" altLang="zh-CN" sz="1800" i="1">
                                <a:latin typeface="Cambria Math"/>
                                <a:ea typeface="宋体" pitchFamily="2" charset="-122"/>
                                <a:cs typeface="Cambria Math" panose="02040503050406030204" charset="0"/>
                              </a:rPr>
                              <m:t>53125</m:t>
                            </m:r>
                            <m:r>
                              <a:rPr lang="en-US" altLang="zh-CN" sz="1800" i="1">
                                <a:latin typeface="Cambria Math"/>
                                <a:ea typeface="宋体" pitchFamily="2" charset="-122"/>
                                <a:cs typeface="Cambria Math" panose="02040503050406030204" charset="0"/>
                              </a:rPr>
                              <m:t>,</m:t>
                            </m:r>
                            <m:r>
                              <a:rPr lang="en-US" altLang="zh-CN" sz="1800" i="1">
                                <a:latin typeface="Cambria Math"/>
                                <a:ea typeface="宋体" pitchFamily="2" charset="-122"/>
                                <a:cs typeface="Cambria Math" panose="02040503050406030204" charset="0"/>
                              </a:rPr>
                              <m:t>2</m:t>
                            </m:r>
                            <m:r>
                              <a:rPr lang="en-US" altLang="zh-CN" sz="1800" i="1">
                                <a:latin typeface="Cambria Math"/>
                                <a:ea typeface="宋体" pitchFamily="2" charset="-122"/>
                                <a:cs typeface="Cambria Math" panose="02040503050406030204" charset="0"/>
                              </a:rPr>
                              <m:t>.</m:t>
                            </m:r>
                            <m:r>
                              <a:rPr lang="en-US" altLang="zh-CN" sz="1800" i="1">
                                <a:latin typeface="Cambria Math"/>
                                <a:ea typeface="宋体" pitchFamily="2" charset="-122"/>
                                <a:cs typeface="Cambria Math" panose="02040503050406030204" charset="0"/>
                              </a:rPr>
                              <m:t>5390625</m:t>
                            </m:r>
                            <m:r>
                              <a:rPr lang="en-US" altLang="zh-CN" sz="1800" i="1">
                                <a:latin typeface="Cambria Math"/>
                                <a:ea typeface="宋体" pitchFamily="2" charset="-122"/>
                                <a:cs typeface="Cambria Math" panose="02040503050406030204" charset="0"/>
                              </a:rPr>
                              <m:t>)</m:t>
                            </m:r>
                          </m:oMath>
                        </m:oMathPara>
                      </a14:m>
                      <a:endParaRPr lang="zh-CN" altLang="en-US"/>
                    </a:p>
                  </a:txBody>
                  <a:tcPr/>
                </a:tc>
                <a:tc>
                  <a:txBody>
                    <a:bodyPr vert="horz" wrap="square"/>
                    <a:lstStyle/>
                    <a:p>
                      <a:pPr>
                        <a:buNone/>
                      </a:pPr>
                      <a14:m>
                        <m:oMathPara>
                          <m:oMathParaPr>
                            <m:jc/>
                          </m:oMathParaPr>
                          <m:oMath>
                            <m:r>
                              <a:rPr lang="en-US" altLang="zh-CN" sz="1800" i="1">
                                <a:latin typeface="Cambria Math"/>
                                <a:ea typeface="宋体" pitchFamily="2" charset="-122"/>
                                <a:cs typeface="Cambria Math" panose="02040503050406030204" charset="0"/>
                              </a:rPr>
                              <m:t>2</m:t>
                            </m:r>
                            <m:r>
                              <a:rPr lang="en-US" altLang="zh-CN" sz="1800" i="1">
                                <a:latin typeface="Cambria Math"/>
                                <a:ea typeface="宋体" pitchFamily="2" charset="-122"/>
                                <a:cs typeface="Cambria Math" panose="02040503050406030204" charset="0"/>
                              </a:rPr>
                              <m:t>.</m:t>
                            </m:r>
                            <m:r>
                              <a:rPr lang="en-US" altLang="zh-CN" sz="1800" i="1">
                                <a:latin typeface="Cambria Math"/>
                                <a:ea typeface="宋体" pitchFamily="2" charset="-122"/>
                                <a:cs typeface="Cambria Math" panose="02040503050406030204" charset="0"/>
                              </a:rPr>
                              <m:t>53515625</m:t>
                            </m:r>
                          </m:oMath>
                        </m:oMathPara>
                      </a14:m>
                      <a:endParaRPr lang="en-US" altLang="zh-CN"/>
                    </a:p>
                  </a:txBody>
                  <a:tcPr/>
                </a:tc>
                <a:tc>
                  <a:txBody>
                    <a:bodyPr vert="horz" wrap="square"/>
                    <a:lstStyle/>
                    <a:p>
                      <a:pPr algn="ctr">
                        <a:buNone/>
                      </a:pPr>
                      <a:r>
                        <a:rPr lang="en-US" altLang="zh-CN">
                          <a:latin typeface="Cambria" panose="02040503050406030204" charset="0"/>
                          <a:cs typeface="Cambria" panose="02040503050406030204" charset="0"/>
                        </a:rPr>
                        <a:t>0.001</a:t>
                      </a:r>
                      <a:endParaRPr lang="en-US" altLang="zh-CN">
                        <a:latin typeface="Cambria" panose="02040503050406030204" charset="0"/>
                        <a:cs typeface="Cambria" panose="02040503050406030204" charset="0"/>
                      </a:endParaRPr>
                    </a:p>
                  </a:txBody>
                  <a:tcPr/>
                </a:tc>
              </a:tr>
            </a:tbl>
          </a:graphicData>
        </a:graphic>
      </p:graphicFrame>
      <p:sp>
        <p:nvSpPr>
          <p:cNvPr id="2" name="矩形 1" title=""/>
          <p:cNvSpPr/>
          <p:nvPr/>
        </p:nvSpPr>
        <p:spPr>
          <a:xfrm>
            <a:off x="320675" y="4492625"/>
            <a:ext cx="5526405" cy="469265"/>
          </a:xfrm>
          <a:prstGeom prst="rect">
            <a:avLst/>
          </a:prstGeom>
          <a:noFill/>
          <a:ln w="19050">
            <a:solidFill>
              <a:schemeClr val="accent6">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nvGrpSpPr>
          <p:cNvPr id="9" name="组合 8" title=""/>
          <p:cNvGrpSpPr/>
          <p:nvPr/>
        </p:nvGrpSpPr>
        <p:grpSpPr>
          <a:xfrm>
            <a:off x="6179820" y="1637030"/>
            <a:ext cx="5747385" cy="3709035"/>
            <a:chOff x="9732" y="2578"/>
            <a:chExt cx="9051" cy="5841"/>
          </a:xfrm>
        </p:grpSpPr>
        <mc:AlternateContent>
          <mc:Choice Requires="a14">
            <p:sp>
              <p:nvSpPr>
                <p:cNvPr id="7" name="文本框 6"/>
                <p:cNvSpPr txBox="1"/>
                <p:nvPr/>
              </p:nvSpPr>
              <p:spPr>
                <a:xfrm>
                  <a:off x="9732" y="2578"/>
                  <a:ext cx="9051" cy="5841"/>
                </a:xfrm>
                <a:prstGeom prst="rect">
                  <a:avLst/>
                </a:prstGeom>
                <a:noFill/>
              </p:spPr>
              <p:txBody>
                <a:bodyPr wrap="square" rtlCol="0">
                  <a:spAutoFit/>
                </a:bodyPr>
                <a:lstStyle/>
                <a:p>
                  <a:pPr>
                    <a:lnSpc>
                      <a:spcPct val="140000"/>
                    </a:lnSpc>
                  </a:pPr>
                  <a:r>
                    <a:rPr lang="en-US" altLang="zh-CN" sz="2400" b="1">
                      <a:latin typeface="宋体" panose="02010600030101010101" pitchFamily="2" charset="-122"/>
                      <a:ea typeface="宋体" panose="02010600030101010101" pitchFamily="2" charset="-122"/>
                    </a:rPr>
                    <a:t>    </a:t>
                  </a:r>
                  <a:r>
                    <a:rPr lang="zh-CN" altLang="en-US" sz="2400" b="1">
                      <a:latin typeface="宋体" panose="02010600030101010101" pitchFamily="2" charset="-122"/>
                      <a:ea typeface="宋体" panose="02010600030101010101" pitchFamily="2" charset="-122"/>
                    </a:rPr>
                    <a:t>例如，当精确度为</a:t>
                  </a:r>
                  <a14:m>
                    <m:oMathPara>
                      <m:oMathParaPr>
                        <m:jc/>
                      </m:oMathParaPr>
                      <m:oMath>
                        <m:r>
                          <a:rPr lang="en-US" altLang="zh-CN" sz="2400" i="1">
                            <a:latin typeface="Cambria Math"/>
                            <a:ea typeface="MS Mincho" panose="02020609040205080304" charset="-128"/>
                            <a:cs typeface="Cambria Math" panose="02040503050406030204" charset="0"/>
                          </a:rPr>
                          <m:t>0</m:t>
                        </m:r>
                        <m:r>
                          <a:rPr lang="en-US" altLang="zh-CN" sz="2400" i="1">
                            <a:latin typeface="Cambria Math"/>
                            <a:ea typeface="MS Mincho" panose="02020609040205080304" charset="-128"/>
                            <a:cs typeface="Cambria Math" panose="02040503050406030204" charset="0"/>
                          </a:rPr>
                          <m:t>.</m:t>
                        </m:r>
                        <m:r>
                          <a:rPr lang="en-US" altLang="zh-CN" sz="2400" i="1">
                            <a:latin typeface="Cambria Math"/>
                            <a:ea typeface="MS Mincho" panose="02020609040205080304" charset="-128"/>
                            <a:cs typeface="Cambria Math" panose="02040503050406030204" charset="0"/>
                          </a:rPr>
                          <m:t>01</m:t>
                        </m:r>
                      </m:oMath>
                    </m:oMathPara>
                  </a14:m>
                  <a:r>
                    <a:rPr lang="zh-CN" altLang="en-US" sz="2400" b="1">
                      <a:latin typeface="Cambria Math" panose="02040503050406030204" charset="0"/>
                      <a:ea typeface="宋体" panose="02010600030101010101" pitchFamily="2" charset="-122"/>
                      <a:cs typeface="Cambria Math" panose="02040503050406030204" charset="0"/>
                    </a:rPr>
                    <a:t>时，因为</a:t>
                  </a:r>
                  <a14:m>
                    <m:oMathPara>
                      <m:oMathParaPr>
                        <m:jc/>
                      </m:oMathParaPr>
                      <m:oMath>
                        <m:r>
                          <m:rPr>
                            <m:sty m:val="bi"/>
                          </m:rPr>
                          <a:rPr lang="en-US" altLang="zh-CN" sz="2400" b="1" i="1">
                            <a:latin typeface="Cambria Math"/>
                            <a:ea typeface="宋体" pitchFamily="2" charset="-122"/>
                            <a:cs typeface="Cambria Math" panose="02040503050406030204" charset="0"/>
                          </a:rPr>
                          <m:t>|</m:t>
                        </m:r>
                        <m:r>
                          <a:rPr lang="en-US" altLang="zh-CN" sz="2400" i="1">
                            <a:latin typeface="Cambria Math"/>
                            <a:ea typeface="宋体" pitchFamily="2" charset="-122"/>
                            <a:cs typeface="Cambria Math" panose="02040503050406030204" charset="0"/>
                          </a:rPr>
                          <m:t>2</m:t>
                        </m:r>
                        <m:r>
                          <a:rPr lang="en-US" altLang="zh-CN" sz="2400" i="1">
                            <a:latin typeface="Cambria Math"/>
                            <a:ea typeface="宋体" pitchFamily="2" charset="-122"/>
                            <a:cs typeface="Cambria Math" panose="02040503050406030204" charset="0"/>
                          </a:rPr>
                          <m:t>.</m:t>
                        </m:r>
                        <m:r>
                          <a:rPr lang="en-US" altLang="zh-CN" sz="2400" i="1">
                            <a:latin typeface="Cambria Math"/>
                            <a:ea typeface="宋体" pitchFamily="2" charset="-122"/>
                            <a:cs typeface="Cambria Math" panose="02040503050406030204" charset="0"/>
                          </a:rPr>
                          <m:t>5390625</m:t>
                        </m:r>
                        <m:r>
                          <a:rPr lang="en-US" altLang="zh-CN" sz="2400" i="1">
                            <a:latin typeface="Cambria Math"/>
                            <a:ea typeface="宋体" pitchFamily="2" charset="-122"/>
                            <a:cs typeface="Cambria Math" panose="02040503050406030204" charset="0"/>
                          </a:rPr>
                          <m:t>−</m:t>
                        </m:r>
                        <m:r>
                          <a:rPr lang="en-US" altLang="zh-CN" sz="2400" i="1">
                            <a:latin typeface="Cambria Math"/>
                            <a:ea typeface="宋体" pitchFamily="2" charset="-122"/>
                            <a:cs typeface="Cambria Math" panose="02040503050406030204" charset="0"/>
                          </a:rPr>
                          <m:t>2</m:t>
                        </m:r>
                        <m:r>
                          <a:rPr lang="en-US" altLang="zh-CN" sz="2400" i="1">
                            <a:latin typeface="Cambria Math"/>
                            <a:ea typeface="宋体" pitchFamily="2" charset="-122"/>
                            <a:cs typeface="Cambria Math" panose="02040503050406030204" charset="0"/>
                          </a:rPr>
                          <m:t>.</m:t>
                        </m:r>
                        <m:r>
                          <a:rPr lang="en-US" altLang="zh-CN" sz="2400" i="1">
                            <a:latin typeface="Cambria Math"/>
                            <a:ea typeface="宋体" pitchFamily="2" charset="-122"/>
                            <a:cs typeface="Cambria Math" panose="02040503050406030204" charset="0"/>
                          </a:rPr>
                          <m:t>53125</m:t>
                        </m:r>
                        <m:r>
                          <m:rPr>
                            <m:sty m:val="bi"/>
                          </m:rPr>
                          <a:rPr lang="en-US" altLang="zh-CN" sz="2400" b="1" i="1">
                            <a:latin typeface="Cambria Math"/>
                            <a:ea typeface="宋体" pitchFamily="2" charset="-122"/>
                            <a:cs typeface="Cambria Math" panose="02040503050406030204" charset="0"/>
                          </a:rPr>
                          <m:t>|</m:t>
                        </m:r>
                        <m:r>
                          <a:rPr lang="en-US" altLang="zh-CN" sz="2400" i="1">
                            <a:latin typeface="Cambria Math"/>
                            <a:ea typeface="宋体" pitchFamily="2" charset="-122"/>
                            <a:cs typeface="Cambria Math" panose="02040503050406030204" charset="0"/>
                          </a:rPr>
                          <m:t>0</m:t>
                        </m:r>
                        <m:r>
                          <a:rPr lang="en-US" altLang="zh-CN" sz="2400" i="1">
                            <a:latin typeface="Cambria Math"/>
                            <a:ea typeface="宋体" pitchFamily="2" charset="-122"/>
                            <a:cs typeface="Cambria Math" panose="02040503050406030204" charset="0"/>
                          </a:rPr>
                          <m:t>.</m:t>
                        </m:r>
                        <m:r>
                          <a:rPr lang="en-US" altLang="zh-CN" sz="2400" i="1">
                            <a:latin typeface="Cambria Math"/>
                            <a:ea typeface="宋体" pitchFamily="2" charset="-122"/>
                            <a:cs typeface="Cambria Math" panose="02040503050406030204" charset="0"/>
                          </a:rPr>
                          <m:t>0078125</m:t>
                        </m:r>
                        <m:r>
                          <a:rPr lang="en-US" altLang="zh-CN" sz="2400" i="1">
                            <a:latin typeface="Cambria Math"/>
                            <a:ea typeface="宋体" pitchFamily="2" charset="-122"/>
                            <a:cs typeface="Cambria Math" panose="02040503050406030204" charset="0"/>
                          </a:rPr>
                          <m:t>&lt;</m:t>
                        </m:r>
                        <m:r>
                          <a:rPr lang="en-US" altLang="zh-CN" sz="2400" i="1">
                            <a:latin typeface="Cambria Math"/>
                            <a:ea typeface="宋体" pitchFamily="2" charset="-122"/>
                            <a:cs typeface="Cambria Math" panose="02040503050406030204" charset="0"/>
                          </a:rPr>
                          <m:t>0</m:t>
                        </m:r>
                        <m:r>
                          <a:rPr lang="en-US" altLang="zh-CN" sz="2400" i="1">
                            <a:latin typeface="Cambria Math"/>
                            <a:ea typeface="宋体" pitchFamily="2" charset="-122"/>
                            <a:cs typeface="Cambria Math" panose="02040503050406030204" charset="0"/>
                          </a:rPr>
                          <m:t>.</m:t>
                        </m:r>
                        <m:r>
                          <a:rPr lang="en-US" altLang="zh-CN" sz="2400" i="1">
                            <a:latin typeface="Cambria Math"/>
                            <a:ea typeface="宋体" pitchFamily="2" charset="-122"/>
                            <a:cs typeface="Cambria Math" panose="02040503050406030204" charset="0"/>
                          </a:rPr>
                          <m:t>01</m:t>
                        </m:r>
                      </m:oMath>
                    </m:oMathPara>
                  </a14:m>
                  <a:r>
                    <a:rPr lang="zh-CN" altLang="en-US" sz="2400">
                      <a:latin typeface="Cambria Math" panose="02040503050406030204" charset="0"/>
                      <a:ea typeface="宋体" panose="02010600030101010101" pitchFamily="2" charset="-122"/>
                      <a:cs typeface="Cambria Math" panose="02040503050406030204" charset="0"/>
                    </a:rPr>
                    <a:t>，</a:t>
                  </a:r>
                  <a:endParaRPr lang="zh-CN" altLang="en-US" sz="2400">
                    <a:latin typeface="Cambria Math" panose="02040503050406030204" charset="0"/>
                    <a:ea typeface="宋体" panose="02010600030101010101" pitchFamily="2" charset="-122"/>
                    <a:cs typeface="Cambria Math" panose="02040503050406030204" charset="0"/>
                  </a:endParaRPr>
                </a:p>
                <a:p>
                  <a:pPr>
                    <a:lnSpc>
                      <a:spcPct val="140000"/>
                    </a:lnSpc>
                  </a:pPr>
                  <a:r>
                    <a:rPr lang="zh-CN" altLang="en-US" sz="2400" b="1">
                      <a:latin typeface="Cambria Math" panose="02040503050406030204" charset="0"/>
                      <a:ea typeface="宋体" panose="02010600030101010101" pitchFamily="2" charset="-122"/>
                      <a:cs typeface="Cambria Math" panose="02040503050406030204" charset="0"/>
                    </a:rPr>
                    <a:t>所以区间</a:t>
                  </a:r>
                  <a14:m>
                    <m:oMathPara>
                      <m:oMathParaPr>
                        <m:jc/>
                      </m:oMathParaPr>
                      <m:oMath>
                        <m:r>
                          <a:rPr lang="en-US" altLang="zh-CN" sz="2400" i="1">
                            <a:latin typeface="Cambria Math"/>
                            <a:ea typeface="宋体" pitchFamily="2" charset="-122"/>
                            <a:cs typeface="Cambria Math" panose="02040503050406030204" charset="0"/>
                          </a:rPr>
                          <m:t>(</m:t>
                        </m:r>
                        <m:r>
                          <a:rPr lang="en-US" altLang="zh-CN" sz="2400" i="1">
                            <a:latin typeface="Cambria Math"/>
                            <a:ea typeface="宋体" pitchFamily="2" charset="-122"/>
                            <a:cs typeface="Cambria Math" panose="02040503050406030204" charset="0"/>
                          </a:rPr>
                          <m:t>2</m:t>
                        </m:r>
                        <m:r>
                          <a:rPr lang="en-US" altLang="zh-CN" sz="2400" i="1">
                            <a:latin typeface="Cambria Math"/>
                            <a:ea typeface="宋体" pitchFamily="2" charset="-122"/>
                            <a:cs typeface="Cambria Math" panose="02040503050406030204" charset="0"/>
                          </a:rPr>
                          <m:t>.</m:t>
                        </m:r>
                        <m:r>
                          <a:rPr lang="en-US" altLang="zh-CN" sz="2400" i="1">
                            <a:latin typeface="Cambria Math"/>
                            <a:ea typeface="宋体" pitchFamily="2" charset="-122"/>
                            <a:cs typeface="Cambria Math" panose="02040503050406030204" charset="0"/>
                          </a:rPr>
                          <m:t>53125</m:t>
                        </m:r>
                        <m:r>
                          <a:rPr lang="en-US" altLang="zh-CN" sz="2400" i="1">
                            <a:latin typeface="Cambria Math"/>
                            <a:ea typeface="宋体" pitchFamily="2" charset="-122"/>
                            <a:cs typeface="Cambria Math" panose="02040503050406030204" charset="0"/>
                          </a:rPr>
                          <m:t>,</m:t>
                        </m:r>
                        <m:r>
                          <a:rPr lang="en-US" altLang="zh-CN" sz="2400" i="1">
                            <a:latin typeface="Cambria Math"/>
                            <a:ea typeface="宋体" pitchFamily="2" charset="-122"/>
                            <a:cs typeface="Cambria Math" panose="02040503050406030204" charset="0"/>
                          </a:rPr>
                          <m:t>2</m:t>
                        </m:r>
                        <m:r>
                          <a:rPr lang="en-US" altLang="zh-CN" sz="2400" i="1">
                            <a:latin typeface="Cambria Math"/>
                            <a:ea typeface="宋体" pitchFamily="2" charset="-122"/>
                            <a:cs typeface="Cambria Math" panose="02040503050406030204" charset="0"/>
                          </a:rPr>
                          <m:t>.</m:t>
                        </m:r>
                        <m:r>
                          <a:rPr lang="en-US" altLang="zh-CN" sz="2400" i="1">
                            <a:latin typeface="Cambria Math"/>
                            <a:ea typeface="宋体" pitchFamily="2" charset="-122"/>
                            <a:cs typeface="Cambria Math" panose="02040503050406030204" charset="0"/>
                          </a:rPr>
                          <m:t>5390625</m:t>
                        </m:r>
                        <m:r>
                          <a:rPr lang="en-US" altLang="zh-CN" sz="2400" i="1">
                            <a:latin typeface="Cambria Math"/>
                            <a:ea typeface="宋体" pitchFamily="2" charset="-122"/>
                            <a:cs typeface="Cambria Math" panose="02040503050406030204" charset="0"/>
                          </a:rPr>
                          <m:t>)</m:t>
                        </m:r>
                      </m:oMath>
                    </m:oMathPara>
                  </a14:m>
                  <a:r>
                    <a:rPr lang="zh-CN" altLang="en-US" sz="2400" b="1">
                      <a:latin typeface="Cambria Math" panose="02040503050406030204" charset="0"/>
                      <a:ea typeface="宋体" panose="02010600030101010101" pitchFamily="2" charset="-122"/>
                      <a:cs typeface="Cambria Math" panose="02040503050406030204" charset="0"/>
                    </a:rPr>
                    <a:t>内任意一点都可以作为零点的近似值，也可以</a:t>
                  </a:r>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将</a:t>
                  </a:r>
                  <a14:m>
                    <m:oMathPara>
                      <m:oMathParaPr>
                        <m:jc/>
                      </m:oMathParaPr>
                      <m:oMath>
                        <m:r>
                          <a:rPr lang="en-US" altLang="zh-CN" sz="2400" i="1">
                            <a:solidFill>
                              <a:srgbClr val="FF0000"/>
                            </a:solidFill>
                            <a:latin typeface="Cambria Math"/>
                            <a:ea typeface="宋体" pitchFamily="2" charset="-122"/>
                            <a:cs typeface="Cambria Math" panose="02040503050406030204" charset="0"/>
                          </a:rPr>
                          <m:t>𝑥</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2</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53125</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作为函数</a:t>
                  </a:r>
                  <a14:m>
                    <m:oMathPara>
                      <m:oMathParaPr>
                        <m:jc/>
                      </m:oMathParaPr>
                      <m:oMath>
                        <m:r>
                          <a:rPr lang="en-US" altLang="zh-CN" sz="2400" i="1">
                            <a:solidFill>
                              <a:srgbClr val="FF0000"/>
                            </a:solidFill>
                            <a:latin typeface="Cambria Math"/>
                            <a:ea typeface="宋体" pitchFamily="2" charset="-122"/>
                            <a:cs typeface="Cambria Math" panose="02040503050406030204" charset="0"/>
                          </a:rPr>
                          <m:t>𝑓</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𝑥</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𝑙𝑛𝑥</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2</m:t>
                        </m:r>
                        <m:r>
                          <a:rPr lang="en-US" altLang="zh-CN" sz="2400" i="1">
                            <a:solidFill>
                              <a:srgbClr val="FF0000"/>
                            </a:solidFill>
                            <a:latin typeface="Cambria Math"/>
                            <a:ea typeface="宋体" pitchFamily="2" charset="-122"/>
                            <a:cs typeface="Cambria Math" panose="02040503050406030204" charset="0"/>
                          </a:rPr>
                          <m:t>𝑥</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6</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零点的近似值</a:t>
                  </a:r>
                  <a:r>
                    <a:rPr lang="zh-CN" altLang="en-US" sz="2400" b="1">
                      <a:latin typeface="Cambria Math" panose="02040503050406030204" charset="0"/>
                      <a:ea typeface="宋体" panose="02010600030101010101" pitchFamily="2" charset="-122"/>
                      <a:cs typeface="Cambria Math" panose="02040503050406030204" charset="0"/>
                    </a:rPr>
                    <a:t>，也即方程</a:t>
                  </a:r>
                  <a14:m>
                    <m:oMathPara>
                      <m:oMathParaPr>
                        <m:jc/>
                      </m:oMathParaPr>
                      <m:oMath>
                        <m:r>
                          <a:rPr lang="en-US" altLang="zh-CN" sz="2400" i="1">
                            <a:latin typeface="Cambria Math"/>
                            <a:ea typeface="宋体" pitchFamily="2" charset="-122"/>
                            <a:cs typeface="Cambria Math" panose="02040503050406030204" charset="0"/>
                          </a:rPr>
                          <m:t>𝑙𝑛𝑥</m:t>
                        </m:r>
                        <m:r>
                          <a:rPr lang="en-US" altLang="zh-CN" sz="2400" i="1">
                            <a:latin typeface="Cambria Math"/>
                            <a:ea typeface="宋体" pitchFamily="2" charset="-122"/>
                            <a:cs typeface="Cambria Math" panose="02040503050406030204" charset="0"/>
                          </a:rPr>
                          <m:t>+</m:t>
                        </m:r>
                        <m:r>
                          <a:rPr lang="en-US" altLang="zh-CN" sz="2400" i="1">
                            <a:latin typeface="Cambria Math"/>
                            <a:ea typeface="宋体" pitchFamily="2" charset="-122"/>
                            <a:cs typeface="Cambria Math" panose="02040503050406030204" charset="0"/>
                          </a:rPr>
                          <m:t>2</m:t>
                        </m:r>
                        <m:r>
                          <a:rPr lang="en-US" altLang="zh-CN" sz="2400" i="1">
                            <a:latin typeface="Cambria Math"/>
                            <a:ea typeface="宋体" pitchFamily="2" charset="-122"/>
                            <a:cs typeface="Cambria Math" panose="02040503050406030204" charset="0"/>
                          </a:rPr>
                          <m:t>𝑥</m:t>
                        </m:r>
                        <m:r>
                          <a:rPr lang="en-US" altLang="zh-CN" sz="2400" i="1">
                            <a:latin typeface="Cambria Math"/>
                            <a:ea typeface="宋体" pitchFamily="2" charset="-122"/>
                            <a:cs typeface="Cambria Math" panose="02040503050406030204" charset="0"/>
                          </a:rPr>
                          <m:t>−</m:t>
                        </m:r>
                        <m:r>
                          <a:rPr lang="en-US" altLang="zh-CN" sz="2400" i="1">
                            <a:latin typeface="Cambria Math"/>
                            <a:ea typeface="宋体" pitchFamily="2" charset="-122"/>
                            <a:cs typeface="Cambria Math" panose="02040503050406030204" charset="0"/>
                          </a:rPr>
                          <m:t>6</m:t>
                        </m:r>
                        <m:r>
                          <a:rPr lang="en-US" altLang="zh-CN" sz="2400" i="1">
                            <a:latin typeface="Cambria Math"/>
                            <a:ea typeface="宋体" pitchFamily="2" charset="-122"/>
                            <a:cs typeface="Cambria Math" panose="02040503050406030204" charset="0"/>
                          </a:rPr>
                          <m:t>=</m:t>
                        </m:r>
                        <m:r>
                          <a:rPr lang="en-US" altLang="zh-CN" sz="2400" i="1">
                            <a:latin typeface="Cambria Math"/>
                            <a:ea typeface="宋体" pitchFamily="2" charset="-122"/>
                            <a:cs typeface="Cambria Math" panose="02040503050406030204" charset="0"/>
                          </a:rPr>
                          <m:t>0</m:t>
                        </m:r>
                      </m:oMath>
                    </m:oMathPara>
                  </a14:m>
                  <a:r>
                    <a:rPr lang="zh-CN" altLang="en-US" sz="2400" b="1">
                      <a:latin typeface="Cambria Math" panose="02040503050406030204" charset="0"/>
                      <a:ea typeface="宋体" panose="02010600030101010101" pitchFamily="2" charset="-122"/>
                      <a:cs typeface="Cambria Math" panose="02040503050406030204" charset="0"/>
                    </a:rPr>
                    <a:t>的近似值</a:t>
                  </a:r>
                  <a:r>
                    <a:rPr lang="en-US" altLang="zh-CN" sz="2400" b="1">
                      <a:latin typeface="Cambria Math" panose="02040503050406030204" charset="0"/>
                      <a:ea typeface="宋体" panose="02010600030101010101" pitchFamily="2" charset="-122"/>
                      <a:cs typeface="Cambria Math" panose="02040503050406030204" charset="0"/>
                    </a:rPr>
                    <a:t>.</a:t>
                  </a:r>
                  <a:endParaRPr lang="en-US" altLang="zh-CN" sz="2400" b="1">
                    <a:latin typeface="Cambria Math" panose="02040503050406030204" charset="0"/>
                    <a:ea typeface="宋体" panose="02010600030101010101" pitchFamily="2" charset="-122"/>
                    <a:cs typeface="Cambria Math" panose="02040503050406030204" charset="0"/>
                  </a:endParaRPr>
                </a:p>
              </p:txBody>
            </p:sp>
          </mc:Choice>
          <mc:Fallback>
            <p:sp>
              <p:nvSpPr>
                <p:cNvPr id="7" name="文本框 6"/>
                <p:cNvSpPr txBox="1">
                  <a:spLocks noRot="1" noChangeAspect="1" noMove="1" noResize="1" noEditPoints="1" noAdjustHandles="1" noChangeArrowheads="1" noChangeShapeType="1" noTextEdit="1"/>
                </p:cNvSpPr>
                <p:nvPr/>
              </p:nvSpPr>
              <p:spPr>
                <a:xfrm>
                  <a:off x="9732" y="2578"/>
                  <a:ext cx="9051" cy="5841"/>
                </a:xfrm>
                <a:prstGeom prst="rect">
                  <a:avLst/>
                </a:prstGeom>
                <a:blipFill rotWithShape="1">
                  <a:blip r:embed="rId3"/>
                  <a:stretch>
                    <a:fillRect/>
                  </a:stretch>
                </a:blipFill>
              </p:spPr>
              <p:txBody>
                <a:bodyPr/>
                <a:lstStyle/>
                <a:p>
                  <a:r>
                    <a:rPr lang="zh-CN" altLang="en-US">
                      <a:noFill/>
                    </a:rPr>
                    <a:t> </a:t>
                  </a:r>
                </a:p>
              </p:txBody>
            </p:sp>
          </mc:Fallback>
        </mc:AlternateContent>
        <p:sp>
          <p:nvSpPr>
            <p:cNvPr id="8" name="矩形 7"/>
            <p:cNvSpPr/>
            <p:nvPr/>
          </p:nvSpPr>
          <p:spPr>
            <a:xfrm>
              <a:off x="11986" y="8166"/>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spTree>
    <p:custDataLst>
      <p:tags r:id="rId4"/>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82930" y="-45085"/>
            <a:ext cx="11209655" cy="583565"/>
            <a:chOff x="918" y="448"/>
            <a:chExt cx="17653" cy="919"/>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新知探索</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8" name="组合 7" title=""/>
          <p:cNvGrpSpPr/>
          <p:nvPr/>
        </p:nvGrpSpPr>
        <p:grpSpPr>
          <a:xfrm>
            <a:off x="658495" y="783590"/>
            <a:ext cx="10956290" cy="1780540"/>
            <a:chOff x="1488" y="1234"/>
            <a:chExt cx="17254" cy="2804"/>
          </a:xfrm>
        </p:grpSpPr>
        <p:sp>
          <p:nvSpPr>
            <p:cNvPr id="3" name="圆角矩形 2"/>
            <p:cNvSpPr/>
            <p:nvPr/>
          </p:nvSpPr>
          <p:spPr>
            <a:xfrm>
              <a:off x="1488" y="1234"/>
              <a:ext cx="17254" cy="2804"/>
            </a:xfrm>
            <a:prstGeom prst="round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mc:AlternateContent>
          <mc:Choice Requires="a14">
            <p:sp>
              <p:nvSpPr>
                <p:cNvPr id="7" name="文本框 6"/>
                <p:cNvSpPr txBox="1"/>
                <p:nvPr/>
              </p:nvSpPr>
              <p:spPr>
                <a:xfrm>
                  <a:off x="1797" y="1367"/>
                  <a:ext cx="16819" cy="2585"/>
                </a:xfrm>
                <a:prstGeom prst="rect">
                  <a:avLst/>
                </a:prstGeom>
                <a:noFill/>
              </p:spPr>
              <p:txBody>
                <a:bodyPr wrap="square" rtlCol="0">
                  <a:spAutoFit/>
                </a:bodyPr>
                <a:lstStyle/>
                <a:p>
                  <a:pPr>
                    <a:lnSpc>
                      <a:spcPct val="140000"/>
                    </a:lnSpc>
                  </a:pPr>
                  <a:r>
                    <a:rPr lang="en-US" altLang="zh-CN" sz="2400" b="1">
                      <a:latin typeface="宋体" panose="02010600030101010101" pitchFamily="2" charset="-122"/>
                      <a:ea typeface="宋体" panose="02010600030101010101" pitchFamily="2" charset="-122"/>
                    </a:rPr>
                    <a:t>    </a:t>
                  </a:r>
                  <a:r>
                    <a:rPr lang="zh-CN" sz="2400" b="1">
                      <a:latin typeface="宋体" panose="02010600030101010101" pitchFamily="2" charset="-122"/>
                      <a:ea typeface="宋体" panose="02010600030101010101" pitchFamily="2" charset="-122"/>
                    </a:rPr>
                    <a:t>对于区间</a:t>
                  </a:r>
                  <a14:m>
                    <m:oMathPara>
                      <m:oMathParaPr>
                        <m:jc/>
                      </m:oMathParaPr>
                      <m:oMath>
                        <m:r>
                          <a:rPr lang="en-US" altLang="zh-CN" sz="2400" i="1">
                            <a:latin typeface="Cambria Math"/>
                            <a:ea typeface="宋体" pitchFamily="2" charset="-122"/>
                            <a:cs typeface="Cambria Math" panose="02040503050406030204" charset="0"/>
                          </a:rPr>
                          <m:t>[</m:t>
                        </m:r>
                        <m:r>
                          <a:rPr lang="en-US" altLang="zh-CN" sz="2400" i="1">
                            <a:latin typeface="Cambria Math"/>
                            <a:ea typeface="宋体" pitchFamily="2" charset="-122"/>
                            <a:cs typeface="Cambria Math" panose="02040503050406030204" charset="0"/>
                          </a:rPr>
                          <m:t>𝑎</m:t>
                        </m:r>
                        <m:r>
                          <a:rPr lang="en-US" altLang="zh-CN" sz="2400" i="1">
                            <a:latin typeface="Cambria Math"/>
                            <a:ea typeface="宋体" pitchFamily="2" charset="-122"/>
                            <a:cs typeface="Cambria Math" panose="02040503050406030204" charset="0"/>
                          </a:rPr>
                          <m:t>,</m:t>
                        </m:r>
                        <m:r>
                          <a:rPr lang="en-US" altLang="zh-CN" sz="2400" i="1">
                            <a:latin typeface="Cambria Math"/>
                            <a:ea typeface="宋体" pitchFamily="2" charset="-122"/>
                            <a:cs typeface="Cambria Math" panose="02040503050406030204" charset="0"/>
                          </a:rPr>
                          <m:t>𝑏</m:t>
                        </m:r>
                        <m:r>
                          <a:rPr lang="en-US" altLang="zh-CN" sz="2400" i="1">
                            <a:latin typeface="Cambria Math"/>
                            <a:ea typeface="宋体" pitchFamily="2" charset="-122"/>
                            <a:cs typeface="Cambria Math" panose="02040503050406030204" charset="0"/>
                          </a:rPr>
                          <m:t>]</m:t>
                        </m:r>
                      </m:oMath>
                    </m:oMathPara>
                  </a14:m>
                  <a:r>
                    <a:rPr lang="zh-CN" altLang="en-US" sz="2400" b="1">
                      <a:latin typeface="Cambria Math" panose="02040503050406030204" charset="0"/>
                      <a:ea typeface="宋体" panose="02010600030101010101" pitchFamily="2" charset="-122"/>
                      <a:cs typeface="Cambria Math" panose="02040503050406030204" charset="0"/>
                    </a:rPr>
                    <a:t>上</a:t>
                  </a:r>
                  <a:r>
                    <a:rPr lang="zh-CN" sz="2400" b="1">
                      <a:solidFill>
                        <a:srgbClr val="FF0000"/>
                      </a:solidFill>
                      <a:latin typeface="宋体" panose="02010600030101010101" pitchFamily="2" charset="-122"/>
                      <a:ea typeface="宋体" panose="02010600030101010101" pitchFamily="2" charset="-122"/>
                    </a:rPr>
                    <a:t>图象连续不断且</a:t>
                  </a:r>
                  <a14:m>
                    <m:oMathPara>
                      <m:oMathParaPr>
                        <m:jc/>
                      </m:oMathParaPr>
                      <m:oMath>
                        <m:r>
                          <a:rPr lang="en-US" altLang="zh-CN" sz="2400" i="1">
                            <a:solidFill>
                              <a:srgbClr val="FF0000"/>
                            </a:solidFill>
                            <a:latin typeface="Cambria Math"/>
                            <a:ea typeface="宋体" pitchFamily="2" charset="-122"/>
                            <a:cs typeface="Cambria Math" panose="02040503050406030204" charset="0"/>
                          </a:rPr>
                          <m:t>𝑓</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𝑎</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𝑓</m:t>
                        </m:r>
                        <m:r>
                          <a:rPr lang="en-US" altLang="zh-CN" sz="2400" i="1">
                            <a:solidFill>
                              <a:srgbClr val="FF0000"/>
                            </a:solidFill>
                            <a:latin typeface="Cambria Math"/>
                            <a:ea typeface="宋体" pitchFamily="2" charset="-122"/>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𝑏</m:t>
                        </m:r>
                        <m:r>
                          <a:rPr lang="en-US" altLang="zh-CN" sz="2400" i="1">
                            <a:solidFill>
                              <a:srgbClr val="FF0000"/>
                            </a:solidFill>
                            <a:latin typeface="Cambria Math"/>
                            <a:ea typeface="宋体" pitchFamily="2" charset="-122"/>
                            <a:cs typeface="Cambria Math" panose="02040503050406030204" charset="0"/>
                          </a:rPr>
                          <m:t>)&lt;</m:t>
                        </m:r>
                        <m:r>
                          <a:rPr lang="en-US" altLang="zh-CN" sz="2400" i="1">
                            <a:solidFill>
                              <a:srgbClr val="FF0000"/>
                            </a:solidFill>
                            <a:latin typeface="Cambria Math"/>
                            <a:ea typeface="宋体" pitchFamily="2" charset="-122"/>
                            <a:cs typeface="Cambria Math" panose="02040503050406030204" charset="0"/>
                          </a:rPr>
                          <m:t>0</m:t>
                        </m:r>
                      </m:oMath>
                    </m:oMathPara>
                  </a14:m>
                  <a:r>
                    <a:rPr lang="zh-CN" sz="2400" b="1">
                      <a:latin typeface="宋体" panose="02010600030101010101" pitchFamily="2" charset="-122"/>
                      <a:ea typeface="宋体" panose="02010600030101010101" pitchFamily="2" charset="-122"/>
                    </a:rPr>
                    <a:t>的函数</a:t>
                  </a:r>
                  <a14:m>
                    <m:oMathPara>
                      <m:oMathParaPr>
                        <m:jc/>
                      </m:oMathParaPr>
                      <m:oMath>
                        <m:r>
                          <a:rPr lang="en-US" altLang="zh-CN" sz="2400" i="1">
                            <a:latin typeface="Cambria Math"/>
                            <a:ea typeface="宋体" pitchFamily="2" charset="-122"/>
                            <a:cs typeface="Cambria Math" panose="02040503050406030204" charset="0"/>
                          </a:rPr>
                          <m:t>𝑦</m:t>
                        </m:r>
                        <m:r>
                          <a:rPr lang="en-US" altLang="zh-CN" sz="2400" i="1">
                            <a:latin typeface="Cambria Math"/>
                            <a:ea typeface="宋体" pitchFamily="2" charset="-122"/>
                            <a:cs typeface="Cambria Math" panose="02040503050406030204" charset="0"/>
                          </a:rPr>
                          <m:t>=</m:t>
                        </m:r>
                        <m:r>
                          <a:rPr lang="en-US" altLang="zh-CN" sz="2400" i="1">
                            <a:latin typeface="Cambria Math"/>
                            <a:ea typeface="宋体" pitchFamily="2" charset="-122"/>
                            <a:cs typeface="Cambria Math" panose="02040503050406030204" charset="0"/>
                          </a:rPr>
                          <m:t>𝑓</m:t>
                        </m:r>
                        <m:r>
                          <a:rPr lang="en-US" altLang="zh-CN" sz="2400" i="1">
                            <a:latin typeface="Cambria Math"/>
                            <a:ea typeface="宋体" pitchFamily="2" charset="-122"/>
                            <a:cs typeface="Cambria Math" panose="02040503050406030204" charset="0"/>
                          </a:rPr>
                          <m:t>(</m:t>
                        </m:r>
                        <m:r>
                          <a:rPr lang="en-US" altLang="zh-CN" sz="2400" i="1">
                            <a:latin typeface="Cambria Math"/>
                            <a:ea typeface="宋体" pitchFamily="2" charset="-122"/>
                            <a:cs typeface="Cambria Math" panose="02040503050406030204" charset="0"/>
                          </a:rPr>
                          <m:t>𝑥</m:t>
                        </m:r>
                        <m:r>
                          <a:rPr lang="en-US" altLang="zh-CN" sz="2400" i="1">
                            <a:latin typeface="Cambria Math"/>
                            <a:ea typeface="宋体" pitchFamily="2" charset="-122"/>
                            <a:cs typeface="Cambria Math" panose="02040503050406030204" charset="0"/>
                          </a:rPr>
                          <m:t>)</m:t>
                        </m:r>
                      </m:oMath>
                    </m:oMathPara>
                  </a14:m>
                  <a:r>
                    <a:rPr lang="zh-CN" sz="2400" b="1">
                      <a:latin typeface="宋体" panose="02010600030101010101" pitchFamily="2" charset="-122"/>
                      <a:ea typeface="宋体" panose="02010600030101010101" pitchFamily="2" charset="-122"/>
                    </a:rPr>
                    <a:t>，通过不断地把它的</a:t>
                  </a:r>
                  <a:r>
                    <a:rPr lang="zh-CN" sz="2400" b="1">
                      <a:solidFill>
                        <a:srgbClr val="FF0000"/>
                      </a:solidFill>
                      <a:latin typeface="宋体" panose="02010600030101010101" pitchFamily="2" charset="-122"/>
                      <a:ea typeface="宋体" panose="02010600030101010101" pitchFamily="2" charset="-122"/>
                    </a:rPr>
                    <a:t>零点所在区间一分为二</a:t>
                  </a:r>
                  <a:r>
                    <a:rPr lang="zh-CN" sz="2400" b="1">
                      <a:latin typeface="宋体" panose="02010600030101010101" pitchFamily="2" charset="-122"/>
                      <a:ea typeface="宋体" panose="02010600030101010101" pitchFamily="2" charset="-122"/>
                    </a:rPr>
                    <a:t>，使所得区间的</a:t>
                  </a:r>
                  <a:r>
                    <a:rPr lang="zh-CN" sz="2400" b="1">
                      <a:solidFill>
                        <a:srgbClr val="FF0000"/>
                      </a:solidFill>
                      <a:latin typeface="宋体" panose="02010600030101010101" pitchFamily="2" charset="-122"/>
                      <a:ea typeface="宋体" panose="02010600030101010101" pitchFamily="2" charset="-122"/>
                    </a:rPr>
                    <a:t>两个端点逐步逼近零点</a:t>
                  </a:r>
                  <a:r>
                    <a:rPr lang="zh-CN" sz="2400" b="1">
                      <a:latin typeface="宋体" panose="02010600030101010101" pitchFamily="2" charset="-122"/>
                      <a:ea typeface="宋体" panose="02010600030101010101" pitchFamily="2" charset="-122"/>
                    </a:rPr>
                    <a:t>，进而得到零点</a:t>
                  </a:r>
                  <a:r>
                    <a:rPr lang="zh-CN" sz="2400" b="1">
                      <a:solidFill>
                        <a:srgbClr val="FF0000"/>
                      </a:solidFill>
                      <a:latin typeface="宋体" panose="02010600030101010101" pitchFamily="2" charset="-122"/>
                      <a:ea typeface="宋体" panose="02010600030101010101" pitchFamily="2" charset="-122"/>
                    </a:rPr>
                    <a:t>近似值</a:t>
                  </a:r>
                  <a:r>
                    <a:rPr lang="zh-CN" sz="2400" b="1">
                      <a:latin typeface="宋体" panose="02010600030101010101" pitchFamily="2" charset="-122"/>
                      <a:ea typeface="宋体" panose="02010600030101010101" pitchFamily="2" charset="-122"/>
                    </a:rPr>
                    <a:t>的方法叫做二分法</a:t>
                  </a:r>
                  <a:r>
                    <a:rPr lang="en-US" altLang="zh-CN" sz="2400" b="1">
                      <a:latin typeface="宋体" panose="02010600030101010101" pitchFamily="2" charset="-122"/>
                      <a:ea typeface="宋体" panose="02010600030101010101" pitchFamily="2" charset="-122"/>
                    </a:rPr>
                    <a:t>.</a:t>
                  </a:r>
                  <a:endPar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endParaRPr>
                </a:p>
              </p:txBody>
            </p:sp>
          </mc:Choice>
          <mc:Fallback>
            <p:sp>
              <p:nvSpPr>
                <p:cNvPr id="7" name="文本框 6"/>
                <p:cNvSpPr txBox="1">
                  <a:spLocks noRot="1" noChangeAspect="1" noMove="1" noResize="1" noEditPoints="1" noAdjustHandles="1" noChangeArrowheads="1" noChangeShapeType="1" noTextEdit="1"/>
                </p:cNvSpPr>
                <p:nvPr/>
              </p:nvSpPr>
              <p:spPr>
                <a:xfrm>
                  <a:off x="1797" y="1367"/>
                  <a:ext cx="16819" cy="2585"/>
                </a:xfrm>
                <a:prstGeom prst="rect">
                  <a:avLst/>
                </a:prstGeom>
                <a:blipFill rotWithShape="1">
                  <a:blip r:embed="rId2"/>
                  <a:stretch>
                    <a:fillRect/>
                  </a:stretch>
                </a:blipFill>
              </p:spPr>
              <p:txBody>
                <a:bodyPr/>
                <a:lstStyle/>
                <a:p>
                  <a:r>
                    <a:rPr lang="zh-CN" altLang="en-US">
                      <a:noFill/>
                    </a:rPr>
                    <a:t> </a:t>
                  </a:r>
                </a:p>
              </p:txBody>
            </p:sp>
          </mc:Fallback>
        </mc:AlternateContent>
      </p:grpSp>
      <p:grpSp>
        <p:nvGrpSpPr>
          <p:cNvPr id="11" name="组合 10" title=""/>
          <p:cNvGrpSpPr/>
          <p:nvPr/>
        </p:nvGrpSpPr>
        <p:grpSpPr>
          <a:xfrm>
            <a:off x="717550" y="2839085"/>
            <a:ext cx="10896600" cy="1640840"/>
            <a:chOff x="1130" y="4471"/>
            <a:chExt cx="17160" cy="2584"/>
          </a:xfrm>
        </p:grpSpPr>
        <p:sp>
          <p:nvSpPr>
            <p:cNvPr id="9" name="文本框 8"/>
            <p:cNvSpPr txBox="1"/>
            <p:nvPr/>
          </p:nvSpPr>
          <p:spPr>
            <a:xfrm>
              <a:off x="1130" y="4471"/>
              <a:ext cx="17160" cy="2585"/>
            </a:xfrm>
            <a:prstGeom prst="rect">
              <a:avLst/>
            </a:prstGeom>
            <a:noFill/>
          </p:spPr>
          <p:txBody>
            <a:bodyPr wrap="square" rtlCol="0" anchor="t">
              <a:spAutoFit/>
            </a:bodyPr>
            <a:lstStyle/>
            <a:p>
              <a:pPr>
                <a:lnSpc>
                  <a:spcPct val="140000"/>
                </a:lnSpc>
              </a:pPr>
              <a:r>
                <a:rPr lang="zh-CN" altLang="en-US" sz="2400" b="1">
                  <a:latin typeface="宋体" panose="02010600030101010101" pitchFamily="2" charset="-122"/>
                  <a:ea typeface="宋体" panose="02010600030101010101" pitchFamily="2" charset="-122"/>
                  <a:cs typeface="Cambria Math" panose="02040503050406030204" charset="0"/>
                  <a:sym typeface="+mn-ea"/>
                </a:rPr>
                <a:t>注：判断一个函数能否用二分法的依据是：</a:t>
              </a:r>
              <a:endParaRPr lang="zh-CN" altLang="en-US" sz="2400" b="1">
                <a:latin typeface="宋体" panose="02010600030101010101" pitchFamily="2" charset="-122"/>
                <a:ea typeface="宋体" panose="02010600030101010101" pitchFamily="2" charset="-122"/>
                <a:cs typeface="Cambria Math" panose="02040503050406030204" charset="0"/>
                <a:sym typeface="+mn-ea"/>
              </a:endParaRPr>
            </a:p>
            <a:p>
              <a:pPr>
                <a:lnSpc>
                  <a:spcPct val="140000"/>
                </a:lnSpc>
              </a:pPr>
              <a:r>
                <a:rPr lang="zh-CN" altLang="en-US" sz="2400" b="1">
                  <a:latin typeface="宋体" panose="02010600030101010101" pitchFamily="2" charset="-122"/>
                  <a:ea typeface="宋体" panose="02010600030101010101" pitchFamily="2" charset="-122"/>
                  <a:cs typeface="Cambria Math" panose="02040503050406030204" charset="0"/>
                  <a:sym typeface="+mn-ea"/>
                </a:rPr>
                <a:t>其</a:t>
              </a:r>
              <a:r>
                <a:rPr lang="zh-CN" altLang="en-US" sz="2400" b="1">
                  <a:solidFill>
                    <a:srgbClr val="FF0000"/>
                  </a:solidFill>
                  <a:latin typeface="宋体" panose="02010600030101010101" pitchFamily="2" charset="-122"/>
                  <a:ea typeface="宋体" panose="02010600030101010101" pitchFamily="2" charset="-122"/>
                  <a:cs typeface="Cambria Math" panose="02040503050406030204" charset="0"/>
                  <a:sym typeface="+mn-ea"/>
                </a:rPr>
                <a:t>图象</a:t>
              </a:r>
              <a:r>
                <a:rPr lang="zh-CN" altLang="en-US" sz="2400" b="1">
                  <a:latin typeface="宋体" panose="02010600030101010101" pitchFamily="2" charset="-122"/>
                  <a:ea typeface="宋体" panose="02010600030101010101" pitchFamily="2" charset="-122"/>
                  <a:cs typeface="Cambria Math" panose="02040503050406030204" charset="0"/>
                  <a:sym typeface="+mn-ea"/>
                </a:rPr>
                <a:t>在零点附近是</a:t>
              </a:r>
              <a:r>
                <a:rPr lang="zh-CN" altLang="en-US" sz="2400" b="1">
                  <a:solidFill>
                    <a:srgbClr val="FF0000"/>
                  </a:solidFill>
                  <a:latin typeface="宋体" panose="02010600030101010101" pitchFamily="2" charset="-122"/>
                  <a:ea typeface="宋体" panose="02010600030101010101" pitchFamily="2" charset="-122"/>
                  <a:cs typeface="Cambria Math" panose="02040503050406030204" charset="0"/>
                  <a:sym typeface="+mn-ea"/>
                </a:rPr>
                <a:t>连续不断</a:t>
              </a:r>
              <a:r>
                <a:rPr lang="zh-CN" altLang="en-US" sz="2400" b="1">
                  <a:latin typeface="宋体" panose="02010600030101010101" pitchFamily="2" charset="-122"/>
                  <a:ea typeface="宋体" panose="02010600030101010101" pitchFamily="2" charset="-122"/>
                  <a:cs typeface="Cambria Math" panose="02040503050406030204" charset="0"/>
                  <a:sym typeface="+mn-ea"/>
                </a:rPr>
                <a:t>的，且</a:t>
              </a:r>
              <a:r>
                <a:rPr lang="zh-CN" altLang="en-US" sz="2400" b="1">
                  <a:solidFill>
                    <a:srgbClr val="FF0000"/>
                  </a:solidFill>
                  <a:latin typeface="宋体" panose="02010600030101010101" pitchFamily="2" charset="-122"/>
                  <a:ea typeface="宋体" panose="02010600030101010101" pitchFamily="2" charset="-122"/>
                  <a:cs typeface="Cambria Math" panose="02040503050406030204" charset="0"/>
                  <a:sym typeface="+mn-ea"/>
                </a:rPr>
                <a:t>该零点为变号零点</a:t>
              </a:r>
              <a:r>
                <a:rPr lang="en-US" altLang="zh-CN" sz="2400" b="1">
                  <a:latin typeface="宋体" panose="02010600030101010101" pitchFamily="2" charset="-122"/>
                  <a:ea typeface="宋体" panose="02010600030101010101" pitchFamily="2" charset="-122"/>
                  <a:cs typeface="Cambria Math" panose="02040503050406030204" charset="0"/>
                  <a:sym typeface="+mn-ea"/>
                </a:rPr>
                <a:t>.</a:t>
              </a:r>
              <a:r>
                <a:rPr lang="zh-CN" altLang="en-US" sz="2400" b="1">
                  <a:latin typeface="宋体" panose="02010600030101010101" pitchFamily="2" charset="-122"/>
                  <a:ea typeface="宋体" panose="02010600030101010101" pitchFamily="2" charset="-122"/>
                  <a:cs typeface="Cambria Math" panose="02040503050406030204" charset="0"/>
                  <a:sym typeface="+mn-ea"/>
                </a:rPr>
                <a:t>因此，</a:t>
              </a:r>
              <a:r>
                <a:rPr lang="zh-CN" altLang="en-US" sz="2400" b="1">
                  <a:solidFill>
                    <a:schemeClr val="tx1"/>
                  </a:solidFill>
                  <a:latin typeface="宋体" panose="02010600030101010101" pitchFamily="2" charset="-122"/>
                  <a:ea typeface="宋体" panose="02010600030101010101" pitchFamily="2" charset="-122"/>
                  <a:cs typeface="Cambria Math" panose="02040503050406030204" charset="0"/>
                  <a:sym typeface="+mn-ea"/>
                </a:rPr>
                <a:t>用</a:t>
              </a:r>
              <a:r>
                <a:rPr lang="zh-CN" altLang="en-US" sz="2400" b="1">
                  <a:solidFill>
                    <a:srgbClr val="FF0000"/>
                  </a:solidFill>
                  <a:latin typeface="宋体" panose="02010600030101010101" pitchFamily="2" charset="-122"/>
                  <a:ea typeface="宋体" panose="02010600030101010101" pitchFamily="2" charset="-122"/>
                  <a:cs typeface="Cambria Math" panose="02040503050406030204" charset="0"/>
                  <a:sym typeface="+mn-ea"/>
                </a:rPr>
                <a:t>二分法</a:t>
              </a:r>
              <a:r>
                <a:rPr lang="zh-CN" altLang="en-US" sz="2400" b="1">
                  <a:solidFill>
                    <a:schemeClr val="tx1"/>
                  </a:solidFill>
                  <a:latin typeface="宋体" panose="02010600030101010101" pitchFamily="2" charset="-122"/>
                  <a:ea typeface="宋体" panose="02010600030101010101" pitchFamily="2" charset="-122"/>
                  <a:cs typeface="Cambria Math" panose="02040503050406030204" charset="0"/>
                  <a:sym typeface="+mn-ea"/>
                </a:rPr>
                <a:t>求函数的零点的近似值的方法仅</a:t>
              </a:r>
              <a:r>
                <a:rPr lang="zh-CN" altLang="en-US" sz="2400" b="1">
                  <a:solidFill>
                    <a:srgbClr val="FF0000"/>
                  </a:solidFill>
                  <a:latin typeface="宋体" panose="02010600030101010101" pitchFamily="2" charset="-122"/>
                  <a:ea typeface="宋体" panose="02010600030101010101" pitchFamily="2" charset="-122"/>
                  <a:cs typeface="Cambria Math" panose="02040503050406030204" charset="0"/>
                  <a:sym typeface="+mn-ea"/>
                </a:rPr>
                <a:t>对函数的变号零点适用</a:t>
              </a:r>
              <a:r>
                <a:rPr lang="zh-CN" altLang="en-US" sz="2400" b="1">
                  <a:solidFill>
                    <a:schemeClr val="tx1"/>
                  </a:solidFill>
                  <a:latin typeface="宋体" panose="02010600030101010101" pitchFamily="2" charset="-122"/>
                  <a:ea typeface="宋体" panose="02010600030101010101" pitchFamily="2" charset="-122"/>
                  <a:cs typeface="Cambria Math" panose="02040503050406030204" charset="0"/>
                  <a:sym typeface="+mn-ea"/>
                </a:rPr>
                <a:t>，</a:t>
              </a:r>
              <a:r>
                <a:rPr lang="zh-CN" altLang="en-US" sz="2400" b="1">
                  <a:solidFill>
                    <a:srgbClr val="FF0000"/>
                  </a:solidFill>
                  <a:latin typeface="宋体" panose="02010600030101010101" pitchFamily="2" charset="-122"/>
                  <a:ea typeface="宋体" panose="02010600030101010101" pitchFamily="2" charset="-122"/>
                  <a:cs typeface="Cambria Math" panose="02040503050406030204" charset="0"/>
                  <a:sym typeface="+mn-ea"/>
                </a:rPr>
                <a:t>对函数的不变号零点不适用</a:t>
              </a:r>
              <a:r>
                <a:rPr lang="en-US" altLang="zh-CN" sz="2400" b="1">
                  <a:solidFill>
                    <a:schemeClr val="tx1"/>
                  </a:solidFill>
                  <a:latin typeface="宋体" panose="02010600030101010101" pitchFamily="2" charset="-122"/>
                  <a:ea typeface="宋体" panose="02010600030101010101" pitchFamily="2" charset="-122"/>
                  <a:cs typeface="Cambria Math" panose="02040503050406030204" charset="0"/>
                  <a:sym typeface="+mn-ea"/>
                </a:rPr>
                <a:t>.</a:t>
              </a:r>
              <a:endParaRPr lang="en-US" altLang="zh-CN" sz="2400" b="1">
                <a:solidFill>
                  <a:schemeClr val="tx1"/>
                </a:solidFill>
                <a:latin typeface="宋体" panose="02010600030101010101" pitchFamily="2" charset="-122"/>
                <a:ea typeface="宋体" panose="02010600030101010101" pitchFamily="2" charset="-122"/>
                <a:cs typeface="Cambria Math" panose="02040503050406030204" charset="0"/>
                <a:sym typeface="+mn-ea"/>
              </a:endParaRPr>
            </a:p>
          </p:txBody>
        </p:sp>
        <p:sp>
          <p:nvSpPr>
            <p:cNvPr id="10" name="矩形 9"/>
            <p:cNvSpPr/>
            <p:nvPr/>
          </p:nvSpPr>
          <p:spPr>
            <a:xfrm>
              <a:off x="10449" y="4974"/>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spTree>
    <p:custDataLst>
      <p:tags r:id="rId3"/>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608330" y="-51435"/>
            <a:ext cx="11209655" cy="583565"/>
            <a:chOff x="918" y="448"/>
            <a:chExt cx="17653" cy="919"/>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新知探索</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mc:AlternateContent>
        <mc:Choice Requires="a14">
          <p:sp>
            <p:nvSpPr>
              <p:cNvPr id="7" name="文本框 6" title=""/>
              <p:cNvSpPr txBox="1"/>
              <p:nvPr/>
            </p:nvSpPr>
            <p:spPr>
              <a:xfrm>
                <a:off x="474345" y="549910"/>
                <a:ext cx="9992360" cy="5367020"/>
              </a:xfrm>
              <a:prstGeom prst="rect">
                <a:avLst/>
              </a:prstGeom>
              <a:noFill/>
            </p:spPr>
            <p:txBody>
              <a:bodyPr wrap="square" rtlCol="0">
                <a:spAutoFit/>
              </a:bodyPr>
              <a:lstStyle/>
              <a:p>
                <a:pPr>
                  <a:lnSpc>
                    <a:spcPct val="130000"/>
                  </a:lnSpc>
                </a:pPr>
                <a:r>
                  <a:rPr lang="zh-CN" altLang="en-US" sz="2400" b="1">
                    <a:latin typeface="宋体" panose="02010600030101010101" pitchFamily="2" charset="-122"/>
                    <a:ea typeface="宋体" panose="02010600030101010101" pitchFamily="2" charset="-122"/>
                    <a:cs typeface="Cambria Math" panose="02040503050406030204" charset="0"/>
                  </a:rPr>
                  <a:t>给定精确度</a:t>
                </a:r>
                <a14:m>
                  <m:oMathPara>
                    <m:oMathParaPr>
                      <m:jc/>
                    </m:oMathParaPr>
                    <m:oMath>
                      <m:r>
                        <a:rPr lang="en-US" altLang="zh-CN" sz="2400" i="1">
                          <a:latin typeface="Cambria Math"/>
                          <a:ea typeface="宋体" pitchFamily="2" charset="-122"/>
                          <a:cs typeface="Cambria Math" panose="02040503050406030204" charset="0"/>
                        </a:rPr>
                        <m:t>𝜀</m:t>
                      </m:r>
                    </m:oMath>
                  </m:oMathPara>
                </a14:m>
                <a:r>
                  <a:rPr lang="zh-CN" altLang="en-US" sz="2400">
                    <a:latin typeface="Cambria Math" panose="02040503050406030204" charset="0"/>
                    <a:ea typeface="宋体" panose="02010600030101010101" pitchFamily="2" charset="-122"/>
                    <a:cs typeface="Cambria Math" panose="02040503050406030204" charset="0"/>
                  </a:rPr>
                  <a:t>，</a:t>
                </a:r>
                <a:r>
                  <a:rPr lang="zh-CN" altLang="en-US" sz="2400" b="1">
                    <a:latin typeface="Cambria Math" panose="02040503050406030204" charset="0"/>
                    <a:ea typeface="宋体" panose="02010600030101010101" pitchFamily="2" charset="-122"/>
                    <a:cs typeface="Cambria Math" panose="02040503050406030204" charset="0"/>
                  </a:rPr>
                  <a:t>用二分法求函数</a:t>
                </a:r>
                <a14:m>
                  <m:oMathPara>
                    <m:oMathParaPr>
                      <m:jc/>
                    </m:oMathParaPr>
                    <m:oMath>
                      <m:r>
                        <a:rPr lang="en-US" altLang="zh-CN" sz="2400" i="1">
                          <a:latin typeface="Cambria Math"/>
                          <a:ea typeface="宋体" pitchFamily="2" charset="-122"/>
                          <a:cs typeface="Cambria Math" panose="02040503050406030204" charset="0"/>
                        </a:rPr>
                        <m:t>𝑦</m:t>
                      </m:r>
                      <m:r>
                        <a:rPr lang="en-US" altLang="zh-CN" sz="2400" i="1">
                          <a:latin typeface="Cambria Math"/>
                          <a:ea typeface="宋体" pitchFamily="2" charset="-122"/>
                          <a:cs typeface="Cambria Math" panose="02040503050406030204" charset="0"/>
                        </a:rPr>
                        <m:t>=</m:t>
                      </m:r>
                      <m:r>
                        <a:rPr lang="en-US" altLang="zh-CN" sz="2400" i="1">
                          <a:latin typeface="Cambria Math"/>
                          <a:ea typeface="宋体" pitchFamily="2" charset="-122"/>
                          <a:cs typeface="Cambria Math" panose="02040503050406030204" charset="0"/>
                        </a:rPr>
                        <m:t>𝑓</m:t>
                      </m:r>
                      <m:r>
                        <a:rPr lang="en-US" altLang="zh-CN" sz="2400" i="1">
                          <a:latin typeface="Cambria Math"/>
                          <a:ea typeface="宋体" pitchFamily="2" charset="-122"/>
                          <a:cs typeface="Cambria Math" panose="02040503050406030204" charset="0"/>
                        </a:rPr>
                        <m:t>(</m:t>
                      </m:r>
                      <m:r>
                        <a:rPr lang="en-US" altLang="zh-CN" sz="2400" i="1">
                          <a:latin typeface="Cambria Math"/>
                          <a:ea typeface="宋体" pitchFamily="2" charset="-122"/>
                          <a:cs typeface="Cambria Math" panose="02040503050406030204" charset="0"/>
                        </a:rPr>
                        <m:t>𝑥</m:t>
                      </m:r>
                      <m:r>
                        <a:rPr lang="en-US" altLang="zh-CN" sz="2400" i="1">
                          <a:latin typeface="Cambria Math"/>
                          <a:ea typeface="宋体" pitchFamily="2" charset="-122"/>
                          <a:cs typeface="Cambria Math" panose="02040503050406030204" charset="0"/>
                        </a:rPr>
                        <m:t>)</m:t>
                      </m:r>
                    </m:oMath>
                  </m:oMathPara>
                </a14:m>
                <a:r>
                  <a:rPr lang="zh-CN" altLang="en-US" sz="2400" b="1">
                    <a:latin typeface="Cambria Math" panose="02040503050406030204" charset="0"/>
                    <a:ea typeface="宋体" panose="02010600030101010101" pitchFamily="2" charset="-122"/>
                    <a:cs typeface="Cambria Math" panose="02040503050406030204" charset="0"/>
                  </a:rPr>
                  <a:t>零点</a:t>
                </a:r>
                <a14:m>
                  <m:oMathPara>
                    <m:oMathParaPr>
                      <m:jc/>
                    </m:oMathParaPr>
                    <m:oMath>
                      <m:sSub>
                        <m:sSubPr>
                          <m:ctrlPr>
                            <a:rPr lang="en-US" altLang="zh-CN" sz="2400" i="1">
                              <a:latin typeface="Cambria Math"/>
                              <a:ea typeface="宋体" pitchFamily="2" charset="-122"/>
                              <a:cs typeface="Cambria Math" panose="02040503050406030204" charset="0"/>
                            </a:rPr>
                          </m:ctrlPr>
                        </m:sSubPr>
                        <m:e>
                          <m:r>
                            <a:rPr lang="en-US" altLang="zh-CN" sz="2400" i="1">
                              <a:latin typeface="Cambria Math"/>
                              <a:ea typeface="宋体" pitchFamily="2" charset="-122"/>
                              <a:cs typeface="Cambria Math" panose="02040503050406030204" charset="0"/>
                            </a:rPr>
                            <m:t>𝑥</m:t>
                          </m:r>
                        </m:e>
                        <m:sub>
                          <m:r>
                            <a:rPr lang="en-US" altLang="zh-CN" sz="2400" i="1">
                              <a:latin typeface="Cambria Math"/>
                              <a:ea typeface="宋体" pitchFamily="2" charset="-122"/>
                              <a:cs typeface="Cambria Math" panose="02040503050406030204" charset="0"/>
                            </a:rPr>
                            <m:t>0</m:t>
                          </m:r>
                        </m:sub>
                      </m:sSub>
                    </m:oMath>
                  </m:oMathPara>
                </a14:m>
                <a:r>
                  <a:rPr lang="zh-CN" altLang="en-US" sz="2400" b="1">
                    <a:latin typeface="Cambria Math" panose="02040503050406030204" charset="0"/>
                    <a:ea typeface="宋体" panose="02010600030101010101" pitchFamily="2" charset="-122"/>
                    <a:cs typeface="Cambria Math" panose="02040503050406030204" charset="0"/>
                  </a:rPr>
                  <a:t>的近似值的一般步骤如下：</a:t>
                </a:r>
                <a:endParaRPr lang="zh-CN" altLang="en-US" sz="2400" b="1">
                  <a:latin typeface="Cambria Math" panose="02040503050406030204" charset="0"/>
                  <a:ea typeface="宋体" panose="02010600030101010101" pitchFamily="2" charset="-122"/>
                  <a:cs typeface="Cambria Math" panose="02040503050406030204" charset="0"/>
                </a:endParaRPr>
              </a:p>
              <a:p>
                <a:pPr>
                  <a:lnSpc>
                    <a:spcPct val="130000"/>
                  </a:lnSpc>
                </a:pPr>
                <a:r>
                  <a:rPr lang="en-US" altLang="zh-CN" sz="2400" b="1">
                    <a:latin typeface="宋体" panose="02010600030101010101" pitchFamily="2" charset="-122"/>
                    <a:ea typeface="宋体" panose="02010600030101010101" pitchFamily="2" charset="-122"/>
                    <a:cs typeface="宋体" panose="02010600030101010101" pitchFamily="2" charset="-122"/>
                  </a:rPr>
                  <a:t>1.</a:t>
                </a:r>
                <a:r>
                  <a:rPr lang="zh-CN" altLang="en-US" sz="2400" b="1">
                    <a:latin typeface="宋体" panose="02010600030101010101" pitchFamily="2" charset="-122"/>
                    <a:ea typeface="宋体" panose="02010600030101010101" pitchFamily="2" charset="-122"/>
                    <a:cs typeface="宋体" panose="02010600030101010101" pitchFamily="2" charset="-122"/>
                  </a:rPr>
                  <a:t>确定</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零点</a:t>
                </a:r>
                <a14:m>
                  <m:oMathPara>
                    <m:oMathParaPr>
                      <m:jc/>
                    </m:oMathParaPr>
                    <m:oMath>
                      <m:sSub>
                        <m:sSubPr>
                          <m:ctrlPr>
                            <a:rPr lang="en-US" altLang="zh-CN" sz="2400" i="1">
                              <a:latin typeface="Cambria Math"/>
                              <a:ea typeface="宋体" pitchFamily="2" charset="-122"/>
                              <a:cs typeface="Cambria Math" panose="02040503050406030204" charset="0"/>
                            </a:rPr>
                          </m:ctrlPr>
                        </m:sSubPr>
                        <m:e>
                          <m:r>
                            <a:rPr lang="en-US" altLang="zh-CN" sz="2400" i="1">
                              <a:latin typeface="Cambria Math"/>
                              <a:ea typeface="宋体" pitchFamily="2" charset="-122"/>
                              <a:cs typeface="Cambria Math" panose="02040503050406030204" charset="0"/>
                            </a:rPr>
                            <m:t>𝑥</m:t>
                          </m:r>
                        </m:e>
                        <m:sub>
                          <m:r>
                            <a:rPr lang="en-US" altLang="zh-CN" sz="2400" i="1">
                              <a:latin typeface="Cambria Math"/>
                              <a:ea typeface="MS Mincho" panose="02020609040205080304" charset="-128"/>
                              <a:cs typeface="Cambria Math" panose="02040503050406030204" charset="0"/>
                            </a:rPr>
                            <m:t>0</m:t>
                          </m:r>
                        </m:sub>
                      </m:sSub>
                    </m:oMath>
                  </m:oMathPara>
                </a14:m>
                <a:r>
                  <a:rPr lang="zh-CN" altLang="en-US" sz="2400" b="1">
                    <a:latin typeface="宋体" panose="02010600030101010101" pitchFamily="2" charset="-122"/>
                    <a:ea typeface="宋体" panose="02010600030101010101" pitchFamily="2" charset="-122"/>
                    <a:cs typeface="宋体" panose="02010600030101010101" pitchFamily="2" charset="-122"/>
                  </a:rPr>
                  <a:t>初始区间</a:t>
                </a:r>
                <a14:m>
                  <m:oMathPara>
                    <m:oMathParaPr>
                      <m:jc/>
                    </m:oMathParaPr>
                    <m:oMath>
                      <m:r>
                        <a:rPr lang="en-US" altLang="zh-CN" sz="2400" i="1">
                          <a:latin typeface="Cambria Math"/>
                          <a:ea typeface="MS Mincho" panose="02020609040205080304" charset="-128"/>
                          <a:cs typeface="Cambria Math" panose="02040503050406030204" charset="0"/>
                        </a:rPr>
                        <m:t>[</m:t>
                      </m:r>
                      <m:r>
                        <a:rPr lang="en-US" altLang="zh-CN" sz="2400" i="1">
                          <a:latin typeface="Cambria Math"/>
                          <a:ea typeface="宋体" pitchFamily="2" charset="-122"/>
                          <a:cs typeface="Cambria Math" panose="02040503050406030204" charset="0"/>
                        </a:rPr>
                        <m:t>𝑎</m:t>
                      </m:r>
                      <m:r>
                        <a:rPr lang="en-US" altLang="zh-CN" sz="2400" i="1">
                          <a:latin typeface="Cambria Math"/>
                          <a:ea typeface="MS Mincho" panose="02020609040205080304" charset="-128"/>
                          <a:cs typeface="Cambria Math" panose="02040503050406030204" charset="0"/>
                        </a:rPr>
                        <m:t>,</m:t>
                      </m:r>
                      <m:r>
                        <a:rPr lang="en-US" altLang="zh-CN" sz="2400" i="1">
                          <a:latin typeface="Cambria Math"/>
                          <a:ea typeface="宋体" pitchFamily="2" charset="-122"/>
                          <a:cs typeface="Cambria Math" panose="02040503050406030204" charset="0"/>
                        </a:rPr>
                        <m:t>𝑏</m:t>
                      </m:r>
                      <m:r>
                        <a:rPr lang="en-US" altLang="zh-CN" sz="2400" i="1">
                          <a:latin typeface="Cambria Math"/>
                          <a:ea typeface="MS Mincho" panose="02020609040205080304" charset="-128"/>
                          <a:cs typeface="Cambria Math" panose="02040503050406030204" charset="0"/>
                        </a:rPr>
                        <m:t>]</m:t>
                      </m:r>
                    </m:oMath>
                  </m:oMathPara>
                </a14:m>
                <a:r>
                  <a:rPr lang="zh-CN" altLang="en-US" sz="2400" b="1">
                    <a:latin typeface="宋体" panose="02010600030101010101" pitchFamily="2" charset="-122"/>
                    <a:ea typeface="宋体" panose="02010600030101010101" pitchFamily="2" charset="-122"/>
                    <a:cs typeface="宋体" panose="02010600030101010101" pitchFamily="2" charset="-122"/>
                  </a:rPr>
                  <a:t>，验证</a:t>
                </a:r>
                <a14:m>
                  <m:oMathPara>
                    <m:oMathParaPr>
                      <m:jc/>
                    </m:oMathParaPr>
                    <m:oMath>
                      <m:r>
                        <a:rPr lang="en-US" altLang="zh-CN" sz="2400" i="1">
                          <a:latin typeface="Cambria Math"/>
                          <a:ea typeface="宋体" pitchFamily="2" charset="-122"/>
                          <a:cs typeface="Cambria Math" panose="02040503050406030204" charset="0"/>
                        </a:rPr>
                        <m:t>𝑓</m:t>
                      </m:r>
                      <m:r>
                        <a:rPr lang="en-US" altLang="zh-CN" sz="2400" i="1">
                          <a:latin typeface="Cambria Math"/>
                          <a:ea typeface="MS Mincho" panose="02020609040205080304" charset="-128"/>
                          <a:cs typeface="Cambria Math" panose="02040503050406030204" charset="0"/>
                        </a:rPr>
                        <m:t>(</m:t>
                      </m:r>
                      <m:r>
                        <a:rPr lang="en-US" altLang="zh-CN" sz="2400" i="1">
                          <a:latin typeface="Cambria Math"/>
                          <a:ea typeface="宋体" pitchFamily="2" charset="-122"/>
                          <a:cs typeface="Cambria Math" panose="02040503050406030204" charset="0"/>
                        </a:rPr>
                        <m:t>𝑎</m:t>
                      </m:r>
                      <m:r>
                        <a:rPr lang="en-US" altLang="zh-CN" sz="2400" i="1">
                          <a:latin typeface="Cambria Math"/>
                          <a:ea typeface="MS Mincho" panose="02020609040205080304" charset="-128"/>
                          <a:cs typeface="Cambria Math" panose="02040503050406030204" charset="0"/>
                        </a:rPr>
                        <m:t>)</m:t>
                      </m:r>
                      <m:r>
                        <a:rPr lang="en-US" altLang="zh-CN" sz="2400" i="1">
                          <a:latin typeface="Cambria Math"/>
                          <a:ea typeface="宋体" pitchFamily="2" charset="-122"/>
                          <a:cs typeface="Cambria Math" panose="02040503050406030204" charset="0"/>
                        </a:rPr>
                        <m:t>𝑓</m:t>
                      </m:r>
                      <m:r>
                        <a:rPr lang="en-US" altLang="zh-CN" sz="2400" i="1">
                          <a:latin typeface="Cambria Math"/>
                          <a:ea typeface="MS Mincho" panose="02020609040205080304" charset="-128"/>
                          <a:cs typeface="Cambria Math" panose="02040503050406030204" charset="0"/>
                        </a:rPr>
                        <m:t>(</m:t>
                      </m:r>
                      <m:r>
                        <a:rPr lang="en-US" altLang="zh-CN" sz="2400" i="1">
                          <a:latin typeface="Cambria Math"/>
                          <a:ea typeface="宋体" pitchFamily="2" charset="-122"/>
                          <a:cs typeface="Cambria Math" panose="02040503050406030204" charset="0"/>
                        </a:rPr>
                        <m:t>𝑏</m:t>
                      </m:r>
                      <m:r>
                        <a:rPr lang="en-US" altLang="zh-CN" sz="2400" i="1">
                          <a:latin typeface="Cambria Math"/>
                          <a:ea typeface="MS Mincho" panose="02020609040205080304" charset="-128"/>
                          <a:cs typeface="Cambria Math" panose="02040503050406030204" charset="0"/>
                        </a:rPr>
                        <m:t>)&lt;</m:t>
                      </m:r>
                      <m:r>
                        <a:rPr lang="en-US" altLang="zh-CN" sz="2400" i="1">
                          <a:latin typeface="Cambria Math"/>
                          <a:ea typeface="MS Mincho" panose="02020609040205080304" charset="-128"/>
                          <a:cs typeface="Cambria Math" panose="02040503050406030204" charset="0"/>
                        </a:rPr>
                        <m:t>0</m:t>
                      </m:r>
                    </m:oMath>
                  </m:oMathPara>
                </a14:m>
                <a:r>
                  <a:rPr lang="en-US" altLang="zh-CN" sz="2400" b="1">
                    <a:latin typeface="宋体" panose="02010600030101010101" pitchFamily="2" charset="-122"/>
                    <a:ea typeface="宋体" panose="02010600030101010101" pitchFamily="2" charset="-122"/>
                    <a:cs typeface="宋体" panose="02010600030101010101" pitchFamily="2" charset="-122"/>
                  </a:rPr>
                  <a:t>.</a:t>
                </a:r>
                <a:endParaRPr lang="en-US" altLang="zh-CN" sz="2400" b="1">
                  <a:latin typeface="宋体" panose="02010600030101010101" pitchFamily="2" charset="-122"/>
                  <a:ea typeface="宋体" panose="02010600030101010101" pitchFamily="2" charset="-122"/>
                  <a:cs typeface="宋体" panose="02010600030101010101" pitchFamily="2" charset="-122"/>
                </a:endParaRPr>
              </a:p>
              <a:p>
                <a:pPr>
                  <a:lnSpc>
                    <a:spcPct val="130000"/>
                  </a:lnSpc>
                </a:pPr>
                <a:r>
                  <a:rPr lang="en-US" altLang="zh-CN" sz="2400" b="1">
                    <a:latin typeface="宋体" panose="02010600030101010101" pitchFamily="2" charset="-122"/>
                    <a:ea typeface="宋体" panose="02010600030101010101" pitchFamily="2" charset="-122"/>
                    <a:cs typeface="宋体" panose="02010600030101010101" pitchFamily="2" charset="-122"/>
                  </a:rPr>
                  <a:t>2.</a:t>
                </a:r>
                <a:r>
                  <a:rPr lang="zh-CN" altLang="en-US" sz="2400" b="1">
                    <a:latin typeface="宋体" panose="02010600030101010101" pitchFamily="2" charset="-122"/>
                    <a:ea typeface="宋体" panose="02010600030101010101" pitchFamily="2" charset="-122"/>
                    <a:cs typeface="宋体" panose="02010600030101010101" pitchFamily="2" charset="-122"/>
                  </a:rPr>
                  <a:t>求区间</a:t>
                </a:r>
                <a14:m>
                  <m:oMathPara>
                    <m:oMathParaPr>
                      <m:jc/>
                    </m:oMathParaPr>
                    <m:oMath>
                      <m:r>
                        <a:rPr lang="en-US" altLang="zh-CN" sz="2400" i="1">
                          <a:latin typeface="Cambria Math"/>
                          <a:ea typeface="MS Mincho" panose="02020609040205080304" charset="-128"/>
                          <a:cs typeface="Cambria Math" panose="02040503050406030204" charset="0"/>
                        </a:rPr>
                        <m:t>(</m:t>
                      </m:r>
                      <m:r>
                        <a:rPr lang="en-US" altLang="zh-CN" sz="2400" i="1">
                          <a:latin typeface="Cambria Math"/>
                          <a:ea typeface="宋体" pitchFamily="2" charset="-122"/>
                          <a:cs typeface="Cambria Math" panose="02040503050406030204" charset="0"/>
                        </a:rPr>
                        <m:t>𝑎</m:t>
                      </m:r>
                      <m:r>
                        <a:rPr lang="en-US" altLang="zh-CN" sz="2400" i="1">
                          <a:latin typeface="Cambria Math"/>
                          <a:ea typeface="MS Mincho" panose="02020609040205080304" charset="-128"/>
                          <a:cs typeface="Cambria Math" panose="02040503050406030204" charset="0"/>
                        </a:rPr>
                        <m:t>,</m:t>
                      </m:r>
                      <m:r>
                        <a:rPr lang="en-US" altLang="zh-CN" sz="2400" i="1">
                          <a:latin typeface="Cambria Math"/>
                          <a:ea typeface="宋体" pitchFamily="2" charset="-122"/>
                          <a:cs typeface="Cambria Math" panose="02040503050406030204" charset="0"/>
                        </a:rPr>
                        <m:t>𝑏</m:t>
                      </m:r>
                      <m:r>
                        <a:rPr lang="en-US" altLang="zh-CN" sz="2400" i="1">
                          <a:latin typeface="Cambria Math"/>
                          <a:ea typeface="MS Mincho" panose="02020609040205080304" charset="-128"/>
                          <a:cs typeface="Cambria Math" panose="02040503050406030204" charset="0"/>
                        </a:rPr>
                        <m:t>)</m:t>
                      </m:r>
                    </m:oMath>
                  </m:oMathPara>
                </a14:m>
                <a:r>
                  <a:rPr lang="zh-CN" altLang="en-US" sz="2400" b="1">
                    <a:latin typeface="宋体" panose="02010600030101010101" pitchFamily="2" charset="-122"/>
                    <a:ea typeface="宋体" panose="02010600030101010101" pitchFamily="2" charset="-122"/>
                    <a:cs typeface="宋体" panose="02010600030101010101" pitchFamily="2" charset="-122"/>
                  </a:rPr>
                  <a:t>的中点</a:t>
                </a:r>
                <a14:m>
                  <m:oMathPara>
                    <m:oMathParaPr>
                      <m:jc/>
                    </m:oMathParaPr>
                    <m:oMath>
                      <m:r>
                        <a:rPr lang="en-US" altLang="zh-CN" sz="2400" i="1">
                          <a:latin typeface="Cambria Math"/>
                          <a:ea typeface="宋体" pitchFamily="2" charset="-122"/>
                          <a:cs typeface="Cambria Math" panose="02040503050406030204" charset="0"/>
                        </a:rPr>
                        <m:t>𝑐</m:t>
                      </m:r>
                    </m:oMath>
                  </m:oMathPara>
                </a14:m>
                <a:r>
                  <a:rPr lang="en-US" altLang="zh-CN" sz="2400" b="1">
                    <a:latin typeface="宋体" panose="02010600030101010101" pitchFamily="2" charset="-122"/>
                    <a:ea typeface="宋体" panose="02010600030101010101" pitchFamily="2" charset="-122"/>
                    <a:cs typeface="宋体" panose="02010600030101010101" pitchFamily="2" charset="-122"/>
                  </a:rPr>
                  <a:t>.</a:t>
                </a:r>
                <a:endParaRPr lang="en-US" altLang="zh-CN" sz="2400" b="1">
                  <a:latin typeface="宋体" panose="02010600030101010101" pitchFamily="2" charset="-122"/>
                  <a:ea typeface="宋体" panose="02010600030101010101" pitchFamily="2" charset="-122"/>
                  <a:cs typeface="宋体" panose="02010600030101010101" pitchFamily="2" charset="-122"/>
                </a:endParaRPr>
              </a:p>
              <a:p>
                <a:pPr>
                  <a:lnSpc>
                    <a:spcPct val="130000"/>
                  </a:lnSpc>
                </a:pPr>
                <a:r>
                  <a:rPr lang="en-US" altLang="zh-CN" sz="2400" b="1">
                    <a:latin typeface="宋体" panose="02010600030101010101" pitchFamily="2" charset="-122"/>
                    <a:ea typeface="宋体" panose="02010600030101010101" pitchFamily="2" charset="-122"/>
                    <a:cs typeface="宋体" panose="02010600030101010101" pitchFamily="2" charset="-122"/>
                  </a:rPr>
                  <a:t>3.</a:t>
                </a:r>
                <a:r>
                  <a:rPr lang="zh-CN" altLang="en-US" sz="2400" b="1">
                    <a:latin typeface="宋体" panose="02010600030101010101" pitchFamily="2" charset="-122"/>
                    <a:ea typeface="宋体" panose="02010600030101010101" pitchFamily="2" charset="-122"/>
                    <a:cs typeface="宋体" panose="02010600030101010101" pitchFamily="2" charset="-122"/>
                  </a:rPr>
                  <a:t>计算</a:t>
                </a:r>
                <a14:m>
                  <m:oMathPara>
                    <m:oMathParaPr>
                      <m:jc/>
                    </m:oMathParaPr>
                    <m:oMath>
                      <m:r>
                        <a:rPr lang="en-US" altLang="zh-CN" sz="2400" i="1">
                          <a:latin typeface="Cambria Math"/>
                          <a:ea typeface="宋体" pitchFamily="2" charset="-122"/>
                          <a:cs typeface="Cambria Math" panose="02040503050406030204" charset="0"/>
                        </a:rPr>
                        <m:t>𝑓</m:t>
                      </m:r>
                      <m:r>
                        <a:rPr lang="en-US" altLang="zh-CN" sz="2400" i="1">
                          <a:latin typeface="Cambria Math"/>
                          <a:ea typeface="MS Mincho" panose="02020609040205080304" charset="-128"/>
                          <a:cs typeface="Cambria Math" panose="02040503050406030204" charset="0"/>
                        </a:rPr>
                        <m:t>(</m:t>
                      </m:r>
                      <m:r>
                        <a:rPr lang="en-US" altLang="zh-CN" sz="2400" i="1">
                          <a:latin typeface="Cambria Math"/>
                          <a:ea typeface="宋体" pitchFamily="2" charset="-122"/>
                          <a:cs typeface="Cambria Math" panose="02040503050406030204" charset="0"/>
                        </a:rPr>
                        <m:t>𝑐</m:t>
                      </m:r>
                      <m:r>
                        <a:rPr lang="en-US" altLang="zh-CN" sz="2400" i="1">
                          <a:latin typeface="Cambria Math"/>
                          <a:ea typeface="MS Mincho" panose="02020609040205080304" charset="-128"/>
                          <a:cs typeface="Cambria Math" panose="02040503050406030204" charset="0"/>
                        </a:rPr>
                        <m:t>)</m:t>
                      </m:r>
                    </m:oMath>
                  </m:oMathPara>
                </a14:m>
                <a:r>
                  <a:rPr lang="zh-CN" altLang="en-US" sz="2400" b="1">
                    <a:latin typeface="宋体" panose="02010600030101010101" pitchFamily="2" charset="-122"/>
                    <a:ea typeface="宋体" panose="02010600030101010101" pitchFamily="2" charset="-122"/>
                    <a:cs typeface="宋体" panose="02010600030101010101" pitchFamily="2" charset="-122"/>
                  </a:rPr>
                  <a:t>，并进一步确定零点所在的区间：</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pPr>
                  <a:lnSpc>
                    <a:spcPct val="130000"/>
                  </a:lnSpc>
                </a:pPr>
                <a:r>
                  <a:rPr lang="en-US" altLang="zh-CN" sz="2400" b="1">
                    <a:latin typeface="宋体" panose="02010600030101010101" pitchFamily="2" charset="-122"/>
                    <a:ea typeface="宋体" panose="02010600030101010101" pitchFamily="2" charset="-122"/>
                    <a:cs typeface="宋体" panose="02010600030101010101" pitchFamily="2" charset="-122"/>
                  </a:rPr>
                  <a:t>(1)</a:t>
                </a:r>
                <a:r>
                  <a:rPr lang="zh-CN" altLang="en-US" sz="2400" b="1">
                    <a:latin typeface="宋体" panose="02010600030101010101" pitchFamily="2" charset="-122"/>
                    <a:ea typeface="宋体" panose="02010600030101010101" pitchFamily="2" charset="-122"/>
                    <a:cs typeface="宋体" panose="02010600030101010101" pitchFamily="2" charset="-122"/>
                  </a:rPr>
                  <a:t>若</a:t>
                </a:r>
                <a14:m>
                  <m:oMathPara>
                    <m:oMathParaPr>
                      <m:jc/>
                    </m:oMathParaPr>
                    <m:oMath>
                      <m:r>
                        <a:rPr lang="en-US" altLang="zh-CN" sz="2400" i="1">
                          <a:latin typeface="Cambria Math"/>
                          <a:ea typeface="宋体" pitchFamily="2" charset="-122"/>
                          <a:cs typeface="Cambria Math" panose="02040503050406030204" charset="0"/>
                        </a:rPr>
                        <m:t>𝑓</m:t>
                      </m:r>
                      <m:r>
                        <a:rPr lang="en-US" altLang="zh-CN" sz="2400" i="1">
                          <a:latin typeface="Cambria Math"/>
                          <a:ea typeface="MS Mincho" panose="02020609040205080304" charset="-128"/>
                          <a:cs typeface="Cambria Math" panose="02040503050406030204" charset="0"/>
                        </a:rPr>
                        <m:t>(</m:t>
                      </m:r>
                      <m:r>
                        <a:rPr lang="en-US" altLang="zh-CN" sz="2400" i="1">
                          <a:latin typeface="Cambria Math"/>
                          <a:ea typeface="宋体" pitchFamily="2" charset="-122"/>
                          <a:cs typeface="Cambria Math" panose="02040503050406030204" charset="0"/>
                        </a:rPr>
                        <m:t>𝑐</m:t>
                      </m:r>
                      <m:r>
                        <a:rPr lang="en-US" altLang="zh-CN" sz="2400" i="1">
                          <a:latin typeface="Cambria Math"/>
                          <a:ea typeface="MS Mincho" panose="02020609040205080304" charset="-128"/>
                          <a:cs typeface="Cambria Math" panose="02040503050406030204" charset="0"/>
                        </a:rPr>
                        <m:t>)=</m:t>
                      </m:r>
                      <m:r>
                        <a:rPr lang="en-US" altLang="zh-CN" sz="2400" i="1">
                          <a:latin typeface="Cambria Math"/>
                          <a:ea typeface="MS Mincho" panose="02020609040205080304" charset="-128"/>
                          <a:cs typeface="Cambria Math" panose="02040503050406030204" charset="0"/>
                        </a:rPr>
                        <m:t>0</m:t>
                      </m:r>
                    </m:oMath>
                  </m:oMathPara>
                </a14:m>
                <a:r>
                  <a:rPr lang="en-US" altLang="zh-CN" sz="2400">
                    <a:latin typeface="宋体" panose="02010600030101010101" pitchFamily="2" charset="-122"/>
                    <a:ea typeface="宋体" panose="02010600030101010101" pitchFamily="2" charset="-122"/>
                    <a:cs typeface="宋体" panose="02010600030101010101" pitchFamily="2" charset="-122"/>
                  </a:rPr>
                  <a:t>(</a:t>
                </a:r>
                <a:r>
                  <a:rPr lang="zh-CN" altLang="en-US" sz="2400" b="1">
                    <a:latin typeface="宋体" panose="02010600030101010101" pitchFamily="2" charset="-122"/>
                    <a:ea typeface="宋体" panose="02010600030101010101" pitchFamily="2" charset="-122"/>
                    <a:cs typeface="宋体" panose="02010600030101010101" pitchFamily="2" charset="-122"/>
                  </a:rPr>
                  <a:t>此时</a:t>
                </a:r>
                <a14:m>
                  <m:oMathPara>
                    <m:oMathParaPr>
                      <m:jc/>
                    </m:oMathParaPr>
                    <m:oMath>
                      <m:sSub>
                        <m:sSubPr>
                          <m:ctrlPr>
                            <a:rPr lang="en-US" altLang="zh-CN" sz="2400" i="1">
                              <a:latin typeface="Cambria Math"/>
                              <a:ea typeface="宋体" pitchFamily="2" charset="-122"/>
                              <a:cs typeface="Cambria Math" panose="02040503050406030204" charset="0"/>
                            </a:rPr>
                          </m:ctrlPr>
                        </m:sSubPr>
                        <m:e>
                          <m:r>
                            <a:rPr lang="en-US" altLang="zh-CN" sz="2400" i="1">
                              <a:latin typeface="Cambria Math"/>
                              <a:ea typeface="宋体" pitchFamily="2" charset="-122"/>
                              <a:cs typeface="Cambria Math" panose="02040503050406030204" charset="0"/>
                            </a:rPr>
                            <m:t>𝑥</m:t>
                          </m:r>
                        </m:e>
                        <m:sub>
                          <m:r>
                            <a:rPr lang="en-US" altLang="zh-CN" sz="2400" i="1">
                              <a:latin typeface="Cambria Math"/>
                              <a:ea typeface="MS Mincho" panose="02020609040205080304" charset="-128"/>
                              <a:cs typeface="Cambria Math" panose="02040503050406030204" charset="0"/>
                            </a:rPr>
                            <m:t>0</m:t>
                          </m:r>
                        </m:sub>
                      </m:sSub>
                      <m:r>
                        <a:rPr lang="en-US" altLang="zh-CN" sz="2400" i="1">
                          <a:latin typeface="Cambria Math"/>
                          <a:ea typeface="MS Mincho" panose="02020609040205080304" charset="-128"/>
                          <a:cs typeface="Cambria Math" panose="02040503050406030204" charset="0"/>
                        </a:rPr>
                        <m:t>=</m:t>
                      </m:r>
                      <m:r>
                        <a:rPr lang="en-US" altLang="zh-CN" sz="2400" i="1">
                          <a:latin typeface="Cambria Math"/>
                          <a:ea typeface="宋体" pitchFamily="2" charset="-122"/>
                          <a:cs typeface="Cambria Math" panose="02040503050406030204" charset="0"/>
                        </a:rPr>
                        <m:t>𝑐</m:t>
                      </m:r>
                    </m:oMath>
                  </m:oMathPara>
                </a14:m>
                <a:r>
                  <a:rPr lang="en-US" altLang="zh-CN" sz="2400">
                    <a:latin typeface="宋体" panose="02010600030101010101" pitchFamily="2" charset="-122"/>
                    <a:ea typeface="宋体" panose="02010600030101010101" pitchFamily="2" charset="-122"/>
                    <a:cs typeface="宋体" panose="02010600030101010101" pitchFamily="2" charset="-122"/>
                  </a:rPr>
                  <a:t>)</a:t>
                </a:r>
                <a:r>
                  <a:rPr lang="zh-CN" altLang="en-US" sz="2400">
                    <a:latin typeface="宋体" panose="02010600030101010101" pitchFamily="2" charset="-122"/>
                    <a:ea typeface="宋体" panose="02010600030101010101" pitchFamily="2" charset="-122"/>
                    <a:cs typeface="宋体" panose="02010600030101010101" pitchFamily="2" charset="-122"/>
                  </a:rPr>
                  <a:t>，</a:t>
                </a:r>
                <a:r>
                  <a:rPr lang="zh-CN" altLang="en-US" sz="2400" b="1">
                    <a:latin typeface="宋体" panose="02010600030101010101" pitchFamily="2" charset="-122"/>
                    <a:ea typeface="宋体" panose="02010600030101010101" pitchFamily="2" charset="-122"/>
                    <a:cs typeface="宋体" panose="02010600030101010101" pitchFamily="2" charset="-122"/>
                  </a:rPr>
                  <a:t>则</a:t>
                </a:r>
                <a14:m>
                  <m:oMathPara>
                    <m:oMathParaPr>
                      <m:jc/>
                    </m:oMathParaPr>
                    <m:oMath>
                      <m:r>
                        <a:rPr lang="en-US" altLang="zh-CN" sz="2400" i="1">
                          <a:latin typeface="Cambria Math"/>
                          <a:ea typeface="宋体" pitchFamily="2" charset="-122"/>
                          <a:cs typeface="Cambria Math" panose="02040503050406030204" charset="0"/>
                        </a:rPr>
                        <m:t>𝑐</m:t>
                      </m:r>
                    </m:oMath>
                  </m:oMathPara>
                </a14:m>
                <a:r>
                  <a:rPr lang="zh-CN" altLang="en-US" sz="2400" b="1">
                    <a:latin typeface="宋体" panose="02010600030101010101" pitchFamily="2" charset="-122"/>
                    <a:ea typeface="宋体" panose="02010600030101010101" pitchFamily="2" charset="-122"/>
                    <a:cs typeface="宋体" panose="02010600030101010101" pitchFamily="2" charset="-122"/>
                  </a:rPr>
                  <a:t>就是函数的零点；</a:t>
                </a:r>
                <a:endParaRPr lang="en-US" altLang="zh-CN" sz="2400" b="1">
                  <a:latin typeface="宋体" panose="02010600030101010101" pitchFamily="2" charset="-122"/>
                  <a:ea typeface="宋体" panose="02010600030101010101" pitchFamily="2" charset="-122"/>
                  <a:cs typeface="宋体" panose="02010600030101010101" pitchFamily="2" charset="-122"/>
                </a:endParaRPr>
              </a:p>
              <a:p>
                <a:pPr>
                  <a:lnSpc>
                    <a:spcPct val="130000"/>
                  </a:lnSpc>
                </a:pPr>
                <a:r>
                  <a:rPr lang="en-US" altLang="zh-CN" sz="2400" b="1">
                    <a:latin typeface="宋体" panose="02010600030101010101" pitchFamily="2" charset="-122"/>
                    <a:ea typeface="宋体" panose="02010600030101010101" pitchFamily="2" charset="-122"/>
                    <a:cs typeface="宋体" panose="02010600030101010101" pitchFamily="2" charset="-122"/>
                  </a:rPr>
                  <a:t>(2)</a:t>
                </a:r>
                <a:r>
                  <a:rPr lang="zh-CN" altLang="en-US" sz="2400" b="1">
                    <a:latin typeface="宋体" panose="02010600030101010101" pitchFamily="2" charset="-122"/>
                    <a:ea typeface="宋体" panose="02010600030101010101" pitchFamily="2" charset="-122"/>
                    <a:cs typeface="宋体" panose="02010600030101010101" pitchFamily="2" charset="-122"/>
                  </a:rPr>
                  <a:t>若</a:t>
                </a:r>
                <a14:m>
                  <m:oMathPara>
                    <m:oMathParaPr>
                      <m:jc/>
                    </m:oMathParaPr>
                    <m:oMath>
                      <m:r>
                        <a:rPr lang="en-US" altLang="zh-CN" sz="2400" i="1">
                          <a:latin typeface="Cambria Math"/>
                          <a:ea typeface="宋体" pitchFamily="2" charset="-122"/>
                          <a:cs typeface="Cambria Math" panose="02040503050406030204" charset="0"/>
                        </a:rPr>
                        <m:t>𝑓</m:t>
                      </m:r>
                      <m:r>
                        <a:rPr lang="en-US" altLang="zh-CN" sz="2400" i="1">
                          <a:latin typeface="Cambria Math"/>
                          <a:ea typeface="MS Mincho" panose="02020609040205080304" charset="-128"/>
                          <a:cs typeface="Cambria Math" panose="02040503050406030204" charset="0"/>
                        </a:rPr>
                        <m:t>(</m:t>
                      </m:r>
                      <m:r>
                        <a:rPr lang="en-US" altLang="zh-CN" sz="2400" i="1">
                          <a:latin typeface="Cambria Math"/>
                          <a:ea typeface="宋体" pitchFamily="2" charset="-122"/>
                          <a:cs typeface="Cambria Math" panose="02040503050406030204" charset="0"/>
                        </a:rPr>
                        <m:t>𝑎</m:t>
                      </m:r>
                      <m:r>
                        <a:rPr lang="en-US" altLang="zh-CN" sz="2400" i="1">
                          <a:latin typeface="Cambria Math"/>
                          <a:ea typeface="MS Mincho" panose="02020609040205080304" charset="-128"/>
                          <a:cs typeface="Cambria Math" panose="02040503050406030204" charset="0"/>
                        </a:rPr>
                        <m:t>)</m:t>
                      </m:r>
                      <m:r>
                        <a:rPr lang="en-US" altLang="zh-CN" sz="2400" i="1">
                          <a:latin typeface="Cambria Math"/>
                          <a:ea typeface="宋体" pitchFamily="2" charset="-122"/>
                          <a:cs typeface="Cambria Math" panose="02040503050406030204" charset="0"/>
                        </a:rPr>
                        <m:t>𝑓</m:t>
                      </m:r>
                      <m:r>
                        <a:rPr lang="en-US" altLang="zh-CN" sz="2400" i="1">
                          <a:latin typeface="Cambria Math"/>
                          <a:ea typeface="MS Mincho" panose="02020609040205080304" charset="-128"/>
                          <a:cs typeface="Cambria Math" panose="02040503050406030204" charset="0"/>
                        </a:rPr>
                        <m:t>(</m:t>
                      </m:r>
                      <m:r>
                        <a:rPr lang="en-US" altLang="zh-CN" sz="2400" i="1">
                          <a:latin typeface="Cambria Math"/>
                          <a:ea typeface="宋体" pitchFamily="2" charset="-122"/>
                          <a:cs typeface="Cambria Math" panose="02040503050406030204" charset="0"/>
                        </a:rPr>
                        <m:t>𝑐</m:t>
                      </m:r>
                      <m:r>
                        <a:rPr lang="en-US" altLang="zh-CN" sz="2400" i="1">
                          <a:latin typeface="Cambria Math"/>
                          <a:ea typeface="MS Mincho" panose="02020609040205080304" charset="-128"/>
                          <a:cs typeface="Cambria Math" panose="02040503050406030204" charset="0"/>
                        </a:rPr>
                        <m:t>)&lt;</m:t>
                      </m:r>
                      <m:r>
                        <a:rPr lang="en-US" altLang="zh-CN" sz="2400" i="1">
                          <a:latin typeface="Cambria Math"/>
                          <a:ea typeface="MS Mincho" panose="02020609040205080304" charset="-128"/>
                          <a:cs typeface="Cambria Math" panose="02040503050406030204" charset="0"/>
                        </a:rPr>
                        <m:t>0</m:t>
                      </m:r>
                    </m:oMath>
                  </m:oMathPara>
                </a14:m>
                <a:r>
                  <a:rPr lang="en-US" altLang="zh-CN" sz="2400">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此时</a:t>
                </a:r>
                <a14:m>
                  <m:oMathPara>
                    <m:oMathParaPr>
                      <m:jc/>
                    </m:oMathParaPr>
                    <m:oMath>
                      <m:sSub>
                        <m:sSubPr>
                          <m:ctrlPr>
                            <a:rPr lang="en-US" altLang="zh-CN" sz="2400" i="1">
                              <a:latin typeface="Cambria Math"/>
                              <a:ea typeface="宋体" pitchFamily="2" charset="-122"/>
                              <a:cs typeface="Cambria Math" panose="02040503050406030204" charset="0"/>
                            </a:rPr>
                          </m:ctrlPr>
                        </m:sSubPr>
                        <m:e>
                          <m:r>
                            <a:rPr lang="en-US" altLang="zh-CN" sz="2400" i="1">
                              <a:latin typeface="Cambria Math"/>
                              <a:ea typeface="宋体" pitchFamily="2" charset="-122"/>
                              <a:cs typeface="Cambria Math" panose="02040503050406030204" charset="0"/>
                            </a:rPr>
                            <m:t>𝑥</m:t>
                          </m:r>
                        </m:e>
                        <m:sub>
                          <m:r>
                            <a:rPr lang="en-US" altLang="zh-CN" sz="2400" i="1">
                              <a:latin typeface="Cambria Math"/>
                              <a:ea typeface="MS Mincho" panose="02020609040205080304" charset="-128"/>
                              <a:cs typeface="Cambria Math" panose="02040503050406030204" charset="0"/>
                            </a:rPr>
                            <m:t>0</m:t>
                          </m:r>
                        </m:sub>
                      </m:sSub>
                      <m:r>
                        <a:rPr lang="en-US" altLang="zh-CN" sz="2400" i="1">
                          <a:latin typeface="Cambria Math"/>
                          <a:ea typeface="MS Mincho" panose="02020609040205080304" charset="-128"/>
                          <a:cs typeface="Cambria Math" panose="02040503050406030204" charset="0"/>
                        </a:rPr>
                        <m:t>∈(</m:t>
                      </m:r>
                      <m:r>
                        <a:rPr lang="en-US" altLang="zh-CN" sz="2400" i="1">
                          <a:latin typeface="Cambria Math"/>
                          <a:ea typeface="宋体" pitchFamily="2" charset="-122"/>
                          <a:cs typeface="Cambria Math" panose="02040503050406030204" charset="0"/>
                        </a:rPr>
                        <m:t>𝑎</m:t>
                      </m:r>
                      <m:r>
                        <a:rPr lang="en-US" altLang="zh-CN" sz="2400" i="1">
                          <a:latin typeface="Cambria Math"/>
                          <a:ea typeface="MS Mincho" panose="02020609040205080304" charset="-128"/>
                          <a:cs typeface="Cambria Math" panose="02040503050406030204" charset="0"/>
                        </a:rPr>
                        <m:t>,</m:t>
                      </m:r>
                      <m:r>
                        <a:rPr lang="en-US" altLang="zh-CN" sz="2400" i="1">
                          <a:latin typeface="Cambria Math"/>
                          <a:ea typeface="宋体" pitchFamily="2" charset="-122"/>
                          <a:cs typeface="Cambria Math" panose="02040503050406030204" charset="0"/>
                        </a:rPr>
                        <m:t>𝑐</m:t>
                      </m:r>
                      <m:r>
                        <a:rPr lang="en-US" altLang="zh-CN" sz="2400" i="1">
                          <a:latin typeface="Cambria Math"/>
                          <a:ea typeface="MS Mincho" panose="02020609040205080304" charset="-128"/>
                          <a:cs typeface="Cambria Math" panose="02040503050406030204" charset="0"/>
                        </a:rPr>
                        <m:t>)</m:t>
                      </m:r>
                    </m:oMath>
                  </m:oMathPara>
                </a14:m>
                <a:r>
                  <a:rPr lang="en-US" altLang="zh-CN" sz="2400">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a:latin typeface="宋体" panose="02010600030101010101" pitchFamily="2" charset="-122"/>
                    <a:ea typeface="宋体" panose="02010600030101010101" pitchFamily="2" charset="-122"/>
                    <a:cs typeface="宋体" panose="02010600030101010101" pitchFamily="2" charset="-122"/>
                  </a:rPr>
                  <a:t>，</a:t>
                </a:r>
                <a:r>
                  <a:rPr lang="zh-CN" altLang="en-US" sz="2400" b="1">
                    <a:latin typeface="宋体" panose="02010600030101010101" pitchFamily="2" charset="-122"/>
                    <a:ea typeface="宋体" panose="02010600030101010101" pitchFamily="2" charset="-122"/>
                    <a:cs typeface="宋体" panose="02010600030101010101" pitchFamily="2" charset="-122"/>
                  </a:rPr>
                  <a:t>则令</a:t>
                </a:r>
                <a14:m>
                  <m:oMathPara>
                    <m:oMathParaPr>
                      <m:jc/>
                    </m:oMathParaPr>
                    <m:oMath>
                      <m:r>
                        <a:rPr lang="en-US" altLang="zh-CN" sz="2400" i="1">
                          <a:latin typeface="Cambria Math"/>
                          <a:ea typeface="宋体" pitchFamily="2" charset="-122"/>
                          <a:cs typeface="Cambria Math" panose="02040503050406030204" charset="0"/>
                        </a:rPr>
                        <m:t>𝑏</m:t>
                      </m:r>
                      <m:r>
                        <a:rPr lang="en-US" altLang="zh-CN" sz="2400" i="1">
                          <a:latin typeface="Cambria Math"/>
                          <a:ea typeface="MS Mincho" panose="02020609040205080304" charset="-128"/>
                          <a:cs typeface="Cambria Math" panose="02040503050406030204" charset="0"/>
                        </a:rPr>
                        <m:t>=</m:t>
                      </m:r>
                      <m:r>
                        <a:rPr lang="en-US" altLang="zh-CN" sz="2400" i="1">
                          <a:latin typeface="Cambria Math"/>
                          <a:ea typeface="宋体" pitchFamily="2" charset="-122"/>
                          <a:cs typeface="Cambria Math" panose="02040503050406030204" charset="0"/>
                        </a:rPr>
                        <m:t>𝑐</m:t>
                      </m:r>
                      <m:r>
                        <a:rPr lang="en-US" altLang="zh-CN" sz="2400" i="1">
                          <a:latin typeface="Cambria Math"/>
                          <a:ea typeface="MS Mincho" panose="02020609040205080304" charset="-128"/>
                          <a:cs typeface="Cambria Math" panose="02040503050406030204" charset="0"/>
                        </a:rPr>
                        <m:t>；</m:t>
                      </m:r>
                    </m:oMath>
                  </m:oMathPara>
                </a14:m>
                <a:endParaRPr lang="en-US" altLang="zh-CN" sz="2400" b="1">
                  <a:latin typeface="宋体" panose="02010600030101010101" pitchFamily="2" charset="-122"/>
                  <a:ea typeface="宋体" panose="02010600030101010101" pitchFamily="2" charset="-122"/>
                  <a:cs typeface="宋体" panose="02010600030101010101" pitchFamily="2" charset="-122"/>
                </a:endParaRPr>
              </a:p>
              <a:p>
                <a:pPr>
                  <a:lnSpc>
                    <a:spcPct val="130000"/>
                  </a:lnSpc>
                </a:pPr>
                <a:r>
                  <a:rPr lang="en-US" altLang="zh-CN" sz="2400" b="1">
                    <a:latin typeface="宋体" panose="02010600030101010101" pitchFamily="2" charset="-122"/>
                    <a:ea typeface="宋体" panose="02010600030101010101" pitchFamily="2" charset="-122"/>
                    <a:cs typeface="宋体" panose="02010600030101010101" pitchFamily="2" charset="-122"/>
                  </a:rPr>
                  <a:t>(3)</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若</a:t>
                </a:r>
                <a14:m>
                  <m:oMathPara>
                    <m:oMathParaPr>
                      <m:jc/>
                    </m:oMathParaPr>
                    <m:oMath>
                      <m:r>
                        <a:rPr lang="en-US" altLang="zh-CN" sz="2400" i="1">
                          <a:latin typeface="Cambria Math"/>
                          <a:ea typeface="宋体" pitchFamily="2" charset="-122"/>
                          <a:cs typeface="Cambria Math" panose="02040503050406030204" charset="0"/>
                        </a:rPr>
                        <m:t>𝑓</m:t>
                      </m:r>
                      <m:r>
                        <a:rPr lang="en-US" altLang="zh-CN" sz="2400" i="1">
                          <a:latin typeface="Cambria Math"/>
                          <a:ea typeface="MS Mincho" panose="02020609040205080304" charset="-128"/>
                          <a:cs typeface="Cambria Math" panose="02040503050406030204" charset="0"/>
                        </a:rPr>
                        <m:t>(</m:t>
                      </m:r>
                      <m:r>
                        <a:rPr lang="en-US" altLang="zh-CN" sz="2400" i="1">
                          <a:latin typeface="Cambria Math"/>
                          <a:ea typeface="宋体" pitchFamily="2" charset="-122"/>
                          <a:cs typeface="Cambria Math" panose="02040503050406030204" charset="0"/>
                        </a:rPr>
                        <m:t>𝑐</m:t>
                      </m:r>
                      <m:r>
                        <a:rPr lang="en-US" altLang="zh-CN" sz="2400" i="1">
                          <a:latin typeface="Cambria Math"/>
                          <a:ea typeface="MS Mincho" panose="02020609040205080304" charset="-128"/>
                          <a:cs typeface="Cambria Math" panose="02040503050406030204" charset="0"/>
                        </a:rPr>
                        <m:t>)</m:t>
                      </m:r>
                      <m:r>
                        <a:rPr lang="en-US" altLang="zh-CN" sz="2400" i="1">
                          <a:latin typeface="Cambria Math"/>
                          <a:ea typeface="宋体" pitchFamily="2" charset="-122"/>
                          <a:cs typeface="Cambria Math" panose="02040503050406030204" charset="0"/>
                        </a:rPr>
                        <m:t>𝑓</m:t>
                      </m:r>
                      <m:r>
                        <a:rPr lang="en-US" altLang="zh-CN" sz="2400" i="1">
                          <a:latin typeface="Cambria Math"/>
                          <a:ea typeface="MS Mincho" panose="02020609040205080304" charset="-128"/>
                          <a:cs typeface="Cambria Math" panose="02040503050406030204" charset="0"/>
                        </a:rPr>
                        <m:t>(</m:t>
                      </m:r>
                      <m:r>
                        <a:rPr lang="en-US" altLang="zh-CN" sz="2400" i="1">
                          <a:latin typeface="Cambria Math"/>
                          <a:ea typeface="宋体" pitchFamily="2" charset="-122"/>
                          <a:cs typeface="Cambria Math" panose="02040503050406030204" charset="0"/>
                        </a:rPr>
                        <m:t>𝑏</m:t>
                      </m:r>
                      <m:r>
                        <a:rPr lang="en-US" altLang="zh-CN" sz="2400" i="1">
                          <a:latin typeface="Cambria Math"/>
                          <a:ea typeface="MS Mincho" panose="02020609040205080304" charset="-128"/>
                          <a:cs typeface="Cambria Math" panose="02040503050406030204" charset="0"/>
                        </a:rPr>
                        <m:t>)&lt;</m:t>
                      </m:r>
                      <m:r>
                        <a:rPr lang="en-US" altLang="zh-CN" sz="2400" i="1">
                          <a:latin typeface="Cambria Math"/>
                          <a:ea typeface="MS Mincho" panose="02020609040205080304" charset="-128"/>
                          <a:cs typeface="Cambria Math" panose="02040503050406030204" charset="0"/>
                        </a:rPr>
                        <m:t>0</m:t>
                      </m:r>
                    </m:oMath>
                  </m:oMathPara>
                </a14:m>
                <a:r>
                  <a:rPr lang="en-US" altLang="zh-CN" sz="2400">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此时</a:t>
                </a:r>
                <a14:m>
                  <m:oMathPara>
                    <m:oMathParaPr>
                      <m:jc/>
                    </m:oMathParaPr>
                    <m:oMath>
                      <m:sSub>
                        <m:sSubPr>
                          <m:ctrlPr>
                            <a:rPr lang="en-US" altLang="zh-CN" sz="2400" i="1">
                              <a:latin typeface="Cambria Math"/>
                              <a:ea typeface="宋体" pitchFamily="2" charset="-122"/>
                              <a:cs typeface="Cambria Math" panose="02040503050406030204" charset="0"/>
                            </a:rPr>
                          </m:ctrlPr>
                        </m:sSubPr>
                        <m:e>
                          <m:r>
                            <a:rPr lang="en-US" altLang="zh-CN" sz="2400" i="1">
                              <a:latin typeface="Cambria Math"/>
                              <a:ea typeface="宋体" pitchFamily="2" charset="-122"/>
                              <a:cs typeface="Cambria Math" panose="02040503050406030204" charset="0"/>
                            </a:rPr>
                            <m:t>𝑥</m:t>
                          </m:r>
                        </m:e>
                        <m:sub>
                          <m:r>
                            <a:rPr lang="en-US" altLang="zh-CN" sz="2400" i="1">
                              <a:latin typeface="Cambria Math"/>
                              <a:ea typeface="MS Mincho" panose="02020609040205080304" charset="-128"/>
                              <a:cs typeface="Cambria Math" panose="02040503050406030204" charset="0"/>
                            </a:rPr>
                            <m:t>0</m:t>
                          </m:r>
                        </m:sub>
                      </m:sSub>
                      <m:r>
                        <a:rPr lang="en-US" altLang="zh-CN" sz="2400" i="1">
                          <a:latin typeface="Cambria Math"/>
                          <a:ea typeface="MS Mincho" panose="02020609040205080304" charset="-128"/>
                          <a:cs typeface="Cambria Math" panose="02040503050406030204" charset="0"/>
                        </a:rPr>
                        <m:t>∈(</m:t>
                      </m:r>
                      <m:r>
                        <a:rPr lang="en-US" altLang="zh-CN" sz="2400" i="1">
                          <a:latin typeface="Cambria Math"/>
                          <a:ea typeface="宋体" pitchFamily="2" charset="-122"/>
                          <a:cs typeface="Cambria Math" panose="02040503050406030204" charset="0"/>
                        </a:rPr>
                        <m:t>𝑐</m:t>
                      </m:r>
                      <m:r>
                        <a:rPr lang="en-US" altLang="zh-CN" sz="2400" i="1">
                          <a:latin typeface="Cambria Math"/>
                          <a:ea typeface="MS Mincho" panose="02020609040205080304" charset="-128"/>
                          <a:cs typeface="Cambria Math" panose="02040503050406030204" charset="0"/>
                        </a:rPr>
                        <m:t>,</m:t>
                      </m:r>
                      <m:r>
                        <a:rPr lang="en-US" altLang="zh-CN" sz="2400" i="1">
                          <a:latin typeface="Cambria Math"/>
                          <a:ea typeface="宋体" pitchFamily="2" charset="-122"/>
                          <a:cs typeface="Cambria Math" panose="02040503050406030204" charset="0"/>
                        </a:rPr>
                        <m:t>𝑏</m:t>
                      </m:r>
                      <m:r>
                        <a:rPr lang="en-US" altLang="zh-CN" sz="2400" i="1">
                          <a:latin typeface="Cambria Math"/>
                          <a:ea typeface="MS Mincho" panose="02020609040205080304" charset="-128"/>
                          <a:cs typeface="Cambria Math" panose="02040503050406030204" charset="0"/>
                        </a:rPr>
                        <m:t>)</m:t>
                      </m:r>
                    </m:oMath>
                  </m:oMathPara>
                </a14:m>
                <a:r>
                  <a:rPr lang="en-US" altLang="zh-CN" sz="2400">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则令</a:t>
                </a:r>
                <a14:m>
                  <m:oMathPara>
                    <m:oMathParaPr>
                      <m:jc/>
                    </m:oMathParaPr>
                    <m:oMath>
                      <m:r>
                        <a:rPr lang="en-US" altLang="zh-CN" sz="2400" i="1">
                          <a:latin typeface="Cambria Math"/>
                          <a:ea typeface="宋体" pitchFamily="2" charset="-122"/>
                          <a:cs typeface="Cambria Math" panose="02040503050406030204" charset="0"/>
                        </a:rPr>
                        <m:t>𝑎</m:t>
                      </m:r>
                      <m:r>
                        <a:rPr lang="en-US" altLang="zh-CN" sz="2400" i="1">
                          <a:latin typeface="Cambria Math"/>
                          <a:ea typeface="MS Mincho" panose="02020609040205080304" charset="-128"/>
                          <a:cs typeface="Cambria Math" panose="02040503050406030204" charset="0"/>
                        </a:rPr>
                        <m:t>=</m:t>
                      </m:r>
                      <m:r>
                        <a:rPr lang="en-US" altLang="zh-CN" sz="2400" i="1">
                          <a:latin typeface="Cambria Math"/>
                          <a:ea typeface="宋体" pitchFamily="2" charset="-122"/>
                          <a:cs typeface="Cambria Math" panose="02040503050406030204" charset="0"/>
                        </a:rPr>
                        <m:t>𝑐</m:t>
                      </m:r>
                      <m:r>
                        <a:rPr lang="en-US" altLang="zh-CN" sz="2400" i="1">
                          <a:latin typeface="Cambria Math"/>
                          <a:ea typeface="MS Mincho" panose="02020609040205080304" charset="-128"/>
                          <a:cs typeface="Cambria Math" panose="02040503050406030204" charset="0"/>
                        </a:rPr>
                        <m:t>.</m:t>
                      </m:r>
                    </m:oMath>
                  </m:oMathPara>
                </a14:m>
                <a:endParaRPr lang="en-US" altLang="zh-CN" sz="2400" i="1">
                  <a:latin typeface="宋体" panose="02010600030101010101" pitchFamily="2" charset="-122"/>
                  <a:ea typeface="宋体" panose="02010600030101010101" pitchFamily="2" charset="-122"/>
                  <a:cs typeface="宋体" panose="02010600030101010101" pitchFamily="2" charset="-122"/>
                </a:endParaRPr>
              </a:p>
              <a:p>
                <a:pPr>
                  <a:lnSpc>
                    <a:spcPct val="130000"/>
                  </a:lnSpc>
                </a:pPr>
                <a:r>
                  <a:rPr lang="en-US" altLang="zh-CN" sz="2400" b="1">
                    <a:latin typeface="宋体" panose="02010600030101010101" pitchFamily="2" charset="-122"/>
                    <a:ea typeface="宋体" panose="02010600030101010101" pitchFamily="2" charset="-122"/>
                    <a:cs typeface="宋体" panose="02010600030101010101" pitchFamily="2" charset="-122"/>
                  </a:rPr>
                  <a:t>4.</a:t>
                </a:r>
                <a:r>
                  <a:rPr lang="zh-CN" altLang="en-US" sz="2400" b="1">
                    <a:latin typeface="宋体" panose="02010600030101010101" pitchFamily="2" charset="-122"/>
                    <a:ea typeface="宋体" panose="02010600030101010101" pitchFamily="2" charset="-122"/>
                    <a:cs typeface="宋体" panose="02010600030101010101" pitchFamily="2" charset="-122"/>
                  </a:rPr>
                  <a:t>判断是否达到精确度</a:t>
                </a:r>
                <a14:m>
                  <m:oMathPara>
                    <m:oMathParaPr>
                      <m:jc/>
                    </m:oMathParaPr>
                    <m:oMath>
                      <m:r>
                        <a:rPr lang="en-US" altLang="zh-CN" sz="2400" i="1">
                          <a:latin typeface="Cambria Math"/>
                          <a:ea typeface="MS Mincho" panose="02020609040205080304" charset="-128"/>
                          <a:cs typeface="Cambria Math" panose="02040503050406030204" charset="0"/>
                        </a:rPr>
                        <m:t>𝜀</m:t>
                      </m:r>
                    </m:oMath>
                  </m:oMathPara>
                </a14:m>
                <a:r>
                  <a:rPr lang="zh-CN" altLang="en-US" sz="2400">
                    <a:latin typeface="宋体" panose="02010600030101010101" pitchFamily="2" charset="-122"/>
                    <a:ea typeface="宋体" panose="02010600030101010101" pitchFamily="2" charset="-122"/>
                    <a:cs typeface="宋体" panose="02010600030101010101" pitchFamily="2" charset="-122"/>
                  </a:rPr>
                  <a:t>：</a:t>
                </a:r>
                <a:r>
                  <a:rPr lang="zh-CN" altLang="en-US" sz="2400" b="1">
                    <a:latin typeface="宋体" panose="02010600030101010101" pitchFamily="2" charset="-122"/>
                    <a:ea typeface="宋体" panose="02010600030101010101" pitchFamily="2" charset="-122"/>
                    <a:cs typeface="宋体" panose="02010600030101010101" pitchFamily="2" charset="-122"/>
                  </a:rPr>
                  <a:t>若</a:t>
                </a:r>
                <a14:m>
                  <m:oMathPara>
                    <m:oMathParaPr>
                      <m:jc/>
                    </m:oMathParaPr>
                    <m:oMath>
                      <m:r>
                        <a:rPr lang="en-US" altLang="zh-CN" sz="2400" i="1">
                          <a:latin typeface="Cambria Math"/>
                          <a:ea typeface="MS Mincho" panose="02020609040205080304" charset="-128"/>
                          <a:cs typeface="Cambria Math" panose="02040503050406030204" charset="0"/>
                        </a:rPr>
                        <m:t>|</m:t>
                      </m:r>
                      <m:r>
                        <a:rPr lang="en-US" altLang="zh-CN" sz="2400" i="1">
                          <a:latin typeface="Cambria Math"/>
                          <a:ea typeface="宋体" pitchFamily="2" charset="-122"/>
                          <a:cs typeface="Cambria Math" panose="02040503050406030204" charset="0"/>
                        </a:rPr>
                        <m:t>𝑎</m:t>
                      </m:r>
                      <m:r>
                        <a:rPr lang="en-US" altLang="zh-CN" sz="2400" i="1">
                          <a:latin typeface="Cambria Math"/>
                          <a:ea typeface="MS Mincho" panose="02020609040205080304" charset="-128"/>
                          <a:cs typeface="Cambria Math" panose="02040503050406030204" charset="0"/>
                        </a:rPr>
                        <m:t>−</m:t>
                      </m:r>
                      <m:r>
                        <a:rPr lang="en-US" altLang="zh-CN" sz="2400" i="1">
                          <a:latin typeface="Cambria Math"/>
                          <a:ea typeface="宋体" pitchFamily="2" charset="-122"/>
                          <a:cs typeface="Cambria Math" panose="02040503050406030204" charset="0"/>
                        </a:rPr>
                        <m:t>𝑏</m:t>
                      </m:r>
                      <m:r>
                        <a:rPr lang="en-US" altLang="zh-CN" sz="2400" i="1">
                          <a:latin typeface="Cambria Math"/>
                          <a:ea typeface="MS Mincho" panose="02020609040205080304" charset="-128"/>
                          <a:cs typeface="Cambria Math" panose="02040503050406030204" charset="0"/>
                        </a:rPr>
                        <m:t>|</m:t>
                      </m:r>
                      <m:r>
                        <m:rPr>
                          <m:sty m:val="bi"/>
                        </m:rPr>
                        <a:rPr lang="en-US" altLang="zh-CN" sz="2400" b="1" i="1">
                          <a:latin typeface="Cambria Math"/>
                          <a:ea typeface="MS Mincho" panose="02020609040205080304" charset="-128"/>
                          <a:cs typeface="Cambria Math" panose="02040503050406030204" charset="0"/>
                        </a:rPr>
                        <m:t>&lt;</m:t>
                      </m:r>
                      <m:r>
                        <a:rPr lang="en-US" altLang="zh-CN" sz="2400" i="1">
                          <a:latin typeface="Cambria Math"/>
                          <a:ea typeface="MS Mincho" panose="02020609040205080304" charset="-128"/>
                          <a:cs typeface="Cambria Math" panose="02040503050406030204" charset="0"/>
                        </a:rPr>
                        <m:t>𝜀</m:t>
                      </m:r>
                    </m:oMath>
                  </m:oMathPara>
                </a14:m>
                <a:r>
                  <a:rPr lang="zh-CN" altLang="en-US" sz="2400">
                    <a:latin typeface="宋体" panose="02010600030101010101" pitchFamily="2" charset="-122"/>
                    <a:ea typeface="宋体" panose="02010600030101010101" pitchFamily="2" charset="-122"/>
                    <a:cs typeface="宋体" panose="02010600030101010101" pitchFamily="2" charset="-122"/>
                  </a:rPr>
                  <a:t>，</a:t>
                </a:r>
                <a:r>
                  <a:rPr lang="zh-CN" altLang="en-US" sz="2400" b="1">
                    <a:latin typeface="宋体" panose="02010600030101010101" pitchFamily="2" charset="-122"/>
                    <a:ea typeface="宋体" panose="02010600030101010101" pitchFamily="2" charset="-122"/>
                    <a:cs typeface="宋体" panose="02010600030101010101" pitchFamily="2" charset="-122"/>
                  </a:rPr>
                  <a:t>则得到零</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pPr>
                  <a:lnSpc>
                    <a:spcPct val="130000"/>
                  </a:lnSpc>
                </a:pPr>
                <a:r>
                  <a:rPr lang="zh-CN" altLang="en-US" sz="2400" b="1">
                    <a:latin typeface="宋体" panose="02010600030101010101" pitchFamily="2" charset="-122"/>
                    <a:ea typeface="宋体" panose="02010600030101010101" pitchFamily="2" charset="-122"/>
                    <a:cs typeface="宋体" panose="02010600030101010101" pitchFamily="2" charset="-122"/>
                  </a:rPr>
                  <a:t>点近似值</a:t>
                </a:r>
                <a14:m>
                  <m:oMathPara>
                    <m:oMathParaPr>
                      <m:jc/>
                    </m:oMathParaPr>
                    <m:oMath>
                      <m:r>
                        <a:rPr lang="en-US" altLang="zh-CN" sz="2400" i="1">
                          <a:latin typeface="Cambria Math"/>
                          <a:ea typeface="宋体" pitchFamily="2" charset="-122"/>
                          <a:cs typeface="Cambria Math" panose="02040503050406030204" charset="0"/>
                        </a:rPr>
                        <m:t>𝑎</m:t>
                      </m:r>
                    </m:oMath>
                  </m:oMathPara>
                </a14:m>
                <a:r>
                  <a:rPr lang="en-US" altLang="zh-CN" sz="2400" b="1">
                    <a:latin typeface="宋体" panose="02010600030101010101" pitchFamily="2" charset="-122"/>
                    <a:ea typeface="宋体" panose="02010600030101010101" pitchFamily="2" charset="-122"/>
                    <a:cs typeface="宋体" panose="02010600030101010101" pitchFamily="2" charset="-122"/>
                  </a:rPr>
                  <a:t>(</a:t>
                </a:r>
                <a:r>
                  <a:rPr lang="zh-CN" altLang="en-US" sz="2400" b="1">
                    <a:latin typeface="宋体" panose="02010600030101010101" pitchFamily="2" charset="-122"/>
                    <a:ea typeface="宋体" panose="02010600030101010101" pitchFamily="2" charset="-122"/>
                    <a:cs typeface="宋体" panose="02010600030101010101" pitchFamily="2" charset="-122"/>
                  </a:rPr>
                  <a:t>或</a:t>
                </a:r>
                <a14:m>
                  <m:oMathPara>
                    <m:oMathParaPr>
                      <m:jc/>
                    </m:oMathParaPr>
                    <m:oMath>
                      <m:r>
                        <a:rPr lang="en-US" altLang="zh-CN" sz="2400" i="1">
                          <a:latin typeface="Cambria Math"/>
                          <a:ea typeface="宋体" pitchFamily="2" charset="-122"/>
                          <a:cs typeface="Cambria Math" panose="02040503050406030204" charset="0"/>
                        </a:rPr>
                        <m:t>𝑏</m:t>
                      </m:r>
                    </m:oMath>
                  </m:oMathPara>
                </a14:m>
                <a:r>
                  <a:rPr lang="en-US" altLang="zh-CN" sz="2400" b="1">
                    <a:latin typeface="宋体" panose="02010600030101010101" pitchFamily="2" charset="-122"/>
                    <a:ea typeface="宋体" panose="02010600030101010101" pitchFamily="2" charset="-122"/>
                    <a:cs typeface="宋体" panose="02010600030101010101" pitchFamily="2" charset="-122"/>
                  </a:rPr>
                  <a:t>)</a:t>
                </a:r>
                <a:r>
                  <a:rPr lang="zh-CN" altLang="en-US" sz="2400" b="1">
                    <a:latin typeface="宋体" panose="02010600030101010101" pitchFamily="2" charset="-122"/>
                    <a:ea typeface="宋体" panose="02010600030101010101" pitchFamily="2" charset="-122"/>
                    <a:cs typeface="宋体" panose="02010600030101010101" pitchFamily="2" charset="-122"/>
                  </a:rPr>
                  <a:t>；否则重复步骤</a:t>
                </a:r>
                <a14:m>
                  <m:oMathPara>
                    <m:oMathParaPr>
                      <m:jc/>
                    </m:oMathParaPr>
                    <m:oMath>
                      <m:r>
                        <a:rPr lang="en-US" altLang="zh-CN" sz="2400" i="1">
                          <a:latin typeface="Cambria Math"/>
                          <a:ea typeface="宋体" pitchFamily="2" charset="-122"/>
                          <a:cs typeface="Cambria Math" panose="02040503050406030204" charset="0"/>
                        </a:rPr>
                        <m:t>2</m:t>
                      </m:r>
                      <m:r>
                        <a:rPr lang="en-US" altLang="zh-CN" sz="2400" i="1">
                          <a:latin typeface="Cambria Math"/>
                          <a:ea typeface="宋体" pitchFamily="2" charset="-122"/>
                          <a:cs typeface="Cambria Math" panose="02040503050406030204" charset="0"/>
                        </a:rPr>
                        <m:t>~</m:t>
                      </m:r>
                      <m:r>
                        <a:rPr lang="en-US" altLang="zh-CN" sz="2400" i="1">
                          <a:latin typeface="Cambria Math"/>
                          <a:ea typeface="宋体" pitchFamily="2" charset="-122"/>
                          <a:cs typeface="Cambria Math" panose="02040503050406030204" charset="0"/>
                        </a:rPr>
                        <m:t>4</m:t>
                      </m:r>
                    </m:oMath>
                  </m:oMathPara>
                </a14:m>
                <a:r>
                  <a:rPr lang="en-US" altLang="zh-CN" sz="2400">
                    <a:latin typeface="宋体" panose="02010600030101010101" pitchFamily="2" charset="-122"/>
                    <a:ea typeface="宋体" panose="02010600030101010101" pitchFamily="2" charset="-122"/>
                    <a:cs typeface="宋体" panose="02010600030101010101" pitchFamily="2" charset="-122"/>
                  </a:rPr>
                  <a:t>.</a:t>
                </a:r>
                <a:endParaRPr lang="en-US" altLang="zh-CN" sz="2400">
                  <a:latin typeface="宋体" panose="02010600030101010101" pitchFamily="2" charset="-122"/>
                  <a:ea typeface="宋体" panose="02010600030101010101" pitchFamily="2" charset="-122"/>
                  <a:cs typeface="宋体" panose="02010600030101010101" pitchFamily="2" charset="-122"/>
                </a:endParaRPr>
              </a:p>
              <a:p>
                <a:pPr>
                  <a:lnSpc>
                    <a:spcPct val="130000"/>
                  </a:lnSpc>
                </a:pPr>
                <a:r>
                  <a:rPr lang="zh-CN" altLang="en-US" sz="2400" b="1">
                    <a:latin typeface="宋体" panose="02010600030101010101" pitchFamily="2" charset="-122"/>
                    <a:ea typeface="宋体" panose="02010600030101010101" pitchFamily="2" charset="-122"/>
                    <a:cs typeface="宋体" panose="02010600030101010101" pitchFamily="2" charset="-122"/>
                  </a:rPr>
                  <a:t>由函数零点与相应方程解的关系，我们可用二分法来</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pPr>
                  <a:lnSpc>
                    <a:spcPct val="130000"/>
                  </a:lnSpc>
                </a:pPr>
                <a:r>
                  <a:rPr lang="zh-CN" altLang="en-US" sz="2400" b="1">
                    <a:latin typeface="宋体" panose="02010600030101010101" pitchFamily="2" charset="-122"/>
                    <a:ea typeface="宋体" panose="02010600030101010101" pitchFamily="2" charset="-122"/>
                    <a:cs typeface="宋体" panose="02010600030101010101" pitchFamily="2" charset="-122"/>
                  </a:rPr>
                  <a:t>求方程的近似解</a:t>
                </a:r>
                <a:r>
                  <a:rPr lang="en-US" altLang="zh-CN" sz="2400" b="1">
                    <a:latin typeface="宋体" panose="02010600030101010101" pitchFamily="2" charset="-122"/>
                    <a:ea typeface="宋体" panose="02010600030101010101" pitchFamily="2" charset="-122"/>
                    <a:cs typeface="宋体" panose="02010600030101010101" pitchFamily="2" charset="-122"/>
                  </a:rPr>
                  <a:t>.</a:t>
                </a:r>
                <a:endParaRPr lang="en-US" altLang="zh-CN" sz="2400" b="1">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7" name="文本框 6"/>
              <p:cNvSpPr txBox="1">
                <a:spLocks noRot="1" noChangeAspect="1" noMove="1" noResize="1" noEditPoints="1" noAdjustHandles="1" noChangeArrowheads="1" noChangeShapeType="1" noTextEdit="1"/>
              </p:cNvSpPr>
              <p:nvPr/>
            </p:nvSpPr>
            <p:spPr>
              <a:xfrm>
                <a:off x="474345" y="549910"/>
                <a:ext cx="9992360" cy="5367020"/>
              </a:xfrm>
              <a:prstGeom prst="rect">
                <a:avLst/>
              </a:prstGeom>
              <a:blipFill rotWithShape="1">
                <a:blip r:embed="rId2"/>
                <a:stretch>
                  <a:fillRect/>
                </a:stretch>
              </a:blipFill>
            </p:spPr>
            <p:txBody>
              <a:bodyPr/>
              <a:lstStyle/>
              <a:p>
                <a:r>
                  <a:rPr lang="zh-CN" altLang="en-US">
                    <a:noFill/>
                  </a:rPr>
                  <a:t> </a:t>
                </a:r>
              </a:p>
            </p:txBody>
          </p:sp>
        </mc:Fallback>
      </mc:AlternateContent>
      <p:grpSp>
        <p:nvGrpSpPr>
          <p:cNvPr id="10" name="组合 9" title=""/>
          <p:cNvGrpSpPr/>
          <p:nvPr/>
        </p:nvGrpSpPr>
        <p:grpSpPr>
          <a:xfrm>
            <a:off x="7837805" y="1847215"/>
            <a:ext cx="3838575" cy="3585845"/>
            <a:chOff x="4441" y="3186"/>
            <a:chExt cx="6045" cy="5647"/>
          </a:xfrm>
        </p:grpSpPr>
        <p:sp>
          <p:nvSpPr>
            <p:cNvPr id="11" name="圆角矩形 10"/>
            <p:cNvSpPr/>
            <p:nvPr>
              <p:custDataLst>
                <p:tags r:id="rId3"/>
              </p:custDataLst>
            </p:nvPr>
          </p:nvSpPr>
          <p:spPr>
            <a:xfrm>
              <a:off x="4441" y="3186"/>
              <a:ext cx="6045" cy="5647"/>
            </a:xfrm>
            <a:prstGeom prst="round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mc:AlternateContent>
          <mc:Choice Requires="a14">
            <p:sp>
              <p:nvSpPr>
                <p:cNvPr id="12" name="文本框 11"/>
                <p:cNvSpPr txBox="1"/>
                <p:nvPr>
                  <p:custDataLst>
                    <p:tags r:id="rId4"/>
                  </p:custDataLst>
                </p:nvPr>
              </p:nvSpPr>
              <p:spPr>
                <a:xfrm>
                  <a:off x="4629" y="3186"/>
                  <a:ext cx="5692" cy="5378"/>
                </a:xfrm>
                <a:prstGeom prst="rect">
                  <a:avLst/>
                </a:prstGeom>
                <a:noFill/>
              </p:spPr>
              <p:txBody>
                <a:bodyPr wrap="square" rtlCol="0">
                  <a:spAutoFit/>
                </a:bodyPr>
                <a:lstStyle/>
                <a:p>
                  <a:pPr algn="l">
                    <a:lnSpc>
                      <a:spcPct val="150000"/>
                    </a:lnSpc>
                  </a:pPr>
                  <a:r>
                    <a:rPr lang="en-US" altLang="zh-CN" sz="2400" b="1">
                      <a:latin typeface="宋体" panose="02010600030101010101" pitchFamily="2" charset="-122"/>
                      <a:ea typeface="宋体" panose="02010600030101010101" pitchFamily="2" charset="-122"/>
                    </a:rPr>
                    <a:t>    </a:t>
                  </a:r>
                  <a:r>
                    <a:rPr lang="zh-CN" altLang="en-US" sz="2400" b="1">
                      <a:latin typeface="宋体" panose="02010600030101010101" pitchFamily="2" charset="-122"/>
                      <a:ea typeface="宋体" panose="02010600030101010101" pitchFamily="2" charset="-122"/>
                    </a:rPr>
                    <a:t>为了刻画与准确值的接近程度，这里给出了精确度</a:t>
                  </a:r>
                  <a14:m>
                    <m:oMathPara>
                      <m:oMathParaPr>
                        <m:jc/>
                      </m:oMathParaPr>
                      <m:oMath>
                        <m:r>
                          <a:rPr lang="en-US" altLang="zh-CN" sz="2400" i="1">
                            <a:latin typeface="Cambria Math"/>
                            <a:ea typeface="MS Mincho" panose="02020609040205080304" charset="-128"/>
                            <a:cs typeface="Cambria Math" panose="02040503050406030204" charset="0"/>
                          </a:rPr>
                          <m:t>𝜀</m:t>
                        </m:r>
                      </m:oMath>
                    </m:oMathPara>
                  </a14:m>
                  <a:r>
                    <a:rPr lang="zh-CN" altLang="en-US" sz="2400" b="1">
                      <a:latin typeface="宋体" panose="02010600030101010101" pitchFamily="2" charset="-122"/>
                      <a:ea typeface="宋体" panose="02010600030101010101" pitchFamily="2" charset="-122"/>
                    </a:rPr>
                    <a:t>，由</a:t>
                  </a:r>
                  <a14:m>
                    <m:oMathPara>
                      <m:oMathParaPr>
                        <m:jc/>
                      </m:oMathParaPr>
                      <m:oMath>
                        <m:r>
                          <a:rPr lang="en-US" altLang="zh-CN" sz="2400" i="1">
                            <a:solidFill>
                              <a:srgbClr val="FF0000"/>
                            </a:solidFill>
                            <a:latin typeface="Cambria Math"/>
                            <a:ea typeface="MS Mincho" panose="02020609040205080304" charset="-128"/>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𝑎</m:t>
                        </m:r>
                        <m:r>
                          <a:rPr lang="en-US" altLang="zh-CN" sz="2400" i="1">
                            <a:solidFill>
                              <a:srgbClr val="FF0000"/>
                            </a:solidFill>
                            <a:latin typeface="Cambria Math"/>
                            <a:ea typeface="MS Mincho" panose="02020609040205080304" charset="-128"/>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𝑏</m:t>
                        </m:r>
                        <m:r>
                          <a:rPr lang="en-US" altLang="zh-CN" sz="2400" i="1">
                            <a:solidFill>
                              <a:srgbClr val="FF0000"/>
                            </a:solidFill>
                            <a:latin typeface="Cambria Math"/>
                            <a:ea typeface="MS Mincho" panose="02020609040205080304" charset="-128"/>
                            <a:cs typeface="Cambria Math" panose="02040503050406030204" charset="0"/>
                          </a:rPr>
                          <m:t>|</m:t>
                        </m:r>
                        <m:r>
                          <m:rPr>
                            <m:sty m:val="bi"/>
                          </m:rPr>
                          <a:rPr lang="en-US" altLang="zh-CN" sz="2400" b="1" i="1">
                            <a:solidFill>
                              <a:srgbClr val="FF0000"/>
                            </a:solidFill>
                            <a:latin typeface="Cambria Math"/>
                            <a:ea typeface="MS Mincho" panose="02020609040205080304" charset="-128"/>
                            <a:cs typeface="Cambria Math" panose="02040503050406030204" charset="0"/>
                          </a:rPr>
                          <m:t>&lt;</m:t>
                        </m:r>
                        <m:r>
                          <a:rPr lang="en-US" altLang="zh-CN" sz="2400" i="1">
                            <a:solidFill>
                              <a:srgbClr val="FF0000"/>
                            </a:solidFill>
                            <a:latin typeface="Cambria Math"/>
                            <a:ea typeface="MS Mincho" panose="02020609040205080304" charset="-128"/>
                            <a:cs typeface="Cambria Math" panose="02040503050406030204" charset="0"/>
                          </a:rPr>
                          <m:t>𝜀</m:t>
                        </m:r>
                      </m:oMath>
                    </m:oMathPara>
                  </a14:m>
                  <a:r>
                    <a:rPr lang="zh-CN" altLang="en-US" sz="2400" b="1">
                      <a:latin typeface="宋体" panose="02010600030101010101" pitchFamily="2" charset="-122"/>
                      <a:ea typeface="宋体" panose="02010600030101010101" pitchFamily="2" charset="-122"/>
                    </a:rPr>
                    <a:t>可知，区间</a:t>
                  </a:r>
                  <a14:m>
                    <m:oMathPara>
                      <m:oMathParaPr>
                        <m:jc/>
                      </m:oMathParaPr>
                      <m:oMath>
                        <m:r>
                          <a:rPr lang="en-US" altLang="zh-CN" sz="2400" i="1">
                            <a:solidFill>
                              <a:srgbClr val="FF0000"/>
                            </a:solidFill>
                            <a:latin typeface="Cambria Math"/>
                            <a:ea typeface="MS Mincho" panose="02020609040205080304" charset="-128"/>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𝑎</m:t>
                        </m:r>
                        <m:r>
                          <a:rPr lang="en-US" altLang="zh-CN" sz="2400" i="1">
                            <a:solidFill>
                              <a:srgbClr val="FF0000"/>
                            </a:solidFill>
                            <a:latin typeface="Cambria Math"/>
                            <a:ea typeface="MS Mincho" panose="02020609040205080304" charset="-128"/>
                            <a:cs typeface="Cambria Math" panose="02040503050406030204" charset="0"/>
                          </a:rPr>
                          <m:t>,</m:t>
                        </m:r>
                        <m:r>
                          <a:rPr lang="en-US" altLang="zh-CN" sz="2400" i="1">
                            <a:solidFill>
                              <a:srgbClr val="FF0000"/>
                            </a:solidFill>
                            <a:latin typeface="Cambria Math"/>
                            <a:ea typeface="宋体" pitchFamily="2" charset="-122"/>
                            <a:cs typeface="Cambria Math" panose="02040503050406030204" charset="0"/>
                          </a:rPr>
                          <m:t>𝑏</m:t>
                        </m:r>
                        <m:r>
                          <a:rPr lang="en-US" altLang="zh-CN" sz="2400" i="1">
                            <a:solidFill>
                              <a:srgbClr val="FF0000"/>
                            </a:solidFill>
                            <a:latin typeface="Cambria Math"/>
                            <a:ea typeface="MS Mincho" panose="02020609040205080304" charset="-128"/>
                            <a:cs typeface="Cambria Math" panose="02040503050406030204" charset="0"/>
                          </a:rPr>
                          <m:t>]</m:t>
                        </m:r>
                      </m:oMath>
                    </m:oMathPara>
                  </a14:m>
                  <a:r>
                    <a:rPr lang="zh-CN" altLang="en-US" sz="2400" b="1">
                      <a:solidFill>
                        <a:srgbClr val="FF0000"/>
                      </a:solidFill>
                      <a:latin typeface="宋体" panose="02010600030101010101" pitchFamily="2" charset="-122"/>
                      <a:ea typeface="宋体" panose="02010600030101010101" pitchFamily="2" charset="-122"/>
                    </a:rPr>
                    <a:t>中任意一个值都是零点</a:t>
                  </a:r>
                  <a14:m>
                    <m:oMathPara>
                      <m:oMathParaPr>
                        <m:jc/>
                      </m:oMathParaPr>
                      <m:oMath>
                        <m:sSub>
                          <m:sSubPr>
                            <m:ctrlPr>
                              <a:rPr lang="en-US" altLang="zh-CN" sz="2400" i="1">
                                <a:solidFill>
                                  <a:srgbClr val="FF0000"/>
                                </a:solidFill>
                                <a:latin typeface="Cambria Math"/>
                                <a:ea typeface="宋体" pitchFamily="2" charset="-122"/>
                                <a:cs typeface="Cambria Math" panose="02040503050406030204" charset="0"/>
                              </a:rPr>
                            </m:ctrlPr>
                          </m:sSubPr>
                          <m:e>
                            <m:r>
                              <a:rPr lang="en-US" altLang="zh-CN" sz="2400" i="1">
                                <a:solidFill>
                                  <a:srgbClr val="FF0000"/>
                                </a:solidFill>
                                <a:latin typeface="Cambria Math"/>
                                <a:ea typeface="宋体" pitchFamily="2" charset="-122"/>
                                <a:cs typeface="Cambria Math" panose="02040503050406030204" charset="0"/>
                              </a:rPr>
                              <m:t>𝑥</m:t>
                            </m:r>
                          </m:e>
                          <m:sub>
                            <m:r>
                              <a:rPr lang="en-US" altLang="zh-CN" sz="2400" i="1">
                                <a:solidFill>
                                  <a:srgbClr val="FF0000"/>
                                </a:solidFill>
                                <a:latin typeface="Cambria Math"/>
                                <a:ea typeface="MS Mincho" panose="02020609040205080304" charset="-128"/>
                                <a:cs typeface="Cambria Math" panose="02040503050406030204" charset="0"/>
                              </a:rPr>
                              <m:t>0</m:t>
                            </m:r>
                          </m:sub>
                        </m:sSub>
                      </m:oMath>
                    </m:oMathPara>
                  </a14:m>
                  <a:r>
                    <a:rPr lang="zh-CN" altLang="en-US" sz="2400" b="1">
                      <a:solidFill>
                        <a:srgbClr val="FF0000"/>
                      </a:solidFill>
                      <a:latin typeface="宋体" panose="02010600030101010101" pitchFamily="2" charset="-122"/>
                      <a:ea typeface="宋体" panose="02010600030101010101" pitchFamily="2" charset="-122"/>
                    </a:rPr>
                    <a:t>满足精确度</a:t>
                  </a:r>
                  <a14:m>
                    <m:oMathPara>
                      <m:oMathParaPr>
                        <m:jc/>
                      </m:oMathParaPr>
                      <m:oMath>
                        <m:r>
                          <a:rPr lang="en-US" altLang="zh-CN" sz="2400" i="1">
                            <a:solidFill>
                              <a:srgbClr val="FF0000"/>
                            </a:solidFill>
                            <a:latin typeface="Cambria Math"/>
                            <a:ea typeface="MS Mincho" panose="02020609040205080304" charset="-128"/>
                            <a:cs typeface="Cambria Math" panose="02040503050406030204" charset="0"/>
                          </a:rPr>
                          <m:t>𝜀</m:t>
                        </m:r>
                      </m:oMath>
                    </m:oMathPara>
                  </a14:m>
                  <a:r>
                    <a:rPr lang="zh-CN" altLang="en-US" sz="2400" b="1">
                      <a:solidFill>
                        <a:srgbClr val="FF0000"/>
                      </a:solidFill>
                      <a:latin typeface="宋体" panose="02010600030101010101" pitchFamily="2" charset="-122"/>
                      <a:ea typeface="宋体" panose="02010600030101010101" pitchFamily="2" charset="-122"/>
                    </a:rPr>
                    <a:t>的近似值</a:t>
                  </a:r>
                  <a:r>
                    <a:rPr lang="en-US" altLang="zh-CN" sz="2400" b="1">
                      <a:latin typeface="宋体" panose="02010600030101010101" pitchFamily="2" charset="-122"/>
                      <a:ea typeface="宋体" panose="02010600030101010101" pitchFamily="2" charset="-122"/>
                    </a:rPr>
                    <a:t>(</a:t>
                  </a:r>
                  <a:r>
                    <a:rPr lang="zh-CN" altLang="en-US" sz="2400" b="1">
                      <a:latin typeface="宋体" panose="02010600030101010101" pitchFamily="2" charset="-122"/>
                      <a:ea typeface="宋体" panose="02010600030101010101" pitchFamily="2" charset="-122"/>
                    </a:rPr>
                    <a:t>想一想，为什么</a:t>
                  </a:r>
                  <a:r>
                    <a:rPr lang="en-US" altLang="zh-CN" sz="2400" b="1">
                      <a:latin typeface="宋体" panose="02010600030101010101" pitchFamily="2" charset="-122"/>
                      <a:ea typeface="宋体" panose="02010600030101010101" pitchFamily="2" charset="-122"/>
                    </a:rPr>
                    <a:t>).</a:t>
                  </a:r>
                  <a:endParaRPr lang="en-US" altLang="zh-CN" sz="2400" b="1">
                    <a:latin typeface="宋体" panose="02010600030101010101" pitchFamily="2" charset="-122"/>
                    <a:ea typeface="宋体" panose="02010600030101010101" pitchFamily="2" charset="-122"/>
                  </a:endParaRPr>
                </a:p>
              </p:txBody>
            </p:sp>
          </mc:Choice>
          <mc:Fallback>
            <p:sp>
              <p:nvSpPr>
                <p:cNvPr id="12" name="文本框 11"/>
                <p:cNvSpPr txBox="1">
                  <a:spLocks noRot="1" noChangeAspect="1" noMove="1" noResize="1" noEditPoints="1" noAdjustHandles="1" noChangeArrowheads="1" noChangeShapeType="1" noTextEdit="1"/>
                </p:cNvSpPr>
                <p:nvPr>
                  <p:custDataLst>
                    <p:tags r:id="rId5"/>
                  </p:custDataLst>
                </p:nvPr>
              </p:nvSpPr>
              <p:spPr>
                <a:xfrm>
                  <a:off x="4629" y="3186"/>
                  <a:ext cx="5692" cy="5378"/>
                </a:xfrm>
                <a:prstGeom prst="rect">
                  <a:avLst/>
                </a:prstGeom>
                <a:blipFill rotWithShape="1">
                  <a:blip r:embed="rId6"/>
                  <a:stretch>
                    <a:fillRect/>
                  </a:stretch>
                </a:blipFill>
              </p:spPr>
              <p:txBody>
                <a:bodyPr/>
                <a:lstStyle/>
                <a:p>
                  <a:r>
                    <a:rPr lang="zh-CN" altLang="en-US">
                      <a:noFill/>
                    </a:rPr>
                    <a:t> </a:t>
                  </a:r>
                </a:p>
              </p:txBody>
            </p:sp>
          </mc:Fallback>
        </mc:AlternateContent>
      </p:grpSp>
    </p:spTree>
    <p:custDataLst>
      <p:tags r:id="rId7"/>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1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100.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101.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102.xml><?xml version="1.0" encoding="utf-8"?>
<p:tagLst xmlns:p="http://schemas.openxmlformats.org/presentationml/2006/main">
  <p:tag name="KSO_WM_UNIT_TABLE_BEAUTIFY" val="smartTable{851c7690-e544-4960-99c2-ad13b167217f}"/>
</p:tagLst>
</file>

<file path=ppt/tags/tag103.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104.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105.xml><?xml version="1.0" encoding="utf-8"?>
<p:tagLst xmlns:p="http://schemas.openxmlformats.org/presentationml/2006/main">
  <p:tag name="AS_OS" val="Unix 3.10 unknown"/>
  <p:tag name="AS_RELEASE_DATE" val="2023.03.31"/>
  <p:tag name="AS_TITLE" val="Aspose.Slides for Java"/>
  <p:tag name="AS_VERSION" val="23.3"/>
  <p:tag name="COMMONDATA" val="eyJoZGlkIjoiNzIwMWFkZjA2MzZjMzdlMjQ1ZjNiMWY2MTM0NWU4YzMifQ=="/>
</p:tagLst>
</file>

<file path=ppt/tags/tag1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17.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18.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1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2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2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2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7.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8.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3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3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3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3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3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7**"/>
  <p:tag name="KSO_WM_UNIT_LAYERLEVEL" val="1"/>
</p:tagLst>
</file>

<file path=ppt/tags/tag3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7**"/>
  <p:tag name="KSO_WM_UNIT_LAYERLEVEL" val="1"/>
</p:tagLst>
</file>

<file path=ppt/tags/tag3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7**"/>
  <p:tag name="KSO_WM_UNIT_LAYERLEVEL" val="1"/>
</p:tagLst>
</file>

<file path=ppt/tags/tag37.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38.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3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4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4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4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4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7.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8.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4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5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5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5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5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5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5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5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57.xml><?xml version="1.0" encoding="utf-8"?>
<p:tagLst xmlns:p="http://schemas.openxmlformats.org/presentationml/2006/main">
  <p:tag name="KSO_WM_BEAUTIFY_FLAG" val="#wm#"/>
  <p:tag name="KSO_WM_TAG_VERSION" val="1.0"/>
  <p:tag name="KSO_WM_TEMPLATE_CATEGORY" val="custom"/>
  <p:tag name="KSO_WM_TEMPLATE_INDEX" val="20205081"/>
  <p:tag name="KSO_WM_UNIT_COMPATIBLE" val="0"/>
  <p:tag name="KSO_WM_UNIT_DIAGRAM_ISNUMVISUAL" val="0"/>
  <p:tag name="KSO_WM_UNIT_DIAGRAM_ISREFERUNIT" val="0"/>
  <p:tag name="KSO_WM_UNIT_HIGHLIGHT" val="0"/>
  <p:tag name="KSO_WM_UNIT_ID" val="_0**"/>
  <p:tag name="KSO_WM_UNIT_LAYERLEVEL" val="1"/>
</p:tagLst>
</file>

<file path=ppt/tags/tag58.xml><?xml version="1.0" encoding="utf-8"?>
<p:tagLst xmlns:p="http://schemas.openxmlformats.org/presentationml/2006/main">
  <p:tag name="KSO_WM_BEAUTIFY_FLAG" val="#wm#"/>
  <p:tag name="KSO_WM_TAG_VERSION" val="1.0"/>
  <p:tag name="KSO_WM_TEMPLATE_CATEGORY" val="custom"/>
  <p:tag name="KSO_WM_TEMPLATE_INDEX" val="20205081"/>
  <p:tag name="KSO_WM_UNIT_COMPATIBLE" val="0"/>
  <p:tag name="KSO_WM_UNIT_DIAGRAM_ISNUMVISUAL" val="0"/>
  <p:tag name="KSO_WM_UNIT_DIAGRAM_ISREFERUNIT" val="0"/>
  <p:tag name="KSO_WM_UNIT_HIGHLIGHT" val="0"/>
  <p:tag name="KSO_WM_UNIT_ID" val="_0**"/>
  <p:tag name="KSO_WM_UNIT_LAYERLEVEL" val="1"/>
</p:tagLst>
</file>

<file path=ppt/tags/tag5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0**"/>
  <p:tag name="KSO_WM_UNIT_LAYERLEVEL" val="1"/>
</p:tagLst>
</file>

<file path=ppt/tags/tag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6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0**"/>
  <p:tag name="KSO_WM_UNIT_LAYERLEVEL" val="1"/>
</p:tagLst>
</file>

<file path=ppt/tags/tag6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0**"/>
  <p:tag name="KSO_WM_UNIT_LAYERLEVEL" val="1"/>
</p:tagLst>
</file>

<file path=ppt/tags/tag62.xml><?xml version="1.0" encoding="utf-8"?>
<p:tagLst xmlns:p="http://schemas.openxmlformats.org/presentationml/2006/main">
  <p:tag name="KSO_WM_BEAUTIFY_FLAG" val="#wm#"/>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70.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8.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80.xml><?xml version="1.0" encoding="utf-8"?>
<p:tagLst xmlns:p="http://schemas.openxmlformats.org/presentationml/2006/main">
  <p:tag name="KSO_WM_UNIT_TABLE_BEAUTIFY" val="smartTable{02483167-0a7a-42b8-b7d4-0cee8f474995}"/>
</p:tagLst>
</file>

<file path=ppt/tags/tag81.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82.xml><?xml version="1.0" encoding="utf-8"?>
<p:tagLst xmlns:p="http://schemas.openxmlformats.org/presentationml/2006/main">
  <p:tag name="KSO_WM_UNIT_TABLE_BEAUTIFY" val="smartTable{3c71e8a1-f336-4399-9c1e-1f723260e654}"/>
  <p:tag name="TABLE_ENDDRAG_ORIGIN_RECT" val="429*246"/>
  <p:tag name="TABLE_ENDDRAG_RECT" val="24*141*429*246"/>
</p:tagLst>
</file>

<file path=ppt/tags/tag83.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84.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89.xml><?xml version="1.0" encoding="utf-8"?>
<p:tagLst xmlns:p="http://schemas.openxmlformats.org/presentationml/2006/main">
  <p:tag name="KSO_WM_UNIT_TABLE_BEAUTIFY" val="smartTable{16346dbb-369b-49d7-a8be-29d4c13dc008}"/>
</p:tagLst>
</file>

<file path=ppt/tags/tag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90.xml><?xml version="1.0" encoding="utf-8"?>
<p:tagLst xmlns:p="http://schemas.openxmlformats.org/presentationml/2006/main">
  <p:tag name="KSO_WM_BEAUTIFY_FLAG" val="#wm#"/>
  <p:tag name="KSO_WM_TEMPLATE_CATEGORY" val="custom"/>
  <p:tag name="KSO_WM_TEMPLATE_INDEX" val="20205081"/>
</p:tagLst>
</file>

<file path=ppt/tags/tag91.xml><?xml version="1.0" encoding="utf-8"?>
<p:tagLst xmlns:p="http://schemas.openxmlformats.org/presentationml/2006/main">
  <p:tag name="KSO_WM_UNIT_TABLE_BEAUTIFY" val="smartTable{57409a40-1bbd-444c-a321-5c936d2b9ed8}"/>
</p:tagLst>
</file>

<file path=ppt/tags/tag92.xml><?xml version="1.0" encoding="utf-8"?>
<p:tagLst xmlns:p="http://schemas.openxmlformats.org/presentationml/2006/main">
  <p:tag name="KSO_WM_BEAUTIFY_FLAG" val="#wm#"/>
  <p:tag name="KSO_WM_TEMPLATE_CATEGORY" val="custom"/>
  <p:tag name="KSO_WM_TEMPLATE_INDEX" val="20205081"/>
</p:tagLst>
</file>

<file path=ppt/tags/tag93.xml><?xml version="1.0" encoding="utf-8"?>
<p:tagLst xmlns:p="http://schemas.openxmlformats.org/presentationml/2006/main">
  <p:tag name="KSO_WM_BEAUTIFY_FLAG" val="#wm#"/>
  <p:tag name="KSO_WM_TEMPLATE_CATEGORY" val="custom"/>
  <p:tag name="KSO_WM_TEMPLATE_INDEX" val="20205081"/>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99.xml><?xml version="1.0" encoding="utf-8"?>
<p:tagLst xmlns:p="http://schemas.openxmlformats.org/presentationml/2006/main">
  <p:tag name="KSO_WM_BEAUTIFY_FLAG" val="#wm#"/>
  <p:tag name="KSO_WM_TEMPLATE_CATEGORY" val="custom"/>
  <p:tag name="KSO_WM_TEMPLATE_INDEX" val="20205081"/>
</p:tagLst>
</file>

<file path=ppt/theme/theme1.xml><?xml version="1.0" encoding="utf-8"?>
<a:theme xmlns:r="http://schemas.openxmlformats.org/officeDocument/2006/relationships"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Arial"/>
      </a:majorFont>
      <a:minorFont>
        <a:latin typeface="Arial"/>
        <a:ea typeface="微软雅黑"/>
        <a:cs typeface="Arial"/>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Company>学科网</Company>
  <Paragraphs>90</Paragraphs>
  <Slides>19</Slides>
  <Notes>0</Notes>
  <TotalTime>0</TotalTime>
  <HiddenSlides>0</HiddenSlides>
  <MMClips>0</MMClips>
  <ScaleCrop>0</ScaleCrop>
  <HeadingPairs>
    <vt:vector baseType="variant" size="6">
      <vt:variant>
        <vt:lpstr>Fonts used</vt:lpstr>
      </vt:variant>
      <vt:variant>
        <vt:i4>11</vt:i4>
      </vt:variant>
      <vt:variant>
        <vt:lpstr>Theme</vt:lpstr>
      </vt:variant>
      <vt:variant>
        <vt:i4>1</vt:i4>
      </vt:variant>
      <vt:variant>
        <vt:lpstr>Slide Titles</vt:lpstr>
      </vt:variant>
      <vt:variant>
        <vt:i4>19</vt:i4>
      </vt:variant>
    </vt:vector>
  </HeadingPairs>
  <TitlesOfParts>
    <vt:vector baseType="lpstr" size="31">
      <vt:lpstr>Arial</vt:lpstr>
      <vt:lpstr>微软雅黑</vt:lpstr>
      <vt:lpstr>Wingdings</vt:lpstr>
      <vt:lpstr>楷体</vt:lpstr>
      <vt:lpstr>黑体</vt:lpstr>
      <vt:lpstr>宋体</vt:lpstr>
      <vt:lpstr>Cambria Math</vt:lpstr>
      <vt:lpstr>Cambria</vt:lpstr>
      <vt:lpstr>MS Mincho</vt:lpstr>
      <vt:lpstr>Times New Roman</vt:lpstr>
      <vt:lpstr>OPPOSans L</vt:lpstr>
      <vt:lpstr>WPS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0</LinksUpToDate>
  <SharedDoc>0</SharedDoc>
  <HyperlinksChanged>0</HyperlinksChanged>
  <Application>Aspose.Slides for Java</Application>
  <AppVersion>23.0300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creator>rbm.xkw.com</dc:creator>
  <cp:revision>1</cp:revision>
  <cp:lastPrinted>2023-11-24T15:17:44.598</cp:lastPrinted>
  <dcterms:created xsi:type="dcterms:W3CDTF">2023-11-24T15:17:44Z</dcterms:created>
  <dcterms:modified xsi:type="dcterms:W3CDTF">2023-11-24T07:17:44Z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album">
    <vt:lpwstr>rbm.xkw.com</vt:lpwstr>
  </property>
  <property fmtid="{D5CDD505-2E9C-101B-9397-08002B2CF9AE}" pid="3" name="author">
    <vt:lpwstr>rbm.xkw.com</vt:lpwstr>
  </property>
  <property fmtid="{D5CDD505-2E9C-101B-9397-08002B2CF9AE}" pid="4" name="company">
    <vt:lpwstr>学科网</vt:lpwstr>
  </property>
  <property fmtid="{D5CDD505-2E9C-101B-9397-08002B2CF9AE}" pid="5" name="copyright">
    <vt:lpwstr>学科网版权所有</vt:lpwstr>
  </property>
</Properties>
</file>