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9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1" r:id="rId26"/>
    <p:sldId id="280" r:id="rId27"/>
    <p:sldId id="282" r:id="rId28"/>
    <p:sldId id="284" r:id="rId29"/>
    <p:sldId id="283" r:id="rId30"/>
    <p:sldId id="285" r:id="rId31"/>
    <p:sldId id="287" r:id="rId32"/>
    <p:sldId id="286" r:id="rId33"/>
    <p:sldId id="288" r:id="rId34"/>
    <p:sldId id="289" r:id="rId35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1" name="卢钰婷" initials="卢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14"/>
      </p:cViewPr>
      <p:guideLst>
        <p:guide orient="horz" pos="2142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tags" Target="tags/tag202.xml" /><Relationship Id="rId37" Type="http://schemas.openxmlformats.org/officeDocument/2006/relationships/presProps" Target="presProps.xml" /><Relationship Id="rId38" Type="http://schemas.openxmlformats.org/officeDocument/2006/relationships/viewProps" Target="viewProps.xml" /><Relationship Id="rId39" Type="http://schemas.openxmlformats.org/officeDocument/2006/relationships/theme" Target="theme/theme1.xml" /><Relationship Id="rId4" Type="http://schemas.openxmlformats.org/officeDocument/2006/relationships/slide" Target="slides/slide2.xml" /><Relationship Id="rId40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57.xml" /><Relationship Id="rId13" Type="http://schemas.openxmlformats.org/officeDocument/2006/relationships/tags" Target="../tags/tag58.xml" /><Relationship Id="rId14" Type="http://schemas.openxmlformats.org/officeDocument/2006/relationships/tags" Target="../tags/tag59.xml" /><Relationship Id="rId15" Type="http://schemas.openxmlformats.org/officeDocument/2006/relationships/tags" Target="../tags/tag60.xml" /><Relationship Id="rId16" Type="http://schemas.openxmlformats.org/officeDocument/2006/relationships/tags" Target="../tags/tag61.xml" /><Relationship Id="rId17" Type="http://schemas.openxmlformats.org/officeDocument/2006/relationships/image" Target="file:///D:\qq&#25991;&#20214;\712321467\Image\C2C\Image2\%7b75232B38-A165-1FB7-499C-2E1C792CACB5%7d.png" TargetMode="External" /><Relationship Id="rId18" Type="http://schemas.openxmlformats.org/officeDocument/2006/relationships/image" Target="../media/image1.png" /><Relationship Id="rId19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8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8" name="图片 1073743875" descr="学科网 zxxk.com" title=""/>
          <p:cNvPicPr>
            <a:picLocks noChangeAspect="1"/>
          </p:cNvPicPr>
          <p:nvPr/>
        </p:nvPicPr>
        <p:blipFill>
          <a:blip r:embed="rId19" r:link="rId17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3.xml" /><Relationship Id="rId3" Type="http://schemas.openxmlformats.org/officeDocument/2006/relationships/image" Target="../media/image3.jpeg" /><Relationship Id="rId4" Type="http://schemas.openxmlformats.org/officeDocument/2006/relationships/image" Target="../media/image4.jpeg" /><Relationship Id="rId5" Type="http://schemas.openxmlformats.org/officeDocument/2006/relationships/tags" Target="../tags/tag6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Relationship Id="rId3" Type="http://schemas.openxmlformats.org/officeDocument/2006/relationships/tags" Target="../tags/tag129.xml" /><Relationship Id="rId4" Type="http://schemas.openxmlformats.org/officeDocument/2006/relationships/tags" Target="../tags/tag130.xml" /><Relationship Id="rId5" Type="http://schemas.openxmlformats.org/officeDocument/2006/relationships/image" Target="../media/image29.png" /><Relationship Id="rId6" Type="http://schemas.openxmlformats.org/officeDocument/2006/relationships/tags" Target="../tags/tag13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Relationship Id="rId3" Type="http://schemas.openxmlformats.org/officeDocument/2006/relationships/tags" Target="../tags/tag132.xml" /><Relationship Id="rId4" Type="http://schemas.openxmlformats.org/officeDocument/2006/relationships/tags" Target="../tags/tag133.xml" /><Relationship Id="rId5" Type="http://schemas.openxmlformats.org/officeDocument/2006/relationships/image" Target="../media/image31.png" /><Relationship Id="rId6" Type="http://schemas.openxmlformats.org/officeDocument/2006/relationships/tags" Target="../tags/tag134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Relationship Id="rId3" Type="http://schemas.openxmlformats.org/officeDocument/2006/relationships/tags" Target="../tags/tag135.xml" /><Relationship Id="rId4" Type="http://schemas.openxmlformats.org/officeDocument/2006/relationships/tags" Target="../tags/tag136.xml" /><Relationship Id="rId5" Type="http://schemas.openxmlformats.org/officeDocument/2006/relationships/image" Target="../media/image33.png" /><Relationship Id="rId6" Type="http://schemas.openxmlformats.org/officeDocument/2006/relationships/image" Target="../media/image34.png" /><Relationship Id="rId7" Type="http://schemas.openxmlformats.org/officeDocument/2006/relationships/tags" Target="../tags/tag13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Relationship Id="rId3" Type="http://schemas.openxmlformats.org/officeDocument/2006/relationships/tags" Target="../tags/tag138.xml" /><Relationship Id="rId4" Type="http://schemas.openxmlformats.org/officeDocument/2006/relationships/tags" Target="../tags/tag139.xml" /><Relationship Id="rId5" Type="http://schemas.openxmlformats.org/officeDocument/2006/relationships/image" Target="../media/image36.png" /><Relationship Id="rId6" Type="http://schemas.openxmlformats.org/officeDocument/2006/relationships/image" Target="../media/image34.png" /><Relationship Id="rId7" Type="http://schemas.openxmlformats.org/officeDocument/2006/relationships/tags" Target="../tags/tag140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Relationship Id="rId3" Type="http://schemas.openxmlformats.org/officeDocument/2006/relationships/image" Target="../media/image38.png" /><Relationship Id="rId4" Type="http://schemas.openxmlformats.org/officeDocument/2006/relationships/image" Target="../media/image39.png" /><Relationship Id="rId5" Type="http://schemas.openxmlformats.org/officeDocument/2006/relationships/tags" Target="../tags/tag14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Relationship Id="rId3" Type="http://schemas.openxmlformats.org/officeDocument/2006/relationships/image" Target="../media/image41.png" /><Relationship Id="rId4" Type="http://schemas.openxmlformats.org/officeDocument/2006/relationships/image" Target="../media/image42.png" /><Relationship Id="rId5" Type="http://schemas.openxmlformats.org/officeDocument/2006/relationships/image" Target="../media/image43.png" /><Relationship Id="rId6" Type="http://schemas.openxmlformats.org/officeDocument/2006/relationships/tags" Target="../tags/tag14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Relationship Id="rId3" Type="http://schemas.openxmlformats.org/officeDocument/2006/relationships/image" Target="../media/image44.png" /><Relationship Id="rId4" Type="http://schemas.openxmlformats.org/officeDocument/2006/relationships/image" Target="../media/image43.png" /><Relationship Id="rId5" Type="http://schemas.openxmlformats.org/officeDocument/2006/relationships/tags" Target="../tags/tag143.xml" /><Relationship Id="rId6" Type="http://schemas.openxmlformats.org/officeDocument/2006/relationships/image" Target="../media/image45.png" /><Relationship Id="rId7" Type="http://schemas.openxmlformats.org/officeDocument/2006/relationships/tags" Target="../tags/tag14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46.xml" /><Relationship Id="rId2" Type="http://schemas.openxmlformats.org/officeDocument/2006/relationships/tags" Target="../tags/tag145.xml" /><Relationship Id="rId3" Type="http://schemas.openxmlformats.org/officeDocument/2006/relationships/image" Target="../media/image46.png" /><Relationship Id="rId4" Type="http://schemas.openxmlformats.org/officeDocument/2006/relationships/image" Target="../media/image47.png" /><Relationship Id="rId5" Type="http://schemas.openxmlformats.org/officeDocument/2006/relationships/image" Target="../media/image48.png" /><Relationship Id="rId6" Type="http://schemas.openxmlformats.org/officeDocument/2006/relationships/image" Target="../media/image49.png" /><Relationship Id="rId7" Type="http://schemas.openxmlformats.org/officeDocument/2006/relationships/image" Target="../media/image50.png" /><Relationship Id="rId8" Type="http://schemas.openxmlformats.org/officeDocument/2006/relationships/image" Target="../media/image51.png" /><Relationship Id="rId9" Type="http://schemas.openxmlformats.org/officeDocument/2006/relationships/image" Target="../media/image52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53.xml" /><Relationship Id="rId11" Type="http://schemas.openxmlformats.org/officeDocument/2006/relationships/tags" Target="../tags/tag154.xml" /><Relationship Id="rId12" Type="http://schemas.openxmlformats.org/officeDocument/2006/relationships/image" Target="../media/image48.png" /><Relationship Id="rId13" Type="http://schemas.openxmlformats.org/officeDocument/2006/relationships/tags" Target="../tags/tag155.xml" /><Relationship Id="rId14" Type="http://schemas.openxmlformats.org/officeDocument/2006/relationships/tags" Target="../tags/tag156.xml" /><Relationship Id="rId15" Type="http://schemas.openxmlformats.org/officeDocument/2006/relationships/image" Target="../media/image49.png" /><Relationship Id="rId16" Type="http://schemas.openxmlformats.org/officeDocument/2006/relationships/tags" Target="../tags/tag157.xml" /><Relationship Id="rId17" Type="http://schemas.openxmlformats.org/officeDocument/2006/relationships/tags" Target="../tags/tag158.xml" /><Relationship Id="rId18" Type="http://schemas.openxmlformats.org/officeDocument/2006/relationships/tags" Target="../tags/tag159.xml" /><Relationship Id="rId19" Type="http://schemas.openxmlformats.org/officeDocument/2006/relationships/tags" Target="../tags/tag160.xml" /><Relationship Id="rId2" Type="http://schemas.openxmlformats.org/officeDocument/2006/relationships/tags" Target="../tags/tag147.xml" /><Relationship Id="rId20" Type="http://schemas.openxmlformats.org/officeDocument/2006/relationships/tags" Target="../tags/tag161.xml" /><Relationship Id="rId21" Type="http://schemas.openxmlformats.org/officeDocument/2006/relationships/tags" Target="../tags/tag162.xml" /><Relationship Id="rId22" Type="http://schemas.openxmlformats.org/officeDocument/2006/relationships/tags" Target="../tags/tag163.xml" /><Relationship Id="rId23" Type="http://schemas.openxmlformats.org/officeDocument/2006/relationships/tags" Target="../tags/tag164.xml" /><Relationship Id="rId24" Type="http://schemas.openxmlformats.org/officeDocument/2006/relationships/tags" Target="../tags/tag165.xml" /><Relationship Id="rId25" Type="http://schemas.openxmlformats.org/officeDocument/2006/relationships/tags" Target="../tags/tag166.xml" /><Relationship Id="rId26" Type="http://schemas.openxmlformats.org/officeDocument/2006/relationships/image" Target="../media/image50.png" /><Relationship Id="rId27" Type="http://schemas.openxmlformats.org/officeDocument/2006/relationships/tags" Target="../tags/tag167.xml" /><Relationship Id="rId28" Type="http://schemas.openxmlformats.org/officeDocument/2006/relationships/tags" Target="../tags/tag168.xml" /><Relationship Id="rId29" Type="http://schemas.openxmlformats.org/officeDocument/2006/relationships/tags" Target="../tags/tag169.xml" /><Relationship Id="rId3" Type="http://schemas.openxmlformats.org/officeDocument/2006/relationships/tags" Target="../tags/tag148.xml" /><Relationship Id="rId30" Type="http://schemas.openxmlformats.org/officeDocument/2006/relationships/tags" Target="../tags/tag170.xml" /><Relationship Id="rId31" Type="http://schemas.openxmlformats.org/officeDocument/2006/relationships/tags" Target="../tags/tag171.xml" /><Relationship Id="rId32" Type="http://schemas.openxmlformats.org/officeDocument/2006/relationships/tags" Target="../tags/tag172.xml" /><Relationship Id="rId33" Type="http://schemas.openxmlformats.org/officeDocument/2006/relationships/tags" Target="../tags/tag173.xml" /><Relationship Id="rId34" Type="http://schemas.openxmlformats.org/officeDocument/2006/relationships/tags" Target="../tags/tag174.xml" /><Relationship Id="rId35" Type="http://schemas.openxmlformats.org/officeDocument/2006/relationships/tags" Target="../tags/tag175.xml" /><Relationship Id="rId36" Type="http://schemas.openxmlformats.org/officeDocument/2006/relationships/tags" Target="../tags/tag176.xml" /><Relationship Id="rId37" Type="http://schemas.openxmlformats.org/officeDocument/2006/relationships/image" Target="../media/image51.png" /><Relationship Id="rId38" Type="http://schemas.openxmlformats.org/officeDocument/2006/relationships/tags" Target="../tags/tag177.xml" /><Relationship Id="rId39" Type="http://schemas.openxmlformats.org/officeDocument/2006/relationships/tags" Target="../tags/tag178.xml" /><Relationship Id="rId4" Type="http://schemas.openxmlformats.org/officeDocument/2006/relationships/tags" Target="../tags/tag149.xml" /><Relationship Id="rId40" Type="http://schemas.openxmlformats.org/officeDocument/2006/relationships/tags" Target="../tags/tag179.xml" /><Relationship Id="rId41" Type="http://schemas.openxmlformats.org/officeDocument/2006/relationships/tags" Target="../tags/tag180.xml" /><Relationship Id="rId42" Type="http://schemas.openxmlformats.org/officeDocument/2006/relationships/tags" Target="../tags/tag181.xml" /><Relationship Id="rId5" Type="http://schemas.openxmlformats.org/officeDocument/2006/relationships/tags" Target="../tags/tag150.xml" /><Relationship Id="rId6" Type="http://schemas.openxmlformats.org/officeDocument/2006/relationships/image" Target="../media/image46.png" /><Relationship Id="rId7" Type="http://schemas.openxmlformats.org/officeDocument/2006/relationships/tags" Target="../tags/tag151.xml" /><Relationship Id="rId8" Type="http://schemas.openxmlformats.org/officeDocument/2006/relationships/tags" Target="../tags/tag152.xml" /><Relationship Id="rId9" Type="http://schemas.openxmlformats.org/officeDocument/2006/relationships/image" Target="../media/image47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3.png" /><Relationship Id="rId3" Type="http://schemas.openxmlformats.org/officeDocument/2006/relationships/image" Target="../media/image54.png" /><Relationship Id="rId4" Type="http://schemas.openxmlformats.org/officeDocument/2006/relationships/tags" Target="../tags/tag18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7.png" /><Relationship Id="rId11" Type="http://schemas.openxmlformats.org/officeDocument/2006/relationships/tags" Target="../tags/tag71.xml" /><Relationship Id="rId12" Type="http://schemas.openxmlformats.org/officeDocument/2006/relationships/tags" Target="../tags/tag72.xml" /><Relationship Id="rId13" Type="http://schemas.openxmlformats.org/officeDocument/2006/relationships/tags" Target="../tags/tag73.xml" /><Relationship Id="rId14" Type="http://schemas.openxmlformats.org/officeDocument/2006/relationships/tags" Target="../tags/tag74.xml" /><Relationship Id="rId15" Type="http://schemas.openxmlformats.org/officeDocument/2006/relationships/tags" Target="../tags/tag75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image" Target="../media/image5.png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image" Target="../media/image6.png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5.png" /><Relationship Id="rId3" Type="http://schemas.openxmlformats.org/officeDocument/2006/relationships/tags" Target="../tags/tag183.xml" /><Relationship Id="rId4" Type="http://schemas.openxmlformats.org/officeDocument/2006/relationships/tags" Target="../tags/tag184.xml" /><Relationship Id="rId5" Type="http://schemas.openxmlformats.org/officeDocument/2006/relationships/tags" Target="../tags/tag185.xml" /><Relationship Id="rId6" Type="http://schemas.openxmlformats.org/officeDocument/2006/relationships/tags" Target="../tags/tag186.xml" /><Relationship Id="rId7" Type="http://schemas.openxmlformats.org/officeDocument/2006/relationships/image" Target="../media/image56.png" /><Relationship Id="rId8" Type="http://schemas.openxmlformats.org/officeDocument/2006/relationships/tags" Target="../tags/tag18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7.png" /><Relationship Id="rId3" Type="http://schemas.openxmlformats.org/officeDocument/2006/relationships/image" Target="../media/image58.png" /><Relationship Id="rId4" Type="http://schemas.openxmlformats.org/officeDocument/2006/relationships/tags" Target="../tags/tag188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9.png" /><Relationship Id="rId3" Type="http://schemas.openxmlformats.org/officeDocument/2006/relationships/image" Target="../media/image60.png" /><Relationship Id="rId4" Type="http://schemas.openxmlformats.org/officeDocument/2006/relationships/tags" Target="../tags/tag189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1.png" /><Relationship Id="rId3" Type="http://schemas.openxmlformats.org/officeDocument/2006/relationships/tags" Target="../tags/tag190.xml" /><Relationship Id="rId4" Type="http://schemas.openxmlformats.org/officeDocument/2006/relationships/tags" Target="../tags/tag191.xml" /><Relationship Id="rId5" Type="http://schemas.openxmlformats.org/officeDocument/2006/relationships/image" Target="../media/image62.png" /><Relationship Id="rId6" Type="http://schemas.openxmlformats.org/officeDocument/2006/relationships/image" Target="../media/image63.png" /><Relationship Id="rId7" Type="http://schemas.openxmlformats.org/officeDocument/2006/relationships/tags" Target="../tags/tag19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4.png" /><Relationship Id="rId3" Type="http://schemas.openxmlformats.org/officeDocument/2006/relationships/tags" Target="../tags/tag193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5.png" /><Relationship Id="rId3" Type="http://schemas.openxmlformats.org/officeDocument/2006/relationships/image" Target="../media/image66.png" /><Relationship Id="rId4" Type="http://schemas.openxmlformats.org/officeDocument/2006/relationships/tags" Target="../tags/tag194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7.png" /><Relationship Id="rId3" Type="http://schemas.openxmlformats.org/officeDocument/2006/relationships/image" Target="../media/image68.png" /><Relationship Id="rId4" Type="http://schemas.openxmlformats.org/officeDocument/2006/relationships/tags" Target="../tags/tag195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9.png" /><Relationship Id="rId3" Type="http://schemas.openxmlformats.org/officeDocument/2006/relationships/tags" Target="../tags/tag196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0.png" /><Relationship Id="rId3" Type="http://schemas.openxmlformats.org/officeDocument/2006/relationships/image" Target="../media/image71.png" /><Relationship Id="rId4" Type="http://schemas.openxmlformats.org/officeDocument/2006/relationships/tags" Target="../tags/tag19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2.png" /><Relationship Id="rId3" Type="http://schemas.openxmlformats.org/officeDocument/2006/relationships/image" Target="../media/image73.png" /><Relationship Id="rId4" Type="http://schemas.openxmlformats.org/officeDocument/2006/relationships/tags" Target="../tags/tag198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png" /><Relationship Id="rId6" Type="http://schemas.openxmlformats.org/officeDocument/2006/relationships/tags" Target="../tags/tag76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4.png" /><Relationship Id="rId3" Type="http://schemas.openxmlformats.org/officeDocument/2006/relationships/image" Target="../media/image75.png" /><Relationship Id="rId4" Type="http://schemas.openxmlformats.org/officeDocument/2006/relationships/tags" Target="../tags/tag199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6.png" /><Relationship Id="rId3" Type="http://schemas.openxmlformats.org/officeDocument/2006/relationships/image" Target="../media/image77.png" /><Relationship Id="rId4" Type="http://schemas.openxmlformats.org/officeDocument/2006/relationships/tags" Target="../tags/tag200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8.png" /><Relationship Id="rId3" Type="http://schemas.openxmlformats.org/officeDocument/2006/relationships/tags" Target="../tags/tag201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Relationship Id="rId3" Type="http://schemas.openxmlformats.org/officeDocument/2006/relationships/image" Target="../media/image4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image" Target="../media/image15.png" /><Relationship Id="rId6" Type="http://schemas.openxmlformats.org/officeDocument/2006/relationships/image" Target="../media/image16.png" /><Relationship Id="rId7" Type="http://schemas.openxmlformats.org/officeDocument/2006/relationships/image" Target="../media/image17.png" /><Relationship Id="rId8" Type="http://schemas.openxmlformats.org/officeDocument/2006/relationships/tags" Target="../tags/tag7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84.xml" /><Relationship Id="rId11" Type="http://schemas.openxmlformats.org/officeDocument/2006/relationships/tags" Target="../tags/tag85.xml" /><Relationship Id="rId12" Type="http://schemas.openxmlformats.org/officeDocument/2006/relationships/image" Target="../media/image13.png" /><Relationship Id="rId13" Type="http://schemas.openxmlformats.org/officeDocument/2006/relationships/tags" Target="../tags/tag86.xml" /><Relationship Id="rId14" Type="http://schemas.openxmlformats.org/officeDocument/2006/relationships/tags" Target="../tags/tag87.xml" /><Relationship Id="rId15" Type="http://schemas.openxmlformats.org/officeDocument/2006/relationships/image" Target="../media/image14.png" /><Relationship Id="rId16" Type="http://schemas.openxmlformats.org/officeDocument/2006/relationships/tags" Target="../tags/tag88.xml" /><Relationship Id="rId17" Type="http://schemas.openxmlformats.org/officeDocument/2006/relationships/tags" Target="../tags/tag89.xml" /><Relationship Id="rId18" Type="http://schemas.openxmlformats.org/officeDocument/2006/relationships/image" Target="../media/image15.png" /><Relationship Id="rId19" Type="http://schemas.openxmlformats.org/officeDocument/2006/relationships/tags" Target="../tags/tag90.xml" /><Relationship Id="rId2" Type="http://schemas.openxmlformats.org/officeDocument/2006/relationships/image" Target="../media/image18.png" /><Relationship Id="rId20" Type="http://schemas.openxmlformats.org/officeDocument/2006/relationships/tags" Target="../tags/tag91.xml" /><Relationship Id="rId21" Type="http://schemas.openxmlformats.org/officeDocument/2006/relationships/tags" Target="../tags/tag92.xml" /><Relationship Id="rId22" Type="http://schemas.openxmlformats.org/officeDocument/2006/relationships/tags" Target="../tags/tag93.xml" /><Relationship Id="rId23" Type="http://schemas.openxmlformats.org/officeDocument/2006/relationships/image" Target="../media/image16.png" /><Relationship Id="rId24" Type="http://schemas.openxmlformats.org/officeDocument/2006/relationships/tags" Target="../tags/tag94.xml" /><Relationship Id="rId25" Type="http://schemas.openxmlformats.org/officeDocument/2006/relationships/tags" Target="../tags/tag95.xml" /><Relationship Id="rId26" Type="http://schemas.openxmlformats.org/officeDocument/2006/relationships/image" Target="../media/image19.png" /><Relationship Id="rId27" Type="http://schemas.openxmlformats.org/officeDocument/2006/relationships/tags" Target="../tags/tag96.xml" /><Relationship Id="rId28" Type="http://schemas.openxmlformats.org/officeDocument/2006/relationships/tags" Target="../tags/tag97.xml" /><Relationship Id="rId3" Type="http://schemas.openxmlformats.org/officeDocument/2006/relationships/tags" Target="../tags/tag78.xml" /><Relationship Id="rId4" Type="http://schemas.openxmlformats.org/officeDocument/2006/relationships/tags" Target="../tags/tag79.xml" /><Relationship Id="rId5" Type="http://schemas.openxmlformats.org/officeDocument/2006/relationships/tags" Target="../tags/tag80.xml" /><Relationship Id="rId6" Type="http://schemas.openxmlformats.org/officeDocument/2006/relationships/image" Target="../media/image12.png" /><Relationship Id="rId7" Type="http://schemas.openxmlformats.org/officeDocument/2006/relationships/tags" Target="../tags/tag81.xml" /><Relationship Id="rId8" Type="http://schemas.openxmlformats.org/officeDocument/2006/relationships/tags" Target="../tags/tag82.xml" /><Relationship Id="rId9" Type="http://schemas.openxmlformats.org/officeDocument/2006/relationships/tags" Target="../tags/tag8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98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image" Target="../media/image15.png" /><Relationship Id="rId6" Type="http://schemas.openxmlformats.org/officeDocument/2006/relationships/image" Target="../media/image16.png" /><Relationship Id="rId7" Type="http://schemas.openxmlformats.org/officeDocument/2006/relationships/image" Target="../media/image19.png" /><Relationship Id="rId8" Type="http://schemas.openxmlformats.org/officeDocument/2006/relationships/image" Target="../media/image20.png" /><Relationship Id="rId9" Type="http://schemas.openxmlformats.org/officeDocument/2006/relationships/image" Target="../media/image2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5.xml" /><Relationship Id="rId11" Type="http://schemas.openxmlformats.org/officeDocument/2006/relationships/tags" Target="../tags/tag106.xml" /><Relationship Id="rId12" Type="http://schemas.openxmlformats.org/officeDocument/2006/relationships/image" Target="../media/image13.png" /><Relationship Id="rId13" Type="http://schemas.openxmlformats.org/officeDocument/2006/relationships/tags" Target="../tags/tag107.xml" /><Relationship Id="rId14" Type="http://schemas.openxmlformats.org/officeDocument/2006/relationships/tags" Target="../tags/tag108.xml" /><Relationship Id="rId15" Type="http://schemas.openxmlformats.org/officeDocument/2006/relationships/image" Target="../media/image14.png" /><Relationship Id="rId16" Type="http://schemas.openxmlformats.org/officeDocument/2006/relationships/tags" Target="../tags/tag109.xml" /><Relationship Id="rId17" Type="http://schemas.openxmlformats.org/officeDocument/2006/relationships/tags" Target="../tags/tag110.xml" /><Relationship Id="rId18" Type="http://schemas.openxmlformats.org/officeDocument/2006/relationships/image" Target="../media/image15.png" /><Relationship Id="rId19" Type="http://schemas.openxmlformats.org/officeDocument/2006/relationships/tags" Target="../tags/tag111.xml" /><Relationship Id="rId2" Type="http://schemas.openxmlformats.org/officeDocument/2006/relationships/image" Target="../media/image22.png" /><Relationship Id="rId20" Type="http://schemas.openxmlformats.org/officeDocument/2006/relationships/tags" Target="../tags/tag112.xml" /><Relationship Id="rId21" Type="http://schemas.openxmlformats.org/officeDocument/2006/relationships/tags" Target="../tags/tag113.xml" /><Relationship Id="rId22" Type="http://schemas.openxmlformats.org/officeDocument/2006/relationships/tags" Target="../tags/tag114.xml" /><Relationship Id="rId23" Type="http://schemas.openxmlformats.org/officeDocument/2006/relationships/image" Target="../media/image16.png" /><Relationship Id="rId24" Type="http://schemas.openxmlformats.org/officeDocument/2006/relationships/tags" Target="../tags/tag115.xml" /><Relationship Id="rId25" Type="http://schemas.openxmlformats.org/officeDocument/2006/relationships/tags" Target="../tags/tag116.xml" /><Relationship Id="rId26" Type="http://schemas.openxmlformats.org/officeDocument/2006/relationships/image" Target="../media/image19.png" /><Relationship Id="rId27" Type="http://schemas.openxmlformats.org/officeDocument/2006/relationships/tags" Target="../tags/tag117.xml" /><Relationship Id="rId28" Type="http://schemas.openxmlformats.org/officeDocument/2006/relationships/tags" Target="../tags/tag118.xml" /><Relationship Id="rId29" Type="http://schemas.openxmlformats.org/officeDocument/2006/relationships/tags" Target="../tags/tag119.xml" /><Relationship Id="rId3" Type="http://schemas.openxmlformats.org/officeDocument/2006/relationships/tags" Target="../tags/tag99.xml" /><Relationship Id="rId30" Type="http://schemas.openxmlformats.org/officeDocument/2006/relationships/image" Target="../media/image23.png" /><Relationship Id="rId31" Type="http://schemas.openxmlformats.org/officeDocument/2006/relationships/tags" Target="../tags/tag120.xml" /><Relationship Id="rId4" Type="http://schemas.openxmlformats.org/officeDocument/2006/relationships/tags" Target="../tags/tag100.xml" /><Relationship Id="rId5" Type="http://schemas.openxmlformats.org/officeDocument/2006/relationships/tags" Target="../tags/tag101.xml" /><Relationship Id="rId6" Type="http://schemas.openxmlformats.org/officeDocument/2006/relationships/image" Target="../media/image12.png" /><Relationship Id="rId7" Type="http://schemas.openxmlformats.org/officeDocument/2006/relationships/tags" Target="../tags/tag102.xml" /><Relationship Id="rId8" Type="http://schemas.openxmlformats.org/officeDocument/2006/relationships/tags" Target="../tags/tag103.xml" /><Relationship Id="rId9" Type="http://schemas.openxmlformats.org/officeDocument/2006/relationships/tags" Target="../tags/tag10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Relationship Id="rId3" Type="http://schemas.openxmlformats.org/officeDocument/2006/relationships/tags" Target="../tags/tag121.xml" /><Relationship Id="rId4" Type="http://schemas.openxmlformats.org/officeDocument/2006/relationships/image" Target="../media/image25.png" /><Relationship Id="rId5" Type="http://schemas.openxmlformats.org/officeDocument/2006/relationships/tags" Target="../tags/tag122.xml" /><Relationship Id="rId6" Type="http://schemas.openxmlformats.org/officeDocument/2006/relationships/tags" Target="../tags/tag123.xml" /><Relationship Id="rId7" Type="http://schemas.openxmlformats.org/officeDocument/2006/relationships/image" Target="../media/image26.png" /><Relationship Id="rId8" Type="http://schemas.openxmlformats.org/officeDocument/2006/relationships/tags" Target="../tags/tag124.xml" /><Relationship Id="rId9" Type="http://schemas.openxmlformats.org/officeDocument/2006/relationships/tags" Target="../tags/tag125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6.xml" /><Relationship Id="rId3" Type="http://schemas.openxmlformats.org/officeDocument/2006/relationships/image" Target="../media/image27.png" /><Relationship Id="rId4" Type="http://schemas.openxmlformats.org/officeDocument/2006/relationships/tags" Target="../tags/tag127.xml" /><Relationship Id="rId5" Type="http://schemas.openxmlformats.org/officeDocument/2006/relationships/video" Target="../media/media1.mp4" /><Relationship Id="rId6" Type="http://schemas.microsoft.com/office/2007/relationships/media" Target="../media/media1.mp4" /><Relationship Id="rId7" Type="http://schemas.openxmlformats.org/officeDocument/2006/relationships/tags" Target="../tags/tag12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深度视觉·原创设计 https://www.docer.com/works?userid=22383862" title=""/>
          <p:cNvSpPr txBox="1"/>
          <p:nvPr>
            <p:custDataLst>
              <p:tags r:id="rId2"/>
            </p:custDataLst>
          </p:nvPr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3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1828165" y="1468120"/>
            <a:ext cx="10363835" cy="3995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1887855" y="2040890"/>
            <a:ext cx="11304905" cy="208534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5.2 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三角函数的概念</a:t>
            </a:r>
          </a:p>
          <a:p>
            <a:pPr>
              <a:lnSpc>
                <a:spcPct val="120000"/>
              </a:lnSpc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+mn-ea"/>
              </a:rPr>
              <a:t>5.2.1 </a:t>
            </a:r>
            <a:r>
              <a:rPr lang="zh-CN" altLang="en-US" sz="5400" b="1">
                <a:solidFill>
                  <a:schemeClr val="bg1"/>
                </a:solidFill>
                <a:latin typeface="Cambria Math" panose="02040503050406030204" charset="0"/>
                <a:ea typeface="微软雅黑"/>
                <a:cs typeface="Cambria Math" panose="02040503050406030204" charset="0"/>
                <a:sym typeface="+mn-ea"/>
              </a:rPr>
              <a:t>三角函数的概念</a:t>
            </a:r>
          </a:p>
        </p:txBody>
      </p:sp>
      <p:pic>
        <p:nvPicPr>
          <p:cNvPr id="100" name="图片 99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74518" y="-317"/>
            <a:ext cx="27146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深度视觉·原创设计 https://www.docer.com/works?userid=22383862" title=""/>
          <p:cNvSpPr txBox="1"/>
          <p:nvPr>
            <p:custDataLst>
              <p:tags r:id="rId5"/>
            </p:custDataLst>
          </p:nvPr>
        </p:nvSpPr>
        <p:spPr>
          <a:xfrm>
            <a:off x="2359025" y="813435"/>
            <a:ext cx="10384155" cy="64516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第五章</a:t>
            </a:r>
            <a:r>
              <a:rPr lang="en-US" altLang="zh-CN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  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三角函数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 title=""/>
          <p:cNvGrpSpPr/>
          <p:nvPr/>
        </p:nvGrpSpPr>
        <p:grpSpPr>
          <a:xfrm>
            <a:off x="363855" y="1871345"/>
            <a:ext cx="11454765" cy="2137410"/>
            <a:chOff x="731" y="2138"/>
            <a:chExt cx="18039" cy="3366"/>
          </a:xfrm>
        </p:grpSpPr>
        <p:sp>
          <p:nvSpPr>
            <p:cNvPr id="8" name="圆角矩形 7"/>
            <p:cNvSpPr/>
            <p:nvPr/>
          </p:nvSpPr>
          <p:spPr>
            <a:xfrm>
              <a:off x="731" y="2138"/>
              <a:ext cx="18039" cy="33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32" y="2203"/>
                  <a:ext cx="17652" cy="3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1.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把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的纵坐标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叫做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正弦函数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，记作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𝒚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2.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把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的横坐标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叫做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余弦函数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，记作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3.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把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的纵坐标与横坐标的比值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叫做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正切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，记作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𝒕𝒂𝒏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，即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𝒕𝒂𝒏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𝟎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" y="2203"/>
                  <a:ext cx="17652" cy="32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26110" y="995680"/>
                <a:ext cx="840232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是一个任意角，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它的终边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𝑂𝑃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与单位圆交点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26110" y="995680"/>
                <a:ext cx="8402320" cy="460375"/>
              </a:xfrm>
              <a:prstGeom prst="rect">
                <a:avLst/>
              </a:prstGeom>
              <a:blipFill rotWithShape="1">
                <a:blip r:embed="rId5"/>
                <a:stretch>
                  <a:fillRect r="-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08330" y="594995"/>
                <a:ext cx="10709910" cy="2637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可以看出，当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的终边在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轴上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，这是点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的横坐标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等于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0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无意义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除此之外，对于确定的角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的值也是唯一确定的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𝒚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𝒕𝒂𝒏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也是以角为自变量，以单位圆上的点的纵坐标与横坐标的比值为函数值的函数，称为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正切函数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594995"/>
                <a:ext cx="10709910" cy="26377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 title=""/>
          <p:cNvGrpSpPr/>
          <p:nvPr/>
        </p:nvGrpSpPr>
        <p:grpSpPr>
          <a:xfrm>
            <a:off x="501650" y="3449955"/>
            <a:ext cx="11214735" cy="2717800"/>
            <a:chOff x="790" y="5433"/>
            <a:chExt cx="17661" cy="4280"/>
          </a:xfrm>
        </p:grpSpPr>
        <p:sp>
          <p:nvSpPr>
            <p:cNvPr id="9" name="圆角矩形 8"/>
            <p:cNvSpPr/>
            <p:nvPr/>
          </p:nvSpPr>
          <p:spPr>
            <a:xfrm>
              <a:off x="790" y="5433"/>
              <a:ext cx="17382" cy="42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8" name="文本框 7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087" y="5551"/>
                  <a:ext cx="17364" cy="415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我们将正弦函数、余弦函数和正切函数统称为三角函数，通常将它们记为：</a:t>
                  </a:r>
                  <a:endPara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正弦函数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𝒚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𝑹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；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余弦函数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𝒚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𝑹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；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6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正切函数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𝒚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𝒕𝒂𝒏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≠</m:t>
                        </m:r>
                        <m:f>
                          <m:fPr>
                            <m:type m:val="bar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𝝅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𝒁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087" y="5551"/>
                  <a:ext cx="17364" cy="415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1820" y="538480"/>
                <a:ext cx="11111865" cy="2473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在初中我们学了锐角三角函数，知道它们都是以锐角为自变量，以比值为函数值的函数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∈(0,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，把按锐角三角函数定义求得的锐角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的正弦记为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并把按本节三角函数定义求得的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的正弦记为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我们发现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是相等的，且对于余弦、正切也有相同的结论吗？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538480"/>
                <a:ext cx="11111865" cy="2473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8330" y="3049270"/>
                <a:ext cx="7758430" cy="2924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对于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余弦、正切也有相同的结论，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按照本节三角函数得定义，设角终边上任意一点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到原点的距离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𝑡𝑎𝑛𝑥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08330" y="3049270"/>
                <a:ext cx="7758430" cy="29241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title=""/>
          <p:cNvPicPr>
            <a:picLocks noChangeAspect="1"/>
          </p:cNvPicPr>
          <p:nvPr/>
        </p:nvPicPr>
        <p:blipFill>
          <a:blip r:embed="rId6"/>
          <a:srcRect l="-678" t="3213" b="3153"/>
          <a:stretch>
            <a:fillRect/>
          </a:stretch>
        </p:blipFill>
        <p:spPr>
          <a:xfrm>
            <a:off x="8448040" y="3127375"/>
            <a:ext cx="2735580" cy="22815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1820" y="538480"/>
                <a:ext cx="11111865" cy="199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在初中我们学了锐角三角函数，知道它们都是以锐角为自变量，以比值为函数值的函数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∈(0,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，把按锐角三角函数定义求得的锐角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的正弦记为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并把按本节三角函数定义求得的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的正弦记为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我们发现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是相等的，且对于余弦、正切也有相同的结论吗？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538480"/>
                <a:ext cx="11111865" cy="19970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8330" y="2535555"/>
                <a:ext cx="8094345" cy="273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𝑃𝑀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轴，在直角三角形中，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斜边长度，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由锐角三角函数得定义可知：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𝑠𝑖𝑛𝑥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𝑐𝑜𝑠𝑥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宋体" panose="02010600030101010101" pitchFamily="2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𝑡𝑎𝑛𝑥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𝑠𝑖𝑛𝑥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𝑐𝑜𝑠𝑥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因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此，两种方式定义得正弦、余弦、正切的函数值相同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08330" y="2535555"/>
                <a:ext cx="8094345" cy="27362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title=""/>
          <p:cNvPicPr>
            <a:picLocks noChangeAspect="1"/>
          </p:cNvPicPr>
          <p:nvPr/>
        </p:nvPicPr>
        <p:blipFill>
          <a:blip r:embed="rId6"/>
          <a:srcRect l="-678" t="3213" b="3153"/>
          <a:stretch>
            <a:fillRect/>
          </a:stretch>
        </p:blipFill>
        <p:spPr>
          <a:xfrm>
            <a:off x="8569325" y="2881630"/>
            <a:ext cx="2735580" cy="22815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870" y="1721485"/>
            <a:ext cx="2465070" cy="2475230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8330" y="705485"/>
                <a:ext cx="4601845" cy="62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的正弦、余弦和正切值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705485"/>
                <a:ext cx="4601845" cy="624840"/>
              </a:xfrm>
              <a:prstGeom prst="rect">
                <a:avLst/>
              </a:prstGeom>
              <a:blipFill rotWithShape="1">
                <a:blip r:embed="rId3"/>
                <a:stretch>
                  <a:fillRect r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608330" y="1527175"/>
                <a:ext cx="8307705" cy="311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解：在直角坐标系中，作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𝐴𝑂𝐵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易知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𝐴𝑂𝐵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的终边与单位圆的交点坐标为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所以有：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 lang="zh-CN" altLang="en-US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1527175"/>
                <a:ext cx="8307705" cy="31153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735" y="235585"/>
            <a:ext cx="2107565" cy="2032635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8330" y="511810"/>
                <a:ext cx="7614920" cy="167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如图，设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是一个任意角，它的终边上任意一点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不与原点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重合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的坐标为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与原点的距离为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求证：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511810"/>
                <a:ext cx="7614920" cy="1678940"/>
              </a:xfrm>
              <a:prstGeom prst="rect">
                <a:avLst/>
              </a:prstGeom>
              <a:blipFill rotWithShape="1">
                <a:blip r:embed="rId3"/>
                <a:stretch>
                  <a:fillRect r="-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591820" y="2268220"/>
            <a:ext cx="11425355" cy="3737610"/>
            <a:chOff x="932" y="2514"/>
            <a:chExt cx="18379" cy="5886"/>
          </a:xfrm>
        </p:grpSpPr>
        <mc:AlternateContent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932" y="2514"/>
                  <a:ext cx="13701" cy="5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证明：如图，</a:t>
                  </a:r>
                  <a:r>
                    <a:rPr 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设角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终边与单位圆交于交点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分别</a:t>
                  </a: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过点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作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轴的垂线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垂足分别为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则：</a:t>
                  </a:r>
                  <a:endPara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l">
                    <a:lnSpc>
                      <a:spcPct val="14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|=|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|=|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|=|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𝑂𝑀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|=|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OMP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∼∆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O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于是，</a:t>
                  </a:r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𝑃𝑀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|=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因为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同号，所以</a:t>
                  </a:r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4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即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同理可得，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𝑡𝑎𝑛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" y="2514"/>
                  <a:ext cx="13701" cy="5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8" y="3184"/>
              <a:ext cx="4913" cy="4172"/>
            </a:xfrm>
            <a:prstGeom prst="rect">
              <a:avLst/>
            </a:prstGeom>
          </p:spPr>
        </p:pic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35" y="892810"/>
            <a:ext cx="2451100" cy="2364105"/>
          </a:xfrm>
          <a:prstGeom prst="rect">
            <a:avLst/>
          </a:prstGeom>
        </p:spPr>
      </p:pic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356870" y="3792220"/>
                <a:ext cx="11360785" cy="174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根据勾股定理，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由例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可知，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只要知道角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终边上任意一点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的坐标，就可以求得角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的各个三角函数值</a:t>
                </a:r>
                <a:r>
                  <a:rPr lang="zh-CN" altLang="en-US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，并且这些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函数值不会随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点的位置的改变而改变</a:t>
                </a:r>
                <a:r>
                  <a:rPr lang="en-US" altLang="zh-CN"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70" y="3792220"/>
                <a:ext cx="11360785" cy="17424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title="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94370" y="892810"/>
            <a:ext cx="3054180" cy="2649220"/>
          </a:xfrm>
          <a:prstGeom prst="rect">
            <a:avLst/>
          </a:prstGeom>
        </p:spPr>
      </p:pic>
      <p:pic>
        <p:nvPicPr>
          <p:cNvPr id="2" name="Picture 2" title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1137900" y="104902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7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5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本框 21" title=""/>
          <p:cNvSpPr txBox="1"/>
          <p:nvPr/>
        </p:nvSpPr>
        <p:spPr>
          <a:xfrm>
            <a:off x="630555" y="557530"/>
            <a:ext cx="1051750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学习了三角函数的定义，接下来研究它们的一些性质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活动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：根据任意角的三角函数定义，先将正弦、余弦、正切函数在弧度制下的定义域填入下表，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并判断这三种函数的值在各象限的符号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3" name="表格 22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32130" y="2663825"/>
          <a:ext cx="4291330" cy="208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三角函数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𝒔𝒊𝒏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𝑹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𝒄𝒐𝒔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𝑹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𝒕𝒂𝒏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𝒙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≠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𝒌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𝝅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𝒌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∈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𝒁</m:t>
                            </m:r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2400" b="1" i="1">
                        <a:solidFill>
                          <a:schemeClr val="tx1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6" name="组合 35" title=""/>
          <p:cNvGrpSpPr/>
          <p:nvPr/>
        </p:nvGrpSpPr>
        <p:grpSpPr>
          <a:xfrm>
            <a:off x="7484745" y="2256155"/>
            <a:ext cx="1593850" cy="2491740"/>
            <a:chOff x="7789" y="3553"/>
            <a:chExt cx="2510" cy="3924"/>
          </a:xfrm>
        </p:grpSpPr>
        <p:cxnSp>
          <p:nvCxnSpPr>
            <p:cNvPr id="37" name="直接箭头连接符 36"/>
            <p:cNvCxnSpPr/>
            <p:nvPr/>
          </p:nvCxnSpPr>
          <p:spPr>
            <a:xfrm flipH="1" flipV="1">
              <a:off x="8979" y="3785"/>
              <a:ext cx="0" cy="292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7789" y="3553"/>
              <a:ext cx="2510" cy="3925"/>
              <a:chOff x="7789" y="3553"/>
              <a:chExt cx="2510" cy="3925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>
                <a:off x="7789" y="5291"/>
                <a:ext cx="2510" cy="1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8322" y="5194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𝑶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" y="5194"/>
                    <a:ext cx="601" cy="58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8418" y="3553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8" y="3553"/>
                    <a:ext cx="601" cy="58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9698" y="5291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8" y="5291"/>
                    <a:ext cx="601" cy="58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8555" y="6898"/>
                    <a:ext cx="84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5" y="6898"/>
                    <a:ext cx="848" cy="58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8" name="组合 47" title=""/>
          <p:cNvGrpSpPr/>
          <p:nvPr/>
        </p:nvGrpSpPr>
        <p:grpSpPr>
          <a:xfrm>
            <a:off x="9881235" y="2256155"/>
            <a:ext cx="1593850" cy="2491740"/>
            <a:chOff x="7789" y="3553"/>
            <a:chExt cx="2510" cy="3924"/>
          </a:xfrm>
        </p:grpSpPr>
        <p:cxnSp>
          <p:nvCxnSpPr>
            <p:cNvPr id="49" name="直接箭头连接符 48"/>
            <p:cNvCxnSpPr/>
            <p:nvPr/>
          </p:nvCxnSpPr>
          <p:spPr>
            <a:xfrm flipH="1" flipV="1">
              <a:off x="8979" y="3785"/>
              <a:ext cx="0" cy="292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7789" y="3553"/>
              <a:ext cx="2510" cy="3925"/>
              <a:chOff x="7789" y="3553"/>
              <a:chExt cx="2510" cy="3925"/>
            </a:xfrm>
          </p:grpSpPr>
          <p:cxnSp>
            <p:nvCxnSpPr>
              <p:cNvPr id="51" name="直接箭头连接符 50"/>
              <p:cNvCxnSpPr/>
              <p:nvPr/>
            </p:nvCxnSpPr>
            <p:spPr>
              <a:xfrm>
                <a:off x="7789" y="5291"/>
                <a:ext cx="2510" cy="1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>
            <mc:Choice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8322" y="5194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𝑶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" y="5194"/>
                    <a:ext cx="601" cy="58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8418" y="3553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8" y="3553"/>
                    <a:ext cx="601" cy="58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9698" y="5291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8" y="5291"/>
                    <a:ext cx="601" cy="58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8555" y="6898"/>
                    <a:ext cx="84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5" y="6898"/>
                    <a:ext cx="848" cy="58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文本框 62" title=""/>
          <p:cNvSpPr txBox="1"/>
          <p:nvPr/>
        </p:nvSpPr>
        <p:spPr>
          <a:xfrm>
            <a:off x="8355965" y="2762885"/>
            <a:ext cx="72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+</a:t>
            </a:r>
            <a:r>
              <a:rPr lang="en-US" altLang="zh-CN" b="1">
                <a:solidFill>
                  <a:srgbClr val="FF0000"/>
                </a:solidFill>
              </a:rPr>
              <a:t>  )</a:t>
            </a:r>
          </a:p>
        </p:txBody>
      </p:sp>
      <p:sp>
        <p:nvSpPr>
          <p:cNvPr id="64" name="文本框 63" title=""/>
          <p:cNvSpPr txBox="1"/>
          <p:nvPr/>
        </p:nvSpPr>
        <p:spPr>
          <a:xfrm>
            <a:off x="8355965" y="3690620"/>
            <a:ext cx="72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+</a:t>
            </a:r>
            <a:r>
              <a:rPr lang="en-US" altLang="zh-CN" b="1">
                <a:solidFill>
                  <a:srgbClr val="FF0000"/>
                </a:solidFill>
              </a:rPr>
              <a:t>  )</a:t>
            </a:r>
          </a:p>
        </p:txBody>
      </p:sp>
      <p:sp>
        <p:nvSpPr>
          <p:cNvPr id="69" name="文本框 68" title=""/>
          <p:cNvSpPr txBox="1"/>
          <p:nvPr/>
        </p:nvSpPr>
        <p:spPr>
          <a:xfrm>
            <a:off x="9838055" y="3690620"/>
            <a:ext cx="72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+</a:t>
            </a:r>
            <a:r>
              <a:rPr lang="en-US" altLang="zh-CN" b="1">
                <a:solidFill>
                  <a:srgbClr val="FF0000"/>
                </a:solidFill>
              </a:rPr>
              <a:t>  )</a:t>
            </a:r>
          </a:p>
        </p:txBody>
      </p:sp>
      <p:sp>
        <p:nvSpPr>
          <p:cNvPr id="70" name="文本框 69" title=""/>
          <p:cNvSpPr txBox="1"/>
          <p:nvPr/>
        </p:nvSpPr>
        <p:spPr>
          <a:xfrm>
            <a:off x="10704830" y="2777490"/>
            <a:ext cx="72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+</a:t>
            </a:r>
            <a:r>
              <a:rPr lang="en-US" altLang="zh-CN" b="1">
                <a:solidFill>
                  <a:srgbClr val="FF0000"/>
                </a:solidFill>
              </a:rPr>
              <a:t>  )</a:t>
            </a:r>
          </a:p>
        </p:txBody>
      </p:sp>
      <p:sp>
        <p:nvSpPr>
          <p:cNvPr id="72" name="矩形 71" title=""/>
          <p:cNvSpPr/>
          <p:nvPr/>
        </p:nvSpPr>
        <p:spPr>
          <a:xfrm>
            <a:off x="2095500" y="3124835"/>
            <a:ext cx="2620010" cy="1617345"/>
          </a:xfrm>
          <a:prstGeom prst="rect">
            <a:avLst/>
          </a:prstGeom>
          <a:solidFill>
            <a:srgbClr val="D2D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 title=""/>
          <p:cNvGrpSpPr/>
          <p:nvPr/>
        </p:nvGrpSpPr>
        <p:grpSpPr>
          <a:xfrm>
            <a:off x="5225415" y="2256155"/>
            <a:ext cx="1593850" cy="2491740"/>
            <a:chOff x="7789" y="3553"/>
            <a:chExt cx="2510" cy="3924"/>
          </a:xfrm>
        </p:grpSpPr>
        <p:grpSp>
          <p:nvGrpSpPr>
            <p:cNvPr id="35" name="组合 34"/>
            <p:cNvGrpSpPr/>
            <p:nvPr/>
          </p:nvGrpSpPr>
          <p:grpSpPr>
            <a:xfrm>
              <a:off x="7789" y="3553"/>
              <a:ext cx="2510" cy="3924"/>
              <a:chOff x="7789" y="3553"/>
              <a:chExt cx="2510" cy="3924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 flipH="1" flipV="1">
                <a:off x="8979" y="3785"/>
                <a:ext cx="0" cy="2926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7789" y="3553"/>
                <a:ext cx="2510" cy="3925"/>
                <a:chOff x="7789" y="3553"/>
                <a:chExt cx="2510" cy="3925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>
                  <a:off x="7789" y="5291"/>
                  <a:ext cx="2510" cy="15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>
              <mc:Choice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8322" y="5194"/>
                      <a:ext cx="60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𝑶</m:t>
                            </m:r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" y="5194"/>
                      <a:ext cx="601" cy="58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8418" y="3553"/>
                      <a:ext cx="60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8" y="3553"/>
                      <a:ext cx="601" cy="58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9698" y="5291"/>
                      <a:ext cx="60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98" y="5291"/>
                      <a:ext cx="601" cy="58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8555" y="6898"/>
                      <a:ext cx="848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𝒔𝒊𝒏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5" y="6898"/>
                      <a:ext cx="848" cy="58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文本框 29"/>
                <p:cNvSpPr txBox="1"/>
                <p:nvPr/>
              </p:nvSpPr>
              <p:spPr>
                <a:xfrm>
                  <a:off x="7789" y="4374"/>
                  <a:ext cx="113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(  </a:t>
                  </a:r>
                  <a:r>
                    <a:rPr lang="en-US" altLang="zh-CN" b="1">
                      <a:solidFill>
                        <a:schemeClr val="accent1">
                          <a:lumMod val="75000"/>
                        </a:schemeClr>
                      </a:solidFill>
                      <a:sym typeface="+mn-ea"/>
                    </a:rPr>
                    <a:t>+</a:t>
                  </a:r>
                  <a:r>
                    <a:rPr lang="en-US" altLang="zh-CN" b="1">
                      <a:solidFill>
                        <a:srgbClr val="FF0000"/>
                      </a:solidFill>
                    </a:rPr>
                    <a:t>  )</a:t>
                  </a: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9302" y="4262"/>
                  <a:ext cx="615" cy="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</p:grpSp>
        <p:sp>
          <p:nvSpPr>
            <p:cNvPr id="73" name="文本框 72"/>
            <p:cNvSpPr txBox="1"/>
            <p:nvPr/>
          </p:nvSpPr>
          <p:spPr>
            <a:xfrm>
              <a:off x="7835" y="5570"/>
              <a:ext cx="10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(  </a:t>
              </a:r>
              <a:r>
                <a:rPr lang="en-US" altLang="zh-CN" sz="28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-</a:t>
              </a:r>
              <a:r>
                <a:rPr lang="en-US" altLang="zh-CN" sz="1400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 )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33" y="5570"/>
              <a:ext cx="10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(  </a:t>
              </a:r>
              <a:r>
                <a:rPr lang="en-US" altLang="zh-CN" sz="28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-</a:t>
              </a:r>
              <a:r>
                <a:rPr lang="en-US" altLang="zh-CN" sz="1400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 )</a:t>
              </a:r>
            </a:p>
          </p:txBody>
        </p:sp>
      </p:grpSp>
      <p:sp>
        <p:nvSpPr>
          <p:cNvPr id="75" name="文本框 74" title=""/>
          <p:cNvSpPr txBox="1"/>
          <p:nvPr/>
        </p:nvSpPr>
        <p:spPr>
          <a:xfrm>
            <a:off x="7444105" y="2686050"/>
            <a:ext cx="693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76" name="文本框 75" title=""/>
          <p:cNvSpPr txBox="1"/>
          <p:nvPr/>
        </p:nvSpPr>
        <p:spPr>
          <a:xfrm>
            <a:off x="7511415" y="3536950"/>
            <a:ext cx="693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77" name="文本框 76" title=""/>
          <p:cNvSpPr txBox="1"/>
          <p:nvPr/>
        </p:nvSpPr>
        <p:spPr>
          <a:xfrm>
            <a:off x="9907905" y="2679700"/>
            <a:ext cx="693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78" name="文本框 77" title=""/>
          <p:cNvSpPr txBox="1"/>
          <p:nvPr/>
        </p:nvSpPr>
        <p:spPr>
          <a:xfrm>
            <a:off x="10662285" y="3536950"/>
            <a:ext cx="693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80" name="矩形 79" title=""/>
          <p:cNvSpPr/>
          <p:nvPr/>
        </p:nvSpPr>
        <p:spPr>
          <a:xfrm>
            <a:off x="5280660" y="2767965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 title=""/>
          <p:cNvSpPr/>
          <p:nvPr/>
        </p:nvSpPr>
        <p:spPr>
          <a:xfrm>
            <a:off x="5282565" y="3690620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 title=""/>
          <p:cNvSpPr/>
          <p:nvPr/>
        </p:nvSpPr>
        <p:spPr>
          <a:xfrm>
            <a:off x="6181725" y="3690620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 title=""/>
          <p:cNvSpPr/>
          <p:nvPr/>
        </p:nvSpPr>
        <p:spPr>
          <a:xfrm>
            <a:off x="7539355" y="2777490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 title=""/>
          <p:cNvSpPr/>
          <p:nvPr/>
        </p:nvSpPr>
        <p:spPr>
          <a:xfrm>
            <a:off x="8398510" y="2790825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 title=""/>
          <p:cNvSpPr/>
          <p:nvPr/>
        </p:nvSpPr>
        <p:spPr>
          <a:xfrm>
            <a:off x="7539355" y="3578860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 title=""/>
          <p:cNvSpPr/>
          <p:nvPr/>
        </p:nvSpPr>
        <p:spPr>
          <a:xfrm>
            <a:off x="8355965" y="3621405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 title=""/>
          <p:cNvSpPr/>
          <p:nvPr/>
        </p:nvSpPr>
        <p:spPr>
          <a:xfrm>
            <a:off x="9954895" y="2777490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 title=""/>
          <p:cNvSpPr/>
          <p:nvPr/>
        </p:nvSpPr>
        <p:spPr>
          <a:xfrm>
            <a:off x="10690225" y="2790825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 title=""/>
          <p:cNvSpPr/>
          <p:nvPr/>
        </p:nvSpPr>
        <p:spPr>
          <a:xfrm>
            <a:off x="9838055" y="3666490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 title=""/>
          <p:cNvSpPr/>
          <p:nvPr/>
        </p:nvSpPr>
        <p:spPr>
          <a:xfrm>
            <a:off x="10704830" y="3578860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782300" y="118110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7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5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文本框 62" title=""/>
          <p:cNvSpPr txBox="1"/>
          <p:nvPr/>
        </p:nvSpPr>
        <p:spPr>
          <a:xfrm>
            <a:off x="5918835" y="1743075"/>
            <a:ext cx="72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+</a:t>
            </a:r>
            <a:r>
              <a:rPr lang="en-US" altLang="zh-CN" b="1">
                <a:solidFill>
                  <a:srgbClr val="FF0000"/>
                </a:solidFill>
              </a:rPr>
              <a:t>  )</a:t>
            </a:r>
          </a:p>
        </p:txBody>
      </p:sp>
      <p:sp>
        <p:nvSpPr>
          <p:cNvPr id="64" name="文本框 63" title=""/>
          <p:cNvSpPr txBox="1"/>
          <p:nvPr/>
        </p:nvSpPr>
        <p:spPr>
          <a:xfrm>
            <a:off x="5918835" y="2670810"/>
            <a:ext cx="72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+</a:t>
            </a:r>
            <a:r>
              <a:rPr lang="en-US" altLang="zh-CN" b="1">
                <a:solidFill>
                  <a:srgbClr val="FF0000"/>
                </a:solidFill>
              </a:rPr>
              <a:t>  )</a:t>
            </a:r>
          </a:p>
        </p:txBody>
      </p:sp>
      <p:sp>
        <p:nvSpPr>
          <p:cNvPr id="69" name="文本框 68" title=""/>
          <p:cNvSpPr txBox="1"/>
          <p:nvPr/>
        </p:nvSpPr>
        <p:spPr>
          <a:xfrm>
            <a:off x="7400925" y="2670810"/>
            <a:ext cx="72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+</a:t>
            </a:r>
            <a:r>
              <a:rPr lang="en-US" altLang="zh-CN" b="1">
                <a:solidFill>
                  <a:srgbClr val="FF0000"/>
                </a:solidFill>
              </a:rPr>
              <a:t>  )</a:t>
            </a:r>
          </a:p>
        </p:txBody>
      </p:sp>
      <p:sp>
        <p:nvSpPr>
          <p:cNvPr id="70" name="文本框 69" title=""/>
          <p:cNvSpPr txBox="1"/>
          <p:nvPr/>
        </p:nvSpPr>
        <p:spPr>
          <a:xfrm>
            <a:off x="8267700" y="1757680"/>
            <a:ext cx="72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sym typeface="+mn-ea"/>
              </a:rPr>
              <a:t>+</a:t>
            </a:r>
            <a:r>
              <a:rPr lang="en-US" altLang="zh-CN" b="1">
                <a:solidFill>
                  <a:srgbClr val="FF0000"/>
                </a:solidFill>
              </a:rPr>
              <a:t>  )</a:t>
            </a:r>
          </a:p>
        </p:txBody>
      </p:sp>
      <p:grpSp>
        <p:nvGrpSpPr>
          <p:cNvPr id="101" name="组合 100" title=""/>
          <p:cNvGrpSpPr/>
          <p:nvPr/>
        </p:nvGrpSpPr>
        <p:grpSpPr>
          <a:xfrm>
            <a:off x="489585" y="3992245"/>
            <a:ext cx="10622280" cy="2157730"/>
            <a:chOff x="771" y="6287"/>
            <a:chExt cx="16728" cy="3398"/>
          </a:xfrm>
        </p:grpSpPr>
        <p:sp>
          <p:nvSpPr>
            <p:cNvPr id="100" name="矩形 99"/>
            <p:cNvSpPr/>
            <p:nvPr/>
          </p:nvSpPr>
          <p:spPr>
            <a:xfrm>
              <a:off x="8469" y="7133"/>
              <a:ext cx="2287" cy="9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009" y="7204"/>
              <a:ext cx="6838" cy="8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71" y="6287"/>
              <a:ext cx="16729" cy="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三角函数值在各象限内的符号，我们可以简记为：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一全正二正弦三正切四余弦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或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全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STC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”.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(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意思是在第一象限全为正，第二象限正弦为正，第三象限正切为正，第四象限余弦为正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75" name="文本框 74" title=""/>
          <p:cNvSpPr txBox="1"/>
          <p:nvPr/>
        </p:nvSpPr>
        <p:spPr>
          <a:xfrm>
            <a:off x="5006975" y="1666240"/>
            <a:ext cx="693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76" name="文本框 75" title=""/>
          <p:cNvSpPr txBox="1"/>
          <p:nvPr/>
        </p:nvSpPr>
        <p:spPr>
          <a:xfrm>
            <a:off x="5074285" y="2517140"/>
            <a:ext cx="693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77" name="文本框 76" title=""/>
          <p:cNvSpPr txBox="1"/>
          <p:nvPr/>
        </p:nvSpPr>
        <p:spPr>
          <a:xfrm>
            <a:off x="7470775" y="1659890"/>
            <a:ext cx="693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78" name="文本框 77" title=""/>
          <p:cNvSpPr txBox="1"/>
          <p:nvPr/>
        </p:nvSpPr>
        <p:spPr>
          <a:xfrm>
            <a:off x="8225155" y="2517140"/>
            <a:ext cx="693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-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80" name="矩形 79" title=""/>
          <p:cNvSpPr/>
          <p:nvPr/>
        </p:nvSpPr>
        <p:spPr>
          <a:xfrm>
            <a:off x="2564130" y="1748155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 title=""/>
          <p:cNvSpPr/>
          <p:nvPr/>
        </p:nvSpPr>
        <p:spPr>
          <a:xfrm>
            <a:off x="2566035" y="2670810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 title=""/>
          <p:cNvSpPr/>
          <p:nvPr/>
        </p:nvSpPr>
        <p:spPr>
          <a:xfrm>
            <a:off x="3465195" y="2670810"/>
            <a:ext cx="637540" cy="43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 title=""/>
          <p:cNvGrpSpPr/>
          <p:nvPr/>
        </p:nvGrpSpPr>
        <p:grpSpPr>
          <a:xfrm>
            <a:off x="5047615" y="1236345"/>
            <a:ext cx="1593850" cy="2491740"/>
            <a:chOff x="7789" y="3553"/>
            <a:chExt cx="2510" cy="3924"/>
          </a:xfrm>
        </p:grpSpPr>
        <p:cxnSp>
          <p:nvCxnSpPr>
            <p:cNvPr id="4" name="直接箭头连接符 3"/>
            <p:cNvCxnSpPr/>
            <p:nvPr>
              <p:custDataLst>
                <p:tags r:id="rId2"/>
              </p:custDataLst>
            </p:nvPr>
          </p:nvCxnSpPr>
          <p:spPr>
            <a:xfrm flipH="1" flipV="1">
              <a:off x="8979" y="3785"/>
              <a:ext cx="0" cy="292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7789" y="3553"/>
              <a:ext cx="2510" cy="3925"/>
              <a:chOff x="7789" y="3553"/>
              <a:chExt cx="2510" cy="3925"/>
            </a:xfrm>
          </p:grpSpPr>
          <p:cxnSp>
            <p:nvCxnSpPr>
              <p:cNvPr id="6" name="直接箭头连接符 5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7789" y="5291"/>
                <a:ext cx="2510" cy="1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>
            <mc:Choice Requires="a14">
              <p:sp>
                <p:nvSpPr>
                  <p:cNvPr id="31" name="文本框 30"/>
                  <p:cNvSpPr txBox="1"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8322" y="5194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𝑶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8322" y="5194"/>
                    <a:ext cx="601" cy="58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33" name="文本框 32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8418" y="3553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8418" y="3553"/>
                    <a:ext cx="601" cy="58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44" name="文本框 43"/>
                  <p:cNvSpPr txBox="1"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9698" y="5291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9698" y="5291"/>
                    <a:ext cx="601" cy="58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45" name="文本框 44"/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8555" y="6898"/>
                    <a:ext cx="84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8555" y="6898"/>
                    <a:ext cx="848" cy="58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6" name="组合 45" title=""/>
          <p:cNvGrpSpPr/>
          <p:nvPr/>
        </p:nvGrpSpPr>
        <p:grpSpPr>
          <a:xfrm>
            <a:off x="7444105" y="1236345"/>
            <a:ext cx="1593850" cy="2491740"/>
            <a:chOff x="7789" y="3553"/>
            <a:chExt cx="2510" cy="3924"/>
          </a:xfrm>
        </p:grpSpPr>
        <p:cxnSp>
          <p:nvCxnSpPr>
            <p:cNvPr id="47" name="直接箭头连接符 46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8979" y="3785"/>
              <a:ext cx="0" cy="292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/>
          </p:nvGrpSpPr>
          <p:grpSpPr>
            <a:xfrm>
              <a:off x="7789" y="3553"/>
              <a:ext cx="2510" cy="3925"/>
              <a:chOff x="7789" y="3553"/>
              <a:chExt cx="2510" cy="3925"/>
            </a:xfrm>
          </p:grpSpPr>
          <p:cxnSp>
            <p:nvCxnSpPr>
              <p:cNvPr id="57" name="直接箭头连接符 56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7789" y="5291"/>
                <a:ext cx="2510" cy="1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>
            <mc:Choice Requires="a14">
              <p:sp>
                <p:nvSpPr>
                  <p:cNvPr id="58" name="文本框 57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8322" y="5194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𝑶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8322" y="5194"/>
                    <a:ext cx="601" cy="58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59" name="文本框 58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8418" y="3553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8418" y="3553"/>
                    <a:ext cx="601" cy="58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60" name="文本框 59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9698" y="5291"/>
                    <a:ext cx="60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60" name="文本框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9698" y="5291"/>
                    <a:ext cx="601" cy="58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61" name="文本框 60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8555" y="6898"/>
                    <a:ext cx="848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61" name="文本框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8555" y="6898"/>
                    <a:ext cx="848" cy="58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组合 61" title=""/>
          <p:cNvGrpSpPr/>
          <p:nvPr/>
        </p:nvGrpSpPr>
        <p:grpSpPr>
          <a:xfrm>
            <a:off x="2788285" y="1236345"/>
            <a:ext cx="1593850" cy="2491740"/>
            <a:chOff x="7789" y="3553"/>
            <a:chExt cx="2510" cy="3924"/>
          </a:xfrm>
        </p:grpSpPr>
        <p:grpSp>
          <p:nvGrpSpPr>
            <p:cNvPr id="65" name="组合 64"/>
            <p:cNvGrpSpPr/>
            <p:nvPr/>
          </p:nvGrpSpPr>
          <p:grpSpPr>
            <a:xfrm>
              <a:off x="7789" y="3553"/>
              <a:ext cx="2510" cy="3924"/>
              <a:chOff x="7789" y="3553"/>
              <a:chExt cx="2510" cy="3924"/>
            </a:xfrm>
          </p:grpSpPr>
          <p:cxnSp>
            <p:nvCxnSpPr>
              <p:cNvPr id="66" name="直接箭头连接符 65"/>
              <p:cNvCxnSpPr/>
              <p:nvPr>
                <p:custDataLst>
                  <p:tags r:id="rId27"/>
                </p:custDataLst>
              </p:nvPr>
            </p:nvCxnSpPr>
            <p:spPr>
              <a:xfrm flipH="1" flipV="1">
                <a:off x="8979" y="3785"/>
                <a:ext cx="0" cy="2926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组合 66"/>
              <p:cNvGrpSpPr/>
              <p:nvPr/>
            </p:nvGrpSpPr>
            <p:grpSpPr>
              <a:xfrm>
                <a:off x="7789" y="3553"/>
                <a:ext cx="2510" cy="3925"/>
                <a:chOff x="7789" y="3553"/>
                <a:chExt cx="2510" cy="3925"/>
              </a:xfrm>
            </p:grpSpPr>
            <p:cxnSp>
              <p:nvCxnSpPr>
                <p:cNvPr id="68" name="直接箭头连接符 67"/>
                <p:cNvCxnSpPr/>
                <p:nvPr>
                  <p:custDataLst>
                    <p:tags r:id="rId28"/>
                  </p:custDataLst>
                </p:nvPr>
              </p:nvCxnSpPr>
              <p:spPr>
                <a:xfrm>
                  <a:off x="7789" y="5291"/>
                  <a:ext cx="2510" cy="15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>
              <mc:Choice Requires="a14">
                <p:sp>
                  <p:nvSpPr>
                    <p:cNvPr id="91" name="文本框 90"/>
                    <p:cNvSpPr txBox="1"/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8322" y="5194"/>
                      <a:ext cx="60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𝑶</m:t>
                            </m:r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91" name="文本框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8322" y="5194"/>
                      <a:ext cx="601" cy="58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92" name="文本框 91"/>
                    <p:cNvSpPr txBox="1"/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8418" y="3553"/>
                      <a:ext cx="60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92" name="文本框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8418" y="3553"/>
                      <a:ext cx="601" cy="580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93" name="文本框 92"/>
                    <p:cNvSpPr txBox="1"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9698" y="5291"/>
                      <a:ext cx="60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93" name="文本框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9698" y="5291"/>
                      <a:ext cx="601" cy="58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94" name="文本框 93"/>
                    <p:cNvSpPr txBox="1"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8555" y="6898"/>
                      <a:ext cx="848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𝒔𝒊𝒏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94" name="文本框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8555" y="6898"/>
                      <a:ext cx="848" cy="580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文本框 94"/>
                <p:cNvSpPr txBox="1"/>
                <p:nvPr>
                  <p:custDataLst>
                    <p:tags r:id="rId38"/>
                  </p:custDataLst>
                </p:nvPr>
              </p:nvSpPr>
              <p:spPr>
                <a:xfrm>
                  <a:off x="7789" y="4374"/>
                  <a:ext cx="113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(  </a:t>
                  </a:r>
                  <a:r>
                    <a:rPr lang="en-US" altLang="zh-CN" b="1">
                      <a:solidFill>
                        <a:schemeClr val="accent1">
                          <a:lumMod val="75000"/>
                        </a:schemeClr>
                      </a:solidFill>
                      <a:sym typeface="+mn-ea"/>
                    </a:rPr>
                    <a:t>+</a:t>
                  </a:r>
                  <a:r>
                    <a:rPr lang="en-US" altLang="zh-CN" b="1">
                      <a:solidFill>
                        <a:srgbClr val="FF0000"/>
                      </a:solidFill>
                    </a:rPr>
                    <a:t>  )</a:t>
                  </a:r>
                </a:p>
              </p:txBody>
            </p:sp>
            <p:sp>
              <p:nvSpPr>
                <p:cNvPr id="96" name="文本框 95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9302" y="4262"/>
                  <a:ext cx="615" cy="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</p:grpSp>
        </p:grpSp>
        <p:sp>
          <p:nvSpPr>
            <p:cNvPr id="97" name="文本框 96"/>
            <p:cNvSpPr txBox="1"/>
            <p:nvPr>
              <p:custDataLst>
                <p:tags r:id="rId40"/>
              </p:custDataLst>
            </p:nvPr>
          </p:nvSpPr>
          <p:spPr>
            <a:xfrm>
              <a:off x="7835" y="5570"/>
              <a:ext cx="10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(  </a:t>
              </a:r>
              <a:r>
                <a:rPr lang="en-US" altLang="zh-CN" sz="28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-</a:t>
              </a:r>
              <a:r>
                <a:rPr lang="en-US" altLang="zh-CN" sz="1400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 )</a:t>
              </a:r>
            </a:p>
          </p:txBody>
        </p:sp>
        <p:sp>
          <p:nvSpPr>
            <p:cNvPr id="98" name="文本框 97"/>
            <p:cNvSpPr txBox="1"/>
            <p:nvPr>
              <p:custDataLst>
                <p:tags r:id="rId41"/>
              </p:custDataLst>
            </p:nvPr>
          </p:nvSpPr>
          <p:spPr>
            <a:xfrm>
              <a:off x="9133" y="5570"/>
              <a:ext cx="109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(  </a:t>
              </a:r>
              <a:r>
                <a:rPr lang="en-US" altLang="zh-CN" sz="2800" b="1">
                  <a:solidFill>
                    <a:schemeClr val="accent1">
                      <a:lumMod val="75000"/>
                    </a:schemeClr>
                  </a:solidFill>
                  <a:sym typeface="+mn-ea"/>
                </a:rPr>
                <a:t>-</a:t>
              </a:r>
              <a:r>
                <a:rPr lang="en-US" altLang="zh-CN" sz="1400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 )</a:t>
              </a:r>
            </a:p>
          </p:txBody>
        </p:sp>
      </p:grpSp>
    </p:spTree>
    <p:custDataLst>
      <p:tags r:id="rId4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1820" y="662305"/>
                <a:ext cx="8091170" cy="80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求证：角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为第三象限角的充要条件是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𝑠𝑖𝑛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&lt;0,       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①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𝑡𝑎𝑛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&gt;0.       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662305"/>
                <a:ext cx="8091170" cy="801370"/>
              </a:xfrm>
              <a:prstGeom prst="rect">
                <a:avLst/>
              </a:prstGeom>
              <a:blipFill rotWithShape="1">
                <a:blip r:embed="rId2"/>
                <a:stretch>
                  <a:fillRect r="-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36905" y="1463675"/>
                <a:ext cx="10564495" cy="3724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证明：先证充分性，即如果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①②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式都成立，那么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𝜽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为第三象限角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①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成立，所以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角的终边可能位于第三或第四象限，也可能与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轴的负半轴重合；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又因为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②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成立，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角的终边可能位于第一或第三象限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①②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式都成立，所以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角的终边只能位于第三象限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于是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角为第三象限角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必要性，即若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为第三象限角，则有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成立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5" y="1463675"/>
                <a:ext cx="10564495" cy="3724275"/>
              </a:xfrm>
              <a:prstGeom prst="rect">
                <a:avLst/>
              </a:prstGeom>
              <a:blipFill rotWithShape="1">
                <a:blip r:embed="rId3"/>
                <a:stretch>
                  <a:fillRect b="-19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82295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54355" y="606425"/>
            <a:ext cx="1027938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在上节课的学习中，我们实现了角度制与弧度制间的转化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并且利用弧度制，已经将角的范围扩展到了全体实数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grpSp>
        <p:nvGrpSpPr>
          <p:cNvPr id="29" name="组合 28" title=""/>
          <p:cNvGrpSpPr/>
          <p:nvPr/>
        </p:nvGrpSpPr>
        <p:grpSpPr>
          <a:xfrm>
            <a:off x="8524240" y="2835275"/>
            <a:ext cx="2751455" cy="2058670"/>
            <a:chOff x="12874" y="5184"/>
            <a:chExt cx="4333" cy="3242"/>
          </a:xfrm>
        </p:grpSpPr>
        <p:grpSp>
          <p:nvGrpSpPr>
            <p:cNvPr id="8" name="组合 7"/>
            <p:cNvGrpSpPr/>
            <p:nvPr/>
          </p:nvGrpSpPr>
          <p:grpSpPr>
            <a:xfrm>
              <a:off x="12874" y="5198"/>
              <a:ext cx="1406" cy="3228"/>
              <a:chOff x="12328" y="5198"/>
              <a:chExt cx="1406" cy="3228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2502" y="5636"/>
                <a:ext cx="1092" cy="2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</a:rPr>
                  <a:t>正角</a:t>
                </a:r>
              </a:p>
              <a:p>
                <a:endPara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</a:rPr>
                  <a:t>零角</a:t>
                </a:r>
              </a:p>
              <a:p>
                <a:endPara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</a:rPr>
                  <a:t>负角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2328" y="5198"/>
                <a:ext cx="1406" cy="3228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5557" y="5184"/>
              <a:ext cx="1650" cy="3228"/>
              <a:chOff x="15011" y="5184"/>
              <a:chExt cx="1650" cy="3228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109" y="5636"/>
                <a:ext cx="1494" cy="2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正实数</a:t>
                </a:r>
              </a:p>
              <a:p>
                <a:endPara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en-US" altLang="zh-CN" sz="20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0</a:t>
                </a:r>
                <a:endPara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r>
                  <a:rPr lang="zh-CN" altLang="en-US" sz="20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负实数</a:t>
                </a: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5011" y="5184"/>
                <a:ext cx="1650" cy="3228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3936" y="5952"/>
              <a:ext cx="1980" cy="272"/>
              <a:chOff x="13936" y="5952"/>
              <a:chExt cx="1980" cy="272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>
                <a:off x="13936" y="5952"/>
                <a:ext cx="1980" cy="29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 flipV="1">
                <a:off x="13994" y="6196"/>
                <a:ext cx="1764" cy="2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3990" y="6662"/>
              <a:ext cx="1980" cy="272"/>
              <a:chOff x="13936" y="5952"/>
              <a:chExt cx="1980" cy="272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>
                <a:off x="13936" y="5952"/>
                <a:ext cx="1980" cy="29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13994" y="6196"/>
                <a:ext cx="1764" cy="2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13942" y="7568"/>
              <a:ext cx="1980" cy="272"/>
              <a:chOff x="13936" y="5952"/>
              <a:chExt cx="1980" cy="272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>
                <a:off x="13936" y="5952"/>
                <a:ext cx="1980" cy="29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13994" y="6196"/>
                <a:ext cx="1764" cy="28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 title=""/>
          <p:cNvGrpSpPr/>
          <p:nvPr/>
        </p:nvGrpSpPr>
        <p:grpSpPr>
          <a:xfrm>
            <a:off x="460375" y="2671445"/>
            <a:ext cx="7323455" cy="2268220"/>
            <a:chOff x="2494" y="2628"/>
            <a:chExt cx="11533" cy="3572"/>
          </a:xfrm>
        </p:grpSpPr>
        <mc:AlternateContent>
          <mc:Choice Requires="a14">
            <p:sp>
              <p:nvSpPr>
                <p:cNvPr id="3" name="文本框 2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2494" y="4159"/>
                  <a:ext cx="3171" cy="628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 anchor="t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𝟏𝟖𝟎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°=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𝛑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𝐫𝐚𝐝</m:t>
                        </m:r>
                      </m:oMath>
                    </m:oMathPara>
                  </a14:m>
                  <a:endParaRPr lang="en-US" altLang="zh-CN" sz="20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2494" y="4159"/>
                  <a:ext cx="3171" cy="62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33" name="文本框 32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7540" y="2628"/>
                  <a:ext cx="6487" cy="970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 anchor="t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°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𝝅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𝟏𝟖𝟎</m:t>
                            </m:r>
                          </m:den>
                        </m:f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𝐫𝐚𝐝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≈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𝟎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𝟎𝟏𝟕𝟒𝟓𝐫𝐚𝐝</m:t>
                        </m:r>
                      </m:oMath>
                    </m:oMathPara>
                  </a14:m>
                  <a:endParaRPr lang="en-US" altLang="zh-CN" sz="20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7540" y="2628"/>
                  <a:ext cx="6487" cy="97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34" name="文本框 33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540" y="5153"/>
                  <a:ext cx="5734" cy="1047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 anchor="t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𝐫𝐚𝐝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=(</m:t>
                        </m:r>
                        <m:f>
                          <m:fPr>
                            <m:type m:val="bar"/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𝟏𝟖𝟎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𝝅</m:t>
                            </m:r>
                          </m:den>
                        </m:f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)°≈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</a:rPr>
                          <m:t>𝟓𝟕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</a:rPr>
                          <m:t>.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</a:rPr>
                          <m:t>𝟑𝟎</m:t>
                        </m:r>
                        <m:r>
                          <m:rPr>
                            <m:sty m:val="b"/>
                          </m:rPr>
                          <a:rPr lang="en-US" altLang="zh-CN" sz="20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°</m:t>
                        </m:r>
                      </m:oMath>
                    </m:oMathPara>
                  </a14:m>
                  <a:endParaRPr lang="en-US" altLang="zh-CN" sz="2000" b="1">
                    <a:solidFill>
                      <a:schemeClr val="tx1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7540" y="5153"/>
                  <a:ext cx="5734" cy="104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组合 34"/>
            <p:cNvGrpSpPr/>
            <p:nvPr/>
          </p:nvGrpSpPr>
          <p:grpSpPr>
            <a:xfrm>
              <a:off x="5680" y="3190"/>
              <a:ext cx="1875" cy="2603"/>
              <a:chOff x="4658" y="3190"/>
              <a:chExt cx="1875" cy="2603"/>
            </a:xfrm>
          </p:grpSpPr>
          <p:cxnSp>
            <p:nvCxnSpPr>
              <p:cNvPr id="36" name="直接连接符 35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4658" y="4522"/>
                <a:ext cx="1175" cy="5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5845" y="3190"/>
                <a:ext cx="688" cy="1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5830" y="5761"/>
                <a:ext cx="688" cy="1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5848" y="3198"/>
                <a:ext cx="0" cy="2595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7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5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 title=""/>
          <p:cNvSpPr txBox="1"/>
          <p:nvPr/>
        </p:nvSpPr>
        <p:spPr>
          <a:xfrm>
            <a:off x="608965" y="435610"/>
            <a:ext cx="104394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由三角函数的定义，可以知道：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终边相同的角的同一三角函数的值相等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由此，我们可以得到一组公式：</a:t>
            </a:r>
          </a:p>
        </p:txBody>
      </p:sp>
      <p:grpSp>
        <p:nvGrpSpPr>
          <p:cNvPr id="23" name="组合 22" title=""/>
          <p:cNvGrpSpPr/>
          <p:nvPr/>
        </p:nvGrpSpPr>
        <p:grpSpPr>
          <a:xfrm>
            <a:off x="591820" y="1755140"/>
            <a:ext cx="5818505" cy="2985135"/>
            <a:chOff x="1320" y="4805"/>
            <a:chExt cx="9163" cy="4701"/>
          </a:xfrm>
        </p:grpSpPr>
        <p:sp>
          <p:nvSpPr>
            <p:cNvPr id="5" name="文本框 4"/>
            <p:cNvSpPr txBox="1"/>
            <p:nvPr/>
          </p:nvSpPr>
          <p:spPr>
            <a:xfrm>
              <a:off x="1320" y="4805"/>
              <a:ext cx="173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公式一</a:t>
              </a:r>
            </a:p>
          </p:txBody>
        </p:sp>
        <mc:AlternateContent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785" y="4944"/>
                  <a:ext cx="6698" cy="456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𝒕𝒂𝒏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9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其中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𝒁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" y="4944"/>
                  <a:ext cx="6698" cy="456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 title=""/>
          <p:cNvGrpSpPr/>
          <p:nvPr/>
        </p:nvGrpSpPr>
        <p:grpSpPr>
          <a:xfrm>
            <a:off x="6814820" y="2215515"/>
            <a:ext cx="4694201" cy="2205990"/>
            <a:chOff x="771" y="6287"/>
            <a:chExt cx="16729" cy="3474"/>
          </a:xfrm>
        </p:grpSpPr>
        <p:sp>
          <p:nvSpPr>
            <p:cNvPr id="100" name="矩形 99"/>
            <p:cNvSpPr/>
            <p:nvPr>
              <p:custDataLst>
                <p:tags r:id="rId3"/>
              </p:custDataLst>
            </p:nvPr>
          </p:nvSpPr>
          <p:spPr>
            <a:xfrm>
              <a:off x="771" y="6372"/>
              <a:ext cx="16515" cy="3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>
              <p:custDataLst>
                <p:tags r:id="rId4"/>
              </p:custDataLst>
            </p:nvPr>
          </p:nvSpPr>
          <p:spPr>
            <a:xfrm>
              <a:off x="771" y="6287"/>
              <a:ext cx="16729" cy="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由公式一可知，三角函数值有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“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周而复始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”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的变化规律，即角的终边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每绕原点旋转一周，函数值将重复出现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.   </a:t>
              </a:r>
            </a:p>
          </p:txBody>
        </p:sp>
      </p:grpSp>
      <p:grpSp>
        <p:nvGrpSpPr>
          <p:cNvPr id="25" name="组合 24" title=""/>
          <p:cNvGrpSpPr/>
          <p:nvPr/>
        </p:nvGrpSpPr>
        <p:grpSpPr>
          <a:xfrm>
            <a:off x="608965" y="5056505"/>
            <a:ext cx="10792460" cy="1050290"/>
            <a:chOff x="959" y="7963"/>
            <a:chExt cx="16996" cy="1654"/>
          </a:xfrm>
        </p:grpSpPr>
        <mc:AlternateContent>
          <mc:Choice Requires="a14">
            <p:sp>
              <p:nvSpPr>
                <p:cNvPr id="2" name="文本框 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959" y="7963"/>
                  <a:ext cx="16996" cy="165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利用公式一，可以把求任意角的三角函数值，转化为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转化为求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0~2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𝜋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(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或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°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~</m:t>
                        </m:r>
                      </m:oMath>
                    </m:oMathPara>
                  </a14:m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360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°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)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角的三角函数值</a:t>
                  </a: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.</a:t>
                  </a:r>
                  <a:endPara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959" y="7963"/>
                  <a:ext cx="16996" cy="16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7909" y="915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5207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8330" y="647065"/>
                <a:ext cx="8093710" cy="1110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4.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确定下列三角函数值的符号，然后用计算工具验证：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250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(−672°)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647065"/>
                <a:ext cx="8093710" cy="1110615"/>
              </a:xfrm>
              <a:prstGeom prst="rect">
                <a:avLst/>
              </a:prstGeom>
              <a:blipFill rotWithShape="1">
                <a:blip r:embed="rId2"/>
                <a:stretch>
                  <a:fillRect r="-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41350" y="1732915"/>
                <a:ext cx="8434705" cy="432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250°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是第三象限角，所以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250°&lt;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是第四象限角，所以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)&lt;0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(−672°)=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(48°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2×360°)=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48°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48°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是第一象限角，所以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(−672°)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&gt;0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的终边在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轴上，</a:t>
                </a: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" y="1732915"/>
                <a:ext cx="8434705" cy="43237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例析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08330" y="605155"/>
                <a:ext cx="8274685" cy="1167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下列三角函数值：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1480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精确到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0.001)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9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11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605155"/>
                <a:ext cx="8274685" cy="1167765"/>
              </a:xfrm>
              <a:prstGeom prst="rect">
                <a:avLst/>
              </a:prstGeom>
              <a:blipFill rotWithShape="1">
                <a:blip r:embed="rId2"/>
                <a:stretch>
                  <a:fillRect r="-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65480" y="1797685"/>
                <a:ext cx="10382885" cy="2891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1480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’=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(40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’+4×360°)=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°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’≈0.645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9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11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0" y="1797685"/>
                <a:ext cx="10382885" cy="28917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5207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85775" y="1266825"/>
                <a:ext cx="813244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的终边过点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(12,−5)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的三角函数值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1266825"/>
                <a:ext cx="8132445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 title=""/>
          <p:cNvGrpSpPr/>
          <p:nvPr/>
        </p:nvGrpSpPr>
        <p:grpSpPr>
          <a:xfrm>
            <a:off x="663575" y="681355"/>
            <a:ext cx="4669405" cy="460375"/>
            <a:chOff x="3458" y="2316"/>
            <a:chExt cx="10868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107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题型一：三角函数的定义与应用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1059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 title=""/>
          <p:cNvGrpSpPr/>
          <p:nvPr/>
        </p:nvGrpSpPr>
        <p:grpSpPr>
          <a:xfrm>
            <a:off x="461010" y="3498850"/>
            <a:ext cx="4937760" cy="2659380"/>
            <a:chOff x="726" y="5510"/>
            <a:chExt cx="7776" cy="4188"/>
          </a:xfrm>
        </p:grpSpPr>
        <p:sp>
          <p:nvSpPr>
            <p:cNvPr id="8" name="圆角矩形 7"/>
            <p:cNvSpPr/>
            <p:nvPr/>
          </p:nvSpPr>
          <p:spPr>
            <a:xfrm>
              <a:off x="726" y="5510"/>
              <a:ext cx="7776" cy="41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7" name="文本框 6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045" y="5638"/>
                  <a:ext cx="7024" cy="3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若角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𝜃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的终边过点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则：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，</a:t>
                  </a:r>
                </a:p>
                <a:p>
                  <a:pPr>
                    <a:lnSpc>
                      <a:spcPct val="12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MS Mincho" panose="02020609040205080304" charset="-128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r>
                    <a:rPr lang="zh-CN" altLang="en-US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</a:p>
                <a:p>
                  <a:pPr>
                    <a:lnSpc>
                      <a:spcPct val="12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𝑡𝑎𝑛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045" y="5638"/>
                  <a:ext cx="7024" cy="387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 title=""/>
          <p:cNvGrpSpPr/>
          <p:nvPr/>
        </p:nvGrpSpPr>
        <p:grpSpPr>
          <a:xfrm>
            <a:off x="514985" y="1739265"/>
            <a:ext cx="6969760" cy="1553210"/>
            <a:chOff x="811" y="2739"/>
            <a:chExt cx="10976" cy="2446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811" y="2739"/>
                  <a:ext cx="10977" cy="24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解：</a:t>
                  </a: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∵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12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(−5)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=13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MS Mincho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50000"/>
                    </a:lnSpc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∴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−5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𝑡𝑎𝑛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𝜃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−5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" y="2739"/>
                  <a:ext cx="10977" cy="244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1564" y="4594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318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451485" y="557530"/>
                <a:ext cx="11288395" cy="4745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利用三角函数的定义求角的三角函数值的类型：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若已知角，则只需确定出该角的终边与单位圆的交点坐标，即可求出各三角函数值；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终边上一点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≠0)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单位圆上的点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��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终边上一点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≠0)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不是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单位圆上一点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(4)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若已知角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终边上点的坐标含参数，则需对其所在象限进行分类讨论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" y="557530"/>
                <a:ext cx="11288395" cy="47453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46735" y="653415"/>
                <a:ext cx="1116139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的终边落在直线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+4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=0(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≥0)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</a:t>
                </a:r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、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653415"/>
                <a:ext cx="11161395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56895" y="1117600"/>
                <a:ext cx="9319260" cy="3889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解：由题意得：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=0(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≥0)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≥0).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又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≥0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∴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图象经过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第四象限，取直线上的点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(4,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(−3)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m:t>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 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" y="1117600"/>
                <a:ext cx="9319260" cy="3889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63575" y="664845"/>
            <a:ext cx="4669405" cy="460375"/>
            <a:chOff x="3458" y="2316"/>
            <a:chExt cx="10868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107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题型二：三角函数值符号的运用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1059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85775" y="1169035"/>
                <a:ext cx="1116139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位于第三象限，那么角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所在的象限是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   ).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A.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第一象限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B.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第二象限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C.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第三象限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D.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第四象限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1169035"/>
                <a:ext cx="11161395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08330" y="2469515"/>
                <a:ext cx="1068387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</a:t>
                </a:r>
                <a:r>
                  <a:rPr lang="zh-CN" altLang="en-US" sz="2400" b="1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en-US" altLang="zh-CN" sz="2400" b="1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B.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由点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位于第三象限，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&lt;0,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&lt;0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可得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&gt;0,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&lt;0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所在的象限是</a:t>
                </a:r>
                <a:r>
                  <a:rPr lang="zh-CN" altLang="en-US" sz="2400" b="1" smtClean="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第二象限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2469515"/>
                <a:ext cx="10683875" cy="2306955"/>
              </a:xfrm>
              <a:prstGeom prst="rect">
                <a:avLst/>
              </a:prstGeom>
              <a:blipFill>
                <a:blip r:embed="rId3"/>
                <a:stretch>
                  <a:fillRect l="-913" b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318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451485" y="557530"/>
                <a:ext cx="11288395" cy="540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有关三角函数值符号问题的解题策略：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若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三角函数值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中任意两个的符号，可分别确定出角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终边所在的可能位置，二者的公共部分即角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的终边位置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注意终边在坐标轴上的特殊情况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对于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多个三角函数值符号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的判断问题，需进行</a:t>
                </a:r>
                <a:r>
                  <a:rPr 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分类讨论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对于确定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是第几象限角的问题，应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先确定题目中所有三角函数值的符号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，然后依据上述三角函数值的符号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来确定角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是第几象限角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，它们的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公共部分即为所求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；对于已知角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的终边所在的象限来判断角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的三角函数值的符号问题，则常依据三角函数的定义，或利用口诀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“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一全正，二正弦，三正切，四余弦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”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来解决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" y="557530"/>
                <a:ext cx="11288395" cy="5406390"/>
              </a:xfrm>
              <a:prstGeom prst="rect">
                <a:avLst/>
              </a:prstGeom>
              <a:blipFill rotWithShape="1">
                <a:blip r:embed="rId2"/>
                <a:stretch>
                  <a:fillRect r="-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591820" y="-43180"/>
            <a:ext cx="11209655" cy="582930"/>
            <a:chOff x="918" y="448"/>
            <a:chExt cx="17653" cy="918"/>
          </a:xfrm>
        </p:grpSpPr>
        <p:grpSp>
          <p:nvGrpSpPr>
            <p:cNvPr id="8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9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0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4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6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3" name="文本框 22" title=""/>
              <p:cNvSpPr txBox="1"/>
              <p:nvPr/>
            </p:nvSpPr>
            <p:spPr>
              <a:xfrm>
                <a:off x="376555" y="535940"/>
                <a:ext cx="11270615" cy="98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2.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(−2)∙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4∙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的符号为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_______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填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正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或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负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”).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5" y="535940"/>
                <a:ext cx="11270615" cy="986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24" name="文本框 23" title=""/>
              <p:cNvSpPr txBox="1"/>
              <p:nvPr/>
            </p:nvSpPr>
            <p:spPr>
              <a:xfrm>
                <a:off x="376555" y="1462405"/>
                <a:ext cx="11585575" cy="405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6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答案：负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∵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&lt;−2&lt;−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&lt;4&lt;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=−6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分别为第三、第三、第一象限角，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4&gt;0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2&lt;0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)&gt;0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(−2)∙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4∙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的符号为负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5" y="1462405"/>
                <a:ext cx="11585575" cy="40519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5207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 title=""/>
          <p:cNvGrpSpPr/>
          <p:nvPr/>
        </p:nvGrpSpPr>
        <p:grpSpPr>
          <a:xfrm>
            <a:off x="663575" y="681355"/>
            <a:ext cx="4248958" cy="460375"/>
            <a:chOff x="3458" y="2316"/>
            <a:chExt cx="11062" cy="725"/>
          </a:xfrm>
        </p:grpSpPr>
        <p:sp>
          <p:nvSpPr>
            <p:cNvPr id="34" name="文本框 33"/>
            <p:cNvSpPr txBox="1"/>
            <p:nvPr/>
          </p:nvSpPr>
          <p:spPr>
            <a:xfrm>
              <a:off x="3559" y="2316"/>
              <a:ext cx="1096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题型三：诱导公式一的应用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458" y="2328"/>
              <a:ext cx="10597" cy="684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485775" y="1177925"/>
                <a:ext cx="11161395" cy="1355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求值：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405°−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450°+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390°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7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��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13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1177925"/>
                <a:ext cx="11161395" cy="13550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1820" y="2545080"/>
                <a:ext cx="10683875" cy="313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原式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(360°+45°)−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(360°+90°)+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(360°+30°)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45°−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90°+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30°=1−1+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原式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       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+1×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2545080"/>
                <a:ext cx="10683875" cy="31381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254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563880" y="532130"/>
            <a:ext cx="1027938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下面我们借助这些知识研究上一节开头提出的问题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不失一般性，先研究单位圆上点的运动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grpSp>
        <p:nvGrpSpPr>
          <p:cNvPr id="21" name="组合 20" title=""/>
          <p:cNvGrpSpPr/>
          <p:nvPr/>
        </p:nvGrpSpPr>
        <p:grpSpPr>
          <a:xfrm>
            <a:off x="1223010" y="3369945"/>
            <a:ext cx="2233295" cy="2123440"/>
            <a:chOff x="11002" y="6796"/>
            <a:chExt cx="3517" cy="3344"/>
          </a:xfrm>
        </p:grpSpPr>
        <p:sp>
          <p:nvSpPr>
            <p:cNvPr id="8" name="椭圆 7"/>
            <p:cNvSpPr/>
            <p:nvPr/>
          </p:nvSpPr>
          <p:spPr>
            <a:xfrm>
              <a:off x="11002" y="7228"/>
              <a:ext cx="2940" cy="2912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H="1" flipV="1">
              <a:off x="12412" y="8624"/>
              <a:ext cx="120" cy="12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1829" y="8531"/>
                  <a:ext cx="703" cy="62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000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𝑶</m:t>
                        </m:r>
                      </m:oMath>
                    </m:oMathPara>
                  </a14:m>
                  <a:endParaRPr lang="en-US" altLang="zh-CN" sz="2000" b="1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9" y="8531"/>
                  <a:ext cx="703" cy="62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/>
            <p:cNvCxnSpPr>
              <a:endCxn id="8" idx="6"/>
            </p:cNvCxnSpPr>
            <p:nvPr/>
          </p:nvCxnSpPr>
          <p:spPr>
            <a:xfrm flipV="1">
              <a:off x="12465" y="8684"/>
              <a:ext cx="1477" cy="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2437" y="7329"/>
              <a:ext cx="615" cy="135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3816" y="8272"/>
                  <a:ext cx="703" cy="62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000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𝑨</m:t>
                        </m:r>
                      </m:oMath>
                    </m:oMathPara>
                  </a14:m>
                  <a:endParaRPr lang="en-US" altLang="zh-CN" sz="2000" b="1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6" y="8272"/>
                  <a:ext cx="703" cy="62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2850" y="6796"/>
                  <a:ext cx="703" cy="62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000" b="1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𝑷</m:t>
                        </m:r>
                      </m:oMath>
                    </m:oMathPara>
                  </a14:m>
                  <a:endParaRPr lang="en-US" altLang="zh-CN" sz="2000" b="1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0" y="6796"/>
                  <a:ext cx="703" cy="62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 title=""/>
          <p:cNvGrpSpPr/>
          <p:nvPr/>
        </p:nvGrpSpPr>
        <p:grpSpPr>
          <a:xfrm>
            <a:off x="591820" y="1858010"/>
            <a:ext cx="10749280" cy="1272540"/>
            <a:chOff x="932" y="2926"/>
            <a:chExt cx="16928" cy="2004"/>
          </a:xfrm>
        </p:grpSpPr>
        <mc:AlternateContent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932" y="2926"/>
                  <a:ext cx="16929" cy="200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zh-CN" altLang="en-US" sz="2400" b="1">
                      <a:solidFill>
                        <a:schemeClr val="accent1">
                          <a:lumMod val="75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活动</a:t>
                  </a:r>
                  <a:r>
                    <a:rPr lang="en-US" altLang="zh-CN" sz="2400" b="1">
                      <a:solidFill>
                        <a:schemeClr val="accent1">
                          <a:lumMod val="75000"/>
                        </a:schemeClr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1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：如图，单位圆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⊙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𝑂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上的点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以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为起点做逆时针方向旋转，建立一个数学模型，刻画点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的位置变化情况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" y="2926"/>
                  <a:ext cx="16929" cy="200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8580" y="435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 title=""/>
          <p:cNvSpPr txBox="1"/>
          <p:nvPr/>
        </p:nvSpPr>
        <p:spPr>
          <a:xfrm>
            <a:off x="451485" y="681355"/>
            <a:ext cx="1128839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利用诱导公式一进行求值化简的步骤：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7" name="组合 16" title=""/>
          <p:cNvGrpSpPr/>
          <p:nvPr/>
        </p:nvGrpSpPr>
        <p:grpSpPr>
          <a:xfrm>
            <a:off x="1066800" y="2150110"/>
            <a:ext cx="9871075" cy="2698115"/>
            <a:chOff x="876" y="2486"/>
            <a:chExt cx="15545" cy="4249"/>
          </a:xfrm>
        </p:grpSpPr>
        <p:sp>
          <p:nvSpPr>
            <p:cNvPr id="2" name="文本框 1"/>
            <p:cNvSpPr txBox="1"/>
            <p:nvPr/>
          </p:nvSpPr>
          <p:spPr>
            <a:xfrm>
              <a:off x="876" y="2495"/>
              <a:ext cx="1380" cy="72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定形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76" y="4248"/>
              <a:ext cx="1380" cy="72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转化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6" y="6010"/>
              <a:ext cx="1380" cy="72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求值</a:t>
              </a:r>
            </a:p>
          </p:txBody>
        </p:sp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3656" y="2486"/>
                  <a:ext cx="12765" cy="725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将已知的任意角写成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的形式，其中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∈[0,2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],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𝑍</m:t>
                        </m:r>
                      </m:oMath>
                    </m:oMathPara>
                  </a14:m>
                  <a:endParaRPr lang="en-US" altLang="zh-CN" sz="2400" i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" y="2486"/>
                  <a:ext cx="12765" cy="72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685" y="4248"/>
                  <a:ext cx="9768" cy="725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根据诱导公式，转化为角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Cambria Math" panose="02040503050406030204" charset="0"/>
                    </a:rPr>
                    <a:t>的某个三角函数值</a:t>
                  </a: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" y="4248"/>
                  <a:ext cx="9768" cy="7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28575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685" y="6010"/>
              <a:ext cx="9928" cy="72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若角为特殊角，可直接求出该角的三角函数值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1394" y="3440"/>
              <a:ext cx="344" cy="588"/>
            </a:xfrm>
            <a:prstGeom prst="downArrow">
              <a:avLst/>
            </a:prstGeom>
            <a:solidFill>
              <a:srgbClr val="000000">
                <a:alpha val="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>
            <a:xfrm>
              <a:off x="1394" y="5197"/>
              <a:ext cx="344" cy="588"/>
            </a:xfrm>
            <a:prstGeom prst="downArrow">
              <a:avLst/>
            </a:prstGeom>
            <a:solidFill>
              <a:srgbClr val="000000">
                <a:alpha val="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2" idx="3"/>
              <a:endCxn id="9" idx="1"/>
            </p:cNvCxnSpPr>
            <p:nvPr/>
          </p:nvCxnSpPr>
          <p:spPr>
            <a:xfrm flipV="1">
              <a:off x="2256" y="2849"/>
              <a:ext cx="1400" cy="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264" y="4606"/>
              <a:ext cx="1400" cy="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264" y="6363"/>
              <a:ext cx="1400" cy="9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14985" y="648335"/>
                <a:ext cx="11161395" cy="1355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求下列各式的值：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90°+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1125°+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420°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25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15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240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5" y="648335"/>
                <a:ext cx="11161395" cy="13550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98500" y="2308225"/>
                <a:ext cx="10699115" cy="2806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9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解：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原式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90°+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(3×360°+45°)+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(360°+60°)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90°+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45°+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 60°=1+1+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</a:p>
              <a:p>
                <a:pPr algn="l">
                  <a:lnSpc>
                    <a:spcPct val="19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(2)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原式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(−8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(4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−1=−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2308225"/>
                <a:ext cx="10699115" cy="28067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 title=""/>
          <p:cNvGrpSpPr/>
          <p:nvPr/>
        </p:nvGrpSpPr>
        <p:grpSpPr>
          <a:xfrm>
            <a:off x="591820" y="-5016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29602" y="-46037"/>
            <a:ext cx="11193462" cy="583565"/>
            <a:chOff x="614597" y="884420"/>
            <a:chExt cx="11192657" cy="584139"/>
          </a:xfrm>
        </p:grpSpPr>
        <p:cxnSp>
          <p:nvCxnSpPr>
            <p:cNvPr id="5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29285" y="890270"/>
                <a:ext cx="4316730" cy="3928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任意角的三角函数的定义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三角函数值的符号；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诱导公式一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P182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890270"/>
                <a:ext cx="4316730" cy="3928110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深度视觉·原创设计 https://www.docer.com/works?userid=22383862" title=""/>
          <p:cNvSpPr txBox="1"/>
          <p:nvPr/>
        </p:nvSpPr>
        <p:spPr>
          <a:xfrm>
            <a:off x="486697" y="2906758"/>
            <a:ext cx="10775695" cy="3290017"/>
          </a:xfrm>
          <a:custGeom>
            <a:gdLst>
              <a:gd name="connsiteX0" fmla="*/ 0 w 10775695"/>
              <a:gd name="connsiteY0" fmla="*/ 0 h 3290017"/>
              <a:gd name="connsiteX1" fmla="*/ 10775695 w 10775695"/>
              <a:gd name="connsiteY1" fmla="*/ 0 h 3290017"/>
              <a:gd name="connsiteX2" fmla="*/ 10775695 w 10775695"/>
              <a:gd name="connsiteY2" fmla="*/ 3290017 h 3290017"/>
              <a:gd name="connsiteX3" fmla="*/ 0 w 10775695"/>
              <a:gd name="connsiteY3" fmla="*/ 3290017 h 32900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5695" h="3290017">
                <a:moveTo>
                  <a:pt x="0" y="0"/>
                </a:moveTo>
                <a:lnTo>
                  <a:pt x="10775695" y="0"/>
                </a:lnTo>
                <a:lnTo>
                  <a:pt x="10775695" y="3290017"/>
                </a:lnTo>
                <a:lnTo>
                  <a:pt x="0" y="3290017"/>
                </a:lnTo>
                <a:close/>
              </a:path>
            </a:pathLst>
          </a:custGeom>
          <a:blipFill dpi="0" rotWithShape="1">
            <a:blip r:embed="rId2"/>
            <a:stretch>
              <a:fillRect t="-219555" b="-219555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深度视觉·原创设计 https://www.docer.com/works?userid=22383862" title=""/>
          <p:cNvSpPr/>
          <p:nvPr/>
        </p:nvSpPr>
        <p:spPr>
          <a:xfrm>
            <a:off x="2256502" y="1723199"/>
            <a:ext cx="9937085" cy="28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深度视觉·原创设计 https://www.docer.com/works?userid=22383862" title=""/>
          <p:cNvSpPr/>
          <p:nvPr/>
        </p:nvSpPr>
        <p:spPr>
          <a:xfrm>
            <a:off x="0" y="0"/>
            <a:ext cx="715261" cy="661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深度视觉·原创设计 https://www.docer.com/works?userid=22383862" title=""/>
          <p:cNvSpPr txBox="1"/>
          <p:nvPr/>
        </p:nvSpPr>
        <p:spPr>
          <a:xfrm>
            <a:off x="2917801" y="2391327"/>
            <a:ext cx="5113017" cy="9220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谢谢学习</a:t>
            </a:r>
          </a:p>
        </p:txBody>
      </p:sp>
      <p:sp>
        <p:nvSpPr>
          <p:cNvPr id="15" name="深度视觉·原创设计 https://www.docer.com/works?userid=22383862" title=""/>
          <p:cNvSpPr txBox="1"/>
          <p:nvPr/>
        </p:nvSpPr>
        <p:spPr>
          <a:xfrm>
            <a:off x="2917825" y="3295015"/>
            <a:ext cx="401701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ea typeface="微软雅黑"/>
                <a:cs typeface="+mn-ea"/>
                <a:sym typeface="+mn-lt"/>
              </a:rPr>
              <a:t>Thank you for learning</a:t>
            </a: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332913" y="89853"/>
            <a:ext cx="271462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 title=""/>
          <p:cNvSpPr txBox="1"/>
          <p:nvPr/>
        </p:nvSpPr>
        <p:spPr>
          <a:xfrm>
            <a:off x="601980" y="7372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 title=""/>
          <p:cNvSpPr txBox="1"/>
          <p:nvPr/>
        </p:nvSpPr>
        <p:spPr>
          <a:xfrm>
            <a:off x="501015" y="508635"/>
            <a:ext cx="1077087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根据研究函数的经验，我们利用直角坐标系来研究上述问题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grpSp>
        <p:nvGrpSpPr>
          <p:cNvPr id="11" name="组合 10" title=""/>
          <p:cNvGrpSpPr/>
          <p:nvPr/>
        </p:nvGrpSpPr>
        <p:grpSpPr>
          <a:xfrm>
            <a:off x="742315" y="3331845"/>
            <a:ext cx="4338320" cy="3131820"/>
            <a:chOff x="1169" y="5247"/>
            <a:chExt cx="6832" cy="4932"/>
          </a:xfrm>
        </p:grpSpPr>
        <p:sp>
          <p:nvSpPr>
            <p:cNvPr id="10" name="矩形 9"/>
            <p:cNvSpPr/>
            <p:nvPr/>
          </p:nvSpPr>
          <p:spPr>
            <a:xfrm>
              <a:off x="1169" y="5247"/>
              <a:ext cx="6832" cy="4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38" y="5391"/>
              <a:ext cx="5352" cy="4278"/>
              <a:chOff x="2785" y="5947"/>
              <a:chExt cx="5352" cy="427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785" y="5947"/>
                <a:ext cx="5352" cy="4278"/>
                <a:chOff x="6789" y="4753"/>
                <a:chExt cx="6278" cy="5018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6988" y="4753"/>
                  <a:ext cx="6079" cy="5018"/>
                  <a:chOff x="3778" y="4933"/>
                  <a:chExt cx="6079" cy="5018"/>
                </a:xfrm>
              </p:grpSpPr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3778" y="4933"/>
                    <a:ext cx="6079" cy="5018"/>
                    <a:chOff x="12670" y="3757"/>
                    <a:chExt cx="6079" cy="5018"/>
                  </a:xfrm>
                </p:grpSpPr>
                <p:grpSp>
                  <p:nvGrpSpPr>
                    <p:cNvPr id="37" name="组合 36"/>
                    <p:cNvGrpSpPr/>
                    <p:nvPr/>
                  </p:nvGrpSpPr>
                  <p:grpSpPr>
                    <a:xfrm>
                      <a:off x="12670" y="3757"/>
                      <a:ext cx="6079" cy="5018"/>
                      <a:chOff x="9004" y="2892"/>
                      <a:chExt cx="6739" cy="5562"/>
                    </a:xfrm>
                  </p:grpSpPr>
                  <p:grpSp>
                    <p:nvGrpSpPr>
                      <p:cNvPr id="38" name="组合 37"/>
                      <p:cNvGrpSpPr/>
                      <p:nvPr/>
                    </p:nvGrpSpPr>
                    <p:grpSpPr>
                      <a:xfrm>
                        <a:off x="9004" y="2892"/>
                        <a:ext cx="6739" cy="5562"/>
                        <a:chOff x="9004" y="2892"/>
                        <a:chExt cx="6739" cy="5562"/>
                      </a:xfrm>
                    </p:grpSpPr>
                    <mc:AlternateContent>
                      <mc:Choice Requires="a14">
                        <p:sp>
                          <p:nvSpPr>
                            <p:cNvPr id="39" name="文本框 38"/>
                            <p:cNvSpPr txBox="1"/>
                            <p:nvPr/>
                          </p:nvSpPr>
                          <p:spPr>
                            <a:xfrm>
                              <a:off x="12144" y="5743"/>
                              <a:ext cx="564" cy="7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"/>
                                      </m:rPr>
                                      <a:rPr lang="en-US" altLang="zh-CN" b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𝐎</m:t>
                                    </m:r>
                                  </m:oMath>
                                </m:oMathPara>
                              </a14:m>
                              <a:endParaRPr lang="en-US" altLang="zh-CN" b="1">
                                <a:latin typeface="Cambria Math" panose="02040503050406030204" charset="0"/>
                                <a:cs typeface="Cambria Math" panose="02040503050406030204" charset="0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9" name="文本框 3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2144" y="5743"/>
                              <a:ext cx="564" cy="754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2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40" name="组合 39"/>
                        <p:cNvGrpSpPr/>
                        <p:nvPr/>
                      </p:nvGrpSpPr>
                      <p:grpSpPr>
                        <a:xfrm>
                          <a:off x="9004" y="2892"/>
                          <a:ext cx="6739" cy="5562"/>
                          <a:chOff x="6047" y="1896"/>
                          <a:chExt cx="6739" cy="5562"/>
                        </a:xfrm>
                      </p:grpSpPr>
                      <p:sp>
                        <p:nvSpPr>
                          <p:cNvPr id="41" name="椭圆 40"/>
                          <p:cNvSpPr/>
                          <p:nvPr/>
                        </p:nvSpPr>
                        <p:spPr>
                          <a:xfrm>
                            <a:off x="7354" y="2940"/>
                            <a:ext cx="3726" cy="3764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2"/>
                            </a:solidFill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42" name="直接箭头连接符 41"/>
                          <p:cNvCxnSpPr/>
                          <p:nvPr/>
                        </p:nvCxnSpPr>
                        <p:spPr>
                          <a:xfrm>
                            <a:off x="6047" y="4790"/>
                            <a:ext cx="6466" cy="3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直接箭头连接符 42"/>
                          <p:cNvCxnSpPr/>
                          <p:nvPr/>
                        </p:nvCxnSpPr>
                        <p:spPr>
                          <a:xfrm flipH="1" flipV="1">
                            <a:off x="9232" y="2186"/>
                            <a:ext cx="9" cy="527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>
                        <mc:Choice Requires="a14">
                          <p:sp>
                            <p:nvSpPr>
                              <p:cNvPr id="44" name="文本框 43"/>
                              <p:cNvSpPr txBox="1"/>
                              <p:nvPr/>
                            </p:nvSpPr>
                            <p:spPr>
                              <a:xfrm>
                                <a:off x="9318" y="1896"/>
                                <a:ext cx="564" cy="7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𝒚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44" name="文本框 4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318" y="1896"/>
                                <a:ext cx="564" cy="754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3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>
                        <mc:Choice Requires="a14">
                          <p:sp>
                            <p:nvSpPr>
                              <p:cNvPr id="45" name="文本框 44"/>
                              <p:cNvSpPr txBox="1"/>
                              <p:nvPr/>
                            </p:nvSpPr>
                            <p:spPr>
                              <a:xfrm>
                                <a:off x="12222" y="4822"/>
                                <a:ext cx="564" cy="7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𝒙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45" name="文本框 4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2222" y="4822"/>
                                <a:ext cx="564" cy="754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mc:AlternateContent>
                    <mc:Choice Requires="a14">
                      <p:sp>
                        <p:nvSpPr>
                          <p:cNvPr id="46" name="文本框 45"/>
                          <p:cNvSpPr txBox="1"/>
                          <p:nvPr/>
                        </p:nvSpPr>
                        <p:spPr>
                          <a:xfrm>
                            <a:off x="13970" y="5065"/>
                            <a:ext cx="1773" cy="7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𝑨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𝟏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𝟎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46" name="文本框 4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970" y="5065"/>
                            <a:ext cx="1773" cy="754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47" name="直接连接符 46"/>
                    <p:cNvCxnSpPr/>
                    <p:nvPr/>
                  </p:nvCxnSpPr>
                  <p:spPr>
                    <a:xfrm flipH="1" flipV="1">
                      <a:off x="14134" y="4385"/>
                      <a:ext cx="1385" cy="1967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5727" y="7505"/>
                    <a:ext cx="730" cy="68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p:grpSp>
            <mc:AlternateContent>
              <mc:Choice Requires="a14"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6789" y="5241"/>
                      <a:ext cx="2090" cy="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53" name="文本框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9" y="5241"/>
                      <a:ext cx="2090" cy="68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" name="弧形 2"/>
              <p:cNvSpPr/>
              <p:nvPr/>
            </p:nvSpPr>
            <p:spPr>
              <a:xfrm>
                <a:off x="4736" y="7795"/>
                <a:ext cx="846" cy="833"/>
              </a:xfrm>
              <a:prstGeom prst="arc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 title=""/>
          <p:cNvGrpSpPr/>
          <p:nvPr/>
        </p:nvGrpSpPr>
        <p:grpSpPr>
          <a:xfrm>
            <a:off x="481965" y="1120140"/>
            <a:ext cx="11212830" cy="1863090"/>
            <a:chOff x="759" y="1764"/>
            <a:chExt cx="17658" cy="2934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59" y="1764"/>
                  <a:ext cx="17658" cy="29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>
                    <a:lnSpc>
                      <a:spcPct val="16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    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如图，以单位圆的圆心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𝑂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为原点，以射线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𝑂𝐴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轴的非负半轴，建立直角坐标系，点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𝐴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的坐标为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(1,0)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的坐标为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射线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𝑂𝐴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从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轴的非负半轴开始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，绕点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𝑂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按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逆时针方向旋转角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𝛼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终止位置为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𝑂𝑃</m:t>
                        </m:r>
                      </m:oMath>
                    </m:oMathPara>
                  </a14:m>
                  <a:r>
                    <a:rPr lang="en-US" altLang="zh-CN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" y="1764"/>
                  <a:ext cx="17658" cy="293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9495" y="405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24510" y="428625"/>
                <a:ext cx="11111865" cy="1437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时，点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的坐标是什么？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的坐标又是什么？它们是唯一确定的吗？</a:t>
                </a:r>
                <a:endParaRPr lang="zh-CN" altLang="en-US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" y="428625"/>
                <a:ext cx="11111865" cy="1437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 title=""/>
          <p:cNvGraphicFramePr>
            <a:graphicFrameLocks noGrp="1"/>
          </p:cNvGraphicFramePr>
          <p:nvPr/>
        </p:nvGraphicFramePr>
        <p:xfrm>
          <a:off x="1297940" y="2229485"/>
          <a:ext cx="4525010" cy="26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6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组合 7" title=""/>
          <p:cNvGrpSpPr/>
          <p:nvPr/>
        </p:nvGrpSpPr>
        <p:grpSpPr>
          <a:xfrm>
            <a:off x="7221220" y="2229485"/>
            <a:ext cx="3290570" cy="2716530"/>
            <a:chOff x="903" y="5703"/>
            <a:chExt cx="5182" cy="4278"/>
          </a:xfrm>
        </p:grpSpPr>
        <p:sp>
          <p:nvSpPr>
            <p:cNvPr id="14" name="弧形 13"/>
            <p:cNvSpPr/>
            <p:nvPr>
              <p:custDataLst>
                <p:tags r:id="rId3"/>
              </p:custDataLst>
            </p:nvPr>
          </p:nvSpPr>
          <p:spPr>
            <a:xfrm>
              <a:off x="3111" y="7537"/>
              <a:ext cx="846" cy="833"/>
            </a:xfrm>
            <a:prstGeom prst="arc">
              <a:avLst>
                <a:gd name="adj1" fmla="val 19073030"/>
                <a:gd name="adj2" fmla="val 0"/>
              </a:avLst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903" y="5703"/>
              <a:ext cx="5182" cy="4278"/>
              <a:chOff x="1271" y="3867"/>
              <a:chExt cx="5182" cy="427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271" y="3867"/>
                <a:ext cx="5182" cy="4278"/>
                <a:chOff x="6988" y="4753"/>
                <a:chExt cx="6079" cy="5018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6988" y="4753"/>
                  <a:ext cx="6079" cy="5018"/>
                  <a:chOff x="3778" y="4933"/>
                  <a:chExt cx="6079" cy="5018"/>
                </a:xfrm>
              </p:grpSpPr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3778" y="4933"/>
                    <a:ext cx="6079" cy="5018"/>
                    <a:chOff x="12670" y="3757"/>
                    <a:chExt cx="6079" cy="5018"/>
                  </a:xfrm>
                </p:grpSpPr>
                <p:grpSp>
                  <p:nvGrpSpPr>
                    <p:cNvPr id="19" name="组合 18"/>
                    <p:cNvGrpSpPr/>
                    <p:nvPr/>
                  </p:nvGrpSpPr>
                  <p:grpSpPr>
                    <a:xfrm>
                      <a:off x="12670" y="3757"/>
                      <a:ext cx="6079" cy="5018"/>
                      <a:chOff x="9004" y="2892"/>
                      <a:chExt cx="6739" cy="5562"/>
                    </a:xfrm>
                  </p:grpSpPr>
                  <p:grpSp>
                    <p:nvGrpSpPr>
                      <p:cNvPr id="20" name="组合 19"/>
                      <p:cNvGrpSpPr/>
                      <p:nvPr/>
                    </p:nvGrpSpPr>
                    <p:grpSpPr>
                      <a:xfrm>
                        <a:off x="9004" y="2892"/>
                        <a:ext cx="6739" cy="5562"/>
                        <a:chOff x="9004" y="2892"/>
                        <a:chExt cx="6739" cy="5562"/>
                      </a:xfrm>
                    </p:grpSpPr>
                    <mc:AlternateContent>
                      <mc:Choice Requires="a14">
                        <p:sp>
                          <p:nvSpPr>
                            <p:cNvPr id="21" name="文本框 20"/>
                            <p:cNvSpPr txBox="1"/>
                            <p:nvPr>
                              <p:custDataLst>
                                <p:tags r:id="rId4"/>
                              </p:custDataLst>
                            </p:nvPr>
                          </p:nvSpPr>
                          <p:spPr>
                            <a:xfrm>
                              <a:off x="12144" y="5743"/>
                              <a:ext cx="564" cy="7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"/>
                                      </m:rPr>
                                      <a:rPr lang="en-US" altLang="zh-CN" b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𝐎</m:t>
                                    </m:r>
                                  </m:oMath>
                                </m:oMathPara>
                              </a14:m>
                              <a:endParaRPr lang="en-US" altLang="zh-CN" b="1">
                                <a:latin typeface="Cambria Math" panose="02040503050406030204" charset="0"/>
                                <a:cs typeface="Cambria Math" panose="02040503050406030204" charset="0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1" name="文本框 2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>
                              <p:custDataLst>
                                <p:tags r:id="rId5"/>
                              </p:custDataLst>
                            </p:nvPr>
                          </p:nvSpPr>
                          <p:spPr>
                            <a:xfrm>
                              <a:off x="12144" y="5743"/>
                              <a:ext cx="564" cy="754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22" name="组合 21"/>
                        <p:cNvGrpSpPr/>
                        <p:nvPr/>
                      </p:nvGrpSpPr>
                      <p:grpSpPr>
                        <a:xfrm>
                          <a:off x="9004" y="2892"/>
                          <a:ext cx="6739" cy="5562"/>
                          <a:chOff x="6047" y="1896"/>
                          <a:chExt cx="6739" cy="5562"/>
                        </a:xfrm>
                      </p:grpSpPr>
                      <p:sp>
                        <p:nvSpPr>
                          <p:cNvPr id="23" name="椭圆 22"/>
                          <p:cNvSpPr/>
                          <p:nvPr>
                            <p:custDataLst>
                              <p:tags r:id="rId7"/>
                            </p:custDataLst>
                          </p:nvPr>
                        </p:nvSpPr>
                        <p:spPr>
                          <a:xfrm>
                            <a:off x="7354" y="2940"/>
                            <a:ext cx="3726" cy="3764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2"/>
                            </a:solidFill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24" name="直接箭头连接符 23"/>
                          <p:cNvCxnSpPr/>
                          <p:nvPr>
                            <p:custDataLst>
                              <p:tags r:id="rId8"/>
                            </p:custDataLst>
                          </p:nvPr>
                        </p:nvCxnSpPr>
                        <p:spPr>
                          <a:xfrm>
                            <a:off x="6047" y="4790"/>
                            <a:ext cx="6466" cy="3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" name="直接箭头连接符 24"/>
                          <p:cNvCxnSpPr/>
                          <p:nvPr>
                            <p:custDataLst>
                              <p:tags r:id="rId9"/>
                            </p:custDataLst>
                          </p:nvPr>
                        </p:nvCxnSpPr>
                        <p:spPr>
                          <a:xfrm flipH="1" flipV="1">
                            <a:off x="9232" y="2186"/>
                            <a:ext cx="9" cy="527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>
                        <mc:Choice Requires="a14">
                          <p:sp>
                            <p:nvSpPr>
                              <p:cNvPr id="26" name="文本框 25"/>
                              <p:cNvSpPr txBox="1"/>
                              <p:nvPr>
                                <p:custDataLst>
                                  <p:tags r:id="rId10"/>
                                </p:custDataLst>
                              </p:nvPr>
                            </p:nvSpPr>
                            <p:spPr>
                              <a:xfrm>
                                <a:off x="9318" y="1896"/>
                                <a:ext cx="564" cy="7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𝒚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26" name="文本框 2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>
                                <p:custDataLst>
                                  <p:tags r:id="rId11"/>
                                </p:custDataLst>
                              </p:nvPr>
                            </p:nvSpPr>
                            <p:spPr>
                              <a:xfrm>
                                <a:off x="9318" y="1896"/>
                                <a:ext cx="564" cy="754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2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>
                        <mc:Choice Requires="a14">
                          <p:sp>
                            <p:nvSpPr>
                              <p:cNvPr id="27" name="文本框 26"/>
                              <p:cNvSpPr txBox="1"/>
                              <p:nvPr>
                                <p:custDataLst>
                                  <p:tags r:id="rId13"/>
                                </p:custDataLst>
                              </p:nvPr>
                            </p:nvSpPr>
                            <p:spPr>
                              <a:xfrm>
                                <a:off x="12222" y="4822"/>
                                <a:ext cx="564" cy="7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𝒙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27" name="文本框 26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>
                                <p:custDataLst>
                                  <p:tags r:id="rId14"/>
                                </p:custDataLst>
                              </p:nvPr>
                            </p:nvSpPr>
                            <p:spPr>
                              <a:xfrm>
                                <a:off x="12222" y="4822"/>
                                <a:ext cx="564" cy="754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5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mc:AlternateContent>
                    <mc:Choice Requires="a14">
                      <p:sp>
                        <p:nvSpPr>
                          <p:cNvPr id="28" name="文本框 27"/>
                          <p:cNvSpPr txBox="1"/>
                          <p:nvPr>
                            <p:custDataLst>
                              <p:tags r:id="rId16"/>
                            </p:custDataLst>
                          </p:nvPr>
                        </p:nvSpPr>
                        <p:spPr>
                          <a:xfrm>
                            <a:off x="13970" y="5065"/>
                            <a:ext cx="1773" cy="7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𝑨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𝟏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𝟎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28" name="文本框 2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>
                            <p:custDataLst>
                              <p:tags r:id="rId17"/>
                            </p:custDataLst>
                          </p:nvPr>
                        </p:nvSpPr>
                        <p:spPr>
                          <a:xfrm>
                            <a:off x="13970" y="5065"/>
                            <a:ext cx="1773" cy="754"/>
                          </a:xfrm>
                          <a:prstGeom prst="rect">
                            <a:avLst/>
                          </a:prstGeom>
                          <a:blipFill rotWithShape="1"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0" name="直接连接符 29"/>
                    <p:cNvCxnSpPr/>
                    <p:nvPr>
                      <p:custDataLst>
                        <p:tags r:id="rId19"/>
                      </p:custDataLst>
                    </p:nvPr>
                  </p:nvCxnSpPr>
                  <p:spPr>
                    <a:xfrm flipV="1">
                      <a:off x="15557" y="5260"/>
                      <a:ext cx="2067" cy="1108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文本框 30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5727" y="7505"/>
                    <a:ext cx="730" cy="68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p:grpSp>
            <mc:AlternateContent>
              <mc:Choice Requires="a14">
                <p:sp>
                  <p:nvSpPr>
                    <p:cNvPr id="32" name="文本框 31"/>
                    <p:cNvSpPr txBox="1"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10625" y="5594"/>
                      <a:ext cx="2090" cy="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32" name="文本框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10625" y="5594"/>
                      <a:ext cx="2090" cy="680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>
            <mc:Choice Requires="a14">
              <p:sp>
                <p:nvSpPr>
                  <p:cNvPr id="35" name="文本框 34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4192" y="5412"/>
                    <a:ext cx="612" cy="8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f>
                            <m:fPr>
                              <m:type m:val="bar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en-US" altLang="zh-CN" i="1">
                      <a:solidFill>
                        <a:srgbClr val="C00000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4192" y="5412"/>
                    <a:ext cx="612" cy="88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连接符 35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4939" y="5458"/>
                <a:ext cx="15" cy="66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8"/>
    </p:custData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 title=""/>
          <p:cNvGrpSpPr/>
          <p:nvPr/>
        </p:nvGrpSpPr>
        <p:grpSpPr>
          <a:xfrm>
            <a:off x="508000" y="1666875"/>
            <a:ext cx="3290570" cy="2716530"/>
            <a:chOff x="903" y="5703"/>
            <a:chExt cx="5182" cy="4278"/>
          </a:xfrm>
        </p:grpSpPr>
        <p:sp>
          <p:nvSpPr>
            <p:cNvPr id="7" name="弧形 6"/>
            <p:cNvSpPr/>
            <p:nvPr/>
          </p:nvSpPr>
          <p:spPr>
            <a:xfrm>
              <a:off x="3111" y="7537"/>
              <a:ext cx="846" cy="833"/>
            </a:xfrm>
            <a:prstGeom prst="arc">
              <a:avLst>
                <a:gd name="adj1" fmla="val 19073030"/>
                <a:gd name="adj2" fmla="val 0"/>
              </a:avLst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03" y="5703"/>
              <a:ext cx="5182" cy="4278"/>
              <a:chOff x="1271" y="3867"/>
              <a:chExt cx="5182" cy="427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271" y="3867"/>
                <a:ext cx="5182" cy="4278"/>
                <a:chOff x="6988" y="4753"/>
                <a:chExt cx="6079" cy="5018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6988" y="4753"/>
                  <a:ext cx="6079" cy="5018"/>
                  <a:chOff x="3778" y="4933"/>
                  <a:chExt cx="6079" cy="5018"/>
                </a:xfrm>
              </p:grpSpPr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3778" y="4933"/>
                    <a:ext cx="6079" cy="5018"/>
                    <a:chOff x="12670" y="3757"/>
                    <a:chExt cx="6079" cy="5018"/>
                  </a:xfrm>
                </p:grpSpPr>
                <p:grpSp>
                  <p:nvGrpSpPr>
                    <p:cNvPr id="37" name="组合 36"/>
                    <p:cNvGrpSpPr/>
                    <p:nvPr/>
                  </p:nvGrpSpPr>
                  <p:grpSpPr>
                    <a:xfrm>
                      <a:off x="12670" y="3757"/>
                      <a:ext cx="6079" cy="5018"/>
                      <a:chOff x="9004" y="2892"/>
                      <a:chExt cx="6739" cy="5562"/>
                    </a:xfrm>
                  </p:grpSpPr>
                  <p:grpSp>
                    <p:nvGrpSpPr>
                      <p:cNvPr id="38" name="组合 37"/>
                      <p:cNvGrpSpPr/>
                      <p:nvPr/>
                    </p:nvGrpSpPr>
                    <p:grpSpPr>
                      <a:xfrm>
                        <a:off x="9004" y="2892"/>
                        <a:ext cx="6739" cy="5562"/>
                        <a:chOff x="9004" y="2892"/>
                        <a:chExt cx="6739" cy="5562"/>
                      </a:xfrm>
                    </p:grpSpPr>
                    <mc:AlternateContent>
                      <mc:Choice Requires="a14">
                        <p:sp>
                          <p:nvSpPr>
                            <p:cNvPr id="39" name="文本框 38"/>
                            <p:cNvSpPr txBox="1"/>
                            <p:nvPr/>
                          </p:nvSpPr>
                          <p:spPr>
                            <a:xfrm>
                              <a:off x="12144" y="5743"/>
                              <a:ext cx="564" cy="7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"/>
                                      </m:rPr>
                                      <a:rPr lang="en-US" altLang="zh-CN" b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𝐎</m:t>
                                    </m:r>
                                  </m:oMath>
                                </m:oMathPara>
                              </a14:m>
                              <a:endParaRPr lang="en-US" altLang="zh-CN" b="1">
                                <a:latin typeface="Cambria Math" panose="02040503050406030204" charset="0"/>
                                <a:cs typeface="Cambria Math" panose="02040503050406030204" charset="0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9" name="文本框 3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2144" y="5743"/>
                              <a:ext cx="564" cy="754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2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40" name="组合 39"/>
                        <p:cNvGrpSpPr/>
                        <p:nvPr/>
                      </p:nvGrpSpPr>
                      <p:grpSpPr>
                        <a:xfrm>
                          <a:off x="9004" y="2892"/>
                          <a:ext cx="6739" cy="5562"/>
                          <a:chOff x="6047" y="1896"/>
                          <a:chExt cx="6739" cy="5562"/>
                        </a:xfrm>
                      </p:grpSpPr>
                      <p:sp>
                        <p:nvSpPr>
                          <p:cNvPr id="41" name="椭圆 40"/>
                          <p:cNvSpPr/>
                          <p:nvPr/>
                        </p:nvSpPr>
                        <p:spPr>
                          <a:xfrm>
                            <a:off x="7354" y="2940"/>
                            <a:ext cx="3726" cy="3764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2"/>
                            </a:solidFill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42" name="直接箭头连接符 41"/>
                          <p:cNvCxnSpPr/>
                          <p:nvPr/>
                        </p:nvCxnSpPr>
                        <p:spPr>
                          <a:xfrm>
                            <a:off x="6047" y="4790"/>
                            <a:ext cx="6466" cy="3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直接箭头连接符 42"/>
                          <p:cNvCxnSpPr/>
                          <p:nvPr/>
                        </p:nvCxnSpPr>
                        <p:spPr>
                          <a:xfrm flipH="1" flipV="1">
                            <a:off x="9232" y="2186"/>
                            <a:ext cx="9" cy="527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>
                        <mc:Choice Requires="a14">
                          <p:sp>
                            <p:nvSpPr>
                              <p:cNvPr id="44" name="文本框 43"/>
                              <p:cNvSpPr txBox="1"/>
                              <p:nvPr/>
                            </p:nvSpPr>
                            <p:spPr>
                              <a:xfrm>
                                <a:off x="9318" y="1896"/>
                                <a:ext cx="564" cy="7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𝒚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44" name="文本框 4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318" y="1896"/>
                                <a:ext cx="564" cy="754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3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>
                        <mc:Choice Requires="a14">
                          <p:sp>
                            <p:nvSpPr>
                              <p:cNvPr id="45" name="文本框 44"/>
                              <p:cNvSpPr txBox="1"/>
                              <p:nvPr/>
                            </p:nvSpPr>
                            <p:spPr>
                              <a:xfrm>
                                <a:off x="12222" y="4822"/>
                                <a:ext cx="564" cy="7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𝒙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45" name="文本框 4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2222" y="4822"/>
                                <a:ext cx="564" cy="754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mc:AlternateContent>
                    <mc:Choice Requires="a14">
                      <p:sp>
                        <p:nvSpPr>
                          <p:cNvPr id="46" name="文本框 45"/>
                          <p:cNvSpPr txBox="1"/>
                          <p:nvPr/>
                        </p:nvSpPr>
                        <p:spPr>
                          <a:xfrm>
                            <a:off x="13970" y="5065"/>
                            <a:ext cx="1773" cy="7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𝑨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𝟏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𝟎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46" name="文本框 4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970" y="5065"/>
                            <a:ext cx="1773" cy="754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47" name="直接连接符 46"/>
                    <p:cNvCxnSpPr/>
                    <p:nvPr/>
                  </p:nvCxnSpPr>
                  <p:spPr>
                    <a:xfrm flipV="1">
                      <a:off x="15557" y="5260"/>
                      <a:ext cx="2067" cy="1108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5727" y="7505"/>
                    <a:ext cx="730" cy="68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p:grpSp>
            <mc:AlternateContent>
              <mc:Choice Requires="a14">
                <p:sp>
                  <p:nvSpPr>
                    <p:cNvPr id="53" name="文本框 52"/>
                    <p:cNvSpPr txBox="1"/>
                    <p:nvPr/>
                  </p:nvSpPr>
                  <p:spPr>
                    <a:xfrm>
                      <a:off x="10625" y="5594"/>
                      <a:ext cx="2090" cy="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53" name="文本框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25" y="5594"/>
                      <a:ext cx="2090" cy="68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4192" y="5412"/>
                    <a:ext cx="612" cy="8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f>
                            <m:fPr>
                              <m:type m:val="bar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en-US" altLang="zh-CN" i="1">
                      <a:solidFill>
                        <a:srgbClr val="C00000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2" y="5412"/>
                    <a:ext cx="612" cy="88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直接连接符 9"/>
              <p:cNvCxnSpPr/>
              <p:nvPr/>
            </p:nvCxnSpPr>
            <p:spPr>
              <a:xfrm flipH="1">
                <a:off x="4939" y="5458"/>
                <a:ext cx="15" cy="66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3926840" y="607060"/>
                <a:ext cx="8046085" cy="75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利用勾股定理可以发现，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时，点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的坐标是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宋体" panose="02010600030101010101" pitchFamily="2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40" y="607060"/>
                <a:ext cx="8046085" cy="7505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 title=""/>
          <p:cNvGrpSpPr/>
          <p:nvPr/>
        </p:nvGrpSpPr>
        <p:grpSpPr>
          <a:xfrm>
            <a:off x="3966210" y="1426210"/>
            <a:ext cx="7503160" cy="750570"/>
            <a:chOff x="6246" y="2246"/>
            <a:chExt cx="11816" cy="1182"/>
          </a:xfrm>
        </p:grpSpPr>
        <mc:AlternateContent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246" y="2246"/>
                  <a:ext cx="11816" cy="118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sym typeface="+mn-ea"/>
                    </a:rPr>
                    <a:t>同理，当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b"/>
                          </m:rP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或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时，点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的坐标是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,1)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和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(−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oMath>
                    </m:oMathPara>
                  </a14:m>
                  <a:r>
                    <a:rPr lang="en-US" altLang="zh-CN" sz="2400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" y="2246"/>
                  <a:ext cx="11816" cy="118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7703" y="3041"/>
              <a:ext cx="1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表格 14" title=""/>
          <p:cNvGraphicFramePr>
            <a:graphicFrameLocks noGrp="1"/>
          </p:cNvGraphicFramePr>
          <p:nvPr/>
        </p:nvGraphicFramePr>
        <p:xfrm>
          <a:off x="5259070" y="2720975"/>
          <a:ext cx="4525010" cy="288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6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1820" y="636270"/>
                <a:ext cx="1111186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一般地，任意给定一个角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，它的终边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与单位圆交点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的坐标能唯一确定吗？</a:t>
                </a:r>
                <a:endParaRPr lang="zh-CN" altLang="en-US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636270"/>
                <a:ext cx="1111186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 title=""/>
          <p:cNvGrpSpPr/>
          <p:nvPr/>
        </p:nvGrpSpPr>
        <p:grpSpPr>
          <a:xfrm>
            <a:off x="559435" y="2326005"/>
            <a:ext cx="3290570" cy="2716530"/>
            <a:chOff x="903" y="5703"/>
            <a:chExt cx="5182" cy="4278"/>
          </a:xfrm>
        </p:grpSpPr>
        <p:sp>
          <p:nvSpPr>
            <p:cNvPr id="14" name="弧形 13"/>
            <p:cNvSpPr/>
            <p:nvPr>
              <p:custDataLst>
                <p:tags r:id="rId3"/>
              </p:custDataLst>
            </p:nvPr>
          </p:nvSpPr>
          <p:spPr>
            <a:xfrm>
              <a:off x="3111" y="7537"/>
              <a:ext cx="846" cy="833"/>
            </a:xfrm>
            <a:prstGeom prst="arc">
              <a:avLst>
                <a:gd name="adj1" fmla="val 19073030"/>
                <a:gd name="adj2" fmla="val 0"/>
              </a:avLst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903" y="5703"/>
              <a:ext cx="5182" cy="4278"/>
              <a:chOff x="1271" y="3867"/>
              <a:chExt cx="5182" cy="427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271" y="3867"/>
                <a:ext cx="5182" cy="4278"/>
                <a:chOff x="6988" y="4753"/>
                <a:chExt cx="6079" cy="5018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6988" y="4753"/>
                  <a:ext cx="6079" cy="5018"/>
                  <a:chOff x="3778" y="4933"/>
                  <a:chExt cx="6079" cy="5018"/>
                </a:xfrm>
              </p:grpSpPr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3778" y="4933"/>
                    <a:ext cx="6079" cy="5018"/>
                    <a:chOff x="12670" y="3757"/>
                    <a:chExt cx="6079" cy="5018"/>
                  </a:xfrm>
                </p:grpSpPr>
                <p:grpSp>
                  <p:nvGrpSpPr>
                    <p:cNvPr id="19" name="组合 18"/>
                    <p:cNvGrpSpPr/>
                    <p:nvPr/>
                  </p:nvGrpSpPr>
                  <p:grpSpPr>
                    <a:xfrm>
                      <a:off x="12670" y="3757"/>
                      <a:ext cx="6079" cy="5018"/>
                      <a:chOff x="9004" y="2892"/>
                      <a:chExt cx="6739" cy="5562"/>
                    </a:xfrm>
                  </p:grpSpPr>
                  <p:grpSp>
                    <p:nvGrpSpPr>
                      <p:cNvPr id="20" name="组合 19"/>
                      <p:cNvGrpSpPr/>
                      <p:nvPr/>
                    </p:nvGrpSpPr>
                    <p:grpSpPr>
                      <a:xfrm>
                        <a:off x="9004" y="2892"/>
                        <a:ext cx="6739" cy="5562"/>
                        <a:chOff x="9004" y="2892"/>
                        <a:chExt cx="6739" cy="5562"/>
                      </a:xfrm>
                    </p:grpSpPr>
                    <mc:AlternateContent>
                      <mc:Choice Requires="a14">
                        <p:sp>
                          <p:nvSpPr>
                            <p:cNvPr id="21" name="文本框 20"/>
                            <p:cNvSpPr txBox="1"/>
                            <p:nvPr>
                              <p:custDataLst>
                                <p:tags r:id="rId4"/>
                              </p:custDataLst>
                            </p:nvPr>
                          </p:nvSpPr>
                          <p:spPr>
                            <a:xfrm>
                              <a:off x="12144" y="5743"/>
                              <a:ext cx="564" cy="7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"/>
                                      </m:rPr>
                                      <a:rPr lang="en-US" altLang="zh-CN" b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𝐎</m:t>
                                    </m:r>
                                  </m:oMath>
                                </m:oMathPara>
                              </a14:m>
                              <a:endParaRPr lang="en-US" altLang="zh-CN" b="1">
                                <a:latin typeface="Cambria Math" panose="02040503050406030204" charset="0"/>
                                <a:cs typeface="Cambria Math" panose="02040503050406030204" charset="0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1" name="文本框 2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>
                              <p:custDataLst>
                                <p:tags r:id="rId5"/>
                              </p:custDataLst>
                            </p:nvPr>
                          </p:nvSpPr>
                          <p:spPr>
                            <a:xfrm>
                              <a:off x="12144" y="5743"/>
                              <a:ext cx="564" cy="754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22" name="组合 21"/>
                        <p:cNvGrpSpPr/>
                        <p:nvPr/>
                      </p:nvGrpSpPr>
                      <p:grpSpPr>
                        <a:xfrm>
                          <a:off x="9004" y="2892"/>
                          <a:ext cx="6739" cy="5562"/>
                          <a:chOff x="6047" y="1896"/>
                          <a:chExt cx="6739" cy="5562"/>
                        </a:xfrm>
                      </p:grpSpPr>
                      <p:sp>
                        <p:nvSpPr>
                          <p:cNvPr id="23" name="椭圆 22"/>
                          <p:cNvSpPr/>
                          <p:nvPr>
                            <p:custDataLst>
                              <p:tags r:id="rId7"/>
                            </p:custDataLst>
                          </p:nvPr>
                        </p:nvSpPr>
                        <p:spPr>
                          <a:xfrm>
                            <a:off x="7354" y="2940"/>
                            <a:ext cx="3726" cy="3764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2"/>
                            </a:solidFill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24" name="直接箭头连接符 23"/>
                          <p:cNvCxnSpPr/>
                          <p:nvPr>
                            <p:custDataLst>
                              <p:tags r:id="rId8"/>
                            </p:custDataLst>
                          </p:nvPr>
                        </p:nvCxnSpPr>
                        <p:spPr>
                          <a:xfrm>
                            <a:off x="6047" y="4790"/>
                            <a:ext cx="6466" cy="3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" name="直接箭头连接符 24"/>
                          <p:cNvCxnSpPr/>
                          <p:nvPr>
                            <p:custDataLst>
                              <p:tags r:id="rId9"/>
                            </p:custDataLst>
                          </p:nvPr>
                        </p:nvCxnSpPr>
                        <p:spPr>
                          <a:xfrm flipH="1" flipV="1">
                            <a:off x="9232" y="2186"/>
                            <a:ext cx="9" cy="527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>
                        <mc:Choice Requires="a14">
                          <p:sp>
                            <p:nvSpPr>
                              <p:cNvPr id="26" name="文本框 25"/>
                              <p:cNvSpPr txBox="1"/>
                              <p:nvPr>
                                <p:custDataLst>
                                  <p:tags r:id="rId10"/>
                                </p:custDataLst>
                              </p:nvPr>
                            </p:nvSpPr>
                            <p:spPr>
                              <a:xfrm>
                                <a:off x="9318" y="1896"/>
                                <a:ext cx="564" cy="7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��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26" name="文本框 2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>
                                <p:custDataLst>
                                  <p:tags r:id="rId11"/>
                                </p:custDataLst>
                              </p:nvPr>
                            </p:nvSpPr>
                            <p:spPr>
                              <a:xfrm>
                                <a:off x="9318" y="1896"/>
                                <a:ext cx="564" cy="754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2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>
                        <mc:Choice Requires="a14">
                          <p:sp>
                            <p:nvSpPr>
                              <p:cNvPr id="27" name="文本框 26"/>
                              <p:cNvSpPr txBox="1"/>
                              <p:nvPr>
                                <p:custDataLst>
                                  <p:tags r:id="rId13"/>
                                </p:custDataLst>
                              </p:nvPr>
                            </p:nvSpPr>
                            <p:spPr>
                              <a:xfrm>
                                <a:off x="12222" y="4822"/>
                                <a:ext cx="564" cy="7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𝒙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27" name="文本框 26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>
                                <p:custDataLst>
                                  <p:tags r:id="rId14"/>
                                </p:custDataLst>
                              </p:nvPr>
                            </p:nvSpPr>
                            <p:spPr>
                              <a:xfrm>
                                <a:off x="12222" y="4822"/>
                                <a:ext cx="564" cy="754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5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mc:AlternateContent>
                    <mc:Choice Requires="a14">
                      <p:sp>
                        <p:nvSpPr>
                          <p:cNvPr id="28" name="文本框 27"/>
                          <p:cNvSpPr txBox="1"/>
                          <p:nvPr>
                            <p:custDataLst>
                              <p:tags r:id="rId16"/>
                            </p:custDataLst>
                          </p:nvPr>
                        </p:nvSpPr>
                        <p:spPr>
                          <a:xfrm>
                            <a:off x="13970" y="5065"/>
                            <a:ext cx="1773" cy="7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𝑨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𝟏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𝟎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28" name="文本框 2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>
                            <p:custDataLst>
                              <p:tags r:id="rId17"/>
                            </p:custDataLst>
                          </p:nvPr>
                        </p:nvSpPr>
                        <p:spPr>
                          <a:xfrm>
                            <a:off x="13970" y="5065"/>
                            <a:ext cx="1773" cy="754"/>
                          </a:xfrm>
                          <a:prstGeom prst="rect">
                            <a:avLst/>
                          </a:prstGeom>
                          <a:blipFill rotWithShape="1"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0" name="直接连接符 29"/>
                    <p:cNvCxnSpPr/>
                    <p:nvPr>
                      <p:custDataLst>
                        <p:tags r:id="rId19"/>
                      </p:custDataLst>
                    </p:nvPr>
                  </p:nvCxnSpPr>
                  <p:spPr>
                    <a:xfrm flipV="1">
                      <a:off x="15557" y="5260"/>
                      <a:ext cx="2067" cy="1108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文本框 30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5727" y="7505"/>
                    <a:ext cx="730" cy="68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l"/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p:grpSp>
            <mc:AlternateContent>
              <mc:Choice Requires="a14">
                <p:sp>
                  <p:nvSpPr>
                    <p:cNvPr id="32" name="文本框 31"/>
                    <p:cNvSpPr txBox="1"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10625" y="5594"/>
                      <a:ext cx="2090" cy="6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𝒚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32" name="文本框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10625" y="5594"/>
                      <a:ext cx="2090" cy="680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>
            <mc:Choice Requires="a14">
              <p:sp>
                <p:nvSpPr>
                  <p:cNvPr id="35" name="文本框 34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4192" y="5412"/>
                    <a:ext cx="612" cy="8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14:m>
                      <m:oMathPara>
                        <m:oMathParaPr>
                          <m:jc/>
                        </m:oMathParaPr>
                        <m:oMath>
                          <m:f>
                            <m:fPr>
                              <m:type m:val="bar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en-US" altLang="zh-CN" i="1">
                      <a:solidFill>
                        <a:srgbClr val="C00000"/>
                      </a:solidFill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4192" y="5412"/>
                    <a:ext cx="612" cy="88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连接符 35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4939" y="5458"/>
                <a:ext cx="15" cy="66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 title=""/>
          <p:cNvGrpSpPr/>
          <p:nvPr/>
        </p:nvGrpSpPr>
        <p:grpSpPr>
          <a:xfrm>
            <a:off x="4591685" y="2515870"/>
            <a:ext cx="6967220" cy="2157730"/>
            <a:chOff x="7231" y="3962"/>
            <a:chExt cx="10972" cy="3398"/>
          </a:xfrm>
        </p:grpSpPr>
        <mc:AlternateContent>
          <mc:Choice Requires="a14">
            <p:sp>
              <p:nvSpPr>
                <p:cNvPr id="7" name="文本框 6"/>
                <p:cNvSpPr txBox="1"/>
                <p:nvPr>
                  <p:custDataLst>
                    <p:tags r:id="rId28"/>
                  </p:custDataLst>
                </p:nvPr>
              </p:nvSpPr>
              <p:spPr>
                <a:xfrm>
                  <a:off x="7231" y="3962"/>
                  <a:ext cx="10972" cy="3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40000"/>
                    </a:lnSpc>
                  </a:pPr>
                  <a:r>
                    <a:rPr lang="en-US" altLang="zh-CN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    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一般地，任意给定一个角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它的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终边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𝑂𝑃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与单位圆交点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坐标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，无论是横坐标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还是纵坐标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，</a:t>
                  </a:r>
                  <a:r>
                    <a:rPr lang="zh-CN" altLang="en-US" sz="2400" b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都是唯一确定的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.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所以，点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𝑃</m:t>
                        </m:r>
                      </m:oMath>
                    </m:oMathPara>
                  </a14:m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的横坐标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oMath>
                    </m:oMathPara>
                  </a14:m>
                  <a:r>
                    <a:rPr lang="zh-CN" altLang="en-US" sz="2400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、</a:t>
                  </a: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  <a:sym typeface="+mn-ea"/>
                    </a:rPr>
                    <a:t>纵坐标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  <a:sym typeface="+mn-ea"/>
                    </a:rPr>
                    <a:t>都是角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𝛼</m:t>
                        </m:r>
                      </m:oMath>
                    </m:oMathPara>
                  </a14:m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的函数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r>
                    <a:rPr lang="zh-CN" altLang="en-US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下面给出这些函数的定义</a:t>
                  </a:r>
                  <a:r>
                    <a:rPr lang="en-US" altLang="zh-CN" sz="2400" b="1"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rPr>
                    <a:t>.</a:t>
                  </a:r>
                  <a:endPara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9"/>
                  </p:custDataLst>
                </p:nvPr>
              </p:nvSpPr>
              <p:spPr>
                <a:xfrm>
                  <a:off x="7231" y="3962"/>
                  <a:ext cx="10972" cy="33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16457" y="6672"/>
              <a:ext cx="17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591820" y="538480"/>
                <a:ext cx="11111865" cy="105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40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是一个任意角，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，它的终边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𝑂𝑃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与单位圆交点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请同学们结合问题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得到的表格，观察其坐标与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的正、余弦定理有何关系？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538480"/>
                <a:ext cx="11111865" cy="10502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 title=""/>
          <p:cNvSpPr/>
          <p:nvPr/>
        </p:nvSpPr>
        <p:spPr>
          <a:xfrm>
            <a:off x="10450195" y="4236720"/>
            <a:ext cx="113030" cy="11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 title="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90800" y="1869440"/>
          <a:ext cx="5894705" cy="2894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185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sz="2400" b="1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6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>
                        <a:buNone/>
                      </a:pPr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  <a:sym typeface="+mn-ea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ea typeface="宋体" panose="02010600030101010101" pitchFamily="2" charset="-122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3" name="组合 32" title=""/>
          <p:cNvGrpSpPr/>
          <p:nvPr/>
        </p:nvGrpSpPr>
        <p:grpSpPr>
          <a:xfrm>
            <a:off x="3825875" y="5010785"/>
            <a:ext cx="1791970" cy="1024890"/>
            <a:chOff x="3639" y="7533"/>
            <a:chExt cx="2822" cy="1614"/>
          </a:xfrm>
        </p:grpSpPr>
        <mc:AlternateContent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639" y="8423"/>
                  <a:ext cx="282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𝜶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" y="8423"/>
                  <a:ext cx="2822" cy="7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下箭头 12"/>
            <p:cNvSpPr/>
            <p:nvPr/>
          </p:nvSpPr>
          <p:spPr>
            <a:xfrm>
              <a:off x="4707" y="7533"/>
              <a:ext cx="270" cy="961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 title=""/>
          <p:cNvGrpSpPr/>
          <p:nvPr/>
        </p:nvGrpSpPr>
        <p:grpSpPr>
          <a:xfrm>
            <a:off x="6351270" y="5010785"/>
            <a:ext cx="1791970" cy="1024890"/>
            <a:chOff x="7616" y="7533"/>
            <a:chExt cx="2822" cy="1614"/>
          </a:xfrm>
        </p:grpSpPr>
        <mc:AlternateContent>
          <mc:Choice Requires="a14">
            <p:sp>
              <p:nvSpPr>
                <p:cNvPr id="12" name="文本框 11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7616" y="8423"/>
                  <a:ext cx="282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𝜶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7616" y="8423"/>
                  <a:ext cx="2822" cy="7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下箭头 28"/>
            <p:cNvSpPr/>
            <p:nvPr>
              <p:custDataLst>
                <p:tags r:id="rId8"/>
              </p:custDataLst>
            </p:nvPr>
          </p:nvSpPr>
          <p:spPr>
            <a:xfrm>
              <a:off x="8707" y="7533"/>
              <a:ext cx="270" cy="961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591820" y="-4508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 title=""/>
          <p:cNvSpPr txBox="1"/>
          <p:nvPr>
            <p:custDataLst>
              <p:tags r:id="rId2"/>
            </p:custDataLst>
          </p:nvPr>
        </p:nvSpPr>
        <p:spPr>
          <a:xfrm>
            <a:off x="626110" y="717550"/>
            <a:ext cx="6151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接下来，我们借助动画来感受一下这个过程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pic>
        <p:nvPicPr>
          <p:cNvPr id="7" name="三角函数的概念" title="">
            <a:hlinkClick action="ppaction://media"/>
          </p:cNvPr>
          <p:cNvPicPr/>
          <p:nvPr>
            <a:videoFile r:link="rId5"/>
            <p:custDataLst>
              <p:tags r:id="rId4"/>
            </p:custDataLst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385695" y="1344930"/>
            <a:ext cx="6887845" cy="41433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MEDIACOVER_FLAG" val="1"/>
  <p:tag name="KSO_WM_UNIT_MEDIACOVER_BTN_POS" val="c"/>
  <p:tag name="KSO_WM_UNIT_MEDIACOVER_BTN_STATE" val="1"/>
  <p:tag name="KSO_WM_UNIT_MEDIACOVER_BTN_STYLE" val="ee0bc779c1f3d7f3e90c96344320e69a"/>
  <p:tag name="KSO_WM_UNIT_MEDIACOVER_BTNRECT" val="5153*2992*539*539"/>
  <p:tag name="KSO_WM_UNIT_MEDIACOVER_RGB" val="000000"/>
  <p:tag name="KSO_WM_UNIT_MEDIACOVER_STYLEID" val="1"/>
  <p:tag name="KSO_WM_UNIT_MEDIACOVER_TEXTSTATE" val="0"/>
  <p:tag name="KSO_WM_UNIT_MEDIACOVER_TRANSPARENCY" val="0.5"/>
</p:tagLst>
</file>

<file path=ppt/tags/tag12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5.xml><?xml version="1.0" encoding="utf-8"?>
<p:tagLst xmlns:p="http://schemas.openxmlformats.org/presentationml/2006/main">
  <p:tag name="KSO_WM_UNIT_TABLE_BEAUTIFY" val="smartTable{1916723a-9eda-4afa-b2a8-0838b453d39f}"/>
  <p:tag name="TABLE_ENDDRAG_ORIGIN_RECT" val="278*155"/>
  <p:tag name="TABLE_ENDDRAG_RECT" val="148*209*278*155"/>
</p:tagLst>
</file>

<file path=ppt/tags/tag14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8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8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8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2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GMxY2IzZWNhMzEyMTk1Yjk0NWFhZmVhMzRiMTVkMzMifQ==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201</Paragraphs>
  <Slides>33</Slides>
  <Notes>0</Notes>
  <TotalTime>0</TotalTime>
  <HiddenSlides>0</HiddenSlides>
  <MMClips>1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baseType="lpstr" size="44">
      <vt:lpstr>Arial</vt:lpstr>
      <vt:lpstr>微软雅黑</vt:lpstr>
      <vt:lpstr>Wingdings</vt:lpstr>
      <vt:lpstr>Cambria Math</vt:lpstr>
      <vt:lpstr>楷体</vt:lpstr>
      <vt:lpstr>黑体</vt:lpstr>
      <vt:lpstr>宋体</vt:lpstr>
      <vt:lpstr>MS Mincho</vt:lpstr>
      <vt:lpstr>Times New Roman</vt:lpstr>
      <vt:lpstr>OPPOSans L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2023-12-25T09:58:38.972</cp:lastPrinted>
  <dcterms:created xsi:type="dcterms:W3CDTF">2023-12-25T09:58:38Z</dcterms:created>
  <dcterms:modified xsi:type="dcterms:W3CDTF">2023-12-25T01:58:38Z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