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62" y="72"/>
      </p:cViewPr>
      <p:guideLst>
        <p:guide orient="horz" pos="2161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tags" Target="tags/tag69.xml" /><Relationship Id="rId23" Type="http://schemas.openxmlformats.org/officeDocument/2006/relationships/presProps" Target="presProps.xml" /><Relationship Id="rId24" Type="http://schemas.openxmlformats.org/officeDocument/2006/relationships/viewProps" Target="viewProps.xml" /><Relationship Id="rId25" Type="http://schemas.openxmlformats.org/officeDocument/2006/relationships/theme" Target="theme/theme1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</p:nvPr>
        </p:nvSpPr>
        <p:spPr>
          <a:xfrm>
            <a:off x="475690" y="442972"/>
            <a:ext cx="11606380" cy="372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/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/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Relationship Id="rId4" Type="http://schemas.openxmlformats.org/officeDocument/2006/relationships/image" Target="../media/image26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image" Target="../media/image29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image" Target="../media/image3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Relationship Id="rId4" Type="http://schemas.openxmlformats.org/officeDocument/2006/relationships/image" Target="../media/image38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9.png" /><Relationship Id="rId3" Type="http://schemas.openxmlformats.org/officeDocument/2006/relationships/image" Target="../media/image40.png" /><Relationship Id="rId4" Type="http://schemas.openxmlformats.org/officeDocument/2006/relationships/image" Target="../media/image4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4.png" /><Relationship Id="rId3" Type="http://schemas.openxmlformats.org/officeDocument/2006/relationships/image" Target="../media/image4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8.png" /><Relationship Id="rId3" Type="http://schemas.openxmlformats.org/officeDocument/2006/relationships/image" Target="../media/image4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6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0.png" /><Relationship Id="rId3" Type="http://schemas.openxmlformats.org/officeDocument/2006/relationships/image" Target="../media/image51.png" /><Relationship Id="rId4" Type="http://schemas.openxmlformats.org/officeDocument/2006/relationships/image" Target="../media/image3.png" /><Relationship Id="rId5" Type="http://schemas.openxmlformats.org/officeDocument/2006/relationships/tags" Target="../tags/tag68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8.png" /><Relationship Id="rId6" Type="http://schemas.openxmlformats.org/officeDocument/2006/relationships/image" Target="../media/image9.png" /><Relationship Id="rId7" Type="http://schemas.openxmlformats.org/officeDocument/2006/relationships/image" Target="../media/image10.png" /><Relationship Id="rId8" Type="http://schemas.openxmlformats.org/officeDocument/2006/relationships/image" Target="../media/image11.png" /><Relationship Id="rId9" Type="http://schemas.openxmlformats.org/officeDocument/2006/relationships/tags" Target="../tags/tag6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tags" Target="../tags/tag6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Relationship Id="rId5" Type="http://schemas.openxmlformats.org/officeDocument/2006/relationships/tags" Target="../tags/tag66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Relationship Id="rId3" Type="http://schemas.openxmlformats.org/officeDocument/2006/relationships/image" Target="../media/image17.png" /><Relationship Id="rId4" Type="http://schemas.openxmlformats.org/officeDocument/2006/relationships/tags" Target="../tags/tag6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635635" y="2872740"/>
            <a:ext cx="9774555" cy="2442210"/>
            <a:chOff x="988" y="3695"/>
            <a:chExt cx="15393" cy="3846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20640000">
              <a:off x="988" y="3695"/>
              <a:ext cx="3202" cy="38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3649" y="5988"/>
              <a:ext cx="12732" cy="1332"/>
              <a:chOff x="4703" y="5987"/>
              <a:chExt cx="12732" cy="1332"/>
            </a:xfrm>
          </p:grpSpPr>
          <p:cxnSp>
            <p:nvCxnSpPr>
              <p:cNvPr id="41" name="曲线连接符 40"/>
              <p:cNvCxnSpPr/>
              <p:nvPr/>
            </p:nvCxnSpPr>
            <p:spPr>
              <a:xfrm flipV="1">
                <a:off x="4703" y="5987"/>
                <a:ext cx="4884" cy="1332"/>
              </a:xfrm>
              <a:prstGeom prst="curvedConnector3">
                <a:avLst>
                  <a:gd name="adj1" fmla="val 50020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/>
              <p:cNvCxnSpPr/>
              <p:nvPr/>
            </p:nvCxnSpPr>
            <p:spPr>
              <a:xfrm>
                <a:off x="9587" y="5987"/>
                <a:ext cx="7848" cy="828"/>
              </a:xfrm>
              <a:prstGeom prst="curvedConnector3">
                <a:avLst>
                  <a:gd name="adj1" fmla="val 50013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19+" title=""/>
          <p:cNvSpPr/>
          <p:nvPr/>
        </p:nvSpPr>
        <p:spPr>
          <a:xfrm>
            <a:off x="-518160" y="-3185160"/>
            <a:ext cx="13228320" cy="13228320"/>
          </a:xfrm>
          <a:prstGeom prst="ellipse">
            <a:avLst/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177800" dist="1905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title=""/>
          <p:cNvSpPr/>
          <p:nvPr/>
        </p:nvSpPr>
        <p:spPr>
          <a:xfrm>
            <a:off x="1720116" y="5326140"/>
            <a:ext cx="882475" cy="88247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 title=""/>
          <p:cNvSpPr/>
          <p:nvPr/>
        </p:nvSpPr>
        <p:spPr>
          <a:xfrm flipV="1">
            <a:off x="10471602" y="2638503"/>
            <a:ext cx="476616" cy="4766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1975486" y="2092325"/>
            <a:ext cx="8108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5.2 </a:t>
            </a:r>
            <a:r>
              <a:rPr lang="zh-CN" altLang="en-US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三角函数的概念</a:t>
            </a:r>
            <a:endParaRPr lang="en-US" altLang="zh-CN" sz="7200" b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490470" y="3556635"/>
            <a:ext cx="7338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5.2.2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同角三角函数的基本关系</a:t>
            </a:r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titl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37" y="159260"/>
            <a:ext cx="3210373" cy="89547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43125"/>
                <a:ext cx="11606380" cy="4714875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43125"/>
                <a:ext cx="11606380" cy="471487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内容占位符 3" title="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92810" y="347722"/>
                <a:ext cx="11606380" cy="690503"/>
              </a:xfrm>
            </p:spPr>
            <p:txBody>
              <a:bodyPr>
                <a:normAutofit/>
              </a:bodyPr>
              <a:lstStyle/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题型二：</a:t>
                </a:r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的值，求关于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的齐次式的值问题</a:t>
                </a:r>
                <a:endParaRPr lang="zh-CN" altLang="zh-CN" sz="24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92810" y="347722"/>
                <a:ext cx="11606380" cy="690503"/>
              </a:xfrm>
              <a:blipFill rotWithShape="1">
                <a:blip r:embed="rId4"/>
                <a:stretch>
                  <a:fillRect l="-1" t="-55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·辽宁·凌源市实验中学高一阶段练习）已知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内容占位符 3" title="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92810" y="379882"/>
                <a:ext cx="11606380" cy="871478"/>
              </a:xfrm>
            </p:spPr>
            <p:txBody>
              <a:bodyPr>
                <a:normAutofit/>
              </a:bodyPr>
              <a:lstStyle/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题型二：</a:t>
                </a:r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的值，求关于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的齐次式的值问题</a:t>
                </a:r>
                <a:endParaRPr lang="zh-CN" altLang="zh-CN" sz="24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92810" y="379882"/>
                <a:ext cx="11606380" cy="871478"/>
              </a:xfrm>
              <a:blipFill rotWithShape="1">
                <a:blip r:embed="rId4"/>
                <a:stretch>
                  <a:fillRect l="-1" t="-17" r="5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·陕西汉中·高一期中）已知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【解析】由题意得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【方法技巧与总结】</a:t>
                </a:r>
                <a:endParaRPr lang="zh-CN" altLang="zh-CN" sz="1800" kern="100">
                  <a:solidFill>
                    <a:srgbClr val="0000FF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x-none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①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减少不同名的三角函数，或化切为弦，或化弦为切，如涉及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x-none" altLang="zh-CN" sz="1800" b="1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的齐次分式问题，常采用分子分母同除以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），这样可以将被求式化为关于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的式子</a:t>
                </a:r>
                <a:r>
                  <a:rPr lang="x-none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，从而完成被求式的求值；</a:t>
                </a:r>
                <a:endParaRPr lang="en-US" altLang="zh-CN" sz="1800" kern="1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x-none" altLang="zh-CN" sz="1800" kern="100">
                    <a:solidFill>
                      <a:srgbClr val="0000FF"/>
                    </a:solidFill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②在求形如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x-none" altLang="zh-CN" sz="1800" kern="100">
                    <a:solidFill>
                      <a:srgbClr val="0000FF"/>
                    </a:solidFill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的值，注意将分母的</a:t>
                </a:r>
                <a:r>
                  <a:rPr lang="pt-BR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1</a:t>
                </a:r>
                <a:r>
                  <a:rPr lang="x-none" altLang="zh-CN" sz="1800" kern="100">
                    <a:solidFill>
                      <a:srgbClr val="0000FF"/>
                    </a:solidFill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化为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x-none" altLang="zh-CN" sz="1800" kern="100">
                    <a:solidFill>
                      <a:srgbClr val="0000FF"/>
                    </a:solidFill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代入，转化为关于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x-none" altLang="zh-CN" sz="1800" kern="100">
                    <a:solidFill>
                      <a:srgbClr val="0000FF"/>
                    </a:solidFill>
                    <a:effectLst/>
                    <a:latin typeface="等线" panose="02010600030101010101" pitchFamily="2" charset="-122"/>
                    <a:cs typeface="Times New Roman" panose="02020603050405020304" pitchFamily="18" charset="0"/>
                  </a:rPr>
                  <a:t>的表达式后再求值．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内容占位符 3" title="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92810" y="300097"/>
                <a:ext cx="11606380" cy="719078"/>
              </a:xfrm>
            </p:spPr>
            <p:txBody>
              <a:bodyPr>
                <a:normAutofit/>
              </a:bodyPr>
              <a:lstStyle/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题型二：</a:t>
                </a:r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的值，求关于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的齐次式的值问题</a:t>
                </a:r>
                <a:endParaRPr lang="zh-CN" altLang="zh-CN" sz="24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92810" y="300097"/>
                <a:ext cx="11606380" cy="719078"/>
              </a:xfrm>
              <a:blipFill rotWithShape="1">
                <a:blip r:embed="rId4"/>
                <a:stretch>
                  <a:fillRect l="-1" t="-5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609725"/>
                <a:ext cx="11606380" cy="5248275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49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609725"/>
                <a:ext cx="11606380" cy="524827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内容占位符 3" title="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92810" y="400050"/>
                <a:ext cx="11606380" cy="1113247"/>
              </a:xfrm>
            </p:spPr>
            <p:txBody>
              <a:bodyPr>
                <a:normAutofit/>
              </a:bodyPr>
              <a:lstStyle/>
              <a:p>
                <a:pPr indent="267970" algn="just">
                  <a:lnSpc>
                    <a:spcPct val="150000"/>
                  </a:lnSpc>
                </a:pPr>
                <a:r>
                  <a:rPr lang="zh-CN" altLang="zh-CN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题型三：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关系的应用</a:t>
                </a:r>
                <a:endParaRPr lang="zh-CN" alt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92810" y="400050"/>
                <a:ext cx="11606380" cy="1113247"/>
              </a:xfrm>
              <a:blipFill rotWithShape="1">
                <a:blip r:embed="rId4"/>
                <a:stretch>
                  <a:fillRect l="-1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·上海南汇中学高一阶段练习）已知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800225"/>
                <a:ext cx="11606380" cy="5057775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，于是有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800225"/>
                <a:ext cx="11606380" cy="505777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内容占位符 3" title="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92810" y="423922"/>
                <a:ext cx="11606380" cy="623828"/>
              </a:xfrm>
            </p:spPr>
            <p:txBody>
              <a:bodyPr>
                <a:normAutofit/>
              </a:bodyPr>
              <a:lstStyle/>
              <a:p>
                <a:pPr indent="267970" algn="just">
                  <a:lnSpc>
                    <a:spcPct val="150000"/>
                  </a:lnSpc>
                </a:pPr>
                <a:r>
                  <a:rPr lang="zh-CN" altLang="zh-CN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题型三：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关系的应用</a:t>
                </a:r>
                <a:endParaRPr lang="zh-CN" alt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92810" y="423922"/>
                <a:ext cx="11606380" cy="623828"/>
              </a:xfrm>
              <a:blipFill rotWithShape="1">
                <a:blip r:embed="rId4"/>
                <a:stretch>
                  <a:fillRect l="-1" t="-60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·吉林·梅河口市第五中学高一期中）已知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762125"/>
                <a:ext cx="11606380" cy="5095875"/>
              </a:xfrm>
            </p:spPr>
            <p:txBody>
              <a:bodyPr>
                <a:no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zh-CN" sz="15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【解析】由题意得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5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5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5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5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5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5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en-US" altLang="zh-CN" sz="15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5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5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5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5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5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5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5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49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r>
                  <a:rPr lang="en-US" altLang="zh-CN" sz="15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5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5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5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5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5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5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5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5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5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zh-CN" sz="15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5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5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5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5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5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15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500" b="1" kern="12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【方法技巧与总结】</a:t>
                </a:r>
                <a:endParaRPr lang="zh-CN" altLang="zh-CN" sz="15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2933700"/>
                  </a:tabLst>
                </a:pPr>
                <a:r>
                  <a:rPr lang="zh-CN" altLang="zh-CN" sz="1500" b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三角函数求值中常见的变形公式</a:t>
                </a:r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1</a:t>
                </a:r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三个式子中，已知其中一个，可以求其他两个，即</a:t>
                </a:r>
                <a:r>
                  <a:rPr lang="en-US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知一求二</a:t>
                </a:r>
                <a:r>
                  <a:rPr lang="en-US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，它们的关系是：</a:t>
                </a:r>
                <a:endParaRPr lang="en-US" altLang="zh-CN" sz="15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  <a:tabLst>
                    <a:tab pos="2933700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15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；</a:t>
                </a:r>
                <a:endParaRPr lang="en-US" altLang="zh-CN" sz="15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  <a:tabLst>
                    <a:tab pos="2933700"/>
                  </a:tabLst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15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5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．</a:t>
                </a:r>
                <a:endParaRPr lang="en-US" altLang="zh-CN" sz="15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  <a:tabLst>
                    <a:tab pos="2933700"/>
                  </a:tabLst>
                </a:pPr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500" kern="100">
                    <a:solidFill>
                      <a:srgbClr val="0000FF"/>
                    </a:solidFill>
                    <a:effectLst/>
                  </a:rPr>
                  <a:t>2</a:t>
                </a:r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的值，要根据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5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5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的范围注意判断它们的符号．</a:t>
                </a:r>
                <a:endParaRPr lang="zh-CN" altLang="zh-CN" sz="15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762125"/>
                <a:ext cx="11606380" cy="509587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内容占位符 3" title="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92810" y="385822"/>
                <a:ext cx="11606380" cy="604778"/>
              </a:xfrm>
            </p:spPr>
            <p:txBody>
              <a:bodyPr>
                <a:noAutofit/>
              </a:bodyPr>
              <a:lstStyle/>
              <a:p>
                <a:pPr indent="267970" algn="just">
                  <a:lnSpc>
                    <a:spcPct val="150000"/>
                  </a:lnSpc>
                </a:pPr>
                <a:r>
                  <a:rPr lang="zh-CN" altLang="zh-CN" b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题型三：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关系的应用</a:t>
                </a:r>
                <a:endParaRPr lang="zh-CN" alt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92810" y="385822"/>
                <a:ext cx="11606380" cy="604778"/>
              </a:xfrm>
              <a:blipFill rotWithShape="1">
                <a:blip r:embed="rId4"/>
                <a:stretch>
                  <a:fillRect l="-1" t="-6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·安徽省舒城中学高一开学考试）化简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bi"/>
                        </m:rPr>
                        <a:rPr lang="en-US" altLang="zh-CN" sz="1800" b="1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>
          <a:xfrm>
            <a:off x="475690" y="442972"/>
            <a:ext cx="11606380" cy="633353"/>
          </a:xfrm>
        </p:spPr>
        <p:txBody>
          <a:bodyPr>
            <a:normAutofit/>
          </a:bodyPr>
          <a:lstStyle/>
          <a:p>
            <a:r>
              <a:rPr lang="zh-CN" altLang="en-US"/>
              <a:t>题型四：利用同角关系化简三角函数式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·全国·高一课时练习）化简：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38228"/>
                <a:ext cx="11606380" cy="4876800"/>
              </a:xfrm>
            </p:spPr>
            <p:txBody>
              <a:bodyPr>
                <a:normAutofit fontScale="900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【方法技巧与总结】</a:t>
                </a:r>
                <a:r>
                  <a:rPr lang="zh-CN" altLang="zh-CN" sz="1800" b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化简要求</a:t>
                </a:r>
                <a:r>
                  <a:rPr lang="en-US" altLang="zh-CN" sz="1800" b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:</a:t>
                </a:r>
                <a:endParaRPr lang="en-US" altLang="zh-CN" sz="1800" b="1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1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）项数尽量少；</a:t>
                </a:r>
                <a:endParaRPr lang="en-US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2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）次数尽量低；</a:t>
                </a:r>
                <a:endParaRPr lang="en-US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3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）分母、根式中尽量不含三角函数；</a:t>
                </a:r>
                <a:endParaRPr lang="en-US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4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）尽量不含根式；</a:t>
                </a:r>
                <a:endParaRPr lang="en-US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5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）能求值的尽可能求值．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38228"/>
                <a:ext cx="11606380" cy="4876800"/>
              </a:xfrm>
              <a:blipFill rotWithShape="1">
                <a:blip r:embed="rId3"/>
                <a:stretch>
                  <a:fillRect l="-1" t="-5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>
          <a:xfrm>
            <a:off x="475690" y="442972"/>
            <a:ext cx="11606380" cy="576203"/>
          </a:xfrm>
        </p:spPr>
        <p:txBody>
          <a:bodyPr>
            <a:normAutofit/>
          </a:bodyPr>
          <a:lstStyle/>
          <a:p>
            <a:r>
              <a:rPr lang="zh-CN" altLang="en-US"/>
              <a:t>题型四：利用同角关系化简三角函数式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·全国·高一课时练习）求证：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）根据同角的三角函数关系进行转化证明即可．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）左边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右边．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即证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）左边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右边．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即证：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>
          <a:xfrm>
            <a:off x="475690" y="442972"/>
            <a:ext cx="11606380" cy="633353"/>
          </a:xfrm>
        </p:spPr>
        <p:txBody>
          <a:bodyPr>
            <a:normAutofit/>
          </a:bodyPr>
          <a:lstStyle/>
          <a:p>
            <a:r>
              <a:rPr lang="zh-CN" altLang="en-US"/>
              <a:t>题型五：利用同角关系证明三角恒等式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25175"/>
                <a:ext cx="11606380" cy="5332826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【解析】证明：∵右边＝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＝左边，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【方法技巧与总结】</a:t>
                </a:r>
                <a:endParaRPr lang="en-US" altLang="zh-CN" sz="1800" b="1" kern="12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三角恒等式时，可以从左边推到右边，也可以从右边推到左边，本着化繁就简的原则，即从较繁的一边推向较简的一边；还可以将左、右两边同时推向一个中间结果；有时候改证其等价命题更为方便．但是，不管采取哪一种方式，证明时都要</a:t>
                </a:r>
                <a:r>
                  <a:rPr lang="pt-BR" altLang="zh-CN" sz="1800" kern="100">
                    <a:solidFill>
                      <a:srgbClr val="0000FF"/>
                    </a:solidFill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盯住目标，据果变形</a:t>
                </a:r>
                <a:r>
                  <a:rPr lang="pt-BR" altLang="zh-CN" sz="1800" kern="100">
                    <a:solidFill>
                      <a:srgbClr val="0000FF"/>
                    </a:solidFill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．化简证明过程中常用的技巧有：弦切互化，运用分式的基本性质变形，分解因式，回归定义等．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25175"/>
                <a:ext cx="11606380" cy="5332826"/>
              </a:xfrm>
              <a:blipFill rotWithShape="1">
                <a:blip r:embed="rId3"/>
                <a:stretch>
                  <a:fillRect l="-1" t="-10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>
          <a:xfrm>
            <a:off x="475690" y="442972"/>
            <a:ext cx="11606380" cy="709553"/>
          </a:xfrm>
        </p:spPr>
        <p:txBody>
          <a:bodyPr>
            <a:normAutofit/>
          </a:bodyPr>
          <a:lstStyle/>
          <a:p>
            <a:r>
              <a:rPr lang="zh-CN" altLang="en-US"/>
              <a:t>题型五：利用同角关系证明三角恒等式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98805" y="683260"/>
            <a:ext cx="10742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上节课的学习中，我们得到了公式一，即终边相同的角的同一三角函数值相等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688975" y="1288415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公式一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2516505" y="1433195"/>
                <a:ext cx="7632065" cy="149415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                         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𝒕𝒂𝒏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05" y="1433195"/>
                <a:ext cx="7632065" cy="1494155"/>
              </a:xfrm>
              <a:prstGeom prst="rect">
                <a:avLst/>
              </a:prstGeom>
              <a:blipFill rotWithShape="1">
                <a:blip r:embed="rId2"/>
                <a:stretch>
                  <a:fillRect l="-125" t="-637" r="-125" b="-637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 title=""/>
          <p:cNvSpPr txBox="1"/>
          <p:nvPr/>
        </p:nvSpPr>
        <p:spPr>
          <a:xfrm>
            <a:off x="688975" y="3505200"/>
            <a:ext cx="10130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：那么，终边相同的角的三个三角函数值之间是否也有某种关系呢？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688975" y="4115435"/>
            <a:ext cx="1100899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因为三个三角函数值都是由角的终边与单位圆交点所唯一确定的，所以终边相同的角的三个三角函数值一定有内在联系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由公式一可知，我们不妨讨论同一个角的三个三角函数值之间的关系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398463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5" name="文本框 34" title=""/>
              <p:cNvSpPr txBox="1"/>
              <p:nvPr/>
            </p:nvSpPr>
            <p:spPr>
              <a:xfrm>
                <a:off x="629285" y="1225550"/>
                <a:ext cx="5082540" cy="344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同角三角函数的基本关系式；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化简求值过程中常用的处理方法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P184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1225550"/>
                <a:ext cx="5082540" cy="3448685"/>
              </a:xfrm>
              <a:prstGeom prst="rect">
                <a:avLst/>
              </a:prstGeom>
              <a:blipFill rotWithShape="1">
                <a:blip r:embed="rId2"/>
                <a:stretch>
                  <a:fillRect r="-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458700" y="12052300"/>
            <a:ext cx="330200" cy="241300"/>
          </a:xfrm>
          <a:prstGeom prst="cube">
            <a:avLst/>
          </a:prstGeom>
        </p:spPr>
      </p:pic>
      <p:pic>
        <p:nvPicPr>
          <p:cNvPr id="5" name="图片 4" titl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65" y="48453"/>
            <a:ext cx="3210373" cy="895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608330" y="678815"/>
                <a:ext cx="10963910" cy="1922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如图，设点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的终边与单位圆的交点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轴的垂线，交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轴于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𝑂𝑀𝑃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是直角三角形，而且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𝑂𝑃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由勾股定理有：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𝑂𝑀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��𝑃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:endParaRPr lang="en-US" altLang="zh-CN" sz="2400" b="1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678815"/>
                <a:ext cx="10963910" cy="19221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608330" y="3296920"/>
                <a:ext cx="727456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显然，当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的终边与坐标轴重合时，这个公式也成立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3296920"/>
                <a:ext cx="7274560" cy="460375"/>
              </a:xfrm>
              <a:prstGeom prst="rect">
                <a:avLst/>
              </a:prstGeom>
              <a:blipFill rotWithShape="1">
                <a:blip r:embed="rId3"/>
                <a:stretch>
                  <a:fillRect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3" name="文本框 12" title=""/>
              <p:cNvSpPr txBox="1"/>
              <p:nvPr/>
            </p:nvSpPr>
            <p:spPr>
              <a:xfrm>
                <a:off x="608330" y="3888740"/>
                <a:ext cx="7213600" cy="571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根据三角函数的定义，当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时，有：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3888740"/>
                <a:ext cx="7213600" cy="571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 title=""/>
          <p:cNvGrpSpPr/>
          <p:nvPr/>
        </p:nvGrpSpPr>
        <p:grpSpPr>
          <a:xfrm>
            <a:off x="3980815" y="2289810"/>
            <a:ext cx="3239770" cy="875030"/>
            <a:chOff x="6269" y="3485"/>
            <a:chExt cx="5102" cy="1378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269" y="3699"/>
                  <a:ext cx="5103" cy="11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𝒔𝒊𝒏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𝒄𝒐𝒔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ctr"/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" y="3699"/>
                  <a:ext cx="5103" cy="11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6340" y="3485"/>
              <a:ext cx="4977" cy="123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 title=""/>
          <p:cNvGrpSpPr/>
          <p:nvPr/>
        </p:nvGrpSpPr>
        <p:grpSpPr>
          <a:xfrm>
            <a:off x="3980815" y="4559935"/>
            <a:ext cx="3239770" cy="1148080"/>
            <a:chOff x="6269" y="7013"/>
            <a:chExt cx="5102" cy="1808"/>
          </a:xfrm>
        </p:grpSpPr>
        <mc:AlternateContent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269" y="7013"/>
                  <a:ext cx="5103" cy="180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𝒔𝒊𝒏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𝒄𝒐𝒔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𝒕𝒂𝒏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ctr"/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" y="7013"/>
                  <a:ext cx="5103" cy="180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6395" y="7013"/>
              <a:ext cx="4977" cy="123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08330" y="5601970"/>
                <a:ext cx="975360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这就是说，同一个角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的正弦、余弦的平方和等于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，商等于角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的正切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5601970"/>
                <a:ext cx="9753600" cy="460375"/>
              </a:xfrm>
              <a:prstGeom prst="rect">
                <a:avLst/>
              </a:prstGeom>
              <a:blipFill rotWithShape="1">
                <a:blip r:embed="rId7"/>
                <a:stretch>
                  <a:fillRect r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 titl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6685" y="2103755"/>
            <a:ext cx="2633345" cy="22320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1820" y="682625"/>
                <a:ext cx="6557010" cy="619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教材例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6.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682625"/>
                <a:ext cx="6557010" cy="619125"/>
              </a:xfrm>
              <a:prstGeom prst="rect">
                <a:avLst/>
              </a:prstGeom>
              <a:blipFill rotWithShape="1">
                <a:blip r:embed="rId2"/>
                <a:stretch>
                  <a:fillRect r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73735" y="1445895"/>
                <a:ext cx="10286365" cy="468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解：因为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≠−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是第三象限角或第四象限角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得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25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是第三象限角，那么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25</m:t>
                              </m:r>
                            </m:den>
                          </m:f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从而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)×(−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是第四象限角，那么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25</m:t>
                              </m:r>
                            </m:den>
                          </m:f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从而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𝛼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5" y="1445895"/>
                <a:ext cx="10286365" cy="4681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591820" y="310515"/>
            <a:ext cx="11209655" cy="582930"/>
            <a:chOff x="918" y="448"/>
            <a:chExt cx="17653" cy="918"/>
          </a:xfrm>
        </p:grpSpPr>
        <p:grpSp>
          <p:nvGrpSpPr>
            <p:cNvPr id="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4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591820" y="1136015"/>
                <a:ext cx="4505325" cy="620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教材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7.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1136015"/>
                <a:ext cx="4505325" cy="620395"/>
              </a:xfrm>
              <a:prstGeom prst="rect">
                <a:avLst/>
              </a:prstGeom>
              <a:blipFill rotWithShape="1">
                <a:blip r:embed="rId2"/>
                <a:stretch>
                  <a:fillRect r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2" name="文本框 21" title=""/>
              <p:cNvSpPr txBox="1"/>
              <p:nvPr/>
            </p:nvSpPr>
            <p:spPr>
              <a:xfrm>
                <a:off x="701675" y="2074545"/>
                <a:ext cx="7798435" cy="3432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证法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≠−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于是左边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      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右边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所以，原式成立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5" y="2074545"/>
                <a:ext cx="7798435" cy="3432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 title=""/>
          <p:cNvSpPr txBox="1"/>
          <p:nvPr/>
        </p:nvSpPr>
        <p:spPr>
          <a:xfrm>
            <a:off x="8550910" y="2350135"/>
            <a:ext cx="3326130" cy="21583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今后，除特殊注明外，我们假定三角恒等式是在使两边都有意义的情况下的恒等式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623800" y="126746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591820" y="310515"/>
            <a:ext cx="11209655" cy="582930"/>
            <a:chOff x="918" y="448"/>
            <a:chExt cx="17653" cy="918"/>
          </a:xfrm>
        </p:grpSpPr>
        <p:grpSp>
          <p:nvGrpSpPr>
            <p:cNvPr id="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4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591820" y="1136015"/>
                <a:ext cx="4505325" cy="620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教材例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7.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1136015"/>
                <a:ext cx="4505325" cy="620395"/>
              </a:xfrm>
              <a:prstGeom prst="rect">
                <a:avLst/>
              </a:prstGeom>
              <a:blipFill rotWithShape="1">
                <a:blip r:embed="rId2"/>
                <a:stretch>
                  <a:fillRect r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2" name="文本框 21" title=""/>
              <p:cNvSpPr txBox="1"/>
              <p:nvPr/>
            </p:nvSpPr>
            <p:spPr>
              <a:xfrm>
                <a:off x="701675" y="2074545"/>
                <a:ext cx="7936230" cy="305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证法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                               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5" y="2074545"/>
                <a:ext cx="7936230" cy="30537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是第二象限角，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等于（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05025"/>
                <a:ext cx="11606380" cy="4752975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【解析】任意角的三角函数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是第二象限角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05025"/>
                <a:ext cx="11606380" cy="475297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>
          <a:xfrm>
            <a:off x="475690" y="442972"/>
            <a:ext cx="11606380" cy="588874"/>
          </a:xfrm>
        </p:spPr>
        <p:txBody>
          <a:bodyPr>
            <a:normAutofit/>
          </a:bodyPr>
          <a:lstStyle/>
          <a:p>
            <a:r>
              <a:rPr lang="zh-CN" altLang="en-US"/>
              <a:t>题型一：已知某个三角函数值求其余的三角函数值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的终边在直线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±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±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085975"/>
                <a:ext cx="11606380" cy="4772025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【解析】由题设知：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终边在第二或四象限，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=±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085975"/>
                <a:ext cx="11606380" cy="477202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>
          <a:xfrm>
            <a:off x="475690" y="442972"/>
            <a:ext cx="11606380" cy="766703"/>
          </a:xfrm>
        </p:spPr>
        <p:txBody>
          <a:bodyPr>
            <a:normAutofit/>
          </a:bodyPr>
          <a:lstStyle/>
          <a:p>
            <a:r>
              <a:rPr lang="zh-CN" altLang="en-US"/>
              <a:t>题型一：已知某个三角函数值求其余的三角函数值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680366"/>
                <a:ext cx="11606380" cy="1760290"/>
              </a:xfrm>
            </p:spPr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·贵州·凯里一中高一期中）若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，且满足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680366"/>
                <a:ext cx="11606380" cy="1760290"/>
              </a:xfrm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217771"/>
                <a:ext cx="11606380" cy="428208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𝑡𝑎𝑛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si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co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【方法技巧与总结】</a:t>
                </a:r>
                <a:endParaRPr lang="zh-CN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1800" b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利用同角三角函数基本关系式求值的常用技巧：</a:t>
                </a:r>
                <a:endParaRPr lang="zh-CN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）巧用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“1”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进行变形，如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cot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等</a:t>
                </a:r>
                <a:r>
                  <a:rPr lang="zh-CN" altLang="zh-CN" sz="1800" i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．</a:t>
                </a:r>
                <a:endParaRPr lang="en-US" altLang="zh-CN" sz="1800" i="1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2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）平方关系式需开方时，应慎重考虑符号的选取</a:t>
                </a:r>
                <a:r>
                  <a:rPr lang="zh-CN" altLang="zh-CN" sz="1800" i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217771"/>
                <a:ext cx="11606380" cy="4282089"/>
              </a:xfrm>
              <a:blipFill rotWithShape="1">
                <a:blip r:embed="rId3"/>
                <a:stretch>
                  <a:fillRect l="-1" t="-8" r="5" b="-10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>
          <a:xfrm>
            <a:off x="475690" y="442971"/>
            <a:ext cx="11606380" cy="995303"/>
          </a:xfrm>
        </p:spPr>
        <p:txBody>
          <a:bodyPr>
            <a:normAutofit/>
          </a:bodyPr>
          <a:lstStyle/>
          <a:p>
            <a:r>
              <a:rPr lang="zh-CN" altLang="en-US"/>
              <a:t>题型一：已知某个三角函数值求其余的三角函数值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173</Paragraphs>
  <Slides>20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30">
      <vt:lpstr>Arial</vt:lpstr>
      <vt:lpstr>微软雅黑</vt:lpstr>
      <vt:lpstr>Wingdings</vt:lpstr>
      <vt:lpstr>宋体</vt:lpstr>
      <vt:lpstr>黑体</vt:lpstr>
      <vt:lpstr>Cambria Math</vt:lpstr>
      <vt:lpstr>MS Mincho</vt:lpstr>
      <vt:lpstr>Times New Roman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2023-12-11T11:57:25.008</cp:lastPrinted>
  <dcterms:created xsi:type="dcterms:W3CDTF">2023-12-11T11:57:25Z</dcterms:created>
  <dcterms:modified xsi:type="dcterms:W3CDTF">2023-12-11T03:57:25Z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