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93" r:id="rId6"/>
    <p:sldId id="262" r:id="rId7"/>
    <p:sldId id="266" r:id="rId8"/>
    <p:sldId id="277" r:id="rId9"/>
    <p:sldId id="278" r:id="rId10"/>
    <p:sldId id="279" r:id="rId11"/>
    <p:sldId id="280" r:id="rId12"/>
    <p:sldId id="281" r:id="rId13"/>
    <p:sldId id="263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65" r:id="rId24"/>
    <p:sldId id="291" r:id="rId25"/>
    <p:sldId id="292" r:id="rId26"/>
    <p:sldId id="268" r:id="rId27"/>
    <p:sldId id="269" r:id="rId28"/>
    <p:sldId id="270" r:id="rId29"/>
    <p:sldId id="271" r:id="rId30"/>
    <p:sldId id="272" r:id="rId31"/>
    <p:sldId id="276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94" autoAdjust="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tags" Target="tags/tag15.xml" /><Relationship Id="rId34" Type="http://schemas.openxmlformats.org/officeDocument/2006/relationships/presProps" Target="presProps.xml" /><Relationship Id="rId35" Type="http://schemas.openxmlformats.org/officeDocument/2006/relationships/viewProps" Target="viewProps.xml" /><Relationship Id="rId36" Type="http://schemas.openxmlformats.org/officeDocument/2006/relationships/theme" Target="theme/theme1.xml" /><Relationship Id="rId37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B22-DAE0-447D-ACD3-C613D7F2EFF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7C97-54F8-4793-A34B-E8340A07476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B22-DAE0-447D-ACD3-C613D7F2EFF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7C97-54F8-4793-A34B-E8340A07476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B22-DAE0-447D-ACD3-C613D7F2EFF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7C97-54F8-4793-A34B-E8340A07476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题目"/>
          <p:cNvSpPr>
            <a:spLocks noGrp="1"/>
          </p:cNvSpPr>
          <p:nvPr>
            <p:ph sz="quarter" idx="13" hasCustomPrompt="1"/>
          </p:nvPr>
        </p:nvSpPr>
        <p:spPr>
          <a:xfrm>
            <a:off x="475690" y="815621"/>
            <a:ext cx="11606380" cy="1760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题目</a:t>
            </a:r>
            <a:endParaRPr lang="zh-CN" altLang="en-US"/>
          </a:p>
        </p:txBody>
      </p:sp>
      <p:sp>
        <p:nvSpPr>
          <p:cNvPr id="3" name="答案"/>
          <p:cNvSpPr>
            <a:spLocks noGrp="1"/>
          </p:cNvSpPr>
          <p:nvPr>
            <p:ph sz="quarter" idx="14" hasCustomPrompt="1"/>
          </p:nvPr>
        </p:nvSpPr>
        <p:spPr>
          <a:xfrm>
            <a:off x="475690" y="2575911"/>
            <a:ext cx="11606380" cy="4282089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defRPr sz="1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答案</a:t>
            </a:r>
            <a:endParaRPr lang="zh-CN" altLang="en-US"/>
          </a:p>
        </p:txBody>
      </p:sp>
      <p:sp>
        <p:nvSpPr>
          <p:cNvPr id="4" name="题型"/>
          <p:cNvSpPr>
            <a:spLocks noGrp="1"/>
          </p:cNvSpPr>
          <p:nvPr>
            <p:ph sz="quarter" idx="15" hasCustomPrompt="1"/>
          </p:nvPr>
        </p:nvSpPr>
        <p:spPr>
          <a:xfrm>
            <a:off x="475690" y="363038"/>
            <a:ext cx="11606380" cy="6122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题型</a:t>
            </a: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06565" y="-80423"/>
            <a:ext cx="11093942" cy="523395"/>
            <a:chOff x="944" y="311"/>
            <a:chExt cx="17627" cy="1124"/>
          </a:xfrm>
        </p:grpSpPr>
        <p:grpSp>
          <p:nvGrpSpPr>
            <p:cNvPr id="7" name="组合 18"/>
            <p:cNvGrpSpPr/>
            <p:nvPr/>
          </p:nvGrpSpPr>
          <p:grpSpPr>
            <a:xfrm>
              <a:off x="944" y="311"/>
              <a:ext cx="11147" cy="1124"/>
              <a:chOff x="1633928" y="857878"/>
              <a:chExt cx="7077836" cy="714203"/>
            </a:xfrm>
          </p:grpSpPr>
          <p:grpSp>
            <p:nvGrpSpPr>
              <p:cNvPr id="17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19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rgbClr val="6096E6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6096E6"/>
                    </a:solidFill>
                  </a:endParaRPr>
                </a:p>
              </p:txBody>
            </p:sp>
          </p:grpSp>
          <p:sp>
            <p:nvSpPr>
              <p:cNvPr id="18" name="TextBox 13"/>
              <p:cNvSpPr/>
              <p:nvPr/>
            </p:nvSpPr>
            <p:spPr>
              <a:xfrm>
                <a:off x="1633928" y="857878"/>
                <a:ext cx="7077836" cy="714203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28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endParaRPr sz="28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10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B22-DAE0-447D-ACD3-C613D7F2EFF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7C97-54F8-4793-A34B-E8340A07476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B22-DAE0-447D-ACD3-C613D7F2EFF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7C97-54F8-4793-A34B-E8340A07476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B22-DAE0-447D-ACD3-C613D7F2EFF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7C97-54F8-4793-A34B-E8340A07476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B22-DAE0-447D-ACD3-C613D7F2EFF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7C97-54F8-4793-A34B-E8340A07476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B22-DAE0-447D-ACD3-C613D7F2EFF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7C97-54F8-4793-A34B-E8340A07476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B22-DAE0-447D-ACD3-C613D7F2EFF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7C97-54F8-4793-A34B-E8340A07476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B22-DAE0-447D-ACD3-C613D7F2EFF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7C97-54F8-4793-A34B-E8340A07476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B22-DAE0-447D-ACD3-C613D7F2EFF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7C97-54F8-4793-A34B-E8340A07476F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image" Target="file:///D:\qq&#25991;&#20214;\712321467\Image\C2C\Image2\%7b75232B38-A165-1FB7-499C-2E1C792CACB5%7d.png" TargetMode="External" /><Relationship Id="rId14" Type="http://schemas.openxmlformats.org/officeDocument/2006/relationships/image" Target="../media/image1.png" /><Relationship Id="rId15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7B22-DAE0-447D-ACD3-C613D7F2EFF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67C97-54F8-4793-A34B-E8340A07476F}" type="slidenum">
              <a:rPr lang="zh-CN" altLang="en-US" smtClean="0"/>
              <a:t/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4" r:link="rId13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jpeg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46.png" /><Relationship Id="rId11" Type="http://schemas.openxmlformats.org/officeDocument/2006/relationships/image" Target="../media/image47.png" /><Relationship Id="rId12" Type="http://schemas.openxmlformats.org/officeDocument/2006/relationships/tags" Target="../tags/tag9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image" Target="../media/image11.png" /><Relationship Id="rId5" Type="http://schemas.openxmlformats.org/officeDocument/2006/relationships/image" Target="../media/image38.png" /><Relationship Id="rId6" Type="http://schemas.openxmlformats.org/officeDocument/2006/relationships/image" Target="../media/image12.png" /><Relationship Id="rId7" Type="http://schemas.openxmlformats.org/officeDocument/2006/relationships/image" Target="../media/image39.png" /><Relationship Id="rId8" Type="http://schemas.openxmlformats.org/officeDocument/2006/relationships/image" Target="../media/image14.png" /><Relationship Id="rId9" Type="http://schemas.openxmlformats.org/officeDocument/2006/relationships/image" Target="../media/image4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4.png" /><Relationship Id="rId11" Type="http://schemas.openxmlformats.org/officeDocument/2006/relationships/image" Target="../media/image50.png" /><Relationship Id="rId12" Type="http://schemas.openxmlformats.org/officeDocument/2006/relationships/image" Target="../media/image51.png" /><Relationship Id="rId13" Type="http://schemas.openxmlformats.org/officeDocument/2006/relationships/image" Target="../media/image52.png" /><Relationship Id="rId14" Type="http://schemas.openxmlformats.org/officeDocument/2006/relationships/tags" Target="../tags/tag10.xml" /><Relationship Id="rId2" Type="http://schemas.openxmlformats.org/officeDocument/2006/relationships/image" Target="../media/image48.png" /><Relationship Id="rId3" Type="http://schemas.openxmlformats.org/officeDocument/2006/relationships/image" Target="../media/image49.png" /><Relationship Id="rId4" Type="http://schemas.openxmlformats.org/officeDocument/2006/relationships/image" Target="../media/image9.png" /><Relationship Id="rId5" Type="http://schemas.openxmlformats.org/officeDocument/2006/relationships/image" Target="../media/image10.png" /><Relationship Id="rId6" Type="http://schemas.openxmlformats.org/officeDocument/2006/relationships/image" Target="../media/image11.png" /><Relationship Id="rId7" Type="http://schemas.openxmlformats.org/officeDocument/2006/relationships/image" Target="../media/image38.png" /><Relationship Id="rId8" Type="http://schemas.openxmlformats.org/officeDocument/2006/relationships/image" Target="../media/image12.png" /><Relationship Id="rId9" Type="http://schemas.openxmlformats.org/officeDocument/2006/relationships/image" Target="../media/image39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50.png" /><Relationship Id="rId11" Type="http://schemas.openxmlformats.org/officeDocument/2006/relationships/image" Target="../media/image44.png" /><Relationship Id="rId12" Type="http://schemas.openxmlformats.org/officeDocument/2006/relationships/image" Target="../media/image45.png" /><Relationship Id="rId13" Type="http://schemas.openxmlformats.org/officeDocument/2006/relationships/image" Target="../media/image55.png" /><Relationship Id="rId14" Type="http://schemas.openxmlformats.org/officeDocument/2006/relationships/image" Target="../media/image56.png" /><Relationship Id="rId15" Type="http://schemas.openxmlformats.org/officeDocument/2006/relationships/tags" Target="../tags/tag11.xml" /><Relationship Id="rId2" Type="http://schemas.openxmlformats.org/officeDocument/2006/relationships/image" Target="../media/image53.png" /><Relationship Id="rId3" Type="http://schemas.openxmlformats.org/officeDocument/2006/relationships/image" Target="../media/image54.png" /><Relationship Id="rId4" Type="http://schemas.openxmlformats.org/officeDocument/2006/relationships/image" Target="../media/image9.png" /><Relationship Id="rId5" Type="http://schemas.openxmlformats.org/officeDocument/2006/relationships/image" Target="../media/image10.png" /><Relationship Id="rId6" Type="http://schemas.openxmlformats.org/officeDocument/2006/relationships/image" Target="../media/image11.png" /><Relationship Id="rId7" Type="http://schemas.openxmlformats.org/officeDocument/2006/relationships/image" Target="../media/image38.png" /><Relationship Id="rId8" Type="http://schemas.openxmlformats.org/officeDocument/2006/relationships/image" Target="../media/image12.png" /><Relationship Id="rId9" Type="http://schemas.openxmlformats.org/officeDocument/2006/relationships/image" Target="../media/image39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image" Target="../media/image45.png" /><Relationship Id="rId11" Type="http://schemas.openxmlformats.org/officeDocument/2006/relationships/image" Target="../media/image55.png" /><Relationship Id="rId12" Type="http://schemas.openxmlformats.org/officeDocument/2006/relationships/image" Target="../media/image57.png" /><Relationship Id="rId13" Type="http://schemas.openxmlformats.org/officeDocument/2006/relationships/image" Target="../media/image58.png" /><Relationship Id="rId14" Type="http://schemas.openxmlformats.org/officeDocument/2006/relationships/tags" Target="../tags/tag12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image" Target="../media/image11.png" /><Relationship Id="rId5" Type="http://schemas.openxmlformats.org/officeDocument/2006/relationships/image" Target="../media/image38.png" /><Relationship Id="rId6" Type="http://schemas.openxmlformats.org/officeDocument/2006/relationships/image" Target="../media/image12.png" /><Relationship Id="rId7" Type="http://schemas.openxmlformats.org/officeDocument/2006/relationships/image" Target="../media/image39.png" /><Relationship Id="rId8" Type="http://schemas.openxmlformats.org/officeDocument/2006/relationships/image" Target="../media/image50.png" /><Relationship Id="rId9" Type="http://schemas.openxmlformats.org/officeDocument/2006/relationships/image" Target="../media/image44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8.png" /><Relationship Id="rId3" Type="http://schemas.openxmlformats.org/officeDocument/2006/relationships/image" Target="../media/image47.png" /><Relationship Id="rId4" Type="http://schemas.openxmlformats.org/officeDocument/2006/relationships/image" Target="../media/image59.png" /><Relationship Id="rId5" Type="http://schemas.openxmlformats.org/officeDocument/2006/relationships/tags" Target="../tags/tag13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0.png" /><Relationship Id="rId3" Type="http://schemas.openxmlformats.org/officeDocument/2006/relationships/image" Target="../media/image61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2.png" /><Relationship Id="rId3" Type="http://schemas.openxmlformats.org/officeDocument/2006/relationships/image" Target="../media/image63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4.png" /><Relationship Id="rId3" Type="http://schemas.openxmlformats.org/officeDocument/2006/relationships/image" Target="../media/image65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6.png" /><Relationship Id="rId3" Type="http://schemas.openxmlformats.org/officeDocument/2006/relationships/image" Target="../media/image67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68.png" /><Relationship Id="rId3" Type="http://schemas.openxmlformats.org/officeDocument/2006/relationships/image" Target="../media/image6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image" Target="../media/image6.png" /><Relationship Id="rId5" Type="http://schemas.openxmlformats.org/officeDocument/2006/relationships/tags" Target="../tags/tag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0.png" /><Relationship Id="rId3" Type="http://schemas.openxmlformats.org/officeDocument/2006/relationships/image" Target="../media/image71.png" /><Relationship Id="rId4" Type="http://schemas.openxmlformats.org/officeDocument/2006/relationships/image" Target="../media/image72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3.png" /><Relationship Id="rId3" Type="http://schemas.openxmlformats.org/officeDocument/2006/relationships/image" Target="../media/image74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5.png" /><Relationship Id="rId3" Type="http://schemas.openxmlformats.org/officeDocument/2006/relationships/image" Target="../media/image76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7.png" /><Relationship Id="rId3" Type="http://schemas.openxmlformats.org/officeDocument/2006/relationships/image" Target="../media/image78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79.png" /><Relationship Id="rId3" Type="http://schemas.openxmlformats.org/officeDocument/2006/relationships/image" Target="../media/image80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1.png" /><Relationship Id="rId3" Type="http://schemas.openxmlformats.org/officeDocument/2006/relationships/image" Target="../media/image82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3.png" /><Relationship Id="rId3" Type="http://schemas.openxmlformats.org/officeDocument/2006/relationships/image" Target="../media/image84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5.png" /><Relationship Id="rId3" Type="http://schemas.openxmlformats.org/officeDocument/2006/relationships/image" Target="../media/image86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7.png" /><Relationship Id="rId3" Type="http://schemas.openxmlformats.org/officeDocument/2006/relationships/image" Target="../media/image8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89.png" /><Relationship Id="rId3" Type="http://schemas.openxmlformats.org/officeDocument/2006/relationships/image" Target="../media/image9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5.png" /><Relationship Id="rId11" Type="http://schemas.openxmlformats.org/officeDocument/2006/relationships/tags" Target="../tags/tag2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9.png" /><Relationship Id="rId5" Type="http://schemas.openxmlformats.org/officeDocument/2006/relationships/image" Target="../media/image10.png" /><Relationship Id="rId6" Type="http://schemas.openxmlformats.org/officeDocument/2006/relationships/image" Target="../media/image11.png" /><Relationship Id="rId7" Type="http://schemas.openxmlformats.org/officeDocument/2006/relationships/image" Target="../media/image12.png" /><Relationship Id="rId8" Type="http://schemas.openxmlformats.org/officeDocument/2006/relationships/image" Target="../media/image13.png" /><Relationship Id="rId9" Type="http://schemas.openxmlformats.org/officeDocument/2006/relationships/image" Target="../media/image14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91.png" /><Relationship Id="rId3" Type="http://schemas.openxmlformats.org/officeDocument/2006/relationships/image" Target="../media/image92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3.png" /><Relationship Id="rId3" Type="http://schemas.openxmlformats.org/officeDocument/2006/relationships/image" Target="../media/image94.png" /><Relationship Id="rId4" Type="http://schemas.openxmlformats.org/officeDocument/2006/relationships/image" Target="../media/image3.png" /><Relationship Id="rId5" Type="http://schemas.openxmlformats.org/officeDocument/2006/relationships/tags" Target="../tags/tag1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9.png" /><Relationship Id="rId11" Type="http://schemas.openxmlformats.org/officeDocument/2006/relationships/tags" Target="../tags/tag3.xml" /><Relationship Id="rId2" Type="http://schemas.openxmlformats.org/officeDocument/2006/relationships/image" Target="../media/image16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Relationship Id="rId5" Type="http://schemas.openxmlformats.org/officeDocument/2006/relationships/image" Target="../media/image11.png" /><Relationship Id="rId6" Type="http://schemas.openxmlformats.org/officeDocument/2006/relationships/image" Target="../media/image17.png" /><Relationship Id="rId7" Type="http://schemas.openxmlformats.org/officeDocument/2006/relationships/image" Target="../media/image18.png" /><Relationship Id="rId8" Type="http://schemas.openxmlformats.org/officeDocument/2006/relationships/image" Target="../media/image14.png" /><Relationship Id="rId9" Type="http://schemas.openxmlformats.org/officeDocument/2006/relationships/image" Target="../media/image15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7.png" /><Relationship Id="rId11" Type="http://schemas.openxmlformats.org/officeDocument/2006/relationships/image" Target="../media/image24.png" /><Relationship Id="rId12" Type="http://schemas.openxmlformats.org/officeDocument/2006/relationships/tags" Target="../tags/tag4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image" Target="../media/image22.png" /><Relationship Id="rId5" Type="http://schemas.openxmlformats.org/officeDocument/2006/relationships/image" Target="../media/image9.png" /><Relationship Id="rId6" Type="http://schemas.openxmlformats.org/officeDocument/2006/relationships/image" Target="../media/image10.png" /><Relationship Id="rId7" Type="http://schemas.openxmlformats.org/officeDocument/2006/relationships/image" Target="../media/image11.png" /><Relationship Id="rId8" Type="http://schemas.openxmlformats.org/officeDocument/2006/relationships/image" Target="../media/image14.png" /><Relationship Id="rId9" Type="http://schemas.openxmlformats.org/officeDocument/2006/relationships/image" Target="../media/image23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29.png" /><Relationship Id="rId11" Type="http://schemas.openxmlformats.org/officeDocument/2006/relationships/image" Target="../media/image17.png" /><Relationship Id="rId12" Type="http://schemas.openxmlformats.org/officeDocument/2006/relationships/tags" Target="../tags/tag5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Relationship Id="rId4" Type="http://schemas.openxmlformats.org/officeDocument/2006/relationships/image" Target="../media/image27.png" /><Relationship Id="rId5" Type="http://schemas.openxmlformats.org/officeDocument/2006/relationships/image" Target="../media/image9.png" /><Relationship Id="rId6" Type="http://schemas.openxmlformats.org/officeDocument/2006/relationships/image" Target="../media/image10.png" /><Relationship Id="rId7" Type="http://schemas.openxmlformats.org/officeDocument/2006/relationships/image" Target="../media/image11.png" /><Relationship Id="rId8" Type="http://schemas.openxmlformats.org/officeDocument/2006/relationships/image" Target="../media/image14.png" /><Relationship Id="rId9" Type="http://schemas.openxmlformats.org/officeDocument/2006/relationships/image" Target="../media/image2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6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image" Target="../media/image32.png" /><Relationship Id="rId5" Type="http://schemas.openxmlformats.org/officeDocument/2006/relationships/image" Target="../media/image33.png" /><Relationship Id="rId6" Type="http://schemas.openxmlformats.org/officeDocument/2006/relationships/image" Target="../media/image34.png" /><Relationship Id="rId7" Type="http://schemas.openxmlformats.org/officeDocument/2006/relationships/image" Target="../media/image35.png" /><Relationship Id="rId8" Type="http://schemas.openxmlformats.org/officeDocument/2006/relationships/image" Target="../media/image36.png" /><Relationship Id="rId9" Type="http://schemas.openxmlformats.org/officeDocument/2006/relationships/image" Target="../media/image3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41.png" /><Relationship Id="rId11" Type="http://schemas.openxmlformats.org/officeDocument/2006/relationships/image" Target="../media/image42.png" /><Relationship Id="rId12" Type="http://schemas.openxmlformats.org/officeDocument/2006/relationships/tags" Target="../tags/tag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image" Target="../media/image11.png" /><Relationship Id="rId5" Type="http://schemas.openxmlformats.org/officeDocument/2006/relationships/image" Target="../media/image38.png" /><Relationship Id="rId6" Type="http://schemas.openxmlformats.org/officeDocument/2006/relationships/image" Target="../media/image12.png" /><Relationship Id="rId7" Type="http://schemas.openxmlformats.org/officeDocument/2006/relationships/image" Target="../media/image39.png" /><Relationship Id="rId8" Type="http://schemas.openxmlformats.org/officeDocument/2006/relationships/image" Target="../media/image14.png" /><Relationship Id="rId9" Type="http://schemas.openxmlformats.org/officeDocument/2006/relationships/image" Target="../media/image40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45.png" /><Relationship Id="rId11" Type="http://schemas.openxmlformats.org/officeDocument/2006/relationships/tags" Target="../tags/tag8.xml" /><Relationship Id="rId2" Type="http://schemas.openxmlformats.org/officeDocument/2006/relationships/image" Target="../media/image43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Relationship Id="rId5" Type="http://schemas.openxmlformats.org/officeDocument/2006/relationships/image" Target="../media/image11.png" /><Relationship Id="rId6" Type="http://schemas.openxmlformats.org/officeDocument/2006/relationships/image" Target="../media/image38.png" /><Relationship Id="rId7" Type="http://schemas.openxmlformats.org/officeDocument/2006/relationships/image" Target="../media/image12.png" /><Relationship Id="rId8" Type="http://schemas.openxmlformats.org/officeDocument/2006/relationships/image" Target="../media/image39.png" /><Relationship Id="rId9" Type="http://schemas.openxmlformats.org/officeDocument/2006/relationships/image" Target="../media/image44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组合 5" title=""/>
          <p:cNvGrpSpPr/>
          <p:nvPr/>
        </p:nvGrpSpPr>
        <p:grpSpPr>
          <a:xfrm>
            <a:off x="635635" y="2872740"/>
            <a:ext cx="9774555" cy="2442210"/>
            <a:chOff x="988" y="3695"/>
            <a:chExt cx="15393" cy="3846"/>
          </a:xfrm>
        </p:grpSpPr>
        <p:pic>
          <p:nvPicPr>
            <p:cNvPr id="3" name="图片 2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20640000">
              <a:off x="988" y="3695"/>
              <a:ext cx="3202" cy="384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43" name="组合 42"/>
            <p:cNvGrpSpPr/>
            <p:nvPr/>
          </p:nvGrpSpPr>
          <p:grpSpPr>
            <a:xfrm>
              <a:off x="3649" y="5988"/>
              <a:ext cx="12732" cy="1332"/>
              <a:chOff x="4703" y="5987"/>
              <a:chExt cx="12732" cy="1332"/>
            </a:xfrm>
          </p:grpSpPr>
          <p:cxnSp>
            <p:nvCxnSpPr>
              <p:cNvPr id="41" name="曲线连接符 40"/>
              <p:cNvCxnSpPr/>
              <p:nvPr/>
            </p:nvCxnSpPr>
            <p:spPr>
              <a:xfrm flipV="1">
                <a:off x="4703" y="5987"/>
                <a:ext cx="4884" cy="1332"/>
              </a:xfrm>
              <a:prstGeom prst="curvedConnector3">
                <a:avLst>
                  <a:gd name="adj1" fmla="val 50020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曲线连接符 41"/>
              <p:cNvCxnSpPr/>
              <p:nvPr/>
            </p:nvCxnSpPr>
            <p:spPr>
              <a:xfrm>
                <a:off x="9587" y="5987"/>
                <a:ext cx="7848" cy="828"/>
              </a:xfrm>
              <a:prstGeom prst="curvedConnector3">
                <a:avLst>
                  <a:gd name="adj1" fmla="val 50013"/>
                </a:avLst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Oval 19+" title=""/>
          <p:cNvSpPr/>
          <p:nvPr/>
        </p:nvSpPr>
        <p:spPr>
          <a:xfrm>
            <a:off x="-518160" y="-3185160"/>
            <a:ext cx="13228320" cy="13228320"/>
          </a:xfrm>
          <a:prstGeom prst="ellipse">
            <a:avLst/>
          </a:prstGeom>
          <a:noFill/>
          <a:ln w="12446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177800" dist="1905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 title=""/>
          <p:cNvSpPr/>
          <p:nvPr/>
        </p:nvSpPr>
        <p:spPr>
          <a:xfrm>
            <a:off x="1720116" y="5326140"/>
            <a:ext cx="882475" cy="88247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 title=""/>
          <p:cNvSpPr/>
          <p:nvPr/>
        </p:nvSpPr>
        <p:spPr>
          <a:xfrm flipV="1">
            <a:off x="10471602" y="2638503"/>
            <a:ext cx="476616" cy="47661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>
            <a:outerShdw blurRad="330200" dist="1016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3347086" y="2092325"/>
            <a:ext cx="5365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5.3 </a:t>
            </a:r>
            <a:r>
              <a:rPr lang="zh-CN" altLang="en-US" sz="7200" b="1"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诱导公式</a:t>
            </a:r>
            <a:endParaRPr lang="en-US" altLang="zh-CN" sz="7200" b="1"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图片 6" title="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46" y="0"/>
            <a:ext cx="3210373" cy="89547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629920" y="-4635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合 28" title=""/>
          <p:cNvGrpSpPr/>
          <p:nvPr/>
        </p:nvGrpSpPr>
        <p:grpSpPr>
          <a:xfrm>
            <a:off x="8045450" y="2510155"/>
            <a:ext cx="3859530" cy="3186430"/>
            <a:chOff x="9273" y="2892"/>
            <a:chExt cx="6738" cy="5562"/>
          </a:xfrm>
        </p:grpSpPr>
        <p:grpSp>
          <p:nvGrpSpPr>
            <p:cNvPr id="22" name="组合 21"/>
            <p:cNvGrpSpPr/>
            <p:nvPr/>
          </p:nvGrpSpPr>
          <p:grpSpPr>
            <a:xfrm>
              <a:off x="9273" y="2892"/>
              <a:ext cx="6738" cy="5562"/>
              <a:chOff x="9004" y="2892"/>
              <a:chExt cx="6738" cy="5562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12193" y="4822"/>
                <a:ext cx="2720" cy="996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12241" y="3414"/>
                <a:ext cx="964" cy="235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/>
              <p:cNvGrpSpPr/>
              <p:nvPr/>
            </p:nvGrpSpPr>
            <p:grpSpPr>
              <a:xfrm>
                <a:off x="9004" y="2892"/>
                <a:ext cx="6738" cy="5562"/>
                <a:chOff x="9004" y="2892"/>
                <a:chExt cx="6738" cy="5562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9004" y="2892"/>
                  <a:ext cx="6738" cy="5562"/>
                  <a:chOff x="9004" y="2892"/>
                  <a:chExt cx="6738" cy="5562"/>
                </a:xfrm>
              </p:grpSpPr>
              <mc:AlternateContent>
                <mc:Choice Requires="a14">
                  <p:sp>
                    <p:nvSpPr>
                      <p:cNvPr id="34" name="文本框 33"/>
                      <p:cNvSpPr txBox="1"/>
                      <p:nvPr/>
                    </p:nvSpPr>
                    <p:spPr>
                      <a:xfrm>
                        <a:off x="12144" y="5743"/>
                        <a:ext cx="564" cy="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"/>
                                </m:rPr>
                                <a:rPr lang="en-US" altLang="zh-CN" b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𝐎</m:t>
                              </m:r>
                            </m:oMath>
                          </m:oMathPara>
                        </a14:m>
                        <a:endParaRPr lang="en-US" altLang="zh-CN" b="1">
                          <a:latin typeface="Cambria Math" panose="02040503050406030204" charset="0"/>
                          <a:cs typeface="Cambria Math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4" name="文本框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144" y="5743"/>
                        <a:ext cx="564" cy="643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9004" y="2892"/>
                    <a:ext cx="6738" cy="5562"/>
                    <a:chOff x="6047" y="1896"/>
                    <a:chExt cx="6738" cy="5562"/>
                  </a:xfrm>
                </p:grpSpPr>
                <p:cxnSp>
                  <p:nvCxnSpPr>
                    <p:cNvPr id="36" name="直接连接符 35"/>
                    <p:cNvCxnSpPr/>
                    <p:nvPr/>
                  </p:nvCxnSpPr>
                  <p:spPr>
                    <a:xfrm flipH="1">
                      <a:off x="7335" y="2971"/>
                      <a:ext cx="3783" cy="373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7" name="组合 36"/>
                    <p:cNvGrpSpPr/>
                    <p:nvPr/>
                  </p:nvGrpSpPr>
                  <p:grpSpPr>
                    <a:xfrm>
                      <a:off x="6047" y="1896"/>
                      <a:ext cx="6739" cy="5562"/>
                      <a:chOff x="6047" y="1896"/>
                      <a:chExt cx="6739" cy="5562"/>
                    </a:xfrm>
                  </p:grpSpPr>
                  <p:sp>
                    <p:nvSpPr>
                      <p:cNvPr id="38" name="椭圆 37"/>
                      <p:cNvSpPr/>
                      <p:nvPr/>
                    </p:nvSpPr>
                    <p:spPr>
                      <a:xfrm>
                        <a:off x="7354" y="2940"/>
                        <a:ext cx="3764" cy="3764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2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39" name="直接箭头连接符 38"/>
                      <p:cNvCxnSpPr/>
                      <p:nvPr/>
                    </p:nvCxnSpPr>
                    <p:spPr>
                      <a:xfrm>
                        <a:off x="6047" y="4790"/>
                        <a:ext cx="6466" cy="3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2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直接箭头连接符 39"/>
                      <p:cNvCxnSpPr/>
                      <p:nvPr/>
                    </p:nvCxnSpPr>
                    <p:spPr>
                      <a:xfrm flipH="1" flipV="1">
                        <a:off x="9232" y="2186"/>
                        <a:ext cx="9" cy="527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2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>
                    <mc:Choice Requires="a14">
                      <p:sp>
                        <p:nvSpPr>
                          <p:cNvPr id="41" name="文本框 40"/>
                          <p:cNvSpPr txBox="1"/>
                          <p:nvPr/>
                        </p:nvSpPr>
                        <p:spPr>
                          <a:xfrm>
                            <a:off x="9318" y="1896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𝒚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41" name="文本框 4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318" y="1896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>
                    <mc:Choice Requires="a14">
                      <p:sp>
                        <p:nvSpPr>
                          <p:cNvPr id="42" name="文本框 41"/>
                          <p:cNvSpPr txBox="1"/>
                          <p:nvPr/>
                        </p:nvSpPr>
                        <p:spPr>
                          <a:xfrm>
                            <a:off x="12222" y="4822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𝒙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42" name="文本框 4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222" y="4822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>
                    <mc:Choice Requires="a14">
                      <p:sp>
                        <p:nvSpPr>
                          <p:cNvPr id="43" name="文本框 42"/>
                          <p:cNvSpPr txBox="1"/>
                          <p:nvPr/>
                        </p:nvSpPr>
                        <p:spPr>
                          <a:xfrm>
                            <a:off x="11118" y="2360"/>
                            <a:ext cx="1286" cy="112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𝒚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𝒙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43" name="文本框 4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118" y="2360"/>
                            <a:ext cx="1286" cy="1126"/>
                          </a:xfrm>
                          <a:prstGeom prst="rect">
                            <a:avLst/>
                          </a:prstGeom>
                          <a:blipFill rotWithShape="1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12381" y="3442"/>
                  <a:ext cx="2153" cy="2231"/>
                  <a:chOff x="12381" y="3442"/>
                  <a:chExt cx="2153" cy="2231"/>
                </a:xfrm>
              </p:grpSpPr>
              <mc:AlternateContent>
                <mc:Choice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13970" y="5030"/>
                        <a:ext cx="564" cy="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970" y="5030"/>
                        <a:ext cx="564" cy="643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46" name="文本框 45"/>
                      <p:cNvSpPr txBox="1"/>
                      <p:nvPr/>
                    </p:nvSpPr>
                    <p:spPr>
                      <a:xfrm>
                        <a:off x="12381" y="3442"/>
                        <a:ext cx="564" cy="6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46" name="文本框 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381" y="3442"/>
                        <a:ext cx="564" cy="66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47" name="弧形 46"/>
            <p:cNvSpPr/>
            <p:nvPr/>
          </p:nvSpPr>
          <p:spPr>
            <a:xfrm>
              <a:off x="13294" y="5518"/>
              <a:ext cx="119" cy="300"/>
            </a:xfrm>
            <a:prstGeom prst="arc">
              <a:avLst>
                <a:gd name="adj1" fmla="val 16200000"/>
                <a:gd name="adj2" fmla="val 501449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13322" y="5393"/>
                  <a:ext cx="564" cy="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</m:oMath>
                    </m:oMathPara>
                  </a14:m>
                  <a:endParaRPr lang="en-US" altLang="zh-CN" sz="1400" b="1" i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22" y="5393"/>
                  <a:ext cx="564" cy="53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弧形 48"/>
            <p:cNvSpPr/>
            <p:nvPr/>
          </p:nvSpPr>
          <p:spPr>
            <a:xfrm>
              <a:off x="12178" y="5029"/>
              <a:ext cx="930" cy="1510"/>
            </a:xfrm>
            <a:prstGeom prst="arc">
              <a:avLst>
                <a:gd name="adj1" fmla="val 17017008"/>
                <a:gd name="adj2" fmla="val 22830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12862" y="4614"/>
                  <a:ext cx="1377" cy="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𝝅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𝟐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</m:oMath>
                    </m:oMathPara>
                  </a14:m>
                  <a:endParaRPr lang="en-US" altLang="zh-CN" sz="1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2" y="4614"/>
                  <a:ext cx="1377" cy="79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>
        <mc:Choice Requires="a14">
          <p:sp>
            <p:nvSpPr>
              <p:cNvPr id="51" name="文本框 50" title=""/>
              <p:cNvSpPr txBox="1"/>
              <p:nvPr/>
            </p:nvSpPr>
            <p:spPr>
              <a:xfrm>
                <a:off x="646430" y="462280"/>
                <a:ext cx="10243185" cy="22840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由前面的分析知：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endParaRPr lang="en-US" altLang="zh-CN" sz="2400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" y="462280"/>
                <a:ext cx="10243185" cy="228409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 title=""/>
          <p:cNvSpPr txBox="1"/>
          <p:nvPr/>
        </p:nvSpPr>
        <p:spPr>
          <a:xfrm>
            <a:off x="646430" y="2463800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从而得：公式五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3" name="组合 52" title=""/>
          <p:cNvGrpSpPr/>
          <p:nvPr/>
        </p:nvGrpSpPr>
        <p:grpSpPr>
          <a:xfrm>
            <a:off x="3856990" y="2703830"/>
            <a:ext cx="3434715" cy="2188210"/>
            <a:chOff x="917" y="5078"/>
            <a:chExt cx="5409" cy="3446"/>
          </a:xfrm>
        </p:grpSpPr>
        <mc:AlternateContent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1078" y="5078"/>
                  <a:ext cx="5085" cy="344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(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−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(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−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30000"/>
                    </a:lnSpc>
                  </a:pPr>
                  <a:endParaRPr lang="en-US" altLang="zh-CN" sz="2400" b="1" i="1">
                    <a:solidFill>
                      <a:srgbClr val="C0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" y="5078"/>
                  <a:ext cx="5085" cy="3446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/>
            <p:cNvSpPr/>
            <p:nvPr/>
          </p:nvSpPr>
          <p:spPr>
            <a:xfrm>
              <a:off x="917" y="5269"/>
              <a:ext cx="5409" cy="2548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629920" y="33591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0" name="文本框 29" title=""/>
              <p:cNvSpPr txBox="1"/>
              <p:nvPr/>
            </p:nvSpPr>
            <p:spPr>
              <a:xfrm>
                <a:off x="646430" y="2129790"/>
                <a:ext cx="6959600" cy="1964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如图，以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为终边的角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𝛾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都是与角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终边相同的角，即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𝛾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因此，只要探究角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的三角函数值之间的关系即可</a:t>
                </a:r>
                <a:r>
                  <a: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" y="2129790"/>
                <a:ext cx="6959600" cy="19646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 title=""/>
          <p:cNvGrpSpPr/>
          <p:nvPr/>
        </p:nvGrpSpPr>
        <p:grpSpPr>
          <a:xfrm>
            <a:off x="8045450" y="2385695"/>
            <a:ext cx="3859530" cy="3186430"/>
            <a:chOff x="12670" y="3757"/>
            <a:chExt cx="6078" cy="5018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20000">
              <a:off x="15157" y="4413"/>
              <a:ext cx="1777" cy="1777"/>
            </a:xfrm>
            <a:prstGeom prst="rect">
              <a:avLst/>
            </a:prstGeom>
          </p:spPr>
        </p:pic>
        <p:grpSp>
          <p:nvGrpSpPr>
            <p:cNvPr id="36" name="组合 35"/>
            <p:cNvGrpSpPr/>
            <p:nvPr/>
          </p:nvGrpSpPr>
          <p:grpSpPr>
            <a:xfrm>
              <a:off x="12670" y="3757"/>
              <a:ext cx="6078" cy="5018"/>
              <a:chOff x="12670" y="3757"/>
              <a:chExt cx="6078" cy="5018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2670" y="3757"/>
                <a:ext cx="6078" cy="5018"/>
                <a:chOff x="9273" y="2892"/>
                <a:chExt cx="6738" cy="5562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9273" y="2892"/>
                  <a:ext cx="6738" cy="5562"/>
                  <a:chOff x="9004" y="2892"/>
                  <a:chExt cx="6738" cy="5562"/>
                </a:xfrm>
              </p:grpSpPr>
              <p:cxnSp>
                <p:nvCxnSpPr>
                  <p:cNvPr id="15" name="直接连接符 14"/>
                  <p:cNvCxnSpPr/>
                  <p:nvPr/>
                </p:nvCxnSpPr>
                <p:spPr>
                  <a:xfrm flipV="1">
                    <a:off x="12193" y="4822"/>
                    <a:ext cx="2720" cy="996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/>
                  <p:cNvCxnSpPr/>
                  <p:nvPr/>
                </p:nvCxnSpPr>
                <p:spPr>
                  <a:xfrm flipV="1">
                    <a:off x="12241" y="3414"/>
                    <a:ext cx="964" cy="2353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9004" y="2892"/>
                    <a:ext cx="6738" cy="5562"/>
                    <a:chOff x="9004" y="2892"/>
                    <a:chExt cx="6738" cy="5562"/>
                  </a:xfrm>
                </p:grpSpPr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9004" y="2892"/>
                      <a:ext cx="6738" cy="5562"/>
                      <a:chOff x="9004" y="2892"/>
                      <a:chExt cx="6738" cy="5562"/>
                    </a:xfrm>
                  </p:grpSpPr>
                  <mc:AlternateContent>
                    <mc:Choice Requires="a14">
                      <p:sp>
                        <p:nvSpPr>
                          <p:cNvPr id="9" name="文本框 8"/>
                          <p:cNvSpPr txBox="1"/>
                          <p:nvPr/>
                        </p:nvSpPr>
                        <p:spPr>
                          <a:xfrm>
                            <a:off x="12144" y="5743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"/>
                                    </m:rPr>
                                    <a:rPr lang="en-US" altLang="zh-CN" b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𝐎</m:t>
                                  </m:r>
                                </m:oMath>
                              </m:oMathPara>
                            </a14:m>
                            <a:endParaRPr lang="en-US" altLang="zh-CN" b="1">
                              <a:latin typeface="Cambria Math" panose="02040503050406030204" charset="0"/>
                              <a:cs typeface="Cambria Math" panose="0204050305040603020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9" name="文本框 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144" y="5743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9004" y="2892"/>
                        <a:ext cx="6738" cy="5562"/>
                        <a:chOff x="6047" y="1896"/>
                        <a:chExt cx="6738" cy="5562"/>
                      </a:xfrm>
                    </p:grpSpPr>
                    <p:cxnSp>
                      <p:nvCxnSpPr>
                        <p:cNvPr id="10" name="直接连接符 9"/>
                        <p:cNvCxnSpPr/>
                        <p:nvPr/>
                      </p:nvCxnSpPr>
                      <p:spPr>
                        <a:xfrm flipH="1">
                          <a:off x="7335" y="2971"/>
                          <a:ext cx="3783" cy="373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2" name="组合 11"/>
                        <p:cNvGrpSpPr/>
                        <p:nvPr/>
                      </p:nvGrpSpPr>
                      <p:grpSpPr>
                        <a:xfrm>
                          <a:off x="6047" y="1896"/>
                          <a:ext cx="6739" cy="5562"/>
                          <a:chOff x="6047" y="1896"/>
                          <a:chExt cx="6739" cy="5562"/>
                        </a:xfrm>
                      </p:grpSpPr>
                      <p:sp>
                        <p:nvSpPr>
                          <p:cNvPr id="4" name="椭圆 3"/>
                          <p:cNvSpPr/>
                          <p:nvPr/>
                        </p:nvSpPr>
                        <p:spPr>
                          <a:xfrm>
                            <a:off x="7354" y="2940"/>
                            <a:ext cx="3726" cy="3764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tx2"/>
                            </a:solidFill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</a:ex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5" name="直接箭头连接符 4"/>
                          <p:cNvCxnSpPr/>
                          <p:nvPr/>
                        </p:nvCxnSpPr>
                        <p:spPr>
                          <a:xfrm>
                            <a:off x="6047" y="4790"/>
                            <a:ext cx="6466" cy="3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2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" name="直接箭头连接符 5"/>
                          <p:cNvCxnSpPr/>
                          <p:nvPr/>
                        </p:nvCxnSpPr>
                        <p:spPr>
                          <a:xfrm flipH="1" flipV="1">
                            <a:off x="9232" y="2186"/>
                            <a:ext cx="9" cy="527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2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>
                        <mc:Choice Requires="a14">
                          <p:sp>
                            <p:nvSpPr>
                              <p:cNvPr id="7" name="文本框 6"/>
                              <p:cNvSpPr txBox="1"/>
                              <p:nvPr/>
                            </p:nvSpPr>
                            <p:spPr>
                              <a:xfrm>
                                <a:off x="9318" y="1896"/>
                                <a:ext cx="564" cy="64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𝒚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7" name="文本框 6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9318" y="1896"/>
                                <a:ext cx="564" cy="643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>
                        <mc:Choice Requires="a14">
                          <p:sp>
                            <p:nvSpPr>
                              <p:cNvPr id="8" name="文本框 7"/>
                              <p:cNvSpPr txBox="1"/>
                              <p:nvPr/>
                            </p:nvSpPr>
                            <p:spPr>
                              <a:xfrm>
                                <a:off x="12222" y="4822"/>
                                <a:ext cx="564" cy="64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𝒙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8" name="文本框 7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2222" y="4822"/>
                                <a:ext cx="564" cy="643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6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>
                        <mc:Choice Requires="a14">
                          <p:sp>
                            <p:nvSpPr>
                              <p:cNvPr id="11" name="文本框 10"/>
                              <p:cNvSpPr txBox="1"/>
                              <p:nvPr/>
                            </p:nvSpPr>
                            <p:spPr>
                              <a:xfrm>
                                <a:off x="11118" y="2360"/>
                                <a:ext cx="1286" cy="112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𝒚</m:t>
                                      </m:r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𝒙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11" name="文本框 10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118" y="2360"/>
                                <a:ext cx="1286" cy="1126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7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  <p:grpSp>
                  <p:nvGrpSpPr>
                    <p:cNvPr id="19" name="组合 18"/>
                    <p:cNvGrpSpPr/>
                    <p:nvPr/>
                  </p:nvGrpSpPr>
                  <p:grpSpPr>
                    <a:xfrm>
                      <a:off x="12381" y="3442"/>
                      <a:ext cx="2153" cy="2231"/>
                      <a:chOff x="12381" y="3442"/>
                      <a:chExt cx="2153" cy="2231"/>
                    </a:xfrm>
                  </p:grpSpPr>
                  <mc:AlternateContent>
                    <mc:Choice Requires="a14">
                      <p:sp>
                        <p:nvSpPr>
                          <p:cNvPr id="17" name="文本框 16"/>
                          <p:cNvSpPr txBox="1"/>
                          <p:nvPr/>
                        </p:nvSpPr>
                        <p:spPr>
                          <a:xfrm>
                            <a:off x="13970" y="5030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17" name="文本框 1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970" y="5030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>
                    <mc:Choice Requires="a14">
                      <p:sp>
                        <p:nvSpPr>
                          <p:cNvPr id="18" name="文本框 17"/>
                          <p:cNvSpPr txBox="1"/>
                          <p:nvPr/>
                        </p:nvSpPr>
                        <p:spPr>
                          <a:xfrm>
                            <a:off x="12381" y="3442"/>
                            <a:ext cx="564" cy="66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𝟓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18" name="文本框 1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381" y="3442"/>
                            <a:ext cx="564" cy="662"/>
                          </a:xfrm>
                          <a:prstGeom prst="rect">
                            <a:avLst/>
                          </a:prstGeom>
                          <a:blipFill rotWithShape="1"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  <p:sp>
              <p:nvSpPr>
                <p:cNvPr id="22" name="弧形 21"/>
                <p:cNvSpPr/>
                <p:nvPr/>
              </p:nvSpPr>
              <p:spPr>
                <a:xfrm>
                  <a:off x="13294" y="5518"/>
                  <a:ext cx="119" cy="300"/>
                </a:xfrm>
                <a:prstGeom prst="arc">
                  <a:avLst>
                    <a:gd name="adj1" fmla="val 16200000"/>
                    <a:gd name="adj2" fmla="val 5014490"/>
                  </a:avLst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>
              <mc:Choice Requires="a14"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13322" y="5393"/>
                      <a:ext cx="564" cy="5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altLang="zh-CN" sz="1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22" y="5393"/>
                      <a:ext cx="564" cy="535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组合 34"/>
              <p:cNvGrpSpPr/>
              <p:nvPr/>
            </p:nvGrpSpPr>
            <p:grpSpPr>
              <a:xfrm>
                <a:off x="13736" y="4277"/>
                <a:ext cx="2489" cy="4013"/>
                <a:chOff x="13736" y="4277"/>
                <a:chExt cx="2489" cy="4013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 flipH="1" flipV="1">
                  <a:off x="14662" y="4377"/>
                  <a:ext cx="889" cy="197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>
              <mc:Choice Requires="a14"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14114" y="4277"/>
                      <a:ext cx="50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31" name="文本框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14" y="4277"/>
                      <a:ext cx="509" cy="580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" name="弧形 31"/>
                <p:cNvSpPr/>
                <p:nvPr/>
              </p:nvSpPr>
              <p:spPr>
                <a:xfrm>
                  <a:off x="13893" y="5287"/>
                  <a:ext cx="2332" cy="3003"/>
                </a:xfrm>
                <a:prstGeom prst="arc">
                  <a:avLst>
                    <a:gd name="adj1" fmla="val 16268854"/>
                    <a:gd name="adj2" fmla="val 20485068"/>
                  </a:avLst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>
              <mc:Choice Requires="a14">
                <p:sp>
                  <p:nvSpPr>
                    <p:cNvPr id="33" name="文本框 32"/>
                    <p:cNvSpPr txBox="1"/>
                    <p:nvPr/>
                  </p:nvSpPr>
                  <p:spPr>
                    <a:xfrm>
                      <a:off x="13736" y="5287"/>
                      <a:ext cx="1905" cy="88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solidFill>
                                      <a:srgbClr val="FFC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solidFill>
                                      <a:srgbClr val="FFC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solidFill>
                                      <a:srgbClr val="FFC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C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C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altLang="zh-CN" b="1" i="1">
                        <a:solidFill>
                          <a:srgbClr val="FFC000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33" name="文本框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6" y="5287"/>
                      <a:ext cx="1905" cy="885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>
        <mc:Choice Requires="a14">
          <p:sp>
            <p:nvSpPr>
              <p:cNvPr id="34" name="文本框 33" title=""/>
              <p:cNvSpPr txBox="1"/>
              <p:nvPr/>
            </p:nvSpPr>
            <p:spPr>
              <a:xfrm>
                <a:off x="646430" y="1001395"/>
                <a:ext cx="10592435" cy="545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活动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：作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轴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的对称点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又能得到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什么结论呢？</a:t>
                </a:r>
                <a:endPara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" y="1001395"/>
                <a:ext cx="10592435" cy="545599"/>
              </a:xfrm>
              <a:prstGeom prst="rect">
                <a:avLst/>
              </a:prstGeom>
              <a:blipFill rotWithShape="1">
                <a:blip r:embed="rId13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组合 54" title=""/>
          <p:cNvGrpSpPr/>
          <p:nvPr/>
        </p:nvGrpSpPr>
        <p:grpSpPr>
          <a:xfrm rot="20220000">
            <a:off x="9838690" y="3842385"/>
            <a:ext cx="195580" cy="202565"/>
            <a:chOff x="2997" y="7236"/>
            <a:chExt cx="479" cy="542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3476" y="7236"/>
              <a:ext cx="0" cy="54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 flipV="1">
              <a:off x="2997" y="7252"/>
              <a:ext cx="479" cy="1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0" name="文本框 29" title=""/>
              <p:cNvSpPr txBox="1"/>
              <p:nvPr/>
            </p:nvSpPr>
            <p:spPr>
              <a:xfrm>
                <a:off x="546100" y="492760"/>
                <a:ext cx="8185785" cy="427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轴的对称点，可以证明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证明过程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如图，过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、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分别作垂线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≅∆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因此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|=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endParaRPr lang="zh-CN" altLang="en-US" sz="2400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492760"/>
                <a:ext cx="8185785" cy="42767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 title=""/>
          <p:cNvGrpSpPr/>
          <p:nvPr/>
        </p:nvGrpSpPr>
        <p:grpSpPr>
          <a:xfrm>
            <a:off x="629920" y="-4635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 title=""/>
          <p:cNvGrpSpPr/>
          <p:nvPr/>
        </p:nvGrpSpPr>
        <p:grpSpPr>
          <a:xfrm>
            <a:off x="8045450" y="492760"/>
            <a:ext cx="3859530" cy="3186430"/>
            <a:chOff x="12670" y="776"/>
            <a:chExt cx="6078" cy="5018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20000">
              <a:off x="15211" y="1404"/>
              <a:ext cx="1777" cy="1777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12670" y="776"/>
              <a:ext cx="6078" cy="5018"/>
              <a:chOff x="12737" y="3757"/>
              <a:chExt cx="6078" cy="5018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2737" y="3757"/>
                <a:ext cx="6078" cy="5018"/>
                <a:chOff x="12670" y="3757"/>
                <a:chExt cx="6078" cy="5018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12670" y="3757"/>
                  <a:ext cx="6078" cy="5018"/>
                  <a:chOff x="9004" y="2892"/>
                  <a:chExt cx="6738" cy="5562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 flipV="1">
                    <a:off x="12193" y="4822"/>
                    <a:ext cx="2720" cy="996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 flipV="1">
                    <a:off x="12241" y="3414"/>
                    <a:ext cx="964" cy="2353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" name="组合 26"/>
                  <p:cNvGrpSpPr/>
                  <p:nvPr/>
                </p:nvGrpSpPr>
                <p:grpSpPr>
                  <a:xfrm>
                    <a:off x="9004" y="2892"/>
                    <a:ext cx="6738" cy="5562"/>
                    <a:chOff x="9004" y="2892"/>
                    <a:chExt cx="6738" cy="5562"/>
                  </a:xfrm>
                </p:grpSpPr>
                <p:grpSp>
                  <p:nvGrpSpPr>
                    <p:cNvPr id="28" name="组合 27"/>
                    <p:cNvGrpSpPr/>
                    <p:nvPr/>
                  </p:nvGrpSpPr>
                  <p:grpSpPr>
                    <a:xfrm>
                      <a:off x="9004" y="2892"/>
                      <a:ext cx="6738" cy="5562"/>
                      <a:chOff x="9004" y="2892"/>
                      <a:chExt cx="6738" cy="5562"/>
                    </a:xfrm>
                  </p:grpSpPr>
                  <mc:AlternateContent>
                    <mc:Choice Requires="a14">
                      <p:sp>
                        <p:nvSpPr>
                          <p:cNvPr id="31" name="文本框 30"/>
                          <p:cNvSpPr txBox="1"/>
                          <p:nvPr/>
                        </p:nvSpPr>
                        <p:spPr>
                          <a:xfrm>
                            <a:off x="12144" y="5743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"/>
                                    </m:rPr>
                                    <a:rPr lang="en-US" altLang="zh-CN" b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𝐎</m:t>
                                  </m:r>
                                </m:oMath>
                              </m:oMathPara>
                            </a14:m>
                            <a:endParaRPr lang="en-US" altLang="zh-CN" b="1">
                              <a:latin typeface="Cambria Math" panose="02040503050406030204" charset="0"/>
                              <a:cs typeface="Cambria Math" panose="0204050305040603020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31" name="文本框 3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144" y="5743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32" name="组合 31"/>
                      <p:cNvGrpSpPr/>
                      <p:nvPr/>
                    </p:nvGrpSpPr>
                    <p:grpSpPr>
                      <a:xfrm>
                        <a:off x="9004" y="2892"/>
                        <a:ext cx="6738" cy="5562"/>
                        <a:chOff x="6047" y="1896"/>
                        <a:chExt cx="6738" cy="5562"/>
                      </a:xfrm>
                    </p:grpSpPr>
                    <p:cxnSp>
                      <p:nvCxnSpPr>
                        <p:cNvPr id="33" name="直接连接符 32"/>
                        <p:cNvCxnSpPr/>
                        <p:nvPr/>
                      </p:nvCxnSpPr>
                      <p:spPr>
                        <a:xfrm flipH="1">
                          <a:off x="7335" y="2971"/>
                          <a:ext cx="3783" cy="373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4" name="组合 33"/>
                        <p:cNvGrpSpPr/>
                        <p:nvPr/>
                      </p:nvGrpSpPr>
                      <p:grpSpPr>
                        <a:xfrm>
                          <a:off x="6047" y="1896"/>
                          <a:ext cx="6739" cy="5562"/>
                          <a:chOff x="6047" y="1896"/>
                          <a:chExt cx="6739" cy="5562"/>
                        </a:xfrm>
                      </p:grpSpPr>
                      <p:sp>
                        <p:nvSpPr>
                          <p:cNvPr id="35" name="椭圆 34"/>
                          <p:cNvSpPr/>
                          <p:nvPr/>
                        </p:nvSpPr>
                        <p:spPr>
                          <a:xfrm>
                            <a:off x="7354" y="2887"/>
                            <a:ext cx="3764" cy="3817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tx2"/>
                            </a:solidFill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</a:ex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37" name="直接箭头连接符 36"/>
                          <p:cNvCxnSpPr/>
                          <p:nvPr/>
                        </p:nvCxnSpPr>
                        <p:spPr>
                          <a:xfrm>
                            <a:off x="6047" y="4790"/>
                            <a:ext cx="6466" cy="3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2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8" name="直接箭头连接符 37"/>
                          <p:cNvCxnSpPr/>
                          <p:nvPr/>
                        </p:nvCxnSpPr>
                        <p:spPr>
                          <a:xfrm flipH="1" flipV="1">
                            <a:off x="9232" y="2186"/>
                            <a:ext cx="9" cy="527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2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>
                        <mc:Choice Requires="a14">
                          <p:sp>
                            <p:nvSpPr>
                              <p:cNvPr id="39" name="文本框 38"/>
                              <p:cNvSpPr txBox="1"/>
                              <p:nvPr/>
                            </p:nvSpPr>
                            <p:spPr>
                              <a:xfrm>
                                <a:off x="9318" y="1896"/>
                                <a:ext cx="564" cy="64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𝒚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39" name="文本框 38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9318" y="1896"/>
                                <a:ext cx="564" cy="643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5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>
                        <mc:Choice Requires="a14">
                          <p:sp>
                            <p:nvSpPr>
                              <p:cNvPr id="40" name="文本框 39"/>
                              <p:cNvSpPr txBox="1"/>
                              <p:nvPr/>
                            </p:nvSpPr>
                            <p:spPr>
                              <a:xfrm>
                                <a:off x="12222" y="4822"/>
                                <a:ext cx="564" cy="64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𝒙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40" name="文本框 39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2222" y="4822"/>
                                <a:ext cx="564" cy="643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6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>
                        <mc:Choice Requires="a14">
                          <p:sp>
                            <p:nvSpPr>
                              <p:cNvPr id="41" name="文本框 40"/>
                              <p:cNvSpPr txBox="1"/>
                              <p:nvPr/>
                            </p:nvSpPr>
                            <p:spPr>
                              <a:xfrm>
                                <a:off x="11118" y="2360"/>
                                <a:ext cx="1286" cy="112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Para>
                                    <m:oMathParaPr>
                                      <m:jc/>
                                    </m:oMathParaPr>
                                    <m:oMath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𝒚</m:t>
                                      </m:r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𝒙</m:t>
                                      </m:r>
                                    </m:oMath>
                                  </m:oMathPara>
                                </a14:m>
                                <a:endParaRPr lang="zh-CN" altLang="en-US" b="1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41" name="文本框 40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118" y="2360"/>
                                <a:ext cx="1286" cy="1126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7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  <p:grpSp>
                  <p:nvGrpSpPr>
                    <p:cNvPr id="42" name="组合 41"/>
                    <p:cNvGrpSpPr/>
                    <p:nvPr/>
                  </p:nvGrpSpPr>
                  <p:grpSpPr>
                    <a:xfrm>
                      <a:off x="12978" y="3644"/>
                      <a:ext cx="1556" cy="2029"/>
                      <a:chOff x="12978" y="3644"/>
                      <a:chExt cx="1556" cy="2029"/>
                    </a:xfrm>
                  </p:grpSpPr>
                  <mc:AlternateContent>
                    <mc:Choice Requires="a14">
                      <p:sp>
                        <p:nvSpPr>
                          <p:cNvPr id="43" name="文本框 42"/>
                          <p:cNvSpPr txBox="1"/>
                          <p:nvPr/>
                        </p:nvSpPr>
                        <p:spPr>
                          <a:xfrm>
                            <a:off x="13970" y="5030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43" name="文本框 4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970" y="5030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>
                    <mc:Choice Requires="a14">
                      <p:sp>
                        <p:nvSpPr>
                          <p:cNvPr id="44" name="文本框 43"/>
                          <p:cNvSpPr txBox="1"/>
                          <p:nvPr/>
                        </p:nvSpPr>
                        <p:spPr>
                          <a:xfrm>
                            <a:off x="12978" y="3644"/>
                            <a:ext cx="564" cy="66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bi"/>
                                        </m:rPr>
                                        <a:rPr lang="en-US" altLang="zh-CN" b="1" i="1">
                                          <a:latin typeface="Cambria Math" panose="02040503050406030204"/>
                                          <a:cs typeface="Cambria Math" panose="02040503050406030204" charset="0"/>
                                        </a:rPr>
                                        <m:t>𝟓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44" name="文本框 4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978" y="3644"/>
                            <a:ext cx="564" cy="662"/>
                          </a:xfrm>
                          <a:prstGeom prst="rect">
                            <a:avLst/>
                          </a:prstGeom>
                          <a:blipFill rotWithShape="1"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14191" y="4308"/>
                  <a:ext cx="1360" cy="2043"/>
                  <a:chOff x="14191" y="4308"/>
                  <a:chExt cx="1360" cy="2043"/>
                </a:xfrm>
              </p:grpSpPr>
              <p:cxnSp>
                <p:nvCxnSpPr>
                  <p:cNvPr id="48" name="直接连接符 47"/>
                  <p:cNvCxnSpPr/>
                  <p:nvPr/>
                </p:nvCxnSpPr>
                <p:spPr>
                  <a:xfrm flipH="1" flipV="1">
                    <a:off x="14739" y="4308"/>
                    <a:ext cx="812" cy="204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>
                <mc:Choice Requires="a14"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>
                        <a:off x="14191" y="4308"/>
                        <a:ext cx="509" cy="5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49" name="文本框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91" y="4308"/>
                        <a:ext cx="509" cy="580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8" name="组合 57"/>
              <p:cNvGrpSpPr/>
              <p:nvPr/>
            </p:nvGrpSpPr>
            <p:grpSpPr>
              <a:xfrm>
                <a:off x="13745" y="4883"/>
                <a:ext cx="3742" cy="2023"/>
                <a:chOff x="13745" y="4883"/>
                <a:chExt cx="3742" cy="2023"/>
              </a:xfrm>
            </p:grpSpPr>
            <p:cxnSp>
              <p:nvCxnSpPr>
                <p:cNvPr id="52" name="直接连接符 51"/>
                <p:cNvCxnSpPr/>
                <p:nvPr/>
              </p:nvCxnSpPr>
              <p:spPr>
                <a:xfrm flipH="1">
                  <a:off x="17184" y="5824"/>
                  <a:ext cx="18" cy="573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flipH="1" flipV="1">
                  <a:off x="14998" y="4883"/>
                  <a:ext cx="32" cy="1485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>
              <mc:Choice Requires="a14">
                <p:sp>
                  <p:nvSpPr>
                    <p:cNvPr id="54" name="文本框 53"/>
                    <p:cNvSpPr txBox="1"/>
                    <p:nvPr/>
                  </p:nvSpPr>
                  <p:spPr>
                    <a:xfrm>
                      <a:off x="16757" y="6326"/>
                      <a:ext cx="731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𝑸</m:t>
                            </m:r>
                          </m:oMath>
                        </m:oMathPara>
                      </a14:m>
                      <a:endParaRPr lang="en-US" altLang="zh-CN" b="1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54" name="文本框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57" y="6326"/>
                      <a:ext cx="731" cy="580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14603" y="6266"/>
                      <a:ext cx="731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1" i="1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55" name="文本框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03" y="6266"/>
                      <a:ext cx="731" cy="580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>
              <mc:Choice Requires="a14"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13745" y="5381"/>
                      <a:ext cx="1556" cy="88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t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f>
                              <m:fPr>
                                <m:type m:val="bar"/>
                                <m:ctrlPr>
                                  <a:rPr lang="en-US" altLang="zh-CN" b="1" i="1">
                                    <a:solidFill>
                                      <a:srgbClr val="FFC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solidFill>
                                      <a:srgbClr val="FFC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solidFill>
                                      <a:srgbClr val="FFC000"/>
                                    </a:solidFill>
                                    <a:latin typeface="Cambria Math" panose="02040503050406030204"/>
                                    <a:ea typeface="MS Mincho" panose="02020609040205080304" charset="-128"/>
                                    <a:cs typeface="Cambria Math" panose="02040503050406030204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C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b="1" i="1">
                                <a:solidFill>
                                  <a:srgbClr val="FFC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altLang="zh-CN" b="1" i="1">
                        <a:solidFill>
                          <a:srgbClr val="FFC000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56" name="文本框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45" y="5381"/>
                      <a:ext cx="1556" cy="885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弧形 56"/>
                <p:cNvSpPr/>
                <p:nvPr/>
              </p:nvSpPr>
              <p:spPr>
                <a:xfrm rot="14640000">
                  <a:off x="15301" y="5891"/>
                  <a:ext cx="559" cy="655"/>
                </a:xfrm>
                <a:prstGeom prst="arc">
                  <a:avLst/>
                </a:prstGeom>
                <a:ln w="127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mc:AlternateContent>
        <mc:Choice Requires="a14">
          <p:sp>
            <p:nvSpPr>
              <p:cNvPr id="60" name="文本框 59" title=""/>
              <p:cNvSpPr txBox="1"/>
              <p:nvPr/>
            </p:nvSpPr>
            <p:spPr>
              <a:xfrm>
                <a:off x="546100" y="3933825"/>
                <a:ext cx="11193780" cy="24329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根据三角函数的定义，得：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由公式四、五可得：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 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−(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)]=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 (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b="1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−(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)]=−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 (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)=−</m:t>
                      </m:r>
                      <m:r>
                        <m:rPr>
                          <m:sty m:val="bi"/>
                        </m:rP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933825"/>
                <a:ext cx="11193780" cy="2432910"/>
              </a:xfrm>
              <a:prstGeom prst="rect">
                <a:avLst/>
              </a:prstGeom>
              <a:blipFill rotWithShape="1">
                <a:blip r:embed="rId14"/>
                <a:stretch>
                  <a:fillRect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629920" y="-4635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组合 58" title=""/>
          <p:cNvGrpSpPr/>
          <p:nvPr/>
        </p:nvGrpSpPr>
        <p:grpSpPr>
          <a:xfrm>
            <a:off x="8148955" y="2967990"/>
            <a:ext cx="3859530" cy="3186430"/>
            <a:chOff x="12737" y="3757"/>
            <a:chExt cx="6078" cy="5018"/>
          </a:xfrm>
        </p:grpSpPr>
        <p:grpSp>
          <p:nvGrpSpPr>
            <p:cNvPr id="36" name="组合 35"/>
            <p:cNvGrpSpPr/>
            <p:nvPr/>
          </p:nvGrpSpPr>
          <p:grpSpPr>
            <a:xfrm>
              <a:off x="12737" y="3757"/>
              <a:ext cx="6078" cy="5018"/>
              <a:chOff x="12670" y="3757"/>
              <a:chExt cx="6078" cy="5018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2670" y="3757"/>
                <a:ext cx="6078" cy="5018"/>
                <a:chOff x="9004" y="2892"/>
                <a:chExt cx="6738" cy="5562"/>
              </a:xfrm>
            </p:grpSpPr>
            <p:cxnSp>
              <p:nvCxnSpPr>
                <p:cNvPr id="25" name="直接连接符 24"/>
                <p:cNvCxnSpPr/>
                <p:nvPr/>
              </p:nvCxnSpPr>
              <p:spPr>
                <a:xfrm flipV="1">
                  <a:off x="12193" y="4822"/>
                  <a:ext cx="2720" cy="996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12241" y="3414"/>
                  <a:ext cx="964" cy="235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组合 26"/>
                <p:cNvGrpSpPr/>
                <p:nvPr/>
              </p:nvGrpSpPr>
              <p:grpSpPr>
                <a:xfrm>
                  <a:off x="9004" y="2892"/>
                  <a:ext cx="6738" cy="5562"/>
                  <a:chOff x="9004" y="2892"/>
                  <a:chExt cx="6738" cy="5562"/>
                </a:xfrm>
              </p:grpSpPr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9004" y="2892"/>
                    <a:ext cx="6738" cy="5562"/>
                    <a:chOff x="9004" y="2892"/>
                    <a:chExt cx="6738" cy="5562"/>
                  </a:xfrm>
                </p:grpSpPr>
                <mc:AlternateContent>
                  <mc:Choice Requires="a14">
                    <p:sp>
                      <p:nvSpPr>
                        <p:cNvPr id="31" name="文本框 30"/>
                        <p:cNvSpPr txBox="1"/>
                        <p:nvPr/>
                      </p:nvSpPr>
                      <p:spPr>
                        <a:xfrm>
                          <a:off x="12144" y="5743"/>
                          <a:ext cx="564" cy="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>
                              <m:oMathParaPr>
                                <m:jc/>
                              </m:oMathParaPr>
                              <m:oMath>
                                <m:r>
                                  <m:rPr>
                                    <m:sty m:val="b"/>
                                  </m:rPr>
                                  <a:rPr lang="en-US" altLang="zh-CN" b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𝐎</m:t>
                                </m:r>
                              </m:oMath>
                            </m:oMathPara>
                          </a14:m>
                          <a:endParaRPr lang="en-US" altLang="zh-CN" b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1" name="文本框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144" y="5743"/>
                          <a:ext cx="564" cy="643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32" name="组合 31"/>
                    <p:cNvGrpSpPr/>
                    <p:nvPr/>
                  </p:nvGrpSpPr>
                  <p:grpSpPr>
                    <a:xfrm>
                      <a:off x="9004" y="2892"/>
                      <a:ext cx="6738" cy="5562"/>
                      <a:chOff x="6047" y="1896"/>
                      <a:chExt cx="6738" cy="5562"/>
                    </a:xfrm>
                  </p:grpSpPr>
                  <p:cxnSp>
                    <p:nvCxnSpPr>
                      <p:cNvPr id="33" name="直接连接符 32"/>
                      <p:cNvCxnSpPr/>
                      <p:nvPr/>
                    </p:nvCxnSpPr>
                    <p:spPr>
                      <a:xfrm flipH="1">
                        <a:off x="7335" y="2971"/>
                        <a:ext cx="3783" cy="373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4" name="组合 33"/>
                      <p:cNvGrpSpPr/>
                      <p:nvPr/>
                    </p:nvGrpSpPr>
                    <p:grpSpPr>
                      <a:xfrm>
                        <a:off x="6047" y="1896"/>
                        <a:ext cx="6739" cy="5562"/>
                        <a:chOff x="6047" y="1896"/>
                        <a:chExt cx="6739" cy="5562"/>
                      </a:xfrm>
                    </p:grpSpPr>
                    <p:sp>
                      <p:nvSpPr>
                        <p:cNvPr id="35" name="椭圆 34"/>
                        <p:cNvSpPr/>
                        <p:nvPr/>
                      </p:nvSpPr>
                      <p:spPr>
                        <a:xfrm>
                          <a:off x="7354" y="2940"/>
                          <a:ext cx="3764" cy="3764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2"/>
                          </a:solidFill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37" name="直接箭头连接符 36"/>
                        <p:cNvCxnSpPr/>
                        <p:nvPr/>
                      </p:nvCxnSpPr>
                      <p:spPr>
                        <a:xfrm>
                          <a:off x="6047" y="4790"/>
                          <a:ext cx="6466" cy="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2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直接箭头连接符 37"/>
                        <p:cNvCxnSpPr/>
                        <p:nvPr/>
                      </p:nvCxnSpPr>
                      <p:spPr>
                        <a:xfrm flipH="1" flipV="1">
                          <a:off x="9232" y="2186"/>
                          <a:ext cx="9" cy="527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2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>
                      <mc:Choice Requires="a14">
                        <p:sp>
                          <p:nvSpPr>
                            <p:cNvPr id="39" name="文本框 38"/>
                            <p:cNvSpPr txBox="1"/>
                            <p:nvPr/>
                          </p:nvSpPr>
                          <p:spPr>
                            <a:xfrm>
                              <a:off x="9318" y="1896"/>
                              <a:ext cx="564" cy="6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>
                                  <m:oMathParaPr>
                                    <m:jc/>
                                  </m:oMathParaPr>
                                  <m:oMath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𝒚</m:t>
                                    </m:r>
                                  </m:oMath>
                                </m:oMathPara>
                              </a14:m>
                              <a:endParaRPr lang="zh-CN" altLang="en-US" b="1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39" name="文本框 38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9318" y="1896"/>
                              <a:ext cx="564" cy="643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3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>
                      <mc:Choice Requires="a14">
                        <p:sp>
                          <p:nvSpPr>
                            <p:cNvPr id="40" name="文本框 39"/>
                            <p:cNvSpPr txBox="1"/>
                            <p:nvPr/>
                          </p:nvSpPr>
                          <p:spPr>
                            <a:xfrm>
                              <a:off x="12222" y="4822"/>
                              <a:ext cx="564" cy="6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>
                                  <m:oMathParaPr>
                                    <m:jc/>
                                  </m:oMathParaPr>
                                  <m:oMath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𝒙</m:t>
                                    </m:r>
                                  </m:oMath>
                                </m:oMathPara>
                              </a14:m>
                              <a:endParaRPr lang="zh-CN" altLang="en-US" b="1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40" name="文本框 3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2222" y="4822"/>
                              <a:ext cx="564" cy="643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4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>
                      <mc:Choice Requires="a14">
                        <p:sp>
                          <p:nvSpPr>
                            <p:cNvPr id="41" name="文本框 40"/>
                            <p:cNvSpPr txBox="1"/>
                            <p:nvPr/>
                          </p:nvSpPr>
                          <p:spPr>
                            <a:xfrm>
                              <a:off x="11118" y="2360"/>
                              <a:ext cx="1286" cy="11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>
                                  <m:oMathParaPr>
                                    <m:jc/>
                                  </m:oMathParaPr>
                                  <m:oMath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𝒚</m:t>
                                    </m:r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𝒙</m:t>
                                    </m:r>
                                  </m:oMath>
                                </m:oMathPara>
                              </a14:m>
                              <a:endParaRPr lang="zh-CN" altLang="en-US" b="1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41" name="文本框 40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1118" y="2360"/>
                              <a:ext cx="1286" cy="1126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5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2978" y="3644"/>
                    <a:ext cx="1556" cy="2029"/>
                    <a:chOff x="12978" y="3644"/>
                    <a:chExt cx="1556" cy="2029"/>
                  </a:xfrm>
                </p:grpSpPr>
                <mc:AlternateContent>
                  <mc:Choice Requires="a14">
                    <p:sp>
                      <p:nvSpPr>
                        <p:cNvPr id="43" name="文本框 42"/>
                        <p:cNvSpPr txBox="1"/>
                        <p:nvPr/>
                      </p:nvSpPr>
                      <p:spPr>
                        <a:xfrm>
                          <a:off x="13970" y="5030"/>
                          <a:ext cx="564" cy="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>
                              <m:oMathParaPr>
                                <m:jc/>
                              </m:oMathParaPr>
                              <m:oMath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/>
                        </a:p>
                      </p:txBody>
                    </p:sp>
                  </mc:Choice>
                  <mc:Fallback>
                    <p:sp>
                      <p:nvSpPr>
                        <p:cNvPr id="43" name="文本框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970" y="5030"/>
                          <a:ext cx="564" cy="643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>
                  <mc:Choice Requires="a14">
                    <p:sp>
                      <p:nvSpPr>
                        <p:cNvPr id="44" name="文本框 43"/>
                        <p:cNvSpPr txBox="1"/>
                        <p:nvPr/>
                      </p:nvSpPr>
                      <p:spPr>
                        <a:xfrm>
                          <a:off x="12978" y="3644"/>
                          <a:ext cx="564" cy="66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>
                              <m:oMathParaPr>
                                <m:jc/>
                              </m:oMathParaPr>
                              <m:oMath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/>
                        </a:p>
                      </p:txBody>
                    </p:sp>
                  </mc:Choice>
                  <mc:Fallback>
                    <p:sp>
                      <p:nvSpPr>
                        <p:cNvPr id="44" name="文本框 4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978" y="3644"/>
                          <a:ext cx="564" cy="66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grpSp>
            <p:nvGrpSpPr>
              <p:cNvPr id="47" name="组合 46"/>
              <p:cNvGrpSpPr/>
              <p:nvPr/>
            </p:nvGrpSpPr>
            <p:grpSpPr>
              <a:xfrm>
                <a:off x="14191" y="4308"/>
                <a:ext cx="1360" cy="2043"/>
                <a:chOff x="14191" y="4308"/>
                <a:chExt cx="1360" cy="2043"/>
              </a:xfrm>
            </p:grpSpPr>
            <p:cxnSp>
              <p:nvCxnSpPr>
                <p:cNvPr id="48" name="直接连接符 47"/>
                <p:cNvCxnSpPr/>
                <p:nvPr/>
              </p:nvCxnSpPr>
              <p:spPr>
                <a:xfrm flipH="1" flipV="1">
                  <a:off x="14739" y="4308"/>
                  <a:ext cx="812" cy="204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>
              <mc:Choice Requires="a14"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14191" y="4308"/>
                      <a:ext cx="509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b="1"/>
                    </a:p>
                  </p:txBody>
                </p:sp>
              </mc:Choice>
              <mc:Fallback>
                <p:sp>
                  <p:nvSpPr>
                    <p:cNvPr id="49" name="文本框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91" y="4308"/>
                      <a:ext cx="509" cy="58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8" name="组合 57"/>
            <p:cNvGrpSpPr/>
            <p:nvPr/>
          </p:nvGrpSpPr>
          <p:grpSpPr>
            <a:xfrm>
              <a:off x="13745" y="4883"/>
              <a:ext cx="3742" cy="2023"/>
              <a:chOff x="13745" y="4883"/>
              <a:chExt cx="3742" cy="2023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7184" y="5824"/>
                <a:ext cx="18" cy="573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 flipV="1">
                <a:off x="14998" y="4883"/>
                <a:ext cx="32" cy="1485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16757" y="6326"/>
                    <a:ext cx="73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𝑸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57" y="6326"/>
                    <a:ext cx="731" cy="58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603" y="6266"/>
                    <a:ext cx="73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03" y="6266"/>
                    <a:ext cx="731" cy="58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13745" y="5381"/>
                    <a:ext cx="1556" cy="885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f>
                            <m:fPr>
                              <m:type m:val="bar"/>
                              <m:ctrlPr>
                                <a:rPr lang="en-US" altLang="zh-CN" b="1" i="1">
                                  <a:solidFill>
                                    <a:srgbClr val="FFC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solidFill>
                                    <a:srgbClr val="FFC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solidFill>
                                    <a:srgbClr val="FFC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𝟐</m:t>
                              </m:r>
                            </m:den>
                          </m:f>
                          <m:r>
                            <m:rPr>
                              <m:sty m:val="bi"/>
                            </m:rPr>
                            <a:rPr lang="en-US" altLang="zh-CN" b="1" i="1">
                              <a:solidFill>
                                <a:srgbClr val="FFC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b="1" i="1">
                              <a:solidFill>
                                <a:srgbClr val="FFC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</m:oMath>
                      </m:oMathPara>
                    </a14:m>
                    <a:endParaRPr lang="en-US" altLang="zh-CN" b="1" i="1">
                      <a:solidFill>
                        <a:srgbClr val="FFC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45" y="5381"/>
                    <a:ext cx="1556" cy="88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弧形 56"/>
              <p:cNvSpPr/>
              <p:nvPr/>
            </p:nvSpPr>
            <p:spPr>
              <a:xfrm rot="14640000">
                <a:off x="15301" y="5891"/>
                <a:ext cx="559" cy="655"/>
              </a:xfrm>
              <a:prstGeom prst="arc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>
        <mc:Choice Requires="a14">
          <p:sp>
            <p:nvSpPr>
              <p:cNvPr id="60" name="文本框 59" title=""/>
              <p:cNvSpPr txBox="1"/>
              <p:nvPr/>
            </p:nvSpPr>
            <p:spPr>
              <a:xfrm>
                <a:off x="492760" y="651510"/>
                <a:ext cx="11193780" cy="15373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由公式四、五可得：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 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−(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)]=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 (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，</m:t>
                      </m:r>
                    </m:oMath>
                  </m:oMathPara>
                </a14:m>
                <a:endParaRPr lang="en-US" altLang="zh-CN" sz="2400" b="1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[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−(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)]=−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𝒄𝒐𝒔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 charset="0"/>
                        </a:rPr>
                        <m:t> (</m:t>
                      </m:r>
                      <m:f>
                        <m:fPr>
                          <m:type m:val="bar"/>
                          <m:ctrl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𝒔𝒊𝒏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b="1" i="1">
                  <a:solidFill>
                    <a:schemeClr val="tx1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" y="651510"/>
                <a:ext cx="11193780" cy="153733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646430" y="2416810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从而得：公式六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 title=""/>
          <p:cNvGrpSpPr/>
          <p:nvPr/>
        </p:nvGrpSpPr>
        <p:grpSpPr>
          <a:xfrm>
            <a:off x="3856990" y="2846705"/>
            <a:ext cx="3434715" cy="2188210"/>
            <a:chOff x="917" y="5078"/>
            <a:chExt cx="5409" cy="3446"/>
          </a:xfrm>
        </p:grpSpPr>
        <mc:AlternateContent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078" y="5078"/>
                  <a:ext cx="5080" cy="344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(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(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)=−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30000"/>
                    </a:lnSpc>
                  </a:pPr>
                  <a:endParaRPr lang="en-US" altLang="zh-CN" sz="2400" b="1" i="1">
                    <a:solidFill>
                      <a:srgbClr val="C0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" y="5078"/>
                  <a:ext cx="5080" cy="344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917" y="5269"/>
              <a:ext cx="5409" cy="2548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629920" y="-4635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 title=""/>
          <p:cNvGrpSpPr/>
          <p:nvPr/>
        </p:nvGrpSpPr>
        <p:grpSpPr>
          <a:xfrm>
            <a:off x="6638925" y="1182370"/>
            <a:ext cx="3434715" cy="2188210"/>
            <a:chOff x="917" y="5078"/>
            <a:chExt cx="5409" cy="3446"/>
          </a:xfrm>
        </p:grpSpPr>
        <mc:AlternateContent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078" y="5078"/>
                  <a:ext cx="5080" cy="344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(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(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)=−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30000"/>
                    </a:lnSpc>
                  </a:pPr>
                  <a:endParaRPr lang="en-US" altLang="zh-CN" sz="2400" b="1" i="1">
                    <a:solidFill>
                      <a:srgbClr val="C0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" y="5078"/>
                  <a:ext cx="5080" cy="344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917" y="5269"/>
              <a:ext cx="5409" cy="2548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 title=""/>
          <p:cNvGrpSpPr/>
          <p:nvPr/>
        </p:nvGrpSpPr>
        <p:grpSpPr>
          <a:xfrm>
            <a:off x="1549400" y="1182370"/>
            <a:ext cx="3434715" cy="2188210"/>
            <a:chOff x="917" y="5078"/>
            <a:chExt cx="5409" cy="3446"/>
          </a:xfrm>
        </p:grpSpPr>
        <mc:AlternateContent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078" y="5078"/>
                  <a:ext cx="5085" cy="3446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(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−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3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(</m:t>
                        </m:r>
                        <m:f>
                          <m:fPr>
                            <m:type m:val="bar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−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��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C0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30000"/>
                    </a:lnSpc>
                  </a:pPr>
                  <a:endParaRPr lang="en-US" altLang="zh-CN" sz="2400" b="1" i="1">
                    <a:solidFill>
                      <a:srgbClr val="C0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" y="5078"/>
                  <a:ext cx="5085" cy="344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917" y="5269"/>
              <a:ext cx="5409" cy="2548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546735" y="3871595"/>
                <a:ext cx="10843260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利用公式五或公式六，可以实现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正弦函数与余弦函数的相互转化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公式一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公式六都叫做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诱导公式</a:t>
                </a:r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" y="3871595"/>
                <a:ext cx="10843260" cy="11245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·全国·高一专题练习）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53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526797"/>
                <a:ext cx="14865910" cy="5331204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53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526797"/>
                <a:ext cx="14865910" cy="5331204"/>
              </a:xfrm>
              <a:blipFill rotWithShape="1">
                <a:blip r:embed="rId3"/>
                <a:stretch>
                  <a:fillRect l="-1" t="-5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题型一：利用诱导公式求解给角求值问题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330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90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°=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524001"/>
                <a:ext cx="11606380" cy="5334000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330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°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90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360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/>
                    <a:ea typeface="等线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30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°−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/>
                    <a:ea typeface="等线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524001"/>
                <a:ext cx="11606380" cy="5334000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题型一：利用诱导公式求解给角求值问题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·云南昆明·高一期末）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120901"/>
                <a:ext cx="11606380" cy="4737100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/>
                    <a:ea typeface="等线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733425"/>
                  </a:tabLst>
                </a:pPr>
                <a:r>
                  <a:rPr lang="zh-CN" altLang="zh-CN" sz="1800" b="1" kern="12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【方法技巧与总结】</a:t>
                </a:r>
                <a:r>
                  <a:rPr lang="zh-CN" altLang="zh-CN" sz="1800" b="1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利用诱导公式求任意角三角函数值的步骤</a:t>
                </a:r>
                <a:endParaRPr lang="zh-CN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负化正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：用公式一或三来转化．</a:t>
                </a:r>
                <a:endParaRPr lang="zh-CN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大化小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：用公式一将角化为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到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360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间的角．</a:t>
                </a:r>
                <a:endParaRPr lang="zh-CN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小化锐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：用公式二或四将大于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90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cs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的角转化为锐角．</a:t>
                </a:r>
                <a:endParaRPr lang="en-US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</a:rPr>
                  <a:t>4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锐求值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：得到锐角的三角函数后求值．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120901"/>
                <a:ext cx="11606380" cy="4737100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题型一：利用诱导公式求解给角求值问题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·安徽阜阳·高一期末）已知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是第二象限角，则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的值为（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．－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．－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044701"/>
                <a:ext cx="11606380" cy="4813300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是第二象限角，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044701"/>
                <a:ext cx="11606380" cy="4813300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>
          <a:xfrm>
            <a:off x="475690" y="509483"/>
            <a:ext cx="11606380" cy="612276"/>
          </a:xfrm>
        </p:spPr>
        <p:txBody>
          <a:bodyPr/>
          <a:lstStyle/>
          <a:p>
            <a:r>
              <a:rPr lang="zh-CN" altLang="en-US"/>
              <a:t>题型二：利用诱导公式求解给值求值问题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130805"/>
                <a:ext cx="11606380" cy="4727196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【解析】∵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∴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130805"/>
                <a:ext cx="11606380" cy="4727196"/>
              </a:xfrm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题型二：利用诱导公式求解给值求值问题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0" name="组合 29" title=""/>
          <p:cNvGrpSpPr/>
          <p:nvPr/>
        </p:nvGrpSpPr>
        <p:grpSpPr>
          <a:xfrm>
            <a:off x="591820" y="177800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1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复习导入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文本框 32" title=""/>
          <p:cNvSpPr txBox="1"/>
          <p:nvPr/>
        </p:nvSpPr>
        <p:spPr>
          <a:xfrm>
            <a:off x="592455" y="716915"/>
            <a:ext cx="1086929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前面利用圆的几何性质，得到了同角三角函数之间的基本关系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我们知道，圆的最重要的性质是对称性，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而对称性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如奇偶性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也是函数的重要性质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由此想到，可以利用圆的对称性，研究三角函数的对称性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组合 1" title=""/>
          <p:cNvGrpSpPr/>
          <p:nvPr/>
        </p:nvGrpSpPr>
        <p:grpSpPr>
          <a:xfrm>
            <a:off x="624840" y="2668905"/>
            <a:ext cx="5549265" cy="2896870"/>
            <a:chOff x="984" y="3489"/>
            <a:chExt cx="8739" cy="4562"/>
          </a:xfrm>
        </p:grpSpPr>
        <p:sp>
          <p:nvSpPr>
            <p:cNvPr id="5" name="文本框 4"/>
            <p:cNvSpPr txBox="1"/>
            <p:nvPr/>
          </p:nvSpPr>
          <p:spPr>
            <a:xfrm>
              <a:off x="984" y="3546"/>
              <a:ext cx="173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公式一</a:t>
              </a:r>
              <a:endParaRPr lang="zh-CN" altLang="en-US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025" y="3489"/>
                  <a:ext cx="6698" cy="456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𝒌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𝝅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𝒄𝒐𝒔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𝒌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𝝅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90000"/>
                    </a:lnSpc>
                  </a:pP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𝒕𝒂𝒏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+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𝒌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∙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𝟐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𝝅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)=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𝒔𝒊𝒏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 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>
                    <a:lnSpc>
                      <a:spcPct val="190000"/>
                    </a:lnSpc>
                  </a:pPr>
                  <a:r>
                    <a:rPr lang="zh-CN" altLang="en-US" sz="2400" b="1">
                      <a:solidFill>
                        <a:srgbClr val="C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其中</a:t>
                  </a:r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𝒌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∈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𝒁</m:t>
                        </m:r>
                        <m:r>
                          <m:rPr>
                            <m:sty m:val="bi"/>
                          </m:r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400" b="1" i="1">
                    <a:solidFill>
                      <a:srgbClr val="C0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" y="3489"/>
                  <a:ext cx="6698" cy="456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 title=""/>
          <p:cNvGrpSpPr/>
          <p:nvPr/>
        </p:nvGrpSpPr>
        <p:grpSpPr>
          <a:xfrm>
            <a:off x="7625080" y="2705100"/>
            <a:ext cx="3239770" cy="3225800"/>
            <a:chOff x="12008" y="4260"/>
            <a:chExt cx="5102" cy="5080"/>
          </a:xfrm>
        </p:grpSpPr>
        <p:grpSp>
          <p:nvGrpSpPr>
            <p:cNvPr id="17" name="组合 16"/>
            <p:cNvGrpSpPr/>
            <p:nvPr/>
          </p:nvGrpSpPr>
          <p:grpSpPr>
            <a:xfrm>
              <a:off x="12008" y="4260"/>
              <a:ext cx="5102" cy="1378"/>
              <a:chOff x="6269" y="3485"/>
              <a:chExt cx="5102" cy="1378"/>
            </a:xfrm>
          </p:grpSpPr>
          <mc:AlternateContent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6269" y="3699"/>
                    <a:ext cx="5103" cy="116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>
                        <m:oMathParaPr>
                          <m:jc/>
                        </m:oMathParaPr>
                        <m:oMath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𝒔𝒊𝒏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𝒄𝒐𝒔</m:t>
                              </m:r>
                            </m:e>
                            <m:sup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i="1">
                      <a:solidFill>
                        <a:srgbClr val="C0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 algn="ctr"/>
                    <a:endParaRPr lang="en-US" altLang="zh-CN" i="1">
                      <a:solidFill>
                        <a:srgbClr val="C0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" y="3699"/>
                    <a:ext cx="5103" cy="11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矩形 14"/>
              <p:cNvSpPr/>
              <p:nvPr/>
            </p:nvSpPr>
            <p:spPr>
              <a:xfrm>
                <a:off x="6340" y="3485"/>
                <a:ext cx="4977" cy="123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2008" y="7532"/>
              <a:ext cx="5102" cy="1808"/>
              <a:chOff x="6269" y="7013"/>
              <a:chExt cx="5102" cy="1808"/>
            </a:xfrm>
          </p:grpSpPr>
          <mc:AlternateContent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6269" y="7013"/>
                    <a:ext cx="5103" cy="1809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>
                        <m:oMathParaPr>
                          <m:jc/>
                        </m:oMathParaPr>
                        <m:oMath>
                          <m:f>
                            <m:fPr>
                              <m:type m:val="bar"/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𝒔𝒊𝒏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 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𝜶</m:t>
                              </m:r>
                            </m:num>
                            <m:den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𝒄𝒐𝒔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 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𝜶</m:t>
                              </m:r>
                            </m:den>
                          </m:f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C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ctr"/>
                    <a:endParaRPr lang="en-US" altLang="zh-CN" sz="2400" b="1" i="1">
                      <a:solidFill>
                        <a:srgbClr val="C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" y="7013"/>
                    <a:ext cx="5103" cy="180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矩形 15"/>
              <p:cNvSpPr/>
              <p:nvPr/>
            </p:nvSpPr>
            <p:spPr>
              <a:xfrm>
                <a:off x="6395" y="7013"/>
                <a:ext cx="4977" cy="123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" name="直接连接符 2" title=""/>
          <p:cNvCxnSpPr/>
          <p:nvPr/>
        </p:nvCxnSpPr>
        <p:spPr>
          <a:xfrm flipH="1">
            <a:off x="6685280" y="2513330"/>
            <a:ext cx="0" cy="374269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669176"/>
                <a:ext cx="11606380" cy="1760290"/>
              </a:xfrm>
            </p:spPr>
            <p:txBody>
              <a:bodyPr>
                <a:normAutofit fontScale="92500"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·河南南阳·高一期中）已知角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2021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		</a:t>
                </a:r>
                <a:r>
                  <a:rPr lang="en-US" altLang="zh-CN" sz="180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669176"/>
                <a:ext cx="11606380" cy="1760290"/>
              </a:xfrm>
              <a:blipFill rotWithShape="1">
                <a:blip r:embed="rId2"/>
                <a:stretch>
                  <a:fillRect l="-1" t="-30" r="5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348917"/>
                <a:ext cx="11606380" cy="4509083"/>
              </a:xfrm>
            </p:spPr>
            <p:txBody>
              <a:bodyPr>
                <a:normAutofit fontScale="90000" lnSpcReduction="100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𝒕𝒂𝒏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bi"/>
                        </m:rPr>
                        <a:rPr lang="en-US" altLang="zh-CN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2021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1010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故选：</a:t>
                </a:r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A.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733425"/>
                  </a:tabLst>
                </a:pPr>
                <a:r>
                  <a:rPr lang="zh-CN" altLang="zh-CN" sz="1800" b="1" kern="12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【方法技巧与总结】</a:t>
                </a:r>
                <a:endParaRPr lang="zh-CN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</a:pPr>
                <a:r>
                  <a:rPr lang="en-US" altLang="zh-CN" sz="1800" b="1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b="1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解决条件求值问题的方法</a:t>
                </a:r>
                <a:endParaRPr lang="zh-CN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）解决条件求值问题，首先要仔细观察条件与所求式之间的角、函数名及有关运算之间的差异及联系．</a:t>
                </a:r>
                <a:endParaRPr lang="en-US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</a:rPr>
                  <a:t>2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）可以将已知式进行变形向所求式转化，或将所求式进行变形向已知式转化．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348917"/>
                <a:ext cx="11606380" cy="4509083"/>
              </a:xfrm>
              <a:blipFill rotWithShape="1">
                <a:blip r:embed="rId3"/>
                <a:stretch>
                  <a:fillRect l="-1" t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题型二：利用诱导公式求解给值求值问题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103100" y="119380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16967" y="463284"/>
                <a:ext cx="11606380" cy="1760290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·陕西·蒲城县蒲城中学高一期末）（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）计算：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37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，求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16967" y="463284"/>
                <a:ext cx="11606380" cy="1760290"/>
              </a:xfrm>
              <a:blipFill rotWithShape="1">
                <a:blip r:embed="rId2"/>
                <a:stretch>
                  <a:fillRect l="-4" t="-21" r="2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979803"/>
                <a:ext cx="11606380" cy="4878198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）原式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1800" kern="100">
                    <a:effectLst/>
                    <a:latin typeface="等线"/>
                    <a:ea typeface="等线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）原式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bar"/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/>
                                          <a:ea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bar"/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/>
                                          <a:ea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979803"/>
                <a:ext cx="11606380" cy="4878198"/>
              </a:xfrm>
              <a:blipFill rotWithShape="1">
                <a:blip r:embed="rId3"/>
                <a:stretch>
                  <a:fillRect l="-1" t="-10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题型三：诱导公式在三角函数式化简中的应用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522006"/>
                <a:ext cx="11606380" cy="1760290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·浙江·杭州高级中学高一期末）（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）化简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）已知关于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的方程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的两根为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．求实数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以及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522006"/>
                <a:ext cx="11606380" cy="1760290"/>
              </a:xfrm>
              <a:blipFill rotWithShape="1">
                <a:blip r:embed="rId2"/>
                <a:stretch>
                  <a:fillRect l="-1" t="-2"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122415"/>
                <a:ext cx="11606380" cy="4735585"/>
              </a:xfrm>
            </p:spPr>
            <p:txBody>
              <a:bodyPr>
                <a:normAutofit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）因为关于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的方程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的两根为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/>
                  <a:t> 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122415"/>
                <a:ext cx="11606380" cy="4735585"/>
              </a:xfrm>
              <a:blipFill rotWithShape="1">
                <a:blip r:embed="rId3"/>
                <a:stretch>
                  <a:fillRect l="-1" t="-5" r="5" b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题型三：诱导公式在三角函数式化简中的应用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·全国·高一专题练习）求证：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954635"/>
                <a:ext cx="11606380" cy="4903365"/>
              </a:xfrm>
            </p:spPr>
            <p:txBody>
              <a:bodyPr/>
              <a:lstStyle/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【解析】左边＝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＝右边，所以原等式成立．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954635"/>
                <a:ext cx="11606380" cy="4903365"/>
              </a:xfrm>
              <a:blipFill rotWithShape="1">
                <a:blip r:embed="rId3"/>
                <a:stretch>
                  <a:fillRect l="-1" t="-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题型四：诱导公式在三角函数证明中的应用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·全国·高一课时练习）求证：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num>
                        <m:den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��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677799"/>
                <a:ext cx="11606380" cy="5490594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∵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左边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den>
                          </m:f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den>
                          </m:f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右边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i="1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∴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左边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右边，故原式成立．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733425"/>
                  </a:tabLst>
                </a:pPr>
                <a:r>
                  <a:rPr lang="zh-CN" altLang="zh-CN" sz="1800" b="1" kern="12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【方法技巧与总结】</a:t>
                </a:r>
                <a:endParaRPr lang="zh-CN" altLang="zh-CN" sz="1800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2933700"/>
                  </a:tabLst>
                </a:pPr>
                <a:r>
                  <a:rPr lang="zh-CN" altLang="zh-CN" sz="1800" b="1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三角恒等式的证明策略</a:t>
                </a:r>
                <a:endParaRPr lang="en-US" altLang="zh-CN" sz="1800" b="1" kern="1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2933700"/>
                  </a:tabLst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对于恒等式的证明，应遵循化繁为简的原则，从左边推到右边或从右边推到左边，也可以用左右归一、变更论证的方法．常用定义法、化弦法、拆项拆角法、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“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</a:rPr>
                  <a:t>1</a:t>
                </a:r>
                <a:r>
                  <a:rPr lang="en-US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的代换法、公式变形法，要熟练掌握基本公式，善于从中选择巧妙简捷的方法．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677799"/>
                <a:ext cx="11606380" cy="5490594"/>
              </a:xfrm>
              <a:blipFill rotWithShape="1">
                <a:blip r:embed="rId3"/>
                <a:stretch>
                  <a:fillRect l="-1" t="-2" r="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题型四：诱导公式在三角函数证明中的应用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503339"/>
                <a:ext cx="11606380" cy="2072572"/>
              </a:xfrm>
            </p:spPr>
            <p:txBody>
              <a:bodyPr>
                <a:normAutofit lnSpcReduction="1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·全国·高一课时练习）已知函数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）化简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，求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503339"/>
                <a:ext cx="11606380" cy="2072572"/>
              </a:xfrm>
              <a:blipFill rotWithShape="1">
                <a:blip r:embed="rId2"/>
                <a:stretch>
                  <a:fillRect l="-1" t="-20"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2575911"/>
                <a:ext cx="11716310" cy="4282089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bi"/>
                        </m:rPr>
                        <a:rPr lang="en-US" altLang="zh-CN" sz="1800" b="1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bar"/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/>
                                          <a:ea typeface="Cambria Math" panose="0204050305040603020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bar"/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/>
                                          <a:ea typeface="Cambria Math" panose="0204050305040603020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sepChr m:val="|"/>
                              <m:endChr m:val="]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("/>
                                  <m:sepChr m:val="|"/>
                                  <m:endChr m:val=")"/>
                                  <m:grow m:val="on"/>
                                  <m:shp m:val="centered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bar"/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/>
                                          <a:ea typeface="Cambria Math" panose="0204050305040603020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altLang="zh-CN" sz="1800" kern="100">
                    <a:effectLst/>
                    <a:latin typeface="等线"/>
                    <a:ea typeface="等线"/>
                    <a:cs typeface="Times New Roman" panose="02020603050405020304" pitchFamily="18" charset="0"/>
                  </a:rPr>
                  <a:t> 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altLang="zh-CN" sz="1800" i="1" kern="100">
                    <a:solidFill>
                      <a:srgbClr val="FF0000"/>
                    </a:solidFill>
                    <a:effectLst/>
                    <a:latin typeface="Cambria Math" panose="0204050305040603020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2575911"/>
                <a:ext cx="11716310" cy="4282089"/>
              </a:xfrm>
              <a:blipFill rotWithShape="1">
                <a:blip r:embed="rId3"/>
                <a:stretch>
                  <a:fillRect l="-1" t="-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题型五：诱导公式的综合应用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5690" y="723900"/>
                <a:ext cx="11606380" cy="1852011"/>
              </a:xfrm>
            </p:spPr>
            <p:txBody>
              <a:bodyPr>
                <a:normAutofit fontScale="850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·江西上饶·高一阶段练习）在平面直角坐标系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𝑥𝑂𝑦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中，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△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𝑂𝐴𝐵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的顶点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与坐标原点重合，点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轴的正半轴上，点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在第二象限，且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𝑂𝐴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𝑂𝐵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=∠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𝐴𝑂𝐵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，满足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的坐标；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5690" y="723900"/>
                <a:ext cx="11606380" cy="1852011"/>
              </a:xfrm>
              <a:blipFill rotWithShape="1">
                <a:blip r:embed="rId2"/>
                <a:stretch>
                  <a:fillRect l="-1" r="5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在第二象限，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，又点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的坐标为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zh-CN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zh-CN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25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bar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题型五：诱导公式的综合应用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·陕西渭南·高一期末）已知角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的终边经过点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的值；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）求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）由三角函数的定义可得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733425"/>
                  </a:tabLst>
                </a:pPr>
                <a:r>
                  <a:rPr lang="zh-CN" altLang="zh-CN" sz="1800" b="1" kern="12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【方法技巧与总结】</a:t>
                </a:r>
                <a:endParaRPr lang="en-US" altLang="zh-CN" sz="1800" b="1" kern="120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733425"/>
                  </a:tabLst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解决此类问题时，可先用诱导公式化简变形，将三角函数的角度统一后再用同角三角函数关系式，这样可避免公式交错使用时导致的混乱．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题型五：诱导公式的综合应用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427897"/>
                <a:ext cx="11606380" cy="5430103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ba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/>
                                      <a:ea typeface="Cambria Math" panose="0204050305040603020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800" kern="100">
                  <a:solidFill>
                    <a:srgbClr val="FF0000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)]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所以原式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427897"/>
                <a:ext cx="11606380" cy="5430103"/>
              </a:xfrm>
              <a:blipFill rotWithShape="1">
                <a:blip r:embed="rId3"/>
                <a:stretch>
                  <a:fillRect l="-1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题型六：利用互余互补关系求值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的值是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___________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533525"/>
                <a:ext cx="11606380" cy="5324475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【解析】因为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)]</m:t>
                      </m:r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533525"/>
                <a:ext cx="11606380" cy="5324475"/>
              </a:xfrm>
              <a:blipFill rotWithShape="1">
                <a:blip r:embed="rId3"/>
                <a:stretch>
                  <a:fillRect l="-1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题型六：利用互余互补关系求值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629920" y="33591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5" name="文本框 24" title=""/>
              <p:cNvSpPr txBox="1"/>
              <p:nvPr/>
            </p:nvSpPr>
            <p:spPr>
              <a:xfrm>
                <a:off x="646430" y="1001395"/>
                <a:ext cx="10592435" cy="164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如图，在直角坐标系内，设任意角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的终边与单位圆交于点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活动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：作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关于</a:t>
                </a:r>
                <a:r>
                  <a:rPr 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原点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的对称点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为终边的角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有什么关系？角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与角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的三角函数值之间有什么关系？</a:t>
                </a:r>
                <a:endPara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" y="1001395"/>
                <a:ext cx="10592435" cy="1641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0" name="文本框 29" title=""/>
              <p:cNvSpPr txBox="1"/>
              <p:nvPr/>
            </p:nvSpPr>
            <p:spPr>
              <a:xfrm>
                <a:off x="685800" y="2784475"/>
                <a:ext cx="6959600" cy="2602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下面，借助单位圆的对称性进行探究</a:t>
                </a:r>
                <a:r>
                  <a:rPr lang="en-US" alt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如图，以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为终边的角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𝛽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都是与角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终边相同的角，即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因此，只要探究角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的三角函数值之间的关系即可</a:t>
                </a:r>
                <a:r>
                  <a: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784475"/>
                <a:ext cx="6959600" cy="2602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 title=""/>
          <p:cNvGrpSpPr/>
          <p:nvPr/>
        </p:nvGrpSpPr>
        <p:grpSpPr>
          <a:xfrm>
            <a:off x="8045450" y="2385695"/>
            <a:ext cx="3859530" cy="3186430"/>
            <a:chOff x="12670" y="3757"/>
            <a:chExt cx="6078" cy="5018"/>
          </a:xfrm>
        </p:grpSpPr>
        <p:grpSp>
          <p:nvGrpSpPr>
            <p:cNvPr id="29" name="组合 28"/>
            <p:cNvGrpSpPr/>
            <p:nvPr/>
          </p:nvGrpSpPr>
          <p:grpSpPr>
            <a:xfrm>
              <a:off x="12670" y="3757"/>
              <a:ext cx="6079" cy="5018"/>
              <a:chOff x="9273" y="2892"/>
              <a:chExt cx="6739" cy="5562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9273" y="2892"/>
                <a:ext cx="6739" cy="5562"/>
                <a:chOff x="9004" y="2892"/>
                <a:chExt cx="6739" cy="5562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 flipV="1">
                  <a:off x="12193" y="4822"/>
                  <a:ext cx="2720" cy="996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 flipH="1">
                  <a:off x="9901" y="5818"/>
                  <a:ext cx="2297" cy="101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组合 19"/>
                <p:cNvGrpSpPr/>
                <p:nvPr/>
              </p:nvGrpSpPr>
              <p:grpSpPr>
                <a:xfrm>
                  <a:off x="9004" y="2892"/>
                  <a:ext cx="6739" cy="5562"/>
                  <a:chOff x="9004" y="2892"/>
                  <a:chExt cx="6739" cy="556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9004" y="2892"/>
                    <a:ext cx="6739" cy="5562"/>
                    <a:chOff x="9004" y="2892"/>
                    <a:chExt cx="6739" cy="5562"/>
                  </a:xfrm>
                </p:grpSpPr>
                <mc:AlternateContent>
                  <mc:Choice Requires="a14">
                    <p:sp>
                      <p:nvSpPr>
                        <p:cNvPr id="9" name="文本框 8"/>
                        <p:cNvSpPr txBox="1"/>
                        <p:nvPr/>
                      </p:nvSpPr>
                      <p:spPr>
                        <a:xfrm>
                          <a:off x="12144" y="5743"/>
                          <a:ext cx="564" cy="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>
                              <m:oMathParaPr>
                                <m:jc/>
                              </m:oMathParaPr>
                              <m:oMath>
                                <m:r>
                                  <m:rPr>
                                    <m:sty m:val="b"/>
                                  </m:rPr>
                                  <a:rPr lang="en-US" altLang="zh-CN" b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𝐎</m:t>
                                </m:r>
                              </m:oMath>
                            </m:oMathPara>
                          </a14:m>
                          <a:endParaRPr lang="en-US" altLang="zh-CN" b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9" name="文本框 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144" y="5743"/>
                          <a:ext cx="564" cy="643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2" name="组合 11"/>
                    <p:cNvGrpSpPr/>
                    <p:nvPr/>
                  </p:nvGrpSpPr>
                  <p:grpSpPr>
                    <a:xfrm>
                      <a:off x="9004" y="2892"/>
                      <a:ext cx="6739" cy="5562"/>
                      <a:chOff x="6047" y="1896"/>
                      <a:chExt cx="6739" cy="5562"/>
                    </a:xfrm>
                  </p:grpSpPr>
                  <p:sp>
                    <p:nvSpPr>
                      <p:cNvPr id="4" name="椭圆 3"/>
                      <p:cNvSpPr/>
                      <p:nvPr/>
                    </p:nvSpPr>
                    <p:spPr>
                      <a:xfrm>
                        <a:off x="7354" y="2940"/>
                        <a:ext cx="3764" cy="3764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2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5" name="直接箭头连接符 4"/>
                      <p:cNvCxnSpPr/>
                      <p:nvPr/>
                    </p:nvCxnSpPr>
                    <p:spPr>
                      <a:xfrm>
                        <a:off x="6047" y="4790"/>
                        <a:ext cx="6466" cy="3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2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直接箭头连接符 5"/>
                      <p:cNvCxnSpPr/>
                      <p:nvPr/>
                    </p:nvCxnSpPr>
                    <p:spPr>
                      <a:xfrm flipH="1" flipV="1">
                        <a:off x="9232" y="2186"/>
                        <a:ext cx="9" cy="527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2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>
                    <mc:Choice Requires="a14">
                      <p:sp>
                        <p:nvSpPr>
                          <p:cNvPr id="7" name="文本框 6"/>
                          <p:cNvSpPr txBox="1"/>
                          <p:nvPr/>
                        </p:nvSpPr>
                        <p:spPr>
                          <a:xfrm>
                            <a:off x="9318" y="1896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𝒚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7" name="文本框 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318" y="1896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>
                    <mc:Choice Requires="a14">
                      <p:sp>
                        <p:nvSpPr>
                          <p:cNvPr id="8" name="文本框 7"/>
                          <p:cNvSpPr txBox="1"/>
                          <p:nvPr/>
                        </p:nvSpPr>
                        <p:spPr>
                          <a:xfrm>
                            <a:off x="12222" y="4822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𝒙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8" name="文本框 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222" y="4822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9613" y="5030"/>
                    <a:ext cx="4921" cy="1630"/>
                    <a:chOff x="9613" y="5030"/>
                    <a:chExt cx="4921" cy="1630"/>
                  </a:xfrm>
                </p:grpSpPr>
                <mc:AlternateContent>
                  <mc:Choice Requires="a14">
                    <p:sp>
                      <p:nvSpPr>
                        <p:cNvPr id="17" name="文本框 16"/>
                        <p:cNvSpPr txBox="1"/>
                        <p:nvPr/>
                      </p:nvSpPr>
                      <p:spPr>
                        <a:xfrm>
                          <a:off x="13970" y="5030"/>
                          <a:ext cx="564" cy="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>
                              <m:oMathParaPr>
                                <m:jc/>
                              </m:oMathParaPr>
                              <m:oMath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/>
                        </a:p>
                      </p:txBody>
                    </p:sp>
                  </mc:Choice>
                  <mc:Fallback>
                    <p:sp>
                      <p:nvSpPr>
                        <p:cNvPr id="17" name="文本框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970" y="5030"/>
                          <a:ext cx="564" cy="643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>
                  <mc:Choice Requires="a14">
                    <p:sp>
                      <p:nvSpPr>
                        <p:cNvPr id="18" name="文本框 17"/>
                        <p:cNvSpPr txBox="1"/>
                        <p:nvPr/>
                      </p:nvSpPr>
                      <p:spPr>
                        <a:xfrm>
                          <a:off x="9613" y="6017"/>
                          <a:ext cx="564" cy="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>
                              <m:oMathParaPr>
                                <m:jc/>
                              </m:oMathParaPr>
                              <m:oMath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/>
                        </a:p>
                      </p:txBody>
                    </p:sp>
                  </mc:Choice>
                  <mc:Fallback>
                    <p:sp>
                      <p:nvSpPr>
                        <p:cNvPr id="18" name="文本框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613" y="6017"/>
                          <a:ext cx="564" cy="643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sp>
            <p:nvSpPr>
              <p:cNvPr id="22" name="弧形 21"/>
              <p:cNvSpPr/>
              <p:nvPr/>
            </p:nvSpPr>
            <p:spPr>
              <a:xfrm>
                <a:off x="13294" y="5518"/>
                <a:ext cx="119" cy="300"/>
              </a:xfrm>
              <a:prstGeom prst="arc">
                <a:avLst>
                  <a:gd name="adj1" fmla="val 16200000"/>
                  <a:gd name="adj2" fmla="val 5014490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13322" y="5393"/>
                    <a:ext cx="564" cy="5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</m:oMath>
                      </m:oMathPara>
                    </a14:m>
                    <a:endParaRPr lang="en-US" altLang="zh-CN" sz="1400" b="1" i="1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22" y="5393"/>
                    <a:ext cx="564" cy="53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组合 33"/>
            <p:cNvGrpSpPr/>
            <p:nvPr/>
          </p:nvGrpSpPr>
          <p:grpSpPr>
            <a:xfrm>
              <a:off x="13671" y="5706"/>
              <a:ext cx="2403" cy="1271"/>
              <a:chOff x="13671" y="5706"/>
              <a:chExt cx="2403" cy="1271"/>
            </a:xfrm>
          </p:grpSpPr>
          <p:sp>
            <p:nvSpPr>
              <p:cNvPr id="32" name="弧形 31"/>
              <p:cNvSpPr/>
              <p:nvPr/>
            </p:nvSpPr>
            <p:spPr>
              <a:xfrm>
                <a:off x="15138" y="5843"/>
                <a:ext cx="937" cy="1134"/>
              </a:xfrm>
              <a:prstGeom prst="arc">
                <a:avLst>
                  <a:gd name="adj1" fmla="val 9688331"/>
                  <a:gd name="adj2" fmla="val 3637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13671" y="5706"/>
                    <a:ext cx="188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m:rPr>
                              <m:sty m:val="bi"/>
                            </m:rP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  <m:r>
                            <m:rPr>
                              <m:sty m:val="bi"/>
                            </m:rP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</m:oMath>
                      </m:oMathPara>
                    </a14:m>
                    <a:endParaRPr lang="en-US" altLang="zh-CN" sz="1400" b="1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1" y="5706"/>
                    <a:ext cx="1880" cy="48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内容占位符 1" title="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【对点训练</a:t>
                </a:r>
                <a:r>
                  <a:rPr lang="en-US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r>
                  <a:rPr lang="zh-CN" altLang="zh-CN" sz="1800" b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2023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·江西省万载中学高一期中）若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i="1"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i="1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的值为</a:t>
                </a:r>
                <a:r>
                  <a:rPr lang="en-US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_____</a:t>
                </a:r>
                <a:r>
                  <a:rPr lang="zh-CN" altLang="zh-CN" sz="18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zh-CN" altLang="en-US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" t="-16" r="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内容占位符 2" title="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75690" y="1600201"/>
                <a:ext cx="11606380" cy="5257800"/>
              </a:xfrm>
            </p:spPr>
            <p:txBody>
              <a:bodyPr/>
              <a:lstStyle/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【答案】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【解析】由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ba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zh-CN" sz="1800" kern="100">
                  <a:effectLst/>
                  <a:latin typeface="等线"/>
                  <a:ea typeface="等线"/>
                  <a:cs typeface="Times New Roman" panose="02020603050405020304" pitchFamily="18" charset="0"/>
                </a:endParaRPr>
              </a:p>
              <a:p>
                <a:pPr algn="l" fontAlgn="ctr">
                  <a:lnSpc>
                    <a:spcPct val="150000"/>
                  </a:lnSpc>
                </a:pPr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故答案为：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1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zh-CN" altLang="zh-CN" sz="1800" i="1" kern="100">
                              <a:effectLst/>
                              <a:latin typeface="Cambria Math" panose="02040503050406030204"/>
                              <a:ea typeface="Cambria Math" panose="0204050305040603020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zh-CN" altLang="zh-CN" sz="1800" kern="10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endParaRPr lang="en-US" altLang="zh-CN" sz="1800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733425"/>
                  </a:tabLst>
                </a:pPr>
                <a:r>
                  <a:rPr lang="zh-CN" altLang="zh-CN" sz="1800" b="1" kern="12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【方法技巧与总结】</a:t>
                </a:r>
                <a:endParaRPr lang="en-US" altLang="zh-CN" sz="1800" b="1" kern="1200">
                  <a:solidFill>
                    <a:srgbClr val="0000FF"/>
                  </a:solidFill>
                  <a:effectLst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  <a:tabLst>
                    <a:tab pos="733425"/>
                  </a:tabLst>
                </a:pPr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巧用相关角的关系会简化解题过程．观察所求角与已知角是否具有互余、互补等特殊关系．在转化过程中可以由已知到未知，也可以由未知索已知．常见的互余关系有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；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；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等．常见的互补关系有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；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1800" i="1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solidFill>
                            <a:srgbClr val="0000FF"/>
                          </a:solidFill>
                          <a:effectLst/>
                          <a:latin typeface="Cambria Math" panose="02040503050406030204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r>
                  <a:rPr lang="zh-CN" altLang="zh-CN" sz="1800" kern="100">
                    <a:solidFill>
                      <a:srgbClr val="0000FF"/>
                    </a:solidFill>
                    <a:effectLst/>
                    <a:cs typeface="Times New Roman" panose="02020603050405020304" pitchFamily="18" charset="0"/>
                  </a:rPr>
                  <a:t>等．</a:t>
                </a:r>
                <a:endParaRPr lang="zh-CN" alt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75690" y="1600201"/>
                <a:ext cx="11606380" cy="5257800"/>
              </a:xfrm>
              <a:blipFill rotWithShape="1">
                <a:blip r:embed="rId3"/>
                <a:stretch>
                  <a:fillRect l="-1" r="5" b="-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 title="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/>
              <a:t>题型六：利用互余互补关系求值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wipe/>
  </p:transition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1" title=""/>
          <p:cNvGrpSpPr/>
          <p:nvPr/>
        </p:nvGrpSpPr>
        <p:grpSpPr>
          <a:xfrm>
            <a:off x="629602" y="398463"/>
            <a:ext cx="11193462" cy="583565"/>
            <a:chOff x="614597" y="884420"/>
            <a:chExt cx="11192657" cy="584139"/>
          </a:xfrm>
        </p:grpSpPr>
        <p:cxnSp>
          <p:nvCxnSpPr>
            <p:cNvPr id="2" name="直接连接符 3"/>
            <p:cNvCxnSpPr/>
            <p:nvPr/>
          </p:nvCxnSpPr>
          <p:spPr>
            <a:xfrm>
              <a:off x="10456389" y="1162505"/>
              <a:ext cx="598444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18"/>
            <p:cNvGrpSpPr/>
            <p:nvPr/>
          </p:nvGrpSpPr>
          <p:grpSpPr>
            <a:xfrm>
              <a:off x="614597" y="884420"/>
              <a:ext cx="5566353" cy="584139"/>
              <a:chOff x="1633928" y="944381"/>
              <a:chExt cx="5566353" cy="584139"/>
            </a:xfrm>
          </p:grpSpPr>
          <p:grpSp>
            <p:nvGrpSpPr>
              <p:cNvPr id="7" name="组合 17"/>
              <p:cNvGrpSpPr/>
              <p:nvPr/>
            </p:nvGrpSpPr>
            <p:grpSpPr>
              <a:xfrm>
                <a:off x="1633928" y="990512"/>
                <a:ext cx="5566353" cy="508504"/>
                <a:chOff x="1633928" y="990512"/>
                <a:chExt cx="5566353" cy="508504"/>
              </a:xfrm>
            </p:grpSpPr>
            <p:sp>
              <p:nvSpPr>
                <p:cNvPr id="8" name="五边形 13"/>
                <p:cNvSpPr/>
                <p:nvPr/>
              </p:nvSpPr>
              <p:spPr>
                <a:xfrm>
                  <a:off x="4876957" y="993641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五边形 14"/>
                <p:cNvSpPr/>
                <p:nvPr/>
              </p:nvSpPr>
              <p:spPr>
                <a:xfrm>
                  <a:off x="3810234" y="990463"/>
                  <a:ext cx="2323933" cy="494199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五边形 15"/>
                <p:cNvSpPr/>
                <p:nvPr/>
              </p:nvSpPr>
              <p:spPr>
                <a:xfrm>
                  <a:off x="2751448" y="996819"/>
                  <a:ext cx="2322345" cy="494199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" name="五边形 10"/>
                <p:cNvSpPr/>
                <p:nvPr/>
              </p:nvSpPr>
              <p:spPr>
                <a:xfrm>
                  <a:off x="1633928" y="990463"/>
                  <a:ext cx="2323933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2" name="TextBox 13"/>
              <p:cNvSpPr/>
              <p:nvPr/>
            </p:nvSpPr>
            <p:spPr>
              <a:xfrm>
                <a:off x="1783777" y="944381"/>
                <a:ext cx="3835124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课堂小结</a:t>
                </a:r>
                <a:r>
                  <a:rPr lang="en-US" altLang="zh-CN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13" name="直接连接符 5"/>
            <p:cNvCxnSpPr/>
            <p:nvPr/>
          </p:nvCxnSpPr>
          <p:spPr>
            <a:xfrm>
              <a:off x="6416492" y="1184752"/>
              <a:ext cx="598445" cy="159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6"/>
            <p:cNvCxnSpPr/>
            <p:nvPr/>
          </p:nvCxnSpPr>
          <p:spPr>
            <a:xfrm>
              <a:off x="7227646" y="1186342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7"/>
            <p:cNvCxnSpPr/>
            <p:nvPr/>
          </p:nvCxnSpPr>
          <p:spPr>
            <a:xfrm>
              <a:off x="8024514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8"/>
            <p:cNvCxnSpPr/>
            <p:nvPr/>
          </p:nvCxnSpPr>
          <p:spPr>
            <a:xfrm>
              <a:off x="8832493" y="1186342"/>
              <a:ext cx="598445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9"/>
            <p:cNvCxnSpPr/>
            <p:nvPr/>
          </p:nvCxnSpPr>
          <p:spPr>
            <a:xfrm>
              <a:off x="9643648" y="1189520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0"/>
            <p:cNvCxnSpPr/>
            <p:nvPr/>
          </p:nvCxnSpPr>
          <p:spPr>
            <a:xfrm>
              <a:off x="11207222" y="1164095"/>
              <a:ext cx="600032" cy="1589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>
        <mc:Choice Requires="a14">
          <p:sp>
            <p:nvSpPr>
              <p:cNvPr id="19" name="文本框 18" title=""/>
              <p:cNvSpPr txBox="1"/>
              <p:nvPr/>
            </p:nvSpPr>
            <p:spPr>
              <a:xfrm>
                <a:off x="629285" y="1225550"/>
                <a:ext cx="6066084" cy="3865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课堂小结：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回顾诱导公式一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~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四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；</a:t>
                </a: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诱导公式五、六及其推导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(3)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利用诱导公式求值化简的常见处理方法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.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作业：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(1)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整理本节课的题型；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课本第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194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页习题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．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第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、</a:t>
                </a:r>
                <a:r>
                  <a:rPr lang="en-US" altLang="zh-CN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题．</a:t>
                </a:r>
                <a:endPara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5" y="1225550"/>
                <a:ext cx="6066084" cy="3865289"/>
              </a:xfrm>
              <a:prstGeom prst="rect">
                <a:avLst/>
              </a:prstGeom>
              <a:blipFill rotWithShape="1">
                <a:blip r:embed="rId2"/>
                <a:stretch>
                  <a:fillRect r="-1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477500" y="10871200"/>
            <a:ext cx="330200" cy="241300"/>
          </a:xfrm>
          <a:prstGeom prst="cube">
            <a:avLst/>
          </a:prstGeom>
        </p:spPr>
      </p:pic>
      <p:pic>
        <p:nvPicPr>
          <p:cNvPr id="6" name="图片 5" title="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27" y="3112"/>
            <a:ext cx="3210373" cy="8954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629920" y="-4635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0" name="文本框 29" title=""/>
              <p:cNvSpPr txBox="1"/>
              <p:nvPr/>
            </p:nvSpPr>
            <p:spPr>
              <a:xfrm>
                <a:off x="646430" y="537210"/>
                <a:ext cx="7658735" cy="3359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mbria Math" panose="02040503050406030204" charset="0"/>
                  </a:rPr>
                  <a:t>是</a:t>
                </a:r>
                <a:r>
                  <a:rPr lang="zh-CN" altLang="en-US"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关于原点的对称点，所以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solidFill>
                    <a:srgbClr val="0000FF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根据三角函数的定义，得：</a:t>
                </a:r>
                <a:endParaRPr lang="en-US" altLang="zh-CN" sz="2400" b="1">
                  <a:solidFill>
                    <a:srgbClr val="0000FF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endParaRPr lang="en-US" altLang="zh-CN" sz="2400" i="1">
                  <a:solidFill>
                    <a:srgbClr val="0000FF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1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endParaRPr lang="en-US" altLang="zh-CN" sz="2400" i="1">
                  <a:solidFill>
                    <a:srgbClr val="0000FF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zh-CN" altLang="en-US" sz="2400" b="1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从而得：</a:t>
                </a:r>
                <a:endParaRPr lang="zh-CN" altLang="en-US" sz="2400" b="1">
                  <a:solidFill>
                    <a:srgbClr val="0000FF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" y="537210"/>
                <a:ext cx="7658735" cy="3359959"/>
              </a:xfrm>
              <a:prstGeom prst="rect">
                <a:avLst/>
              </a:prstGeom>
              <a:blipFill rotWithShape="1">
                <a:blip r:embed="rId2"/>
                <a:stretch>
                  <a:fillRect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 title=""/>
          <p:cNvGrpSpPr/>
          <p:nvPr/>
        </p:nvGrpSpPr>
        <p:grpSpPr>
          <a:xfrm>
            <a:off x="8110947" y="474345"/>
            <a:ext cx="4091007" cy="3186430"/>
            <a:chOff x="12558" y="3757"/>
            <a:chExt cx="6443" cy="5018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58" y="3757"/>
              <a:ext cx="6443" cy="5018"/>
              <a:chOff x="9149" y="2892"/>
              <a:chExt cx="7142" cy="556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9149" y="2892"/>
                <a:ext cx="7142" cy="5562"/>
                <a:chOff x="8880" y="2892"/>
                <a:chExt cx="7142" cy="5562"/>
              </a:xfrm>
            </p:grpSpPr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12193" y="4822"/>
                  <a:ext cx="2720" cy="996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flipH="1">
                  <a:off x="9901" y="5818"/>
                  <a:ext cx="2297" cy="101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组合 27"/>
                <p:cNvGrpSpPr/>
                <p:nvPr/>
              </p:nvGrpSpPr>
              <p:grpSpPr>
                <a:xfrm>
                  <a:off x="8880" y="2892"/>
                  <a:ext cx="7142" cy="5562"/>
                  <a:chOff x="8880" y="2892"/>
                  <a:chExt cx="7142" cy="5562"/>
                </a:xfrm>
              </p:grpSpPr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9004" y="2892"/>
                    <a:ext cx="6739" cy="5562"/>
                    <a:chOff x="9004" y="2892"/>
                    <a:chExt cx="6739" cy="5562"/>
                  </a:xfrm>
                </p:grpSpPr>
                <mc:AlternateContent>
                  <mc:Choice Requires="a14">
                    <p:sp>
                      <p:nvSpPr>
                        <p:cNvPr id="37" name="文本框 36"/>
                        <p:cNvSpPr txBox="1"/>
                        <p:nvPr/>
                      </p:nvSpPr>
                      <p:spPr>
                        <a:xfrm>
                          <a:off x="12144" y="5743"/>
                          <a:ext cx="564" cy="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>
                              <m:oMathParaPr>
                                <m:jc/>
                              </m:oMathParaPr>
                              <m:oMath>
                                <m:r>
                                  <m:rPr>
                                    <m:sty m:val="b"/>
                                  </m:rPr>
                                  <a:rPr lang="en-US" altLang="zh-CN" b="1">
                                    <a:latin typeface="Cambria Math" panose="02040503050406030204"/>
                                    <a:cs typeface="Cambria Math" panose="02040503050406030204" charset="0"/>
                                  </a:rPr>
                                  <m:t>𝐎</m:t>
                                </m:r>
                              </m:oMath>
                            </m:oMathPara>
                          </a14:m>
                          <a:endParaRPr lang="en-US" altLang="zh-CN" b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7" name="文本框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144" y="5743"/>
                          <a:ext cx="564" cy="643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9004" y="2892"/>
                      <a:ext cx="6739" cy="5562"/>
                      <a:chOff x="6047" y="1896"/>
                      <a:chExt cx="6739" cy="5562"/>
                    </a:xfrm>
                  </p:grpSpPr>
                  <p:sp>
                    <p:nvSpPr>
                      <p:cNvPr id="39" name="椭圆 38"/>
                      <p:cNvSpPr/>
                      <p:nvPr/>
                    </p:nvSpPr>
                    <p:spPr>
                      <a:xfrm>
                        <a:off x="7354" y="2940"/>
                        <a:ext cx="3764" cy="3764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2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40" name="直接箭头连接符 39"/>
                      <p:cNvCxnSpPr/>
                      <p:nvPr/>
                    </p:nvCxnSpPr>
                    <p:spPr>
                      <a:xfrm>
                        <a:off x="6047" y="4790"/>
                        <a:ext cx="6466" cy="3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2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直接箭头连接符 40"/>
                      <p:cNvCxnSpPr/>
                      <p:nvPr/>
                    </p:nvCxnSpPr>
                    <p:spPr>
                      <a:xfrm flipH="1" flipV="1">
                        <a:off x="9232" y="2186"/>
                        <a:ext cx="9" cy="527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2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>
                    <mc:Choice Requires="a14">
                      <p:sp>
                        <p:nvSpPr>
                          <p:cNvPr id="42" name="文本框 41"/>
                          <p:cNvSpPr txBox="1"/>
                          <p:nvPr/>
                        </p:nvSpPr>
                        <p:spPr>
                          <a:xfrm>
                            <a:off x="9318" y="1896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𝒚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42" name="文本框 4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318" y="1896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>
                    <mc:Choice Requires="a14">
                      <p:sp>
                        <p:nvSpPr>
                          <p:cNvPr id="43" name="文本框 42"/>
                          <p:cNvSpPr txBox="1"/>
                          <p:nvPr/>
                        </p:nvSpPr>
                        <p:spPr>
                          <a:xfrm>
                            <a:off x="12222" y="4822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𝒙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43" name="文本框 4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222" y="4822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8880" y="5030"/>
                    <a:ext cx="7142" cy="2446"/>
                    <a:chOff x="8880" y="5030"/>
                    <a:chExt cx="7142" cy="2446"/>
                  </a:xfrm>
                </p:grpSpPr>
                <mc:AlternateContent>
                  <mc:Choice Requires="a14">
                    <p:sp>
                      <p:nvSpPr>
                        <p:cNvPr id="45" name="文本框 44"/>
                        <p:cNvSpPr txBox="1"/>
                        <p:nvPr/>
                      </p:nvSpPr>
                      <p:spPr>
                        <a:xfrm>
                          <a:off x="13970" y="5030"/>
                          <a:ext cx="2052" cy="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>
                              <m:oMathParaPr>
                                <m:jc/>
                              </m:oMathParaPr>
                              <m:oMath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/>
                        </a:p>
                      </p:txBody>
                    </p:sp>
                  </mc:Choice>
                  <mc:Fallback>
                    <p:sp>
                      <p:nvSpPr>
                        <p:cNvPr id="45" name="文本框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970" y="5030"/>
                          <a:ext cx="2052" cy="643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>
                  <mc:Choice Requires="a14">
                    <p:sp>
                      <p:nvSpPr>
                        <p:cNvPr id="46" name="文本框 45"/>
                        <p:cNvSpPr txBox="1"/>
                        <p:nvPr/>
                      </p:nvSpPr>
                      <p:spPr>
                        <a:xfrm>
                          <a:off x="8880" y="6833"/>
                          <a:ext cx="1614" cy="64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>
                              <m:oMathParaPr>
                                <m:jc/>
                              </m:oMathParaPr>
                              <m:oMath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ea typeface="宋体" panose="02010600030101010101" pitchFamily="2" charset="-122"/>
                                        <a:cs typeface="Cambria Math" panose="02040503050406030204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m:rPr>
                                    <m:sty m:val="bi"/>
                                  </m:rPr>
                                  <a:rPr lang="en-US" altLang="zh-CN" b="1" i="1">
                                    <a:latin typeface="Cambria Math" panose="02040503050406030204"/>
                                    <a:ea typeface="宋体" panose="02010600030101010101" pitchFamily="2" charset="-122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/>
                        </a:p>
                      </p:txBody>
                    </p:sp>
                  </mc:Choice>
                  <mc:Fallback>
                    <p:sp>
                      <p:nvSpPr>
                        <p:cNvPr id="46" name="文本框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80" y="6833"/>
                          <a:ext cx="1614" cy="643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sp>
            <p:nvSpPr>
              <p:cNvPr id="47" name="弧形 46"/>
              <p:cNvSpPr/>
              <p:nvPr/>
            </p:nvSpPr>
            <p:spPr>
              <a:xfrm>
                <a:off x="13294" y="5518"/>
                <a:ext cx="119" cy="300"/>
              </a:xfrm>
              <a:prstGeom prst="arc">
                <a:avLst>
                  <a:gd name="adj1" fmla="val 16200000"/>
                  <a:gd name="adj2" fmla="val 5014490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>
            <mc:Choice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13322" y="5393"/>
                    <a:ext cx="564" cy="5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1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</m:oMath>
                      </m:oMathPara>
                    </a14:m>
                    <a:endParaRPr lang="en-US" altLang="zh-CN" sz="1400" b="1" i="1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48" name="文本框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22" y="5393"/>
                    <a:ext cx="564" cy="53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组合 48"/>
            <p:cNvGrpSpPr/>
            <p:nvPr/>
          </p:nvGrpSpPr>
          <p:grpSpPr>
            <a:xfrm>
              <a:off x="13671" y="5706"/>
              <a:ext cx="2403" cy="1271"/>
              <a:chOff x="13671" y="5706"/>
              <a:chExt cx="2403" cy="1271"/>
            </a:xfrm>
          </p:grpSpPr>
          <p:sp>
            <p:nvSpPr>
              <p:cNvPr id="50" name="弧形 49"/>
              <p:cNvSpPr/>
              <p:nvPr/>
            </p:nvSpPr>
            <p:spPr>
              <a:xfrm>
                <a:off x="15138" y="5843"/>
                <a:ext cx="937" cy="1134"/>
              </a:xfrm>
              <a:prstGeom prst="arc">
                <a:avLst>
                  <a:gd name="adj1" fmla="val 9688331"/>
                  <a:gd name="adj2" fmla="val 3637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>
            <mc:Choice Requires="a14"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3671" y="5706"/>
                    <a:ext cx="1880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𝜷</m:t>
                          </m:r>
                          <m:r>
                            <m:rPr>
                              <m:sty m:val="bi"/>
                            </m:rP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m:rPr>
                              <m:sty m:val="bi"/>
                            </m:rP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  <m:r>
                            <m:rPr>
                              <m:sty m:val="bi"/>
                            </m:rP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14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</m:oMath>
                      </m:oMathPara>
                    </a14:m>
                    <a:endParaRPr lang="en-US" altLang="zh-CN" sz="1400" b="1" i="1">
                      <a:solidFill>
                        <a:srgbClr val="FF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1" name="文本框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1" y="5706"/>
                    <a:ext cx="1880" cy="48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9" name="组合 58" title=""/>
          <p:cNvGrpSpPr/>
          <p:nvPr/>
        </p:nvGrpSpPr>
        <p:grpSpPr>
          <a:xfrm>
            <a:off x="629920" y="3983990"/>
            <a:ext cx="5246370" cy="2287270"/>
            <a:chOff x="992" y="6274"/>
            <a:chExt cx="8262" cy="3602"/>
          </a:xfrm>
        </p:grpSpPr>
        <p:sp>
          <p:nvSpPr>
            <p:cNvPr id="53" name="文本框 52"/>
            <p:cNvSpPr txBox="1"/>
            <p:nvPr/>
          </p:nvSpPr>
          <p:spPr>
            <a:xfrm>
              <a:off x="992" y="6618"/>
              <a:ext cx="25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公式二</a:t>
              </a:r>
              <a:endPara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3748" y="6274"/>
              <a:ext cx="5506" cy="3602"/>
              <a:chOff x="3748" y="6274"/>
              <a:chExt cx="5506" cy="3602"/>
            </a:xfrm>
          </p:grpSpPr>
          <mc:AlternateContent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3954" y="6274"/>
                    <a:ext cx="5300" cy="360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/>
                    <a:endParaRPr lang="en-US" altLang="zh-CN" b="1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40000"/>
                      </a:lnSpc>
                    </a:pPr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，</m:t>
                          </m:r>
                        </m:oMath>
                      </m:oMathPara>
                    </a14:m>
                    <a:endParaRPr lang="zh-CN" altLang="en-US" sz="2400">
                      <a:solidFill>
                        <a:srgbClr val="C00000"/>
                      </a:solidFill>
                    </a:endParaRPr>
                  </a:p>
                  <a:p>
                    <a:pPr algn="l">
                      <a:lnSpc>
                        <a:spcPct val="140000"/>
                      </a:lnSpc>
                    </a:pPr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，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C0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40000"/>
                      </a:lnSpc>
                    </a:pPr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𝝅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zh-CN" altLang="en-US" sz="2400">
                      <a:solidFill>
                        <a:srgbClr val="C00000"/>
                      </a:solidFill>
                    </a:endParaRPr>
                  </a:p>
                  <a:p>
                    <a:pPr algn="l"/>
                    <a:endParaRPr lang="zh-CN" altLang="en-US" sz="2400" b="1" i="1">
                      <a:solidFill>
                        <a:srgbClr val="C0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" y="6274"/>
                    <a:ext cx="5300" cy="360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矩形 56"/>
              <p:cNvSpPr/>
              <p:nvPr/>
            </p:nvSpPr>
            <p:spPr>
              <a:xfrm>
                <a:off x="3748" y="6769"/>
                <a:ext cx="5336" cy="2639"/>
              </a:xfrm>
              <a:prstGeom prst="rect">
                <a:avLst/>
              </a:prstGeom>
              <a:noFill/>
              <a:ln w="19050"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629920" y="-4635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5" name="文本框 24" title=""/>
              <p:cNvSpPr txBox="1"/>
              <p:nvPr/>
            </p:nvSpPr>
            <p:spPr>
              <a:xfrm>
                <a:off x="646430" y="494665"/>
                <a:ext cx="10592435" cy="1566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活动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r>
                  <a:rPr lang="zh-CN" altLang="zh-CN" sz="2400" b="1"/>
                  <a:t>作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b="1" i="1"/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b="1"/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</a:rPr>
                        <m:t>𝒙</m:t>
                      </m:r>
                    </m:oMath>
                  </m:oMathPara>
                </a14:m>
                <a:r>
                  <a:rPr lang="zh-CN" altLang="zh-CN" sz="2400" b="1"/>
                  <a:t>轴的对称点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400" b="1" i="1"/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b="1"/>
                  <a:t>，则以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</a:rPr>
                        <m:t>𝑶</m:t>
                      </m:r>
                      <m:sSub>
                        <m:sSubPr>
                          <m:ctrlPr>
                            <a:rPr lang="zh-CN" altLang="zh-CN" sz="2400" b="1" i="1"/>
                          </m:ctrlPr>
                        </m:sSubPr>
                        <m:e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bi"/>
                            </m:rPr>
                            <a:rPr lang="en-US" altLang="zh-CN" sz="2400" b="1" i="1">
                              <a:latin typeface="Cambria Math" panose="02040503050406030204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r>
                  <a:rPr lang="zh-CN" altLang="zh-CN" sz="2400" b="1"/>
                  <a:t>为终边的角为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</a:rPr>
                        <m:t>𝜶</m:t>
                      </m:r>
                    </m:oMath>
                  </m:oMathPara>
                </a14:m>
                <a:r>
                  <a:rPr lang="zh-CN" altLang="zh-CN" sz="2400" b="1"/>
                  <a:t>，此时角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</a:rPr>
                        <m:t>𝜶</m:t>
                      </m:r>
                    </m:oMath>
                  </m:oMathPara>
                </a14:m>
                <a:r>
                  <a:rPr lang="zh-CN" altLang="zh-CN" sz="2400" b="1"/>
                  <a:t>与角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en-US" altLang="zh-CN" sz="2400" b="1" i="1">
                          <a:latin typeface="Cambria Math" panose="02040503050406030204"/>
                        </a:rPr>
                        <m:t>𝜶</m:t>
                      </m:r>
                    </m:oMath>
                  </m:oMathPara>
                </a14:m>
                <a:r>
                  <a:rPr lang="zh-CN" altLang="zh-CN" sz="2400" b="1"/>
                  <a:t>的三角函数值之间有什么关系</a:t>
                </a:r>
                <a:r>
                  <a:rPr lang="en-US" altLang="zh-CN" sz="2400" b="1"/>
                  <a:t>?</a:t>
                </a:r>
                <a:endParaRPr lang="zh-CN" altLang="zh-CN" sz="2400" b="1"/>
              </a:p>
              <a:p>
                <a:pPr algn="l">
                  <a:lnSpc>
                    <a:spcPct val="140000"/>
                  </a:lnSpc>
                </a:pPr>
                <a:endPara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" y="494665"/>
                <a:ext cx="10592435" cy="1566198"/>
              </a:xfrm>
              <a:prstGeom prst="rect">
                <a:avLst/>
              </a:prstGeom>
              <a:blipFill rotWithShape="1">
                <a:blip r:embed="rId2"/>
                <a:stretch>
                  <a:fillRect b="-3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650874" y="1517141"/>
                <a:ext cx="6033255" cy="3118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此时，我们易得：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000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,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000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=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zh-CN" altLang="zh-CN" sz="2000" i="1">
                              <a:solidFill>
                                <a:srgbClr val="0000FF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zh-CN" altLang="zh-CN" sz="20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．</a:t>
                </a:r>
                <a:endParaRPr lang="zh-CN" altLang="zh-CN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根据三角函数的定义，得：</a:t>
                </a:r>
                <a:endParaRPr lang="zh-CN" altLang="zh-CN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sin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cos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tan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000" i="1">
                              <a:solidFill>
                                <a:srgbClr val="0000FF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en-US" altLang="zh-CN" sz="20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zh-CN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sin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)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)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tan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)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zh-CN" altLang="zh-CN" sz="2000" i="1">
                              <a:solidFill>
                                <a:srgbClr val="0000FF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en-US" altLang="zh-CN" sz="20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zh-CN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从而得：</a:t>
                </a:r>
                <a:endParaRPr lang="zh-CN" altLang="zh-CN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/>
                <a:endParaRPr lang="en-US" altLang="zh-CN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74" y="1517141"/>
                <a:ext cx="6033255" cy="3118867"/>
              </a:xfrm>
              <a:prstGeom prst="rect">
                <a:avLst/>
              </a:prstGeom>
              <a:blipFill rotWithShape="1">
                <a:blip r:embed="rId3"/>
                <a:stretch>
                  <a:fillRect l="-11" t="-4" r="-255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 title=""/>
          <p:cNvGrpSpPr/>
          <p:nvPr/>
        </p:nvGrpSpPr>
        <p:grpSpPr>
          <a:xfrm>
            <a:off x="621030" y="3976370"/>
            <a:ext cx="5590540" cy="2289810"/>
            <a:chOff x="978" y="6262"/>
            <a:chExt cx="8804" cy="3606"/>
          </a:xfrm>
        </p:grpSpPr>
        <p:sp>
          <p:nvSpPr>
            <p:cNvPr id="53" name="文本框 52"/>
            <p:cNvSpPr txBox="1"/>
            <p:nvPr/>
          </p:nvSpPr>
          <p:spPr>
            <a:xfrm>
              <a:off x="978" y="6758"/>
              <a:ext cx="36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公式三</a:t>
              </a:r>
              <a:endPara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4446" y="6262"/>
              <a:ext cx="5336" cy="3606"/>
              <a:chOff x="3748" y="6274"/>
              <a:chExt cx="5336" cy="3606"/>
            </a:xfrm>
          </p:grpSpPr>
          <mc:AlternateContent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3954" y="6274"/>
                    <a:ext cx="4890" cy="3606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/>
                    <a:endParaRPr lang="en-US" altLang="zh-CN" b="1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40000"/>
                      </a:lnSpc>
                    </a:pPr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m:rPr>
                                  <m:sty m:val="bi"/>
                                </m:r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𝜶</m:t>
                              </m:r>
                            </m:e>
                          </m:d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，</m:t>
                          </m:r>
                        </m:oMath>
                      </m:oMathPara>
                    </a14:m>
                    <a:endParaRPr lang="zh-CN" altLang="en-US" sz="2400">
                      <a:solidFill>
                        <a:srgbClr val="C00000"/>
                      </a:solidFill>
                    </a:endParaRPr>
                  </a:p>
                  <a:p>
                    <a:pPr algn="l">
                      <a:lnSpc>
                        <a:spcPct val="140000"/>
                      </a:lnSpc>
                    </a:pPr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，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C0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40000"/>
                      </a:lnSpc>
                    </a:pPr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zh-CN" altLang="en-US" sz="2400">
                      <a:solidFill>
                        <a:srgbClr val="C00000"/>
                      </a:solidFill>
                    </a:endParaRPr>
                  </a:p>
                  <a:p>
                    <a:pPr algn="l"/>
                    <a:endParaRPr lang="zh-CN" altLang="en-US" sz="2400" b="1" i="1">
                      <a:solidFill>
                        <a:srgbClr val="C0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" y="6274"/>
                    <a:ext cx="4890" cy="360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矩形 56"/>
              <p:cNvSpPr/>
              <p:nvPr/>
            </p:nvSpPr>
            <p:spPr>
              <a:xfrm>
                <a:off x="3748" y="6769"/>
                <a:ext cx="5336" cy="2639"/>
              </a:xfrm>
              <a:prstGeom prst="rect">
                <a:avLst/>
              </a:prstGeom>
              <a:noFill/>
              <a:ln w="19050"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 title=""/>
          <p:cNvGrpSpPr/>
          <p:nvPr/>
        </p:nvGrpSpPr>
        <p:grpSpPr>
          <a:xfrm>
            <a:off x="7717057" y="1835785"/>
            <a:ext cx="4079240" cy="3186430"/>
            <a:chOff x="12403" y="1527"/>
            <a:chExt cx="6424" cy="5018"/>
          </a:xfrm>
        </p:grpSpPr>
        <p:grpSp>
          <p:nvGrpSpPr>
            <p:cNvPr id="19" name="组合 18"/>
            <p:cNvGrpSpPr/>
            <p:nvPr/>
          </p:nvGrpSpPr>
          <p:grpSpPr>
            <a:xfrm>
              <a:off x="12403" y="1527"/>
              <a:ext cx="6078" cy="5018"/>
              <a:chOff x="13117" y="1527"/>
              <a:chExt cx="6078" cy="501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117" y="1527"/>
                <a:ext cx="6079" cy="5018"/>
                <a:chOff x="12670" y="3757"/>
                <a:chExt cx="6079" cy="5018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12670" y="3757"/>
                  <a:ext cx="6079" cy="5018"/>
                  <a:chOff x="9273" y="2892"/>
                  <a:chExt cx="6739" cy="5562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9273" y="2892"/>
                    <a:ext cx="6739" cy="5562"/>
                    <a:chOff x="9004" y="2892"/>
                    <a:chExt cx="6739" cy="5562"/>
                  </a:xfrm>
                </p:grpSpPr>
                <p:cxnSp>
                  <p:nvCxnSpPr>
                    <p:cNvPr id="41" name="直接连接符 40"/>
                    <p:cNvCxnSpPr/>
                    <p:nvPr/>
                  </p:nvCxnSpPr>
                  <p:spPr>
                    <a:xfrm flipV="1">
                      <a:off x="12193" y="4822"/>
                      <a:ext cx="2720" cy="996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/>
                    <p:cNvCxnSpPr/>
                    <p:nvPr/>
                  </p:nvCxnSpPr>
                  <p:spPr>
                    <a:xfrm>
                      <a:off x="12198" y="5818"/>
                      <a:ext cx="2759" cy="889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3" name="组合 42"/>
                    <p:cNvGrpSpPr/>
                    <p:nvPr/>
                  </p:nvGrpSpPr>
                  <p:grpSpPr>
                    <a:xfrm>
                      <a:off x="9004" y="2892"/>
                      <a:ext cx="6739" cy="5562"/>
                      <a:chOff x="9004" y="2892"/>
                      <a:chExt cx="6739" cy="5562"/>
                    </a:xfrm>
                  </p:grpSpPr>
                  <mc:AlternateContent>
                    <mc:Choice Requires="a14">
                      <p:sp>
                        <p:nvSpPr>
                          <p:cNvPr id="44" name="文本框 43"/>
                          <p:cNvSpPr txBox="1"/>
                          <p:nvPr/>
                        </p:nvSpPr>
                        <p:spPr>
                          <a:xfrm>
                            <a:off x="12144" y="5743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"/>
                                    </m:rPr>
                                    <a:rPr lang="en-US" altLang="zh-CN" b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𝐎</m:t>
                                  </m:r>
                                </m:oMath>
                              </m:oMathPara>
                            </a14:m>
                            <a:endParaRPr lang="en-US" altLang="zh-CN" b="1">
                              <a:latin typeface="Cambria Math" panose="02040503050406030204" charset="0"/>
                              <a:cs typeface="Cambria Math" panose="0204050305040603020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44" name="文本框 4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144" y="5743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46" name="组合 45"/>
                      <p:cNvGrpSpPr/>
                      <p:nvPr/>
                    </p:nvGrpSpPr>
                    <p:grpSpPr>
                      <a:xfrm>
                        <a:off x="9004" y="2892"/>
                        <a:ext cx="6739" cy="5562"/>
                        <a:chOff x="6047" y="1896"/>
                        <a:chExt cx="6739" cy="5562"/>
                      </a:xfrm>
                    </p:grpSpPr>
                    <p:sp>
                      <p:nvSpPr>
                        <p:cNvPr id="47" name="椭圆 46"/>
                        <p:cNvSpPr/>
                        <p:nvPr/>
                      </p:nvSpPr>
                      <p:spPr>
                        <a:xfrm>
                          <a:off x="7354" y="2940"/>
                          <a:ext cx="3764" cy="3764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2"/>
                          </a:solidFill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48" name="直接箭头连接符 47"/>
                        <p:cNvCxnSpPr/>
                        <p:nvPr/>
                      </p:nvCxnSpPr>
                      <p:spPr>
                        <a:xfrm>
                          <a:off x="6047" y="4790"/>
                          <a:ext cx="6466" cy="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2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直接箭头连接符 48"/>
                        <p:cNvCxnSpPr/>
                        <p:nvPr/>
                      </p:nvCxnSpPr>
                      <p:spPr>
                        <a:xfrm flipH="1" flipV="1">
                          <a:off x="9232" y="2186"/>
                          <a:ext cx="9" cy="527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2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>
                      <mc:Choice Requires="a14">
                        <p:sp>
                          <p:nvSpPr>
                            <p:cNvPr id="50" name="文本框 49"/>
                            <p:cNvSpPr txBox="1"/>
                            <p:nvPr/>
                          </p:nvSpPr>
                          <p:spPr>
                            <a:xfrm>
                              <a:off x="9318" y="1896"/>
                              <a:ext cx="564" cy="6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>
                                  <m:oMathParaPr>
                                    <m:jc/>
                                  </m:oMathParaPr>
                                  <m:oMath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𝒚</m:t>
                                    </m:r>
                                  </m:oMath>
                                </m:oMathPara>
                              </a14:m>
                              <a:endParaRPr lang="zh-CN" altLang="en-US" b="1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50" name="文本框 4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9318" y="1896"/>
                              <a:ext cx="564" cy="643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6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>
                      <mc:Choice Requires="a14">
                        <p:sp>
                          <p:nvSpPr>
                            <p:cNvPr id="51" name="文本框 50"/>
                            <p:cNvSpPr txBox="1"/>
                            <p:nvPr/>
                          </p:nvSpPr>
                          <p:spPr>
                            <a:xfrm>
                              <a:off x="12222" y="4822"/>
                              <a:ext cx="564" cy="6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>
                                  <m:oMathParaPr>
                                    <m:jc/>
                                  </m:oMathParaPr>
                                  <m:oMath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𝒙</m:t>
                                    </m:r>
                                  </m:oMath>
                                </m:oMathPara>
                              </a14:m>
                              <a:endParaRPr lang="zh-CN" altLang="en-US" b="1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51" name="文本框 50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2222" y="4822"/>
                              <a:ext cx="564" cy="643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7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  <p:sp>
                <p:nvSpPr>
                  <p:cNvPr id="39" name="弧形 38"/>
                  <p:cNvSpPr/>
                  <p:nvPr/>
                </p:nvSpPr>
                <p:spPr>
                  <a:xfrm>
                    <a:off x="13294" y="5518"/>
                    <a:ext cx="119" cy="300"/>
                  </a:xfrm>
                  <a:prstGeom prst="arc">
                    <a:avLst>
                      <a:gd name="adj1" fmla="val 16200000"/>
                      <a:gd name="adj2" fmla="val 5014490"/>
                    </a:avLst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>
                <mc:Choice Requires="a14"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13676" y="5401"/>
                        <a:ext cx="564" cy="5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sz="1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𝜶</m:t>
                              </m:r>
                            </m:oMath>
                          </m:oMathPara>
                        </a14:m>
                        <a:endParaRPr lang="en-US" altLang="zh-CN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0" name="文本框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676" y="5401"/>
                        <a:ext cx="564" cy="535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>
              <mc:Choice Requires="a14"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6405" y="6329"/>
                      <a:ext cx="546" cy="4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altLang="zh-CN" sz="1400" b="1" i="1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37" name="文本框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05" y="6329"/>
                      <a:ext cx="546" cy="483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弧形 33"/>
              <p:cNvSpPr/>
              <p:nvPr/>
            </p:nvSpPr>
            <p:spPr>
              <a:xfrm>
                <a:off x="16745" y="4167"/>
                <a:ext cx="107" cy="271"/>
              </a:xfrm>
              <a:prstGeom prst="arc">
                <a:avLst>
                  <a:gd name="adj1" fmla="val 16200000"/>
                  <a:gd name="adj2" fmla="val 501449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6977" y="3401"/>
                  <a:ext cx="185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7" y="3401"/>
                  <a:ext cx="1851" cy="58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16884" y="4747"/>
                  <a:ext cx="185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��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4" y="4747"/>
                  <a:ext cx="1851" cy="58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629920" y="-4635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5" name="文本框 24" title=""/>
              <p:cNvSpPr txBox="1"/>
              <p:nvPr/>
            </p:nvSpPr>
            <p:spPr>
              <a:xfrm>
                <a:off x="646430" y="494665"/>
                <a:ext cx="10592435" cy="11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活动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：作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轴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的对称点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，则以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为终边的角为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π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此时</a:t>
                </a:r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与角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π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的三角函数值之间有什么关系？</a:t>
                </a:r>
                <a:endPara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" y="494665"/>
                <a:ext cx="10592435" cy="11245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629920" y="1683385"/>
                <a:ext cx="7202741" cy="265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此时，我们易得：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)=(−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  <a:sym typeface="+mn-ea"/>
                        </a:rPr>
                        <m:t>.</m:t>
                      </m:r>
                    </m:oMath>
                  </m:oMathPara>
                </a14:m>
                <a:endParaRPr lang="en-US" altLang="zh-CN" sz="2400">
                  <a:solidFill>
                    <a:srgbClr val="0000FF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根据三角函数的定义，得：</a:t>
                </a:r>
                <a:endParaRPr lang="zh-CN" altLang="en-US" sz="2400" b="1">
                  <a:solidFill>
                    <a:srgbClr val="0000FF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；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endParaRPr lang="en-US" altLang="zh-CN" sz="2400" i="1">
                  <a:solidFill>
                    <a:srgbClr val="0000FF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sz="2400" i="1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 </a:t>
                </a:r>
                <a:endParaRPr lang="en-US" altLang="zh-CN" sz="2400" i="1">
                  <a:solidFill>
                    <a:srgbClr val="0000FF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zh-CN" altLang="en-US" sz="2400" b="1">
                    <a:solidFill>
                      <a:srgbClr val="0000FF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从而得：</a:t>
                </a:r>
                <a:endParaRPr lang="zh-CN" altLang="en-US" sz="2400" b="1">
                  <a:solidFill>
                    <a:srgbClr val="0000FF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/>
                <a:endParaRPr lang="en-US" altLang="zh-CN" sz="2400">
                  <a:solidFill>
                    <a:srgbClr val="0000FF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" y="1683385"/>
                <a:ext cx="7202741" cy="2650469"/>
              </a:xfrm>
              <a:prstGeom prst="rect">
                <a:avLst/>
              </a:prstGeom>
              <a:blipFill rotWithShape="1">
                <a:blip r:embed="rId3"/>
                <a:stretch>
                  <a:fillRect r="-283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 title=""/>
          <p:cNvGrpSpPr/>
          <p:nvPr/>
        </p:nvGrpSpPr>
        <p:grpSpPr>
          <a:xfrm>
            <a:off x="621030" y="3976370"/>
            <a:ext cx="5698490" cy="2287905"/>
            <a:chOff x="978" y="6262"/>
            <a:chExt cx="8974" cy="3603"/>
          </a:xfrm>
        </p:grpSpPr>
        <p:sp>
          <p:nvSpPr>
            <p:cNvPr id="53" name="文本框 52"/>
            <p:cNvSpPr txBox="1"/>
            <p:nvPr/>
          </p:nvSpPr>
          <p:spPr>
            <a:xfrm>
              <a:off x="978" y="6758"/>
              <a:ext cx="36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公式四</a:t>
              </a:r>
              <a:endParaRPr lang="en-US" altLang="zh-CN" sz="2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4446" y="6262"/>
              <a:ext cx="5506" cy="3603"/>
              <a:chOff x="3748" y="6274"/>
              <a:chExt cx="5506" cy="3603"/>
            </a:xfrm>
          </p:grpSpPr>
          <mc:AlternateContent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3954" y="6274"/>
                    <a:ext cx="5300" cy="3603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lstStyle/>
                  <a:p>
                    <a:pPr algn="l"/>
                    <a:endParaRPr lang="en-US" altLang="zh-CN" b="1" i="1">
                      <a:solidFill>
                        <a:srgbClr val="FF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40000"/>
                      </a:lnSpc>
                    </a:pPr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𝒔𝒊𝒏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，</m:t>
                          </m:r>
                        </m:oMath>
                      </m:oMathPara>
                    </a14:m>
                    <a:endParaRPr lang="zh-CN" altLang="en-US" sz="2400">
                      <a:solidFill>
                        <a:srgbClr val="C00000"/>
                      </a:solidFill>
                    </a:endParaRPr>
                  </a:p>
                  <a:p>
                    <a:pPr algn="l">
                      <a:lnSpc>
                        <a:spcPct val="140000"/>
                      </a:lnSpc>
                    </a:pPr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𝒄𝒐𝒔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，</m:t>
                          </m:r>
                        </m:oMath>
                      </m:oMathPara>
                    </a14:m>
                    <a:endParaRPr lang="en-US" altLang="zh-CN" sz="2400" b="1" i="1">
                      <a:solidFill>
                        <a:srgbClr val="C00000"/>
                      </a:solidFill>
                      <a:latin typeface="Cambria Math" panose="02040503050406030204" charset="0"/>
                      <a:ea typeface="MS Mincho" panose="02020609040205080304" charset="-128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40000"/>
                      </a:lnSpc>
                    </a:pPr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𝝅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)=−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𝒕𝒂𝒏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𝜶</m:t>
                          </m:r>
                          <m:r>
                            <m:rPr>
                              <m:sty m:val="bi"/>
                            </m:r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.</m:t>
                          </m:r>
                        </m:oMath>
                      </m:oMathPara>
                    </a14:m>
                    <a:endParaRPr lang="zh-CN" altLang="en-US" sz="2400">
                      <a:solidFill>
                        <a:srgbClr val="C00000"/>
                      </a:solidFill>
                    </a:endParaRPr>
                  </a:p>
                  <a:p>
                    <a:pPr algn="l"/>
                    <a:endParaRPr lang="zh-CN" altLang="en-US" sz="2400" b="1" i="1">
                      <a:solidFill>
                        <a:srgbClr val="C00000"/>
                      </a:solidFill>
                      <a:latin typeface="Cambria Math" panose="02040503050406030204" charset="0"/>
                      <a:ea typeface="宋体" panose="02010600030101010101" pitchFamily="2" charset="-122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" y="6274"/>
                    <a:ext cx="5300" cy="360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矩形 56"/>
              <p:cNvSpPr/>
              <p:nvPr/>
            </p:nvSpPr>
            <p:spPr>
              <a:xfrm>
                <a:off x="3748" y="6769"/>
                <a:ext cx="5336" cy="2639"/>
              </a:xfrm>
              <a:prstGeom prst="rect">
                <a:avLst/>
              </a:prstGeom>
              <a:noFill/>
              <a:ln w="19050"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 title=""/>
          <p:cNvGrpSpPr/>
          <p:nvPr/>
        </p:nvGrpSpPr>
        <p:grpSpPr>
          <a:xfrm>
            <a:off x="7720330" y="1420495"/>
            <a:ext cx="4307840" cy="3186430"/>
            <a:chOff x="12494" y="1369"/>
            <a:chExt cx="6784" cy="5018"/>
          </a:xfrm>
        </p:grpSpPr>
        <p:grpSp>
          <p:nvGrpSpPr>
            <p:cNvPr id="24" name="组合 23"/>
            <p:cNvGrpSpPr/>
            <p:nvPr/>
          </p:nvGrpSpPr>
          <p:grpSpPr>
            <a:xfrm>
              <a:off x="13008" y="1369"/>
              <a:ext cx="6078" cy="5018"/>
              <a:chOff x="13117" y="1527"/>
              <a:chExt cx="6078" cy="5018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3117" y="1527"/>
                <a:ext cx="6079" cy="5018"/>
                <a:chOff x="12670" y="3757"/>
                <a:chExt cx="6079" cy="5018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12670" y="3757"/>
                  <a:ext cx="6079" cy="5018"/>
                  <a:chOff x="9273" y="2892"/>
                  <a:chExt cx="6739" cy="5562"/>
                </a:xfrm>
              </p:grpSpPr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9273" y="2892"/>
                    <a:ext cx="6739" cy="5562"/>
                    <a:chOff x="9004" y="2892"/>
                    <a:chExt cx="6739" cy="5562"/>
                  </a:xfrm>
                </p:grpSpPr>
                <p:cxnSp>
                  <p:nvCxnSpPr>
                    <p:cNvPr id="15" name="直接连接符 14"/>
                    <p:cNvCxnSpPr/>
                    <p:nvPr/>
                  </p:nvCxnSpPr>
                  <p:spPr>
                    <a:xfrm flipV="1">
                      <a:off x="12193" y="4822"/>
                      <a:ext cx="2720" cy="996"/>
                    </a:xfrm>
                    <a:prstGeom prst="line">
                      <a:avLst/>
                    </a:prstGeom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/>
                    <p:nvPr/>
                  </p:nvCxnSpPr>
                  <p:spPr>
                    <a:xfrm flipH="1" flipV="1">
                      <a:off x="9399" y="4869"/>
                      <a:ext cx="2799" cy="949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9004" y="2892"/>
                      <a:ext cx="6739" cy="5562"/>
                      <a:chOff x="9004" y="2892"/>
                      <a:chExt cx="6739" cy="5562"/>
                    </a:xfrm>
                  </p:grpSpPr>
                  <mc:AlternateContent>
                    <mc:Choice Requires="a14">
                      <p:sp>
                        <p:nvSpPr>
                          <p:cNvPr id="9" name="文本框 8"/>
                          <p:cNvSpPr txBox="1"/>
                          <p:nvPr/>
                        </p:nvSpPr>
                        <p:spPr>
                          <a:xfrm>
                            <a:off x="12144" y="5743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"/>
                                    </m:rPr>
                                    <a:rPr lang="en-US" altLang="zh-CN" b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𝐎</m:t>
                                  </m:r>
                                </m:oMath>
                              </m:oMathPara>
                            </a14:m>
                            <a:endParaRPr lang="en-US" altLang="zh-CN" b="1">
                              <a:latin typeface="Cambria Math" panose="02040503050406030204" charset="0"/>
                              <a:cs typeface="Cambria Math" panose="0204050305040603020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9" name="文本框 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144" y="5743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12" name="组合 11"/>
                      <p:cNvGrpSpPr/>
                      <p:nvPr/>
                    </p:nvGrpSpPr>
                    <p:grpSpPr>
                      <a:xfrm>
                        <a:off x="9004" y="2892"/>
                        <a:ext cx="6739" cy="5562"/>
                        <a:chOff x="6047" y="1896"/>
                        <a:chExt cx="6739" cy="5562"/>
                      </a:xfrm>
                    </p:grpSpPr>
                    <p:sp>
                      <p:nvSpPr>
                        <p:cNvPr id="4" name="椭圆 3"/>
                        <p:cNvSpPr/>
                        <p:nvPr/>
                      </p:nvSpPr>
                      <p:spPr>
                        <a:xfrm>
                          <a:off x="7354" y="2940"/>
                          <a:ext cx="3764" cy="3764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2"/>
                          </a:solidFill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5" name="直接箭头连接符 4"/>
                        <p:cNvCxnSpPr/>
                        <p:nvPr/>
                      </p:nvCxnSpPr>
                      <p:spPr>
                        <a:xfrm>
                          <a:off x="6047" y="4790"/>
                          <a:ext cx="6466" cy="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2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" name="直接箭头连接符 5"/>
                        <p:cNvCxnSpPr/>
                        <p:nvPr/>
                      </p:nvCxnSpPr>
                      <p:spPr>
                        <a:xfrm flipH="1" flipV="1">
                          <a:off x="9232" y="2186"/>
                          <a:ext cx="9" cy="527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2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>
                      <mc:Choice Requires="a14">
                        <p:sp>
                          <p:nvSpPr>
                            <p:cNvPr id="7" name="文本框 6"/>
                            <p:cNvSpPr txBox="1"/>
                            <p:nvPr/>
                          </p:nvSpPr>
                          <p:spPr>
                            <a:xfrm>
                              <a:off x="9318" y="1896"/>
                              <a:ext cx="564" cy="6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>
                                  <m:oMathParaPr>
                                    <m:jc/>
                                  </m:oMathParaPr>
                                  <m:oMath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𝒚</m:t>
                                    </m:r>
                                  </m:oMath>
                                </m:oMathPara>
                              </a14:m>
                              <a:endParaRPr lang="zh-CN" altLang="en-US" b="1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7" name="文本框 6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9318" y="1896"/>
                              <a:ext cx="564" cy="643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6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>
                      <mc:Choice Requires="a14">
                        <p:sp>
                          <p:nvSpPr>
                            <p:cNvPr id="8" name="文本框 7"/>
                            <p:cNvSpPr txBox="1"/>
                            <p:nvPr/>
                          </p:nvSpPr>
                          <p:spPr>
                            <a:xfrm>
                              <a:off x="12222" y="4822"/>
                              <a:ext cx="564" cy="6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Para>
                                  <m:oMathParaPr>
                                    <m:jc/>
                                  </m:oMathParaPr>
                                  <m:oMath>
                                    <m:r>
                                      <m:rPr>
                                        <m:sty m:val="bi"/>
                                      </m:rPr>
                                      <a:rPr lang="en-US" altLang="zh-CN" b="1" i="1">
                                        <a:latin typeface="Cambria Math" panose="02040503050406030204"/>
                                        <a:cs typeface="Cambria Math" panose="02040503050406030204" charset="0"/>
                                      </a:rPr>
                                      <m:t>𝒙</m:t>
                                    </m:r>
                                  </m:oMath>
                                </m:oMathPara>
                              </a14:m>
                              <a:endParaRPr lang="zh-CN" altLang="en-US" b="1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8" name="文本框 7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2222" y="4822"/>
                              <a:ext cx="564" cy="643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7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</p:grpSp>
              <p:sp>
                <p:nvSpPr>
                  <p:cNvPr id="22" name="弧形 21"/>
                  <p:cNvSpPr/>
                  <p:nvPr/>
                </p:nvSpPr>
                <p:spPr>
                  <a:xfrm>
                    <a:off x="13294" y="5518"/>
                    <a:ext cx="119" cy="300"/>
                  </a:xfrm>
                  <a:prstGeom prst="arc">
                    <a:avLst>
                      <a:gd name="adj1" fmla="val 16200000"/>
                      <a:gd name="adj2" fmla="val 5014490"/>
                    </a:avLst>
                  </a:prstGeom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>
                <mc:Choice Requires="a14">
                  <p:sp>
                    <p:nvSpPr>
                      <p:cNvPr id="26" name="文本框 25"/>
                      <p:cNvSpPr txBox="1"/>
                      <p:nvPr/>
                    </p:nvSpPr>
                    <p:spPr>
                      <a:xfrm>
                        <a:off x="13676" y="5401"/>
                        <a:ext cx="564" cy="5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i"/>
                                </m:rPr>
                                <a:rPr lang="en-US" altLang="zh-CN" sz="1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/>
                                  <a:ea typeface="MS Mincho" panose="02020609040205080304" charset="-128"/>
                                  <a:cs typeface="Cambria Math" panose="02040503050406030204" charset="0"/>
                                </a:rPr>
                                <m:t>𝜶</m:t>
                              </m:r>
                            </m:oMath>
                          </m:oMathPara>
                        </a14:m>
                        <a:endParaRPr lang="en-US" altLang="zh-CN" sz="1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6" name="文本框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676" y="5401"/>
                        <a:ext cx="564" cy="535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>
              <mc:Choice Requires="a14">
                <p:sp>
                  <p:nvSpPr>
                    <p:cNvPr id="33" name="文本框 32"/>
                    <p:cNvSpPr txBox="1"/>
                    <p:nvPr/>
                  </p:nvSpPr>
                  <p:spPr>
                    <a:xfrm>
                      <a:off x="14361" y="5386"/>
                      <a:ext cx="1050" cy="4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>
                          <m:oMathParaPr>
                            <m:jc/>
                          </m:oMathParaPr>
                          <m:oMath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𝝅</m:t>
                            </m:r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altLang="zh-CN" sz="1400" b="1" i="1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33" name="文本框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1" y="5386"/>
                      <a:ext cx="1050" cy="483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" name="弧形 12"/>
              <p:cNvSpPr/>
              <p:nvPr/>
            </p:nvSpPr>
            <p:spPr>
              <a:xfrm>
                <a:off x="15188" y="3536"/>
                <a:ext cx="1319" cy="1233"/>
              </a:xfrm>
              <a:prstGeom prst="arc">
                <a:avLst>
                  <a:gd name="adj1" fmla="val 12072942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12494" y="3291"/>
                  <a:ext cx="185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𝟒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𝟒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𝟒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4" y="3291"/>
                  <a:ext cx="1851" cy="58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7428" y="3325"/>
                  <a:ext cx="185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cs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𝒚</m:t>
                            </m:r>
                          </m:e>
                          <m:sub>
                            <m:r>
                              <m:rPr>
                                <m:sty m:val="bi"/>
                              </m:rPr>
                              <a:rPr lang="en-US" altLang="zh-CN" b="1" i="1">
                                <a:latin typeface="Cambria Math" panose="02040503050406030204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sty m:val="bi"/>
                          </m:rPr>
                          <a:rPr lang="en-US" altLang="zh-CN" b="1" i="1">
                            <a:latin typeface="Cambria Math" panose="02040503050406030204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8" y="3325"/>
                  <a:ext cx="1851" cy="58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" name="组合 4" title=""/>
          <p:cNvGrpSpPr/>
          <p:nvPr/>
        </p:nvGrpSpPr>
        <p:grpSpPr>
          <a:xfrm>
            <a:off x="567372" y="49848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诱导公式一</a:t>
                </a:r>
                <a:r>
                  <a:rPr lang="en-US" altLang="zh-CN"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~</a:t>
                </a:r>
                <a:r>
                  <a:rPr lang="zh-CN" altLang="en-US"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四</a:t>
                </a:r>
                <a:endParaRPr lang="zh-CN" altLang="en-US"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" name="对象 24580" title=""/>
              <p:cNvSpPr txBox="1"/>
              <p:nvPr/>
            </p:nvSpPr>
            <p:spPr>
              <a:xfrm>
                <a:off x="7319963" y="1263650"/>
                <a:ext cx="3402312" cy="183673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miter lim="800000"/>
              </a:ln>
            </p:spPr>
            <p:txBody>
              <a:bodyPr>
                <a:normAutofit fontScale="92500"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𝐬𝐢𝐧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</m:e>
                      </m:func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𝐬𝐢𝐧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𝜶</m:t>
                          </m:r>
                        </m:e>
                      </m:func>
                    </m:oMath>
                    <m:oMath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𝐜𝐨𝐬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</m:e>
                      </m:func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𝐜𝐨𝐬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𝜶</m:t>
                          </m:r>
                        </m:e>
                      </m:func>
                    </m:oMath>
                    <m:oMath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𝐭𝐚𝐧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</m:e>
                      </m:func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𝐭𝐚𝐧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3" name="对象 245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63" y="1263650"/>
                <a:ext cx="3402312" cy="1836738"/>
              </a:xfrm>
              <a:prstGeom prst="rect">
                <a:avLst/>
              </a:prstGeom>
              <a:blipFill rotWithShape="1">
                <a:blip r:embed="rId2"/>
                <a:stretch>
                  <a:fillRect l="-569" t="-1037" r="-551" b="-1020"/>
                </a:stretch>
              </a:blipFill>
              <a:ln w="38100">
                <a:solidFill>
                  <a:srgbClr val="00B050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对象 24579" title=""/>
              <p:cNvSpPr txBox="1"/>
              <p:nvPr/>
            </p:nvSpPr>
            <p:spPr>
              <a:xfrm>
                <a:off x="1631949" y="3911600"/>
                <a:ext cx="3497777" cy="183673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miter lim="800000"/>
              </a:ln>
            </p:spPr>
            <p:txBody>
              <a:bodyPr>
                <a:normAutofit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𝐬𝐢𝐧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</m:e>
                      </m:func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𝐬𝐢𝐧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𝜶</m:t>
                          </m:r>
                        </m:e>
                      </m:func>
                    </m:oMath>
                    <m:oMath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𝐜𝐨𝐬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</m:e>
                      </m:func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𝐜𝐨𝐬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𝜶</m:t>
                          </m:r>
                        </m:e>
                      </m:func>
                    </m:oMath>
                    <m:oMath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𝐭𝐚𝐧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</m:e>
                      </m:func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𝐭𝐚𝐧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4" name="对象 245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49" y="3911600"/>
                <a:ext cx="3497777" cy="1836738"/>
              </a:xfrm>
              <a:prstGeom prst="rect">
                <a:avLst/>
              </a:prstGeom>
              <a:blipFill rotWithShape="1">
                <a:blip r:embed="rId3"/>
                <a:stretch>
                  <a:fillRect l="-563" t="-1037" r="-539" b="-1020"/>
                </a:stretch>
              </a:blipFill>
              <a:ln w="38100">
                <a:solidFill>
                  <a:srgbClr val="00B050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对象 24581" title=""/>
              <p:cNvSpPr txBox="1"/>
              <p:nvPr/>
            </p:nvSpPr>
            <p:spPr>
              <a:xfrm>
                <a:off x="7321550" y="3900488"/>
                <a:ext cx="3348156" cy="187166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miter lim="800000"/>
              </a:ln>
            </p:spPr>
            <p:txBody>
              <a:bodyPr>
                <a:normAutofit fontScale="85000" lnSpcReduction="10000"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𝐬𝐢𝐧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</m:e>
                      </m:func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𝐬𝐢𝐧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𝜶</m:t>
                          </m:r>
                        </m:e>
                      </m:func>
                    </m:oMath>
                    <m:oMath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𝐜𝐨𝐬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</m:e>
                      </m:func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𝐜𝐨𝐬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𝜶</m:t>
                          </m:r>
                        </m:e>
                      </m:func>
                    </m:oMath>
                    <m:oMath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𝐭𝐚𝐧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</m:e>
                      </m:func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)=−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𝐭𝐚𝐧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7" name="对象 245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550" y="3900488"/>
                <a:ext cx="3348156" cy="1871662"/>
              </a:xfrm>
              <a:prstGeom prst="rect">
                <a:avLst/>
              </a:prstGeom>
              <a:blipFill rotWithShape="1">
                <a:blip r:embed="rId4"/>
                <a:stretch>
                  <a:fillRect l="-569" t="-1035" r="-556" b="-1018"/>
                </a:stretch>
              </a:blipFill>
              <a:ln w="38100">
                <a:solidFill>
                  <a:srgbClr val="00B050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8" name="对象 14342" title=""/>
              <p:cNvSpPr txBox="1"/>
              <p:nvPr/>
            </p:nvSpPr>
            <p:spPr>
              <a:xfrm>
                <a:off x="1663700" y="1339850"/>
                <a:ext cx="3466026" cy="18351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miter lim="800000"/>
              </a:ln>
            </p:spPr>
            <p:txBody>
              <a:bodyPr>
                <a:normAutofit fontScale="85000" lnSpcReduction="10000"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𝐬𝐢𝐧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</m:e>
                      </m:func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𝐬𝐢𝐧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𝜶</m:t>
                          </m:r>
                        </m:e>
                      </m:func>
                    </m:oMath>
                    <m:oMath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𝐜𝐨𝐬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</m:e>
                      </m:func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𝐜𝐨𝐬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𝜶</m:t>
                          </m:r>
                        </m:e>
                      </m:func>
                    </m:oMath>
                    <m:oMath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𝐭𝐚𝐧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</m:e>
                      </m:func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)=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funcPr>
                        <m:fName>
                          <m:r>
                            <m:rPr>
                              <m:sty m:val="b"/>
                            </m:rPr>
                            <a:rPr lang="zh-CN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𝐭𝐚𝐧</m:t>
                          </m:r>
                        </m:fName>
                        <m:e>
                          <m:r>
                            <m:rPr>
                              <m:sty m:val="bi"/>
                            </m:r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8" name="对象 14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1339850"/>
                <a:ext cx="3466026" cy="1835150"/>
              </a:xfrm>
              <a:prstGeom prst="rect">
                <a:avLst/>
              </a:prstGeom>
              <a:blipFill rotWithShape="1">
                <a:blip r:embed="rId5"/>
                <a:stretch>
                  <a:fillRect l="-550" t="-1038" r="-544" b="-1038"/>
                </a:stretch>
              </a:blipFill>
              <a:ln w="38100">
                <a:solidFill>
                  <a:srgbClr val="00B050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9" name="对象 1" title=""/>
              <p:cNvSpPr txBox="1"/>
              <p:nvPr/>
            </p:nvSpPr>
            <p:spPr>
              <a:xfrm>
                <a:off x="7220572" y="3242469"/>
                <a:ext cx="5039146" cy="468313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>
                <a:noAutofit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与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的终边关于原点对称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9" name="对象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572" y="3242469"/>
                <a:ext cx="5039146" cy="468313"/>
              </a:xfrm>
              <a:prstGeom prst="rect">
                <a:avLst/>
              </a:prstGeom>
              <a:blipFill rotWithShape="1">
                <a:blip r:embed="rId6"/>
                <a:stretch>
                  <a:fillRect l="-12" t="-34" r="8" b="-847"/>
                </a:stretch>
              </a:blipFill>
              <a:ln w="38100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0" name="对象 3" title=""/>
              <p:cNvSpPr txBox="1"/>
              <p:nvPr/>
            </p:nvSpPr>
            <p:spPr>
              <a:xfrm>
                <a:off x="7319962" y="5919788"/>
                <a:ext cx="5328765" cy="49688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>
                <a:noAutofit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与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的终边关于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𝒚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轴对称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10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62" y="5919788"/>
                <a:ext cx="5328765" cy="496887"/>
              </a:xfrm>
              <a:prstGeom prst="rect">
                <a:avLst/>
              </a:prstGeom>
              <a:blipFill rotWithShape="1">
                <a:blip r:embed="rId7"/>
                <a:stretch>
                  <a:fillRect l="-6" t="-64" r="3"/>
                </a:stretch>
              </a:blipFill>
              <a:ln w="38100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对象 5" title=""/>
              <p:cNvSpPr txBox="1"/>
              <p:nvPr/>
            </p:nvSpPr>
            <p:spPr>
              <a:xfrm>
                <a:off x="1487934" y="5985669"/>
                <a:ext cx="4608066" cy="43338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>
                <a:noAutofit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与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的终边关于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𝒙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轴对称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11" name="对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934" y="5985669"/>
                <a:ext cx="4608066" cy="433387"/>
              </a:xfrm>
              <a:prstGeom prst="rect">
                <a:avLst/>
              </a:prstGeom>
              <a:blipFill rotWithShape="1">
                <a:blip r:embed="rId8"/>
                <a:stretch>
                  <a:fillRect l="-3" t="-37" b="-8974"/>
                </a:stretch>
              </a:blipFill>
              <a:ln w="38100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2" name="对象 7" title=""/>
              <p:cNvSpPr txBox="1"/>
              <p:nvPr/>
            </p:nvSpPr>
            <p:spPr>
              <a:xfrm>
                <a:off x="1609724" y="3284538"/>
                <a:ext cx="3982220" cy="46831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>
                <a:noAutofit/>
              </a:bodyPr>
              <a:lstStyle/>
              <a:p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𝟐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𝒌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𝝅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与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𝜶</m:t>
                      </m:r>
                      <m:r>
                        <m:rPr>
                          <m:sty m:val="bi"/>
                        </m:rP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/>
                        </a:rPr>
                        <m:t>的终边相同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12" name="对象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24" y="3284538"/>
                <a:ext cx="3982220" cy="468312"/>
              </a:xfrm>
              <a:prstGeom prst="rect">
                <a:avLst/>
              </a:prstGeom>
              <a:blipFill rotWithShape="1">
                <a:blip r:embed="rId9"/>
                <a:stretch>
                  <a:fillRect l="-16" t="-68" r="3" b="-814"/>
                </a:stretch>
              </a:blipFill>
              <a:ln w="38100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2" title=""/>
          <p:cNvSpPr>
            <a:spLocks noGrp="1"/>
          </p:cNvSpPr>
          <p:nvPr/>
        </p:nvSpPr>
        <p:spPr>
          <a:xfrm>
            <a:off x="192088" y="1339850"/>
            <a:ext cx="1674812" cy="495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defPPr>
              <a:defRPr lang="zh-CN"/>
            </a:defPPr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0" i="0" u="none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eaLnBrk="1" hangingPunct="1">
              <a:lnSpc>
                <a:spcPct val="90000"/>
              </a:lnSpc>
              <a:buFont typeface="Wingdings" panose="05000000000000000000" pitchFamily="2" charset="2"/>
            </a:pPr>
            <a:r>
              <a:rPr lang="en-US" altLang="en-US" sz="3200" b="1" spc="0" err="1">
                <a:solidFill>
                  <a:srgbClr val="0000FF"/>
                </a:solidFill>
                <a:ea typeface="黑体" panose="02010609060101010101" pitchFamily="49" charset="-122"/>
              </a:rPr>
              <a:t>公式一</a:t>
            </a:r>
            <a:endParaRPr lang="en-US" altLang="en-US" sz="32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4" name="标题 2" title=""/>
          <p:cNvSpPr>
            <a:spLocks noGrp="1"/>
          </p:cNvSpPr>
          <p:nvPr/>
        </p:nvSpPr>
        <p:spPr>
          <a:xfrm>
            <a:off x="5808663" y="1263650"/>
            <a:ext cx="1674812" cy="495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defPPr>
              <a:defRPr lang="zh-CN"/>
            </a:defPPr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0" i="0" u="none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eaLnBrk="1" hangingPunct="1">
              <a:lnSpc>
                <a:spcPct val="90000"/>
              </a:lnSpc>
              <a:buFont typeface="Wingdings" panose="05000000000000000000" pitchFamily="2" charset="2"/>
            </a:pPr>
            <a:r>
              <a:rPr lang="en-US" altLang="en-US" sz="3200" b="1" spc="0" err="1">
                <a:solidFill>
                  <a:srgbClr val="0000FF"/>
                </a:solidFill>
                <a:ea typeface="黑体" panose="02010609060101010101" pitchFamily="49" charset="-122"/>
              </a:rPr>
              <a:t>公式二</a:t>
            </a:r>
            <a:endParaRPr lang="en-US" altLang="en-US" sz="32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5" name="标题 2" title=""/>
          <p:cNvSpPr>
            <a:spLocks noGrp="1"/>
          </p:cNvSpPr>
          <p:nvPr/>
        </p:nvSpPr>
        <p:spPr>
          <a:xfrm>
            <a:off x="192088" y="3911600"/>
            <a:ext cx="1674812" cy="495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defPPr>
              <a:defRPr lang="zh-CN"/>
            </a:defPPr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0" i="0" u="none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eaLnBrk="1" hangingPunct="1">
              <a:lnSpc>
                <a:spcPct val="90000"/>
              </a:lnSpc>
              <a:buFont typeface="Wingdings" panose="05000000000000000000" pitchFamily="2" charset="2"/>
            </a:pPr>
            <a:r>
              <a:rPr lang="en-US" altLang="en-US" sz="3200" b="1" spc="0" err="1">
                <a:solidFill>
                  <a:srgbClr val="0000FF"/>
                </a:solidFill>
                <a:ea typeface="黑体" panose="02010609060101010101" pitchFamily="49" charset="-122"/>
              </a:rPr>
              <a:t>公式三</a:t>
            </a:r>
            <a:endParaRPr lang="en-US" altLang="en-US" sz="32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6" name="标题 2" title=""/>
          <p:cNvSpPr>
            <a:spLocks noGrp="1"/>
          </p:cNvSpPr>
          <p:nvPr/>
        </p:nvSpPr>
        <p:spPr>
          <a:xfrm>
            <a:off x="5808663" y="3876675"/>
            <a:ext cx="1674812" cy="495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defPPr>
              <a:defRPr lang="zh-CN"/>
            </a:defPPr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3200" b="0" i="0" u="none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eaLnBrk="1" hangingPunct="1">
              <a:lnSpc>
                <a:spcPct val="90000"/>
              </a:lnSpc>
              <a:buFont typeface="Wingdings" panose="05000000000000000000" pitchFamily="2" charset="2"/>
            </a:pPr>
            <a:r>
              <a:rPr lang="en-US" altLang="en-US" sz="3200" b="1" spc="0" err="1">
                <a:solidFill>
                  <a:srgbClr val="0000FF"/>
                </a:solidFill>
                <a:ea typeface="黑体" panose="02010609060101010101" pitchFamily="49" charset="-122"/>
              </a:rPr>
              <a:t>公式四</a:t>
            </a:r>
            <a:endParaRPr lang="en-US" altLang="en-US" sz="32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7" name="标题 2" title=""/>
          <p:cNvSpPr>
            <a:spLocks noGrp="1"/>
          </p:cNvSpPr>
          <p:nvPr/>
        </p:nvSpPr>
        <p:spPr>
          <a:xfrm>
            <a:off x="5102225" y="2389188"/>
            <a:ext cx="2139950" cy="798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大化小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(0~2π)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负化正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标题 2" title=""/>
          <p:cNvSpPr>
            <a:spLocks noGrp="1"/>
          </p:cNvSpPr>
          <p:nvPr/>
        </p:nvSpPr>
        <p:spPr>
          <a:xfrm>
            <a:off x="10790238" y="2349500"/>
            <a:ext cx="1398587" cy="784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大化小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锐角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endParaRPr lang="en-US" altLang="zh-CN" sz="2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3" name="标题 2" title=""/>
          <p:cNvSpPr>
            <a:spLocks noGrp="1"/>
          </p:cNvSpPr>
          <p:nvPr/>
        </p:nvSpPr>
        <p:spPr>
          <a:xfrm>
            <a:off x="5204279" y="5235575"/>
            <a:ext cx="1398587" cy="5127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负化正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4" name="标题 2" title=""/>
          <p:cNvSpPr>
            <a:spLocks noGrp="1"/>
          </p:cNvSpPr>
          <p:nvPr/>
        </p:nvSpPr>
        <p:spPr>
          <a:xfrm>
            <a:off x="10710863" y="5013325"/>
            <a:ext cx="1398587" cy="7858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大化小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</a:pP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锐角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endParaRPr lang="en-US" altLang="zh-CN" sz="2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9" name="组合 28" title=""/>
          <p:cNvGrpSpPr/>
          <p:nvPr/>
        </p:nvGrpSpPr>
        <p:grpSpPr>
          <a:xfrm>
            <a:off x="8045450" y="2385695"/>
            <a:ext cx="3859530" cy="3186430"/>
            <a:chOff x="9273" y="2892"/>
            <a:chExt cx="6738" cy="5562"/>
          </a:xfrm>
        </p:grpSpPr>
        <p:grpSp>
          <p:nvGrpSpPr>
            <p:cNvPr id="21" name="组合 20"/>
            <p:cNvGrpSpPr/>
            <p:nvPr/>
          </p:nvGrpSpPr>
          <p:grpSpPr>
            <a:xfrm>
              <a:off x="9273" y="2892"/>
              <a:ext cx="6738" cy="5562"/>
              <a:chOff x="9004" y="2892"/>
              <a:chExt cx="6738" cy="5562"/>
            </a:xfrm>
          </p:grpSpPr>
          <p:cxnSp>
            <p:nvCxnSpPr>
              <p:cNvPr id="15" name="直接连接符 14"/>
              <p:cNvCxnSpPr/>
              <p:nvPr/>
            </p:nvCxnSpPr>
            <p:spPr>
              <a:xfrm flipV="1">
                <a:off x="12193" y="4822"/>
                <a:ext cx="2720" cy="996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12241" y="3414"/>
                <a:ext cx="964" cy="235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9004" y="2892"/>
                <a:ext cx="6738" cy="5562"/>
                <a:chOff x="9004" y="2892"/>
                <a:chExt cx="6738" cy="5562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9004" y="2892"/>
                  <a:ext cx="6738" cy="5562"/>
                  <a:chOff x="9004" y="2892"/>
                  <a:chExt cx="6738" cy="5562"/>
                </a:xfrm>
              </p:grpSpPr>
              <mc:AlternateContent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12144" y="5743"/>
                        <a:ext cx="564" cy="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"/>
                                </m:rPr>
                                <a:rPr lang="en-US" altLang="zh-CN" b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𝐎</m:t>
                              </m:r>
                            </m:oMath>
                          </m:oMathPara>
                        </a14:m>
                        <a:endParaRPr lang="en-US" altLang="zh-CN" b="1">
                          <a:latin typeface="Cambria Math" panose="02040503050406030204" charset="0"/>
                          <a:cs typeface="Cambria Math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144" y="5743"/>
                        <a:ext cx="564" cy="643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9004" y="2892"/>
                    <a:ext cx="6738" cy="5562"/>
                    <a:chOff x="6047" y="1896"/>
                    <a:chExt cx="6738" cy="5562"/>
                  </a:xfrm>
                </p:grpSpPr>
                <p:cxnSp>
                  <p:nvCxnSpPr>
                    <p:cNvPr id="10" name="直接连接符 9"/>
                    <p:cNvCxnSpPr/>
                    <p:nvPr/>
                  </p:nvCxnSpPr>
                  <p:spPr>
                    <a:xfrm flipH="1">
                      <a:off x="7335" y="2971"/>
                      <a:ext cx="3783" cy="373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" name="组合 11"/>
                    <p:cNvGrpSpPr/>
                    <p:nvPr/>
                  </p:nvGrpSpPr>
                  <p:grpSpPr>
                    <a:xfrm>
                      <a:off x="6047" y="1896"/>
                      <a:ext cx="6739" cy="5562"/>
                      <a:chOff x="6047" y="1896"/>
                      <a:chExt cx="6739" cy="5562"/>
                    </a:xfrm>
                  </p:grpSpPr>
                  <p:sp>
                    <p:nvSpPr>
                      <p:cNvPr id="4" name="椭圆 3"/>
                      <p:cNvSpPr/>
                      <p:nvPr/>
                    </p:nvSpPr>
                    <p:spPr>
                      <a:xfrm>
                        <a:off x="7354" y="2940"/>
                        <a:ext cx="3764" cy="3764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2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5" name="直接箭头连接符 4"/>
                      <p:cNvCxnSpPr/>
                      <p:nvPr/>
                    </p:nvCxnSpPr>
                    <p:spPr>
                      <a:xfrm>
                        <a:off x="6047" y="4790"/>
                        <a:ext cx="6466" cy="3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2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直接箭头连接符 5"/>
                      <p:cNvCxnSpPr/>
                      <p:nvPr/>
                    </p:nvCxnSpPr>
                    <p:spPr>
                      <a:xfrm flipH="1" flipV="1">
                        <a:off x="9232" y="2186"/>
                        <a:ext cx="9" cy="527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2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>
                    <mc:Choice Requires="a14">
                      <p:sp>
                        <p:nvSpPr>
                          <p:cNvPr id="7" name="文本框 6"/>
                          <p:cNvSpPr txBox="1"/>
                          <p:nvPr/>
                        </p:nvSpPr>
                        <p:spPr>
                          <a:xfrm>
                            <a:off x="9318" y="1896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𝒚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7" name="文本框 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318" y="1896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>
                    <mc:Choice Requires="a14">
                      <p:sp>
                        <p:nvSpPr>
                          <p:cNvPr id="8" name="文本框 7"/>
                          <p:cNvSpPr txBox="1"/>
                          <p:nvPr/>
                        </p:nvSpPr>
                        <p:spPr>
                          <a:xfrm>
                            <a:off x="12222" y="4822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𝒙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8" name="文本框 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222" y="4822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>
                    <mc:Choice Requires="a14">
                      <p:sp>
                        <p:nvSpPr>
                          <p:cNvPr id="11" name="文本框 10"/>
                          <p:cNvSpPr txBox="1"/>
                          <p:nvPr/>
                        </p:nvSpPr>
                        <p:spPr>
                          <a:xfrm>
                            <a:off x="11118" y="2360"/>
                            <a:ext cx="1286" cy="112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𝒚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𝒙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11" name="文本框 1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118" y="2360"/>
                            <a:ext cx="1286" cy="1126"/>
                          </a:xfrm>
                          <a:prstGeom prst="rect">
                            <a:avLst/>
                          </a:prstGeom>
                          <a:blipFill rotWithShape="1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  <p:grpSp>
              <p:nvGrpSpPr>
                <p:cNvPr id="19" name="组合 18"/>
                <p:cNvGrpSpPr/>
                <p:nvPr/>
              </p:nvGrpSpPr>
              <p:grpSpPr>
                <a:xfrm>
                  <a:off x="12381" y="3442"/>
                  <a:ext cx="2153" cy="2231"/>
                  <a:chOff x="12381" y="3442"/>
                  <a:chExt cx="2153" cy="2231"/>
                </a:xfrm>
              </p:grpSpPr>
              <mc:AlternateContent>
                <mc:Choice Requires="a14">
                  <p:sp>
                    <p:nvSpPr>
                      <p:cNvPr id="17" name="文本框 16"/>
                      <p:cNvSpPr txBox="1"/>
                      <p:nvPr/>
                    </p:nvSpPr>
                    <p:spPr>
                      <a:xfrm>
                        <a:off x="13970" y="5030"/>
                        <a:ext cx="564" cy="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7" name="文本框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970" y="5030"/>
                        <a:ext cx="564" cy="643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12381" y="3442"/>
                        <a:ext cx="564" cy="6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8" name="文本框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381" y="3442"/>
                        <a:ext cx="564" cy="66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22" name="弧形 21"/>
            <p:cNvSpPr/>
            <p:nvPr/>
          </p:nvSpPr>
          <p:spPr>
            <a:xfrm>
              <a:off x="13294" y="5518"/>
              <a:ext cx="119" cy="300"/>
            </a:xfrm>
            <a:prstGeom prst="arc">
              <a:avLst>
                <a:gd name="adj1" fmla="val 16200000"/>
                <a:gd name="adj2" fmla="val 501449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3322" y="5393"/>
                  <a:ext cx="564" cy="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��</m:t>
                        </m:r>
                      </m:oMath>
                    </m:oMathPara>
                  </a14:m>
                  <a:endParaRPr lang="en-US" altLang="zh-CN" sz="1400" b="1" i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22" y="5393"/>
                  <a:ext cx="564" cy="53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弧形 26"/>
            <p:cNvSpPr/>
            <p:nvPr/>
          </p:nvSpPr>
          <p:spPr>
            <a:xfrm>
              <a:off x="12178" y="5029"/>
              <a:ext cx="930" cy="1510"/>
            </a:xfrm>
            <a:prstGeom prst="arc">
              <a:avLst>
                <a:gd name="adj1" fmla="val 17017008"/>
                <a:gd name="adj2" fmla="val 22830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12862" y="4614"/>
                  <a:ext cx="1377" cy="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>
                      <m:oMathParaPr>
                        <m:jc/>
                      </m:oMathParaPr>
                      <m:oMath>
                        <m:f>
                          <m:fPr>
                            <m:type m:val="bar"/>
                            <m:ctrl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𝝅</m:t>
                            </m:r>
                          </m:num>
                          <m:den>
                            <m:r>
                              <m:rPr>
                                <m:sty m:val="bi"/>
                              </m:rPr>
                              <a:rPr lang="en-US" altLang="zh-CN" sz="14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𝟐</m:t>
                            </m:r>
                          </m:den>
                        </m:f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−</m:t>
                        </m:r>
                        <m:r>
                          <m:rPr>
                            <m:sty m:val="bi"/>
                          </m:r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MS Mincho" panose="02020609040205080304" charset="-128"/>
                            <a:cs typeface="Cambria Math" panose="02040503050406030204" charset="0"/>
                          </a:rPr>
                          <m:t>𝜶</m:t>
                        </m:r>
                      </m:oMath>
                    </m:oMathPara>
                  </a14:m>
                  <a:endParaRPr lang="en-US" altLang="zh-CN" sz="1400" b="1" i="1">
                    <a:solidFill>
                      <a:srgbClr val="FF0000"/>
                    </a:solidFill>
                    <a:latin typeface="Cambria Math" panose="02040503050406030204" charset="0"/>
                    <a:ea typeface="MS Mincho" panose="02020609040205080304" charset="-128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2" y="4614"/>
                  <a:ext cx="1377" cy="79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 title=""/>
          <p:cNvGrpSpPr/>
          <p:nvPr/>
        </p:nvGrpSpPr>
        <p:grpSpPr>
          <a:xfrm>
            <a:off x="629920" y="33591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25" name="文本框 24" title=""/>
              <p:cNvSpPr txBox="1"/>
              <p:nvPr/>
            </p:nvSpPr>
            <p:spPr>
              <a:xfrm>
                <a:off x="646430" y="1001395"/>
                <a:ext cx="10592435" cy="1062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活动</a:t>
                </a:r>
                <a:r>
                  <a:rPr lang="en-US" altLang="zh-CN" sz="2400" b="1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：作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关于直线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的对称点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为终边的角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𝛾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与角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有什么关系？角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𝛾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与角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的三角函数值之间有什么关系？</a:t>
                </a:r>
                <a:endParaRPr lang="zh-CN" altLang="en-US" sz="24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" y="1001395"/>
                <a:ext cx="10592435" cy="1062663"/>
              </a:xfrm>
              <a:prstGeom prst="rect">
                <a:avLst/>
              </a:prstGeom>
              <a:blipFill rotWithShape="1">
                <a:blip r:embed="rId10"/>
                <a:stretch>
                  <a:fillRect r="-1768" b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0" name="文本框 29" title=""/>
              <p:cNvSpPr txBox="1"/>
              <p:nvPr/>
            </p:nvSpPr>
            <p:spPr>
              <a:xfrm>
                <a:off x="703580" y="2572385"/>
                <a:ext cx="6959600" cy="1964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如图，以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为终边的角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𝛾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都是与角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终边相同的角，即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𝛾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+(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𝑍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因此，只要探究角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MS Mincho" panose="02020609040205080304" charset="-128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的三角函数值之间的关系即可</a:t>
                </a:r>
                <a:r>
                  <a:rPr lang="en-US" altLang="zh-CN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80" y="2572385"/>
                <a:ext cx="6959600" cy="19646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 title=""/>
          <p:cNvGrpSpPr/>
          <p:nvPr/>
        </p:nvGrpSpPr>
        <p:grpSpPr>
          <a:xfrm>
            <a:off x="629920" y="-46355"/>
            <a:ext cx="11209655" cy="582930"/>
            <a:chOff x="918" y="448"/>
            <a:chExt cx="17653" cy="918"/>
          </a:xfrm>
        </p:grpSpPr>
        <p:grpSp>
          <p:nvGrpSpPr>
            <p:cNvPr id="51203" name="组合 18"/>
            <p:cNvGrpSpPr/>
            <p:nvPr/>
          </p:nvGrpSpPr>
          <p:grpSpPr>
            <a:xfrm>
              <a:off x="918" y="448"/>
              <a:ext cx="11147" cy="919"/>
              <a:chOff x="1617477" y="945016"/>
              <a:chExt cx="7077836" cy="584139"/>
            </a:xfrm>
          </p:grpSpPr>
          <p:grpSp>
            <p:nvGrpSpPr>
              <p:cNvPr id="51204" name="组合 17"/>
              <p:cNvGrpSpPr/>
              <p:nvPr/>
            </p:nvGrpSpPr>
            <p:grpSpPr>
              <a:xfrm>
                <a:off x="1633928" y="990463"/>
                <a:ext cx="6612415" cy="508500"/>
                <a:chOff x="1633928" y="990463"/>
                <a:chExt cx="6612415" cy="508500"/>
              </a:xfrm>
            </p:grpSpPr>
            <p:sp>
              <p:nvSpPr>
                <p:cNvPr id="51205" name="五边形 13"/>
                <p:cNvSpPr/>
                <p:nvPr/>
              </p:nvSpPr>
              <p:spPr>
                <a:xfrm>
                  <a:off x="4876640" y="993641"/>
                  <a:ext cx="3369703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DEF0FA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6" name="五边形 14"/>
                <p:cNvSpPr/>
                <p:nvPr/>
              </p:nvSpPr>
              <p:spPr>
                <a:xfrm>
                  <a:off x="3810551" y="990463"/>
                  <a:ext cx="3626224" cy="494516"/>
                </a:xfrm>
                <a:prstGeom prst="homePlate">
                  <a:avLst>
                    <a:gd name="adj" fmla="val 49985"/>
                  </a:avLst>
                </a:prstGeom>
                <a:gradFill rotWithShape="1">
                  <a:gsLst>
                    <a:gs pos="0">
                      <a:srgbClr val="99BBFF"/>
                    </a:gs>
                    <a:gs pos="50000">
                      <a:srgbClr val="C1D4FF"/>
                    </a:gs>
                    <a:gs pos="100000">
                      <a:srgbClr val="E0E9FF"/>
                    </a:gs>
                  </a:gsLst>
                  <a:lin ang="5400000" scaled="1"/>
                </a:gra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7" name="五边形 15"/>
                <p:cNvSpPr/>
                <p:nvPr/>
              </p:nvSpPr>
              <p:spPr>
                <a:xfrm>
                  <a:off x="2751448" y="996819"/>
                  <a:ext cx="4096725" cy="494516"/>
                </a:xfrm>
                <a:prstGeom prst="homePlate">
                  <a:avLst>
                    <a:gd name="adj" fmla="val 49994"/>
                  </a:avLst>
                </a:prstGeom>
                <a:solidFill>
                  <a:srgbClr val="A0C0F0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08" name="五边形 10"/>
                <p:cNvSpPr/>
                <p:nvPr/>
              </p:nvSpPr>
              <p:spPr>
                <a:xfrm>
                  <a:off x="1633928" y="990463"/>
                  <a:ext cx="2996984" cy="508500"/>
                </a:xfrm>
                <a:prstGeom prst="homePlate">
                  <a:avLst>
                    <a:gd name="adj" fmla="val 49997"/>
                  </a:avLst>
                </a:prstGeom>
                <a:solidFill>
                  <a:schemeClr val="accent1"/>
                </a:solidFill>
                <a:ln w="12700">
                  <a:noFill/>
                  <a:round/>
                </a:ln>
              </p:spPr>
              <p:txBody>
                <a:bodyPr anchor="ctr" anchorCtr="0"/>
                <a:lstStyle>
                  <a:lvl1pPr marL="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4572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9144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3716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1828800" indent="0" algn="l" defTabSz="914400" rtl="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</a:lstStyle>
                <a:p>
                  <a:pPr marL="0" marR="0" lvl="0" indent="0"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80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" name="TextBox 13"/>
              <p:cNvSpPr/>
              <p:nvPr/>
            </p:nvSpPr>
            <p:spPr>
              <a:xfrm>
                <a:off x="1617477" y="945016"/>
                <a:ext cx="7077836" cy="584139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square" anchor="t" anchorCtr="0">
                <a:spAutoFit/>
              </a:bodyPr>
              <a:lstStyle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</a:lstStyle>
              <a:p>
                <a:pPr lvl="0" eaLnBrk="1" hangingPunct="1"/>
                <a:r>
                  <a:rPr sz="320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新知探索</a:t>
                </a:r>
                <a:endParaRPr sz="32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081" y="890"/>
              <a:ext cx="8490" cy="15"/>
              <a:chOff x="10081" y="890"/>
              <a:chExt cx="8490" cy="15"/>
            </a:xfrm>
          </p:grpSpPr>
          <p:cxnSp>
            <p:nvCxnSpPr>
              <p:cNvPr id="51202" name="直接连接符 3"/>
              <p:cNvCxnSpPr/>
              <p:nvPr/>
            </p:nvCxnSpPr>
            <p:spPr>
              <a:xfrm>
                <a:off x="16443" y="890"/>
                <a:ext cx="942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0" name="直接连接符 5"/>
              <p:cNvCxnSpPr/>
              <p:nvPr/>
            </p:nvCxnSpPr>
            <p:spPr>
              <a:xfrm>
                <a:off x="10081" y="895"/>
                <a:ext cx="943" cy="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1" name="直接连接符 6"/>
              <p:cNvCxnSpPr/>
              <p:nvPr/>
            </p:nvCxnSpPr>
            <p:spPr>
              <a:xfrm>
                <a:off x="11358" y="898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2" name="直接连接符 7"/>
              <p:cNvCxnSpPr/>
              <p:nvPr/>
            </p:nvCxnSpPr>
            <p:spPr>
              <a:xfrm>
                <a:off x="1261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3" name="直接连接符 8"/>
              <p:cNvCxnSpPr/>
              <p:nvPr/>
            </p:nvCxnSpPr>
            <p:spPr>
              <a:xfrm>
                <a:off x="13886" y="898"/>
                <a:ext cx="943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4" name="直接连接符 9"/>
              <p:cNvCxnSpPr/>
              <p:nvPr/>
            </p:nvCxnSpPr>
            <p:spPr>
              <a:xfrm>
                <a:off x="15163" y="90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15" name="直接连接符 10"/>
              <p:cNvCxnSpPr/>
              <p:nvPr/>
            </p:nvCxnSpPr>
            <p:spPr>
              <a:xfrm>
                <a:off x="17626" y="893"/>
                <a:ext cx="945" cy="2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>
        <mc:Choice Requires="a14">
          <p:sp>
            <p:nvSpPr>
              <p:cNvPr id="30" name="文本框 29" title=""/>
              <p:cNvSpPr txBox="1"/>
              <p:nvPr/>
            </p:nvSpPr>
            <p:spPr>
              <a:xfrm>
                <a:off x="646430" y="537210"/>
                <a:ext cx="7658735" cy="51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80000"/>
                  </a:lnSpc>
                </a:pPr>
                <a:r>
                  <a:rPr lang="zh-CN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r>
                  <a:rPr lang="en-US" altLang="zh-CN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由于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是点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关于直线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/>
                          <a:ea typeface="MS Mincho" panose="02020609040205080304" charset="-128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的对称点，可以证明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证明过程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如图，过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/>
                                  <a:ea typeface="宋体" panose="02010600030101010101" pitchFamily="2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、</m:t>
                          </m:r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分别作垂线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en-US" altLang="zh-CN" sz="2400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.</a:t>
                </a:r>
                <a:endParaRPr lang="en-US" altLang="zh-CN" sz="2400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≅∆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𝑂𝑄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 sz="2400" b="1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所以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𝑂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因此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r>
                  <a:rPr lang="zh-CN" altLang="en-US" sz="24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:r>
                  <a:rPr lang="zh-CN" altLang="en-US" sz="2400" b="1">
                    <a:solidFill>
                      <a:schemeClr val="tx2"/>
                    </a:solidFill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根据三角函数的定义，得：</a:t>
                </a:r>
                <a:endParaRPr lang="zh-CN" altLang="en-US" sz="2400" b="1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algn="l">
                  <a:lnSpc>
                    <a:spcPct val="18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 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2"/>
                          </a:solidFill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/>
                          <a:ea typeface="宋体" panose="02010600030101010101" pitchFamily="2" charset="-122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400">
                  <a:solidFill>
                    <a:schemeClr val="tx2"/>
                  </a:solidFill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" y="537210"/>
                <a:ext cx="7658735" cy="51968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 title=""/>
          <p:cNvGrpSpPr/>
          <p:nvPr/>
        </p:nvGrpSpPr>
        <p:grpSpPr>
          <a:xfrm>
            <a:off x="8045450" y="2385695"/>
            <a:ext cx="3859530" cy="3186430"/>
            <a:chOff x="12670" y="3757"/>
            <a:chExt cx="6078" cy="5018"/>
          </a:xfrm>
        </p:grpSpPr>
        <p:grpSp>
          <p:nvGrpSpPr>
            <p:cNvPr id="21" name="组合 20"/>
            <p:cNvGrpSpPr/>
            <p:nvPr/>
          </p:nvGrpSpPr>
          <p:grpSpPr>
            <a:xfrm>
              <a:off x="12670" y="3757"/>
              <a:ext cx="6078" cy="5018"/>
              <a:chOff x="9004" y="2892"/>
              <a:chExt cx="6738" cy="5562"/>
            </a:xfrm>
          </p:grpSpPr>
          <p:cxnSp>
            <p:nvCxnSpPr>
              <p:cNvPr id="15" name="直接连接符 14"/>
              <p:cNvCxnSpPr/>
              <p:nvPr/>
            </p:nvCxnSpPr>
            <p:spPr>
              <a:xfrm flipV="1">
                <a:off x="12193" y="4822"/>
                <a:ext cx="2720" cy="996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12241" y="3414"/>
                <a:ext cx="964" cy="235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9004" y="2892"/>
                <a:ext cx="6738" cy="5562"/>
                <a:chOff x="9004" y="2892"/>
                <a:chExt cx="6738" cy="5562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9004" y="2892"/>
                  <a:ext cx="6738" cy="5562"/>
                  <a:chOff x="9004" y="2892"/>
                  <a:chExt cx="6738" cy="5562"/>
                </a:xfrm>
              </p:grpSpPr>
              <mc:AlternateContent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12144" y="5743"/>
                        <a:ext cx="564" cy="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r>
                                <m:rPr>
                                  <m:sty m:val="b"/>
                                </m:rPr>
                                <a:rPr lang="en-US" altLang="zh-CN" b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𝐎</m:t>
                              </m:r>
                            </m:oMath>
                          </m:oMathPara>
                        </a14:m>
                        <a:endParaRPr lang="en-US" altLang="zh-CN" b="1">
                          <a:latin typeface="Cambria Math" panose="02040503050406030204" charset="0"/>
                          <a:cs typeface="Cambria Math" panose="0204050305040603020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144" y="5743"/>
                        <a:ext cx="564" cy="643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9004" y="2892"/>
                    <a:ext cx="6738" cy="5562"/>
                    <a:chOff x="6047" y="1896"/>
                    <a:chExt cx="6738" cy="5562"/>
                  </a:xfrm>
                </p:grpSpPr>
                <p:cxnSp>
                  <p:nvCxnSpPr>
                    <p:cNvPr id="10" name="直接连接符 9"/>
                    <p:cNvCxnSpPr/>
                    <p:nvPr/>
                  </p:nvCxnSpPr>
                  <p:spPr>
                    <a:xfrm flipH="1">
                      <a:off x="7335" y="2971"/>
                      <a:ext cx="3783" cy="373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" name="组合 11"/>
                    <p:cNvGrpSpPr/>
                    <p:nvPr/>
                  </p:nvGrpSpPr>
                  <p:grpSpPr>
                    <a:xfrm>
                      <a:off x="6047" y="1896"/>
                      <a:ext cx="6739" cy="5562"/>
                      <a:chOff x="6047" y="1896"/>
                      <a:chExt cx="6739" cy="5562"/>
                    </a:xfrm>
                  </p:grpSpPr>
                  <p:sp>
                    <p:nvSpPr>
                      <p:cNvPr id="4" name="椭圆 3"/>
                      <p:cNvSpPr/>
                      <p:nvPr/>
                    </p:nvSpPr>
                    <p:spPr>
                      <a:xfrm>
                        <a:off x="7354" y="2940"/>
                        <a:ext cx="3764" cy="3764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2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5" name="直接箭头连接符 4"/>
                      <p:cNvCxnSpPr/>
                      <p:nvPr/>
                    </p:nvCxnSpPr>
                    <p:spPr>
                      <a:xfrm>
                        <a:off x="6047" y="4790"/>
                        <a:ext cx="6466" cy="3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2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直接箭头连接符 5"/>
                      <p:cNvCxnSpPr/>
                      <p:nvPr/>
                    </p:nvCxnSpPr>
                    <p:spPr>
                      <a:xfrm flipH="1" flipV="1">
                        <a:off x="9232" y="2186"/>
                        <a:ext cx="9" cy="527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2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>
                    <mc:Choice Requires="a14">
                      <p:sp>
                        <p:nvSpPr>
                          <p:cNvPr id="7" name="文本框 6"/>
                          <p:cNvSpPr txBox="1"/>
                          <p:nvPr/>
                        </p:nvSpPr>
                        <p:spPr>
                          <a:xfrm>
                            <a:off x="9318" y="1896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𝒚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7" name="文本框 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318" y="1896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>
                    <mc:Choice Requires="a14">
                      <p:sp>
                        <p:nvSpPr>
                          <p:cNvPr id="8" name="文本框 7"/>
                          <p:cNvSpPr txBox="1"/>
                          <p:nvPr/>
                        </p:nvSpPr>
                        <p:spPr>
                          <a:xfrm>
                            <a:off x="12222" y="4822"/>
                            <a:ext cx="564" cy="64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𝒙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8" name="文本框 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222" y="4822"/>
                            <a:ext cx="564" cy="643"/>
                          </a:xfrm>
                          <a:prstGeom prst="rect">
                            <a:avLst/>
                          </a:prstGeom>
                          <a:blipFill rotWithShape="1"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>
                    <mc:Choice Requires="a14">
                      <p:sp>
                        <p:nvSpPr>
                          <p:cNvPr id="11" name="文本框 10"/>
                          <p:cNvSpPr txBox="1"/>
                          <p:nvPr/>
                        </p:nvSpPr>
                        <p:spPr>
                          <a:xfrm>
                            <a:off x="11118" y="2360"/>
                            <a:ext cx="1286" cy="112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>
                                <m:oMathParaPr>
                                  <m:jc/>
                                </m:oMathParaPr>
                                <m:oMath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𝒚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𝒙</m:t>
                                  </m:r>
                                </m:oMath>
                              </m:oMathPara>
                            </a14:m>
                            <a:endParaRPr lang="zh-CN" altLang="en-US" b="1"/>
                          </a:p>
                        </p:txBody>
                      </p:sp>
                    </mc:Choice>
                    <mc:Fallback>
                      <p:sp>
                        <p:nvSpPr>
                          <p:cNvPr id="11" name="文本框 1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118" y="2360"/>
                            <a:ext cx="1286" cy="1126"/>
                          </a:xfrm>
                          <a:prstGeom prst="rect">
                            <a:avLst/>
                          </a:prstGeom>
                          <a:blipFill rotWithShape="1"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  <p:grpSp>
              <p:nvGrpSpPr>
                <p:cNvPr id="19" name="组合 18"/>
                <p:cNvGrpSpPr/>
                <p:nvPr/>
              </p:nvGrpSpPr>
              <p:grpSpPr>
                <a:xfrm>
                  <a:off x="12381" y="3442"/>
                  <a:ext cx="2153" cy="2231"/>
                  <a:chOff x="12381" y="3442"/>
                  <a:chExt cx="2153" cy="2231"/>
                </a:xfrm>
              </p:grpSpPr>
              <mc:AlternateContent>
                <mc:Choice Requires="a14">
                  <p:sp>
                    <p:nvSpPr>
                      <p:cNvPr id="17" name="文本框 16"/>
                      <p:cNvSpPr txBox="1"/>
                      <p:nvPr/>
                    </p:nvSpPr>
                    <p:spPr>
                      <a:xfrm>
                        <a:off x="13970" y="5030"/>
                        <a:ext cx="564" cy="6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7" name="文本框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970" y="5030"/>
                        <a:ext cx="564" cy="643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>
                <mc:Choice Requires="a14"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12381" y="3442"/>
                        <a:ext cx="564" cy="6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>
                            <m:oMathParaPr>
                              <m:jc/>
                            </m:oMathParaPr>
                            <m:oMath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m:rPr>
                                      <m:sty m:val="bi"/>
                                    </m:rPr>
                                    <a:rPr lang="en-US" altLang="zh-CN" b="1" i="1">
                                      <a:latin typeface="Cambria Math" panose="02040503050406030204"/>
                                      <a:cs typeface="Cambria Math" panose="02040503050406030204" charset="0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b="1"/>
                      </a:p>
                    </p:txBody>
                  </p:sp>
                </mc:Choice>
                <mc:Fallback>
                  <p:sp>
                    <p:nvSpPr>
                      <p:cNvPr id="18" name="文本框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381" y="3442"/>
                        <a:ext cx="564" cy="66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34" name="组合 33"/>
            <p:cNvGrpSpPr/>
            <p:nvPr/>
          </p:nvGrpSpPr>
          <p:grpSpPr>
            <a:xfrm>
              <a:off x="15852" y="4818"/>
              <a:ext cx="1606" cy="2158"/>
              <a:chOff x="15852" y="4818"/>
              <a:chExt cx="1606" cy="215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H="1">
                <a:off x="16190" y="4818"/>
                <a:ext cx="55" cy="159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17122" y="5823"/>
                <a:ext cx="14" cy="573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16728" y="6396"/>
                    <a:ext cx="73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r>
                            <m:rPr>
                              <m:sty m:val="bi"/>
                            </m:rPr>
                            <a:rPr lang="en-US" altLang="zh-CN" b="1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𝑸</m:t>
                          </m:r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28" y="6396"/>
                    <a:ext cx="731" cy="58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15852" y="6351"/>
                    <a:ext cx="73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>
                        <m:oMathParaPr>
                          <m:jc/>
                        </m:oMathParaPr>
                        <m:oMath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m:rPr>
                                  <m:sty m:val="bi"/>
                                </m:rPr>
                                <a:rPr lang="en-US" altLang="zh-CN" b="1" i="1">
                                  <a:latin typeface="Cambria Math" panose="02040503050406030204"/>
                                  <a:cs typeface="Cambria Math" panose="02040503050406030204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1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52" y="6351"/>
                    <a:ext cx="731" cy="58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GNjMjdlMmM4MTUwY2Q5YmE2NGU4YjhmMTdjOWQxOGQifQ=="/>
</p:tagLst>
</file>

<file path=ppt/tags/tag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3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206</Paragraphs>
  <Slides>31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baseType="lpstr" size="42">
      <vt:lpstr>Arial</vt:lpstr>
      <vt:lpstr>等线 Light</vt:lpstr>
      <vt:lpstr>等线</vt:lpstr>
      <vt:lpstr>宋体</vt:lpstr>
      <vt:lpstr>黑体</vt:lpstr>
      <vt:lpstr>微软雅黑</vt:lpstr>
      <vt:lpstr>Cambria Math</vt:lpstr>
      <vt:lpstr>MS Mincho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2023-12-12T10:49:36.677</cp:lastPrinted>
  <dcterms:created xsi:type="dcterms:W3CDTF">2023-12-12T10:49:36Z</dcterms:created>
  <dcterms:modified xsi:type="dcterms:W3CDTF">2023-12-12T02:49:36Z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