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1"/>
  </p:sldMasterIdLst>
  <p:sldIdLst>
    <p:sldId id="257" r:id="rId2"/>
    <p:sldId id="258" r:id="rId3"/>
    <p:sldId id="256" r:id="rId4"/>
    <p:sldId id="259" r:id="rId5"/>
    <p:sldId id="260" r:id="rId6"/>
    <p:sldId id="261" r:id="rId7"/>
    <p:sldId id="262" r:id="rId8"/>
    <p:sldId id="263" r:id="rId9"/>
    <p:sldId id="269" r:id="rId10"/>
    <p:sldId id="270" r:id="rId11"/>
    <p:sldId id="265" r:id="rId12"/>
    <p:sldId id="289" r:id="rId13"/>
    <p:sldId id="290" r:id="rId14"/>
    <p:sldId id="291" r:id="rId15"/>
    <p:sldId id="292" r:id="rId16"/>
    <p:sldId id="293" r:id="rId17"/>
    <p:sldId id="294" r:id="rId18"/>
    <p:sldId id="295" r:id="rId19"/>
    <p:sldId id="264" r:id="rId20"/>
    <p:sldId id="296" r:id="rId21"/>
    <p:sldId id="266" r:id="rId22"/>
    <p:sldId id="267" r:id="rId23"/>
    <p:sldId id="268" r:id="rId24"/>
    <p:sldId id="297" r:id="rId25"/>
    <p:sldId id="298"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8" r:id="rId40"/>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791" userDrawn="1">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4" d="100"/>
          <a:sy n="114" d="100"/>
        </p:scale>
        <p:origin x="540" y="84"/>
      </p:cViewPr>
      <p:guideLst>
        <p:guide orient="horz" pos="2132"/>
        <p:guide pos="379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tags" Target="tags/tag75.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导航">
    <p:spTree>
      <p:nvGrpSpPr>
        <p:cNvPr id="1" name=""/>
        <p:cNvGrpSpPr/>
        <p:nvPr/>
      </p:nvGrpSpPr>
      <p:grpSpPr>
        <a:xfrm>
          <a:off x="0" y="0"/>
          <a:ext cx="0" cy="0"/>
        </a:xfrm>
      </p:grpSpPr>
      <p:sp>
        <p:nvSpPr>
          <p:cNvPr id="2" name="题目"/>
          <p:cNvSpPr>
            <a:spLocks noGrp="1"/>
          </p:cNvSpPr>
          <p:nvPr>
            <p:ph sz="quarter" idx="13" hasCustomPrompt="1"/>
          </p:nvPr>
        </p:nvSpPr>
        <p:spPr>
          <a:xfrm>
            <a:off x="475690" y="815621"/>
            <a:ext cx="11606380" cy="1760290"/>
          </a:xfrm>
          <a:prstGeom prst="rect">
            <a:avLst/>
          </a:prstGeom>
        </p:spPr>
        <p:txBody>
          <a:bodyPr>
            <a:normAutofit/>
          </a:bodyPr>
          <a:lstStyle>
            <a:lvl1pPr marL="0" indent="0">
              <a:lnSpc>
                <a:spcPct val="120000"/>
              </a:lnSpc>
              <a:spcAft>
                <a:spcPct val="0"/>
              </a:spcAft>
              <a:buNone/>
              <a:defRPr sz="1800" b="1">
                <a:solidFill>
                  <a:schemeClr val="tx1"/>
                </a:solidFill>
                <a:latin typeface="宋体" panose="02010600030101010101" pitchFamily="2" charset="-122"/>
                <a:ea typeface="宋体" panose="02010600030101010101" pitchFamily="2" charset="-122"/>
              </a:defRPr>
            </a:lvl1pPr>
          </a:lstStyle>
          <a:p>
            <a:pPr lvl="0"/>
            <a:r>
              <a:rPr lang="zh-CN" altLang="en-US"/>
              <a:t>题目</a:t>
            </a:r>
            <a:endParaRPr lang="zh-CN" altLang="en-US"/>
          </a:p>
        </p:txBody>
      </p:sp>
      <p:sp>
        <p:nvSpPr>
          <p:cNvPr id="3" name="答案"/>
          <p:cNvSpPr>
            <a:spLocks noGrp="1"/>
          </p:cNvSpPr>
          <p:nvPr>
            <p:ph sz="quarter" idx="14" hasCustomPrompt="1"/>
          </p:nvPr>
        </p:nvSpPr>
        <p:spPr>
          <a:xfrm>
            <a:off x="475690" y="2575911"/>
            <a:ext cx="11606380" cy="4282089"/>
          </a:xfrm>
          <a:prstGeom prst="rect">
            <a:avLst/>
          </a:prstGeom>
        </p:spPr>
        <p:txBody>
          <a:bodyPr numCol="2" spcCol="360000">
            <a:normAutofit/>
          </a:bodyPr>
          <a:lstStyle>
            <a:lvl1pPr marL="0" indent="0">
              <a:lnSpc>
                <a:spcPct val="110000"/>
              </a:lnSpc>
              <a:spcAft>
                <a:spcPct val="0"/>
              </a:spcAft>
              <a:buNone/>
              <a:defRPr sz="1800" b="1">
                <a:solidFill>
                  <a:srgbClr val="FF0000"/>
                </a:solidFill>
                <a:latin typeface="宋体" panose="02010600030101010101" pitchFamily="2" charset="-122"/>
                <a:ea typeface="宋体" panose="02010600030101010101" pitchFamily="2" charset="-122"/>
              </a:defRPr>
            </a:lvl1pPr>
          </a:lstStyle>
          <a:p>
            <a:pPr lvl="0"/>
            <a:r>
              <a:rPr lang="zh-CN" altLang="en-US"/>
              <a:t>答案</a:t>
            </a:r>
            <a:endParaRPr lang="zh-CN" altLang="en-US"/>
          </a:p>
        </p:txBody>
      </p:sp>
      <p:sp>
        <p:nvSpPr>
          <p:cNvPr id="4" name="题型"/>
          <p:cNvSpPr>
            <a:spLocks noGrp="1"/>
          </p:cNvSpPr>
          <p:nvPr>
            <p:ph sz="quarter" idx="15" hasCustomPrompt="1"/>
          </p:nvPr>
        </p:nvSpPr>
        <p:spPr>
          <a:xfrm>
            <a:off x="475690" y="363038"/>
            <a:ext cx="11606380" cy="612276"/>
          </a:xfrm>
          <a:prstGeom prst="rect">
            <a:avLst/>
          </a:prstGeom>
        </p:spPr>
        <p:txBody>
          <a:bodyPr>
            <a:normAutofit/>
          </a:bodyPr>
          <a:lstStyle>
            <a:lvl1pPr marL="0" indent="0">
              <a:spcAft>
                <a:spcPct val="0"/>
              </a:spcAft>
              <a:buNone/>
              <a:defRPr sz="1800" b="1">
                <a:solidFill>
                  <a:schemeClr val="tx1"/>
                </a:solidFill>
                <a:latin typeface="黑体" panose="02010609060101010101" pitchFamily="49" charset="-122"/>
                <a:ea typeface="黑体" panose="02010609060101010101" pitchFamily="49" charset="-122"/>
              </a:defRPr>
            </a:lvl1pPr>
          </a:lstStyle>
          <a:p>
            <a:pPr lvl="0"/>
            <a:r>
              <a:rPr lang="zh-CN" altLang="en-US"/>
              <a:t>题型</a:t>
            </a:r>
            <a:endParaRPr lang="zh-CN" altLang="en-US"/>
          </a:p>
        </p:txBody>
      </p:sp>
      <p:grpSp>
        <p:nvGrpSpPr>
          <p:cNvPr id="5" name="组合 4"/>
          <p:cNvGrpSpPr/>
          <p:nvPr userDrawn="1"/>
        </p:nvGrpSpPr>
        <p:grpSpPr>
          <a:xfrm>
            <a:off x="606565" y="-80423"/>
            <a:ext cx="11093942" cy="523395"/>
            <a:chOff x="944" y="311"/>
            <a:chExt cx="17627" cy="1124"/>
          </a:xfrm>
        </p:grpSpPr>
        <p:grpSp>
          <p:nvGrpSpPr>
            <p:cNvPr id="7" name="组合 18"/>
            <p:cNvGrpSpPr/>
            <p:nvPr/>
          </p:nvGrpSpPr>
          <p:grpSpPr>
            <a:xfrm>
              <a:off x="944" y="311"/>
              <a:ext cx="11147" cy="1124"/>
              <a:chOff x="1633928" y="857878"/>
              <a:chExt cx="7077836" cy="714203"/>
            </a:xfrm>
          </p:grpSpPr>
          <p:grpSp>
            <p:nvGrpSpPr>
              <p:cNvPr id="17" name="组合 17"/>
              <p:cNvGrpSpPr/>
              <p:nvPr/>
            </p:nvGrpSpPr>
            <p:grpSpPr>
              <a:xfrm>
                <a:off x="1633928" y="990463"/>
                <a:ext cx="6612415" cy="508500"/>
                <a:chOff x="1633928" y="990463"/>
                <a:chExt cx="6612415" cy="508500"/>
              </a:xfrm>
            </p:grpSpPr>
            <p:sp>
              <p:nvSpPr>
                <p:cNvPr id="19"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0"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1"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22" name="五边形 10"/>
                <p:cNvSpPr/>
                <p:nvPr/>
              </p:nvSpPr>
              <p:spPr>
                <a:xfrm>
                  <a:off x="1633928" y="990463"/>
                  <a:ext cx="2996984" cy="508500"/>
                </a:xfrm>
                <a:prstGeom prst="homePlate">
                  <a:avLst>
                    <a:gd name="adj" fmla="val 49997"/>
                  </a:avLst>
                </a:prstGeom>
                <a:solidFill>
                  <a:srgbClr val="6096E6"/>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6096E6"/>
                    </a:solidFill>
                  </a:endParaRPr>
                </a:p>
              </p:txBody>
            </p:sp>
          </p:grpSp>
          <p:sp>
            <p:nvSpPr>
              <p:cNvPr id="18" name="TextBox 13"/>
              <p:cNvSpPr/>
              <p:nvPr/>
            </p:nvSpPr>
            <p:spPr>
              <a:xfrm>
                <a:off x="1633928" y="857878"/>
                <a:ext cx="7077836" cy="714203"/>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2800">
                    <a:solidFill>
                      <a:schemeClr val="bg1"/>
                    </a:solidFill>
                    <a:latin typeface="黑体" panose="02010609060101010101" pitchFamily="49" charset="-122"/>
                    <a:ea typeface="黑体" panose="02010609060101010101" pitchFamily="49" charset="-122"/>
                  </a:rPr>
                  <a:t>练习</a:t>
                </a:r>
                <a:endParaRPr sz="2800">
                  <a:solidFill>
                    <a:schemeClr val="bg1"/>
                  </a:solidFill>
                  <a:latin typeface="黑体" panose="02010609060101010101" pitchFamily="49" charset="-122"/>
                  <a:ea typeface="黑体" panose="02010609060101010101" pitchFamily="49" charset="-122"/>
                </a:endParaRPr>
              </a:p>
            </p:txBody>
          </p:sp>
        </p:grpSp>
        <p:grpSp>
          <p:nvGrpSpPr>
            <p:cNvPr id="9" name="组合 8"/>
            <p:cNvGrpSpPr/>
            <p:nvPr/>
          </p:nvGrpSpPr>
          <p:grpSpPr>
            <a:xfrm>
              <a:off x="10081" y="890"/>
              <a:ext cx="8490" cy="15"/>
              <a:chOff x="10081" y="890"/>
              <a:chExt cx="8490" cy="15"/>
            </a:xfrm>
          </p:grpSpPr>
          <p:cxnSp>
            <p:nvCxnSpPr>
              <p:cNvPr id="10" name="直接连接符 3"/>
              <p:cNvCxnSpPr/>
              <p:nvPr/>
            </p:nvCxnSpPr>
            <p:spPr>
              <a:xfrm>
                <a:off x="16443" y="890"/>
                <a:ext cx="942" cy="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5"/>
              <p:cNvCxnSpPr/>
              <p:nvPr/>
            </p:nvCxnSpPr>
            <p:spPr>
              <a:xfrm>
                <a:off x="10081" y="895"/>
                <a:ext cx="943" cy="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6"/>
              <p:cNvCxnSpPr/>
              <p:nvPr/>
            </p:nvCxnSpPr>
            <p:spPr>
              <a:xfrm>
                <a:off x="11358" y="898"/>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7"/>
              <p:cNvCxnSpPr/>
              <p:nvPr/>
            </p:nvCxnSpPr>
            <p:spPr>
              <a:xfrm>
                <a:off x="12613" y="90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8"/>
              <p:cNvCxnSpPr/>
              <p:nvPr/>
            </p:nvCxnSpPr>
            <p:spPr>
              <a:xfrm>
                <a:off x="13886" y="898"/>
                <a:ext cx="943"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9"/>
              <p:cNvCxnSpPr/>
              <p:nvPr/>
            </p:nvCxnSpPr>
            <p:spPr>
              <a:xfrm>
                <a:off x="15163" y="90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0"/>
              <p:cNvCxnSpPr/>
              <p:nvPr/>
            </p:nvCxnSpPr>
            <p:spPr>
              <a:xfrm>
                <a:off x="17626" y="893"/>
                <a:ext cx="945" cy="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ags" Target="../tags/tag57.xml" /><Relationship Id="rId14" Type="http://schemas.openxmlformats.org/officeDocument/2006/relationships/tags" Target="../tags/tag58.xml" /><Relationship Id="rId15" Type="http://schemas.openxmlformats.org/officeDocument/2006/relationships/tags" Target="../tags/tag59.xml" /><Relationship Id="rId16" Type="http://schemas.openxmlformats.org/officeDocument/2006/relationships/tags" Target="../tags/tag60.xml" /><Relationship Id="rId17" Type="http://schemas.openxmlformats.org/officeDocument/2006/relationships/tags" Target="../tags/tag61.xml" /><Relationship Id="rId18" Type="http://schemas.openxmlformats.org/officeDocument/2006/relationships/image" Target="file:///D:\qq&#25991;&#20214;\712321467\Image\C2C\Image2\%7b75232B38-A165-1FB7-499C-2E1C792CACB5%7d.png" TargetMode="External" /><Relationship Id="rId19" Type="http://schemas.openxmlformats.org/officeDocument/2006/relationships/image" Target="../media/image1.png" /><Relationship Id="rId2" Type="http://schemas.openxmlformats.org/officeDocument/2006/relationships/slideLayout" Target="../slideLayouts/slideLayout2.xml" /><Relationship Id="rId20" Type="http://schemas.openxmlformats.org/officeDocument/2006/relationships/tags" Target="../tags/tag62.xml" /><Relationship Id="rId21"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a:effectLst/>
      </p:bgPr>
    </p:bg>
    <p:spTree>
      <p:nvGrpSpPr>
        <p:cNvPr id="1" name=""/>
        <p:cNvGrpSpPr/>
        <p:nvPr/>
      </p:nvGrpSpPr>
      <p:grpSpPr>
        <a:xfrm>
          <a:off x="0" y="0"/>
          <a: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9" r:link="rId18"/>
          <a:stretch>
            <a:fillRect/>
          </a:stretch>
        </p:blipFill>
        <p:spPr>
          <a:xfrm>
            <a:off x="838200" y="365125"/>
            <a:ext cx="9525" cy="9525"/>
          </a:xfrm>
          <a:prstGeom prst="rect">
            <a:avLst/>
          </a:prstGeom>
          <a:noFill/>
          <a:ln>
            <a:noFill/>
            <a:miter lim="800000"/>
          </a:ln>
        </p:spPr>
      </p:pic>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jpeg" /><Relationship Id="rId3"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72.xml" /><Relationship Id="rId2" Type="http://schemas.openxmlformats.org/officeDocument/2006/relationships/image" Target="../media/image17.png" /><Relationship Id="rId3" Type="http://schemas.openxmlformats.org/officeDocument/2006/relationships/tags" Target="../tags/tag71.xml" /><Relationship Id="rId4" Type="http://schemas.openxmlformats.org/officeDocument/2006/relationships/image" Target="../media/image13.png" /><Relationship Id="rId5" Type="http://schemas.openxmlformats.org/officeDocument/2006/relationships/image" Target="../media/image18.png" /><Relationship Id="rId6" Type="http://schemas.openxmlformats.org/officeDocument/2006/relationships/image" Target="../media/image19.png" /><Relationship Id="rId7" Type="http://schemas.openxmlformats.org/officeDocument/2006/relationships/image" Target="../media/image20.png" /><Relationship Id="rId8" Type="http://schemas.openxmlformats.org/officeDocument/2006/relationships/image" Target="../media/image21.png" /><Relationship Id="rId9" Type="http://schemas.openxmlformats.org/officeDocument/2006/relationships/image" Target="../media/image22.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tags" Target="../tags/tag7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26.png" /><Relationship Id="rId3" Type="http://schemas.openxmlformats.org/officeDocument/2006/relationships/image" Target="../media/image27.png" /><Relationship Id="rId4" Type="http://schemas.openxmlformats.org/officeDocument/2006/relationships/image" Target="../media/image28.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29.png" /><Relationship Id="rId3" Type="http://schemas.openxmlformats.org/officeDocument/2006/relationships/image" Target="../media/image30.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31.png" /><Relationship Id="rId3" Type="http://schemas.openxmlformats.org/officeDocument/2006/relationships/image" Target="../media/image32.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33.png" /><Relationship Id="rId3" Type="http://schemas.openxmlformats.org/officeDocument/2006/relationships/image" Target="../media/image34.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35.png" /><Relationship Id="rId3" Type="http://schemas.openxmlformats.org/officeDocument/2006/relationships/image" Target="../media/image36.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37.png" /><Relationship Id="rId3" Type="http://schemas.openxmlformats.org/officeDocument/2006/relationships/image" Target="../media/image38.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39.png" /><Relationship Id="rId3" Type="http://schemas.openxmlformats.org/officeDocument/2006/relationships/image" Target="../media/image40.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41.png" /><Relationship Id="rId3" Type="http://schemas.openxmlformats.org/officeDocument/2006/relationships/image" Target="../media/image42.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43.png" /><Relationship Id="rId3" Type="http://schemas.openxmlformats.org/officeDocument/2006/relationships/image" Target="../media/image44.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45.png" /><Relationship Id="rId3" Type="http://schemas.openxmlformats.org/officeDocument/2006/relationships/image" Target="../media/image46.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47.png" /><Relationship Id="rId3" Type="http://schemas.openxmlformats.org/officeDocument/2006/relationships/image" Target="../media/image48.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49.png" /><Relationship Id="rId3" Type="http://schemas.openxmlformats.org/officeDocument/2006/relationships/image" Target="../media/image50.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51.png" /><Relationship Id="rId3" Type="http://schemas.openxmlformats.org/officeDocument/2006/relationships/image" Target="../media/image52.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53.png" /><Relationship Id="rId3" Type="http://schemas.openxmlformats.org/officeDocument/2006/relationships/image" Target="../media/image54.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55.png" /><Relationship Id="rId3" Type="http://schemas.openxmlformats.org/officeDocument/2006/relationships/image" Target="../media/image56.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57.png" /><Relationship Id="rId3" Type="http://schemas.openxmlformats.org/officeDocument/2006/relationships/image" Target="../media/image58.png" /><Relationship Id="rId4" Type="http://schemas.openxmlformats.org/officeDocument/2006/relationships/image" Target="../media/image59.emf"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60.png" /><Relationship Id="rId3" Type="http://schemas.openxmlformats.org/officeDocument/2006/relationships/image" Target="../media/image61.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62.png" /><Relationship Id="rId3" Type="http://schemas.openxmlformats.org/officeDocument/2006/relationships/image" Target="../media/image6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tags" Target="../tags/tag6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64.png" /><Relationship Id="rId3" Type="http://schemas.openxmlformats.org/officeDocument/2006/relationships/image" Target="../media/image65.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66.png" /><Relationship Id="rId3" Type="http://schemas.openxmlformats.org/officeDocument/2006/relationships/image" Target="../media/image67.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68.png" /><Relationship Id="rId3" Type="http://schemas.openxmlformats.org/officeDocument/2006/relationships/image" Target="../media/image69.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70.png" /><Relationship Id="rId3" Type="http://schemas.openxmlformats.org/officeDocument/2006/relationships/image" Target="../media/image71.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72.png" /><Relationship Id="rId3" Type="http://schemas.openxmlformats.org/officeDocument/2006/relationships/image" Target="../media/image73.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74.png" /><Relationship Id="rId3" Type="http://schemas.openxmlformats.org/officeDocument/2006/relationships/image" Target="../media/image75.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76.png" /><Relationship Id="rId3" Type="http://schemas.openxmlformats.org/officeDocument/2006/relationships/image" Target="../media/image77.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78.png" /><Relationship Id="rId3" Type="http://schemas.openxmlformats.org/officeDocument/2006/relationships/image" Target="../media/image79.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80.png" /><Relationship Id="rId3" Type="http://schemas.openxmlformats.org/officeDocument/2006/relationships/image" Target="../media/image81.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2.png" /><Relationship Id="rId3" Type="http://schemas.openxmlformats.org/officeDocument/2006/relationships/image" Target="../media/image83.png" /><Relationship Id="rId4" Type="http://schemas.openxmlformats.org/officeDocument/2006/relationships/image" Target="../media/image3.png" /><Relationship Id="rId5" Type="http://schemas.openxmlformats.org/officeDocument/2006/relationships/tags" Target="../tags/tag7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tags" Target="../tags/tag6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tags" Target="../tags/tag6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png" /><Relationship Id="rId3" Type="http://schemas.openxmlformats.org/officeDocument/2006/relationships/image" Target="../media/image11.png" /><Relationship Id="rId4" Type="http://schemas.openxmlformats.org/officeDocument/2006/relationships/tags" Target="../tags/tag6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tags" Target="../tags/tag6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png" /><Relationship Id="rId3" Type="http://schemas.openxmlformats.org/officeDocument/2006/relationships/image" Target="../media/image15.png" /><Relationship Id="rId4" Type="http://schemas.openxmlformats.org/officeDocument/2006/relationships/tags" Target="../tags/tag6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png" /><Relationship Id="rId3" Type="http://schemas.openxmlformats.org/officeDocument/2006/relationships/image" Target="../media/image16.png" /><Relationship Id="rId4" Type="http://schemas.openxmlformats.org/officeDocument/2006/relationships/tags" Target="../tags/tag70.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6" name="组合 5" title=""/>
          <p:cNvGrpSpPr/>
          <p:nvPr/>
        </p:nvGrpSpPr>
        <p:grpSpPr>
          <a:xfrm>
            <a:off x="-5080" y="3348355"/>
            <a:ext cx="10415270" cy="2442210"/>
            <a:chOff x="-21" y="4444"/>
            <a:chExt cx="16402" cy="3846"/>
          </a:xfrm>
        </p:grpSpPr>
        <p:pic>
          <p:nvPicPr>
            <p:cNvPr id="3" name="图片 2"/>
            <p:cNvPicPr/>
            <p:nvPr/>
          </p:nvPicPr>
          <p:blipFill>
            <a:blip r:embed="rId2"/>
            <a:stretch>
              <a:fillRect/>
            </a:stretch>
          </p:blipFill>
          <p:spPr>
            <a:xfrm rot="20640000">
              <a:off x="-21" y="4444"/>
              <a:ext cx="3202" cy="3846"/>
            </a:xfrm>
            <a:prstGeom prst="rect">
              <a:avLst/>
            </a:prstGeom>
            <a:noFill/>
            <a:ln w="9525">
              <a:noFill/>
            </a:ln>
          </p:spPr>
        </p:pic>
        <p:grpSp>
          <p:nvGrpSpPr>
            <p:cNvPr id="43" name="组合 42"/>
            <p:cNvGrpSpPr/>
            <p:nvPr/>
          </p:nvGrpSpPr>
          <p:grpSpPr>
            <a:xfrm>
              <a:off x="3649" y="5988"/>
              <a:ext cx="12732" cy="1332"/>
              <a:chOff x="4703" y="5987"/>
              <a:chExt cx="12732" cy="1332"/>
            </a:xfrm>
          </p:grpSpPr>
          <p:cxnSp>
            <p:nvCxnSpPr>
              <p:cNvPr id="41" name="曲线连接符 40"/>
              <p:cNvCxnSpPr/>
              <p:nvPr/>
            </p:nvCxnSpPr>
            <p:spPr>
              <a:xfrm flipV="1">
                <a:off x="4703" y="5987"/>
                <a:ext cx="4884" cy="1332"/>
              </a:xfrm>
              <a:prstGeom prst="curvedConnector3">
                <a:avLst>
                  <a:gd name="adj1" fmla="val 50020"/>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a:off x="9587" y="5987"/>
                <a:ext cx="7848" cy="828"/>
              </a:xfrm>
              <a:prstGeom prst="curvedConnector3">
                <a:avLst>
                  <a:gd name="adj1" fmla="val 5001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Oval 19+" title=""/>
          <p:cNvSpPr/>
          <p:nvPr/>
        </p:nvSpPr>
        <p:spPr>
          <a:xfrm>
            <a:off x="-518160" y="-3185160"/>
            <a:ext cx="13228320" cy="13228320"/>
          </a:xfrm>
          <a:prstGeom prst="ellipse">
            <a:avLst/>
          </a:prstGeom>
          <a:noFill/>
          <a:ln w="1244600">
            <a:gradFill>
              <a:gsLst>
                <a:gs pos="0">
                  <a:schemeClr val="accent1"/>
                </a:gs>
                <a:gs pos="100000">
                  <a:schemeClr val="accent2"/>
                </a:gs>
              </a:gsLst>
              <a:lin ang="5400000" scaled="1"/>
            </a:gradFill>
          </a:ln>
          <a:effectLst>
            <a:outerShdw blurRad="177800" dist="1905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title=""/>
          <p:cNvSpPr/>
          <p:nvPr/>
        </p:nvSpPr>
        <p:spPr>
          <a:xfrm>
            <a:off x="1720116" y="5326140"/>
            <a:ext cx="882475" cy="882475"/>
          </a:xfrm>
          <a:prstGeom prst="ellipse">
            <a:avLst/>
          </a:prstGeom>
          <a:gradFill>
            <a:gsLst>
              <a:gs pos="0">
                <a:schemeClr val="accent2"/>
              </a:gs>
              <a:gs pos="100000">
                <a:schemeClr val="accent1"/>
              </a:gs>
            </a:gsLst>
            <a:lin ang="18900000" scaled="1"/>
          </a:gradFill>
          <a:ln>
            <a:noFill/>
          </a:ln>
          <a:effectLst>
            <a:outerShdw blurRad="330200" dist="1016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gradFill>
                <a:gsLst>
                  <a:gs pos="0">
                    <a:schemeClr val="accent2"/>
                  </a:gs>
                  <a:gs pos="100000">
                    <a:schemeClr val="accent1"/>
                  </a:gs>
                </a:gsLst>
                <a:lin ang="5400000" scaled="1"/>
              </a:gradFill>
              <a:latin typeface="微软雅黑" panose="020b0503020204020204" pitchFamily="34" charset="-122"/>
              <a:ea typeface="微软雅黑" panose="020b0503020204020204" pitchFamily="34" charset="-122"/>
            </a:endParaRPr>
          </a:p>
        </p:txBody>
      </p:sp>
      <p:sp>
        <p:nvSpPr>
          <p:cNvPr id="32" name="椭圆 31" title=""/>
          <p:cNvSpPr/>
          <p:nvPr/>
        </p:nvSpPr>
        <p:spPr>
          <a:xfrm flipV="1">
            <a:off x="10471602" y="2638503"/>
            <a:ext cx="476616" cy="476616"/>
          </a:xfrm>
          <a:prstGeom prst="ellipse">
            <a:avLst/>
          </a:prstGeom>
          <a:gradFill>
            <a:gsLst>
              <a:gs pos="0">
                <a:schemeClr val="accent2"/>
              </a:gs>
              <a:gs pos="100000">
                <a:schemeClr val="accent1"/>
              </a:gs>
            </a:gsLst>
            <a:lin ang="18900000" scaled="1"/>
          </a:gradFill>
          <a:ln>
            <a:noFill/>
          </a:ln>
          <a:effectLst>
            <a:outerShdw blurRad="330200" dist="1016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gradFill>
                <a:gsLst>
                  <a:gs pos="0">
                    <a:schemeClr val="accent2"/>
                  </a:gs>
                  <a:gs pos="100000">
                    <a:schemeClr val="accent1"/>
                  </a:gs>
                </a:gsLst>
                <a:lin ang="5400000" scaled="1"/>
              </a:gradFill>
              <a:latin typeface="微软雅黑" panose="020b0503020204020204" pitchFamily="34" charset="-122"/>
              <a:ea typeface="微软雅黑" panose="020b0503020204020204" pitchFamily="34" charset="-122"/>
            </a:endParaRPr>
          </a:p>
        </p:txBody>
      </p:sp>
      <p:sp>
        <p:nvSpPr>
          <p:cNvPr id="2" name="矩形 1" title=""/>
          <p:cNvSpPr/>
          <p:nvPr/>
        </p:nvSpPr>
        <p:spPr>
          <a:xfrm>
            <a:off x="603886" y="2092325"/>
            <a:ext cx="10852150" cy="1198880"/>
          </a:xfrm>
          <a:prstGeom prst="rect">
            <a:avLst/>
          </a:prstGeom>
          <a:noFill/>
          <a:ln>
            <a:noFill/>
          </a:ln>
        </p:spPr>
        <p:txBody>
          <a:bodyPr wrap="none" rtlCol="0" anchor="t">
            <a:spAutoFit/>
          </a:bodyPr>
          <a:lstStyle/>
          <a:p>
            <a:pPr algn="ctr"/>
            <a:r>
              <a:rPr lang="en-US" altLang="zh-CN" sz="7200" b="1">
                <a:solidFill>
                  <a:schemeClr val="tx1"/>
                </a:solidFill>
                <a:effectLst>
                  <a:reflection blurRad="6350" stA="53000" endA="300" endPos="35500" dir="5400000" sy="-90000" algn="bl" rotWithShape="0"/>
                </a:effectLst>
              </a:rPr>
              <a:t>5.4 </a:t>
            </a:r>
            <a:r>
              <a:rPr lang="zh-CN" altLang="en-US" sz="7200" b="1">
                <a:solidFill>
                  <a:schemeClr val="tx1"/>
                </a:solidFill>
                <a:effectLst>
                  <a:reflection blurRad="6350" stA="53000" endA="300" endPos="35500" dir="5400000" sy="-90000" algn="bl" rotWithShape="0"/>
                </a:effectLst>
              </a:rPr>
              <a:t>三角函数的图象和性质</a:t>
            </a:r>
            <a:endParaRPr lang="en-US" altLang="zh-CN" sz="7200" b="1">
              <a:solidFill>
                <a:schemeClr val="tx1"/>
              </a:solidFill>
              <a:effectLst>
                <a:reflection blurRad="6350" stA="53000" endA="300" endPos="35500" dir="5400000" sy="-90000" algn="bl" rotWithShape="0"/>
              </a:effectLst>
            </a:endParaRPr>
          </a:p>
        </p:txBody>
      </p:sp>
      <p:sp>
        <p:nvSpPr>
          <p:cNvPr id="4" name="文本框 3" title=""/>
          <p:cNvSpPr txBox="1"/>
          <p:nvPr/>
        </p:nvSpPr>
        <p:spPr>
          <a:xfrm>
            <a:off x="2682240" y="3752215"/>
            <a:ext cx="6827520" cy="706755"/>
          </a:xfrm>
          <a:prstGeom prst="rect">
            <a:avLst/>
          </a:prstGeom>
          <a:noFill/>
        </p:spPr>
        <p:txBody>
          <a:bodyPr wrap="none" rtlCol="0">
            <a:spAutoFit/>
          </a:bodyPr>
          <a:lstStyle/>
          <a:p>
            <a:r>
              <a:rPr lang="en-US" altLang="zh-CN" sz="4000" b="1">
                <a:latin typeface="宋体" panose="02010600030101010101" pitchFamily="2" charset="-122"/>
                <a:ea typeface="宋体" panose="02010600030101010101" pitchFamily="2" charset="-122"/>
                <a:cs typeface="宋体" panose="02010600030101010101" pitchFamily="2" charset="-122"/>
              </a:rPr>
              <a:t>5.4.3 </a:t>
            </a:r>
            <a:r>
              <a:rPr lang="zh-CN" altLang="en-US" sz="4000" b="1">
                <a:latin typeface="宋体" panose="02010600030101010101" pitchFamily="2" charset="-122"/>
                <a:ea typeface="宋体" panose="02010600030101010101" pitchFamily="2" charset="-122"/>
                <a:cs typeface="宋体" panose="02010600030101010101" pitchFamily="2" charset="-122"/>
              </a:rPr>
              <a:t>正切函数的性质与图象</a:t>
            </a:r>
            <a:endParaRPr lang="en-US" altLang="zh-CN" sz="4000" b="1">
              <a:latin typeface="宋体" panose="02010600030101010101" pitchFamily="2" charset="-122"/>
              <a:ea typeface="宋体" panose="02010600030101010101" pitchFamily="2" charset="-122"/>
              <a:cs typeface="宋体" panose="02010600030101010101" pitchFamily="2" charset="-122"/>
            </a:endParaRPr>
          </a:p>
        </p:txBody>
      </p:sp>
      <p:pic>
        <p:nvPicPr>
          <p:cNvPr id="7" name="图片 6" tit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73" y="0"/>
            <a:ext cx="3210373" cy="895475"/>
          </a:xfrm>
          <a:prstGeom prst="rect">
            <a:avLst/>
          </a:prstGeom>
        </p:spPr>
      </p:pic>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b="1">
                    <a:solidFill>
                      <a:srgbClr val="FFFFFF"/>
                    </a:solidFill>
                    <a:latin typeface="黑体" panose="02010609060101010101" pitchFamily="49" charset="-122"/>
                    <a:ea typeface="黑体" panose="02010609060101010101" pitchFamily="49" charset="-122"/>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b="1">
                    <a:solidFill>
                      <a:srgbClr val="FFFFFF"/>
                    </a:solidFill>
                    <a:latin typeface="黑体" panose="02010609060101010101" pitchFamily="49" charset="-122"/>
                    <a:ea typeface="黑体" panose="02010609060101010101" pitchFamily="49" charset="-122"/>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b="1">
                    <a:solidFill>
                      <a:srgbClr val="FFFFFF"/>
                    </a:solidFill>
                    <a:latin typeface="黑体" panose="02010609060101010101" pitchFamily="49" charset="-122"/>
                    <a:ea typeface="黑体" panose="02010609060101010101" pitchFamily="49" charset="-122"/>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b="1">
                    <a:solidFill>
                      <a:srgbClr val="FFFFFF"/>
                    </a:solidFill>
                    <a:latin typeface="黑体" panose="02010609060101010101" pitchFamily="49" charset="-122"/>
                    <a:ea typeface="黑体" panose="02010609060101010101" pitchFamily="49" charset="-122"/>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b="1">
                    <a:solidFill>
                      <a:schemeClr val="bg1"/>
                    </a:solidFill>
                    <a:latin typeface="黑体" panose="02010609060101010101" pitchFamily="49" charset="-122"/>
                    <a:ea typeface="黑体" panose="02010609060101010101" pitchFamily="49" charset="-122"/>
                  </a:rPr>
                  <a:t>新知探索</a:t>
                </a:r>
                <a:endParaRPr sz="3200" b="1">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399597" y="534577"/>
                <a:ext cx="4008854" cy="461665"/>
              </a:xfrm>
              <a:prstGeom prst="rect">
                <a:avLst/>
              </a:prstGeom>
              <a:noFill/>
            </p:spPr>
            <p:txBody>
              <a:bodyPr wrap="none" rtlCol="0">
                <a:spAutoFit/>
              </a:bodyPr>
              <a:lstStyle/>
              <a:p>
                <a:r>
                  <a:rPr lang="zh-CN" altLang="en-US" sz="2400" b="1">
                    <a:latin typeface="黑体" panose="02010609060101010101" pitchFamily="49" charset="-122"/>
                    <a:ea typeface="黑体" panose="02010609060101010101" pitchFamily="49" charset="-122"/>
                    <a:cs typeface="Times New Roman" panose="02020603050405020304" pitchFamily="18" charset="0"/>
                  </a:rPr>
                  <a:t>函数</a:t>
                </a:r>
                <a14:m>
                  <m:oMathPara>
                    <m:oMathParaPr>
                      <m:jc/>
                    </m:oMathParaPr>
                    <m:oMath>
                      <m:r>
                        <m:rPr>
                          <m:sty m:val="bi"/>
                        </m:rPr>
                        <a:rPr lang="en-US" altLang="zh-CN" sz="2400" b="1" i="1">
                          <a:latin typeface="Cambria Math"/>
                          <a:ea typeface="宋体" panose="02010600030101010101" pitchFamily="2" charset="-122"/>
                          <a:cs typeface="Cambria Math" panose="02040503050406030204" charset="0"/>
                        </a:rPr>
                        <m:t>𝒚</m:t>
                      </m:r>
                      <m:r>
                        <m:rPr>
                          <m:sty m:val="bi"/>
                        </m:rPr>
                        <a:rPr lang="en-US" altLang="zh-CN" sz="2400" b="1" i="1">
                          <a:latin typeface="Cambria Math"/>
                          <a:ea typeface="MS Mincho" panose="02020609040205080304" charset="-128"/>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𝒕𝒂𝒏</m:t>
                      </m:r>
                      <m:r>
                        <m:rPr>
                          <m:sty m:val="bi"/>
                        </m:rPr>
                        <a:rPr lang="en-US" altLang="zh-CN" sz="2400" b="1" i="1">
                          <a:latin typeface="Cambria Math"/>
                          <a:ea typeface="MS Mincho" panose="02020609040205080304" charset="-128"/>
                          <a:cs typeface="Cambria Math" panose="02040503050406030204" charset="0"/>
                        </a:rPr>
                        <m:t> </m:t>
                      </m:r>
                      <m:r>
                        <m:rPr>
                          <m:sty m:val="bi"/>
                        </m:rPr>
                        <a:rPr lang="en-US" altLang="zh-CN" sz="2400" b="1" i="1">
                          <a:latin typeface="Cambria Math"/>
                          <a:ea typeface="宋体" panose="02010600030101010101" pitchFamily="2" charset="-122"/>
                          <a:cs typeface="Cambria Math" panose="02040503050406030204" charset="0"/>
                        </a:rPr>
                        <m:t>𝒙</m:t>
                      </m:r>
                    </m:oMath>
                  </m:oMathPara>
                </a14:m>
                <a:r>
                  <a:rPr lang="zh-CN" altLang="en-US" sz="2400" b="1">
                    <a:latin typeface="黑体" panose="02010609060101010101" pitchFamily="49" charset="-122"/>
                    <a:ea typeface="黑体" panose="02010609060101010101" pitchFamily="49" charset="-122"/>
                    <a:cs typeface="Times New Roman" panose="02020603050405020304" pitchFamily="18" charset="0"/>
                  </a:rPr>
                  <a:t>的图象和性质</a:t>
                </a:r>
                <a:endParaRPr lang="zh-CN" altLang="en-US" sz="2400" b="1">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4399597" y="534577"/>
                <a:ext cx="4008854" cy="461665"/>
              </a:xfrm>
              <a:prstGeom prst="rect">
                <a:avLst/>
              </a:prstGeom>
              <a:blipFill rotWithShape="1">
                <a:blip r:embed="rId2"/>
                <a:stretch>
                  <a:fillRect l="-8" t="-117" r="-528" b="122"/>
                </a:stretch>
              </a:blipFill>
            </p:spPr>
            <p:txBody>
              <a:bodyPr/>
              <a:lstStyle/>
              <a:p>
                <a:r>
                  <a:rPr lang="zh-CN" altLang="en-US">
                    <a:noFill/>
                  </a:rPr>
                  <a:t> </a:t>
                </a:r>
              </a:p>
            </p:txBody>
          </p:sp>
        </mc:Fallback>
      </mc:AlternateContent>
      <p:graphicFrame>
        <p:nvGraphicFramePr>
          <p:cNvPr id="7" name="表格 6" title=""/>
          <p:cNvGraphicFramePr>
            <a:graphicFrameLocks noGrp="1"/>
          </p:cNvGraphicFramePr>
          <p:nvPr>
            <p:custDataLst>
              <p:tags r:id="rId3"/>
            </p:custDataLst>
          </p:nvPr>
        </p:nvGraphicFramePr>
        <p:xfrm>
          <a:off x="2536866" y="1136902"/>
          <a:ext cx="6948170" cy="5146675"/>
        </p:xfrm>
        <a:graphic>
          <a:graphicData uri="http://schemas.openxmlformats.org/drawingml/2006/table">
            <a:tbl>
              <a:tblPr firstRow="1" bandRow="1">
                <a:tableStyleId>{5C22544A-7EE6-4342-B048-85BDC9FD1C3A}</a:tableStyleId>
              </a:tblPr>
              <a:tblGrid>
                <a:gridCol w="1425575"/>
                <a:gridCol w="5522595"/>
              </a:tblGrid>
              <a:tr h="381000">
                <a:tc>
                  <a:txBody>
                    <a:bodyPr vert="horz" wrap="square"/>
                    <a:lstStyle/>
                    <a:p>
                      <a:pPr algn="ctr">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解析式</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buNone/>
                      </a:pPr>
                      <a14:m>
                        <m:oMathPara>
                          <m:oMathParaPr>
                            <m:jc/>
                          </m:oMathParaPr>
                          <m:oMath>
                            <m:r>
                              <m:rPr>
                                <m:sty m:val="bi"/>
                              </m:rPr>
                              <a:rPr lang="en-US" altLang="zh-CN" sz="1800" b="1" i="1">
                                <a:latin typeface="Cambria Math"/>
                                <a:ea typeface="宋体" panose="02010600030101010101" pitchFamily="2" charset="-122"/>
                                <a:cs typeface="Cambria Math" panose="02040503050406030204" charset="0"/>
                              </a:rPr>
                              <m:t>𝒚</m:t>
                            </m:r>
                            <m:r>
                              <m:rPr>
                                <m:sty m:val="bi"/>
                              </m:rPr>
                              <a:rPr lang="en-US" altLang="zh-CN" sz="1800" b="1" i="1">
                                <a:latin typeface="Cambria Math"/>
                                <a:ea typeface="MS Mincho" panose="02020609040205080304" charset="-128"/>
                                <a:cs typeface="Cambria Math" panose="02040503050406030204" charset="0"/>
                              </a:rPr>
                              <m:t>=</m:t>
                            </m:r>
                            <m:r>
                              <m:rPr>
                                <m:sty m:val="bi"/>
                              </m:rPr>
                              <a:rPr lang="en-US" altLang="zh-CN" sz="1800" b="1" i="1">
                                <a:latin typeface="Cambria Math"/>
                                <a:ea typeface="宋体" panose="02010600030101010101" pitchFamily="2" charset="-122"/>
                                <a:cs typeface="Cambria Math" panose="02040503050406030204" charset="0"/>
                              </a:rPr>
                              <m:t>𝒕𝒂𝒏</m:t>
                            </m:r>
                            <m:r>
                              <m:rPr>
                                <m:sty m:val="bi"/>
                              </m:rPr>
                              <a:rPr lang="en-US" altLang="zh-CN" sz="1800" b="1" i="1">
                                <a:latin typeface="Cambria Math"/>
                                <a:ea typeface="MS Mincho" panose="02020609040205080304" charset="-128"/>
                                <a:cs typeface="Cambria Math" panose="02040503050406030204" charset="0"/>
                              </a:rPr>
                              <m:t> </m:t>
                            </m:r>
                            <m:r>
                              <m:rPr>
                                <m:sty m:val="bi"/>
                              </m:rPr>
                              <a:rPr lang="en-US" altLang="zh-CN" sz="1800" b="1" i="1">
                                <a:latin typeface="Cambria Math"/>
                                <a:ea typeface="宋体" panose="02010600030101010101" pitchFamily="2" charset="-122"/>
                                <a:cs typeface="Cambria Math" panose="02040503050406030204" charset="0"/>
                              </a:rPr>
                              <m:t>𝒙</m:t>
                            </m:r>
                          </m:oMath>
                        </m:oMathPara>
                      </a14:m>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r>
              <a:tr h="1737995">
                <a:tc>
                  <a:txBody>
                    <a:bodyPr vert="horz" wrap="square"/>
                    <a:lstStyle/>
                    <a:p>
                      <a:pPr algn="ctr">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图象</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buNone/>
                      </a:pP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r>
              <a:tr h="381000">
                <a:tc>
                  <a:txBody>
                    <a:bodyPr vert="horz" wrap="square"/>
                    <a:lstStyle/>
                    <a:p>
                      <a:pPr algn="ctr">
                        <a:lnSpc>
                          <a:spcPct val="150000"/>
                        </a:lnSpc>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定义域</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en-US" altLang="zh-CN" sz="1800" b="0" i="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81000">
                <a:tc>
                  <a:txBody>
                    <a:bodyPr vert="horz" wrap="square"/>
                    <a:lstStyle/>
                    <a:p>
                      <a:pPr algn="ctr">
                        <a:lnSpc>
                          <a:spcPct val="150000"/>
                        </a:lnSpc>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值域</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en-US" altLang="zh-CN" sz="1800" b="0" i="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txBody>
                  <a:tcPr/>
                </a:tc>
              </a:tr>
              <a:tr h="381000">
                <a:tc>
                  <a:txBody>
                    <a:bodyPr vert="horz" wrap="square"/>
                    <a:lstStyle/>
                    <a:p>
                      <a:pPr algn="ctr">
                        <a:lnSpc>
                          <a:spcPct val="150000"/>
                        </a:lnSpc>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周期</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en-US" altLang="zh-CN" sz="1800" b="0" i="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81000">
                <a:tc>
                  <a:txBody>
                    <a:bodyPr vert="horz" wrap="square"/>
                    <a:lstStyle/>
                    <a:p>
                      <a:pPr algn="ctr">
                        <a:lnSpc>
                          <a:spcPct val="150000"/>
                        </a:lnSpc>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奇偶性</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zh-CN" altLang="en-US"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81000">
                <a:tc>
                  <a:txBody>
                    <a:bodyPr vert="horz" wrap="square"/>
                    <a:lstStyle/>
                    <a:p>
                      <a:pPr algn="ctr">
                        <a:lnSpc>
                          <a:spcPct val="150000"/>
                        </a:lnSpc>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单调性</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zh-CN" altLang="en-US"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81000">
                <a:tc>
                  <a:txBody>
                    <a:bodyPr vert="horz" wrap="square"/>
                    <a:lstStyle/>
                    <a:p>
                      <a:pPr algn="ctr">
                        <a:lnSpc>
                          <a:spcPct val="300000"/>
                        </a:lnSpc>
                        <a:spcAft>
                          <a:spcPts val="1800"/>
                        </a:spcAft>
                        <a:buNone/>
                      </a:pPr>
                      <a:r>
                        <a:rPr lang="zh-CN" altLang="en-US" b="1">
                          <a:latin typeface="Times New Roman" panose="02020603050405020304" pitchFamily="18" charset="0"/>
                          <a:ea typeface="黑体" panose="02010609060101010101" pitchFamily="49" charset="-122"/>
                          <a:cs typeface="Times New Roman" panose="02020603050405020304" pitchFamily="18" charset="0"/>
                        </a:rPr>
                        <a:t>对称中心</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vert="horz" wrap="square"/>
                    <a:lstStyle/>
                    <a:p>
                      <a:pPr algn="ctr">
                        <a:lnSpc>
                          <a:spcPct val="150000"/>
                        </a:lnSpc>
                        <a:buNone/>
                      </a:pPr>
                      <a:endParaRPr lang="zh-CN" altLang="en-US"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bl>
          </a:graphicData>
        </a:graphic>
      </p:graphicFrame>
      <p:pic>
        <p:nvPicPr>
          <p:cNvPr id="8" name="图片 7" title=""/>
          <p:cNvPicPr>
            <a:picLocks noChangeAspect="1"/>
          </p:cNvPicPr>
          <p:nvPr/>
        </p:nvPicPr>
        <p:blipFill>
          <a:blip r:embed="rId4"/>
          <a:stretch>
            <a:fillRect/>
          </a:stretch>
        </p:blipFill>
        <p:spPr>
          <a:xfrm>
            <a:off x="5189536" y="1574614"/>
            <a:ext cx="2389505" cy="1647825"/>
          </a:xfrm>
          <a:prstGeom prst="rect">
            <a:avLst/>
          </a:prstGeom>
        </p:spPr>
      </p:pic>
      <mc:AlternateContent>
        <mc:Choice Requires="a14">
          <p:sp>
            <p:nvSpPr>
              <p:cNvPr id="9" name="文本框 8" title=""/>
              <p:cNvSpPr txBox="1"/>
              <p:nvPr/>
            </p:nvSpPr>
            <p:spPr>
              <a:xfrm>
                <a:off x="3636391" y="3197175"/>
                <a:ext cx="6094602" cy="615297"/>
              </a:xfrm>
              <a:prstGeom prst="rect">
                <a:avLst/>
              </a:prstGeom>
              <a:noFill/>
            </p:spPr>
            <p:txBody>
              <a:bodyPr wrap="square">
                <a:spAutoFit/>
              </a:bodyPr>
              <a:lstStyle/>
              <a:p>
                <a:pPr algn="ctr">
                  <a:buNone/>
                </a:pPr>
                <a14:m>
                  <m:oMathPara>
                    <m:oMathParaPr>
                      <m:jc/>
                    </m:oMathParaPr>
                    <m:oMath>
                      <m:r>
                        <m:rPr>
                          <m:sty m:val="bi"/>
                        </m:rPr>
                        <a:rPr lang="en-US" altLang="zh-CN" sz="2000" b="1" i="1" smtClean="0">
                          <a:solidFill>
                            <a:srgbClr val="FF0000"/>
                          </a:solidFill>
                          <a:latin typeface="Cambria Math"/>
                          <a:ea typeface="MS Mincho" panose="02020609040205080304" charset="-128"/>
                          <a:cs typeface="Cambria Math" panose="02040503050406030204" charset="0"/>
                          <a:sym typeface="+mn-ea"/>
                        </a:rPr>
                        <m:t>{</m:t>
                      </m:r>
                      <m:r>
                        <m:rPr>
                          <m:sty m:val="bi"/>
                        </m:rPr>
                        <a:rPr lang="en-US" altLang="zh-CN" sz="2000" b="1" i="1">
                          <a:solidFill>
                            <a:srgbClr val="FF0000"/>
                          </a:solidFill>
                          <a:latin typeface="Cambria Math"/>
                          <a:ea typeface="宋体" panose="02010600030101010101" pitchFamily="2" charset="-122"/>
                          <a:cs typeface="Cambria Math" panose="02040503050406030204" charset="0"/>
                          <a:sym typeface="+mn-ea"/>
                        </a:rPr>
                        <m:t>𝒙</m:t>
                      </m:r>
                      <m:r>
                        <m:rPr>
                          <m:sty m:val="bi"/>
                        </m:rPr>
                        <a:rPr lang="en-US" altLang="zh-CN" sz="20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2000" b="1" i="1">
                          <a:solidFill>
                            <a:srgbClr val="FF0000"/>
                          </a:solidFill>
                          <a:latin typeface="Cambria Math"/>
                          <a:ea typeface="宋体" panose="02010600030101010101" pitchFamily="2" charset="-122"/>
                          <a:cs typeface="Cambria Math" panose="02040503050406030204" charset="0"/>
                          <a:sym typeface="+mn-ea"/>
                        </a:rPr>
                        <m:t>𝑹</m:t>
                      </m:r>
                      <m:r>
                        <m:rPr>
                          <m:sty m:val="bi"/>
                        </m:rPr>
                        <a:rPr lang="en-US" altLang="zh-CN" sz="20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2000" b="1" i="1">
                          <a:solidFill>
                            <a:srgbClr val="FF0000"/>
                          </a:solidFill>
                          <a:latin typeface="Cambria Math"/>
                          <a:ea typeface="宋体" panose="02010600030101010101" pitchFamily="2" charset="-122"/>
                          <a:cs typeface="Cambria Math" panose="02040503050406030204" charset="0"/>
                        </a:rPr>
                        <m:t>𝒙</m:t>
                      </m:r>
                      <m:r>
                        <m:rPr>
                          <m:sty m:val="bi"/>
                        </m:rPr>
                        <a:rPr lang="en-US" altLang="zh-CN" sz="2000" b="1" i="1">
                          <a:solidFill>
                            <a:srgbClr val="FF0000"/>
                          </a:solidFill>
                          <a:latin typeface="Cambria Math"/>
                          <a:ea typeface="MS Mincho" panose="02020609040205080304" charset="-128"/>
                          <a:cs typeface="Cambria Math" panose="02040503050406030204" charset="0"/>
                        </a:rPr>
                        <m:t>≠</m:t>
                      </m:r>
                      <m:f>
                        <m:fPr>
                          <m:type m:val="bar"/>
                          <m:ctrlPr>
                            <a:rPr lang="en-US" altLang="zh-CN" sz="2000" b="1" i="1">
                              <a:solidFill>
                                <a:srgbClr val="FF0000"/>
                              </a:solidFill>
                              <a:latin typeface="Cambria Math"/>
                              <a:ea typeface="宋体" panose="02010600030101010101" pitchFamily="2" charset="-122"/>
                              <a:cs typeface="Cambria Math" panose="02040503050406030204" charset="0"/>
                            </a:rPr>
                          </m:ctrlPr>
                        </m:fPr>
                        <m:num>
                          <m:r>
                            <m:rPr>
                              <m:sty m:val="bi"/>
                            </m:rPr>
                            <a:rPr lang="en-US" altLang="zh-CN" sz="2000" b="1" i="1">
                              <a:solidFill>
                                <a:srgbClr val="FF0000"/>
                              </a:solidFill>
                              <a:latin typeface="Cambria Math"/>
                              <a:ea typeface="MS Mincho" panose="02020609040205080304" charset="-128"/>
                              <a:cs typeface="Cambria Math" panose="02040503050406030204" charset="0"/>
                            </a:rPr>
                            <m:t>𝝅</m:t>
                          </m:r>
                        </m:num>
                        <m:den>
                          <m:r>
                            <m:rPr>
                              <m:sty m:val="bi"/>
                            </m:rPr>
                            <a:rPr lang="en-US" altLang="zh-CN" sz="2000" b="1" i="1">
                              <a:solidFill>
                                <a:srgbClr val="FF0000"/>
                              </a:solidFill>
                              <a:latin typeface="Cambria Math"/>
                              <a:ea typeface="MS Mincho" panose="02020609040205080304" charset="-128"/>
                              <a:cs typeface="Cambria Math" panose="02040503050406030204" charset="0"/>
                            </a:rPr>
                            <m:t>𝟐</m:t>
                          </m:r>
                        </m:den>
                      </m:f>
                      <m:r>
                        <m:rPr>
                          <m:sty m:val="bi"/>
                        </m:rPr>
                        <a:rPr lang="en-US" altLang="zh-CN" sz="2000" b="1" i="1">
                          <a:solidFill>
                            <a:srgbClr val="FF0000"/>
                          </a:solidFill>
                          <a:latin typeface="Cambria Math"/>
                          <a:ea typeface="MS Mincho" panose="02020609040205080304" charset="-128"/>
                          <a:cs typeface="Cambria Math" panose="02040503050406030204" charset="0"/>
                        </a:rPr>
                        <m:t>+</m:t>
                      </m:r>
                      <m:r>
                        <m:rPr>
                          <m:sty m:val="bi"/>
                        </m:rPr>
                        <a:rPr lang="en-US" altLang="zh-CN" sz="2000" b="1" i="1">
                          <a:solidFill>
                            <a:srgbClr val="FF0000"/>
                          </a:solidFill>
                          <a:latin typeface="Cambria Math"/>
                          <a:ea typeface="宋体" panose="02010600030101010101" pitchFamily="2" charset="-122"/>
                          <a:cs typeface="Cambria Math" panose="02040503050406030204" charset="0"/>
                        </a:rPr>
                        <m:t>𝒌</m:t>
                      </m:r>
                      <m:r>
                        <m:rPr>
                          <m:sty m:val="bi"/>
                        </m:rPr>
                        <a:rPr lang="en-US" altLang="zh-CN" sz="2000" b="1" i="1">
                          <a:solidFill>
                            <a:srgbClr val="FF0000"/>
                          </a:solidFill>
                          <a:latin typeface="Cambria Math"/>
                          <a:ea typeface="MS Mincho" panose="02020609040205080304" charset="-128"/>
                          <a:cs typeface="Cambria Math" panose="02040503050406030204" charset="0"/>
                        </a:rPr>
                        <m:t>𝝅</m:t>
                      </m:r>
                      <m:r>
                        <m:rPr>
                          <m:sty m:val="bi"/>
                        </m:rPr>
                        <a:rPr lang="en-US" altLang="zh-CN" sz="2000" b="1" i="1">
                          <a:solidFill>
                            <a:srgbClr val="FF0000"/>
                          </a:solidFill>
                          <a:latin typeface="Cambria Math"/>
                          <a:ea typeface="MS Mincho" panose="02020609040205080304" charset="-128"/>
                          <a:cs typeface="Cambria Math" panose="02040503050406030204" charset="0"/>
                        </a:rPr>
                        <m:t>，</m:t>
                      </m:r>
                      <m:r>
                        <m:rPr>
                          <m:sty m:val="bi"/>
                        </m:rPr>
                        <a:rPr lang="en-US" altLang="zh-CN" sz="2000" b="1" i="1">
                          <a:solidFill>
                            <a:srgbClr val="FF0000"/>
                          </a:solidFill>
                          <a:latin typeface="Cambria Math"/>
                          <a:ea typeface="宋体" panose="02010600030101010101" pitchFamily="2" charset="-122"/>
                          <a:cs typeface="Cambria Math" panose="02040503050406030204" charset="0"/>
                        </a:rPr>
                        <m:t>𝒌</m:t>
                      </m:r>
                      <m:r>
                        <m:rPr>
                          <m:sty m:val="bi"/>
                        </m:rPr>
                        <a:rPr lang="en-US" altLang="zh-CN" sz="2000" b="1" i="1">
                          <a:solidFill>
                            <a:srgbClr val="FF0000"/>
                          </a:solidFill>
                          <a:latin typeface="Cambria Math"/>
                          <a:ea typeface="MS Mincho" panose="02020609040205080304" charset="-128"/>
                          <a:cs typeface="Cambria Math" panose="02040503050406030204" charset="0"/>
                        </a:rPr>
                        <m:t>∈</m:t>
                      </m:r>
                      <m:r>
                        <m:rPr>
                          <m:sty m:val="bi"/>
                        </m:rPr>
                        <a:rPr lang="en-US" altLang="zh-CN" sz="2000" b="1" i="1">
                          <a:solidFill>
                            <a:srgbClr val="FF0000"/>
                          </a:solidFill>
                          <a:latin typeface="Cambria Math"/>
                          <a:ea typeface="宋体" panose="02010600030101010101" pitchFamily="2" charset="-122"/>
                          <a:cs typeface="Cambria Math" panose="02040503050406030204" charset="0"/>
                        </a:rPr>
                        <m:t>𝒁</m:t>
                      </m:r>
                      <m:r>
                        <m:rPr>
                          <m:sty m:val="bi"/>
                        </m:rPr>
                        <a:rPr lang="en-US" altLang="zh-CN" sz="2000" b="1" i="1">
                          <a:solidFill>
                            <a:srgbClr val="FF0000"/>
                          </a:solidFill>
                          <a:latin typeface="Cambria Math"/>
                          <a:ea typeface="MS Mincho" panose="02020609040205080304" charset="-128"/>
                          <a:cs typeface="Cambria Math" panose="02040503050406030204" charset="0"/>
                        </a:rPr>
                        <m:t>}</m:t>
                      </m:r>
                    </m:oMath>
                  </m:oMathPara>
                </a14:m>
                <a:endParaRPr lang="en-US" altLang="zh-CN" sz="2000" b="1" i="1">
                  <a:solidFill>
                    <a:srgbClr val="FF0000"/>
                  </a:solidFill>
                  <a:latin typeface="黑体" panose="02010609060101010101" pitchFamily="49" charset="-122"/>
                  <a:ea typeface="黑体" panose="02010609060101010101" pitchFamily="49"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636391" y="3197175"/>
                <a:ext cx="6094602" cy="615297"/>
              </a:xfrm>
              <a:prstGeom prst="rect">
                <a:avLst/>
              </a:prstGeom>
              <a:blipFill rotWithShape="1">
                <a:blip r:embed="rId5"/>
                <a:stretch>
                  <a:fillRect l="-6" t="-95" r="4" b="92"/>
                </a:stretch>
              </a:blipFill>
            </p:spPr>
            <p:txBody>
              <a:bodyPr/>
              <a:lstStyle/>
              <a:p>
                <a:r>
                  <a:rPr lang="zh-CN" altLang="en-US">
                    <a:noFill/>
                  </a:rPr>
                  <a:t> </a:t>
                </a:r>
              </a:p>
            </p:txBody>
          </p:sp>
        </mc:Fallback>
      </mc:AlternateContent>
      <mc:AlternateContent>
        <mc:Choice Requires="a14">
          <p:sp>
            <p:nvSpPr>
              <p:cNvPr id="11" name="文本框 10" title=""/>
              <p:cNvSpPr txBox="1"/>
              <p:nvPr/>
            </p:nvSpPr>
            <p:spPr>
              <a:xfrm>
                <a:off x="3579437" y="3700506"/>
                <a:ext cx="6094602" cy="507831"/>
              </a:xfrm>
              <a:prstGeom prst="rect">
                <a:avLst/>
              </a:prstGeom>
              <a:noFill/>
            </p:spPr>
            <p:txBody>
              <a:bodyPr wrap="square">
                <a:spAutoFit/>
              </a:bodyPr>
              <a:lstStyle/>
              <a:p>
                <a:pPr algn="ctr">
                  <a:lnSpc>
                    <a:spcPct val="150000"/>
                  </a:lnSpc>
                  <a:buNone/>
                </a:pPr>
                <a14:m>
                  <m:oMathPara>
                    <m:oMathParaPr>
                      <m:jc/>
                    </m:oMathParaPr>
                    <m:oMath>
                      <m:r>
                        <m:rPr>
                          <m:sty m:val="bi"/>
                        </m:rPr>
                        <a:rPr lang="en-US" altLang="zh-CN" sz="1800" b="1" i="1" smtClean="0">
                          <a:solidFill>
                            <a:srgbClr val="FF0000"/>
                          </a:solidFill>
                          <a:latin typeface="Cambria Math"/>
                          <a:ea typeface="宋体" panose="02010600030101010101" pitchFamily="2" charset="-122"/>
                          <a:cs typeface="Cambria Math" panose="02040503050406030204" charset="0"/>
                          <a:sym typeface="+mn-ea"/>
                        </a:rPr>
                        <m:t>𝑹</m:t>
                      </m:r>
                    </m:oMath>
                  </m:oMathPara>
                </a14:m>
                <a:endParaRPr lang="en-US" altLang="zh-CN" sz="1800" b="1" i="1">
                  <a:solidFill>
                    <a:srgbClr val="FF0000"/>
                  </a:solidFill>
                  <a:latin typeface="黑体" panose="02010609060101010101" pitchFamily="49" charset="-122"/>
                  <a:ea typeface="黑体" panose="02010609060101010101" pitchFamily="49" charset="-122"/>
                  <a:cs typeface="Cambria Math" panose="02040503050406030204" charset="0"/>
                  <a:sym typeface="+mn-ea"/>
                </a:endParaRPr>
              </a:p>
            </p:txBody>
          </p:sp>
        </mc:Choice>
        <mc:Fallback>
          <p:sp>
            <p:nvSpPr>
              <p:cNvPr id="11" name="文本框 10"/>
              <p:cNvSpPr txBox="1">
                <a:spLocks noRot="1" noChangeAspect="1" noMove="1" noResize="1" noEditPoints="1" noAdjustHandles="1" noChangeArrowheads="1" noChangeShapeType="1" noTextEdit="1"/>
              </p:cNvSpPr>
              <p:nvPr/>
            </p:nvSpPr>
            <p:spPr>
              <a:xfrm>
                <a:off x="3579437" y="3700506"/>
                <a:ext cx="6094602" cy="507831"/>
              </a:xfrm>
              <a:prstGeom prst="rect">
                <a:avLst/>
              </a:prstGeom>
              <a:blipFill rotWithShape="1">
                <a:blip r:embed="rId6"/>
                <a:stretch>
                  <a:fillRect l="-9" t="-71" r="7" b="38"/>
                </a:stretch>
              </a:blipFill>
            </p:spPr>
            <p:txBody>
              <a:bodyPr/>
              <a:lstStyle/>
              <a:p>
                <a:r>
                  <a:rPr lang="zh-CN" altLang="en-US">
                    <a:noFill/>
                  </a:rPr>
                  <a:t> </a:t>
                </a:r>
              </a:p>
            </p:txBody>
          </p:sp>
        </mc:Fallback>
      </mc:AlternateContent>
      <mc:AlternateContent>
        <mc:Choice Requires="a14">
          <p:sp>
            <p:nvSpPr>
              <p:cNvPr id="13" name="文本框 12" title=""/>
              <p:cNvSpPr txBox="1"/>
              <p:nvPr/>
            </p:nvSpPr>
            <p:spPr>
              <a:xfrm>
                <a:off x="3560532" y="4114231"/>
                <a:ext cx="6094602" cy="507831"/>
              </a:xfrm>
              <a:prstGeom prst="rect">
                <a:avLst/>
              </a:prstGeom>
              <a:noFill/>
            </p:spPr>
            <p:txBody>
              <a:bodyPr wrap="square">
                <a:spAutoFit/>
              </a:bodyPr>
              <a:lstStyle/>
              <a:p>
                <a:pPr algn="ctr">
                  <a:lnSpc>
                    <a:spcPct val="150000"/>
                  </a:lnSpc>
                  <a:buNone/>
                </a:pPr>
                <a14:m>
                  <m:oMathPara>
                    <m:oMathParaPr>
                      <m:jc/>
                    </m:oMathParaPr>
                    <m:oMath>
                      <m:r>
                        <m:rPr>
                          <m:sty m:val="bi"/>
                        </m:rPr>
                        <a:rPr lang="en-US" altLang="zh-CN" sz="1800" b="1" i="1" smtClean="0">
                          <a:solidFill>
                            <a:srgbClr val="FF0000"/>
                          </a:solidFill>
                          <a:latin typeface="Cambria Math"/>
                          <a:ea typeface="MS Mincho" panose="02020609040205080304" charset="-128"/>
                          <a:cs typeface="Cambria Math" panose="02040503050406030204" charset="0"/>
                        </a:rPr>
                        <m:t>𝝅</m:t>
                      </m:r>
                    </m:oMath>
                  </m:oMathPara>
                </a14:m>
                <a:endParaRPr lang="en-US" altLang="zh-CN" sz="1800" b="1" i="1">
                  <a:solidFill>
                    <a:srgbClr val="FF0000"/>
                  </a:solidFill>
                  <a:latin typeface="黑体" panose="02010609060101010101" pitchFamily="49" charset="-122"/>
                  <a:ea typeface="黑体" panose="02010609060101010101" pitchFamily="49" charset="-122"/>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3560532" y="4114231"/>
                <a:ext cx="6094602" cy="507831"/>
              </a:xfrm>
              <a:prstGeom prst="rect">
                <a:avLst/>
              </a:prstGeom>
              <a:blipFill rotWithShape="1">
                <a:blip r:embed="rId7"/>
                <a:stretch>
                  <a:fillRect l="-1" t="-13" r="10" b="105"/>
                </a:stretch>
              </a:blipFill>
            </p:spPr>
            <p:txBody>
              <a:bodyPr/>
              <a:lstStyle/>
              <a:p>
                <a:r>
                  <a:rPr lang="zh-CN" altLang="en-US">
                    <a:noFill/>
                  </a:rPr>
                  <a:t> </a:t>
                </a:r>
              </a:p>
            </p:txBody>
          </p:sp>
        </mc:Fallback>
      </mc:AlternateContent>
      <p:sp>
        <p:nvSpPr>
          <p:cNvPr id="15" name="文本框 14" title=""/>
          <p:cNvSpPr txBox="1"/>
          <p:nvPr/>
        </p:nvSpPr>
        <p:spPr>
          <a:xfrm>
            <a:off x="3579437" y="4542573"/>
            <a:ext cx="6094602" cy="442878"/>
          </a:xfrm>
          <a:prstGeom prst="rect">
            <a:avLst/>
          </a:prstGeom>
          <a:noFill/>
        </p:spPr>
        <p:txBody>
          <a:bodyPr wrap="square">
            <a:spAutoFit/>
          </a:bodyPr>
          <a:lstStyle/>
          <a:p>
            <a:pPr algn="ctr">
              <a:lnSpc>
                <a:spcPct val="150000"/>
              </a:lnSpc>
              <a:buNone/>
            </a:pPr>
            <a:r>
              <a:rPr lang="zh-CN" altLang="en-US" b="1">
                <a:solidFill>
                  <a:srgbClr val="FF0000"/>
                </a:solidFill>
                <a:latin typeface="黑体" panose="02010609060101010101" pitchFamily="49" charset="-122"/>
                <a:ea typeface="黑体" panose="02010609060101010101" pitchFamily="49" charset="-122"/>
              </a:rPr>
              <a:t>奇函数</a:t>
            </a:r>
            <a:endParaRPr lang="zh-CN" altLang="en-US" b="1">
              <a:solidFill>
                <a:srgbClr val="FF0000"/>
              </a:solidFill>
              <a:latin typeface="黑体" panose="02010609060101010101" pitchFamily="49" charset="-122"/>
              <a:ea typeface="黑体" panose="02010609060101010101" pitchFamily="49" charset="-122"/>
            </a:endParaRPr>
          </a:p>
        </p:txBody>
      </p:sp>
      <mc:AlternateContent>
        <mc:Choice Requires="a14">
          <p:sp>
            <p:nvSpPr>
              <p:cNvPr id="17" name="文本框 16" title=""/>
              <p:cNvSpPr txBox="1"/>
              <p:nvPr/>
            </p:nvSpPr>
            <p:spPr>
              <a:xfrm>
                <a:off x="3654938" y="4923821"/>
                <a:ext cx="6094602" cy="597536"/>
              </a:xfrm>
              <a:prstGeom prst="rect">
                <a:avLst/>
              </a:prstGeom>
              <a:noFill/>
            </p:spPr>
            <p:txBody>
              <a:bodyPr wrap="square">
                <a:spAutoFit/>
              </a:bodyPr>
              <a:lstStyle/>
              <a:p>
                <a:pPr algn="ctr">
                  <a:lnSpc>
                    <a:spcPct val="150000"/>
                  </a:lnSpc>
                  <a:buNone/>
                </a:pPr>
                <a:r>
                  <a:rPr lang="zh-CN" altLang="en-US" b="1">
                    <a:solidFill>
                      <a:srgbClr val="FF0000"/>
                    </a:solidFill>
                    <a:latin typeface="黑体" panose="02010609060101010101" pitchFamily="49" charset="-122"/>
                    <a:ea typeface="黑体" panose="02010609060101010101" pitchFamily="49" charset="-122"/>
                    <a:cs typeface="宋体" panose="02010600030101010101" pitchFamily="2" charset="-122"/>
                  </a:rPr>
                  <a:t>在每一个区间</a:t>
                </a:r>
                <a14:m>
                  <m:oMathPara>
                    <m:oMathParaPr>
                      <m:jc/>
                    </m:oMathParaPr>
                    <m:oMath>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f>
                        <m:fPr>
                          <m:type m:val="bar"/>
                          <m:ctrlPr>
                            <a:rPr lang="en-US" altLang="zh-CN" sz="1800" b="1" i="1">
                              <a:solidFill>
                                <a:srgbClr val="FF0000"/>
                              </a:solidFill>
                              <a:latin typeface="Cambria Math"/>
                              <a:ea typeface="宋体" panose="02010600030101010101" pitchFamily="2" charset="-122"/>
                              <a:cs typeface="Cambria Math" panose="02040503050406030204" charset="0"/>
                            </a:rPr>
                          </m:ctrlPr>
                        </m:fPr>
                        <m:num>
                          <m:r>
                            <m:rPr>
                              <m:sty m:val="bi"/>
                            </m:rPr>
                            <a:rPr lang="en-US" altLang="zh-CN" sz="1800" b="1" i="1">
                              <a:solidFill>
                                <a:srgbClr val="FF0000"/>
                              </a:solidFill>
                              <a:latin typeface="Cambria Math"/>
                              <a:ea typeface="MS Mincho" panose="02020609040205080304" charset="-128"/>
                              <a:cs typeface="Cambria Math" panose="02040503050406030204" charset="0"/>
                            </a:rPr>
                            <m:t>𝝅</m:t>
                          </m:r>
                        </m:num>
                        <m:den>
                          <m:r>
                            <m:rPr>
                              <m:sty m:val="bi"/>
                            </m:rPr>
                            <a:rPr lang="en-US" altLang="zh-CN" sz="1800" b="1" i="1">
                              <a:solidFill>
                                <a:srgbClr val="FF0000"/>
                              </a:solidFill>
                              <a:latin typeface="Cambria Math"/>
                              <a:ea typeface="MS Mincho" panose="02020609040205080304" charset="-128"/>
                              <a:cs typeface="Cambria Math" panose="02040503050406030204" charset="0"/>
                            </a:rPr>
                            <m:t>𝟐</m:t>
                          </m:r>
                        </m:den>
                      </m:f>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1800" b="1" i="1">
                          <a:solidFill>
                            <a:srgbClr val="FF0000"/>
                          </a:solidFill>
                          <a:latin typeface="Cambria Math"/>
                          <a:ea typeface="宋体" panose="02010600030101010101" pitchFamily="2" charset="-122"/>
                          <a:cs typeface="Cambria Math" panose="02040503050406030204" charset="0"/>
                          <a:sym typeface="+mn-ea"/>
                        </a:rPr>
                        <m:t>𝒌</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𝝅</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f>
                        <m:fPr>
                          <m:type m:val="bar"/>
                          <m:ctrlPr>
                            <a:rPr lang="en-US" altLang="zh-CN" sz="1800" b="1" i="1">
                              <a:solidFill>
                                <a:srgbClr val="FF0000"/>
                              </a:solidFill>
                              <a:latin typeface="Cambria Math"/>
                              <a:ea typeface="宋体" panose="02010600030101010101" pitchFamily="2" charset="-122"/>
                              <a:cs typeface="Cambria Math" panose="02040503050406030204" charset="0"/>
                            </a:rPr>
                          </m:ctrlPr>
                        </m:fPr>
                        <m:num>
                          <m:r>
                            <m:rPr>
                              <m:sty m:val="bi"/>
                            </m:rPr>
                            <a:rPr lang="en-US" altLang="zh-CN" sz="1800" b="1" i="1">
                              <a:solidFill>
                                <a:srgbClr val="FF0000"/>
                              </a:solidFill>
                              <a:latin typeface="Cambria Math"/>
                              <a:ea typeface="MS Mincho" panose="02020609040205080304" charset="-128"/>
                              <a:cs typeface="Cambria Math" panose="02040503050406030204" charset="0"/>
                            </a:rPr>
                            <m:t>𝝅</m:t>
                          </m:r>
                        </m:num>
                        <m:den>
                          <m:r>
                            <m:rPr>
                              <m:sty m:val="bi"/>
                            </m:rPr>
                            <a:rPr lang="en-US" altLang="zh-CN" sz="1800" b="1" i="1">
                              <a:solidFill>
                                <a:srgbClr val="FF0000"/>
                              </a:solidFill>
                              <a:latin typeface="Cambria Math"/>
                              <a:ea typeface="MS Mincho" panose="02020609040205080304" charset="-128"/>
                              <a:cs typeface="Cambria Math" panose="02040503050406030204" charset="0"/>
                            </a:rPr>
                            <m:t>𝟐</m:t>
                          </m:r>
                        </m:den>
                      </m:f>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1800" b="1" i="1">
                          <a:solidFill>
                            <a:srgbClr val="FF0000"/>
                          </a:solidFill>
                          <a:latin typeface="Cambria Math"/>
                          <a:ea typeface="宋体" panose="02010600030101010101" pitchFamily="2" charset="-122"/>
                          <a:cs typeface="Cambria Math" panose="02040503050406030204" charset="0"/>
                          <a:sym typeface="+mn-ea"/>
                        </a:rPr>
                        <m:t>𝒌</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𝝅</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1800" b="1" i="1">
                          <a:solidFill>
                            <a:srgbClr val="FF0000"/>
                          </a:solidFill>
                          <a:latin typeface="Cambria Math"/>
                          <a:ea typeface="宋体" panose="02010600030101010101" pitchFamily="2" charset="-122"/>
                          <a:cs typeface="Cambria Math" panose="02040503050406030204" charset="0"/>
                        </a:rPr>
                        <m:t>𝒌</m:t>
                      </m:r>
                      <m:r>
                        <m:rPr>
                          <m:sty m:val="bi"/>
                        </m:rPr>
                        <a:rPr lang="en-US" altLang="zh-CN" sz="1800" b="1" i="1">
                          <a:solidFill>
                            <a:srgbClr val="FF0000"/>
                          </a:solidFill>
                          <a:latin typeface="Cambria Math"/>
                          <a:ea typeface="MS Mincho" panose="02020609040205080304" charset="-128"/>
                          <a:cs typeface="Cambria Math" panose="02040503050406030204" charset="0"/>
                        </a:rPr>
                        <m:t>∈</m:t>
                      </m:r>
                      <m:r>
                        <m:rPr>
                          <m:sty m:val="bi"/>
                        </m:rPr>
                        <a:rPr lang="en-US" altLang="zh-CN" sz="1800" b="1" i="1">
                          <a:solidFill>
                            <a:srgbClr val="FF0000"/>
                          </a:solidFill>
                          <a:latin typeface="Cambria Math"/>
                          <a:ea typeface="宋体" panose="02010600030101010101" pitchFamily="2" charset="-122"/>
                          <a:cs typeface="Cambria Math" panose="02040503050406030204" charset="0"/>
                        </a:rPr>
                        <m:t>𝒁</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oMath>
                  </m:oMathPara>
                </a14:m>
                <a:r>
                  <a:rPr lang="zh-CN" altLang="en-US" b="1">
                    <a:solidFill>
                      <a:srgbClr val="FF0000"/>
                    </a:solidFill>
                    <a:latin typeface="黑体" panose="02010609060101010101" pitchFamily="49" charset="-122"/>
                    <a:ea typeface="黑体" panose="02010609060101010101" pitchFamily="49" charset="-122"/>
                    <a:cs typeface="宋体" panose="02010600030101010101" pitchFamily="2" charset="-122"/>
                  </a:rPr>
                  <a:t>上都单调递增</a:t>
                </a:r>
                <a:endParaRPr lang="zh-CN" altLang="en-US" b="1">
                  <a:solidFill>
                    <a:srgbClr val="FF0000"/>
                  </a:solidFill>
                  <a:latin typeface="黑体" panose="02010609060101010101" pitchFamily="49" charset="-122"/>
                  <a:ea typeface="黑体" panose="02010609060101010101" pitchFamily="49" charset="-122"/>
                  <a:cs typeface="宋体" panose="02010600030101010101" pitchFamily="2"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3654938" y="4923821"/>
                <a:ext cx="6094602" cy="597536"/>
              </a:xfrm>
              <a:prstGeom prst="rect">
                <a:avLst/>
              </a:prstGeom>
              <a:blipFill rotWithShape="1">
                <a:blip r:embed="rId8"/>
                <a:stretch>
                  <a:fillRect l="-8" t="-5" r="6" b="5"/>
                </a:stretch>
              </a:blipFill>
            </p:spPr>
            <p:txBody>
              <a:bodyPr/>
              <a:lstStyle/>
              <a:p>
                <a:r>
                  <a:rPr lang="zh-CN" altLang="en-US">
                    <a:noFill/>
                  </a:rPr>
                  <a:t> </a:t>
                </a:r>
              </a:p>
            </p:txBody>
          </p:sp>
        </mc:Fallback>
      </mc:AlternateContent>
      <mc:AlternateContent>
        <mc:Choice Requires="a14">
          <p:sp>
            <p:nvSpPr>
              <p:cNvPr id="19" name="文本框 18" title=""/>
              <p:cNvSpPr txBox="1"/>
              <p:nvPr/>
            </p:nvSpPr>
            <p:spPr>
              <a:xfrm>
                <a:off x="3579437" y="5383861"/>
                <a:ext cx="6094602" cy="878510"/>
              </a:xfrm>
              <a:prstGeom prst="rect">
                <a:avLst/>
              </a:prstGeom>
              <a:noFill/>
            </p:spPr>
            <p:txBody>
              <a:bodyPr wrap="square">
                <a:spAutoFit/>
              </a:bodyPr>
              <a:lstStyle/>
              <a:p>
                <a:pPr marL="0" marR="0" lvl="0" indent="0" algn="ctr" defTabSz="914400" rtl="0" eaLnBrk="1" fontAlgn="auto" latinLnBrk="0" hangingPunct="1">
                  <a:lnSpc>
                    <a:spcPct val="150000"/>
                  </a:lnSpc>
                  <a:spcBef>
                    <a:spcPct val="0"/>
                  </a:spcBef>
                  <a:spcAft>
                    <a:spcPct val="0"/>
                  </a:spcAft>
                  <a:buClrTx/>
                  <a:buSzTx/>
                  <a:buFontTx/>
                  <a:buNone/>
                  <a:defRPr/>
                </a:pPr>
                <a14:m>
                  <m:oMathPara>
                    <m:oMathParaPr>
                      <m:jc/>
                    </m:oMathParaPr>
                    <m:oMath>
                      <m:r>
                        <m:rPr>
                          <m:sty m:val="bi"/>
                        </m:rPr>
                        <a:rPr lang="en-US" altLang="zh-CN" sz="1800" b="1" i="1" smtClean="0">
                          <a:solidFill>
                            <a:srgbClr val="FF0000"/>
                          </a:solidFill>
                          <a:latin typeface="Cambria Math"/>
                          <a:ea typeface="MS Mincho" panose="02020609040205080304" charset="-128"/>
                          <a:cs typeface="Cambria Math" panose="02040503050406030204" charset="0"/>
                          <a:sym typeface="+mn-ea"/>
                        </a:rPr>
                        <m:t>(</m:t>
                      </m:r>
                      <m:f>
                        <m:fPr>
                          <m:type m:val="bar"/>
                          <m:ctrlPr>
                            <a:rPr lang="en-US" altLang="zh-CN" sz="1800" b="1" i="1">
                              <a:solidFill>
                                <a:srgbClr val="FF0000"/>
                              </a:solidFill>
                              <a:latin typeface="Cambria Math"/>
                              <a:ea typeface="宋体" panose="02010600030101010101" pitchFamily="2" charset="-122"/>
                              <a:cs typeface="Cambria Math" panose="02040503050406030204" charset="0"/>
                            </a:rPr>
                          </m:ctrlPr>
                        </m:fPr>
                        <m:num>
                          <m:r>
                            <m:rPr>
                              <m:sty m:val="bi"/>
                            </m:rPr>
                            <a:rPr lang="en-US" altLang="zh-CN" sz="1800" b="1" i="1">
                              <a:solidFill>
                                <a:srgbClr val="FF0000"/>
                              </a:solidFill>
                              <a:latin typeface="Cambria Math"/>
                              <a:ea typeface="MS Mincho" panose="02020609040205080304" charset="-128"/>
                              <a:cs typeface="Cambria Math" panose="02040503050406030204" charset="0"/>
                            </a:rPr>
                            <m:t>𝒌</m:t>
                          </m:r>
                          <m:r>
                            <m:rPr>
                              <m:sty m:val="bi"/>
                            </m:rPr>
                            <a:rPr lang="en-US" altLang="zh-CN" sz="1800" b="1" i="1">
                              <a:solidFill>
                                <a:srgbClr val="FF0000"/>
                              </a:solidFill>
                              <a:latin typeface="Cambria Math"/>
                              <a:ea typeface="MS Mincho" panose="02020609040205080304" charset="-128"/>
                              <a:cs typeface="Cambria Math" panose="02040503050406030204" charset="0"/>
                            </a:rPr>
                            <m:t>𝝅</m:t>
                          </m:r>
                        </m:num>
                        <m:den>
                          <m:r>
                            <m:rPr>
                              <m:sty m:val="bi"/>
                            </m:rPr>
                            <a:rPr lang="en-US" altLang="zh-CN" sz="1800" b="1" i="1">
                              <a:solidFill>
                                <a:srgbClr val="FF0000"/>
                              </a:solidFill>
                              <a:latin typeface="Cambria Math"/>
                              <a:ea typeface="MS Mincho" panose="02020609040205080304" charset="-128"/>
                              <a:cs typeface="Cambria Math" panose="02040503050406030204" charset="0"/>
                            </a:rPr>
                            <m:t>𝟐</m:t>
                          </m:r>
                        </m:den>
                      </m:f>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1800" b="1" i="1">
                          <a:solidFill>
                            <a:srgbClr val="FF0000"/>
                          </a:solidFill>
                          <a:latin typeface="Cambria Math"/>
                          <a:cs typeface="Cambria Math" panose="02040503050406030204" charset="0"/>
                        </a:rPr>
                        <m:t>𝟎</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r>
                        <m:rPr>
                          <m:sty m:val="bi"/>
                        </m:rPr>
                        <a:rPr lang="en-US" altLang="zh-CN" sz="1800" b="1" i="1">
                          <a:solidFill>
                            <a:srgbClr val="FF0000"/>
                          </a:solidFill>
                          <a:latin typeface="Cambria Math"/>
                          <a:ea typeface="宋体" panose="02010600030101010101" pitchFamily="2" charset="-122"/>
                          <a:cs typeface="Cambria Math" panose="02040503050406030204" charset="0"/>
                        </a:rPr>
                        <m:t>𝒌</m:t>
                      </m:r>
                      <m:r>
                        <m:rPr>
                          <m:sty m:val="bi"/>
                        </m:rPr>
                        <a:rPr lang="en-US" altLang="zh-CN" sz="1800" b="1" i="1">
                          <a:solidFill>
                            <a:srgbClr val="FF0000"/>
                          </a:solidFill>
                          <a:latin typeface="Cambria Math"/>
                          <a:ea typeface="MS Mincho" panose="02020609040205080304" charset="-128"/>
                          <a:cs typeface="Cambria Math" panose="02040503050406030204" charset="0"/>
                        </a:rPr>
                        <m:t>∈</m:t>
                      </m:r>
                      <m:r>
                        <m:rPr>
                          <m:sty m:val="bi"/>
                        </m:rPr>
                        <a:rPr lang="en-US" altLang="zh-CN" sz="1800" b="1" i="1">
                          <a:solidFill>
                            <a:srgbClr val="FF0000"/>
                          </a:solidFill>
                          <a:latin typeface="Cambria Math"/>
                          <a:ea typeface="宋体" panose="02010600030101010101" pitchFamily="2" charset="-122"/>
                          <a:cs typeface="Cambria Math" panose="02040503050406030204" charset="0"/>
                        </a:rPr>
                        <m:t>𝒁</m:t>
                      </m:r>
                      <m:r>
                        <m:rPr>
                          <m:sty m:val="bi"/>
                        </m:rPr>
                        <a:rPr lang="en-US" altLang="zh-CN" sz="1800" b="1" i="1">
                          <a:solidFill>
                            <a:srgbClr val="FF0000"/>
                          </a:solidFill>
                          <a:latin typeface="Cambria Math"/>
                          <a:ea typeface="MS Mincho" panose="02020609040205080304" charset="-128"/>
                          <a:cs typeface="Cambria Math" panose="02040503050406030204" charset="0"/>
                          <a:sym typeface="+mn-ea"/>
                        </a:rPr>
                        <m:t>)</m:t>
                      </m:r>
                    </m:oMath>
                  </m:oMathPara>
                </a14:m>
                <a:endParaRPr lang="zh-CN" altLang="en-US" b="1">
                  <a:solidFill>
                    <a:srgbClr val="FF0000"/>
                  </a:solidFill>
                  <a:latin typeface="黑体" panose="02010609060101010101" pitchFamily="49" charset="-122"/>
                  <a:ea typeface="黑体" panose="02010609060101010101" pitchFamily="49" charset="-122"/>
                  <a:cs typeface="宋体" panose="02010600030101010101" pitchFamily="2"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3579437" y="5383861"/>
                <a:ext cx="6094602" cy="878510"/>
              </a:xfrm>
              <a:prstGeom prst="rect">
                <a:avLst/>
              </a:prstGeom>
              <a:blipFill rotWithShape="1">
                <a:blip r:embed="rId9"/>
                <a:stretch>
                  <a:fillRect l="-9" t="-38" r="7"/>
                </a:stretch>
              </a:blipFill>
            </p:spPr>
            <p:txBody>
              <a:bodyPr/>
              <a:lstStyle/>
              <a:p>
                <a:r>
                  <a:rPr lang="zh-CN" altLang="en-US">
                    <a:noFill/>
                  </a:rPr>
                  <a:t> </a:t>
                </a:r>
              </a:p>
            </p:txBody>
          </p:sp>
        </mc:Fallback>
      </mc:AlternateContent>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P spid="19"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09270" y="-5334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7195" y="439974"/>
                <a:ext cx="11022330" cy="594522"/>
              </a:xfrm>
              <a:prstGeom prst="rect">
                <a:avLst/>
              </a:prstGeom>
              <a:noFill/>
            </p:spPr>
            <p:txBody>
              <a:bodyPr wrap="square" rtlCol="0">
                <a:spAutoFit/>
              </a:bodyPr>
              <a:lstStyle/>
              <a:p>
                <a:pPr>
                  <a:lnSpc>
                    <a:spcPct val="130000"/>
                  </a:lnSpc>
                </a:pPr>
                <a:r>
                  <a:rPr lang="zh-CN" altLang="en-US" sz="2000" b="1">
                    <a:latin typeface="黑体" panose="02010609060101010101" pitchFamily="49" charset="-122"/>
                    <a:ea typeface="黑体" panose="02010609060101010101" pitchFamily="49" charset="-122"/>
                    <a:cs typeface="宋体" panose="02010600030101010101" pitchFamily="2" charset="-122"/>
                  </a:rPr>
                  <a:t>（课本）例</a:t>
                </a:r>
                <a:r>
                  <a:rPr lang="en-US" altLang="zh-CN" sz="2000" b="1">
                    <a:latin typeface="黑体" panose="02010609060101010101" pitchFamily="49" charset="-122"/>
                    <a:ea typeface="黑体" panose="02010609060101010101" pitchFamily="49" charset="-122"/>
                    <a:cs typeface="宋体" panose="02010600030101010101" pitchFamily="2" charset="-122"/>
                  </a:rPr>
                  <a:t>6.</a:t>
                </a:r>
                <a:r>
                  <a:rPr lang="zh-CN" altLang="en-US" sz="2000" b="1">
                    <a:latin typeface="黑体" panose="02010609060101010101" pitchFamily="49" charset="-122"/>
                    <a:ea typeface="黑体" panose="02010609060101010101" pitchFamily="49" charset="-122"/>
                    <a:cs typeface="宋体" panose="02010600030101010101" pitchFamily="2" charset="-122"/>
                  </a:rPr>
                  <a:t>求函数</a:t>
                </a:r>
                <a14:m>
                  <m:oMathPara>
                    <m:oMathParaPr>
                      <m:jc/>
                    </m:oMathParaPr>
                    <m:oMath>
                      <m:r>
                        <a:rPr lang="en-US" altLang="zh-CN" sz="2000" i="1">
                          <a:latin typeface="Cambria Math"/>
                          <a:ea typeface="宋体" panose="02010600030101010101" pitchFamily="2" charset="-122"/>
                          <a:cs typeface="Cambria Math" panose="02040503050406030204" charset="0"/>
                        </a:rPr>
                        <m:t>𝑦</m:t>
                      </m:r>
                      <m:r>
                        <a:rPr lang="en-US" altLang="zh-CN" sz="2000" i="1">
                          <a:latin typeface="Cambria Math"/>
                          <a:ea typeface="宋体" panose="02010600030101010101" pitchFamily="2" charset="-122"/>
                          <a:cs typeface="Cambria Math" panose="02040503050406030204" charset="0"/>
                        </a:rPr>
                        <m:t>=</m:t>
                      </m:r>
                      <m:r>
                        <a:rPr lang="en-US" altLang="zh-CN" sz="2000" i="1">
                          <a:latin typeface="Cambria Math"/>
                          <a:ea typeface="宋体" panose="02010600030101010101" pitchFamily="2" charset="-122"/>
                          <a:cs typeface="Cambria Math" panose="02040503050406030204" charset="0"/>
                        </a:rPr>
                        <m:t>𝑡𝑎𝑛</m:t>
                      </m:r>
                      <m:r>
                        <a:rPr lang="en-US" altLang="zh-CN" sz="2000" i="1">
                          <a:latin typeface="Cambria Math"/>
                          <a:ea typeface="宋体" panose="02010600030101010101" pitchFamily="2" charset="-122"/>
                          <a:cs typeface="Cambria Math" panose="02040503050406030204" charset="0"/>
                        </a:rPr>
                        <m:t>(</m:t>
                      </m:r>
                      <m:f>
                        <m:fPr>
                          <m:type m:val="bar"/>
                          <m:ctrlPr>
                            <a:rPr lang="en-US" altLang="zh-CN" sz="2000" i="1">
                              <a:latin typeface="Cambria Math"/>
                              <a:ea typeface="宋体" panose="02010600030101010101" pitchFamily="2" charset="-122"/>
                              <a:cs typeface="Cambria Math" panose="02040503050406030204" charset="0"/>
                            </a:rPr>
                          </m:ctrlPr>
                        </m:fPr>
                        <m:num>
                          <m:r>
                            <a:rPr lang="en-US" altLang="zh-CN" sz="2000" i="1">
                              <a:latin typeface="Cambria Math"/>
                              <a:ea typeface="宋体" panose="02010600030101010101" pitchFamily="2" charset="-122"/>
                              <a:cs typeface="Cambria Math" panose="02040503050406030204" charset="0"/>
                            </a:rPr>
                            <m:t>𝜋</m:t>
                          </m:r>
                        </m:num>
                        <m:den>
                          <m:r>
                            <a:rPr lang="en-US" altLang="zh-CN" sz="2000" i="1">
                              <a:latin typeface="Cambria Math"/>
                              <a:ea typeface="宋体" panose="02010600030101010101" pitchFamily="2" charset="-122"/>
                              <a:cs typeface="Cambria Math" panose="02040503050406030204" charset="0"/>
                            </a:rPr>
                            <m:t>2</m:t>
                          </m:r>
                        </m:den>
                      </m:f>
                      <m:r>
                        <a:rPr lang="en-US" altLang="zh-CN" sz="2000" i="1">
                          <a:latin typeface="Cambria Math"/>
                          <a:ea typeface="宋体" panose="02010600030101010101" pitchFamily="2" charset="-122"/>
                          <a:cs typeface="Cambria Math" panose="02040503050406030204" charset="0"/>
                        </a:rPr>
                        <m:t>𝑥</m:t>
                      </m:r>
                      <m:r>
                        <a:rPr lang="en-US" altLang="zh-CN" sz="2000" i="1">
                          <a:latin typeface="Cambria Math"/>
                          <a:ea typeface="宋体" panose="02010600030101010101" pitchFamily="2" charset="-122"/>
                          <a:cs typeface="Cambria Math" panose="02040503050406030204" charset="0"/>
                        </a:rPr>
                        <m:t>+</m:t>
                      </m:r>
                      <m:f>
                        <m:fPr>
                          <m:type m:val="bar"/>
                          <m:ctrlPr>
                            <a:rPr lang="en-US" altLang="zh-CN" sz="2000" i="1">
                              <a:latin typeface="Cambria Math"/>
                              <a:ea typeface="宋体" panose="02010600030101010101" pitchFamily="2" charset="-122"/>
                              <a:cs typeface="Cambria Math" panose="02040503050406030204" charset="0"/>
                            </a:rPr>
                          </m:ctrlPr>
                        </m:fPr>
                        <m:num>
                          <m:r>
                            <a:rPr lang="en-US" altLang="zh-CN" sz="2000" i="1">
                              <a:latin typeface="Cambria Math"/>
                              <a:ea typeface="宋体" panose="02010600030101010101" pitchFamily="2" charset="-122"/>
                              <a:cs typeface="Cambria Math" panose="02040503050406030204" charset="0"/>
                            </a:rPr>
                            <m:t>𝜋</m:t>
                          </m:r>
                        </m:num>
                        <m:den>
                          <m:r>
                            <a:rPr lang="en-US" altLang="zh-CN" sz="2000" i="1">
                              <a:latin typeface="Cambria Math"/>
                              <a:ea typeface="宋体" panose="02010600030101010101" pitchFamily="2" charset="-122"/>
                              <a:cs typeface="Cambria Math" panose="02040503050406030204" charset="0"/>
                            </a:rPr>
                            <m:t>3</m:t>
                          </m:r>
                        </m:den>
                      </m:f>
                      <m:r>
                        <a:rPr lang="en-US" altLang="zh-CN" sz="2000" i="1">
                          <a:latin typeface="Cambria Math"/>
                          <a:ea typeface="宋体" panose="02010600030101010101" pitchFamily="2" charset="-122"/>
                          <a:cs typeface="Cambria Math" panose="02040503050406030204" charset="0"/>
                        </a:rPr>
                        <m:t>)</m:t>
                      </m:r>
                    </m:oMath>
                  </m:oMathPara>
                </a14:m>
                <a:r>
                  <a:rPr lang="zh-CN" altLang="en-US" sz="2000" b="1">
                    <a:latin typeface="黑体" panose="02010609060101010101" pitchFamily="49" charset="-122"/>
                    <a:ea typeface="黑体" panose="02010609060101010101" pitchFamily="49" charset="-122"/>
                    <a:cs typeface="宋体" panose="02010600030101010101" pitchFamily="2" charset="-122"/>
                  </a:rPr>
                  <a:t>的定义域、周期及单调区间</a:t>
                </a:r>
                <a:r>
                  <a:rPr lang="en-US" altLang="zh-CN" sz="2000" b="1">
                    <a:latin typeface="黑体" panose="02010609060101010101" pitchFamily="49" charset="-122"/>
                    <a:ea typeface="黑体" panose="02010609060101010101" pitchFamily="49" charset="-122"/>
                    <a:cs typeface="宋体" panose="02010600030101010101" pitchFamily="2" charset="-122"/>
                  </a:rPr>
                  <a:t>.</a:t>
                </a:r>
                <a:endParaRPr lang="en-US" altLang="zh-CN" sz="2000" i="1">
                  <a:latin typeface="黑体" panose="02010609060101010101" pitchFamily="49" charset="-122"/>
                  <a:ea typeface="黑体" panose="02010609060101010101" pitchFamily="49"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417195" y="439974"/>
                <a:ext cx="11022330" cy="594522"/>
              </a:xfrm>
              <a:prstGeom prst="rect">
                <a:avLst/>
              </a:prstGeom>
              <a:blipFill rotWithShape="1">
                <a:blip r:embed="rId2"/>
                <a:stretch>
                  <a:fillRect t="-93" b="14"/>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25722" y="737980"/>
                <a:ext cx="10838180" cy="4403000"/>
              </a:xfrm>
              <a:prstGeom prst="rect">
                <a:avLst/>
              </a:prstGeom>
              <a:noFill/>
            </p:spPr>
            <p:txBody>
              <a:bodyPr wrap="square" rtlCol="0">
                <a:spAutoFit/>
              </a:bodyPr>
              <a:lstStyle/>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宋体" panose="02010600030101010101" pitchFamily="2" charset="-122"/>
                  </a:rPr>
                  <a:t>解：自变量</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𝑥</m:t>
                      </m:r>
                    </m:oMath>
                  </m:oMathPara>
                </a14:m>
                <a:r>
                  <a:rPr lang="zh-CN" altLang="en-US" sz="2000" b="1">
                    <a:solidFill>
                      <a:srgbClr val="FF0000"/>
                    </a:solidFill>
                    <a:latin typeface="黑体" panose="02010609060101010101" pitchFamily="49" charset="-122"/>
                    <a:ea typeface="黑体" panose="02010609060101010101" pitchFamily="49" charset="-122"/>
                    <a:cs typeface="宋体" panose="02010600030101010101" pitchFamily="2" charset="-122"/>
                  </a:rPr>
                  <a:t>的取值应满足</a:t>
                </a:r>
                <a14:m>
                  <m:oMathPara>
                    <m:oMathParaPr>
                      <m:jc/>
                    </m:oMathParaPr>
                    <m:oMath>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𝜋</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rPr>
                        <m:t>，</m:t>
                      </m:r>
                    </m:oMath>
                  </m:oMathPara>
                </a14:m>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rPr>
                  <a:t>即</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1</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rPr>
                        <m:t>.</m:t>
                      </m:r>
                    </m:oMath>
                  </m:oMathPara>
                </a14:m>
                <a:endParaRPr lang="en-US" altLang="zh-CN" sz="2000" i="1">
                  <a:solidFill>
                    <a:srgbClr val="FF0000"/>
                  </a:solidFill>
                  <a:latin typeface="黑体" panose="02010609060101010101" pitchFamily="49" charset="-122"/>
                  <a:ea typeface="黑体" panose="02010609060101010101" pitchFamily="49" charset="-122"/>
                  <a:cs typeface="Cambria Math" panose="02040503050406030204" charset="0"/>
                </a:endParaRPr>
              </a:p>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所以，函数的定义域是</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sym typeface="+mn-ea"/>
                        </a:rPr>
                        <m:t>𝑥</m:t>
                      </m:r>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sym typeface="+mn-ea"/>
                        </a:rPr>
                        <m:t>𝑥</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1</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sym typeface="+mn-ea"/>
                        </a:rPr>
                        <m:t>}</m:t>
                      </m:r>
                    </m:oMath>
                  </m:oMathPara>
                </a14:m>
                <a:r>
                  <a:rPr lang="en-US" altLang="zh-CN" sz="2000">
                    <a:solidFill>
                      <a:srgbClr val="FF0000"/>
                    </a:solidFill>
                    <a:latin typeface="黑体" panose="02010609060101010101" pitchFamily="49" charset="-122"/>
                    <a:ea typeface="黑体" panose="02010609060101010101" pitchFamily="49" charset="-122"/>
                    <a:cs typeface="Cambria Math" panose="02040503050406030204" charset="0"/>
                    <a:sym typeface="+mn-ea"/>
                  </a:rPr>
                  <a:t>.</a:t>
                </a:r>
                <a:endParaRPr lang="en-US" altLang="zh-CN" sz="2000">
                  <a:solidFill>
                    <a:srgbClr val="FF0000"/>
                  </a:solidFill>
                  <a:latin typeface="黑体" panose="02010609060101010101" pitchFamily="49" charset="-122"/>
                  <a:ea typeface="黑体" panose="02010609060101010101" pitchFamily="49" charset="-122"/>
                  <a:cs typeface="Cambria Math" panose="02040503050406030204" charset="0"/>
                  <a:sym typeface="+mn-ea"/>
                </a:endParaRPr>
              </a:p>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设</a:t>
                </a:r>
                <a14:m>
                  <m:oMathPara>
                    <m:oMathParaPr>
                      <m:jc/>
                    </m:oMathParaPr>
                    <m:oMath>
                      <m:r>
                        <m:rPr>
                          <m:sty m:val="p"/>
                        </m:rPr>
                        <a:rPr lang="en-US" altLang="zh-CN" sz="2000">
                          <a:solidFill>
                            <a:srgbClr val="FF0000"/>
                          </a:solidFill>
                          <a:latin typeface="Cambria Math"/>
                          <a:ea typeface="宋体" panose="02010600030101010101" pitchFamily="2" charset="-122"/>
                          <a:cs typeface="Cambria Math" panose="02040503050406030204" charset="0"/>
                          <a:sym typeface="+mn-ea"/>
                        </a:rPr>
                        <m:t>Z</m:t>
                      </m:r>
                      <m:r>
                        <m:rPr>
                          <m:sty m:val="p"/>
                        </m:rPr>
                        <a:rPr lang="en-US" altLang="zh-CN" sz="2000">
                          <a:solidFill>
                            <a:srgbClr val="FF0000"/>
                          </a:solidFill>
                          <a:latin typeface="Cambria Math"/>
                          <a:ea typeface="宋体" panose="02010600030101010101" pitchFamily="2" charset="-122"/>
                          <a:cs typeface="Cambria Math" panose="02040503050406030204" charset="0"/>
                          <a:sym typeface="+mn-ea"/>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oMath>
                  </m:oMathPara>
                </a14:m>
                <a:r>
                  <a:rPr lang="zh-CN" altLang="en-US" sz="2000">
                    <a:solidFill>
                      <a:srgbClr val="FF0000"/>
                    </a:solidFill>
                    <a:latin typeface="黑体" panose="02010609060101010101" pitchFamily="49" charset="-122"/>
                    <a:ea typeface="黑体" panose="02010609060101010101" pitchFamily="49" charset="-122"/>
                    <a:cs typeface="Cambria Math" panose="02040503050406030204" charset="0"/>
                  </a:rPr>
                  <a:t>，</a:t>
                </a: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rPr>
                  <a:t>又</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𝜋</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 </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rPr>
                        <m:t>，</m:t>
                      </m:r>
                    </m:oMath>
                  </m:oMathPara>
                </a14:m>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rPr>
                  <a:t>所以</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𝜋</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m:t>
                      </m:r>
                    </m:oMath>
                  </m:oMathPara>
                </a14:m>
                <a:endParaRPr lang="en-US" altLang="zh-CN" sz="2000" i="1">
                  <a:solidFill>
                    <a:srgbClr val="FF0000"/>
                  </a:solidFill>
                  <a:latin typeface="黑体" panose="02010609060101010101" pitchFamily="49" charset="-122"/>
                  <a:ea typeface="黑体" panose="02010609060101010101" pitchFamily="49" charset="-122"/>
                  <a:cs typeface="Cambria Math" panose="02040503050406030204" charset="0"/>
                </a:endParaRPr>
              </a:p>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即</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oMath>
                  </m:oMathPara>
                </a14:m>
                <a:r>
                  <a:rPr lang="en-US" altLang="zh-CN" sz="2000">
                    <a:solidFill>
                      <a:srgbClr val="FF0000"/>
                    </a:solidFill>
                    <a:latin typeface="黑体" panose="02010609060101010101" pitchFamily="49" charset="-122"/>
                    <a:ea typeface="黑体" panose="02010609060101010101" pitchFamily="49" charset="-122"/>
                    <a:cs typeface="Cambria Math" panose="02040503050406030204" charset="0"/>
                    <a:sym typeface="+mn-ea"/>
                  </a:rPr>
                  <a:t>.</a:t>
                </a:r>
                <a:endParaRPr lang="en-US" altLang="zh-CN" sz="2000">
                  <a:solidFill>
                    <a:srgbClr val="FF0000"/>
                  </a:solidFill>
                  <a:latin typeface="黑体" panose="02010609060101010101" pitchFamily="49" charset="-122"/>
                  <a:ea typeface="黑体" panose="02010609060101010101" pitchFamily="49" charset="-122"/>
                  <a:cs typeface="Cambria Math" panose="02040503050406030204" charset="0"/>
                  <a:sym typeface="+mn-ea"/>
                </a:endParaRPr>
              </a:p>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因为</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sym typeface="+mn-ea"/>
                        </a:rPr>
                        <m:t>∀ </m:t>
                      </m:r>
                      <m:r>
                        <a:rPr lang="en-US" altLang="zh-CN" sz="2000" i="1">
                          <a:solidFill>
                            <a:srgbClr val="FF0000"/>
                          </a:solidFill>
                          <a:latin typeface="Cambria Math"/>
                          <a:ea typeface="宋体" panose="02010600030101010101" pitchFamily="2" charset="-122"/>
                          <a:cs typeface="Cambria Math" panose="02040503050406030204" charset="0"/>
                          <a:sym typeface="+mn-ea"/>
                        </a:rPr>
                        <m:t>𝑥</m:t>
                      </m:r>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sym typeface="+mn-ea"/>
                        </a:rPr>
                        <m:t>𝑥</m:t>
                      </m:r>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sym typeface="+mn-ea"/>
                        </a:rPr>
                        <m:t>𝑥</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1</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sym typeface="+mn-ea"/>
                        </a:rPr>
                        <m:t>}</m:t>
                      </m:r>
                    </m:oMath>
                  </m:oMathPara>
                </a14:m>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都有</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𝑡𝑎𝑛</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oMath>
                  </m:oMathPara>
                </a14:m>
                <a:r>
                  <a:rPr lang="zh-CN" altLang="en-US" sz="2000">
                    <a:solidFill>
                      <a:srgbClr val="FF0000"/>
                    </a:solidFill>
                    <a:latin typeface="黑体" panose="02010609060101010101" pitchFamily="49" charset="-122"/>
                    <a:ea typeface="黑体" panose="02010609060101010101" pitchFamily="49" charset="-122"/>
                    <a:cs typeface="Cambria Math" panose="02040503050406030204" charset="0"/>
                  </a:rPr>
                  <a:t>，</a:t>
                </a:r>
                <a:endParaRPr lang="zh-CN" altLang="en-US" sz="2000">
                  <a:solidFill>
                    <a:srgbClr val="FF0000"/>
                  </a:solidFill>
                  <a:latin typeface="黑体" panose="02010609060101010101" pitchFamily="49" charset="-122"/>
                  <a:ea typeface="黑体" panose="02010609060101010101" pitchFamily="49" charset="-122"/>
                  <a:cs typeface="Cambria Math" panose="02040503050406030204" charset="0"/>
                </a:endParaRPr>
              </a:p>
              <a:p>
                <a:pPr algn="l">
                  <a:lnSpc>
                    <a:spcPct val="160000"/>
                  </a:lnSpc>
                </a:pPr>
                <a:r>
                  <a:rPr lang="zh-CN" altLang="en-US"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所以，函数的周期为</a:t>
                </a:r>
                <a:r>
                  <a:rPr lang="en-US" altLang="zh-CN" sz="2000" b="1">
                    <a:solidFill>
                      <a:srgbClr val="FF0000"/>
                    </a:solidFill>
                    <a:latin typeface="黑体" panose="02010609060101010101" pitchFamily="49" charset="-122"/>
                    <a:ea typeface="黑体" panose="02010609060101010101" pitchFamily="49" charset="-122"/>
                    <a:cs typeface="Cambria Math" panose="02040503050406030204" charset="0"/>
                    <a:sym typeface="+mn-ea"/>
                  </a:rPr>
                  <a:t>2.</a:t>
                </a:r>
                <a:endParaRPr lang="en-US" altLang="zh-CN" sz="2000" b="1">
                  <a:solidFill>
                    <a:srgbClr val="FF0000"/>
                  </a:solidFill>
                  <a:latin typeface="黑体" panose="02010609060101010101" pitchFamily="49" charset="-122"/>
                  <a:ea typeface="黑体" panose="02010609060101010101" pitchFamily="49" charset="-122"/>
                  <a:cs typeface="Cambria Math" panose="02040503050406030204" charset="0"/>
                  <a:sym typeface="+mn-ea"/>
                </a:endParaRPr>
              </a:p>
              <a:p>
                <a:pPr algn="l">
                  <a:lnSpc>
                    <a:spcPct val="160000"/>
                  </a:lnSpc>
                </a:pPr>
                <a:endParaRPr lang="en-US" altLang="zh-CN" sz="2000" b="1">
                  <a:solidFill>
                    <a:srgbClr val="FF0000"/>
                  </a:solidFill>
                  <a:latin typeface="黑体" panose="02010609060101010101" pitchFamily="49" charset="-122"/>
                  <a:ea typeface="黑体" panose="02010609060101010101" pitchFamily="49"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25722" y="737980"/>
                <a:ext cx="10838180" cy="4403000"/>
              </a:xfrm>
              <a:prstGeom prst="rect">
                <a:avLst/>
              </a:prstGeom>
              <a:blipFill rotWithShape="1">
                <a:blip r:embed="rId3"/>
                <a:stretch>
                  <a:fillRect l="-5" t="-2" r="5"/>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450099" y="4668228"/>
                <a:ext cx="10838180" cy="1361014"/>
              </a:xfrm>
              <a:prstGeom prst="rect">
                <a:avLst/>
              </a:prstGeom>
              <a:noFill/>
            </p:spPr>
            <p:txBody>
              <a:bodyPr wrap="square" rtlCol="0">
                <a:spAutoFit/>
              </a:bodyPr>
              <a:lstStyle/>
              <a:p>
                <a:pPr algn="l">
                  <a:lnSpc>
                    <a:spcPct val="150000"/>
                  </a:lnSpc>
                </a:pPr>
                <a:r>
                  <a:rPr 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𝜋</m:t>
                      </m:r>
                      <m:r>
                        <m:rPr>
                          <m:sty m:val="bi"/>
                        </m:rPr>
                        <a:rPr lang="en-US" altLang="zh-CN" sz="2000" b="1" i="1">
                          <a:solidFill>
                            <a:srgbClr val="FF0000"/>
                          </a:solidFill>
                          <a:latin typeface="Cambria Math"/>
                          <a:ea typeface="宋体" panose="02010600030101010101" pitchFamily="2" charset="-122"/>
                          <a:cs typeface="Cambria Math" panose="02040503050406030204" charset="0"/>
                        </a:rPr>
                        <m:t>&lt;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𝑥</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m:rPr>
                          <m:sty m:val="bi"/>
                        </m:rPr>
                        <a:rPr lang="en-US" altLang="zh-CN" sz="2000" b="1" i="1">
                          <a:solidFill>
                            <a:srgbClr val="FF0000"/>
                          </a:solidFill>
                          <a:latin typeface="Cambria Math"/>
                          <a:ea typeface="宋体" panose="02010600030101010101" pitchFamily="2" charset="-122"/>
                          <a:cs typeface="Cambria Math" panose="02040503050406030204" charset="0"/>
                        </a:rPr>
                        <m:t>&lt;</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𝜋</m:t>
                          </m:r>
                        </m:num>
                        <m:den>
                          <m:r>
                            <a:rPr lang="en-US" altLang="zh-CN" sz="2000" i="1">
                              <a:solidFill>
                                <a:srgbClr val="FF0000"/>
                              </a:solidFill>
                              <a:latin typeface="Cambria Math"/>
                              <a:ea typeface="宋体" panose="02010600030101010101" pitchFamily="2" charset="-122"/>
                              <a:cs typeface="Cambria Math" panose="02040503050406030204" charset="0"/>
                            </a:rPr>
                            <m:t>2</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𝜋</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oMath>
                  </m:oMathPara>
                </a14:m>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解得</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5</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m:rPr>
                          <m:sty m:val="bi"/>
                        </m:rPr>
                        <a:rPr lang="en-US" altLang="zh-CN" sz="2000" b="1" i="1">
                          <a:solidFill>
                            <a:srgbClr val="FF0000"/>
                          </a:solidFill>
                          <a:latin typeface="Cambria Math"/>
                          <a:ea typeface="宋体" panose="02010600030101010101" pitchFamily="2" charset="-122"/>
                          <a:cs typeface="Cambria Math" panose="02040503050406030204" charset="0"/>
                        </a:rPr>
                        <m:t>&lt;</m:t>
                      </m:r>
                      <m:r>
                        <a:rPr lang="en-US" altLang="zh-CN" sz="2000" i="1">
                          <a:solidFill>
                            <a:srgbClr val="FF0000"/>
                          </a:solidFill>
                          <a:latin typeface="Cambria Math"/>
                          <a:ea typeface="宋体" panose="02010600030101010101" pitchFamily="2" charset="-122"/>
                          <a:cs typeface="Cambria Math" panose="02040503050406030204" charset="0"/>
                        </a:rPr>
                        <m:t>𝑥</m:t>
                      </m:r>
                      <m:r>
                        <m:rPr>
                          <m:sty m:val="bi"/>
                        </m:rPr>
                        <a:rPr lang="en-US" altLang="zh-CN" sz="2000" b="1" i="1">
                          <a:solidFill>
                            <a:srgbClr val="FF0000"/>
                          </a:solidFill>
                          <a:latin typeface="Cambria Math"/>
                          <a:ea typeface="宋体" panose="02010600030101010101" pitchFamily="2" charset="-122"/>
                          <a:cs typeface="Cambria Math" panose="02040503050406030204" charset="0"/>
                        </a:rPr>
                        <m:t>&lt;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1</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r>
                        <a:rPr lang="en-US" altLang="zh-CN" sz="2000" i="1">
                          <a:solidFill>
                            <a:srgbClr val="FF0000"/>
                          </a:solidFill>
                          <a:latin typeface="Cambria Math"/>
                          <a:ea typeface="宋体" panose="02010600030101010101" pitchFamily="2" charset="-122"/>
                          <a:cs typeface="Cambria Math" panose="02040503050406030204" charset="0"/>
                        </a:rPr>
                        <m:t>.</m:t>
                      </m:r>
                    </m:oMath>
                  </m:oMathPara>
                </a14:m>
                <a:endParaRPr lang="en-US" altLang="zh-CN" sz="2000" i="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50000"/>
                  </a:lnSpc>
                </a:pP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因此，函数在区间</a:t>
                </a:r>
                <a14:m>
                  <m:oMathPara>
                    <m:oMathParaPr>
                      <m:jc/>
                    </m:oMathParaPr>
                    <m:oMath>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5</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f>
                        <m:fPr>
                          <m:type m:val="bar"/>
                          <m:ctrlPr>
                            <a:rPr lang="en-US" altLang="zh-CN" sz="2000" i="1">
                              <a:solidFill>
                                <a:srgbClr val="FF0000"/>
                              </a:solidFill>
                              <a:latin typeface="Cambria Math"/>
                              <a:ea typeface="宋体" panose="02010600030101010101" pitchFamily="2" charset="-122"/>
                              <a:cs typeface="Cambria Math" panose="02040503050406030204" charset="0"/>
                            </a:rPr>
                          </m:ctrlPr>
                        </m:fPr>
                        <m:num>
                          <m:r>
                            <a:rPr lang="en-US" altLang="zh-CN" sz="2000" i="1">
                              <a:solidFill>
                                <a:srgbClr val="FF0000"/>
                              </a:solidFill>
                              <a:latin typeface="Cambria Math"/>
                              <a:ea typeface="宋体" panose="02010600030101010101" pitchFamily="2" charset="-122"/>
                              <a:cs typeface="Cambria Math" panose="02040503050406030204" charset="0"/>
                            </a:rPr>
                            <m:t>1</m:t>
                          </m:r>
                        </m:num>
                        <m:den>
                          <m:r>
                            <a:rPr lang="en-US" altLang="zh-CN" sz="2000" i="1">
                              <a:solidFill>
                                <a:srgbClr val="FF0000"/>
                              </a:solidFill>
                              <a:latin typeface="Cambria Math"/>
                              <a:ea typeface="宋体" panose="02010600030101010101" pitchFamily="2" charset="-122"/>
                              <a:cs typeface="Cambria Math" panose="02040503050406030204" charset="0"/>
                            </a:rPr>
                            <m:t>3</m:t>
                          </m:r>
                        </m:den>
                      </m:f>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2</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sym typeface="+mn-ea"/>
                        </a:rPr>
                        <m:t>，</m:t>
                      </m:r>
                      <m:r>
                        <a:rPr lang="en-US" altLang="zh-CN" sz="2000" i="1">
                          <a:solidFill>
                            <a:srgbClr val="FF0000"/>
                          </a:solidFill>
                          <a:latin typeface="Cambria Math"/>
                          <a:ea typeface="宋体" panose="02010600030101010101" pitchFamily="2" charset="-122"/>
                          <a:cs typeface="Cambria Math" panose="02040503050406030204" charset="0"/>
                        </a:rPr>
                        <m:t>𝑘</m:t>
                      </m:r>
                      <m:r>
                        <a:rPr lang="en-US" altLang="zh-CN" sz="2000" i="1">
                          <a:solidFill>
                            <a:srgbClr val="FF0000"/>
                          </a:solidFill>
                          <a:latin typeface="Cambria Math"/>
                          <a:ea typeface="宋体" panose="02010600030101010101" pitchFamily="2" charset="-122"/>
                          <a:cs typeface="Cambria Math" panose="02040503050406030204" charset="0"/>
                        </a:rPr>
                        <m:t>∈</m:t>
                      </m:r>
                      <m:r>
                        <a:rPr lang="en-US" altLang="zh-CN" sz="2000" i="1">
                          <a:solidFill>
                            <a:srgbClr val="FF0000"/>
                          </a:solidFill>
                          <a:latin typeface="Cambria Math"/>
                          <a:ea typeface="宋体" panose="02010600030101010101" pitchFamily="2" charset="-122"/>
                          <a:cs typeface="Cambria Math" panose="02040503050406030204" charset="0"/>
                        </a:rPr>
                        <m:t>𝑍</m:t>
                      </m:r>
                    </m:oMath>
                  </m:oMathPara>
                </a14:m>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上单调递增</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450099" y="4668228"/>
                <a:ext cx="10838180" cy="1361014"/>
              </a:xfrm>
              <a:prstGeom prst="rect">
                <a:avLst/>
              </a:prstGeom>
              <a:blipFill rotWithShape="1">
                <a:blip r:embed="rId4"/>
                <a:stretch>
                  <a:fillRect l="-5" t="-25" r="5" b="-6"/>
                </a:stretch>
              </a:blipFill>
            </p:spPr>
            <p:txBody>
              <a:bodyPr/>
              <a:lstStyle/>
              <a:p>
                <a:r>
                  <a:rPr lang="zh-CN" altLang="en-US">
                    <a:noFill/>
                  </a:rPr>
                  <a:t> </a:t>
                </a:r>
              </a:p>
            </p:txBody>
          </p:sp>
        </mc:Fallback>
      </mc:AlternateContent>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fontScale="92500"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的定义域是（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d>
                            <m:dPr>
                              <m:begChr m:val="|"/>
                              <m:sepChr m:val="|"/>
                              <m:endChr/>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e>
                      </m:d>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d>
                            <m:dPr>
                              <m:begChr m:val="|"/>
                              <m:sepChr m:val="|"/>
                              <m:endChr/>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12</m:t>
                                  </m:r>
                                </m:den>
                              </m:f>
                            </m:e>
                          </m:d>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d>
                            <m:dPr>
                              <m:begChr m:val="|"/>
                              <m:sepChr m:val="|"/>
                              <m:endChr/>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bi"/>
                                </m:rPr>
                                <a:rPr lang="en-US" altLang="zh-CN" sz="1800" b="1" i="1" kern="100">
                                  <a:effectLst/>
                                  <a:latin typeface="Cambria Math"/>
                                  <a:ea typeface="宋体" panose="02010600030101010101" pitchFamily="2" charset="-122"/>
                                  <a:cs typeface="Times New Roman" panose="02020603050405020304" pitchFamily="18" charset="0"/>
                                </a:rPr>
                                <m:t>𝒁</m:t>
                              </m:r>
                            </m:e>
                          </m:d>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d>
                            <m:dPr>
                              <m:begChr m:val="|"/>
                              <m:sepChr m:val="|"/>
                              <m:endChr/>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bi"/>
                                </m:rPr>
                                <a:rPr lang="en-US" altLang="zh-CN" sz="1800" b="1" i="1" kern="100">
                                  <a:effectLst/>
                                  <a:latin typeface="Cambria Math"/>
                                  <a:ea typeface="宋体" panose="02010600030101010101" pitchFamily="2" charset="-122"/>
                                  <a:cs typeface="Times New Roman" panose="02020603050405020304" pitchFamily="18" charset="0"/>
                                </a:rPr>
                                <m:t>𝒁</m:t>
                              </m:r>
                            </m:e>
                          </m:d>
                        </m:e>
                      </m: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【解析】由正切函数的定义域，</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的定义域为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d>
                            <m:dPr>
                              <m:begChr m:val="|"/>
                              <m:sepChr m:val="|"/>
                              <m:endChr/>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D</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normAutofit/>
          </a:bodyPr>
          <a:lstStyle/>
          <a:p>
            <a:r>
              <a:rPr lang="zh-CN" altLang="en-US"/>
              <a:t>题型一：正切函数的定义域问题</a:t>
            </a:r>
            <a:endParaRPr lang="zh-CN" altLang="en-US"/>
          </a:p>
          <a:p>
            <a:endParaRPr lang="zh-CN" altLang="en-US"/>
          </a:p>
        </p:txBody>
      </p:sp>
      <p:pic>
        <p:nvPicPr>
          <p:cNvPr id="5" name="Picture 2"/>
          <p:cNvPicPr>
            <a:picLocks noChangeAspect="1"/>
          </p:cNvPicPr>
          <p:nvPr/>
        </p:nvPicPr>
        <p:blipFill>
          <a:blip r:embed="rId4"/>
          <a:stretch>
            <a:fillRect/>
          </a:stretch>
        </p:blipFill>
        <p:spPr>
          <a:xfrm flipH="1">
            <a:off x="11620500" y="10604500"/>
            <a:ext cx="0" cy="0"/>
          </a:xfrm>
          <a:prstGeom prst="rect">
            <a:avLst/>
          </a:prstGeom>
          <a:ln>
            <a:noFill/>
          </a:ln>
        </p:spPr>
      </p:pic>
    </p:spTree>
  </p:cSld>
  <p:clrMapOvr>
    <a:masterClrMapping/>
  </p:clrMapOvr>
  <p:transition>
    <p:wipe/>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fontScale="92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·宁夏·银川一中高一期中）函数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  </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e>
                      </m:ra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的定义域为（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d>
                            <m:dPr>
                              <m:begChr/>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&lt;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8</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e>
                      </m:d>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d>
                            <m:dPr>
                              <m:begChr/>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&lt;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d>
                            <m:dPr>
                              <m:begChr/>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&lt;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8</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d>
                            <m:dPr>
                              <m:begChr/>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&lt;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e>
                      </m: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  </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的定义域为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d>
                            <m:dPr>
                              <m:begChr/>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C</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题型一：正切函数的定义域问题</a:t>
            </a:r>
            <a:endParaRPr lang="zh-CN" altLang="en-US"/>
          </a:p>
          <a:p>
            <a:endParaRPr lang="zh-CN" altLang="en-US"/>
          </a:p>
        </p:txBody>
      </p:sp>
    </p:spTree>
  </p:cSld>
  <p:clrMapOvr>
    <a:masterClrMapping/>
  </p:clrMapOvr>
  <p:transition>
    <p:wipe/>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fontScale="92500"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·陕西西安·高一期末）下列关于函数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的说法正确的是（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．最小正周期为</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𝜋</m:t>
                      </m:r>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．图像关于点</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5</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成中心对称</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．在区间</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上单调递增</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．图像关于直线</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成轴对称</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，所以图象关于点</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成中心对称，选项</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正确；</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函数的最小正周期为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上单调递减，所以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正切函数不是轴对称函数，所以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B</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题型二：正切函数的对称性问题</a:t>
            </a:r>
            <a:endParaRPr lang="zh-CN" altLang="en-US"/>
          </a:p>
          <a:p>
            <a:endParaRPr lang="zh-CN" altLang="en-US"/>
          </a:p>
        </p:txBody>
      </p:sp>
    </p:spTree>
  </p:cSld>
  <p:clrMapOvr>
    <a:masterClrMapping/>
  </p:clrMapOvr>
  <p:transition>
    <p:wipe/>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a:xfrm>
                <a:off x="475690" y="605896"/>
                <a:ext cx="11606380" cy="1760290"/>
              </a:xfrm>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·辽宁·沈阳市第三十一中学高一期中）已知函数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的图像与直线</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的相邻两个交点的距离为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的图像的一个对称中心是（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8</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xfrm>
                <a:off x="475690" y="605896"/>
                <a:ext cx="11606380" cy="1760290"/>
              </a:xfrm>
              <a:blipFill rotWithShape="1">
                <a:blip r:embed="rId2"/>
                <a:stretch>
                  <a:fillRect l="-1" t="-6" r="5" b="1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的图像与直线</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的相邻两个交点的距离为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则有</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的周期</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，于是得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的图像的对称中心横坐标方程满足</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可知</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为其一个对称中心．</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C</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题型二：正切函数的对称性问题</a:t>
            </a:r>
            <a:endParaRPr lang="zh-CN" altLang="en-US"/>
          </a:p>
          <a:p>
            <a:endParaRPr lang="zh-CN" altLang="en-US"/>
          </a:p>
        </p:txBody>
      </p:sp>
    </p:spTree>
  </p:cSld>
  <p:clrMapOvr>
    <a:masterClrMapping/>
  </p:clrMapOvr>
  <p:transition>
    <p:wipe/>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fontScale="925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·江苏省镇江中学高一阶段练习）已知函数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的最小正周期为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𝜔</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1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3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4</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【解析】由题意，</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B</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题型三：正切函数的周期性问题</a:t>
            </a:r>
            <a:endParaRPr lang="zh-CN" altLang="en-US"/>
          </a:p>
          <a:p>
            <a:endParaRPr lang="zh-CN" altLang="en-US"/>
          </a:p>
        </p:txBody>
      </p:sp>
    </p:spTree>
  </p:cSld>
  <p:clrMapOvr>
    <a:masterClrMapping/>
  </p:clrMapOvr>
  <p:transition>
    <p:wipe/>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·全国·高一专题练习）若将函数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的图象向右平移</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12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个单位长度后，与函数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的图象重合，则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𝜔</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的最小值为（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4</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的图象向右平移</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个单位得</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依题意，</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，而</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，有</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的最小值为</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C</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题型三：正切函数的周期性问题</a:t>
            </a:r>
            <a:endParaRPr lang="zh-CN" altLang="en-US"/>
          </a:p>
          <a:p>
            <a:endParaRPr lang="zh-CN" altLang="en-US"/>
          </a:p>
        </p:txBody>
      </p:sp>
    </p:spTree>
  </p:cSld>
  <p:clrMapOvr>
    <a:masterClrMapping/>
  </p:clrMapOvr>
  <p:transition>
    <p:wipe/>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的图像相邻的两支截直线</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所的线段长度为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的值为</a:t>
                </a:r>
                <a:r>
                  <a:rPr lang="zh-CN" altLang="zh-CN" sz="1800" kern="10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0</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1</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2</m:t>
                      </m:r>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的图像相邻的两支截直线</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所的线段长度为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的最小正周期为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tanπ</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B</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题型三：正切函数的周期性问题</a:t>
            </a:r>
            <a:endParaRPr lang="zh-CN" altLang="en-US"/>
          </a:p>
          <a:p>
            <a:endParaRPr lang="zh-CN" altLang="en-US"/>
          </a:p>
        </p:txBody>
      </p:sp>
    </p:spTree>
  </p:cSld>
  <p:clrMapOvr>
    <a:masterClrMapping/>
  </p:clrMapOvr>
  <p:transition>
    <p:wipe/>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·全国·高一课时练习）若</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𝑛</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𝑛</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𝑛</m:t>
                          </m:r>
                          <m:r>
                            <a:rPr lang="en-US" altLang="zh-CN" sz="1800" i="1" kern="100">
                              <a:effectLst/>
                              <a:latin typeface="Cambria Math"/>
                              <a:ea typeface="宋体" panose="02010600030101010101" pitchFamily="2" charset="-122"/>
                              <a:cs typeface="Times New Roman" panose="02020603050405020304" pitchFamily="18" charset="0"/>
                            </a:rPr>
                            <m:t>∈</m:t>
                          </m:r>
                          <m:sSup>
                            <m:sSupPr>
                              <m:ctrlPr>
                                <a:rPr lang="zh-CN" altLang="zh-CN" sz="1800" i="1" kern="100">
                                  <a:effectLst/>
                                  <a:latin typeface="Cambria Math"/>
                                  <a:ea typeface="Cambria Math" panose="02040503050406030204" charset="0"/>
                                  <a:cs typeface="Times New Roman" panose="02020603050405020304" pitchFamily="18" charset="0"/>
                                </a:rPr>
                              </m:ctrlPr>
                            </m:sSupPr>
                            <m:e>
                              <m:r>
                                <a:rPr lang="en-US" altLang="zh-CN" sz="1800" i="1" kern="100">
                                  <a:effectLst/>
                                  <a:latin typeface="Cambria Math"/>
                                  <a:ea typeface="宋体" panose="02010600030101010101" pitchFamily="2" charset="-122"/>
                                  <a:cs typeface="Times New Roman" panose="02020603050405020304" pitchFamily="18" charset="0"/>
                                </a:rPr>
                                <m:t>𝑁</m:t>
                              </m:r>
                            </m:e>
                            <m:sup>
                              <m:r>
                                <a:rPr lang="en-US" altLang="zh-CN" sz="1800" i="1" kern="100">
                                  <a:effectLst/>
                                  <a:latin typeface="Cambria Math"/>
                                  <a:ea typeface="宋体" panose="02010600030101010101" pitchFamily="2" charset="-122"/>
                                  <a:cs typeface="Times New Roman" panose="02020603050405020304" pitchFamily="18" charset="0"/>
                                </a:rPr>
                                <m:t>∗</m:t>
                              </m:r>
                            </m:sup>
                          </m:sSup>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2019</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等于（</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a:t>
                </a:r>
                <a14:m>
                  <m:oMathPara>
                    <m:oMathParaPr>
                      <m:jc/>
                    </m:oMathParaPr>
                    <m:oMath>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0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14:m>
                  <m:oMathPara>
                    <m:oMathParaPr>
                      <m:jc/>
                    </m:oMathParaPr>
                    <m:oMath>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𝑛</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𝑛</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𝑛</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sSup>
                        <m:sSupPr>
                          <m:ctrlPr>
                            <a:rPr lang="zh-CN" altLang="zh-CN" sz="1800" i="1" kern="100">
                              <a:effectLst/>
                              <a:latin typeface="Cambria Math"/>
                              <a:ea typeface="Cambria Math" panose="02040503050406030204" charset="0"/>
                              <a:cs typeface="Times New Roman" panose="02020603050405020304" pitchFamily="18" charset="0"/>
                            </a:rPr>
                          </m:ctrlPr>
                        </m:sSupPr>
                        <m:e>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𝑵</m:t>
                          </m:r>
                        </m:e>
                        <m:sup>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sup>
                      </m:sSup>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等线" panose="02010600030101010101" pitchFamily="2" charset="-122"/>
                    <a:ea typeface="Times New Roman" panose="02020603050405020304" pitchFamily="18" charset="0"/>
                    <a:cs typeface="Times New Roman" panose="02020603050405020304" pitchFamily="18" charset="0"/>
                  </a:rPr>
                  <a:t> </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等线" panose="02010600030101010101" pitchFamily="2" charset="-122"/>
                    <a:ea typeface="Times New Roman" panose="02020603050405020304" pitchFamily="18" charset="0"/>
                    <a:cs typeface="Times New Roman" panose="02020603050405020304" pitchFamily="18" charset="0"/>
                  </a:rPr>
                  <a:t> </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2019</m:t>
                          </m:r>
                        </m:e>
                      </m:d>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d>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e>
                          </m:d>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2017</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2018</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2019</m:t>
                              </m:r>
                            </m:e>
                          </m:d>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𝐶</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题型三：正切函数的周期性问题</a:t>
            </a:r>
            <a:endParaRPr lang="zh-CN" altLang="en-US"/>
          </a:p>
          <a:p>
            <a:endParaRPr lang="zh-CN" altLang="en-US"/>
          </a:p>
        </p:txBody>
      </p:sp>
    </p:spTree>
  </p:cSld>
  <p:clrMapOvr>
    <a:masterClrMapping/>
  </p:clrMapOvr>
  <p:transition>
    <p:wipe/>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30226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511175" y="1116330"/>
            <a:ext cx="10824845" cy="1684244"/>
          </a:xfrm>
          <a:prstGeom prst="rect">
            <a:avLst/>
          </a:prstGeom>
          <a:noFill/>
        </p:spPr>
        <p:txBody>
          <a:bodyPr wrap="square" rtlCol="0">
            <a:spAutoFit/>
          </a:bodyPr>
          <a:lstStyle/>
          <a:p>
            <a:pPr>
              <a:lnSpc>
                <a:spcPct val="150000"/>
              </a:lnSpc>
            </a:pPr>
            <a:r>
              <a:rPr 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zh-CN" sz="2400" b="1">
                <a:latin typeface="Times New Roman" panose="02020603050405020304" pitchFamily="18" charset="0"/>
                <a:ea typeface="黑体" panose="02010609060101010101" pitchFamily="49" charset="-122"/>
                <a:cs typeface="Times New Roman" panose="02020603050405020304" pitchFamily="18" charset="0"/>
              </a:rPr>
              <a:t>：根据研究正弦函数、余弦函数的经验，你认为如何研究正切函数的图象与性质？</a:t>
            </a:r>
            <a:endParaRPr lang="zh-CN" sz="2400" b="1">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sz="2400" b="1">
                <a:latin typeface="Times New Roman" panose="02020603050405020304" pitchFamily="18" charset="0"/>
                <a:ea typeface="黑体" panose="02010609060101010101" pitchFamily="49" charset="-122"/>
                <a:cs typeface="Times New Roman" panose="02020603050405020304" pitchFamily="18" charset="0"/>
                <a:sym typeface="+mn-ea"/>
              </a:rPr>
              <a:t>：你能用不同的方法研究正切函数吗？</a:t>
            </a:r>
            <a:endParaRPr lang="zh-CN"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title=""/>
          <p:cNvSpPr txBox="1"/>
          <p:nvPr/>
        </p:nvSpPr>
        <p:spPr>
          <a:xfrm>
            <a:off x="582295" y="3062605"/>
            <a:ext cx="10918825" cy="1259512"/>
          </a:xfrm>
          <a:prstGeom prst="rect">
            <a:avLst/>
          </a:prstGeom>
          <a:noFill/>
        </p:spPr>
        <p:txBody>
          <a:bodyPr wrap="square" rtlCol="0">
            <a:spAutoFit/>
          </a:bodyPr>
          <a:lstStyle/>
          <a:p>
            <a:pPr>
              <a:lnSpc>
                <a:spcPct val="170000"/>
              </a:lnSpc>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有了前面的知识准备，我们可以换个角度，即从正切函数的定义出发研究它的性质，再利用性质研究正切函数的图象</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的单调递增区间为（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Z</m:t>
                      </m:r>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4</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4</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Z</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Times New Roman" panose="02020603050405020304" pitchFamily="18" charset="0"/>
                    <a:ea typeface="宋体" panose="02010600030101010101" pitchFamily="2" charset="-122"/>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Z</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5</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3</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Times New Roman" panose="02020603050405020304" pitchFamily="18" charset="0"/>
                    <a:ea typeface="宋体" panose="02010600030101010101" pitchFamily="2" charset="-122"/>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Z</m:t>
                      </m:r>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2575911"/>
                <a:ext cx="15145310" cy="4282089"/>
              </a:xfrm>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【解析】令</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的单调递增区间为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A</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2575911"/>
                <a:ext cx="15145310" cy="4282089"/>
              </a:xfrm>
              <a:blipFill rotWithShape="1">
                <a:blip r:embed="rId3"/>
                <a:stretch>
                  <a:fillRect t="-8"/>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题型四：正切函数的单调性问题</a:t>
            </a:r>
            <a:endParaRPr lang="zh-CN" altLang="en-US"/>
          </a:p>
          <a:p>
            <a:endParaRPr lang="zh-CN" altLang="en-US"/>
          </a:p>
        </p:txBody>
      </p:sp>
    </p:spTree>
  </p:cSld>
  <p:clrMapOvr>
    <a:masterClrMapping/>
  </p:clrMapOvr>
  <p:transition>
    <p:wipe/>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·山东济宁·高一期中）已知函数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的定义域和最小正周期；</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的单调区间．</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89" y="2298583"/>
                <a:ext cx="11990351" cy="4559417"/>
              </a:xfrm>
            </p:spPr>
            <p:txBody>
              <a:bodyPr>
                <a:normAutofit fontScale="90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）要使函数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有意义，只需</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的定义域为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的最小正周期为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）由于正切函数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在区间</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对于函数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en-US" sz="1800" b="0" kern="100">
                    <a:solidFill>
                      <a:srgbClr val="FF0000"/>
                    </a:solidFill>
                    <a:effectLst/>
                    <a:latin typeface="Cambria Math" panose="02040503050406030204"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en-US" sz="1800" b="0" kern="100">
                    <a:solidFill>
                      <a:srgbClr val="FF0000"/>
                    </a:solidFill>
                    <a:effectLst/>
                    <a:latin typeface="Cambria Math" panose="02040503050406030204"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en-US" sz="1800" b="0" kern="100">
                    <a:solidFill>
                      <a:srgbClr val="FF0000"/>
                    </a:solidFill>
                    <a:effectLst/>
                    <a:latin typeface="Cambria Math" panose="02040503050406030204"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而函数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单调性相反，</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i="1">
                              <a:effectLst/>
                              <a:latin typeface="Cambria Math"/>
                              <a:ea typeface="Cambria Math" panose="02040503050406030204" charset="0"/>
                            </a:rPr>
                          </m:ctrlPr>
                        </m:dPr>
                        <m:e>
                          <m:f>
                            <m:fPr>
                              <m:type m:val="bar"/>
                              <m:ctrlPr>
                                <a:rPr lang="zh-CN" altLang="zh-CN" i="1">
                                  <a:effectLst/>
                                  <a:latin typeface="Cambria Math"/>
                                  <a:ea typeface="Cambria Math" panose="02040503050406030204"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单调递减区间为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e>
                      </m:d>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en-US" altLang="zh-CN"/>
                  <a:t>.</a:t>
                </a:r>
                <a:endParaRPr lang="en-US" altLang="zh-CN"/>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89" y="2298583"/>
                <a:ext cx="11990351" cy="4559417"/>
              </a:xfrm>
              <a:blipFill rotWithShape="1">
                <a:blip r:embed="rId3"/>
                <a:stretch>
                  <a:fillRect l="-1" t="-11" r="3"/>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题型四：正切函数的单调性问题</a:t>
            </a:r>
            <a:endParaRPr lang="zh-CN" altLang="en-US"/>
          </a:p>
          <a:p>
            <a:endParaRPr lang="zh-CN" altLang="en-US"/>
          </a:p>
        </p:txBody>
      </p:sp>
    </p:spTree>
  </p:cSld>
  <p:clrMapOvr>
    <a:masterClrMapping/>
  </p:clrMapOvr>
  <p:transition>
    <p:wipe/>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rPr>
                  <a:t>5</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的值域为</a:t>
                </a:r>
                <a:r>
                  <a:rPr lang="en-US" altLang="zh-CN" sz="1800" kern="100">
                    <a:effectLst/>
                    <a:latin typeface="Times New Roman" panose="02020603050405020304" pitchFamily="18" charset="0"/>
                    <a:ea typeface="宋体" panose="02010600030101010101" pitchFamily="2" charset="-122"/>
                  </a:rPr>
                  <a:t>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635853"/>
                <a:ext cx="11606380" cy="5222147"/>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【解析】设</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𝑧</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𝑧</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因为正切函数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𝑧</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上的值域为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的值域为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635853"/>
                <a:ext cx="11606380" cy="5222147"/>
              </a:xfrm>
              <a:blipFill rotWithShape="1">
                <a:blip r:embed="rId3"/>
                <a:stretch>
                  <a:fillRect l="-1" t="-2"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题型五：正切函数的最值与值域问题</a:t>
            </a:r>
            <a:endParaRPr lang="zh-CN" altLang="en-US"/>
          </a:p>
          <a:p>
            <a:endParaRPr lang="zh-CN" altLang="en-US"/>
          </a:p>
        </p:txBody>
      </p:sp>
    </p:spTree>
  </p:cSld>
  <p:clrMapOvr>
    <a:masterClrMapping/>
  </p:clrMapOvr>
  <p:transition>
    <p:wipe/>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rPr>
                  <a:t>7</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·上海·华东师范大学附属天山学校高一期中）函数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m:rPr>
                          <m:sty m:val="p"/>
                        </m:rPr>
                        <a:rPr lang="en-US" altLang="zh-CN" sz="1800" kern="100">
                          <a:effectLst/>
                          <a:latin typeface="Cambria Math"/>
                          <a:ea typeface="宋体" panose="02010600030101010101" pitchFamily="2" charset="-122"/>
                          <a:cs typeface="Times New Roman" panose="02020603050405020304" pitchFamily="18" charset="0"/>
                        </a:rPr>
                        <m:t>ta</m:t>
                      </m:r>
                      <m:sSup>
                        <m:sSupPr>
                          <m:ctrlPr>
                            <a:rPr lang="zh-CN" altLang="zh-CN" i="1">
                              <a:effectLst/>
                              <a:latin typeface="Cambria Math"/>
                              <a:ea typeface="Cambria Math" panose="02040503050406030204" charset="0"/>
                            </a:rPr>
                          </m:ctrlPr>
                        </m:sSupPr>
                        <m:e>
                          <m:r>
                            <m:rPr>
                              <m:sty m:val="p"/>
                            </m:rPr>
                            <a:rPr lang="en-US" altLang="zh-CN" sz="1800" kern="100">
                              <a:effectLst/>
                              <a:latin typeface="Cambria Math"/>
                              <a:ea typeface="宋体" panose="02010600030101010101" pitchFamily="2" charset="-122"/>
                              <a:cs typeface="Times New Roman" panose="02020603050405020304" pitchFamily="18" charset="0"/>
                            </a:rPr>
                            <m:t>n</m:t>
                          </m:r>
                        </m:e>
                        <m:sup>
                          <m:r>
                            <m:rPr>
                              <m:sty m:val="p"/>
                            </m:rPr>
                            <a:rPr lang="en-US" altLang="zh-CN" sz="1800" kern="100">
                              <a:effectLst/>
                              <a:latin typeface="Cambria Math"/>
                              <a:ea typeface="宋体" panose="02010600030101010101" pitchFamily="2" charset="-122"/>
                              <a:cs typeface="Times New Roman" panose="02020603050405020304" pitchFamily="18" charset="0"/>
                            </a:rPr>
                            <m:t>2</m:t>
                          </m:r>
                        </m:sup>
                      </m:sSup>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5</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的值域为</a:t>
                </a:r>
                <a:r>
                  <a:rPr lang="en-US" altLang="zh-CN" sz="1800" kern="100">
                    <a:effectLst/>
                    <a:latin typeface="Times New Roman" panose="02020603050405020304" pitchFamily="18" charset="0"/>
                    <a:ea typeface="宋体" panose="02010600030101010101" pitchFamily="2" charset="-122"/>
                  </a:rPr>
                  <a:t>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946737"/>
                <a:ext cx="11606380" cy="4282089"/>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9</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sSup>
                        <m:sSupPr>
                          <m:ctrlPr>
                            <a:rPr lang="zh-CN" altLang="zh-CN" sz="1800" i="1" kern="100">
                              <a:effectLst/>
                              <a:latin typeface="Cambria Math"/>
                              <a:ea typeface="Cambria Math" panose="02040503050406030204" charset="0"/>
                              <a:cs typeface="Times New Roman" panose="02020603050405020304" pitchFamily="18" charset="0"/>
                            </a:rPr>
                          </m:ctrlPr>
                        </m:sSupPr>
                        <m:e>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e>
                        <m:sup>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sup>
                      </m:sSup>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9</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则当</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sSub>
                        <m:sSubPr>
                          <m:ctrlPr>
                            <a:rPr lang="zh-CN" altLang="zh-CN" sz="1800" i="1" kern="100">
                              <a:effectLst/>
                              <a:latin typeface="Cambria Math"/>
                              <a:ea typeface="Cambria Math" panose="02040503050406030204"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max</m:t>
                          </m:r>
                        </m:sub>
                      </m:sSub>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sSub>
                        <m:sSubPr>
                          <m:ctrlPr>
                            <a:rPr lang="zh-CN" altLang="zh-CN" sz="1800" i="1" kern="100">
                              <a:effectLst/>
                              <a:latin typeface="Cambria Math"/>
                              <a:ea typeface="Cambria Math" panose="02040503050406030204" charset="0"/>
                              <a:cs typeface="Times New Roman" panose="02020603050405020304" pitchFamily="18" charset="0"/>
                            </a:rPr>
                          </m:ctrlPr>
                        </m:sSubPr>
                        <m:e>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e>
                        <m:sub>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min</m:t>
                          </m:r>
                        </m:sub>
                      </m:sSub>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9</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的值域为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9</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9</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946737"/>
                <a:ext cx="11606380" cy="4282089"/>
              </a:xfrm>
              <a:blipFill rotWithShape="1">
                <a:blip r:embed="rId3"/>
                <a:stretch>
                  <a:fillRect l="-1" t="-11" r="5" b="3"/>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题型五：正切函数的最值与值域问题</a:t>
            </a:r>
            <a:endParaRPr lang="zh-CN" altLang="en-US"/>
          </a:p>
          <a:p>
            <a:endParaRPr lang="zh-CN" altLang="en-US"/>
          </a:p>
        </p:txBody>
      </p:sp>
    </p:spTree>
  </p:cSld>
  <p:clrMapOvr>
    <a:masterClrMapping/>
  </p:clrMapOvr>
  <p:transition>
    <p:wipe/>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fontScale="92500"/>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rPr>
                  <a:t>8</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的图象都在</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𝑥</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轴上方，则实数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𝑘</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的取值范围为</a:t>
                </a:r>
                <a:r>
                  <a:rPr lang="en-US" altLang="zh-CN" sz="1800" kern="100">
                    <a:effectLst/>
                    <a:latin typeface="Times New Roman" panose="02020603050405020304" pitchFamily="18" charset="0"/>
                    <a:ea typeface="宋体" panose="02010600030101010101" pitchFamily="2" charset="-122"/>
                  </a:rPr>
                  <a:t>___________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795245"/>
                <a:ext cx="11606380" cy="5062756"/>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的图象都在</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轴上方，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恒成立，</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恒成立，</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所以实数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的取值范围为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ad>
                            <m:radPr>
                              <m:degHide m:val="on"/>
                              <m:ctrlPr>
                                <a:rPr lang="zh-CN" altLang="zh-CN" i="1">
                                  <a:effectLst/>
                                  <a:latin typeface="Cambria Math"/>
                                  <a:ea typeface="Cambria Math" panose="02040503050406030204"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795245"/>
                <a:ext cx="11606380" cy="5062756"/>
              </a:xfrm>
              <a:blipFill rotWithShape="1">
                <a:blip r:embed="rId3"/>
                <a:stretch>
                  <a:fillRect l="-1" t="-2"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题型五：正切函数的最值与值域问题</a:t>
            </a:r>
            <a:endParaRPr lang="zh-CN" altLang="en-US"/>
          </a:p>
          <a:p>
            <a:endParaRPr lang="zh-CN" altLang="en-US"/>
          </a:p>
        </p:txBody>
      </p:sp>
    </p:spTree>
  </p:cSld>
  <p:clrMapOvr>
    <a:masterClrMapping/>
  </p:clrMapOvr>
  <p:transition>
    <p:wipe/>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·山东聊城·高一期末）已知函数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sin</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R</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，若</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5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3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1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0</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【解析】依题意，令</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是奇函数，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于是得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d>
                            <m:dPr>
                              <m:begChr m:val="("/>
                              <m:sepChr m:val="|"/>
                              <m:endChr m:val=")"/>
                              <m:grow m:val="on"/>
                              <m:shp m:val="centered"/>
                              <m:ctrlP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𝑔</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A</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题型六：正切函数的奇偶性问题</a:t>
            </a:r>
            <a:endParaRPr lang="zh-CN" altLang="en-US"/>
          </a:p>
          <a:p>
            <a:endParaRPr lang="zh-CN" altLang="en-US"/>
          </a:p>
        </p:txBody>
      </p:sp>
    </p:spTree>
  </p:cSld>
  <p:clrMapOvr>
    <a:masterClrMapping/>
  </p:clrMapOvr>
  <p:transition>
    <p:wipe/>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·内蒙古赤峰·高一阶段练习）定义在</a:t>
                </a:r>
                <a14:m>
                  <m:oMathPara>
                    <m:oMathParaPr>
                      <m:jc/>
                    </m:oMathParaPr>
                    <m:oMath>
                      <m:r>
                        <m:rPr>
                          <m:sty m:val="bi"/>
                        </m:rPr>
                        <a:rPr lang="en-US" altLang="zh-CN" sz="1800" b="1" i="1"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上的函数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既是偶函数又是周期函数．若</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的最小正周期是</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𝜋</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，且当</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5</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89" y="2575911"/>
                <a:ext cx="12602747" cy="4282089"/>
              </a:xfrm>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【解析】由已知可得</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89" y="2575911"/>
                <a:ext cx="12602747" cy="4282089"/>
              </a:xfrm>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题型六：正切函数的奇偶性问题</a:t>
            </a:r>
            <a:endParaRPr lang="zh-CN" altLang="en-US"/>
          </a:p>
          <a:p>
            <a:endParaRPr lang="zh-CN" altLang="en-US"/>
          </a:p>
        </p:txBody>
      </p:sp>
    </p:spTree>
  </p:cSld>
  <p:clrMapOvr>
    <a:masterClrMapping/>
  </p:clrMapOvr>
  <p:transition>
    <p:wipe/>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rPr>
                  <a:t>7</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·全国·高一课时练习）作出函数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427897"/>
                <a:ext cx="11606380" cy="5430103"/>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是将</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轴下方部分的图象关于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轴翻折上去，所以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的图象如下所示：</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427897"/>
                <a:ext cx="11606380" cy="5430103"/>
              </a:xfrm>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题型七：正切函数的图像问题</a:t>
            </a:r>
            <a:endParaRPr lang="zh-CN" altLang="en-US"/>
          </a:p>
          <a:p>
            <a:endParaRPr lang="zh-CN" altLang="en-US"/>
          </a:p>
        </p:txBody>
      </p:sp>
      <p:pic>
        <p:nvPicPr>
          <p:cNvPr id="5" name="图片 4" title=""/>
          <p:cNvPicPr>
            <a:picLocks noChangeAspect="1"/>
          </p:cNvPicPr>
          <p:nvPr/>
        </p:nvPicPr>
        <p:blipFill>
          <a:blip r:embed="rId4"/>
          <a:stretch>
            <a:fillRect/>
          </a:stretch>
        </p:blipFill>
        <p:spPr>
          <a:xfrm>
            <a:off x="733863" y="3028494"/>
            <a:ext cx="5257800" cy="35433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·北京市第三十五中学高一阶段练习）在区间</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𝜋</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内，函数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sin</m:t>
                      </m:r>
                      <m:r>
                        <a:rPr lang="en-US" altLang="zh-CN" sz="1800" i="1" kern="100">
                          <a:effectLst/>
                          <a:latin typeface="Cambria Math"/>
                          <a:ea typeface="宋体" panose="02010600030101010101" pitchFamily="2" charset="-122"/>
                          <a:cs typeface="Times New Roman" panose="02020603050405020304" pitchFamily="18" charset="0"/>
                        </a:rPr>
                        <m:t>𝑥</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的图像交点的个数是（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）个．</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0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1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3</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2197917"/>
                <a:ext cx="11606380" cy="4660084"/>
              </a:xfrm>
            </p:spPr>
            <p:txBody>
              <a:bodyPr>
                <a:normAutofit/>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的一个交点，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时，则</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cos</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无交点，当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无交点，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的一个交点，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综上可得函数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sin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的图像在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内有且仅有</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个交点；</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C</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2197917"/>
                <a:ext cx="11606380" cy="4660084"/>
              </a:xfrm>
              <a:blipFill rotWithShape="1">
                <a:blip r:embed="rId3"/>
                <a:stretch>
                  <a:fillRect l="-1" t="-4"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题型七：正切函数的图像问题</a:t>
            </a:r>
            <a:endParaRPr lang="zh-CN" altLang="en-US"/>
          </a:p>
          <a:p>
            <a:endParaRPr lang="zh-CN" altLang="en-US"/>
          </a:p>
        </p:txBody>
      </p:sp>
    </p:spTree>
  </p:cSld>
  <p:clrMapOvr>
    <a:masterClrMapping/>
  </p:clrMapOvr>
  <p:transition>
    <p:wipe/>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·陕西渭南·高一期末）已知</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𝛼</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𝛼</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且</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𝛼</m:t>
                      </m:r>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𝛼</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的取值范围为（</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r>
                        <a:rPr lang="en-US" altLang="zh-CN" sz="1800" i="1" kern="100">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normAutofit/>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den>
                      </m:f>
                    </m:oMath>
                  </m:oMathPara>
                </a14:m>
                <a:r>
                  <a:rPr lang="zh-CN" altLang="en-US" sz="1800" b="0" kern="100">
                    <a:solidFill>
                      <a:srgbClr val="FF0000"/>
                    </a:solidFill>
                    <a:effectLst/>
                    <a:latin typeface="Cambria Math" panose="02040503050406030204"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m:t>
                      </m:r>
                      <m:sSup>
                        <m:sSupPr>
                          <m:ctrlPr>
                            <a:rPr lang="zh-CN" altLang="zh-CN" sz="1800" i="1" kern="100">
                              <a:effectLst/>
                              <a:latin typeface="Cambria Math"/>
                              <a:ea typeface="Cambria Math" panose="02040503050406030204" charset="0"/>
                              <a:cs typeface="Times New Roman" panose="02020603050405020304" pitchFamily="18" charset="0"/>
                            </a:rPr>
                          </m:ctrlPr>
                        </m:sSup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n</m:t>
                          </m:r>
                        </m:e>
                        <m:sup>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sup>
                      </m:sSup>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r>
                  <a:rPr lang="zh-CN" altLang="en-US"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den>
                      </m:f>
                    </m:oMath>
                  </m:oMathPara>
                </a14:m>
                <a:r>
                  <a:rPr lang="zh-CN" altLang="en-US"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m:t>
                      </m:r>
                      <m:sSup>
                        <m:sSupPr>
                          <m:ctrlPr>
                            <a:rPr lang="zh-CN" altLang="zh-CN" sz="1800" i="1" kern="100">
                              <a:effectLst/>
                              <a:latin typeface="Cambria Math"/>
                              <a:ea typeface="Cambria Math" panose="02040503050406030204" charset="0"/>
                              <a:cs typeface="Times New Roman" panose="02020603050405020304" pitchFamily="18" charset="0"/>
                            </a:rPr>
                          </m:ctrlPr>
                        </m:sSup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n</m:t>
                          </m:r>
                        </m:e>
                        <m:sup>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sup>
                      </m:sSup>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，此时</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无意义，故舍去，</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综上可得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𝛼</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B</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题型八：解不等式问题</a:t>
            </a:r>
            <a:endParaRPr lang="zh-CN" altLang="en-US"/>
          </a:p>
          <a:p>
            <a:endParaRPr lang="zh-CN" altLang="en-US"/>
          </a:p>
        </p:txBody>
      </p:sp>
    </p:spTree>
  </p:cSld>
  <p:clrMapOvr>
    <a:masterClrMapping/>
  </p:clrMapOvr>
  <p:transition>
    <p:wipe/>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7117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文本框 7" title=""/>
          <p:cNvSpPr txBox="1"/>
          <p:nvPr/>
        </p:nvSpPr>
        <p:spPr>
          <a:xfrm>
            <a:off x="582295" y="1113790"/>
            <a:ext cx="10753090" cy="576248"/>
          </a:xfrm>
          <a:prstGeom prst="rect">
            <a:avLst/>
          </a:prstGeom>
          <a:noFill/>
        </p:spPr>
        <p:txBody>
          <a:bodyPr wrap="square" rtlCol="0">
            <a:spAutoFit/>
          </a:bodyPr>
          <a:lstStyle/>
          <a:p>
            <a:pPr algn="l">
              <a:lnSpc>
                <a:spcPct val="150000"/>
              </a:lnSpc>
            </a:pPr>
            <a:r>
              <a:rPr lang="zh-CN" altLang="en-US"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zh-CN" sz="2400" b="1">
                <a:latin typeface="Times New Roman" panose="02020603050405020304" pitchFamily="18" charset="0"/>
                <a:ea typeface="黑体" panose="02010609060101010101" pitchFamily="49" charset="-122"/>
                <a:cs typeface="Times New Roman" panose="02020603050405020304" pitchFamily="18" charset="0"/>
              </a:rPr>
              <a:t>类比研究正弦函数、余弦函数的周期性，试研究正切函数的周期性？</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mc:AlternateContent>
        <mc:Choice Requires="a14">
          <p:sp>
            <p:nvSpPr>
              <p:cNvPr id="7" name="文本框 6" title=""/>
              <p:cNvSpPr txBox="1"/>
              <p:nvPr/>
            </p:nvSpPr>
            <p:spPr>
              <a:xfrm>
                <a:off x="598805" y="1922780"/>
                <a:ext cx="10816590" cy="1231491"/>
              </a:xfrm>
              <a:prstGeom prst="rect">
                <a:avLst/>
              </a:prstGeom>
              <a:noFill/>
              <a:ln w="28575">
                <a:solidFill>
                  <a:schemeClr val="accent1">
                    <a:lumMod val="75000"/>
                  </a:schemeClr>
                </a:solidFill>
                <a:prstDash val="dash"/>
              </a:ln>
            </p:spPr>
            <p:txBody>
              <a:bodyPr wrap="square" rtlCol="0">
                <a:spAutoFit/>
              </a:bodyPr>
              <a:lstStyle/>
              <a:p>
                <a:pPr algn="l">
                  <a:lnSpc>
                    <a:spcPct val="14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由诱导公式</a:t>
                </a:r>
                <a14:m>
                  <m:oMathPara>
                    <m:oMathParaPr>
                      <m:jc/>
                    </m:oMathParaPr>
                    <m:oMath>
                      <m:r>
                        <m:rPr>
                          <m:sty m:val="bi"/>
                        </m:rPr>
                        <a:rPr lang="en-US" altLang="zh-CN" sz="2400" b="1" i="1">
                          <a:latin typeface="Cambria Math"/>
                          <a:ea typeface="宋体" panose="02010600030101010101" pitchFamily="2" charset="-122"/>
                          <a:cs typeface="Cambria Math" panose="02040503050406030204" charset="0"/>
                        </a:rPr>
                        <m:t>𝒕𝒂𝒏</m:t>
                      </m:r>
                      <m:r>
                        <m:rPr>
                          <m:sty m:val="bi"/>
                        </m:rPr>
                        <a:rPr lang="en-US" altLang="zh-CN" sz="2400" b="1" i="1">
                          <a:latin typeface="Cambria Math"/>
                          <a:ea typeface="宋体" panose="02010600030101010101" pitchFamily="2" charset="-122"/>
                          <a:cs typeface="Cambria Math" panose="02040503050406030204" charset="0"/>
                        </a:rPr>
                        <m:t> (</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𝝅</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𝒕𝒂𝒏</m:t>
                      </m:r>
                      <m:r>
                        <m:rPr>
                          <m:sty m:val="bi"/>
                        </m:rPr>
                        <a:rPr lang="en-US" altLang="zh-CN" sz="2400" b="1" i="1">
                          <a:latin typeface="Cambria Math"/>
                          <a:ea typeface="宋体" panose="02010600030101010101" pitchFamily="2" charset="-122"/>
                          <a:cs typeface="Cambria Math" panose="02040503050406030204" charset="0"/>
                        </a:rPr>
                        <m:t> </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𝑹</m:t>
                      </m:r>
                      <m:r>
                        <m:rPr>
                          <m:sty m:val="bi"/>
                        </m:rPr>
                        <a:rPr lang="en-US" altLang="zh-CN" sz="2400" b="1"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且</a:t>
                </a:r>
                <a14:m>
                  <m:oMathPara>
                    <m:oMathParaPr>
                      <m:jc/>
                    </m:oMathParaPr>
                    <m:oMath>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f>
                        <m:fPr>
                          <m:type m:val="bar"/>
                          <m:ctrlPr>
                            <a:rPr lang="en-US" altLang="zh-CN" sz="2400" b="1" i="1">
                              <a:latin typeface="Cambria Math"/>
                              <a:ea typeface="宋体" panose="02010600030101010101" pitchFamily="2" charset="-122"/>
                              <a:cs typeface="Cambria Math" panose="02040503050406030204" charset="0"/>
                            </a:rPr>
                          </m:ctrlPr>
                        </m:fPr>
                        <m:num>
                          <m:r>
                            <m:rPr>
                              <m:sty m:val="bi"/>
                            </m:rPr>
                            <a:rPr lang="en-US" altLang="zh-CN" sz="2400" b="1" i="1">
                              <a:latin typeface="Cambria Math"/>
                              <a:ea typeface="宋体" panose="02010600030101010101" pitchFamily="2" charset="-122"/>
                              <a:cs typeface="Cambria Math" panose="02040503050406030204" charset="0"/>
                            </a:rPr>
                            <m:t>𝝅</m:t>
                          </m:r>
                        </m:num>
                        <m:den>
                          <m:r>
                            <m:rPr>
                              <m:sty m:val="bi"/>
                            </m:rPr>
                            <a:rPr lang="en-US" altLang="zh-CN" sz="2400" b="1" i="1">
                              <a:latin typeface="Cambria Math"/>
                              <a:ea typeface="宋体" panose="02010600030101010101" pitchFamily="2" charset="-122"/>
                              <a:cs typeface="Cambria Math" panose="02040503050406030204" charset="0"/>
                            </a:rPr>
                            <m:t>𝟐</m:t>
                          </m:r>
                        </m:den>
                      </m:f>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𝒌</m:t>
                      </m:r>
                      <m:r>
                        <m:rPr>
                          <m:sty m:val="bi"/>
                        </m:rPr>
                        <a:rPr lang="en-US" altLang="zh-CN" sz="2400" b="1" i="1">
                          <a:latin typeface="Cambria Math"/>
                          <a:ea typeface="宋体" panose="02010600030101010101" pitchFamily="2" charset="-122"/>
                          <a:cs typeface="Cambria Math" panose="02040503050406030204" charset="0"/>
                        </a:rPr>
                        <m:t>𝝅</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𝒌</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𝒁</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可知，</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正切函数是周期函数，周期是</a:t>
                </a:r>
                <a14:m>
                  <m:oMathPara>
                    <m:oMathParaPr>
                      <m:jc/>
                    </m:oMathParaPr>
                    <m:oMath>
                      <m:r>
                        <m:rPr>
                          <m:sty m:val="bi"/>
                        </m:rPr>
                        <a:rPr lang="en-US" altLang="zh-CN" sz="2400" b="1" i="1">
                          <a:solidFill>
                            <a:srgbClr val="FF0000"/>
                          </a:solidFill>
                          <a:latin typeface="Cambria Math"/>
                          <a:ea typeface="宋体" panose="02010600030101010101" pitchFamily="2" charset="-122"/>
                          <a:cs typeface="Cambria Math" panose="02040503050406030204" charset="0"/>
                        </a:rPr>
                        <m:t>𝝅</m:t>
                      </m:r>
                      <m:r>
                        <m:rPr>
                          <m:sty m:val="bi"/>
                        </m:rPr>
                        <a:rPr lang="en-US" altLang="zh-CN" sz="2400" b="1" i="1">
                          <a:solidFill>
                            <a:srgbClr val="FF0000"/>
                          </a:solidFill>
                          <a:latin typeface="Cambria Math"/>
                          <a:ea typeface="宋体" panose="02010600030101010101" pitchFamily="2" charset="-122"/>
                          <a:cs typeface="Cambria Math" panose="02040503050406030204" charset="0"/>
                        </a:rPr>
                        <m:t>.</m:t>
                      </m:r>
                    </m:oMath>
                  </m:oMathPara>
                </a14:m>
                <a:endParaRPr lang="en-US" altLang="zh-CN" sz="2400" b="1" i="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1922780"/>
                <a:ext cx="10816590" cy="1231491"/>
              </a:xfrm>
              <a:prstGeom prst="rect">
                <a:avLst/>
              </a:prstGeom>
              <a:blipFill rotWithShape="1">
                <a:blip r:embed="rId2"/>
                <a:stretch>
                  <a:fillRect l="-135" t="-1186" r="-129" b="-1116"/>
                </a:stretch>
              </a:blipFill>
              <a:ln w="28575">
                <a:solidFill>
                  <a:schemeClr val="accent1">
                    <a:lumMod val="75000"/>
                  </a:schemeClr>
                </a:solidFill>
                <a:prstDash val="dash"/>
              </a:ln>
            </p:spPr>
            <p:txBody>
              <a:bodyPr/>
              <a:lstStyle/>
              <a:p>
                <a:r>
                  <a:rPr lang="zh-CN" altLang="en-US">
                    <a:noFill/>
                  </a:rPr>
                  <a:t> </a:t>
                </a:r>
              </a:p>
            </p:txBody>
          </p:sp>
        </mc:Fallback>
      </mc:AlternateContent>
      <p:sp>
        <p:nvSpPr>
          <p:cNvPr id="9" name="文本框 8" title=""/>
          <p:cNvSpPr txBox="1"/>
          <p:nvPr/>
        </p:nvSpPr>
        <p:spPr>
          <a:xfrm>
            <a:off x="582295" y="3488055"/>
            <a:ext cx="10753090" cy="576248"/>
          </a:xfrm>
          <a:prstGeom prst="rect">
            <a:avLst/>
          </a:prstGeom>
          <a:noFill/>
        </p:spPr>
        <p:txBody>
          <a:bodyPr wrap="square" rtlCol="0">
            <a:spAutoFit/>
          </a:bodyPr>
          <a:lstStyle/>
          <a:p>
            <a:pPr algn="l">
              <a:lnSpc>
                <a:spcPct val="150000"/>
              </a:lnSpc>
            </a:pPr>
            <a:r>
              <a:rPr lang="zh-CN" altLang="en-US"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zh-CN" sz="2400" b="1">
                <a:latin typeface="Times New Roman" panose="02020603050405020304" pitchFamily="18" charset="0"/>
                <a:ea typeface="黑体" panose="02010609060101010101" pitchFamily="49" charset="-122"/>
                <a:cs typeface="Times New Roman" panose="02020603050405020304" pitchFamily="18" charset="0"/>
              </a:rPr>
              <a:t>类比研究正弦函数、余弦函数的奇偶性，试研究正切函数的奇偶性？</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mc:AlternateContent>
        <mc:Choice Requires="a14">
          <p:sp>
            <p:nvSpPr>
              <p:cNvPr id="10" name="文本框 9" title=""/>
              <p:cNvSpPr txBox="1"/>
              <p:nvPr/>
            </p:nvSpPr>
            <p:spPr>
              <a:xfrm>
                <a:off x="598805" y="4293870"/>
                <a:ext cx="10816590" cy="1231491"/>
              </a:xfrm>
              <a:prstGeom prst="rect">
                <a:avLst/>
              </a:prstGeom>
              <a:noFill/>
              <a:ln w="28575">
                <a:solidFill>
                  <a:schemeClr val="accent1">
                    <a:lumMod val="75000"/>
                  </a:schemeClr>
                </a:solidFill>
                <a:prstDash val="dash"/>
              </a:ln>
            </p:spPr>
            <p:txBody>
              <a:bodyPr wrap="square" rtlCol="0">
                <a:spAutoFit/>
              </a:bodyPr>
              <a:lstStyle/>
              <a:p>
                <a:pPr algn="l">
                  <a:lnSpc>
                    <a:spcPct val="14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由诱导公式</a:t>
                </a:r>
                <a14:m>
                  <m:oMathPara>
                    <m:oMathParaPr>
                      <m:jc/>
                    </m:oMathParaPr>
                    <m:oMath>
                      <m:r>
                        <m:rPr>
                          <m:sty m:val="bi"/>
                        </m:rPr>
                        <a:rPr lang="en-US" altLang="zh-CN" sz="2400" b="1" i="1">
                          <a:latin typeface="Cambria Math"/>
                          <a:ea typeface="宋体" panose="02010600030101010101" pitchFamily="2" charset="-122"/>
                          <a:cs typeface="Cambria Math" panose="02040503050406030204" charset="0"/>
                        </a:rPr>
                        <m:t>𝒕𝒂𝒏</m:t>
                      </m:r>
                      <m:r>
                        <m:rPr>
                          <m:sty m:val="bi"/>
                        </m:rPr>
                        <a:rPr lang="en-US" altLang="zh-CN" sz="2400" b="1" i="1">
                          <a:latin typeface="Cambria Math"/>
                          <a:ea typeface="宋体" panose="02010600030101010101" pitchFamily="2" charset="-122"/>
                          <a:cs typeface="Cambria Math" panose="02040503050406030204" charset="0"/>
                        </a:rPr>
                        <m:t> (−</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𝒕𝒂𝒏</m:t>
                      </m:r>
                      <m:r>
                        <m:rPr>
                          <m:sty m:val="bi"/>
                        </m:rPr>
                        <a:rPr lang="en-US" altLang="zh-CN" sz="2400" b="1" i="1">
                          <a:latin typeface="Cambria Math"/>
                          <a:ea typeface="宋体" panose="02010600030101010101" pitchFamily="2" charset="-122"/>
                          <a:cs typeface="Cambria Math" panose="02040503050406030204" charset="0"/>
                        </a:rPr>
                        <m:t> </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𝑹</m:t>
                      </m:r>
                      <m:r>
                        <m:rPr>
                          <m:sty m:val="bi"/>
                        </m:rPr>
                        <a:rPr lang="en-US" altLang="zh-CN" sz="2400" b="1"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且</a:t>
                </a:r>
                <a14:m>
                  <m:oMathPara>
                    <m:oMathParaPr>
                      <m:jc/>
                    </m:oMathParaPr>
                    <m:oMath>
                      <m:r>
                        <m:rPr>
                          <m:sty m:val="bi"/>
                        </m:rPr>
                        <a:rPr lang="en-US" altLang="zh-CN" sz="2400" b="1" i="1">
                          <a:latin typeface="Cambria Math"/>
                          <a:ea typeface="宋体" panose="02010600030101010101" pitchFamily="2" charset="-122"/>
                          <a:cs typeface="Cambria Math" panose="02040503050406030204" charset="0"/>
                        </a:rPr>
                        <m:t>𝒙</m:t>
                      </m:r>
                      <m:r>
                        <m:rPr>
                          <m:sty m:val="bi"/>
                        </m:rPr>
                        <a:rPr lang="en-US" altLang="zh-CN" sz="2400" b="1" i="1">
                          <a:latin typeface="Cambria Math"/>
                          <a:ea typeface="宋体" panose="02010600030101010101" pitchFamily="2" charset="-122"/>
                          <a:cs typeface="Cambria Math" panose="02040503050406030204" charset="0"/>
                        </a:rPr>
                        <m:t>≠</m:t>
                      </m:r>
                      <m:f>
                        <m:fPr>
                          <m:type m:val="bar"/>
                          <m:ctrlPr>
                            <a:rPr lang="en-US" altLang="zh-CN" sz="2400" b="1" i="1">
                              <a:latin typeface="Cambria Math"/>
                              <a:ea typeface="宋体" panose="02010600030101010101" pitchFamily="2" charset="-122"/>
                              <a:cs typeface="Cambria Math" panose="02040503050406030204" charset="0"/>
                            </a:rPr>
                          </m:ctrlPr>
                        </m:fPr>
                        <m:num>
                          <m:r>
                            <m:rPr>
                              <m:sty m:val="bi"/>
                            </m:rPr>
                            <a:rPr lang="en-US" altLang="zh-CN" sz="2400" b="1" i="1">
                              <a:latin typeface="Cambria Math"/>
                              <a:ea typeface="宋体" panose="02010600030101010101" pitchFamily="2" charset="-122"/>
                              <a:cs typeface="Cambria Math" panose="02040503050406030204" charset="0"/>
                            </a:rPr>
                            <m:t>𝝅</m:t>
                          </m:r>
                        </m:num>
                        <m:den>
                          <m:r>
                            <m:rPr>
                              <m:sty m:val="bi"/>
                            </m:rPr>
                            <a:rPr lang="en-US" altLang="zh-CN" sz="2400" b="1" i="1">
                              <a:latin typeface="Cambria Math"/>
                              <a:ea typeface="宋体" panose="02010600030101010101" pitchFamily="2" charset="-122"/>
                              <a:cs typeface="Cambria Math" panose="02040503050406030204" charset="0"/>
                            </a:rPr>
                            <m:t>𝟐</m:t>
                          </m:r>
                        </m:den>
                      </m:f>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𝒌</m:t>
                      </m:r>
                      <m:r>
                        <m:rPr>
                          <m:sty m:val="bi"/>
                        </m:rPr>
                        <a:rPr lang="en-US" altLang="zh-CN" sz="2400" b="1" i="1">
                          <a:latin typeface="Cambria Math"/>
                          <a:ea typeface="宋体" panose="02010600030101010101" pitchFamily="2" charset="-122"/>
                          <a:cs typeface="Cambria Math" panose="02040503050406030204" charset="0"/>
                        </a:rPr>
                        <m:t>𝝅</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𝒌</m:t>
                      </m:r>
                      <m:r>
                        <m:rPr>
                          <m:sty m:val="bi"/>
                        </m:rPr>
                        <a:rPr lang="en-US" altLang="zh-CN" sz="2400" b="1"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𝒁</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可知，</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正切函数是奇函数</a:t>
                </a:r>
                <a14:m>
                  <m:oMathPara>
                    <m:oMathParaPr>
                      <m:jc/>
                    </m:oMathParaPr>
                    <m:oMath>
                      <m:r>
                        <m:rPr>
                          <m:sty m:val="bi"/>
                        </m:rPr>
                        <a:rPr lang="en-US" altLang="zh-CN" sz="2400" b="1" i="1">
                          <a:solidFill>
                            <a:srgbClr val="FF0000"/>
                          </a:solidFill>
                          <a:latin typeface="Cambria Math"/>
                          <a:ea typeface="宋体" panose="02010600030101010101" pitchFamily="2" charset="-122"/>
                          <a:cs typeface="Cambria Math" panose="02040503050406030204" charset="0"/>
                        </a:rPr>
                        <m:t>.</m:t>
                      </m:r>
                    </m:oMath>
                  </m:oMathPara>
                </a14:m>
                <a:endParaRPr lang="en-US" altLang="zh-CN" sz="2400" b="1" i="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98805" y="4293870"/>
                <a:ext cx="10816590" cy="1231491"/>
              </a:xfrm>
              <a:prstGeom prst="rect">
                <a:avLst/>
              </a:prstGeom>
              <a:blipFill rotWithShape="1">
                <a:blip r:embed="rId3"/>
                <a:stretch>
                  <a:fillRect l="-135" t="-1186" r="-129" b="-1116"/>
                </a:stretch>
              </a:blipFill>
              <a:ln w="28575">
                <a:solidFill>
                  <a:schemeClr val="accent1">
                    <a:lumMod val="75000"/>
                  </a:schemeClr>
                </a:solidFill>
                <a:prstDash val="dash"/>
              </a:ln>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p:bldP spid="10" grpId="0" animBg="1"/>
    </p:bld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·上海·高一课时练习）使得不等式</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&lt;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成立的</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的取值范围是（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tabLst>
                    <a:tab pos="2639060"/>
                  </a:tabLst>
                </a:pP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4</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𝜋</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𝑘</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𝑍</m:t>
                      </m:r>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【解析】由不等式</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根据正切函数的图象与性质，可得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即实数</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的取值范围是</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C</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题型八：解不等式问题</a:t>
            </a:r>
            <a:endParaRPr lang="zh-CN" altLang="en-US"/>
          </a:p>
          <a:p>
            <a:endParaRPr lang="zh-CN" altLang="en-US"/>
          </a:p>
        </p:txBody>
      </p:sp>
    </p:spTree>
  </p:cSld>
  <p:clrMapOvr>
    <a:masterClrMapping/>
  </p:clrMapOvr>
  <p:transition>
    <p:wipe/>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rPr>
                  <a:t>9</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·湖南·高一课时练习）比较大小：</a:t>
                </a:r>
                <a:r>
                  <a:rPr lang="en-US" altLang="zh-CN" sz="1800" i="1" kern="100">
                    <a:effectLst/>
                    <a:latin typeface="Times New Roman" panose="02020603050405020304" pitchFamily="18" charset="0"/>
                    <a:ea typeface="宋体" panose="02010600030101010101" pitchFamily="2" charset="-122"/>
                  </a:rPr>
                  <a:t>tan</a:t>
                </a:r>
                <a:r>
                  <a:rPr lang="en-US" altLang="zh-CN" sz="1800" kern="100">
                    <a:effectLst/>
                    <a:latin typeface="Times New Roman" panose="02020603050405020304" pitchFamily="18" charset="0"/>
                    <a:ea typeface="宋体" panose="02010600030101010101" pitchFamily="2" charset="-122"/>
                  </a:rPr>
                  <a:t> </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13</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oMath>
                  </m:oMathPara>
                </a14:m>
                <a:r>
                  <a:rPr lang="en-US" altLang="zh-CN" sz="1800" kern="100">
                    <a:effectLst/>
                    <a:latin typeface="Times New Roman" panose="02020603050405020304" pitchFamily="18" charset="0"/>
                    <a:ea typeface="宋体" panose="02010600030101010101" pitchFamily="2" charset="-122"/>
                  </a:rPr>
                  <a:t>________</a:t>
                </a:r>
                <a:r>
                  <a:rPr lang="en-US" altLang="zh-CN" sz="1800" i="1" kern="100">
                    <a:effectLst/>
                    <a:latin typeface="Times New Roman" panose="02020603050405020304" pitchFamily="18" charset="0"/>
                    <a:ea typeface="宋体" panose="02010600030101010101" pitchFamily="2" charset="-122"/>
                  </a:rPr>
                  <a:t>tan</a:t>
                </a:r>
                <a:r>
                  <a:rPr lang="en-US" altLang="zh-CN" sz="1800" kern="100">
                    <a:effectLst/>
                    <a:latin typeface="Times New Roman" panose="02020603050405020304" pitchFamily="18" charset="0"/>
                    <a:ea typeface="宋体" panose="02010600030101010101" pitchFamily="2" charset="-122"/>
                  </a:rPr>
                  <a:t> </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17</m:t>
                          </m:r>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5</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427897"/>
                <a:ext cx="11606380" cy="5430103"/>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【解析】根据三角函数的诱导公式，可得</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17</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，且函数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上为单调递增函数，</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17</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5</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oMath>
                  </m:oMathPara>
                </a14:m>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427897"/>
                <a:ext cx="11606380" cy="5430103"/>
              </a:xfrm>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题型九：比较大小问题</a:t>
            </a:r>
            <a:endParaRPr lang="zh-CN" altLang="en-US"/>
          </a:p>
          <a:p>
            <a:endParaRPr lang="zh-CN" altLang="en-US"/>
          </a:p>
        </p:txBody>
      </p:sp>
    </p:spTree>
  </p:cSld>
  <p:clrMapOvr>
    <a:masterClrMapping/>
  </p:clrMapOvr>
  <p:transition>
    <p:wipe/>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rPr>
                  <a:t>12</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·上海·高一专题练习）若</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，试比较</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，并按从小到大的顺序排列：</a:t>
                </a:r>
                <a:r>
                  <a:rPr lang="en-US" altLang="zh-CN" sz="1800" kern="100">
                    <a:effectLst/>
                    <a:latin typeface="Times New Roman" panose="02020603050405020304" pitchFamily="18" charset="0"/>
                    <a:ea typeface="宋体" panose="02010600030101010101" pitchFamily="2" charset="-122"/>
                  </a:rPr>
                  <a:t>_________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778467"/>
                <a:ext cx="11606380" cy="5079534"/>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即函数在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是以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为最小正周期的周期函数，</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778467"/>
                <a:ext cx="11606380" cy="5079534"/>
              </a:xfrm>
              <a:blipFill rotWithShape="1">
                <a:blip r:embed="rId3"/>
                <a:stretch>
                  <a:fillRect l="-1" t="-9"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题型九：比较大小问题</a:t>
            </a:r>
            <a:endParaRPr lang="zh-CN" altLang="en-US"/>
          </a:p>
          <a:p>
            <a:endParaRPr lang="zh-CN" altLang="en-US"/>
          </a:p>
        </p:txBody>
      </p:sp>
    </p:spTree>
  </p:cSld>
  <p:clrMapOvr>
    <a:masterClrMapping/>
  </p:clrMapOvr>
  <p:transition>
    <p:wipe/>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rPr>
                  <a:t>13</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1</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2</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3</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4</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从小到大的排列顺序为</a:t>
                </a:r>
                <a:r>
                  <a:rPr lang="en-US" altLang="zh-CN" sz="1800" kern="100">
                    <a:effectLst/>
                    <a:latin typeface="Times New Roman" panose="02020603050405020304" pitchFamily="18" charset="0"/>
                    <a:ea typeface="宋体" panose="02010600030101010101" pitchFamily="2" charset="-122"/>
                  </a:rPr>
                  <a:t>________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770077"/>
                <a:ext cx="11606380" cy="5087923"/>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且</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又</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770077"/>
                <a:ext cx="11606380" cy="5087923"/>
              </a:xfrm>
              <a:blipFill rotWithShape="1">
                <a:blip r:embed="rId3"/>
                <a:stretch>
                  <a:fillRect l="-1" t="-7"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题型九：比较大小问题</a:t>
            </a:r>
            <a:endParaRPr lang="zh-CN" altLang="en-US"/>
          </a:p>
          <a:p>
            <a:endParaRPr lang="zh-CN" altLang="en-US"/>
          </a:p>
        </p:txBody>
      </p:sp>
    </p:spTree>
  </p:cSld>
  <p:clrMapOvr>
    <a:masterClrMapping/>
  </p:clrMapOvr>
  <p:transition>
    <p:wipe/>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a:xfrm>
                <a:off x="475690" y="669176"/>
                <a:ext cx="11606380" cy="1760290"/>
              </a:xfrm>
            </p:spPr>
            <p:txBody>
              <a:bodyPr>
                <a:normAutofit fontScale="92500" lnSpcReduction="2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·江西省临川第二中学高一阶段练习）设函数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𝜑</m:t>
                          </m:r>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r>
                            <a:rPr lang="en-US" altLang="zh-CN" sz="1800" i="1" kern="100">
                              <a:effectLst/>
                              <a:latin typeface="Cambria Math"/>
                              <a:ea typeface="宋体" panose="02010600030101010101" pitchFamily="2" charset="-122"/>
                              <a:cs typeface="Times New Roman" panose="02020603050405020304" pitchFamily="18" charset="0"/>
                            </a:rPr>
                            <m:t>&lt;</m:t>
                          </m:r>
                          <m:r>
                            <a:rPr lang="en-US" altLang="zh-CN" sz="1800" i="1" kern="100">
                              <a:effectLst/>
                              <a:latin typeface="Cambria Math"/>
                              <a:ea typeface="宋体" panose="02010600030101010101" pitchFamily="2" charset="-122"/>
                              <a:cs typeface="Times New Roman" panose="02020603050405020304" pitchFamily="18" charset="0"/>
                            </a:rPr>
                            <m:t>𝜑</m:t>
                          </m:r>
                          <m:r>
                            <a:rPr lang="en-US" altLang="zh-CN" sz="1800" i="1" kern="100">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的图象与</a:t>
                </a:r>
                <a:r>
                  <a:rPr lang="en-US" altLang="zh-CN" sz="1800" i="1" kern="10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轴相邻两个交点的距离为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，且图象关于点</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𝑀</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8</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对称．</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的单调区间；</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）求不等式</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ad>
                        <m:radPr>
                          <m:degHide m:val="on"/>
                          <m:ctrlPr>
                            <a:rPr lang="zh-CN" altLang="zh-CN" i="1">
                              <a:effectLst/>
                              <a:latin typeface="Cambria Math"/>
                              <a:ea typeface="Cambria Math" panose="02040503050406030204"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的解集．</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xfrm>
                <a:off x="475690" y="669176"/>
                <a:ext cx="11606380" cy="1760290"/>
              </a:xfrm>
              <a:blipFill rotWithShape="1">
                <a:blip r:embed="rId2"/>
                <a:stretch>
                  <a:fillRect l="-1" t="-30" r="5" b="34"/>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2429467"/>
                <a:ext cx="11606380" cy="4428534"/>
              </a:xfrm>
            </p:spPr>
            <p:txBody>
              <a:bodyPr>
                <a:normAutofit fontScale="850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）由题意知，函数</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）的最小正周期为</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e>
                          </m:d>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ω</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&gt;0</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ω</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，从而</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tan</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φ</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因为函数</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）的图象关于点</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对称，所以</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φ</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φ</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0&lt;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φ</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φ</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tan</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kπ</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&lt;2</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kπ</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zh-CN"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zh-CN"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所以函数的单调递增区间为</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8</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k</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，无单调递减区间．</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）知，</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tan</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tan</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zh-CN"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zh-CN" sz="1800" b="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zh-CN"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Z</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所以不等式－</a:t>
                </a:r>
                <a:r>
                  <a:rPr lang="en-US" altLang="zh-CN" sz="1800" kern="100">
                    <a:solidFill>
                      <a:srgbClr val="FF0000"/>
                    </a:solidFill>
                    <a:effectLst/>
                    <a:latin typeface="Times New Roman" panose="02020603050405020304" pitchFamily="18" charset="0"/>
                    <a:ea typeface="宋体" panose="02010600030101010101" pitchFamily="2" charset="-122"/>
                  </a:rPr>
                  <a:t>1≤</a:t>
                </a:r>
                <a:r>
                  <a:rPr lang="en-US" altLang="zh-CN" sz="1800" i="1" kern="100">
                    <a:solidFill>
                      <a:srgbClr val="FF0000"/>
                    </a:solidFill>
                    <a:effectLst/>
                    <a:latin typeface="Times New Roman" panose="02020603050405020304" pitchFamily="18" charset="0"/>
                    <a:ea typeface="宋体" panose="02010600030101010101" pitchFamily="2" charset="-122"/>
                  </a:rPr>
                  <a:t>f</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a:solidFill>
                      <a:srgbClr val="FF0000"/>
                    </a:solidFill>
                    <a:effectLst/>
                    <a:latin typeface="Times New Roman" panose="02020603050405020304" pitchFamily="18" charset="0"/>
                    <a:ea typeface="宋体" panose="02010600030101010101" pitchFamily="2" charset="-122"/>
                  </a:rPr>
                  <a:t>x</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rPr>
                  <a:t>≤</a:t>
                </a:r>
                <a14:m>
                  <m:oMathPara>
                    <m:oMathParaPr>
                      <m:jc/>
                    </m:oMathParaPr>
                    <m:oMath>
                      <m:rad>
                        <m:radPr>
                          <m:degHide m:val="on"/>
                          <m:ctrlPr>
                            <a:rPr lang="zh-CN" altLang="zh-CN" i="1">
                              <a:effectLst/>
                              <a:latin typeface="Cambria Math"/>
                              <a:ea typeface="Cambria Math" panose="02040503050406030204" charset="0"/>
                            </a:rPr>
                          </m:ctrlPr>
                        </m:radPr>
                        <m:deg/>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e>
                      </m:ra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的解集为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zh-CN"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2429467"/>
                <a:ext cx="11606380" cy="4428534"/>
              </a:xfrm>
              <a:blipFill rotWithShape="1">
                <a:blip r:embed="rId3"/>
                <a:stretch>
                  <a:fillRect l="-1" t="-13"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题型十：正切函数的综合问题</a:t>
            </a:r>
            <a:endParaRPr lang="zh-CN" altLang="en-US"/>
          </a:p>
          <a:p>
            <a:endParaRPr lang="zh-CN" altLang="en-US"/>
          </a:p>
        </p:txBody>
      </p:sp>
    </p:spTree>
  </p:cSld>
  <p:clrMapOvr>
    <a:masterClrMapping/>
  </p:clrMapOvr>
  <p:transition>
    <p:wipe/>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14</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·全国·高一专题练习）已知函数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）求出此函数的定义域、周期和单调区间；</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）写出此函数图象的渐近线方程和所有对称中心的坐标．</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2239861"/>
                <a:ext cx="11606380" cy="4618139"/>
              </a:xfrm>
            </p:spPr>
            <p:txBody>
              <a:bodyPr>
                <a:normAutofit fontScale="92500"/>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所以函数的定义域为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，函数的周期</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所以函数的单调递增区间为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所以函数图象的渐近线方程为</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所以所有对称中心的坐标为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Z</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2239861"/>
                <a:ext cx="11606380" cy="4618139"/>
              </a:xfrm>
              <a:blipFill rotWithShape="1">
                <a:blip r:embed="rId3"/>
                <a:stretch>
                  <a:fillRect l="-1" t="-5" r="5" b="0"/>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题型十：正切函数的综合问题</a:t>
            </a:r>
            <a:endParaRPr lang="zh-CN" altLang="en-US"/>
          </a:p>
          <a:p>
            <a:endParaRPr lang="zh-CN" altLang="en-US"/>
          </a:p>
        </p:txBody>
      </p:sp>
    </p:spTree>
  </p:cSld>
  <p:clrMapOvr>
    <a:masterClrMapping/>
  </p:clrMapOvr>
  <p:transition>
    <p:wipe/>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1800" b="1" kern="100">
                    <a:effectLst/>
                    <a:latin typeface="Times New Roman" panose="02020603050405020304" pitchFamily="18" charset="0"/>
                    <a:ea typeface="宋体" panose="02010600030101010101" pitchFamily="2" charset="-122"/>
                  </a:rPr>
                  <a:t>11</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·全国·高一课时练习）若函数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r>
                        <a:rPr lang="en-US" altLang="zh-CN" sz="1800" i="1" kern="100">
                          <a:effectLst/>
                          <a:latin typeface="Cambria Math"/>
                          <a:ea typeface="宋体" panose="02010600030101010101" pitchFamily="2" charset="-122"/>
                          <a:cs typeface="Times New Roman" panose="02020603050405020304" pitchFamily="18" charset="0"/>
                        </a:rPr>
                        <m:t>𝑥</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在区间</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𝑎</m:t>
                              </m:r>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𝑎</m:t>
                              </m:r>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上是增函数，则实数</a:t>
                </a:r>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的取值范围是</a:t>
                </a:r>
                <a:r>
                  <a:rPr lang="en-US" altLang="zh-CN" sz="1800" kern="100">
                    <a:effectLst/>
                    <a:latin typeface="Times New Roman" panose="02020603050405020304" pitchFamily="18" charset="0"/>
                    <a:ea typeface="宋体" panose="02010600030101010101" pitchFamily="2" charset="-122"/>
                  </a:rPr>
                  <a:t>______</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a:xfrm>
                <a:off x="475690" y="1921079"/>
                <a:ext cx="11606380" cy="4936921"/>
              </a:xfrm>
            </p:spPr>
            <p:txBody>
              <a:bodyPr/>
              <a:lstStyle/>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a:t>
                </a:r>
                <a14:m>
                  <m:oMathPara>
                    <m:oMathParaPr>
                      <m:jc/>
                    </m:oMathParaPr>
                    <m:oMath>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d>
                        <m:dPr>
                          <m:begChr m:val="{"/>
                          <m:sepChr m:val="|"/>
                          <m:endChr/>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m>
                            <m:mPr>
                              <m:plcHide m:val="on"/>
                              <m:mcs>
                                <m:mc>
                                  <m:mcPr>
                                    <m:count m:val="1"/>
                                    <m:mcJc m:val="center"/>
                                  </m:mcPr>
                                </m:mc>
                              </m:mcs>
                              <m:ctrlPr>
                                <a:rPr lang="zh-CN" altLang="zh-CN" sz="1800" i="1" kern="100">
                                  <a:effectLst/>
                                  <a:latin typeface="Cambria Math"/>
                                  <a:ea typeface="Cambria Math" panose="02040503050406030204" charset="0"/>
                                  <a:cs typeface="Times New Roman" panose="02020603050405020304" pitchFamily="18" charset="0"/>
                                </a:rPr>
                              </m:ctrlPr>
                            </m:mPr>
                            <m:m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mr>
                            <m:m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mr>
                            <m:m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mr>
                          </m:m>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故答案为：</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e>
                      </m:d>
                    </m:oMath>
                  </m:oMathPara>
                </a14:m>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xfrm>
                <a:off x="475690" y="1921079"/>
                <a:ext cx="11606380" cy="4936921"/>
              </a:xfrm>
              <a:blipFill rotWithShape="1">
                <a:blip r:embed="rId3"/>
                <a:stretch>
                  <a:fillRect l="-1" t="-4"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题型十一：根据正切函数单调性求参数的范围问题</a:t>
            </a:r>
            <a:endParaRPr lang="zh-CN" altLang="en-US"/>
          </a:p>
          <a:p>
            <a:endParaRPr lang="zh-CN" altLang="en-US"/>
          </a:p>
        </p:txBody>
      </p:sp>
    </p:spTree>
  </p:cSld>
  <p:clrMapOvr>
    <a:masterClrMapping/>
  </p:clrMapOvr>
  <p:transition>
    <p:wipe/>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15</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·全国·高一专题练习）直线</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𝑎</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与函数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的图象的相邻两个交点的距离为</a:t>
                </a:r>
                <a14:m>
                  <m:oMathPara>
                    <m:oMathParaPr>
                      <m:jc/>
                    </m:oMathParaPr>
                    <m:oMath>
                      <m:r>
                        <m:rPr>
                          <m:sty m:val="p"/>
                        </m:rPr>
                        <a:rPr lang="en-US" altLang="zh-CN" sz="1800" kern="100">
                          <a:effectLst/>
                          <a:latin typeface="Cambria Math"/>
                          <a:ea typeface="宋体" panose="02010600030101010101" pitchFamily="2" charset="-122"/>
                          <a:cs typeface="Times New Roman" panose="02020603050405020304" pitchFamily="18" charset="0"/>
                        </a:rPr>
                        <m:t>2</m:t>
                      </m:r>
                      <m:r>
                        <a:rPr lang="en-US" altLang="zh-CN" sz="1800" i="1" kern="100">
                          <a:effectLst/>
                          <a:latin typeface="Cambria Math"/>
                          <a:ea typeface="宋体" panose="02010600030101010101" pitchFamily="2" charset="-122"/>
                          <a:cs typeface="Times New Roman" panose="02020603050405020304" pitchFamily="18" charset="0"/>
                        </a:rPr>
                        <m:t>𝜋</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𝑥</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在区间</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𝑚</m:t>
                          </m:r>
                          <m:r>
                            <m:rPr>
                              <m:sty m:val="p"/>
                            </m:rPr>
                            <a:rPr lang="en-US" altLang="zh-CN" sz="1800" kern="100">
                              <a:effectLst/>
                              <a:latin typeface="Cambria Math"/>
                              <a:ea typeface="宋体" panose="02010600030101010101" pitchFamily="2" charset="-122"/>
                              <a:cs typeface="Times New Roman" panose="02020603050405020304" pitchFamily="18" charset="0"/>
                            </a:rPr>
                            <m:t>,</m:t>
                          </m:r>
                          <m:r>
                            <a:rPr lang="en-US" altLang="zh-CN" sz="1800" i="1" kern="100">
                              <a:effectLst/>
                              <a:latin typeface="Cambria Math"/>
                              <a:ea typeface="宋体" panose="02010600030101010101" pitchFamily="2" charset="-122"/>
                              <a:cs typeface="Times New Roman" panose="02020603050405020304" pitchFamily="18" charset="0"/>
                            </a:rPr>
                            <m:t>𝑚</m:t>
                          </m:r>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𝑚</m:t>
                          </m:r>
                          <m:r>
                            <a:rPr lang="en-US" altLang="zh-CN" sz="1800" i="1" kern="100">
                              <a:effectLst/>
                              <a:latin typeface="Cambria Math"/>
                              <a:ea typeface="宋体" panose="02010600030101010101" pitchFamily="2" charset="-122"/>
                              <a:cs typeface="Times New Roman" panose="02020603050405020304" pitchFamily="18" charset="0"/>
                            </a:rPr>
                            <m:t>&gt;</m:t>
                          </m:r>
                          <m:r>
                            <m:rPr>
                              <m:sty m:val="p"/>
                            </m:rPr>
                            <a:rPr lang="en-US" altLang="zh-CN" sz="1800" kern="100">
                              <a:effectLst/>
                              <a:latin typeface="Cambria Math"/>
                              <a:ea typeface="宋体" panose="02010600030101010101" pitchFamily="2" charset="-122"/>
                              <a:cs typeface="Times New Roman" panose="02020603050405020304" pitchFamily="18" charset="0"/>
                            </a:rPr>
                            <m:t>0</m:t>
                          </m:r>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上是增函数，则实数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𝑚</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的取值范围是（</a:t>
                </a:r>
                <a:r>
                  <a:rPr lang="en-US" altLang="zh-CN" sz="2400" ker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d>
                        <m:dPr>
                          <m:begChr m:val="("/>
                          <m:sepChr m:val="|"/>
                          <m:endChr m:val="]"/>
                          <m:grow m:val="on"/>
                          <m:shp m:val="centered"/>
                          <m:ctrlPr>
                            <a:rPr lang="zh-CN" altLang="zh-CN" i="1">
                              <a:effectLst/>
                              <a:latin typeface="Cambria Math"/>
                              <a:ea typeface="Cambria Math" panose="02040503050406030204" charset="0"/>
                            </a:rPr>
                          </m:ctrlPr>
                        </m:dPr>
                        <m:e>
                          <m:r>
                            <m:rPr>
                              <m:sty m:val="p"/>
                            </m:rPr>
                            <a:rPr lang="en-US" altLang="zh-CN" sz="1800" kern="100">
                              <a:effectLst/>
                              <a:latin typeface="Cambria Math"/>
                              <a:ea typeface="宋体" panose="02010600030101010101" pitchFamily="2" charset="-122"/>
                              <a:cs typeface="Times New Roman" panose="02020603050405020304" pitchFamily="18" charset="0"/>
                            </a:rPr>
                            <m:t>0</m:t>
                          </m:r>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a:rPr lang="en-US" altLang="zh-CN" sz="1800" i="1" kern="100">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effectLst/>
                                  <a:latin typeface="Cambria Math"/>
                                  <a:ea typeface="宋体" panose="02010600030101010101" pitchFamily="2" charset="-122"/>
                                  <a:cs typeface="Times New Roman" panose="02020603050405020304" pitchFamily="18" charset="0"/>
                                </a:rPr>
                                <m:t>4</m:t>
                              </m:r>
                            </m:den>
                          </m:f>
                        </m:e>
                      </m:d>
                    </m:oMath>
                  </m:oMathPara>
                </a14:m>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normAutofit/>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【解析】因为直线</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𝑦</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𝑎</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的图象的相邻两个交点的距离为</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𝑇</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，所以</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，即</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e>
                      </m:d>
                    </m:oMath>
                  </m:oMathPara>
                </a14:m>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4</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𝑍</m:t>
                      </m:r>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上单调递增，</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因为函数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𝑓</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在区间</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𝑚</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𝑚</m:t>
                          </m:r>
                        </m:e>
                      </m:d>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𝑚</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&gt;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上是增函数，所以实数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𝑚</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的取值范围是</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𝜋</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e>
                      </m:d>
                    </m:oMath>
                  </m:oMathPara>
                </a14:m>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B</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题型十一：根据正切函数单调性求参数的范围问题</a:t>
            </a:r>
            <a:endParaRPr lang="zh-CN" altLang="en-US"/>
          </a:p>
          <a:p>
            <a:endParaRPr lang="zh-CN" altLang="en-US"/>
          </a:p>
        </p:txBody>
      </p:sp>
    </p:spTree>
  </p:cSld>
  <p:clrMapOvr>
    <a:masterClrMapping/>
  </p:clrMapOvr>
  <p:transition>
    <p:wipe/>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2" name="内容占位符 1" title=""/>
              <p:cNvSpPr>
                <a:spLocks noGrp="1"/>
              </p:cNvSpPr>
              <p:nvPr>
                <p:ph sz="quarter" idx="13"/>
              </p:nvPr>
            </p:nvSpPr>
            <p:spPr/>
            <p:txBody>
              <a:bodyPr>
                <a:normAutofit lnSpcReduction="10000"/>
              </a:bodyPr>
              <a:lstStyle/>
              <a:p>
                <a:pPr algn="l" fontAlgn="ctr">
                  <a:lnSpc>
                    <a:spcPct val="150000"/>
                  </a:lnSpc>
                </a:pP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【对点训练</a:t>
                </a:r>
                <a:r>
                  <a:rPr lang="en-US" altLang="zh-CN" sz="1800" b="1" kern="100">
                    <a:effectLst/>
                    <a:latin typeface="Times New Roman" panose="02020603050405020304" pitchFamily="18" charset="0"/>
                    <a:ea typeface="宋体" panose="02010600030101010101" pitchFamily="2" charset="-122"/>
                    <a:cs typeface="Times New Roman" panose="02020603050405020304" pitchFamily="18" charset="0"/>
                  </a:rPr>
                  <a:t>16</a:t>
                </a:r>
                <a:r>
                  <a:rPr lang="zh-CN" altLang="zh-CN" sz="180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·江西·赣县中学高一阶段练习）若函数</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𝑦</m:t>
                      </m:r>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𝜔</m:t>
                          </m:r>
                          <m:r>
                            <a:rPr lang="en-US" altLang="zh-CN" sz="1800" i="1" kern="100">
                              <a:effectLst/>
                              <a:latin typeface="Cambria Math"/>
                              <a:ea typeface="宋体" panose="02010600030101010101" pitchFamily="2" charset="-122"/>
                              <a:cs typeface="Times New Roman" panose="02020603050405020304" pitchFamily="18" charset="0"/>
                            </a:rPr>
                            <m:t>𝑥</m:t>
                          </m:r>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上为减函数，且在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r>
                            <m:rPr>
                              <m:sty m:val="p"/>
                            </m:rPr>
                            <a:rPr lang="en-US" altLang="zh-CN" sz="1800" kern="100">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π</m:t>
                              </m:r>
                            </m:num>
                            <m:den>
                              <m:r>
                                <m:rPr>
                                  <m:sty m:val="p"/>
                                </m:rPr>
                                <a:rPr lang="en-US" altLang="zh-CN" sz="1800" kern="100">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上的最大值为</a:t>
                </a:r>
                <a14:m>
                  <m:oMathPara>
                    <m:oMathParaPr>
                      <m:jc/>
                    </m:oMathParaPr>
                    <m:oMath>
                      <m:rad>
                        <m:radPr>
                          <m:degHide m:val="on"/>
                          <m:ctrlPr>
                            <a:rPr lang="zh-CN" altLang="zh-CN" sz="1800" i="1" kern="100">
                              <a:effectLst/>
                              <a:latin typeface="Cambria Math"/>
                              <a:ea typeface="Cambria Math" panose="02040503050406030204" charset="0"/>
                              <a:cs typeface="Times New Roman" panose="02020603050405020304" pitchFamily="18" charset="0"/>
                            </a:rPr>
                          </m:ctrlPr>
                        </m:radPr>
                        <m:deg/>
                        <m:e>
                          <m:r>
                            <m:rPr>
                              <m:sty m:val="p"/>
                            </m:rPr>
                            <a:rPr lang="en-US" altLang="zh-CN" sz="1800" kern="100">
                              <a:effectLst/>
                              <a:latin typeface="Cambria Math"/>
                              <a:ea typeface="宋体" panose="02010600030101010101" pitchFamily="2" charset="-122"/>
                              <a:cs typeface="Times New Roman" panose="02020603050405020304" pitchFamily="18" charset="0"/>
                            </a:rPr>
                            <m:t>3</m:t>
                          </m:r>
                        </m:e>
                      </m:rad>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，则</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𝜔</m:t>
                      </m:r>
                    </m:oMath>
                  </m:oMathPara>
                </a14:m>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的值可能为（</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i="1" kern="100">
                    <a:effectLst/>
                    <a:latin typeface="Times New Roman" panose="02020603050405020304" pitchFamily="18" charset="0"/>
                    <a:ea typeface="宋体" panose="02010600030101010101" pitchFamily="2" charset="-122"/>
                  </a:rPr>
                  <a:t>A</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B</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f>
                        <m:fPr>
                          <m:type m:val="bar"/>
                          <m:ctrlPr>
                            <a:rPr lang="zh-CN" altLang="zh-CN" i="1">
                              <a:effectLst/>
                              <a:latin typeface="Cambria Math"/>
                              <a:ea typeface="Cambria Math" panose="02040503050406030204" charset="0"/>
                            </a:rPr>
                          </m:ctrlPr>
                        </m:fPr>
                        <m:num>
                          <m:r>
                            <m:rPr>
                              <m:sty m:val="p"/>
                            </m:rPr>
                            <a:rPr lang="en-US" altLang="zh-CN" sz="1800" kern="100">
                              <a:effectLst/>
                              <a:latin typeface="Cambria Math"/>
                              <a:ea typeface="宋体" panose="02010600030101010101" pitchFamily="2" charset="-122"/>
                              <a:cs typeface="Times New Roman" panose="02020603050405020304" pitchFamily="18" charset="0"/>
                            </a:rPr>
                            <m:t>1</m:t>
                          </m:r>
                        </m:num>
                        <m:den>
                          <m:r>
                            <m:rPr>
                              <m:sty m:val="p"/>
                            </m:rPr>
                            <a:rPr lang="en-US" altLang="zh-CN" sz="1800" kern="100">
                              <a:effectLst/>
                              <a:latin typeface="Cambria Math"/>
                              <a:ea typeface="宋体" panose="02010600030101010101" pitchFamily="2" charset="-122"/>
                              <a:cs typeface="Times New Roman" panose="02020603050405020304" pitchFamily="18" charset="0"/>
                            </a:rPr>
                            <m:t>2</m:t>
                          </m:r>
                        </m:den>
                      </m:f>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14:m>
                  <m:oMathPara>
                    <m:oMathParaPr>
                      <m:jc/>
                    </m:oMathParaPr>
                    <m:oMath>
                      <m:r>
                        <a:rPr lang="en-US" altLang="zh-CN" sz="1800" i="1" kern="100">
                          <a:effectLst/>
                          <a:latin typeface="Cambria Math"/>
                          <a:ea typeface="宋体" panose="02010600030101010101" pitchFamily="2" charset="-122"/>
                          <a:cs typeface="Times New Roman" panose="02020603050405020304" pitchFamily="18" charset="0"/>
                        </a:rPr>
                        <m:t>−</m:t>
                      </m:r>
                      <m:r>
                        <m:rPr>
                          <m:sty m:val="p"/>
                        </m:rPr>
                        <a:rPr lang="en-US" altLang="zh-CN" sz="1800" kern="100">
                          <a:effectLst/>
                          <a:latin typeface="Cambria Math"/>
                          <a:ea typeface="宋体" panose="02010600030101010101" pitchFamily="2" charset="-122"/>
                          <a:cs typeface="Times New Roman" panose="02020603050405020304" pitchFamily="18" charset="0"/>
                        </a:rPr>
                        <m:t>1</m:t>
                      </m:r>
                    </m:oMath>
                  </m:oMathPara>
                </a14:m>
                <a:r>
                  <a:rPr lang="en-US" altLang="zh-CN" sz="1800" kern="100">
                    <a:effectLst/>
                    <a:latin typeface="Times New Roman" panose="02020603050405020304" pitchFamily="18" charset="0"/>
                    <a:ea typeface="宋体" panose="02010600030101010101" pitchFamily="2" charset="-122"/>
                  </a:rPr>
                  <a:t>		</a:t>
                </a:r>
                <a:r>
                  <a:rPr lang="en-US" altLang="zh-CN" sz="1800" i="1" kern="100">
                    <a:effectLst/>
                    <a:latin typeface="Times New Roman" panose="02020603050405020304" pitchFamily="18" charset="0"/>
                    <a:ea typeface="宋体" panose="02010600030101010101" pitchFamily="2" charset="-122"/>
                  </a:rPr>
                  <a:t>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1</a:t>
                </a:r>
                <a:endParaRPr lang="zh-CN" altLang="en-US"/>
              </a:p>
            </p:txBody>
          </p:sp>
        </mc:Choice>
        <mc:Fallback>
          <p:sp>
            <p:nvSpPr>
              <p:cNvPr id="2" name="内容占位符 1"/>
              <p:cNvSpPr>
                <a:spLocks noRot="1" noChangeAspect="1" noMove="1" noResize="1" noEditPoints="1" noAdjustHandles="1" noChangeArrowheads="1" noChangeShapeType="1" noTextEdit="1"/>
              </p:cNvSpPr>
              <p:nvPr>
                <p:ph sz="quarter" idx="13"/>
              </p:nvPr>
            </p:nvSpPr>
            <p:spPr>
              <a:blipFill rotWithShape="1">
                <a:blip r:embed="rId2"/>
                <a:stretch>
                  <a:fillRect l="-1" t="-16" r="5" b="20"/>
                </a:stretch>
              </a:blipFill>
            </p:spPr>
            <p:txBody>
              <a:bodyPr/>
              <a:lstStyle/>
              <a:p>
                <a:r>
                  <a:rPr lang="zh-CN" altLang="en-US">
                    <a:noFill/>
                  </a:rPr>
                  <a:t> </a:t>
                </a:r>
              </a:p>
            </p:txBody>
          </p:sp>
        </mc:Fallback>
      </mc:AlternateContent>
      <mc:AlternateContent>
        <mc:Choice Requires="a14">
          <p:sp>
            <p:nvSpPr>
              <p:cNvPr id="3" name="内容占位符 2" title=""/>
              <p:cNvSpPr>
                <a:spLocks noGrp="1"/>
              </p:cNvSpPr>
              <p:nvPr>
                <p:ph sz="quarter" idx="14"/>
              </p:nvPr>
            </p:nvSpPr>
            <p:spPr/>
            <p:txBody>
              <a:bodyPr/>
              <a:lstStyle/>
              <a:p>
                <a:pPr algn="l">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【答案】</a:t>
                </a:r>
                <a:r>
                  <a:rPr lang="en-US" altLang="zh-CN" sz="1800" i="1"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【解析】由题意，函数</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tan</m:t>
                      </m:r>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𝑥</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a:t>
                </a:r>
                <a14:m>
                  <m:oMathPara>
                    <m:oMathParaPr>
                      <m:jc/>
                    </m:oMathParaPr>
                    <m:oMath>
                      <m:d>
                        <m:dPr>
                          <m:begChr m:val="["/>
                          <m:sepChr m:val="|"/>
                          <m:endChr m:val="]"/>
                          <m:grow m:val="on"/>
                          <m:shp m:val="centered"/>
                          <m:ctrlPr>
                            <a:rPr lang="zh-CN" altLang="zh-CN" sz="1800" i="1" kern="100">
                              <a:effectLst/>
                              <a:latin typeface="Cambria Math"/>
                              <a:ea typeface="Cambria Math" panose="02040503050406030204" charset="0"/>
                              <a:cs typeface="Times New Roman" panose="02020603050405020304" pitchFamily="18" charset="0"/>
                            </a:rPr>
                          </m:ctrlPr>
                        </m:dPr>
                        <m:e>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e>
                      </m:d>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上为减函数，</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&lt;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且</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6</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π</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ctr">
                  <a:lnSpc>
                    <a:spcPct val="150000"/>
                  </a:lnSpc>
                </a:pP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sz="1800" i="1" kern="100">
                              <a:effectLst/>
                              <a:latin typeface="Cambria Math"/>
                              <a:ea typeface="Cambria Math" panose="02040503050406030204" charset="0"/>
                              <a:cs typeface="Times New Roman" panose="02020603050405020304" pitchFamily="18"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3</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bi"/>
                        </m:rPr>
                        <a:rPr lang="en-US" altLang="zh-CN" sz="1800" b="1" i="1" kern="100">
                          <a:solidFill>
                            <a:srgbClr val="FF0000"/>
                          </a:solidFill>
                          <a:effectLst/>
                          <a:latin typeface="Cambria Math"/>
                          <a:ea typeface="宋体" panose="02010600030101010101" pitchFamily="2" charset="-122"/>
                          <a:cs typeface="Times New Roman" panose="02020603050405020304" pitchFamily="18" charset="0"/>
                        </a:rPr>
                        <m:t>𝒁</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𝑘</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0</m:t>
                      </m:r>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时，解得</a:t>
                </a:r>
                <a14:m>
                  <m:oMathPara>
                    <m:oMathParaPr>
                      <m:jc/>
                    </m:oMathParaPr>
                    <m:oMath>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𝜔</m:t>
                      </m:r>
                      <m:r>
                        <a:rPr lang="en-US" altLang="zh-CN" sz="1800" i="1" kern="100">
                          <a:solidFill>
                            <a:srgbClr val="FF0000"/>
                          </a:solidFill>
                          <a:effectLst/>
                          <a:latin typeface="Cambria Math"/>
                          <a:ea typeface="宋体" panose="02010600030101010101" pitchFamily="2" charset="-122"/>
                          <a:cs typeface="Times New Roman" panose="02020603050405020304" pitchFamily="18" charset="0"/>
                        </a:rPr>
                        <m:t>=−</m:t>
                      </m:r>
                      <m:f>
                        <m:fPr>
                          <m:type m:val="bar"/>
                          <m:ctrlPr>
                            <a:rPr lang="zh-CN" altLang="zh-CN" i="1">
                              <a:effectLst/>
                              <a:latin typeface="Cambria Math"/>
                              <a:ea typeface="Cambria Math" panose="02040503050406030204" charset="0"/>
                            </a:rPr>
                          </m:ctrlPr>
                        </m:fPr>
                        <m:num>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1</m:t>
                          </m:r>
                        </m:num>
                        <m:den>
                          <m:r>
                            <m:rPr>
                              <m:sty m:val="p"/>
                            </m:rPr>
                            <a:rPr lang="en-US" altLang="zh-CN" sz="1800" kern="100">
                              <a:solidFill>
                                <a:srgbClr val="FF0000"/>
                              </a:solidFill>
                              <a:effectLst/>
                              <a:latin typeface="Cambria Math"/>
                              <a:ea typeface="宋体" panose="02010600030101010101" pitchFamily="2" charset="-122"/>
                              <a:cs typeface="Times New Roman" panose="02020603050405020304" pitchFamily="18" charset="0"/>
                            </a:rPr>
                            <m:t>2</m:t>
                          </m:r>
                        </m:den>
                      </m:f>
                    </m:oMath>
                  </m:oMathPara>
                </a14:m>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，故选</a:t>
                </a:r>
                <a:r>
                  <a:rPr lang="en-US" altLang="zh-CN" sz="1800" i="1" kern="100">
                    <a:solidFill>
                      <a:srgbClr val="FF0000"/>
                    </a:solidFill>
                    <a:effectLst/>
                    <a:latin typeface="Times New Roman" panose="02020603050405020304" pitchFamily="18" charset="0"/>
                    <a:ea typeface="宋体" panose="02010600030101010101" pitchFamily="2" charset="-122"/>
                  </a:rPr>
                  <a:t>A</a:t>
                </a:r>
                <a:r>
                  <a:rPr lang="zh-CN" altLang="zh-CN" sz="1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4"/>
              </p:nvPr>
            </p:nvSpPr>
            <p:spPr>
              <a:blipFill rotWithShape="1">
                <a:blip r:embed="rId3"/>
                <a:stretch>
                  <a:fillRect l="-1" t="-8" r="5"/>
                </a:stretch>
              </a:blipFill>
            </p:spPr>
            <p:txBody>
              <a:bodyPr/>
              <a:lstStyle/>
              <a:p>
                <a:r>
                  <a:rPr lang="zh-CN" altLang="en-US">
                    <a:noFill/>
                  </a:rPr>
                  <a:t> </a:t>
                </a:r>
              </a:p>
            </p:txBody>
          </p:sp>
        </mc:Fallback>
      </mc:AlternateContent>
      <p:sp>
        <p:nvSpPr>
          <p:cNvPr id="4" name="内容占位符 3" title=""/>
          <p:cNvSpPr>
            <a:spLocks noGrp="1"/>
          </p:cNvSpPr>
          <p:nvPr>
            <p:ph sz="quarter" idx="15"/>
          </p:nvPr>
        </p:nvSpPr>
        <p:spPr/>
        <p:txBody>
          <a:bodyPr/>
          <a:lstStyle/>
          <a:p>
            <a:r>
              <a:rPr lang="zh-CN" altLang="en-US"/>
              <a:t>题型十一：根据正切函数单调性求参数的范围问题</a:t>
            </a:r>
            <a:endParaRPr lang="zh-CN" altLang="en-US"/>
          </a:p>
          <a:p>
            <a:endParaRPr lang="zh-CN" altLang="en-US"/>
          </a:p>
        </p:txBody>
      </p:sp>
    </p:spTree>
  </p:cSld>
  <p:clrMapOvr>
    <a:masterClrMapping/>
  </p:clrMapOvr>
  <p:transition>
    <p:wipe/>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29602" y="398463"/>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nvGrpSpPr>
          <p:grpSpPr>
            <a:xfrm>
              <a:off x="614597" y="884420"/>
              <a:ext cx="5566353" cy="584139"/>
              <a:chOff x="1633928" y="944381"/>
              <a:chExt cx="5566353" cy="584139"/>
            </a:xfrm>
          </p:grpSpPr>
          <p:grpSp>
            <p:nvGrpSpPr>
              <p:cNvPr id="8"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4"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0" name="文本框 19" title=""/>
              <p:cNvSpPr txBox="1"/>
              <p:nvPr/>
            </p:nvSpPr>
            <p:spPr>
              <a:xfrm>
                <a:off x="629285" y="1225550"/>
                <a:ext cx="5517857" cy="3881768"/>
              </a:xfrm>
              <a:prstGeom prst="rect">
                <a:avLst/>
              </a:prstGeom>
              <a:noFill/>
            </p:spPr>
            <p:txBody>
              <a:bodyPr wrap="non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课堂小结：</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正切函数的图象；</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正切函数的性质</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作业：</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整理本节课的题型；</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课本</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P213</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a:t>
                </a:r>
                <a:r>
                  <a:rPr lang="zh-CN" sz="2400" b="1">
                    <a:latin typeface="Times New Roman" panose="02020603050405020304" pitchFamily="18" charset="0"/>
                    <a:ea typeface="黑体" panose="02010609060101010101" pitchFamily="49" charset="-122"/>
                    <a:cs typeface="Times New Roman" panose="02020603050405020304" pitchFamily="18" charset="0"/>
                  </a:rPr>
                  <a:t>练习</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1</a:t>
                </a:r>
                <a14:m>
                  <m:oMathPara>
                    <m:oMathParaPr>
                      <m:jc/>
                    </m:oMathParaPr>
                    <m:oMath>
                      <m:r>
                        <m:rPr>
                          <m:sty m:val="b"/>
                        </m:rPr>
                        <a:rPr lang="en-US" altLang="zh-CN" sz="2400" b="1">
                          <a:latin typeface="Cambria Math"/>
                          <a:ea typeface="宋体" panose="02010600030101010101" pitchFamily="2" charset="-122"/>
                          <a:cs typeface="Cambria Math" panose="02040503050406030204" charset="0"/>
                        </a:rPr>
                        <m:t>~</m:t>
                      </m:r>
                    </m:oMath>
                  </m:oMathPara>
                </a14:m>
                <a:r>
                  <a:rPr lang="en-US" altLang="zh-CN" sz="2400" b="1">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题；</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a:p>
                <a:pPr algn="l">
                  <a:lnSpc>
                    <a:spcPct val="130000"/>
                  </a:lnSpc>
                </a:pP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课本</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P213</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sz="2400" b="1">
                    <a:latin typeface="Times New Roman" panose="02020603050405020304" pitchFamily="18" charset="0"/>
                    <a:ea typeface="黑体" panose="02010609060101010101" pitchFamily="49" charset="-122"/>
                    <a:cs typeface="Times New Roman" panose="02020603050405020304" pitchFamily="18" charset="0"/>
                    <a:sym typeface="+mn-ea"/>
                  </a:rPr>
                  <a:t>习题</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5.4</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7</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8</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9.</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1225550"/>
                <a:ext cx="5517857" cy="3881768"/>
              </a:xfrm>
              <a:prstGeom prst="rect">
                <a:avLst/>
              </a:prstGeom>
              <a:blipFill rotWithShape="1">
                <a:blip r:embed="rId2"/>
                <a:stretch>
                  <a:fillRect r="6"/>
                </a:stretch>
              </a:blipFill>
            </p:spPr>
            <p:txBody>
              <a:bodyPr/>
              <a:lstStyle/>
              <a:p>
                <a:r>
                  <a:rPr lang="zh-CN" altLang="en-US">
                    <a:noFill/>
                  </a:rPr>
                  <a:t> </a:t>
                </a:r>
              </a:p>
            </p:txBody>
          </p:sp>
        </mc:Fallback>
      </mc:AlternateContent>
      <p:pic>
        <p:nvPicPr>
          <p:cNvPr id="21" name="New picture" title=""/>
          <p:cNvPicPr/>
          <p:nvPr/>
        </p:nvPicPr>
        <p:blipFill>
          <a:blip r:embed="rId3"/>
          <a:stretch>
            <a:fillRect/>
          </a:stretch>
        </p:blipFill>
        <p:spPr>
          <a:xfrm>
            <a:off x="12166600" y="11087100"/>
            <a:ext cx="304800" cy="228600"/>
          </a:xfrm>
          <a:prstGeom prst="cube">
            <a:avLst/>
          </a:prstGeom>
        </p:spPr>
      </p:pic>
      <p:pic>
        <p:nvPicPr>
          <p:cNvPr id="5" name="图片 4" tit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0421" y="3112"/>
            <a:ext cx="3210373" cy="895475"/>
          </a:xfrm>
          <a:prstGeom prst="rect">
            <a:avLst/>
          </a:prstGeom>
        </p:spPr>
      </p:pic>
    </p:spTree>
    <p:custDataLst>
      <p:tags r:id="rId5"/>
    </p:custData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7117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文本框 7" title=""/>
          <p:cNvSpPr txBox="1"/>
          <p:nvPr/>
        </p:nvSpPr>
        <p:spPr>
          <a:xfrm>
            <a:off x="582295" y="1113790"/>
            <a:ext cx="10753090" cy="1130246"/>
          </a:xfrm>
          <a:prstGeom prst="rect">
            <a:avLst/>
          </a:prstGeom>
          <a:noFill/>
        </p:spPr>
        <p:txBody>
          <a:bodyPr wrap="square" rtlCol="0">
            <a:spAutoFit/>
          </a:bodyPr>
          <a:lstStyle/>
          <a:p>
            <a:pPr algn="l">
              <a:lnSpc>
                <a:spcPct val="150000"/>
              </a:lnSpc>
            </a:pPr>
            <a:r>
              <a:rPr lang="zh-CN" altLang="en-US"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zh-CN" sz="2400" b="1">
                <a:latin typeface="Times New Roman" panose="02020603050405020304" pitchFamily="18" charset="0"/>
                <a:ea typeface="黑体" panose="02010609060101010101" pitchFamily="49" charset="-122"/>
                <a:cs typeface="Times New Roman" panose="02020603050405020304" pitchFamily="18" charset="0"/>
              </a:rPr>
              <a:t>你认为研究正切函数的周期性和奇偶性对研究它的图象及其他性质会有什么帮助？</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mc:AlternateContent>
        <mc:Choice Requires="a14">
          <p:sp>
            <p:nvSpPr>
              <p:cNvPr id="10" name="文本框 9" title=""/>
              <p:cNvSpPr txBox="1"/>
              <p:nvPr/>
            </p:nvSpPr>
            <p:spPr>
              <a:xfrm>
                <a:off x="598805" y="2312035"/>
                <a:ext cx="10816590" cy="1231491"/>
              </a:xfrm>
              <a:prstGeom prst="rect">
                <a:avLst/>
              </a:prstGeom>
              <a:noFill/>
            </p:spPr>
            <p:txBody>
              <a:bodyPr wrap="square" rtlCol="0">
                <a:spAutoFit/>
              </a:bodyPr>
              <a:lstStyle/>
              <a:p>
                <a:pPr algn="l">
                  <a:lnSpc>
                    <a:spcPct val="14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可以先考察函数</a:t>
                </a:r>
                <a14:m>
                  <m:oMathPara>
                    <m:oMathParaPr>
                      <m:jc/>
                    </m:oMathParaPr>
                    <m:oMath>
                      <m:r>
                        <a:rPr lang="en-US" altLang="zh-CN" sz="2400" i="1">
                          <a:latin typeface="Cambria Math"/>
                          <a:ea typeface="宋体" panose="02010600030101010101" pitchFamily="2" charset="-122"/>
                          <a:cs typeface="Cambria Math" panose="02040503050406030204" charset="0"/>
                        </a:rPr>
                        <m:t>𝑦</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𝑡𝑎𝑛</m:t>
                      </m:r>
                      <m:r>
                        <a:rPr lang="en-US" altLang="zh-CN" sz="2400" i="1">
                          <a:latin typeface="Cambria Math"/>
                          <a:ea typeface="宋体" panose="02010600030101010101" pitchFamily="2" charset="-122"/>
                          <a:cs typeface="Cambria Math" panose="02040503050406030204" charset="0"/>
                        </a:rPr>
                        <m:t> </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的图象与性质，然后再根据奇偶性、周期性进行拓展</a:t>
                </a:r>
                <a14:m>
                  <m:oMathPara>
                    <m:oMathParaPr>
                      <m:jc/>
                    </m:oMathParaPr>
                    <m:oMath>
                      <m:r>
                        <m:rPr>
                          <m:sty m:val="bi"/>
                        </m:rPr>
                        <a:rPr lang="en-US" altLang="zh-CN" sz="2400" b="1" i="1">
                          <a:solidFill>
                            <a:schemeClr val="tx1"/>
                          </a:solidFill>
                          <a:latin typeface="Cambria Math"/>
                          <a:ea typeface="宋体" panose="02010600030101010101" pitchFamily="2" charset="-122"/>
                          <a:cs typeface="Cambria Math" panose="02040503050406030204" charset="0"/>
                        </a:rPr>
                        <m:t>.</m:t>
                      </m:r>
                    </m:oMath>
                  </m:oMathPara>
                </a14:m>
                <a:endParaRPr lang="en-US" altLang="zh-CN" sz="2400" b="1" i="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98805" y="2312035"/>
                <a:ext cx="10816590" cy="1231491"/>
              </a:xfrm>
              <a:prstGeom prst="rect">
                <a:avLst/>
              </a:prstGeom>
              <a:blipFill rotWithShape="1">
                <a:blip r:embed="rId2"/>
                <a:stretch>
                  <a:fillRect b="18"/>
                </a:stretch>
              </a:blipFill>
            </p:spPr>
            <p:txBody>
              <a:bodyPr/>
              <a:lstStyle/>
              <a:p>
                <a:r>
                  <a:rPr lang="zh-CN" altLang="en-US">
                    <a:noFill/>
                  </a:rPr>
                  <a:t> </a:t>
                </a:r>
              </a:p>
            </p:txBody>
          </p:sp>
        </mc:Fallback>
      </mc:AlternateContent>
      <mc:AlternateContent>
        <mc:Choice Requires="a14">
          <p:sp>
            <p:nvSpPr>
              <p:cNvPr id="2" name="文本框 1" title=""/>
              <p:cNvSpPr txBox="1"/>
              <p:nvPr/>
            </p:nvSpPr>
            <p:spPr>
              <a:xfrm>
                <a:off x="582295" y="3592830"/>
                <a:ext cx="10753090" cy="766044"/>
              </a:xfrm>
              <a:prstGeom prst="rect">
                <a:avLst/>
              </a:prstGeom>
              <a:noFill/>
            </p:spPr>
            <p:txBody>
              <a:bodyPr wrap="square" rtlCol="0">
                <a:spAutoFit/>
              </a:bodyPr>
              <a:lstStyle/>
              <a:p>
                <a:pPr algn="l">
                  <a:lnSpc>
                    <a:spcPct val="150000"/>
                  </a:lnSpc>
                </a:pPr>
                <a:r>
                  <a:rPr lang="zh-CN" altLang="en-US"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a:t>
                </a:r>
                <a:r>
                  <a:rPr lang="zh-CN" sz="2400" b="1">
                    <a:latin typeface="Times New Roman" panose="02020603050405020304" pitchFamily="18" charset="0"/>
                    <a:ea typeface="黑体" panose="02010609060101010101" pitchFamily="49" charset="-122"/>
                    <a:cs typeface="Times New Roman" panose="02020603050405020304" pitchFamily="18" charset="0"/>
                  </a:rPr>
                  <a:t>如何画出函数</a:t>
                </a:r>
                <a14:m>
                  <m:oMathPara>
                    <m:oMathParaPr>
                      <m:jc/>
                    </m:oMathParaPr>
                    <m:oMath>
                      <m:r>
                        <a:rPr lang="en-US" altLang="zh-CN" sz="2400" i="1">
                          <a:latin typeface="Cambria Math"/>
                          <a:ea typeface="宋体" panose="02010600030101010101" pitchFamily="2" charset="-122"/>
                          <a:cs typeface="Cambria Math" panose="02040503050406030204" charset="0"/>
                        </a:rPr>
                        <m:t>𝑦</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𝑡𝑎𝑛</m:t>
                      </m:r>
                      <m:r>
                        <a:rPr lang="en-US" altLang="zh-CN" sz="2400" i="1">
                          <a:latin typeface="Cambria Math"/>
                          <a:ea typeface="宋体" panose="02010600030101010101" pitchFamily="2" charset="-122"/>
                          <a:cs typeface="Cambria Math" panose="02040503050406030204" charset="0"/>
                        </a:rPr>
                        <m:t> </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的图象？</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3592830"/>
                <a:ext cx="10753090" cy="766044"/>
              </a:xfrm>
              <a:prstGeom prst="rect">
                <a:avLst/>
              </a:prstGeom>
              <a:blipFill rotWithShape="1">
                <a:blip r:embed="rId3"/>
                <a:stretch>
                  <a:fillRect b="31"/>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3" name="文本框 2" title=""/>
              <p:cNvSpPr txBox="1"/>
              <p:nvPr/>
            </p:nvSpPr>
            <p:spPr>
              <a:xfrm>
                <a:off x="502285" y="445135"/>
                <a:ext cx="10875010" cy="1941830"/>
              </a:xfrm>
              <a:prstGeom prst="rect">
                <a:avLst/>
              </a:prstGeom>
              <a:noFill/>
            </p:spPr>
            <p:txBody>
              <a:bodyPr wrap="squar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如图，设</a:t>
                </a:r>
                <a14:m>
                  <m:oMathPara>
                    <m:oMathParaPr>
                      <m:jc/>
                    </m:oMathParaPr>
                    <m:oMath>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在直角坐标系中画出角</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的终边与单位圆的交点</a:t>
                </a:r>
                <a14:m>
                  <m:oMathPara>
                    <m:oMathParaPr>
                      <m:jc/>
                    </m:oMathParaPr>
                    <m:oMath>
                      <m:r>
                        <a:rPr lang="en-US" altLang="zh-CN" sz="2400" i="1">
                          <a:latin typeface="Cambria Math"/>
                          <a:ea typeface="宋体" panose="02010600030101010101" pitchFamily="2" charset="-122"/>
                          <a:cs typeface="Cambria Math" panose="02040503050406030204" charset="0"/>
                        </a:rPr>
                        <m:t>𝐵</m:t>
                      </m:r>
                      <m:r>
                        <a:rPr lang="en-US" altLang="zh-CN" sz="2400" i="1">
                          <a:latin typeface="Cambria Math"/>
                          <a:ea typeface="宋体" panose="02010600030101010101" pitchFamily="2" charset="-122"/>
                          <a:cs typeface="Cambria Math" panose="02040503050406030204" charset="0"/>
                        </a:rPr>
                        <m:t>(</m:t>
                      </m:r>
                      <m:sSub>
                        <m:sSubPr>
                          <m:ctrlPr>
                            <a:rPr lang="en-US" altLang="zh-CN" sz="2400" i="1">
                              <a:latin typeface="Cambria Math"/>
                              <a:ea typeface="宋体" panose="02010600030101010101" pitchFamily="2" charset="-122"/>
                              <a:cs typeface="Cambria Math" panose="02040503050406030204" charset="0"/>
                            </a:rPr>
                          </m:ctrlPr>
                        </m:sSubPr>
                        <m:e>
                          <m:r>
                            <a:rPr lang="en-US" altLang="zh-CN" sz="2400" i="1">
                              <a:latin typeface="Cambria Math"/>
                              <a:ea typeface="宋体" panose="02010600030101010101" pitchFamily="2" charset="-122"/>
                              <a:cs typeface="Cambria Math" panose="02040503050406030204" charset="0"/>
                            </a:rPr>
                            <m:t>𝑥</m:t>
                          </m:r>
                        </m:e>
                        <m:sub>
                          <m:r>
                            <a:rPr lang="en-US" altLang="zh-CN" sz="2400" i="1">
                              <a:latin typeface="Cambria Math"/>
                              <a:ea typeface="宋体" panose="02010600030101010101" pitchFamily="2" charset="-122"/>
                              <a:cs typeface="Cambria Math" panose="02040503050406030204" charset="0"/>
                            </a:rPr>
                            <m:t>0</m:t>
                          </m:r>
                        </m:sub>
                      </m:sSub>
                      <m:r>
                        <a:rPr lang="en-US" altLang="zh-CN" sz="2400" i="1">
                          <a:latin typeface="Cambria Math"/>
                          <a:ea typeface="宋体" panose="02010600030101010101" pitchFamily="2" charset="-122"/>
                          <a:cs typeface="Cambria Math" panose="02040503050406030204" charset="0"/>
                        </a:rPr>
                        <m:t>,</m:t>
                      </m:r>
                      <m:sSub>
                        <m:sSubPr>
                          <m:ctrlPr>
                            <a:rPr lang="en-US" altLang="zh-CN" sz="2400" i="1">
                              <a:latin typeface="Cambria Math"/>
                              <a:ea typeface="宋体" panose="02010600030101010101" pitchFamily="2" charset="-122"/>
                              <a:cs typeface="Cambria Math" panose="02040503050406030204" charset="0"/>
                            </a:rPr>
                          </m:ctrlPr>
                        </m:sSubPr>
                        <m:e>
                          <m:r>
                            <a:rPr lang="en-US" altLang="zh-CN" sz="2400" i="1">
                              <a:latin typeface="Cambria Math"/>
                              <a:ea typeface="宋体" panose="02010600030101010101" pitchFamily="2" charset="-122"/>
                              <a:cs typeface="Cambria Math" panose="02040503050406030204" charset="0"/>
                            </a:rPr>
                            <m:t>𝑦</m:t>
                          </m:r>
                        </m:e>
                        <m:sub>
                          <m:r>
                            <a:rPr lang="en-US" altLang="zh-CN" sz="2400" i="1">
                              <a:latin typeface="Cambria Math"/>
                              <a:ea typeface="宋体" panose="02010600030101010101" pitchFamily="2" charset="-122"/>
                              <a:cs typeface="Cambria Math" panose="02040503050406030204" charset="0"/>
                            </a:rPr>
                            <m:t>0</m:t>
                          </m:r>
                        </m:sub>
                      </m:sSub>
                      <m:r>
                        <a:rPr lang="en-US" altLang="zh-CN" sz="2400" i="1">
                          <a:latin typeface="Cambria Math"/>
                          <a:ea typeface="宋体" panose="02010600030101010101" pitchFamily="2" charset="-122"/>
                          <a:cs typeface="Cambria Math" panose="02040503050406030204" charset="0"/>
                        </a:rPr>
                        <m:t>)</m:t>
                      </m:r>
                      <m:r>
                        <m:rPr>
                          <m:sty m:val="bi"/>
                        </m:rPr>
                        <a:rPr lang="en-US" altLang="zh-CN" sz="2400" b="1"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过点</a:t>
                </a:r>
                <a14:m>
                  <m:oMathPara>
                    <m:oMathParaPr>
                      <m:jc/>
                    </m:oMathParaPr>
                    <m:oMath>
                      <m:r>
                        <a:rPr lang="en-US" altLang="zh-CN" sz="2400" i="1">
                          <a:latin typeface="Cambria Math"/>
                          <a:ea typeface="宋体" panose="02010600030101010101" pitchFamily="2" charset="-122"/>
                          <a:cs typeface="Cambria Math" panose="02040503050406030204" charset="0"/>
                        </a:rPr>
                        <m:t>𝐵</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作</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轴的垂线，垂足为</a:t>
                </a:r>
                <a14:m>
                  <m:oMathPara>
                    <m:oMathParaPr>
                      <m:jc/>
                    </m:oMathParaPr>
                    <m:oMath>
                      <m:r>
                        <a:rPr lang="en-US" altLang="zh-CN" sz="2400" i="1">
                          <a:latin typeface="Cambria Math"/>
                          <a:ea typeface="宋体" panose="02010600030101010101" pitchFamily="2" charset="-122"/>
                          <a:cs typeface="Cambria Math" panose="02040503050406030204" charset="0"/>
                        </a:rPr>
                        <m:t>𝑀</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；过点</a:t>
                </a:r>
                <a14:m>
                  <m:oMathPara>
                    <m:oMathParaPr>
                      <m:jc/>
                    </m:oMathParaPr>
                    <m:oMath>
                      <m:r>
                        <a:rPr lang="en-US" altLang="zh-CN" sz="2400" i="1">
                          <a:latin typeface="Cambria Math"/>
                          <a:ea typeface="宋体" panose="02010600030101010101" pitchFamily="2" charset="-122"/>
                          <a:cs typeface="Cambria Math" panose="02040503050406030204" charset="0"/>
                        </a:rPr>
                        <m:t>𝐴</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1</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作</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轴的垂线与角</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的终边交于点</a:t>
                </a:r>
                <a14:m>
                  <m:oMathPara>
                    <m:oMathParaPr>
                      <m:jc/>
                    </m:oMathParaPr>
                    <m:oMath>
                      <m:r>
                        <a:rPr lang="en-US" altLang="zh-CN" sz="2400" i="1">
                          <a:latin typeface="Cambria Math"/>
                          <a:ea typeface="宋体" panose="02010600030101010101" pitchFamily="2" charset="-122"/>
                          <a:cs typeface="Cambria Math" panose="02040503050406030204" charset="0"/>
                        </a:rPr>
                        <m:t>𝑇</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，则</a:t>
                </a:r>
                <a14:m>
                  <m:oMathPara>
                    <m:oMathParaPr>
                      <m:jc/>
                    </m:oMathParaPr>
                    <m:oMath>
                      <m:r>
                        <a:rPr lang="en-US" altLang="zh-CN" sz="2400" i="1">
                          <a:latin typeface="Cambria Math"/>
                          <a:ea typeface="宋体" panose="02010600030101010101" pitchFamily="2" charset="-122"/>
                          <a:cs typeface="Cambria Math" panose="02040503050406030204" charset="0"/>
                        </a:rPr>
                        <m:t>𝑡𝑎𝑛</m:t>
                      </m:r>
                      <m:r>
                        <a:rPr lang="en-US" altLang="zh-CN" sz="2400" i="1">
                          <a:latin typeface="Cambria Math"/>
                          <a:ea typeface="宋体" panose="02010600030101010101" pitchFamily="2" charset="-122"/>
                          <a:cs typeface="Cambria Math" panose="02040503050406030204" charset="0"/>
                        </a:rPr>
                        <m:t> </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sSub>
                            <m:sSubPr>
                              <m:ctrlPr>
                                <a:rPr lang="en-US" altLang="zh-CN" sz="2400" i="1">
                                  <a:latin typeface="Cambria Math"/>
                                  <a:ea typeface="宋体" panose="02010600030101010101" pitchFamily="2" charset="-122"/>
                                  <a:cs typeface="Cambria Math" panose="02040503050406030204" charset="0"/>
                                </a:rPr>
                              </m:ctrlPr>
                            </m:sSubPr>
                            <m:e>
                              <m:r>
                                <a:rPr lang="en-US" altLang="zh-CN" sz="2400" i="1">
                                  <a:latin typeface="Cambria Math"/>
                                  <a:ea typeface="宋体" panose="02010600030101010101" pitchFamily="2" charset="-122"/>
                                  <a:cs typeface="Cambria Math" panose="02040503050406030204" charset="0"/>
                                </a:rPr>
                                <m:t>𝑦</m:t>
                              </m:r>
                            </m:e>
                            <m:sub>
                              <m:r>
                                <a:rPr lang="en-US" altLang="zh-CN" sz="2400" i="1">
                                  <a:latin typeface="Cambria Math"/>
                                  <a:ea typeface="宋体" panose="02010600030101010101" pitchFamily="2" charset="-122"/>
                                  <a:cs typeface="Cambria Math" panose="02040503050406030204" charset="0"/>
                                </a:rPr>
                                <m:t>0</m:t>
                              </m:r>
                            </m:sub>
                          </m:sSub>
                        </m:num>
                        <m:den>
                          <m:sSub>
                            <m:sSubPr>
                              <m:ctrlPr>
                                <a:rPr lang="en-US" altLang="zh-CN" sz="2400" i="1">
                                  <a:latin typeface="Cambria Math"/>
                                  <a:ea typeface="宋体" panose="02010600030101010101" pitchFamily="2" charset="-122"/>
                                  <a:cs typeface="Cambria Math" panose="02040503050406030204" charset="0"/>
                                </a:rPr>
                              </m:ctrlPr>
                            </m:sSubPr>
                            <m:e>
                              <m:r>
                                <a:rPr lang="en-US" altLang="zh-CN" sz="2400" i="1">
                                  <a:latin typeface="Cambria Math"/>
                                  <a:ea typeface="宋体" panose="02010600030101010101" pitchFamily="2" charset="-122"/>
                                  <a:cs typeface="Cambria Math" panose="02040503050406030204" charset="0"/>
                                </a:rPr>
                                <m:t>𝑥</m:t>
                              </m:r>
                            </m:e>
                            <m:sub>
                              <m:r>
                                <a:rPr lang="en-US" altLang="zh-CN" sz="2400" i="1">
                                  <a:latin typeface="Cambria Math"/>
                                  <a:ea typeface="宋体" panose="02010600030101010101" pitchFamily="2" charset="-122"/>
                                  <a:cs typeface="Cambria Math" panose="02040503050406030204" charset="0"/>
                                </a:rPr>
                                <m:t>0</m:t>
                              </m:r>
                            </m:sub>
                          </m:sSub>
                        </m:den>
                      </m:f>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𝑀𝐵</m:t>
                          </m:r>
                        </m:num>
                        <m:den>
                          <m:r>
                            <a:rPr lang="en-US" altLang="zh-CN" sz="2400" i="1">
                              <a:latin typeface="Cambria Math"/>
                              <a:ea typeface="宋体" panose="02010600030101010101" pitchFamily="2" charset="-122"/>
                              <a:cs typeface="Cambria Math" panose="02040503050406030204" charset="0"/>
                            </a:rPr>
                            <m:t>𝑂𝑀</m:t>
                          </m:r>
                        </m:den>
                      </m:f>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𝐴𝑇</m:t>
                          </m:r>
                        </m:num>
                        <m:den>
                          <m:r>
                            <a:rPr lang="en-US" altLang="zh-CN" sz="2400" i="1">
                              <a:latin typeface="Cambria Math"/>
                              <a:ea typeface="宋体" panose="02010600030101010101" pitchFamily="2" charset="-122"/>
                              <a:cs typeface="Cambria Math" panose="02040503050406030204" charset="0"/>
                            </a:rPr>
                            <m:t>𝑂𝐴</m:t>
                          </m:r>
                        </m:den>
                      </m:f>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𝐴𝑇</m:t>
                      </m:r>
                      <m:r>
                        <a:rPr lang="en-US" altLang="zh-CN" sz="2400" i="1">
                          <a:latin typeface="Cambria Math"/>
                          <a:ea typeface="宋体" panose="02010600030101010101" pitchFamily="2" charset="-122"/>
                          <a:cs typeface="Cambria Math" panose="02040503050406030204" charset="0"/>
                        </a:rPr>
                        <m:t>.</m:t>
                      </m:r>
                    </m:oMath>
                  </m:oMathPara>
                </a14:m>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502285" y="445135"/>
                <a:ext cx="10875010" cy="1941830"/>
              </a:xfrm>
              <a:prstGeom prst="rect">
                <a:avLst/>
              </a:prstGeom>
              <a:blipFill rotWithShape="1">
                <a:blip r:embed="rId2"/>
                <a:stretch>
                  <a:fillRect/>
                </a:stretch>
              </a:blipFill>
            </p:spPr>
            <p:txBody>
              <a:bodyPr/>
              <a:lstStyle/>
              <a:p>
                <a:r>
                  <a:rPr lang="zh-CN" altLang="en-US">
                    <a:noFill/>
                  </a:rPr>
                  <a:t> </a:t>
                </a:r>
              </a:p>
            </p:txBody>
          </p:sp>
        </mc:Fallback>
      </mc:AlternateContent>
      <p:pic>
        <p:nvPicPr>
          <p:cNvPr id="7" name="图片 6" title=""/>
          <p:cNvPicPr>
            <a:picLocks noChangeAspect="1"/>
          </p:cNvPicPr>
          <p:nvPr/>
        </p:nvPicPr>
        <p:blipFill>
          <a:blip r:embed="rId3"/>
          <a:stretch>
            <a:fillRect/>
          </a:stretch>
        </p:blipFill>
        <p:spPr>
          <a:xfrm>
            <a:off x="9911397" y="1701800"/>
            <a:ext cx="2110740" cy="1783080"/>
          </a:xfrm>
          <a:prstGeom prst="rect">
            <a:avLst/>
          </a:prstGeom>
        </p:spPr>
      </p:pic>
      <mc:AlternateContent>
        <mc:Choice Requires="a14">
          <p:sp>
            <p:nvSpPr>
              <p:cNvPr id="9" name="文本框 8" title=""/>
              <p:cNvSpPr txBox="1"/>
              <p:nvPr/>
            </p:nvSpPr>
            <p:spPr>
              <a:xfrm>
                <a:off x="502285" y="2312035"/>
                <a:ext cx="10875645" cy="1340485"/>
              </a:xfrm>
              <a:prstGeom prst="rect">
                <a:avLst/>
              </a:prstGeom>
              <a:noFill/>
            </p:spPr>
            <p:txBody>
              <a:bodyPr wrap="squar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由此可见，当</a:t>
                </a:r>
                <a14:m>
                  <m:oMathPara>
                    <m:oMathParaPr>
                      <m:jc/>
                    </m:oMathParaPr>
                    <m:oMath>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时，线段</a:t>
                </a:r>
                <a14:m>
                  <m:oMathPara>
                    <m:oMathParaPr>
                      <m:jc/>
                    </m:oMathParaPr>
                    <m:oMath>
                      <m:r>
                        <a:rPr lang="en-US" altLang="zh-CN" sz="2400" i="1">
                          <a:latin typeface="Cambria Math"/>
                          <a:ea typeface="宋体" panose="02010600030101010101" pitchFamily="2" charset="-122"/>
                          <a:cs typeface="Cambria Math" panose="02040503050406030204" charset="0"/>
                        </a:rPr>
                        <m:t>𝐴𝑇</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的长度就是相应角</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的正切值</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我们可以利用线段</a:t>
                </a:r>
                <a14:m>
                  <m:oMathPara>
                    <m:oMathParaPr>
                      <m:jc/>
                    </m:oMathParaPr>
                    <m:oMath>
                      <m:r>
                        <a:rPr lang="en-US" altLang="zh-CN" sz="2400" i="1">
                          <a:latin typeface="Cambria Math"/>
                          <a:ea typeface="宋体" panose="02010600030101010101" pitchFamily="2" charset="-122"/>
                          <a:cs typeface="Cambria Math" panose="02040503050406030204" charset="0"/>
                        </a:rPr>
                        <m:t>𝐴𝑇</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画出函数</a:t>
                </a:r>
                <a14:m>
                  <m:oMathPara>
                    <m:oMathParaPr>
                      <m:jc/>
                    </m:oMathParaPr>
                    <m:oMath>
                      <m:r>
                        <a:rPr lang="en-US" altLang="zh-CN" sz="2400" i="1">
                          <a:latin typeface="Cambria Math"/>
                          <a:ea typeface="宋体" panose="02010600030101010101" pitchFamily="2" charset="-122"/>
                          <a:cs typeface="Cambria Math" panose="02040503050406030204" charset="0"/>
                        </a:rPr>
                        <m:t>𝑦</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𝑡𝑎𝑛</m:t>
                      </m:r>
                      <m:r>
                        <a:rPr lang="en-US" altLang="zh-CN" sz="2400" i="1">
                          <a:latin typeface="Cambria Math"/>
                          <a:ea typeface="宋体" panose="02010600030101010101" pitchFamily="2" charset="-122"/>
                          <a:cs typeface="Cambria Math" panose="02040503050406030204" charset="0"/>
                        </a:rPr>
                        <m:t> </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的图象，如图所示</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02285" y="2312035"/>
                <a:ext cx="10875645" cy="1340485"/>
              </a:xfrm>
              <a:prstGeom prst="rect">
                <a:avLst/>
              </a:prstGeom>
              <a:blipFill rotWithShape="1">
                <a:blip r:embed="rId4"/>
                <a:stretch>
                  <a:fillRect/>
                </a:stretch>
              </a:blipFill>
            </p:spPr>
            <p:txBody>
              <a:bodyPr/>
              <a:lstStyle/>
              <a:p>
                <a:r>
                  <a:rPr lang="zh-CN" altLang="en-US">
                    <a:noFill/>
                  </a:rPr>
                  <a:t> </a:t>
                </a:r>
              </a:p>
            </p:txBody>
          </p:sp>
        </mc:Fallback>
      </mc:AlternateContent>
      <p:pic>
        <p:nvPicPr>
          <p:cNvPr id="11" name="图片 10" title=""/>
          <p:cNvPicPr>
            <a:picLocks noChangeAspect="1"/>
          </p:cNvPicPr>
          <p:nvPr/>
        </p:nvPicPr>
        <p:blipFill>
          <a:blip r:embed="rId5"/>
          <a:srcRect r="6131"/>
          <a:stretch>
            <a:fillRect/>
          </a:stretch>
        </p:blipFill>
        <p:spPr>
          <a:xfrm>
            <a:off x="4126865" y="3717925"/>
            <a:ext cx="3625215" cy="2632710"/>
          </a:xfrm>
          <a:prstGeom prst="rect">
            <a:avLst/>
          </a:prstGeom>
        </p:spPr>
      </p:pic>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01650" y="627380"/>
                <a:ext cx="11120120" cy="1964690"/>
              </a:xfrm>
              <a:prstGeom prst="rect">
                <a:avLst/>
              </a:prstGeom>
              <a:noFill/>
            </p:spPr>
            <p:txBody>
              <a:bodyPr wrap="squar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观察下图可知，当</a:t>
                </a:r>
                <a14:m>
                  <m:oMathPara>
                    <m:oMathParaPr>
                      <m:jc/>
                    </m:oMathParaPr>
                    <m:oMath>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时，</a:t>
                </a:r>
                <a:r>
                  <a:rPr lang="zh-CN" sz="2400" b="1">
                    <a:latin typeface="Times New Roman" panose="02020603050405020304" pitchFamily="18" charset="0"/>
                    <a:ea typeface="黑体" panose="02010609060101010101" pitchFamily="49" charset="-122"/>
                    <a:cs typeface="Times New Roman" panose="02020603050405020304" pitchFamily="18" charset="0"/>
                  </a:rPr>
                  <a:t>随着</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sz="2400" b="1">
                    <a:latin typeface="Times New Roman" panose="02020603050405020304" pitchFamily="18" charset="0"/>
                    <a:ea typeface="黑体" panose="02010609060101010101" pitchFamily="49" charset="-122"/>
                    <a:cs typeface="Times New Roman" panose="02020603050405020304" pitchFamily="18" charset="0"/>
                  </a:rPr>
                  <a:t>的增大，线段</a:t>
                </a:r>
                <a14:m>
                  <m:oMathPara>
                    <m:oMathParaPr>
                      <m:jc/>
                    </m:oMathParaPr>
                    <m:oMath>
                      <m:r>
                        <a:rPr lang="en-US" altLang="zh-CN" sz="2400" i="1">
                          <a:latin typeface="Cambria Math"/>
                          <a:ea typeface="宋体" panose="02010600030101010101" pitchFamily="2" charset="-122"/>
                          <a:cs typeface="Cambria Math" panose="02040503050406030204" charset="0"/>
                        </a:rPr>
                        <m:t>𝐴𝑇</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的长度也在增大，而且当</a:t>
                </a:r>
                <a14:m>
                  <m:oMathPara>
                    <m:oMathParaPr>
                      <m:jc/>
                    </m:oMathParaPr>
                    <m:oMath>
                      <m:r>
                        <a:rPr lang="en-US" altLang="zh-CN" sz="2400" i="1">
                          <a:latin typeface="Cambria Math"/>
                          <a:ea typeface="宋体" panose="02010600030101010101" pitchFamily="2" charset="-122"/>
                          <a:cs typeface="Cambria Math" panose="02040503050406030204" charset="0"/>
                        </a:rPr>
                        <m:t>𝑥</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趋向于</a:t>
                </a:r>
                <a14:m>
                  <m:oMathPara>
                    <m:oMathParaPr>
                      <m:jc/>
                    </m:oMathParaPr>
                    <m:oMath>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时</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14:m>
                  <m:oMathPara>
                    <m:oMathParaPr>
                      <m:jc/>
                    </m:oMathParaPr>
                    <m:oMath>
                      <m:r>
                        <a:rPr lang="en-US" altLang="zh-CN" sz="2400" i="1">
                          <a:latin typeface="Cambria Math"/>
                          <a:ea typeface="宋体" panose="02010600030101010101" pitchFamily="2" charset="-122"/>
                          <a:cs typeface="Cambria Math" panose="02040503050406030204" charset="0"/>
                        </a:rPr>
                        <m:t>𝐴𝑇</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的长度趋向于无穷大</a:t>
                </a:r>
                <a:r>
                  <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相应地，函数</a:t>
                </a:r>
                <a14:m>
                  <m:oMathPara>
                    <m:oMathParaPr>
                      <m:jc/>
                    </m:oMathParaPr>
                    <m:oMath>
                      <m:r>
                        <a:rPr lang="en-US" altLang="zh-CN" sz="2400" i="1">
                          <a:latin typeface="Cambria Math"/>
                          <a:ea typeface="宋体" panose="02010600030101010101" pitchFamily="2" charset="-122"/>
                          <a:cs typeface="Cambria Math" panose="02040503050406030204" charset="0"/>
                        </a:rPr>
                        <m:t>𝑦</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𝑡𝑎𝑛</m:t>
                      </m:r>
                      <m:r>
                        <a:rPr lang="en-US" altLang="zh-CN" sz="2400" i="1">
                          <a:latin typeface="Cambria Math"/>
                          <a:ea typeface="宋体" panose="02010600030101010101" pitchFamily="2" charset="-122"/>
                          <a:cs typeface="Cambria Math" panose="02040503050406030204" charset="0"/>
                        </a:rPr>
                        <m:t> </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r>
                        <a:rPr lang="en-US" altLang="zh-CN" sz="2400" i="1">
                          <a:latin typeface="Cambria Math"/>
                          <a:ea typeface="宋体" panose="02010600030101010101" pitchFamily="2" charset="-122"/>
                          <a:cs typeface="Cambria Math" panose="02040503050406030204" charset="0"/>
                        </a:rPr>
                        <m:t>0</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的图象从左到右呈不断上升趋势，且向右上方无限逼近直线</a:t>
                </a:r>
                <a14:m>
                  <m:oMathPara>
                    <m:oMathParaPr>
                      <m:jc/>
                    </m:oMathParaPr>
                    <m:oMath>
                      <m:r>
                        <a:rPr lang="en-US" altLang="zh-CN" sz="2400" i="1">
                          <a:latin typeface="Cambria Math"/>
                          <a:ea typeface="宋体" panose="02010600030101010101" pitchFamily="2" charset="-122"/>
                          <a:cs typeface="Cambria Math" panose="02040503050406030204" charset="0"/>
                        </a:rPr>
                        <m:t>𝑥</m:t>
                      </m:r>
                      <m:r>
                        <a:rPr lang="en-US" altLang="zh-CN" sz="2400" i="1">
                          <a:latin typeface="Cambria Math"/>
                          <a:ea typeface="宋体" panose="02010600030101010101" pitchFamily="2" charset="-122"/>
                          <a:cs typeface="Cambria Math" panose="02040503050406030204" charset="0"/>
                        </a:rPr>
                        <m:t>=</m:t>
                      </m:r>
                      <m:f>
                        <m:fPr>
                          <m:type m:val="bar"/>
                          <m:ctrlPr>
                            <a:rPr lang="en-US" altLang="zh-CN" sz="2400" i="1">
                              <a:latin typeface="Cambria Math"/>
                              <a:ea typeface="宋体" panose="02010600030101010101" pitchFamily="2" charset="-122"/>
                              <a:cs typeface="Cambria Math" panose="02040503050406030204" charset="0"/>
                            </a:rPr>
                          </m:ctrlPr>
                        </m:fPr>
                        <m:num>
                          <m:r>
                            <a:rPr lang="en-US" altLang="zh-CN" sz="2400" i="1">
                              <a:latin typeface="Cambria Math"/>
                              <a:ea typeface="宋体" panose="02010600030101010101" pitchFamily="2" charset="-122"/>
                              <a:cs typeface="Cambria Math" panose="02040503050406030204" charset="0"/>
                            </a:rPr>
                            <m:t>𝜋</m:t>
                          </m:r>
                        </m:num>
                        <m:den>
                          <m:r>
                            <a:rPr lang="en-US" altLang="zh-CN" sz="2400" i="1">
                              <a:latin typeface="Cambria Math"/>
                              <a:ea typeface="宋体" panose="02010600030101010101" pitchFamily="2" charset="-122"/>
                              <a:cs typeface="Cambria Math" panose="02040503050406030204" charset="0"/>
                            </a:rPr>
                            <m:t>2</m:t>
                          </m:r>
                        </m:den>
                      </m:f>
                      <m:r>
                        <a:rPr lang="en-US" altLang="zh-CN" sz="2400" i="1">
                          <a:latin typeface="Cambria Math"/>
                          <a:ea typeface="宋体" panose="02010600030101010101" pitchFamily="2" charset="-122"/>
                          <a:cs typeface="Cambria Math" panose="02040503050406030204" charset="0"/>
                        </a:rPr>
                        <m:t>.</m:t>
                      </m:r>
                    </m:oMath>
                  </m:oMathPara>
                </a14:m>
                <a:endPar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01650" y="627380"/>
                <a:ext cx="11120120" cy="1964690"/>
              </a:xfrm>
              <a:prstGeom prst="rect">
                <a:avLst/>
              </a:prstGeom>
              <a:blipFill rotWithShape="1">
                <a:blip r:embed="rId2"/>
                <a:stretch>
                  <a:fillRect/>
                </a:stretch>
              </a:blipFill>
            </p:spPr>
            <p:txBody>
              <a:bodyPr/>
              <a:lstStyle/>
              <a:p>
                <a:r>
                  <a:rPr lang="zh-CN" altLang="en-US">
                    <a:noFill/>
                  </a:rPr>
                  <a:t> </a:t>
                </a:r>
              </a:p>
            </p:txBody>
          </p:sp>
        </mc:Fallback>
      </mc:AlternateContent>
      <p:pic>
        <p:nvPicPr>
          <p:cNvPr id="11" name="图片 10" title=""/>
          <p:cNvPicPr>
            <a:picLocks noChangeAspect="1"/>
          </p:cNvPicPr>
          <p:nvPr/>
        </p:nvPicPr>
        <p:blipFill>
          <a:blip r:embed="rId3"/>
          <a:srcRect r="6131"/>
          <a:stretch>
            <a:fillRect/>
          </a:stretch>
        </p:blipFill>
        <p:spPr>
          <a:xfrm>
            <a:off x="4099560" y="2592070"/>
            <a:ext cx="3362325" cy="2441575"/>
          </a:xfrm>
          <a:prstGeom prst="rect">
            <a:avLst/>
          </a:prstGeom>
        </p:spPr>
      </p:pic>
      <p:sp>
        <p:nvSpPr>
          <p:cNvPr id="2" name="文本框 1" title=""/>
          <p:cNvSpPr txBox="1"/>
          <p:nvPr/>
        </p:nvSpPr>
        <p:spPr>
          <a:xfrm>
            <a:off x="535940" y="4846320"/>
            <a:ext cx="10753090" cy="1130246"/>
          </a:xfrm>
          <a:prstGeom prst="rect">
            <a:avLst/>
          </a:prstGeom>
          <a:noFill/>
        </p:spPr>
        <p:txBody>
          <a:bodyPr wrap="square" rtlCol="0">
            <a:spAutoFit/>
          </a:bodyPr>
          <a:lstStyle/>
          <a:p>
            <a:pPr algn="l">
              <a:lnSpc>
                <a:spcPct val="150000"/>
              </a:lnSpc>
            </a:pPr>
            <a:r>
              <a:rPr lang="zh-CN" altLang="en-US"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400" b="1">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：你能借助以上结论，并根据正切函数的性质，画出正切函数的图象吗？正切函数的图象有怎样的特征？</a:t>
            </a:r>
            <a:endParaRPr lang="en-US" sz="2400" b="1">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图片 2" title=""/>
          <p:cNvPicPr>
            <a:picLocks noChangeAspect="1"/>
          </p:cNvPicPr>
          <p:nvPr/>
        </p:nvPicPr>
        <p:blipFill>
          <a:blip r:embed="rId2"/>
          <a:stretch>
            <a:fillRect/>
          </a:stretch>
        </p:blipFill>
        <p:spPr>
          <a:xfrm>
            <a:off x="3821747" y="3636011"/>
            <a:ext cx="4470400" cy="3082925"/>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496887" y="553011"/>
                <a:ext cx="11120120" cy="3068469"/>
              </a:xfrm>
              <a:prstGeom prst="rect">
                <a:avLst/>
              </a:prstGeom>
              <a:noFill/>
            </p:spPr>
            <p:txBody>
              <a:bodyPr wrap="square" rtlCol="0">
                <a:spAutoFit/>
              </a:bodyPr>
              <a:lstStyle/>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根据正切函数是奇函数，只要画</a:t>
                </a:r>
                <a14:m>
                  <m:oMathPara>
                    <m:oMathParaPr>
                      <m:jc/>
                    </m:oMathParaPr>
                    <m:oMath>
                      <m:r>
                        <a:rPr lang="en-US" altLang="zh-CN" sz="2400" i="1">
                          <a:latin typeface="Cambria Math"/>
                          <a:ea typeface="宋体" panose="02010600030101010101" pitchFamily="2" charset="-122"/>
                          <a:cs typeface="Cambria Math" panose="02040503050406030204" charset="0"/>
                          <a:sym typeface="+mn-ea"/>
                        </a:rPr>
                        <m:t>𝑦</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𝑡𝑎𝑛</m:t>
                      </m:r>
                      <m:r>
                        <a:rPr lang="en-US" altLang="zh-CN" sz="2400" i="1">
                          <a:latin typeface="Cambria Math"/>
                          <a:ea typeface="宋体" panose="02010600030101010101" pitchFamily="2" charset="-122"/>
                          <a:cs typeface="Cambria Math" panose="02040503050406030204" charset="0"/>
                          <a:sym typeface="+mn-ea"/>
                        </a:rPr>
                        <m:t> </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0</m:t>
                      </m:r>
                      <m:r>
                        <a:rPr lang="en-US" altLang="zh-CN" sz="2400" i="1">
                          <a:latin typeface="Cambria Math"/>
                          <a:ea typeface="宋体" panose="02010600030101010101" pitchFamily="2" charset="-122"/>
                          <a:cs typeface="Cambria Math" panose="02040503050406030204" charset="0"/>
                          <a:sym typeface="+mn-ea"/>
                        </a:rPr>
                        <m:t>,</m:t>
                      </m:r>
                      <m:f>
                        <m:fPr>
                          <m:type m:val="bar"/>
                          <m:ctrlPr>
                            <a:rPr lang="en-US" altLang="zh-CN" sz="2400" i="1">
                              <a:latin typeface="Cambria Math"/>
                              <a:ea typeface="宋体" panose="02010600030101010101" pitchFamily="2" charset="-122"/>
                              <a:cs typeface="Cambria Math" panose="02040503050406030204" charset="0"/>
                              <a:sym typeface="+mn-ea"/>
                            </a:rPr>
                          </m:ctrlPr>
                        </m:fPr>
                        <m:num>
                          <m:r>
                            <a:rPr lang="en-US" altLang="zh-CN" sz="2400" i="1">
                              <a:latin typeface="Cambria Math"/>
                              <a:ea typeface="宋体" panose="02010600030101010101" pitchFamily="2" charset="-122"/>
                              <a:cs typeface="Cambria Math" panose="02040503050406030204" charset="0"/>
                              <a:sym typeface="+mn-ea"/>
                            </a:rPr>
                            <m:t>𝜋</m:t>
                          </m:r>
                        </m:num>
                        <m:den>
                          <m:r>
                            <a:rPr lang="en-US" altLang="zh-CN" sz="2400" i="1">
                              <a:latin typeface="Cambria Math"/>
                              <a:ea typeface="宋体" panose="02010600030101010101" pitchFamily="2" charset="-122"/>
                              <a:cs typeface="Cambria Math" panose="02040503050406030204" charset="0"/>
                              <a:sym typeface="+mn-ea"/>
                            </a:rPr>
                            <m:t>2</m:t>
                          </m:r>
                        </m:den>
                      </m:f>
                      <m:r>
                        <a:rPr lang="en-US" altLang="zh-CN" sz="2400" i="1">
                          <a:latin typeface="Cambria Math"/>
                          <a:ea typeface="宋体" panose="02010600030101010101" pitchFamily="2" charset="-122"/>
                          <a:cs typeface="Cambria Math" panose="02040503050406030204" charset="0"/>
                          <a:sym typeface="+mn-ea"/>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的图象关于原点的对称图形，就可得到</a:t>
                </a:r>
                <a14:m>
                  <m:oMathPara>
                    <m:oMathParaPr>
                      <m:jc/>
                    </m:oMathParaPr>
                    <m:oMath>
                      <m:r>
                        <a:rPr lang="en-US" altLang="zh-CN" sz="2400" i="1">
                          <a:latin typeface="Cambria Math"/>
                          <a:ea typeface="宋体" panose="02010600030101010101" pitchFamily="2" charset="-122"/>
                          <a:cs typeface="Cambria Math" panose="02040503050406030204" charset="0"/>
                          <a:sym typeface="+mn-ea"/>
                        </a:rPr>
                        <m:t>𝑦</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𝑡𝑎𝑛</m:t>
                      </m:r>
                      <m:r>
                        <a:rPr lang="en-US" altLang="zh-CN" sz="2400" i="1">
                          <a:latin typeface="Cambria Math"/>
                          <a:ea typeface="宋体" panose="02010600030101010101" pitchFamily="2" charset="-122"/>
                          <a:cs typeface="Cambria Math" panose="02040503050406030204" charset="0"/>
                          <a:sym typeface="+mn-ea"/>
                        </a:rPr>
                        <m:t> </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f>
                        <m:fPr>
                          <m:type m:val="bar"/>
                          <m:ctrlPr>
                            <a:rPr lang="en-US" altLang="zh-CN" sz="2400" i="1">
                              <a:latin typeface="Cambria Math"/>
                              <a:ea typeface="宋体" panose="02010600030101010101" pitchFamily="2" charset="-122"/>
                              <a:cs typeface="Cambria Math" panose="02040503050406030204" charset="0"/>
                              <a:sym typeface="+mn-ea"/>
                            </a:rPr>
                          </m:ctrlPr>
                        </m:fPr>
                        <m:num>
                          <m:r>
                            <a:rPr lang="en-US" altLang="zh-CN" sz="2400" i="1">
                              <a:latin typeface="Cambria Math"/>
                              <a:ea typeface="宋体" panose="02010600030101010101" pitchFamily="2" charset="-122"/>
                              <a:cs typeface="Cambria Math" panose="02040503050406030204" charset="0"/>
                              <a:sym typeface="+mn-ea"/>
                            </a:rPr>
                            <m:t>𝜋</m:t>
                          </m:r>
                        </m:num>
                        <m:den>
                          <m:r>
                            <a:rPr lang="en-US" altLang="zh-CN" sz="2400" i="1">
                              <a:latin typeface="Cambria Math"/>
                              <a:ea typeface="宋体" panose="02010600030101010101" pitchFamily="2" charset="-122"/>
                              <a:cs typeface="Cambria Math" panose="02040503050406030204" charset="0"/>
                              <a:sym typeface="+mn-ea"/>
                            </a:rPr>
                            <m:t>2</m:t>
                          </m:r>
                        </m:den>
                      </m:f>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0</m:t>
                      </m:r>
                      <m:r>
                        <a:rPr lang="en-US" altLang="zh-CN" sz="2400" i="1">
                          <a:latin typeface="Cambria Math"/>
                          <a:ea typeface="宋体" panose="02010600030101010101" pitchFamily="2" charset="-122"/>
                          <a:cs typeface="Cambria Math" panose="02040503050406030204" charset="0"/>
                          <a:sym typeface="+mn-ea"/>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的图象；</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endParaRPr>
              </a:p>
              <a:p>
                <a:pPr algn="l">
                  <a:lnSpc>
                    <a:spcPct val="130000"/>
                  </a:lnSpc>
                </a:pPr>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根据正切函数的周期性，只要把函数</a:t>
                </a:r>
                <a14:m>
                  <m:oMathPara>
                    <m:oMathParaPr>
                      <m:jc/>
                    </m:oMathParaPr>
                    <m:oMath>
                      <m:r>
                        <a:rPr lang="en-US" altLang="zh-CN" sz="2400" i="1">
                          <a:latin typeface="Cambria Math"/>
                          <a:ea typeface="宋体" panose="02010600030101010101" pitchFamily="2" charset="-122"/>
                          <a:cs typeface="Cambria Math" panose="02040503050406030204" charset="0"/>
                          <a:sym typeface="+mn-ea"/>
                        </a:rPr>
                        <m:t>𝑦</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𝑡𝑎𝑛</m:t>
                      </m:r>
                      <m:r>
                        <a:rPr lang="en-US" altLang="zh-CN" sz="2400" i="1">
                          <a:latin typeface="Cambria Math"/>
                          <a:ea typeface="宋体" panose="02010600030101010101" pitchFamily="2" charset="-122"/>
                          <a:cs typeface="Cambria Math" panose="02040503050406030204" charset="0"/>
                          <a:sym typeface="+mn-ea"/>
                        </a:rPr>
                        <m:t> </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r>
                        <a:rPr lang="en-US" altLang="zh-CN" sz="2400" i="1">
                          <a:latin typeface="Cambria Math"/>
                          <a:ea typeface="宋体" panose="02010600030101010101" pitchFamily="2" charset="-122"/>
                          <a:cs typeface="Cambria Math" panose="02040503050406030204" charset="0"/>
                          <a:sym typeface="+mn-ea"/>
                        </a:rPr>
                        <m:t>𝑥</m:t>
                      </m:r>
                      <m:r>
                        <a:rPr lang="en-US" altLang="zh-CN" sz="2400" i="1">
                          <a:latin typeface="Cambria Math"/>
                          <a:ea typeface="宋体" panose="02010600030101010101" pitchFamily="2" charset="-122"/>
                          <a:cs typeface="Cambria Math" panose="02040503050406030204" charset="0"/>
                          <a:sym typeface="+mn-ea"/>
                        </a:rPr>
                        <m:t>∈(−</m:t>
                      </m:r>
                      <m:f>
                        <m:fPr>
                          <m:type m:val="bar"/>
                          <m:ctrlPr>
                            <a:rPr lang="en-US" altLang="zh-CN" sz="2400" i="1">
                              <a:latin typeface="Cambria Math"/>
                              <a:ea typeface="宋体" panose="02010600030101010101" pitchFamily="2" charset="-122"/>
                              <a:cs typeface="Cambria Math" panose="02040503050406030204" charset="0"/>
                              <a:sym typeface="+mn-ea"/>
                            </a:rPr>
                          </m:ctrlPr>
                        </m:fPr>
                        <m:num>
                          <m:r>
                            <a:rPr lang="en-US" altLang="zh-CN" sz="2400" i="1">
                              <a:latin typeface="Cambria Math"/>
                              <a:ea typeface="宋体" panose="02010600030101010101" pitchFamily="2" charset="-122"/>
                              <a:cs typeface="Cambria Math" panose="02040503050406030204" charset="0"/>
                              <a:sym typeface="+mn-ea"/>
                            </a:rPr>
                            <m:t>𝜋</m:t>
                          </m:r>
                        </m:num>
                        <m:den>
                          <m:r>
                            <a:rPr lang="en-US" altLang="zh-CN" sz="2400" i="1">
                              <a:latin typeface="Cambria Math"/>
                              <a:ea typeface="宋体" panose="02010600030101010101" pitchFamily="2" charset="-122"/>
                              <a:cs typeface="Cambria Math" panose="02040503050406030204" charset="0"/>
                              <a:sym typeface="+mn-ea"/>
                            </a:rPr>
                            <m:t>2</m:t>
                          </m:r>
                        </m:den>
                      </m:f>
                      <m:r>
                        <a:rPr lang="en-US" altLang="zh-CN" sz="2400" i="1">
                          <a:latin typeface="Cambria Math"/>
                          <a:ea typeface="宋体" panose="02010600030101010101" pitchFamily="2" charset="-122"/>
                          <a:cs typeface="Cambria Math" panose="02040503050406030204" charset="0"/>
                          <a:sym typeface="+mn-ea"/>
                        </a:rPr>
                        <m:t>,</m:t>
                      </m:r>
                      <m:f>
                        <m:fPr>
                          <m:type m:val="bar"/>
                          <m:ctrlPr>
                            <a:rPr lang="en-US" altLang="zh-CN" sz="2400" i="1">
                              <a:latin typeface="Cambria Math"/>
                              <a:ea typeface="宋体" panose="02010600030101010101" pitchFamily="2" charset="-122"/>
                              <a:cs typeface="Cambria Math" panose="02040503050406030204" charset="0"/>
                              <a:sym typeface="+mn-ea"/>
                            </a:rPr>
                          </m:ctrlPr>
                        </m:fPr>
                        <m:num>
                          <m:r>
                            <a:rPr lang="en-US" altLang="zh-CN" sz="2400" i="1">
                              <a:latin typeface="Cambria Math"/>
                              <a:ea typeface="宋体" panose="02010600030101010101" pitchFamily="2" charset="-122"/>
                              <a:cs typeface="Cambria Math" panose="02040503050406030204" charset="0"/>
                              <a:sym typeface="+mn-ea"/>
                            </a:rPr>
                            <m:t>𝜋</m:t>
                          </m:r>
                        </m:num>
                        <m:den>
                          <m:r>
                            <a:rPr lang="en-US" altLang="zh-CN" sz="2400" i="1">
                              <a:latin typeface="Cambria Math"/>
                              <a:ea typeface="宋体" panose="02010600030101010101" pitchFamily="2" charset="-122"/>
                              <a:cs typeface="Cambria Math" panose="02040503050406030204" charset="0"/>
                              <a:sym typeface="+mn-ea"/>
                            </a:rPr>
                            <m:t>2</m:t>
                          </m:r>
                        </m:den>
                      </m:f>
                      <m:r>
                        <a:rPr lang="en-US" altLang="zh-CN" sz="2400" i="1">
                          <a:latin typeface="Cambria Math"/>
                          <a:ea typeface="宋体" panose="02010600030101010101" pitchFamily="2" charset="-122"/>
                          <a:cs typeface="Cambria Math" panose="02040503050406030204" charset="0"/>
                          <a:sym typeface="+mn-ea"/>
                        </a:rPr>
                        <m:t>)</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的图象向左、右平移，每次平移</a:t>
                </a:r>
                <a14:m>
                  <m:oMathPara>
                    <m:oMathParaPr>
                      <m:jc/>
                    </m:oMathParaPr>
                    <m:oMath>
                      <m:r>
                        <a:rPr lang="en-US" altLang="zh-CN" sz="2400" i="1">
                          <a:latin typeface="Cambria Math"/>
                          <a:ea typeface="宋体" panose="02010600030101010101" pitchFamily="2" charset="-122"/>
                          <a:cs typeface="Cambria Math" panose="02040503050406030204" charset="0"/>
                          <a:sym typeface="+mn-ea"/>
                        </a:rPr>
                        <m:t>𝜋</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个单位长度，就可得到正切函数</a:t>
                </a:r>
                <a14:m>
                  <m:oMathPara>
                    <m:oMathParaPr>
                      <m:jc/>
                    </m:oMathParaPr>
                    <m:oMath>
                      <m:r>
                        <a:rPr lang="en-US" altLang="zh-CN" sz="2400" i="1">
                          <a:solidFill>
                            <a:srgbClr val="FF0000"/>
                          </a:solidFill>
                          <a:latin typeface="Cambria Math"/>
                          <a:ea typeface="宋体" panose="02010600030101010101" pitchFamily="2" charset="-122"/>
                          <a:cs typeface="Cambria Math" panose="02040503050406030204" charset="0"/>
                          <a:sym typeface="+mn-ea"/>
                        </a:rPr>
                        <m:t>𝑦</m:t>
                      </m:r>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sym typeface="+mn-ea"/>
                        </a:rPr>
                        <m:t>𝑡𝑎𝑛</m:t>
                      </m:r>
                      <m:r>
                        <a:rPr lang="en-US" altLang="zh-CN" sz="2400" i="1">
                          <a:solidFill>
                            <a:srgbClr val="FF0000"/>
                          </a:solidFill>
                          <a:latin typeface="Cambria Math"/>
                          <a:ea typeface="宋体" panose="02010600030101010101" pitchFamily="2" charset="-122"/>
                          <a:cs typeface="Cambria Math" panose="02040503050406030204" charset="0"/>
                          <a:sym typeface="+mn-ea"/>
                        </a:rPr>
                        <m:t> </m:t>
                      </m:r>
                      <m:r>
                        <a:rPr lang="en-US" altLang="zh-CN" sz="2400" i="1">
                          <a:solidFill>
                            <a:srgbClr val="FF0000"/>
                          </a:solidFill>
                          <a:latin typeface="Cambria Math"/>
                          <a:ea typeface="宋体" panose="02010600030101010101" pitchFamily="2" charset="-122"/>
                          <a:cs typeface="Cambria Math" panose="02040503050406030204" charset="0"/>
                          <a:sym typeface="+mn-ea"/>
                        </a:rPr>
                        <m:t>𝑥</m:t>
                      </m:r>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sym typeface="+mn-ea"/>
                        </a:rPr>
                        <m:t>𝑥</m:t>
                      </m:r>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sym typeface="+mn-ea"/>
                        </a:rPr>
                        <m:t>𝑅</m:t>
                      </m:r>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rPr>
                        <m:t>𝑥</m:t>
                      </m:r>
                      <m:r>
                        <a:rPr lang="en-US" altLang="zh-CN" sz="2400" i="1">
                          <a:solidFill>
                            <a:srgbClr val="FF0000"/>
                          </a:solidFill>
                          <a:latin typeface="Cambria Math"/>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a:ea typeface="宋体" panose="02010600030101010101" pitchFamily="2" charset="-122"/>
                              <a:cs typeface="Cambria Math" panose="02040503050406030204" charset="0"/>
                            </a:rPr>
                          </m:ctrlPr>
                        </m:fPr>
                        <m:num>
                          <m:r>
                            <a:rPr lang="en-US" altLang="zh-CN" sz="2400" i="1">
                              <a:solidFill>
                                <a:srgbClr val="FF0000"/>
                              </a:solidFill>
                              <a:latin typeface="Cambria Math"/>
                              <a:ea typeface="宋体" panose="02010600030101010101" pitchFamily="2" charset="-122"/>
                              <a:cs typeface="Cambria Math" panose="02040503050406030204" charset="0"/>
                            </a:rPr>
                            <m:t>𝜋</m:t>
                          </m:r>
                        </m:num>
                        <m:den>
                          <m:r>
                            <a:rPr lang="en-US" altLang="zh-CN" sz="2400" i="1">
                              <a:solidFill>
                                <a:srgbClr val="FF0000"/>
                              </a:solidFill>
                              <a:latin typeface="Cambria Math"/>
                              <a:ea typeface="宋体" panose="02010600030101010101" pitchFamily="2" charset="-122"/>
                              <a:cs typeface="Cambria Math" panose="02040503050406030204" charset="0"/>
                            </a:rPr>
                            <m:t>2</m:t>
                          </m:r>
                        </m:den>
                      </m:f>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𝑘</m:t>
                      </m:r>
                      <m:r>
                        <a:rPr lang="en-US" altLang="zh-CN" sz="2400" i="1">
                          <a:solidFill>
                            <a:srgbClr val="FF0000"/>
                          </a:solidFill>
                          <a:latin typeface="Cambria Math"/>
                          <a:ea typeface="宋体" panose="02010600030101010101" pitchFamily="2" charset="-122"/>
                          <a:cs typeface="Cambria Math" panose="02040503050406030204" charset="0"/>
                        </a:rPr>
                        <m:t>𝜋</m:t>
                      </m:r>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𝑘</m:t>
                      </m:r>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𝑍</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rPr>
                  <a:t>的图象，我们把它叫做正切函数</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496887" y="553011"/>
                <a:ext cx="11120120" cy="3068469"/>
              </a:xfrm>
              <a:prstGeom prst="rect">
                <a:avLst/>
              </a:prstGeom>
              <a:blipFill rotWithShape="1">
                <a:blip r:embed="rId3"/>
                <a:stretch>
                  <a:fillRect l="-3" t="-18" r="3" b="2"/>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图片 2" title=""/>
          <p:cNvPicPr>
            <a:picLocks noChangeAspect="1"/>
          </p:cNvPicPr>
          <p:nvPr/>
        </p:nvPicPr>
        <p:blipFill>
          <a:blip r:embed="rId2"/>
          <a:stretch>
            <a:fillRect/>
          </a:stretch>
        </p:blipFill>
        <p:spPr>
          <a:xfrm>
            <a:off x="4385310" y="4197350"/>
            <a:ext cx="3960495" cy="2731135"/>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35940" y="619760"/>
                <a:ext cx="11120120" cy="3578860"/>
              </a:xfrm>
              <a:prstGeom prst="rect">
                <a:avLst/>
              </a:prstGeom>
              <a:noFill/>
            </p:spPr>
            <p:txBody>
              <a:bodyPr wrap="square" rtlCol="0">
                <a:spAutoFit/>
              </a:bodyPr>
              <a:lstStyle/>
              <a:p>
                <a:pPr algn="l">
                  <a:lnSpc>
                    <a:spcPct val="160000"/>
                  </a:lnSpc>
                </a:pPr>
                <a:r>
                  <a:rPr lang="zh-CN" sz="2400" b="1">
                    <a:latin typeface="Times New Roman" panose="02020603050405020304" pitchFamily="18" charset="0"/>
                    <a:ea typeface="黑体" panose="02010609060101010101" pitchFamily="49" charset="-122"/>
                    <a:cs typeface="Times New Roman" panose="02020603050405020304" pitchFamily="18" charset="0"/>
                    <a:sym typeface="+mn-ea"/>
                  </a:rPr>
                  <a:t>从图可以看出，正切曲线是被与</a:t>
                </a:r>
                <a14:m>
                  <m:oMathPara>
                    <m:oMathParaPr>
                      <m:jc/>
                    </m:oMathParaPr>
                    <m:oMath>
                      <m:r>
                        <a:rPr lang="en-US" altLang="zh-CN" sz="2400" i="1">
                          <a:latin typeface="Cambria Math"/>
                          <a:ea typeface="宋体" panose="02010600030101010101" pitchFamily="2" charset="-122"/>
                          <a:cs typeface="Cambria Math" panose="02040503050406030204" charset="0"/>
                          <a:sym typeface="+mn-ea"/>
                        </a:rPr>
                        <m:t>𝑦</m:t>
                      </m:r>
                    </m:oMath>
                  </m:oMathPara>
                </a14:m>
                <a:r>
                  <a:rPr lang="zh-CN" altLang="en-US" sz="2400" b="1">
                    <a:latin typeface="Times New Roman" panose="02020603050405020304" pitchFamily="18" charset="0"/>
                    <a:ea typeface="黑体" panose="02010609060101010101" pitchFamily="49" charset="-122"/>
                    <a:cs typeface="Times New Roman" panose="02020603050405020304" pitchFamily="18" charset="0"/>
                    <a:sym typeface="+mn-ea"/>
                  </a:rPr>
                  <a:t>轴平行的一系列直线</a:t>
                </a:r>
                <a14:m>
                  <m:oMathPara>
                    <m:oMathParaPr>
                      <m:jc/>
                    </m:oMathParaPr>
                    <m:oMath>
                      <m:r>
                        <a:rPr lang="en-US" altLang="zh-CN" sz="2400" i="1">
                          <a:solidFill>
                            <a:srgbClr val="FF0000"/>
                          </a:solidFill>
                          <a:latin typeface="Cambria Math"/>
                          <a:ea typeface="宋体" panose="02010600030101010101" pitchFamily="2" charset="-122"/>
                          <a:cs typeface="Cambria Math" panose="02040503050406030204" charset="0"/>
                        </a:rPr>
                        <m:t>𝑥</m:t>
                      </m:r>
                      <m:r>
                        <a:rPr lang="en-US" altLang="zh-CN" sz="2400" i="1">
                          <a:solidFill>
                            <a:srgbClr val="FF0000"/>
                          </a:solidFill>
                          <a:latin typeface="Cambria Math"/>
                          <a:ea typeface="宋体" panose="02010600030101010101" pitchFamily="2" charset="-122"/>
                          <a:cs typeface="Cambria Math" panose="02040503050406030204" charset="0"/>
                        </a:rPr>
                        <m:t>=</m:t>
                      </m:r>
                      <m:f>
                        <m:fPr>
                          <m:type m:val="bar"/>
                          <m:ctrlPr>
                            <a:rPr lang="en-US" altLang="zh-CN" sz="2400" i="1">
                              <a:solidFill>
                                <a:srgbClr val="FF0000"/>
                              </a:solidFill>
                              <a:latin typeface="Cambria Math"/>
                              <a:ea typeface="宋体" panose="02010600030101010101" pitchFamily="2" charset="-122"/>
                              <a:cs typeface="Cambria Math" panose="02040503050406030204" charset="0"/>
                            </a:rPr>
                          </m:ctrlPr>
                        </m:fPr>
                        <m:num>
                          <m:r>
                            <a:rPr lang="en-US" altLang="zh-CN" sz="2400" i="1">
                              <a:solidFill>
                                <a:srgbClr val="FF0000"/>
                              </a:solidFill>
                              <a:latin typeface="Cambria Math"/>
                              <a:ea typeface="宋体" panose="02010600030101010101" pitchFamily="2" charset="-122"/>
                              <a:cs typeface="Cambria Math" panose="02040503050406030204" charset="0"/>
                            </a:rPr>
                            <m:t>𝜋</m:t>
                          </m:r>
                        </m:num>
                        <m:den>
                          <m:r>
                            <a:rPr lang="en-US" altLang="zh-CN" sz="2400" i="1">
                              <a:solidFill>
                                <a:srgbClr val="FF0000"/>
                              </a:solidFill>
                              <a:latin typeface="Cambria Math"/>
                              <a:ea typeface="宋体" panose="02010600030101010101" pitchFamily="2" charset="-122"/>
                              <a:cs typeface="Cambria Math" panose="02040503050406030204" charset="0"/>
                            </a:rPr>
                            <m:t>2</m:t>
                          </m:r>
                        </m:den>
                      </m:f>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𝑘</m:t>
                      </m:r>
                      <m:r>
                        <a:rPr lang="en-US" altLang="zh-CN" sz="2400" i="1">
                          <a:solidFill>
                            <a:srgbClr val="FF0000"/>
                          </a:solidFill>
                          <a:latin typeface="Cambria Math"/>
                          <a:ea typeface="宋体" panose="02010600030101010101" pitchFamily="2" charset="-122"/>
                          <a:cs typeface="Cambria Math" panose="02040503050406030204" charset="0"/>
                        </a:rPr>
                        <m:t>𝜋</m:t>
                      </m:r>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𝑘</m:t>
                      </m:r>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𝑍</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所隔开的无穷多支形状相同的曲线组成的</a:t>
                </a:r>
                <a:r>
                  <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l">
                  <a:lnSpc>
                    <a:spcPct val="160000"/>
                  </a:lnSpc>
                </a:pPr>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观察正切曲线可知，正切函数在区间</a:t>
                </a:r>
                <a14:m>
                  <m:oMathPara>
                    <m:oMathParaPr>
                      <m:jc/>
                    </m:oMathParaPr>
                    <m:oMath>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chemeClr val="tx1"/>
                              </a:solidFill>
                              <a:latin typeface="Cambria Math"/>
                              <a:ea typeface="宋体" panose="02010600030101010101" pitchFamily="2" charset="-122"/>
                              <a:cs typeface="Cambria Math" panose="02040503050406030204" charset="0"/>
                            </a:rPr>
                          </m:ctrlPr>
                        </m:fPr>
                        <m:num>
                          <m:r>
                            <a:rPr lang="en-US" altLang="zh-CN" sz="2400" i="1">
                              <a:solidFill>
                                <a:schemeClr val="tx1"/>
                              </a:solidFill>
                              <a:latin typeface="Cambria Math"/>
                              <a:ea typeface="宋体" panose="02010600030101010101" pitchFamily="2" charset="-122"/>
                              <a:cs typeface="Cambria Math" panose="02040503050406030204" charset="0"/>
                            </a:rPr>
                            <m:t>𝜋</m:t>
                          </m:r>
                        </m:num>
                        <m:den>
                          <m:r>
                            <a:rPr lang="en-US" altLang="zh-CN" sz="2400" i="1">
                              <a:solidFill>
                                <a:schemeClr val="tx1"/>
                              </a:solidFill>
                              <a:latin typeface="Cambria Math"/>
                              <a:ea typeface="宋体" panose="02010600030101010101" pitchFamily="2" charset="-122"/>
                              <a:cs typeface="Cambria Math" panose="02040503050406030204" charset="0"/>
                            </a:rPr>
                            <m:t>2</m:t>
                          </m:r>
                        </m:den>
                      </m:f>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chemeClr val="tx1"/>
                              </a:solidFill>
                              <a:latin typeface="Cambria Math"/>
                              <a:ea typeface="宋体" panose="02010600030101010101" pitchFamily="2" charset="-122"/>
                              <a:cs typeface="Cambria Math" panose="02040503050406030204" charset="0"/>
                            </a:rPr>
                          </m:ctrlPr>
                        </m:fPr>
                        <m:num>
                          <m:r>
                            <a:rPr lang="en-US" altLang="zh-CN" sz="2400" i="1">
                              <a:solidFill>
                                <a:schemeClr val="tx1"/>
                              </a:solidFill>
                              <a:latin typeface="Cambria Math"/>
                              <a:ea typeface="宋体" panose="02010600030101010101" pitchFamily="2" charset="-122"/>
                              <a:cs typeface="Cambria Math" panose="02040503050406030204" charset="0"/>
                            </a:rPr>
                            <m:t>𝜋</m:t>
                          </m:r>
                        </m:num>
                        <m:den>
                          <m:r>
                            <a:rPr lang="en-US" altLang="zh-CN" sz="2400" i="1">
                              <a:solidFill>
                                <a:schemeClr val="tx1"/>
                              </a:solidFill>
                              <a:latin typeface="Cambria Math"/>
                              <a:ea typeface="宋体" panose="02010600030101010101" pitchFamily="2" charset="-122"/>
                              <a:cs typeface="Cambria Math" panose="02040503050406030204" charset="0"/>
                            </a:rPr>
                            <m:t>2</m:t>
                          </m:r>
                        </m:den>
                      </m:f>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上单调递增</a:t>
                </a:r>
                <a:r>
                  <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algn="l">
                  <a:lnSpc>
                    <a:spcPct val="160000"/>
                  </a:lnSpc>
                </a:pPr>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由正切函数的周期性可得，正切函数在每一个区间</a:t>
                </a:r>
                <a14:m>
                  <m:oMathPara>
                    <m:oMathParaPr>
                      <m:jc/>
                    </m:oMathParaPr>
                    <m:oMath>
                      <m:r>
                        <a:rPr lang="en-US" altLang="zh-CN" sz="2400" i="1">
                          <a:solidFill>
                            <a:srgbClr val="FF0000"/>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a:ea typeface="宋体" panose="02010600030101010101" pitchFamily="2" charset="-122"/>
                              <a:cs typeface="Cambria Math" panose="02040503050406030204" charset="0"/>
                            </a:rPr>
                          </m:ctrlPr>
                        </m:fPr>
                        <m:num>
                          <m:r>
                            <a:rPr lang="en-US" altLang="zh-CN" sz="2400" i="1">
                              <a:solidFill>
                                <a:srgbClr val="FF0000"/>
                              </a:solidFill>
                              <a:latin typeface="Cambria Math"/>
                              <a:ea typeface="宋体" panose="02010600030101010101" pitchFamily="2" charset="-122"/>
                              <a:cs typeface="Cambria Math" panose="02040503050406030204" charset="0"/>
                            </a:rPr>
                            <m:t>𝜋</m:t>
                          </m:r>
                        </m:num>
                        <m:den>
                          <m:r>
                            <a:rPr lang="en-US" altLang="zh-CN" sz="2400" i="1">
                              <a:solidFill>
                                <a:srgbClr val="FF0000"/>
                              </a:solidFill>
                              <a:latin typeface="Cambria Math"/>
                              <a:ea typeface="宋体" panose="02010600030101010101" pitchFamily="2" charset="-122"/>
                              <a:cs typeface="Cambria Math" panose="02040503050406030204" charset="0"/>
                            </a:rPr>
                            <m:t>2</m:t>
                          </m:r>
                        </m:den>
                      </m:f>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sym typeface="+mn-ea"/>
                        </a:rPr>
                        <m:t>𝑘</m:t>
                      </m:r>
                      <m:r>
                        <a:rPr lang="en-US" altLang="zh-CN" sz="2400" i="1">
                          <a:solidFill>
                            <a:srgbClr val="FF0000"/>
                          </a:solidFill>
                          <a:latin typeface="Cambria Math"/>
                          <a:ea typeface="宋体" panose="02010600030101010101" pitchFamily="2" charset="-122"/>
                          <a:cs typeface="Cambria Math" panose="02040503050406030204" charset="0"/>
                          <a:sym typeface="+mn-ea"/>
                        </a:rPr>
                        <m:t>𝜋</m:t>
                      </m:r>
                      <m:r>
                        <a:rPr lang="en-US" altLang="zh-CN" sz="2400" i="1">
                          <a:solidFill>
                            <a:srgbClr val="FF0000"/>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rgbClr val="FF0000"/>
                              </a:solidFill>
                              <a:latin typeface="Cambria Math"/>
                              <a:ea typeface="宋体" panose="02010600030101010101" pitchFamily="2" charset="-122"/>
                              <a:cs typeface="Cambria Math" panose="02040503050406030204" charset="0"/>
                            </a:rPr>
                          </m:ctrlPr>
                        </m:fPr>
                        <m:num>
                          <m:r>
                            <a:rPr lang="en-US" altLang="zh-CN" sz="2400" i="1">
                              <a:solidFill>
                                <a:srgbClr val="FF0000"/>
                              </a:solidFill>
                              <a:latin typeface="Cambria Math"/>
                              <a:ea typeface="宋体" panose="02010600030101010101" pitchFamily="2" charset="-122"/>
                              <a:cs typeface="Cambria Math" panose="02040503050406030204" charset="0"/>
                            </a:rPr>
                            <m:t>𝜋</m:t>
                          </m:r>
                        </m:num>
                        <m:den>
                          <m:r>
                            <a:rPr lang="en-US" altLang="zh-CN" sz="2400" i="1">
                              <a:solidFill>
                                <a:srgbClr val="FF0000"/>
                              </a:solidFill>
                              <a:latin typeface="Cambria Math"/>
                              <a:ea typeface="宋体" panose="02010600030101010101" pitchFamily="2" charset="-122"/>
                              <a:cs typeface="Cambria Math" panose="02040503050406030204" charset="0"/>
                            </a:rPr>
                            <m:t>2</m:t>
                          </m:r>
                        </m:den>
                      </m:f>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sym typeface="+mn-ea"/>
                        </a:rPr>
                        <m:t>𝑘</m:t>
                      </m:r>
                      <m:r>
                        <a:rPr lang="en-US" altLang="zh-CN" sz="2400" i="1">
                          <a:solidFill>
                            <a:srgbClr val="FF0000"/>
                          </a:solidFill>
                          <a:latin typeface="Cambria Math"/>
                          <a:ea typeface="宋体" panose="02010600030101010101" pitchFamily="2" charset="-122"/>
                          <a:cs typeface="Cambria Math" panose="02040503050406030204" charset="0"/>
                          <a:sym typeface="+mn-ea"/>
                        </a:rPr>
                        <m:t>𝜋</m:t>
                      </m:r>
                      <m:r>
                        <a:rPr lang="en-US" altLang="zh-CN" sz="2400" i="1">
                          <a:solidFill>
                            <a:srgbClr val="FF0000"/>
                          </a:solidFill>
                          <a:latin typeface="Cambria Math"/>
                          <a:ea typeface="宋体" panose="02010600030101010101" pitchFamily="2" charset="-122"/>
                          <a:cs typeface="Cambria Math" panose="02040503050406030204" charset="0"/>
                          <a:sym typeface="+mn-ea"/>
                        </a:rPr>
                        <m:t>)(</m:t>
                      </m:r>
                      <m:r>
                        <a:rPr lang="en-US" altLang="zh-CN" sz="2400" i="1">
                          <a:solidFill>
                            <a:srgbClr val="FF0000"/>
                          </a:solidFill>
                          <a:latin typeface="Cambria Math"/>
                          <a:ea typeface="宋体" panose="02010600030101010101" pitchFamily="2" charset="-122"/>
                          <a:cs typeface="Cambria Math" panose="02040503050406030204" charset="0"/>
                        </a:rPr>
                        <m:t>𝑘</m:t>
                      </m:r>
                      <m:r>
                        <a:rPr lang="en-US" altLang="zh-CN" sz="2400" i="1">
                          <a:solidFill>
                            <a:srgbClr val="FF0000"/>
                          </a:solidFill>
                          <a:latin typeface="Cambria Math"/>
                          <a:ea typeface="宋体" panose="02010600030101010101" pitchFamily="2" charset="-122"/>
                          <a:cs typeface="Cambria Math" panose="02040503050406030204" charset="0"/>
                        </a:rPr>
                        <m:t>∈</m:t>
                      </m:r>
                      <m:r>
                        <a:rPr lang="en-US" altLang="zh-CN" sz="2400" i="1">
                          <a:solidFill>
                            <a:srgbClr val="FF0000"/>
                          </a:solidFill>
                          <a:latin typeface="Cambria Math"/>
                          <a:ea typeface="宋体" panose="02010600030101010101" pitchFamily="2" charset="-122"/>
                          <a:cs typeface="Cambria Math" panose="02040503050406030204" charset="0"/>
                        </a:rPr>
                        <m:t>𝑍</m:t>
                      </m:r>
                      <m:r>
                        <a:rPr lang="en-US" altLang="zh-CN" sz="2400" i="1">
                          <a:solidFill>
                            <a:srgbClr val="FF0000"/>
                          </a:solidFill>
                          <a:latin typeface="Cambria Math"/>
                          <a:ea typeface="宋体" panose="02010600030101010101" pitchFamily="2" charset="-122"/>
                          <a:cs typeface="Cambria Math" panose="02040503050406030204" charset="0"/>
                          <a:sym typeface="+mn-ea"/>
                        </a:rPr>
                        <m:t>)</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上单调递增</a:t>
                </a:r>
                <a:r>
                  <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35940" y="619760"/>
                <a:ext cx="11120120" cy="3578860"/>
              </a:xfrm>
              <a:prstGeom prst="rect">
                <a:avLst/>
              </a:prstGeom>
              <a:blipFill rotWithShape="1">
                <a:blip r:embed="rId3"/>
                <a:stretch>
                  <a:fillRect/>
                </a:stretch>
              </a:blipFill>
            </p:spPr>
            <p:txBody>
              <a:bodyPr/>
              <a:lstStyle/>
              <a:p>
                <a:r>
                  <a:rPr lang="zh-CN" altLang="en-US">
                    <a:noFill/>
                  </a:rPr>
                  <a:t> </a:t>
                </a:r>
              </a:p>
            </p:txBody>
          </p:sp>
        </mc:Fallback>
      </mc:AlternateContent>
      <p:sp>
        <p:nvSpPr>
          <p:cNvPr id="2" name="矩形 1" title=""/>
          <p:cNvSpPr/>
          <p:nvPr/>
        </p:nvSpPr>
        <p:spPr>
          <a:xfrm>
            <a:off x="525145" y="2112645"/>
            <a:ext cx="11075035" cy="2085975"/>
          </a:xfrm>
          <a:prstGeom prst="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down)">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down)">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图片 2" title=""/>
          <p:cNvPicPr>
            <a:picLocks noChangeAspect="1"/>
          </p:cNvPicPr>
          <p:nvPr/>
        </p:nvPicPr>
        <p:blipFill>
          <a:blip r:embed="rId2"/>
          <a:stretch>
            <a:fillRect/>
          </a:stretch>
        </p:blipFill>
        <p:spPr>
          <a:xfrm>
            <a:off x="4116070" y="2818765"/>
            <a:ext cx="3960495" cy="2731135"/>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panose="020b0503020204020204" pitchFamily="34" charset="-122"/>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9" name="文本框 8" title=""/>
              <p:cNvSpPr txBox="1"/>
              <p:nvPr/>
            </p:nvSpPr>
            <p:spPr>
              <a:xfrm>
                <a:off x="503555" y="850900"/>
                <a:ext cx="11383645" cy="1387880"/>
              </a:xfrm>
              <a:prstGeom prst="rect">
                <a:avLst/>
              </a:prstGeom>
              <a:noFill/>
              <a:ln w="28575">
                <a:solidFill>
                  <a:schemeClr val="accent1">
                    <a:lumMod val="75000"/>
                  </a:schemeClr>
                </a:solidFill>
                <a:prstDash val="dash"/>
              </a:ln>
            </p:spPr>
            <p:txBody>
              <a:bodyPr wrap="square" rtlCol="0">
                <a:spAutoFit/>
              </a:bodyPr>
              <a:lstStyle/>
              <a:p>
                <a:pPr algn="l">
                  <a:lnSpc>
                    <a:spcPct val="160000"/>
                  </a:lnSpc>
                </a:pPr>
                <a:r>
                  <a:rPr lang="zh-CN" sz="2400" b="1">
                    <a:latin typeface="Times New Roman" panose="02020603050405020304" pitchFamily="18" charset="0"/>
                    <a:ea typeface="黑体" panose="02010609060101010101" pitchFamily="49" charset="-122"/>
                    <a:cs typeface="Times New Roman" panose="02020603050405020304" pitchFamily="18" charset="0"/>
                    <a:sym typeface="+mn-ea"/>
                  </a:rPr>
                  <a:t>当</a:t>
                </a:r>
                <a14:m>
                  <m:oMathPara>
                    <m:oMathParaPr>
                      <m:jc/>
                    </m:oMathParaPr>
                    <m:oMath>
                      <m:r>
                        <a:rPr lang="en-US" altLang="zh-CN" sz="2400" i="1">
                          <a:solidFill>
                            <a:schemeClr val="tx1"/>
                          </a:solidFill>
                          <a:latin typeface="Cambria Math"/>
                          <a:ea typeface="宋体" panose="02010600030101010101" pitchFamily="2" charset="-122"/>
                          <a:cs typeface="Cambria Math" panose="02040503050406030204" charset="0"/>
                          <a:sym typeface="+mn-ea"/>
                        </a:rPr>
                        <m:t>𝑥</m:t>
                      </m:r>
                      <m:r>
                        <a:rPr lang="en-US" altLang="zh-CN" sz="2400" i="1">
                          <a:solidFill>
                            <a:schemeClr val="tx1"/>
                          </a:solidFill>
                          <a:latin typeface="Cambria Math"/>
                          <a:ea typeface="宋体" panose="02010600030101010101" pitchFamily="2" charset="-122"/>
                          <a:cs typeface="Cambria Math" panose="02040503050406030204" charset="0"/>
                          <a:sym typeface="+mn-ea"/>
                        </a:rPr>
                        <m:t>∈</m:t>
                      </m:r>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chemeClr val="tx1"/>
                              </a:solidFill>
                              <a:latin typeface="Cambria Math"/>
                              <a:ea typeface="宋体" panose="02010600030101010101" pitchFamily="2" charset="-122"/>
                              <a:cs typeface="Cambria Math" panose="02040503050406030204" charset="0"/>
                            </a:rPr>
                          </m:ctrlPr>
                        </m:fPr>
                        <m:num>
                          <m:r>
                            <a:rPr lang="en-US" altLang="zh-CN" sz="2400" i="1">
                              <a:solidFill>
                                <a:schemeClr val="tx1"/>
                              </a:solidFill>
                              <a:latin typeface="Cambria Math"/>
                              <a:ea typeface="宋体" panose="02010600030101010101" pitchFamily="2" charset="-122"/>
                              <a:cs typeface="Cambria Math" panose="02040503050406030204" charset="0"/>
                            </a:rPr>
                            <m:t>𝜋</m:t>
                          </m:r>
                        </m:num>
                        <m:den>
                          <m:r>
                            <a:rPr lang="en-US" altLang="zh-CN" sz="2400" i="1">
                              <a:solidFill>
                                <a:schemeClr val="tx1"/>
                              </a:solidFill>
                              <a:latin typeface="Cambria Math"/>
                              <a:ea typeface="宋体" panose="02010600030101010101" pitchFamily="2" charset="-122"/>
                              <a:cs typeface="Cambria Math" panose="02040503050406030204" charset="0"/>
                            </a:rPr>
                            <m:t>2</m:t>
                          </m:r>
                        </m:den>
                      </m:f>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f>
                        <m:fPr>
                          <m:type m:val="bar"/>
                          <m:ctrlPr>
                            <a:rPr lang="en-US" altLang="zh-CN" sz="2400" i="1">
                              <a:solidFill>
                                <a:schemeClr val="tx1"/>
                              </a:solidFill>
                              <a:latin typeface="Cambria Math"/>
                              <a:ea typeface="宋体" panose="02010600030101010101" pitchFamily="2" charset="-122"/>
                              <a:cs typeface="Cambria Math" panose="02040503050406030204" charset="0"/>
                            </a:rPr>
                          </m:ctrlPr>
                        </m:fPr>
                        <m:num>
                          <m:r>
                            <a:rPr lang="en-US" altLang="zh-CN" sz="2400" i="1">
                              <a:solidFill>
                                <a:schemeClr val="tx1"/>
                              </a:solidFill>
                              <a:latin typeface="Cambria Math"/>
                              <a:ea typeface="宋体" panose="02010600030101010101" pitchFamily="2" charset="-122"/>
                              <a:cs typeface="Cambria Math" panose="02040503050406030204" charset="0"/>
                            </a:rPr>
                            <m:t>𝜋</m:t>
                          </m:r>
                        </m:num>
                        <m:den>
                          <m:r>
                            <a:rPr lang="en-US" altLang="zh-CN" sz="2400" i="1">
                              <a:solidFill>
                                <a:schemeClr val="tx1"/>
                              </a:solidFill>
                              <a:latin typeface="Cambria Math"/>
                              <a:ea typeface="宋体" panose="02010600030101010101" pitchFamily="2" charset="-122"/>
                              <a:cs typeface="Cambria Math" panose="02040503050406030204" charset="0"/>
                            </a:rPr>
                            <m:t>2</m:t>
                          </m:r>
                        </m:den>
                      </m:f>
                      <m:r>
                        <m:rPr>
                          <m:sty m:val="bi"/>
                        </m:rPr>
                        <a:rPr lang="en-US" altLang="zh-CN" sz="2400" b="1" i="1">
                          <a:solidFill>
                            <a:schemeClr val="tx1"/>
                          </a:solidFill>
                          <a:latin typeface="Cambria Math"/>
                          <a:ea typeface="宋体" panose="02010600030101010101" pitchFamily="2" charset="-122"/>
                          <a:cs typeface="Cambria Math" panose="02040503050406030204" charset="0"/>
                          <a:sym typeface="+mn-ea"/>
                        </a:rPr>
                        <m:t>)</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时</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14:m>
                  <m:oMathPara>
                    <m:oMathParaPr>
                      <m:jc/>
                    </m:oMathParaPr>
                    <m:oMath>
                      <m:r>
                        <a:rPr lang="en-US" altLang="zh-CN" sz="2400" i="1">
                          <a:solidFill>
                            <a:schemeClr val="tx1"/>
                          </a:solidFill>
                          <a:latin typeface="Cambria Math"/>
                          <a:ea typeface="宋体" panose="02010600030101010101" pitchFamily="2" charset="-122"/>
                          <a:cs typeface="Cambria Math" panose="02040503050406030204" charset="0"/>
                          <a:sym typeface="+mn-ea"/>
                        </a:rPr>
                        <m:t>𝑡𝑎𝑛</m:t>
                      </m:r>
                      <m:r>
                        <a:rPr lang="en-US" altLang="zh-CN" sz="2400" i="1">
                          <a:solidFill>
                            <a:schemeClr val="tx1"/>
                          </a:solidFill>
                          <a:latin typeface="Cambria Math"/>
                          <a:ea typeface="宋体" panose="02010600030101010101" pitchFamily="2" charset="-122"/>
                          <a:cs typeface="Cambria Math" panose="02040503050406030204" charset="0"/>
                          <a:sym typeface="+mn-ea"/>
                        </a:rPr>
                        <m:t> </m:t>
                      </m:r>
                      <m:r>
                        <a:rPr lang="en-US" altLang="zh-CN" sz="2400" i="1">
                          <a:solidFill>
                            <a:schemeClr val="tx1"/>
                          </a:solidFill>
                          <a:latin typeface="Cambria Math"/>
                          <a:ea typeface="宋体" panose="02010600030101010101" pitchFamily="2" charset="-122"/>
                          <a:cs typeface="Cambria Math" panose="02040503050406030204" charset="0"/>
                          <a:sym typeface="+mn-ea"/>
                        </a:rPr>
                        <m:t>𝑥</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在</a:t>
                </a:r>
                <a14:m>
                  <m:oMathPara>
                    <m:oMathParaPr>
                      <m:jc/>
                    </m:oMathParaPr>
                    <m:oMath>
                      <m:r>
                        <a:rPr lang="en-US" altLang="zh-CN" sz="2400" i="1">
                          <a:solidFill>
                            <a:schemeClr val="tx1"/>
                          </a:solidFill>
                          <a:latin typeface="Cambria Math"/>
                          <a:ea typeface="宋体" panose="02010600030101010101" pitchFamily="2" charset="-122"/>
                          <a:cs typeface="Cambria Math" panose="02040503050406030204" charset="0"/>
                          <a:sym typeface="+mn-ea"/>
                        </a:rPr>
                        <m:t>(−∞,+∞)</m:t>
                      </m:r>
                    </m:oMath>
                  </m:oMathPara>
                </a14:m>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内可取到任意实数值，但没有最大值、最小值</a:t>
                </a:r>
                <a:r>
                  <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algn="l">
                  <a:lnSpc>
                    <a:spcPct val="160000"/>
                  </a:lnSpc>
                </a:pPr>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因此，正切函数的值域是实数集</a:t>
                </a:r>
                <a:r>
                  <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R.</a:t>
                </a:r>
                <a:endParaRPr lang="en-US" altLang="zh-CN"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03555" y="850900"/>
                <a:ext cx="11383645" cy="1387880"/>
              </a:xfrm>
              <a:prstGeom prst="rect">
                <a:avLst/>
              </a:prstGeom>
              <a:blipFill rotWithShape="1">
                <a:blip r:embed="rId3"/>
                <a:stretch>
                  <a:fillRect l="-128" t="-1052" r="-123" b="-1023"/>
                </a:stretch>
              </a:blipFill>
              <a:ln w="28575">
                <a:solidFill>
                  <a:schemeClr val="accent1">
                    <a:lumMod val="75000"/>
                  </a:schemeClr>
                </a:solidFill>
                <a:prstDash val="dash"/>
              </a:ln>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1.xml><?xml version="1.0" encoding="utf-8"?>
<p:tagLst xmlns:p="http://schemas.openxmlformats.org/presentationml/2006/main">
  <p:tag name="KSO_WM_UNIT_TABLE_BEAUTIFY" val="smartTable{1c4c8fe8-f3bf-4a21-be69-8bc777ee8ea1}"/>
</p:tagLst>
</file>

<file path=ppt/tags/tag7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5.xml><?xml version="1.0" encoding="utf-8"?>
<p:tagLst xmlns:p="http://schemas.openxmlformats.org/presentationml/2006/main">
  <p:tag name="AS_OS" val="Unix 3.10 unknown"/>
  <p:tag name="AS_RELEASE_DATE" val="2023.03.31"/>
  <p:tag name="AS_TITLE" val="Aspose.Slides for Java"/>
  <p:tag name="AS_VERSION" val="23.3"/>
  <p:tag name="COMMONDATA" val="eyJoZGlkIjoiMGNjMjdlMmM4MTUwY2Q5YmE2NGU4YjhmMTdjOWQxOGQifQ=="/>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heme/theme1.xml><?xml version="1.0" encoding="utf-8"?>
<a:theme xmlns:r="http://schemas.openxmlformats.org/officeDocument/2006/relationships"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310</Paragraphs>
  <Slides>39</Slides>
  <Notes>0</Notes>
  <TotalTime>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39</vt:i4>
      </vt:variant>
    </vt:vector>
  </HeadingPairs>
  <TitlesOfParts>
    <vt:vector baseType="lpstr" size="48">
      <vt:lpstr>Arial</vt:lpstr>
      <vt:lpstr>微软雅黑</vt:lpstr>
      <vt:lpstr>Wingdings</vt:lpstr>
      <vt:lpstr>宋体</vt:lpstr>
      <vt:lpstr>黑体</vt:lpstr>
      <vt:lpstr>Times New Roman</vt:lpstr>
      <vt:lpstr>Cambria Math</vt:lpstr>
      <vt:lpstr>等线</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2023-12-12T08:52:33.586</cp:lastPrinted>
  <dcterms:created xsi:type="dcterms:W3CDTF">2023-12-12T08:52:33Z</dcterms:created>
  <dcterms:modified xsi:type="dcterms:W3CDTF">2023-12-12T00:52:33Z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