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Default Extension="emf" ContentType="image/x-emf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68" r:id="rId25"/>
    <p:sldId id="277" r:id="rId26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540" y="132"/>
      </p:cViewPr>
      <p:guideLst>
        <p:guide orient="horz" pos="2137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" Type="http://schemas.openxmlformats.org/officeDocument/2006/relationships/slide" Target="slides/slide1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tags" Target="tags/tag75.xml" /><Relationship Id="rId28" Type="http://schemas.openxmlformats.org/officeDocument/2006/relationships/presProps" Target="presProps.xml" /><Relationship Id="rId29" Type="http://schemas.openxmlformats.org/officeDocument/2006/relationships/viewProps" Target="viewProps.xml" /><Relationship Id="rId3" Type="http://schemas.openxmlformats.org/officeDocument/2006/relationships/slide" Target="slides/slide2.xml" /><Relationship Id="rId30" Type="http://schemas.openxmlformats.org/officeDocument/2006/relationships/theme" Target="theme/theme1.xml" /><Relationship Id="rId31" Type="http://schemas.openxmlformats.org/officeDocument/2006/relationships/tableStyles" Target="tableStyles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8.xml" /><Relationship Id="rId2" Type="http://schemas.openxmlformats.org/officeDocument/2006/relationships/tags" Target="../tags/tag49.xml" /><Relationship Id="rId3" Type="http://schemas.openxmlformats.org/officeDocument/2006/relationships/tags" Target="../tags/tag50.xml" /><Relationship Id="rId4" Type="http://schemas.openxmlformats.org/officeDocument/2006/relationships/tags" Target="../tags/tag51.xml" /><Relationship Id="rId5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2.xml" /><Relationship Id="rId2" Type="http://schemas.openxmlformats.org/officeDocument/2006/relationships/tags" Target="../tags/tag53.xml" /><Relationship Id="rId3" Type="http://schemas.openxmlformats.org/officeDocument/2006/relationships/tags" Target="../tags/tag54.xml" /><Relationship Id="rId4" Type="http://schemas.openxmlformats.org/officeDocument/2006/relationships/tags" Target="../tags/tag55.xml" /><Relationship Id="rId5" Type="http://schemas.openxmlformats.org/officeDocument/2006/relationships/tags" Target="../tags/tag56.xml" /><Relationship Id="rId6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.xml" /><Relationship Id="rId2" Type="http://schemas.openxmlformats.org/officeDocument/2006/relationships/tags" Target="../tags/tag7.xml" /><Relationship Id="rId3" Type="http://schemas.openxmlformats.org/officeDocument/2006/relationships/tags" Target="../tags/tag8.xml" /><Relationship Id="rId4" Type="http://schemas.openxmlformats.org/officeDocument/2006/relationships/tags" Target="../tags/tag9.xml" /><Relationship Id="rId5" Type="http://schemas.openxmlformats.org/officeDocument/2006/relationships/tags" Target="../tags/tag10.xml" /><Relationship Id="rId6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.xml" /><Relationship Id="rId2" Type="http://schemas.openxmlformats.org/officeDocument/2006/relationships/tags" Target="../tags/tag12.xml" /><Relationship Id="rId3" Type="http://schemas.openxmlformats.org/officeDocument/2006/relationships/tags" Target="../tags/tag13.xml" /><Relationship Id="rId4" Type="http://schemas.openxmlformats.org/officeDocument/2006/relationships/tags" Target="../tags/tag14.xml" /><Relationship Id="rId5" Type="http://schemas.openxmlformats.org/officeDocument/2006/relationships/tags" Target="../tags/tag15.xml" /><Relationship Id="rId6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6.xml" /><Relationship Id="rId2" Type="http://schemas.openxmlformats.org/officeDocument/2006/relationships/tags" Target="../tags/tag17.xml" /><Relationship Id="rId3" Type="http://schemas.openxmlformats.org/officeDocument/2006/relationships/tags" Target="../tags/tag18.xml" /><Relationship Id="rId4" Type="http://schemas.openxmlformats.org/officeDocument/2006/relationships/tags" Target="../tags/tag19.xml" /><Relationship Id="rId5" Type="http://schemas.openxmlformats.org/officeDocument/2006/relationships/tags" Target="../tags/tag20.xml" /><Relationship Id="rId6" Type="http://schemas.openxmlformats.org/officeDocument/2006/relationships/tags" Target="../tags/tag21.xml" /><Relationship Id="rId7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2.xml" /><Relationship Id="rId2" Type="http://schemas.openxmlformats.org/officeDocument/2006/relationships/tags" Target="../tags/tag23.xml" /><Relationship Id="rId3" Type="http://schemas.openxmlformats.org/officeDocument/2006/relationships/tags" Target="../tags/tag24.xml" /><Relationship Id="rId4" Type="http://schemas.openxmlformats.org/officeDocument/2006/relationships/tags" Target="../tags/tag25.xml" /><Relationship Id="rId5" Type="http://schemas.openxmlformats.org/officeDocument/2006/relationships/tags" Target="../tags/tag26.xml" /><Relationship Id="rId6" Type="http://schemas.openxmlformats.org/officeDocument/2006/relationships/tags" Target="../tags/tag27.xml" /><Relationship Id="rId7" Type="http://schemas.openxmlformats.org/officeDocument/2006/relationships/tags" Target="../tags/tag28.xml" /><Relationship Id="rId8" Type="http://schemas.openxmlformats.org/officeDocument/2006/relationships/tags" Target="../tags/tag29.xml" /><Relationship Id="rId9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0.xml" /><Relationship Id="rId2" Type="http://schemas.openxmlformats.org/officeDocument/2006/relationships/tags" Target="../tags/tag31.xml" /><Relationship Id="rId3" Type="http://schemas.openxmlformats.org/officeDocument/2006/relationships/tags" Target="../tags/tag32.xml" /><Relationship Id="rId4" Type="http://schemas.openxmlformats.org/officeDocument/2006/relationships/tags" Target="../tags/tag33.xml" /><Relationship Id="rId5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4.xml" /><Relationship Id="rId2" Type="http://schemas.openxmlformats.org/officeDocument/2006/relationships/tags" Target="../tags/tag35.xml" /><Relationship Id="rId3" Type="http://schemas.openxmlformats.org/officeDocument/2006/relationships/tags" Target="../tags/tag36.xml" /><Relationship Id="rId4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7.xml" /><Relationship Id="rId2" Type="http://schemas.openxmlformats.org/officeDocument/2006/relationships/tags" Target="../tags/tag38.xml" /><Relationship Id="rId3" Type="http://schemas.openxmlformats.org/officeDocument/2006/relationships/tags" Target="../tags/tag39.xml" /><Relationship Id="rId4" Type="http://schemas.openxmlformats.org/officeDocument/2006/relationships/tags" Target="../tags/tag40.xml" /><Relationship Id="rId5" Type="http://schemas.openxmlformats.org/officeDocument/2006/relationships/tags" Target="../tags/tag41.xml" /><Relationship Id="rId6" Type="http://schemas.openxmlformats.org/officeDocument/2006/relationships/tags" Target="../tags/tag42.xml" /><Relationship Id="rId7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3.xml" /><Relationship Id="rId2" Type="http://schemas.openxmlformats.org/officeDocument/2006/relationships/tags" Target="../tags/tag44.xml" /><Relationship Id="rId3" Type="http://schemas.openxmlformats.org/officeDocument/2006/relationships/tags" Target="../tags/tag45.xml" /><Relationship Id="rId4" Type="http://schemas.openxmlformats.org/officeDocument/2006/relationships/tags" Target="../tags/tag46.xml" /><Relationship Id="rId5" Type="http://schemas.openxmlformats.org/officeDocument/2006/relationships/tags" Target="../tags/tag47.xml" /><Relationship Id="rId6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题目"/>
          <p:cNvSpPr>
            <a:spLocks noGrp="1"/>
          </p:cNvSpPr>
          <p:nvPr>
            <p:ph sz="quarter" idx="13" hasCustomPrompt="1"/>
          </p:nvPr>
        </p:nvSpPr>
        <p:spPr>
          <a:xfrm>
            <a:off x="475690" y="815621"/>
            <a:ext cx="11606380" cy="176029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Aft>
                <a:spcPct val="0"/>
              </a:spcAft>
              <a:buNone/>
              <a:defRPr sz="1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lvl="0"/>
            <a:r>
              <a:rPr lang="zh-CN" altLang="en-US"/>
              <a:t>题目</a:t>
            </a:r>
            <a:endParaRPr lang="zh-CN" altLang="en-US"/>
          </a:p>
        </p:txBody>
      </p:sp>
      <p:sp>
        <p:nvSpPr>
          <p:cNvPr id="3" name="答案"/>
          <p:cNvSpPr>
            <a:spLocks noGrp="1"/>
          </p:cNvSpPr>
          <p:nvPr>
            <p:ph sz="quarter" idx="14" hasCustomPrompt="1"/>
          </p:nvPr>
        </p:nvSpPr>
        <p:spPr>
          <a:xfrm>
            <a:off x="475690" y="2575911"/>
            <a:ext cx="11606380" cy="4282089"/>
          </a:xfrm>
          <a:prstGeom prst="rect">
            <a:avLst/>
          </a:prstGeom>
        </p:spPr>
        <p:txBody>
          <a:bodyPr numCol="2" spcCol="360000">
            <a:normAutofit/>
          </a:bodyPr>
          <a:lstStyle>
            <a:lvl1pPr marL="0" indent="0">
              <a:lnSpc>
                <a:spcPct val="110000"/>
              </a:lnSpc>
              <a:spcAft>
                <a:spcPct val="0"/>
              </a:spcAft>
              <a:buNone/>
              <a:defRPr sz="1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lvl="0"/>
            <a:r>
              <a:rPr lang="zh-CN" altLang="en-US"/>
              <a:t>答案</a:t>
            </a:r>
            <a:endParaRPr lang="zh-CN" altLang="en-US"/>
          </a:p>
        </p:txBody>
      </p:sp>
      <p:sp>
        <p:nvSpPr>
          <p:cNvPr id="4" name="题型"/>
          <p:cNvSpPr>
            <a:spLocks noGrp="1"/>
          </p:cNvSpPr>
          <p:nvPr>
            <p:ph sz="quarter" idx="15" hasCustomPrompt="1"/>
          </p:nvPr>
        </p:nvSpPr>
        <p:spPr>
          <a:xfrm>
            <a:off x="475690" y="363038"/>
            <a:ext cx="11606380" cy="6122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ct val="0"/>
              </a:spcAft>
              <a:buNone/>
              <a:defRPr sz="1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/>
              <a:t>题型</a:t>
            </a:r>
            <a:endParaRPr lang="zh-CN" altLang="en-US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606565" y="-80423"/>
            <a:ext cx="11093942" cy="523395"/>
            <a:chOff x="944" y="311"/>
            <a:chExt cx="17627" cy="1124"/>
          </a:xfrm>
        </p:grpSpPr>
        <p:grpSp>
          <p:nvGrpSpPr>
            <p:cNvPr id="7" name="组合 18"/>
            <p:cNvGrpSpPr/>
            <p:nvPr/>
          </p:nvGrpSpPr>
          <p:grpSpPr>
            <a:xfrm>
              <a:off x="944" y="311"/>
              <a:ext cx="11147" cy="1124"/>
              <a:chOff x="1633928" y="857878"/>
              <a:chExt cx="7077836" cy="714203"/>
            </a:xfrm>
          </p:grpSpPr>
          <p:grpSp>
            <p:nvGrpSpPr>
              <p:cNvPr id="17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19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0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1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2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rgbClr val="6096E6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6096E6"/>
                    </a:solidFill>
                  </a:endParaRPr>
                </a:p>
              </p:txBody>
            </p:sp>
          </p:grpSp>
          <p:sp>
            <p:nvSpPr>
              <p:cNvPr id="18" name="TextBox 13"/>
              <p:cNvSpPr/>
              <p:nvPr/>
            </p:nvSpPr>
            <p:spPr>
              <a:xfrm>
                <a:off x="1633928" y="857878"/>
                <a:ext cx="7077836" cy="714203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28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28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10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tags" Target="../tags/tag57.xml" /><Relationship Id="rId14" Type="http://schemas.openxmlformats.org/officeDocument/2006/relationships/tags" Target="../tags/tag58.xml" /><Relationship Id="rId15" Type="http://schemas.openxmlformats.org/officeDocument/2006/relationships/tags" Target="../tags/tag59.xml" /><Relationship Id="rId16" Type="http://schemas.openxmlformats.org/officeDocument/2006/relationships/tags" Target="../tags/tag60.xml" /><Relationship Id="rId17" Type="http://schemas.openxmlformats.org/officeDocument/2006/relationships/tags" Target="../tags/tag61.xml" /><Relationship Id="rId18" Type="http://schemas.openxmlformats.org/officeDocument/2006/relationships/image" Target="file:///D:\qq&#25991;&#20214;\712321467\Image\C2C\Image2\%7b75232B38-A165-1FB7-499C-2E1C792CACB5%7d.png" TargetMode="External" /><Relationship Id="rId19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20" Type="http://schemas.openxmlformats.org/officeDocument/2006/relationships/tags" Target="../tags/tag62.xml" /><Relationship Id="rId21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0</a:t>
            </a:fld>
            <a:endParaRPr lang="zh-CN" altLang="en-US"/>
          </a:p>
        </p:txBody>
      </p:sp>
      <p:pic>
        <p:nvPicPr>
          <p:cNvPr id="7" name="图片 1073743875" descr="学科网 zxxk.com" title=""/>
          <p:cNvPicPr>
            <a:picLocks noChangeAspect="1"/>
          </p:cNvPicPr>
          <p:nvPr/>
        </p:nvPicPr>
        <p:blipFill>
          <a:blip r:embed="rId19" r:link="rId18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  <p:custDataLst>
      <p:tags r:id="rId20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iming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.jpeg" /><Relationship Id="rId3" Type="http://schemas.openxmlformats.org/officeDocument/2006/relationships/image" Target="../media/image3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8.png" /><Relationship Id="rId3" Type="http://schemas.openxmlformats.org/officeDocument/2006/relationships/image" Target="../media/image29.png" /><Relationship Id="rId4" Type="http://schemas.openxmlformats.org/officeDocument/2006/relationships/tags" Target="../tags/tag71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0.png" /><Relationship Id="rId3" Type="http://schemas.openxmlformats.org/officeDocument/2006/relationships/image" Target="../media/image31.png" /><Relationship Id="rId4" Type="http://schemas.openxmlformats.org/officeDocument/2006/relationships/image" Target="../media/image32.png" /><Relationship Id="rId5" Type="http://schemas.openxmlformats.org/officeDocument/2006/relationships/tags" Target="../tags/tag72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0.png" /><Relationship Id="rId3" Type="http://schemas.openxmlformats.org/officeDocument/2006/relationships/image" Target="../media/image31.png" /><Relationship Id="rId4" Type="http://schemas.openxmlformats.org/officeDocument/2006/relationships/image" Target="../media/image33.png" /><Relationship Id="rId5" Type="http://schemas.openxmlformats.org/officeDocument/2006/relationships/tags" Target="../tags/tag73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34.png" /><Relationship Id="rId3" Type="http://schemas.openxmlformats.org/officeDocument/2006/relationships/image" Target="../media/image35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36.png" /><Relationship Id="rId3" Type="http://schemas.openxmlformats.org/officeDocument/2006/relationships/image" Target="../media/image37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38.png" /><Relationship Id="rId3" Type="http://schemas.openxmlformats.org/officeDocument/2006/relationships/image" Target="../media/image39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40.png" /><Relationship Id="rId3" Type="http://schemas.openxmlformats.org/officeDocument/2006/relationships/image" Target="../media/image41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42.png" /><Relationship Id="rId3" Type="http://schemas.openxmlformats.org/officeDocument/2006/relationships/image" Target="../media/image43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44.png" /><Relationship Id="rId3" Type="http://schemas.openxmlformats.org/officeDocument/2006/relationships/image" Target="../media/image45.png" /><Relationship Id="rId4" Type="http://schemas.openxmlformats.org/officeDocument/2006/relationships/image" Target="../media/image46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47.png" /><Relationship Id="rId3" Type="http://schemas.openxmlformats.org/officeDocument/2006/relationships/image" Target="../media/image48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image" Target="../media/image12.png" /><Relationship Id="rId11" Type="http://schemas.openxmlformats.org/officeDocument/2006/relationships/image" Target="../media/image13.png" /><Relationship Id="rId12" Type="http://schemas.openxmlformats.org/officeDocument/2006/relationships/tags" Target="../tags/tag63.xml" /><Relationship Id="rId2" Type="http://schemas.openxmlformats.org/officeDocument/2006/relationships/image" Target="../media/image4.png" /><Relationship Id="rId3" Type="http://schemas.openxmlformats.org/officeDocument/2006/relationships/image" Target="../media/image5.png" /><Relationship Id="rId4" Type="http://schemas.openxmlformats.org/officeDocument/2006/relationships/image" Target="../media/image6.png" /><Relationship Id="rId5" Type="http://schemas.openxmlformats.org/officeDocument/2006/relationships/image" Target="../media/image7.png" /><Relationship Id="rId6" Type="http://schemas.openxmlformats.org/officeDocument/2006/relationships/image" Target="../media/image8.png" /><Relationship Id="rId7" Type="http://schemas.openxmlformats.org/officeDocument/2006/relationships/image" Target="../media/image9.png" /><Relationship Id="rId8" Type="http://schemas.openxmlformats.org/officeDocument/2006/relationships/image" Target="../media/image10.png" /><Relationship Id="rId9" Type="http://schemas.openxmlformats.org/officeDocument/2006/relationships/image" Target="../media/image11.pn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49.png" /><Relationship Id="rId3" Type="http://schemas.openxmlformats.org/officeDocument/2006/relationships/image" Target="../media/image50.pn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51.png" /><Relationship Id="rId3" Type="http://schemas.openxmlformats.org/officeDocument/2006/relationships/image" Target="../media/image52.png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53.png" /><Relationship Id="rId3" Type="http://schemas.openxmlformats.org/officeDocument/2006/relationships/image" Target="../media/image54.png" /><Relationship Id="rId4" Type="http://schemas.openxmlformats.org/officeDocument/2006/relationships/image" Target="../media/image55.emf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56.png" /><Relationship Id="rId3" Type="http://schemas.openxmlformats.org/officeDocument/2006/relationships/image" Target="../media/image57.png" /><Relationship Id="rId4" Type="http://schemas.openxmlformats.org/officeDocument/2006/relationships/image" Target="../media/image58.emf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59.png" /><Relationship Id="rId3" Type="http://schemas.openxmlformats.org/officeDocument/2006/relationships/image" Target="../media/image60.png" /><Relationship Id="rId4" Type="http://schemas.openxmlformats.org/officeDocument/2006/relationships/image" Target="../media/image61.emf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2.png" /><Relationship Id="rId3" Type="http://schemas.openxmlformats.org/officeDocument/2006/relationships/image" Target="../media/image63.png" /><Relationship Id="rId4" Type="http://schemas.openxmlformats.org/officeDocument/2006/relationships/image" Target="../media/image3.png" /><Relationship Id="rId5" Type="http://schemas.openxmlformats.org/officeDocument/2006/relationships/tags" Target="../tags/tag74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Relationship Id="rId3" Type="http://schemas.openxmlformats.org/officeDocument/2006/relationships/image" Target="../media/image15.png" /><Relationship Id="rId4" Type="http://schemas.openxmlformats.org/officeDocument/2006/relationships/tags" Target="../tags/tag64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Relationship Id="rId3" Type="http://schemas.openxmlformats.org/officeDocument/2006/relationships/tags" Target="../tags/tag65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7.png" /><Relationship Id="rId3" Type="http://schemas.openxmlformats.org/officeDocument/2006/relationships/image" Target="../media/image18.png" /><Relationship Id="rId4" Type="http://schemas.openxmlformats.org/officeDocument/2006/relationships/tags" Target="../tags/tag66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7.png" /><Relationship Id="rId3" Type="http://schemas.openxmlformats.org/officeDocument/2006/relationships/image" Target="../media/image19.png" /><Relationship Id="rId4" Type="http://schemas.openxmlformats.org/officeDocument/2006/relationships/tags" Target="../tags/tag67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0.png" /><Relationship Id="rId3" Type="http://schemas.openxmlformats.org/officeDocument/2006/relationships/image" Target="../media/image21.png" /><Relationship Id="rId4" Type="http://schemas.openxmlformats.org/officeDocument/2006/relationships/tags" Target="../tags/tag68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2.png" /><Relationship Id="rId3" Type="http://schemas.openxmlformats.org/officeDocument/2006/relationships/image" Target="../media/image23.png" /><Relationship Id="rId4" Type="http://schemas.openxmlformats.org/officeDocument/2006/relationships/tags" Target="../tags/tag69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4.png" /><Relationship Id="rId3" Type="http://schemas.openxmlformats.org/officeDocument/2006/relationships/image" Target="../media/image25.png" /><Relationship Id="rId4" Type="http://schemas.openxmlformats.org/officeDocument/2006/relationships/image" Target="../media/image26.png" /><Relationship Id="rId5" Type="http://schemas.openxmlformats.org/officeDocument/2006/relationships/image" Target="../media/image27.png" /><Relationship Id="rId6" Type="http://schemas.openxmlformats.org/officeDocument/2006/relationships/tags" Target="../tags/tag70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6" name="组合 5" title=""/>
          <p:cNvGrpSpPr/>
          <p:nvPr/>
        </p:nvGrpSpPr>
        <p:grpSpPr>
          <a:xfrm>
            <a:off x="-5080" y="3348355"/>
            <a:ext cx="10415270" cy="2442210"/>
            <a:chOff x="-21" y="4444"/>
            <a:chExt cx="16402" cy="3846"/>
          </a:xfrm>
        </p:grpSpPr>
        <p:pic>
          <p:nvPicPr>
            <p:cNvPr id="3" name="图片 2"/>
            <p:cNvPicPr/>
            <p:nvPr/>
          </p:nvPicPr>
          <p:blipFill>
            <a:blip r:embed="rId2"/>
            <a:stretch>
              <a:fillRect/>
            </a:stretch>
          </p:blipFill>
          <p:spPr>
            <a:xfrm rot="20640000">
              <a:off x="-21" y="4444"/>
              <a:ext cx="3202" cy="3846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43" name="组合 42"/>
            <p:cNvGrpSpPr/>
            <p:nvPr/>
          </p:nvGrpSpPr>
          <p:grpSpPr>
            <a:xfrm>
              <a:off x="3649" y="5988"/>
              <a:ext cx="12732" cy="1332"/>
              <a:chOff x="4703" y="5987"/>
              <a:chExt cx="12732" cy="1332"/>
            </a:xfrm>
          </p:grpSpPr>
          <p:cxnSp>
            <p:nvCxnSpPr>
              <p:cNvPr id="41" name="曲线连接符 40"/>
              <p:cNvCxnSpPr/>
              <p:nvPr/>
            </p:nvCxnSpPr>
            <p:spPr>
              <a:xfrm flipV="1">
                <a:off x="4703" y="5987"/>
                <a:ext cx="4884" cy="1332"/>
              </a:xfrm>
              <a:prstGeom prst="curvedConnector3">
                <a:avLst>
                  <a:gd name="adj1" fmla="val 50020"/>
                </a:avLst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曲线连接符 41"/>
              <p:cNvCxnSpPr/>
              <p:nvPr/>
            </p:nvCxnSpPr>
            <p:spPr>
              <a:xfrm>
                <a:off x="9587" y="5987"/>
                <a:ext cx="7848" cy="828"/>
              </a:xfrm>
              <a:prstGeom prst="curvedConnector3">
                <a:avLst>
                  <a:gd name="adj1" fmla="val 50013"/>
                </a:avLst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Oval 19+" title=""/>
          <p:cNvSpPr/>
          <p:nvPr/>
        </p:nvSpPr>
        <p:spPr>
          <a:xfrm>
            <a:off x="-518160" y="-3185160"/>
            <a:ext cx="13228320" cy="13228320"/>
          </a:xfrm>
          <a:prstGeom prst="ellipse">
            <a:avLst/>
          </a:prstGeom>
          <a:noFill/>
          <a:ln w="12446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  <a:effectLst>
            <a:outerShdw blurRad="177800" dist="1905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 title=""/>
          <p:cNvSpPr/>
          <p:nvPr/>
        </p:nvSpPr>
        <p:spPr>
          <a:xfrm>
            <a:off x="1720116" y="5326140"/>
            <a:ext cx="882475" cy="882475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ffectLst>
            <a:outerShdw blurRad="330200" dist="101600" algn="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 title=""/>
          <p:cNvSpPr/>
          <p:nvPr/>
        </p:nvSpPr>
        <p:spPr>
          <a:xfrm flipV="1">
            <a:off x="10471602" y="2638503"/>
            <a:ext cx="476616" cy="476616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ffectLst>
            <a:outerShdw blurRad="330200" dist="101600" algn="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 title=""/>
          <p:cNvSpPr/>
          <p:nvPr/>
        </p:nvSpPr>
        <p:spPr>
          <a:xfrm>
            <a:off x="2432686" y="2092325"/>
            <a:ext cx="719455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7200" b="1"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</a:rPr>
              <a:t>5.5 </a:t>
            </a:r>
            <a:r>
              <a:rPr lang="zh-CN" altLang="en-US" sz="7200" b="1"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</a:rPr>
              <a:t>三角恒等变换</a:t>
            </a:r>
            <a:endParaRPr lang="en-US" altLang="zh-CN" sz="7200" b="1">
              <a:solidFill>
                <a:schemeClr val="tx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2871470" y="3733800"/>
            <a:ext cx="63169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5.5.2 </a:t>
            </a:r>
            <a:r>
              <a:rPr lang="zh-CN" altLang="en-US" sz="4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简单的三角恒等变换</a:t>
            </a:r>
            <a:endParaRPr lang="zh-CN" altLang="en-US" sz="40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5" name="图片 4" title="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003" y="0"/>
            <a:ext cx="3210373" cy="895475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65785" y="-5143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r>
                  <a:rPr lang="en-US" altLang="zh-CN"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&amp;</a:t>
                </a:r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例析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7" name="文本框 6" title=""/>
              <p:cNvSpPr txBox="1"/>
              <p:nvPr/>
            </p:nvSpPr>
            <p:spPr>
              <a:xfrm>
                <a:off x="565785" y="749300"/>
                <a:ext cx="10827385" cy="890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>
                    <a:latin typeface="黑体" panose="02010609060101010101" pitchFamily="49" charset="-122"/>
                    <a:ea typeface="黑体" panose="02010609060101010101" pitchFamily="49" charset="-122"/>
                    <a:cs typeface="宋体" panose="02010600030101010101" pitchFamily="2" charset="-122"/>
                  </a:rPr>
                  <a:t>（课本）例</a:t>
                </a:r>
                <a:r>
                  <a:rPr lang="en-US" altLang="zh-CN" sz="2400" b="1">
                    <a:latin typeface="黑体" panose="02010609060101010101" pitchFamily="49" charset="-122"/>
                    <a:ea typeface="黑体" panose="02010609060101010101" pitchFamily="49" charset="-122"/>
                    <a:cs typeface="宋体" panose="02010600030101010101" pitchFamily="2" charset="-122"/>
                  </a:rPr>
                  <a:t>9.</a:t>
                </a:r>
                <a:r>
                  <a:rPr lang="zh-CN" altLang="en-US" sz="2400" b="1">
                    <a:latin typeface="黑体" panose="02010609060101010101" pitchFamily="49" charset="-122"/>
                    <a:ea typeface="黑体" panose="02010609060101010101" pitchFamily="49" charset="-122"/>
                    <a:cs typeface="宋体" panose="02010600030101010101" pitchFamily="2" charset="-122"/>
                  </a:rPr>
                  <a:t>求下列函数的周期，最大值和最小值：</a:t>
                </a:r>
                <a:endParaRPr lang="zh-CN" altLang="en-US" sz="2400" b="1"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endParaRPr>
              </a:p>
              <a:p>
                <a:r>
                  <a:rPr lang="en-US" altLang="zh-CN" sz="2400" b="1">
                    <a:latin typeface="黑体" panose="02010609060101010101" pitchFamily="49" charset="-122"/>
                    <a:ea typeface="黑体" panose="02010609060101010101" pitchFamily="49" charset="-122"/>
                    <a:cs typeface="宋体" panose="02010600030101010101" pitchFamily="2" charset="-122"/>
                  </a:rPr>
                  <a:t>(1)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3</m:t>
                          </m:r>
                        </m:e>
                      </m:rad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；</m:t>
                      </m:r>
                    </m:oMath>
                  </m:oMathPara>
                </a14:m>
                <a:r>
                  <a:rPr lang="en-US" altLang="zh-CN" sz="2400" b="1">
                    <a:latin typeface="黑体" panose="02010609060101010101" pitchFamily="49" charset="-122"/>
                    <a:ea typeface="黑体" panose="02010609060101010101" pitchFamily="49" charset="-122"/>
                    <a:cs typeface="宋体" panose="02010600030101010101" pitchFamily="2" charset="-122"/>
                  </a:rPr>
                  <a:t>(2)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4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b="1"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85" y="749300"/>
                <a:ext cx="10827385" cy="8902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724535" y="1639570"/>
                <a:ext cx="10385425" cy="3916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宋体" panose="02010600030101010101" pitchFamily="2" charset="-122"/>
                  </a:rPr>
                  <a:t>解：</a:t>
                </a:r>
                <a:r>
                  <a:rPr lang="en-US" altLang="zh-CN" sz="2400" b="1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宋体" panose="02010600030101010101" pitchFamily="2" charset="-122"/>
                  </a:rPr>
                  <a:t>(2)</a:t>
                </a:r>
                <a:r>
                  <a:rPr lang="zh-CN" altLang="en-US" sz="2400" b="1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宋体" panose="02010600030101010101" pitchFamily="2" charset="-122"/>
                  </a:rPr>
                  <a:t>设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4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𝜑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Cambria Math" panose="02040503050406030204" charset="0"/>
                  </a:rPr>
                  <a:t>则</a:t>
                </a:r>
                <a:endParaRPr lang="zh-CN" altLang="en-US" sz="24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Cambria Math" panose="02040503050406030204" charset="0"/>
                </a:endParaRPr>
              </a:p>
              <a:p>
                <a:pPr>
                  <a:lnSpc>
                    <a:spcPct val="16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4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𝑥𝑐𝑜𝑠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𝜑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𝐴𝑐𝑜𝑠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𝜑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Cambria Math" panose="02040503050406030204" charset="0"/>
                </a:endParaRPr>
              </a:p>
              <a:p>
                <a:pPr>
                  <a:lnSpc>
                    <a:spcPct val="16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宋体" panose="02010600030101010101" pitchFamily="2" charset="-122"/>
                  </a:rPr>
                  <a:t>于是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𝐴𝑐𝑜𝑠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𝜑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𝜑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4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Cambria Math" panose="02040503050406030204" charset="0"/>
                </a:endParaRPr>
              </a:p>
              <a:p>
                <a:pPr>
                  <a:lnSpc>
                    <a:spcPct val="16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Cambria Math" panose="02040503050406030204" charset="0"/>
                  </a:rPr>
                  <a:t>于是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𝑐𝑜𝑠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𝜑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𝑠𝑖𝑛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𝜑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25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Cambria Math" panose="02040503050406030204" charset="0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25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Cambria Math" panose="02040503050406030204" charset="0"/>
                </a:endParaRPr>
              </a:p>
              <a:p>
                <a:pPr>
                  <a:lnSpc>
                    <a:spcPct val="16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宋体" panose="02010600030101010101" pitchFamily="2" charset="-122"/>
                  </a:rPr>
                  <a:t>取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5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Cambria Math" panose="02040503050406030204" charset="0"/>
                  </a:rPr>
                  <a:t>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𝜑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5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𝜑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5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6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Cambria Math" panose="02040503050406030204" charset="0"/>
                  </a:rPr>
                  <a:t>由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5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𝜑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Cambria Math" panose="02040503050406030204" charset="0"/>
                  </a:rPr>
                  <a:t>可知，所求周期为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𝜋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Cambria Math" panose="02040503050406030204" charset="0"/>
                  </a:rPr>
                  <a:t>最大值为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5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Cambria Math" panose="02040503050406030204" charset="0"/>
                  </a:rPr>
                  <a:t>，最小值为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5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Cambria Math" panose="02040503050406030204" charset="0"/>
                  </a:rPr>
                  <a:t>.</a:t>
                </a:r>
                <a:endParaRPr lang="en-US" altLang="zh-CN" sz="24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35" y="1639570"/>
                <a:ext cx="10385425" cy="391668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3" name="图片 2" title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5915" y="1530985"/>
            <a:ext cx="2065020" cy="1737360"/>
          </a:xfrm>
          <a:prstGeom prst="rect">
            <a:avLst/>
          </a:prstGeom>
        </p:spPr>
      </p:pic>
      <p:grpSp>
        <p:nvGrpSpPr>
          <p:cNvPr id="4" name="组合 3" title=""/>
          <p:cNvGrpSpPr/>
          <p:nvPr/>
        </p:nvGrpSpPr>
        <p:grpSpPr>
          <a:xfrm>
            <a:off x="565785" y="-5143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r>
                  <a:rPr lang="en-US" altLang="zh-CN"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&amp;</a:t>
                </a:r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例析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7" name="文本框 6" title=""/>
              <p:cNvSpPr txBox="1"/>
              <p:nvPr/>
            </p:nvSpPr>
            <p:spPr>
              <a:xfrm>
                <a:off x="582295" y="532130"/>
                <a:ext cx="10827385" cy="1315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（课本）例</a:t>
                </a:r>
                <a:r>
                  <a:rPr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10.</a:t>
                </a:r>
                <a:r>
                  <a:rPr 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如图，已知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𝑂𝑃𝑄</m:t>
                      </m:r>
                    </m:oMath>
                  </m:oMathPara>
                </a14:m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是半径为</a:t>
                </a:r>
                <a:r>
                  <a:rPr lang="en-US" altLang="zh-CN" sz="2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，圆心角为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的扇形，</a:t>
                </a:r>
                <a:r>
                  <a:rPr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C</a:t>
                </a: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是扇形弧上的动点，</a:t>
                </a:r>
                <a:r>
                  <a:rPr lang="en-US" altLang="zh-CN" sz="2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ABCD</a:t>
                </a: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是扇形的内接矩形</a:t>
                </a:r>
                <a:r>
                  <a:rPr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即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∠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𝑃𝑂𝐶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求当角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</m:oMath>
                  </m:oMathPara>
                </a14:m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取何值时，矩形</a:t>
                </a:r>
                <a:r>
                  <a:rPr lang="en-US" altLang="zh-CN" sz="2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ABCD</a:t>
                </a: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的面积最大？并求出这个最大面积</a:t>
                </a:r>
                <a:r>
                  <a:rPr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.</a:t>
                </a:r>
                <a:endParaRPr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95" y="532130"/>
                <a:ext cx="10827385" cy="131508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636905" y="1790700"/>
                <a:ext cx="10385425" cy="4361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解：在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𝑅𝑡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∆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𝑂𝐵𝐶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中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𝑂𝐵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𝐵𝐶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6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在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𝑅𝑡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∆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𝑂𝐵𝐶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中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𝐷𝐴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𝑂𝐴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𝑡𝑎𝑛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60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°=</m:t>
                      </m:r>
                      <m:rad>
                        <m:radPr>
                          <m:degHide m:val="on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e>
                      </m:ra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.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:pPr>
                  <a:lnSpc>
                    <a:spcPct val="16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𝑂𝐴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𝐷𝐴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𝐵𝐶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𝐴𝐵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𝑂𝐵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𝑂𝐴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6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设矩形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ABCD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的面积为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S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，则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𝑆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𝐴𝐵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∙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𝐵𝐶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)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𝛼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:pPr>
                  <a:lnSpc>
                    <a:spcPct val="16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𝑠𝑖𝑛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6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)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endPara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05" y="1790700"/>
                <a:ext cx="10385425" cy="436181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5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3" name="图片 2" title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5915" y="1530985"/>
            <a:ext cx="2065020" cy="1737360"/>
          </a:xfrm>
          <a:prstGeom prst="rect">
            <a:avLst/>
          </a:prstGeom>
        </p:spPr>
      </p:pic>
      <p:grpSp>
        <p:nvGrpSpPr>
          <p:cNvPr id="4" name="组合 3" title=""/>
          <p:cNvGrpSpPr/>
          <p:nvPr/>
        </p:nvGrpSpPr>
        <p:grpSpPr>
          <a:xfrm>
            <a:off x="565785" y="-5143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r>
                  <a:rPr lang="en-US" altLang="zh-CN"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&amp;</a:t>
                </a:r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例析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7" name="文本框 6" title=""/>
              <p:cNvSpPr txBox="1"/>
              <p:nvPr/>
            </p:nvSpPr>
            <p:spPr>
              <a:xfrm>
                <a:off x="582295" y="532130"/>
                <a:ext cx="10827385" cy="1315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（课本）例</a:t>
                </a:r>
                <a:r>
                  <a:rPr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10.</a:t>
                </a:r>
                <a:r>
                  <a:rPr 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如图，已知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𝑂𝑃𝑄</m:t>
                      </m:r>
                    </m:oMath>
                  </m:oMathPara>
                </a14:m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是半径为</a:t>
                </a:r>
                <a:r>
                  <a:rPr lang="en-US" altLang="zh-CN" sz="2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，圆心角为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的扇形，</a:t>
                </a:r>
                <a:r>
                  <a:rPr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C</a:t>
                </a: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是扇形弧上的动点，</a:t>
                </a:r>
                <a:r>
                  <a:rPr lang="en-US" altLang="zh-CN" sz="2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ABCD</a:t>
                </a: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是扇形的内接矩形</a:t>
                </a:r>
                <a:r>
                  <a:rPr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即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∠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𝑃𝑂𝐶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求当角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</m:oMath>
                  </m:oMathPara>
                </a14:m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取何值时，矩形</a:t>
                </a:r>
                <a:r>
                  <a:rPr lang="en-US" altLang="zh-CN" sz="2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ABCD</a:t>
                </a: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的面积最大？并求出这个最大面积</a:t>
                </a:r>
                <a:r>
                  <a:rPr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.</a:t>
                </a:r>
                <a:endParaRPr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95" y="532130"/>
                <a:ext cx="10827385" cy="131508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636905" y="1790700"/>
                <a:ext cx="10385425" cy="4529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解：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𝑆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6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)=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6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:pPr>
                  <a:lnSpc>
                    <a:spcPct val="11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3</m:t>
                              </m:r>
                            </m:e>
                          </m:rad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)−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6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3</m:t>
                              </m:r>
                            </m:e>
                          </m:rad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6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)−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6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.</m:t>
                      </m:r>
                    </m:oMath>
                  </m:oMathPara>
                </a14:m>
                <a:r>
                  <a:rPr lang="en-US" altLang="zh-CN" sz="2400" i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endParaRPr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由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𝛼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&lt;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得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6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6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&lt;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5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6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所以当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6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即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时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𝑚𝑎𝑥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3</m:t>
                              </m:r>
                            </m:e>
                          </m:rad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6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6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.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因此，当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时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，</a:t>
                </a:r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矩形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ABCD</a:t>
                </a:r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的面积最大，最大面积为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6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.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:pPr>
                  <a:lnSpc>
                    <a:spcPct val="110000"/>
                  </a:lnSpc>
                </a:pPr>
                <a:endParaRPr lang="zh-CN" altLang="en-US"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zh-CN" altLang="en-US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由例</a:t>
                </a:r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9</a:t>
                </a:r>
                <a:r>
                  <a:rPr lang="zh-CN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、</a:t>
                </a:r>
                <a:r>
                  <a:rPr lang="zh-CN" altLang="en-US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例</a:t>
                </a:r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10</a:t>
                </a:r>
                <a:r>
                  <a:rPr lang="zh-CN" altLang="en-US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可以看到，通过三角恒等变换，我们把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𝑎𝑠𝑖𝑛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𝑏𝑐𝑜𝑠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转化为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��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𝐴𝑠𝑖𝑛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(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𝜔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𝜑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的形式，这个过程蕴含了</a:t>
                </a:r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化归思想</a:t>
                </a:r>
                <a:r>
                  <a:rPr lang="en-US" altLang="zh-CN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.</a:t>
                </a:r>
                <a:endPara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05" y="1790700"/>
                <a:ext cx="10385425" cy="452945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5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【例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·全国·高一课时练习）化简：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bar"/>
                                  <m:ctrlPr>
                                    <a:rPr lang="zh-CN" altLang="zh-CN" i="1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f>
                            <m:fPr>
                              <m:type m:val="bar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</m:rad>
                        </m:den>
                      </m:f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&lt;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&lt;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___________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75690" y="1526797"/>
                <a:ext cx="11606380" cy="5331204"/>
              </a:xfrm>
            </p:spPr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rad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【解析】∵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π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，∴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den>
                          </m:f>
                        </m:e>
                      </m:ra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co</m:t>
                              </m:r>
                              <m:sSup>
                                <m:sSup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s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，∴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又∵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，且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n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bar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</m:rad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si</m:t>
                              </m:r>
                              <m:sSup>
                                <m:sSup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n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f>
                                <m:fPr>
                                  <m:type m:val="bar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rad>
                          <m:d>
                            <m:dPr>
                              <m:begChr m:val="|"/>
                              <m:sepChr m:val="|"/>
                              <m:endChr m:val="|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  <m:f>
                                <m:fPr>
                                  <m:type m:val="bar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d>
                            <m:dPr>
                              <m:begChr m:val="|"/>
                              <m:sepChr m:val="|"/>
                              <m:endChr m:val="|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  <m:f>
                                <m:fPr>
                                  <m:type m:val="bar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∵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π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，∴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，∴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bar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</m:rad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rad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故答案为：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rad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75690" y="1526797"/>
                <a:ext cx="11606380" cy="5331204"/>
              </a:xfrm>
              <a:blipFill rotWithShape="1">
                <a:blip r:embed="rId3"/>
                <a:stretch>
                  <a:fillRect l="-1" t="-5" r="5" b="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题型一：利用半角公式化简求值问题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【对点训练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·全国·高一课时练习）若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𝜋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是第三象限角，则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f>
                            <m:fPr>
                              <m:type m:val="bar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f>
                            <m:fPr>
                              <m:type m:val="bar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f>
                            <m:fPr>
                              <m:type m:val="bar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f>
                            <m:fPr>
                              <m:type m:val="bar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___________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75690" y="2080471"/>
                <a:ext cx="11606380" cy="4777530"/>
              </a:xfrm>
            </p:spPr>
            <p:txBody>
              <a:bodyPr>
                <a:normAutofit/>
              </a:bodyPr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)(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∵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𝜋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∴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∵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为第三象限角，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∴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∴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故答案为：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75690" y="2080471"/>
                <a:ext cx="11606380" cy="4777530"/>
              </a:xfrm>
              <a:blipFill rotWithShape="1">
                <a:blip r:embed="rId3"/>
                <a:stretch>
                  <a:fillRect l="-1" t="-4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题型一：利用半角公式化简求值问题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【例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·江西·丰城九中高一期末）（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）证明：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bar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）求值：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12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33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12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33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75690" y="2114027"/>
                <a:ext cx="11606380" cy="4743974"/>
              </a:xfrm>
            </p:spPr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【解析】（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）证明：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因为左边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bar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altLang="zh-CN" sz="1800" i="1" kern="100">
                  <a:solidFill>
                    <a:srgbClr val="FF0000"/>
                  </a:solidFill>
                  <a:effectLst/>
                  <a:latin typeface="Cambria Math" panose="0204050305040603020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("/>
                                  <m:sepChr m:val="|"/>
                                  <m:endChr m:val=")"/>
                                  <m:grow m:val="on"/>
                                  <m:shp m:val="centered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  <m:r>
                                    <a:rPr lang="en-US" altLang="zh-CN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  <m:r>
                                    <a:rPr lang="en-US" altLang="zh-CN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右边，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所以原命题成立．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）因为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12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°+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33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°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12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°+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33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°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12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°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33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°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33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33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33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33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75690" y="2114027"/>
                <a:ext cx="11606380" cy="4743974"/>
              </a:xfrm>
              <a:blipFill rotWithShape="1">
                <a:blip r:embed="rId3"/>
                <a:stretch>
                  <a:fillRect l="-1" t="-2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题型二：三角恒等式的证明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algn="l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【对点训练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·全国·高一课时练习）证明：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𝛾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𝛾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；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75690" y="2256639"/>
                <a:ext cx="11606380" cy="4601361"/>
              </a:xfrm>
            </p:spPr>
            <p:txBody>
              <a:bodyPr/>
              <a:lstStyle/>
              <a:p>
                <a:pPr algn="l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【解析】（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）左边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cosαcosβcos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𝛾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sinαsinβcos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𝛾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cosαcosβcos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𝛾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cosαsinβsin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𝛾</m:t>
                      </m:r>
                    </m:oMath>
                  </m:oMathPara>
                </a14:m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l" fontAlgn="ctr">
                  <a:lnSpc>
                    <a:spcPct val="150000"/>
                  </a:lnSpc>
                </a:pP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sinαsinβcos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𝛾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cosαsinβsin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𝛾</m:t>
                      </m:r>
                    </m:oMath>
                  </m:oMathPara>
                </a14:m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l" fontAlgn="ctr">
                  <a:lnSpc>
                    <a:spcPct val="150000"/>
                  </a:lnSpc>
                </a:pP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sinβsin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𝛾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α</m:t>
                          </m:r>
                        </m:e>
                      </m:d>
                    </m:oMath>
                  </m:oMathPara>
                </a14:m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右边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sinαcosβsin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𝛾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cosαsinβsin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𝛾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sinαsinβcos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𝛾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sinαcosβsin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𝛾</m:t>
                      </m:r>
                    </m:oMath>
                  </m:oMathPara>
                </a14:m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l" fontAlgn="ctr">
                  <a:lnSpc>
                    <a:spcPct val="150000"/>
                  </a:lnSpc>
                </a:pP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cosαsinβsin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𝛾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sinαsinβcos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𝛾</m:t>
                      </m:r>
                    </m:oMath>
                  </m:oMathPara>
                </a14:m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sinβsin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𝛾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α</m:t>
                          </m:r>
                        </m:e>
                      </m:d>
                    </m:oMath>
                  </m:oMathPara>
                </a14:m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左边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右边，所以原等式得证．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("/>
                                  <m:sepChr m:val="|"/>
                                  <m:endChr m:val=")"/>
                                  <m:grow m:val="on"/>
                                  <m:shp m:val="centered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tan</m:t>
                                  </m:r>
                                  <m:r>
                                    <a:rPr lang="en-US" altLang="zh-CN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tan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故原式得证．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75690" y="2256639"/>
                <a:ext cx="11606380" cy="4601361"/>
              </a:xfrm>
              <a:blipFill rotWithShape="1">
                <a:blip r:embed="rId3"/>
                <a:stretch>
                  <a:fillRect l="-1" t="-11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题型二：三角恒等式的证明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【例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·上海·位育中学高一期中）若函数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的图像关于直线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对称，则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___________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75690" y="1568741"/>
                <a:ext cx="11606380" cy="5289259"/>
              </a:xfrm>
            </p:spPr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【解析】因为函数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��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的图像关于直线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对称，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所以函数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在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时取得最值，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所以，结合辅助角公式得：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=±</m:t>
                      </m:r>
                      <m:rad>
                        <m:radPr>
                          <m:deg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ra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即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=±</m:t>
                      </m:r>
                      <m:rad>
                        <m:radPr>
                          <m:deg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ra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整理得：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3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ra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e>
                              </m:rad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解得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故答案为：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75690" y="1568741"/>
                <a:ext cx="11606380" cy="5289259"/>
              </a:xfrm>
              <a:blipFill rotWithShape="1">
                <a:blip r:embed="rId3"/>
                <a:stretch>
                  <a:fillRect l="-1" t="-6" r="5" b="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题型三：辅助角公式的应用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【对点训练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·全国·高一专题练习）要使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rad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有意义，则实数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m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的取值范围为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____________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75690" y="1711355"/>
                <a:ext cx="20212610" cy="5146646"/>
              </a:xfrm>
            </p:spPr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7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【解析】因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rad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因此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解得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7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所以实数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的取值范围为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7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故答案为：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7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75690" y="1711355"/>
                <a:ext cx="20212610" cy="5146646"/>
              </a:xfrm>
              <a:blipFill rotWithShape="1">
                <a:blip r:embed="rId3"/>
                <a:stretch>
                  <a:fillRect t="-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题型三：辅助角公式的应用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2280900" y="10858500"/>
            <a:ext cx="0" cy="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wipe/>
  </p:transition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【对点训练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·上海市杨浦高级中学高一期中）若函数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取最小值时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，则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___________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75690" y="1812023"/>
                <a:ext cx="11606380" cy="5045978"/>
              </a:xfrm>
            </p:spPr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e>
                      </m:rad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，其中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𝜑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𝜑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∵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时取最小值，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∴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𝜑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𝜋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∴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𝜑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𝜋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r>
                  <a:rPr lang="en-US" altLang="zh-CN" sz="1800" kern="1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∴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𝜑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𝑐𝑜𝑠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𝜑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故答案为：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75690" y="1812023"/>
                <a:ext cx="11606380" cy="5045978"/>
              </a:xfrm>
              <a:blipFill rotWithShape="1">
                <a:blip r:embed="rId3"/>
                <a:stretch>
                  <a:fillRect l="-1" t="-7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题型三：辅助角公式的应用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36575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复习导入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文本框 6" title=""/>
          <p:cNvSpPr txBox="1"/>
          <p:nvPr/>
        </p:nvSpPr>
        <p:spPr>
          <a:xfrm>
            <a:off x="536575" y="405130"/>
            <a:ext cx="10878820" cy="1346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学习了和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差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角公式、二倍角公式以后，我们就有了进行三角恒等变换的新工具，从而使三角恒等变换的内容、思路和方法更加丰富</a:t>
            </a:r>
            <a:r>
              <a:rPr lang="en-US" altLang="zh-CN" sz="2400" b="1">
                <a:latin typeface="Cambria Math" panose="02040503050406030204" charset="0"/>
                <a:ea typeface="宋体" panose="02010600030101010101" pitchFamily="2" charset="-122"/>
                <a:cs typeface="Cambria Math" panose="02040503050406030204" charset="0"/>
              </a:rPr>
              <a:t>.</a:t>
            </a:r>
            <a:endParaRPr lang="en-US" altLang="zh-CN" sz="2400" b="1">
              <a:latin typeface="Cambria Math" panose="02040503050406030204" charset="0"/>
              <a:ea typeface="宋体" panose="02010600030101010101" pitchFamily="2" charset="-122"/>
              <a:cs typeface="Cambria Math" panose="02040503050406030204" charset="0"/>
              <a:sym typeface="+mn-ea"/>
            </a:endParaRPr>
          </a:p>
        </p:txBody>
      </p:sp>
      <p:grpSp>
        <p:nvGrpSpPr>
          <p:cNvPr id="2" name="组合 1" title=""/>
          <p:cNvGrpSpPr/>
          <p:nvPr/>
        </p:nvGrpSpPr>
        <p:grpSpPr>
          <a:xfrm>
            <a:off x="2301240" y="1722755"/>
            <a:ext cx="7349490" cy="2131608"/>
            <a:chOff x="3813" y="1428"/>
            <a:chExt cx="11574" cy="3887"/>
          </a:xfrm>
        </p:grpSpPr>
        <p:grpSp>
          <p:nvGrpSpPr>
            <p:cNvPr id="13" name="组合 12"/>
            <p:cNvGrpSpPr/>
            <p:nvPr/>
          </p:nvGrpSpPr>
          <p:grpSpPr>
            <a:xfrm>
              <a:off x="4118" y="1784"/>
              <a:ext cx="11117" cy="839"/>
              <a:chOff x="3278" y="6818"/>
              <a:chExt cx="11117" cy="839"/>
            </a:xfrm>
          </p:grpSpPr>
          <mc:AlternateContent>
            <mc:Choice Requires="a14">
              <p:sp>
                <p:nvSpPr>
                  <p:cNvPr id="14" name="文本框 13"/>
                  <p:cNvSpPr txBox="1"/>
                  <p:nvPr/>
                </p:nvSpPr>
                <p:spPr>
                  <a:xfrm>
                    <a:off x="3278" y="6818"/>
                    <a:ext cx="8363" cy="83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14:m>
                      <m:oMathPara>
                        <m:oMathParaPr>
                          <m:jc/>
                        </m:oMathParaPr>
                        <m:oMath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𝒄𝒐𝒔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𝜶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±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𝜷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)=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𝒄𝒐𝒔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𝜶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𝒄𝒐𝒔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𝜷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∓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𝒔𝒊𝒏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𝜶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𝒔𝒊𝒏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𝜷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.</m:t>
                          </m:r>
                        </m:oMath>
                      </m:oMathPara>
                    </a14:m>
                    <a:endParaRPr lang="en-US" altLang="zh-CN" sz="2400" b="1" i="1">
                      <a:solidFill>
                        <a:srgbClr val="FF0000"/>
                      </a:solidFill>
                      <a:latin typeface="Cambria Math" panose="02040503050406030204" charset="0"/>
                      <a:ea typeface="MS Mincho" panose="02020609040205080304" charset="-128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14" name="文本框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8" y="6818"/>
                    <a:ext cx="8363" cy="839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>
            <mc:Choice Requires="a14">
              <p:sp>
                <p:nvSpPr>
                  <p:cNvPr id="15" name="文本框 14"/>
                  <p:cNvSpPr txBox="1"/>
                  <p:nvPr/>
                </p:nvSpPr>
                <p:spPr>
                  <a:xfrm>
                    <a:off x="12367" y="6819"/>
                    <a:ext cx="2028" cy="838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lstStyle/>
                  <a:p>
                    <a:pPr algn="l"/>
                    <a14:m>
                      <m:oMathPara>
                        <m:oMathParaPr>
                          <m:jc/>
                        </m:oMathParaPr>
                        <m:oMath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cs typeface="Cambria Math" panose="0204050305040603020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bi"/>
                                </m:rPr>
                                <a:rPr lang="en-US" altLang="zh-CN" sz="2400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m:rPr>
                                  <m:sty m:val="bi"/>
                                </m:rPr>
                                <a:rPr lang="en-US" altLang="zh-CN" sz="2400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m:rPr>
                                  <m:sty m:val="bi"/>
                                </m:rPr>
                                <a:rPr lang="en-US" altLang="zh-CN" sz="2400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𝜶</m:t>
                              </m:r>
                              <m:r>
                                <m:rPr>
                                  <m:sty m:val="bi"/>
                                </m:rPr>
                                <a:rPr lang="en-US" altLang="zh-CN" sz="2400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±</m:t>
                              </m:r>
                              <m:r>
                                <m:rPr>
                                  <m:sty m:val="bi"/>
                                </m:rPr>
                                <a:rPr lang="en-US" altLang="zh-CN" sz="2400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𝜷</m:t>
                              </m:r>
                              <m:r>
                                <m:rPr>
                                  <m:sty m:val="bi"/>
                                </m:rPr>
                                <a:rPr lang="en-US" altLang="zh-CN" sz="2400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)</m:t>
                              </m:r>
                            </m:sub>
                          </m:sSub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)</m:t>
                          </m:r>
                        </m:oMath>
                      </m:oMathPara>
                    </a14:m>
                    <a:endParaRPr lang="en-US" altLang="zh-CN" sz="2400" b="1" i="1">
                      <a:latin typeface="Cambria Math" panose="02040503050406030204" charset="0"/>
                      <a:ea typeface="MS Mincho" panose="02020609040205080304" charset="-128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15" name="文本框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67" y="6819"/>
                    <a:ext cx="2028" cy="838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组合 15"/>
            <p:cNvGrpSpPr/>
            <p:nvPr/>
          </p:nvGrpSpPr>
          <p:grpSpPr>
            <a:xfrm>
              <a:off x="4092" y="2898"/>
              <a:ext cx="11145" cy="971"/>
              <a:chOff x="3278" y="6818"/>
              <a:chExt cx="11145" cy="971"/>
            </a:xfrm>
          </p:grpSpPr>
          <mc:AlternateContent>
            <mc:Choice Requires="a14"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3278" y="6818"/>
                    <a:ext cx="8454" cy="83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14:m>
                      <m:oMathPara>
                        <m:oMathParaPr>
                          <m:jc/>
                        </m:oMathParaPr>
                        <m:oMath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𝒔𝒊𝒏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𝜶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±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𝜷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)=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𝒔𝒊𝒏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𝜶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𝒄𝒐𝒔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𝜷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±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𝒄𝒐𝒔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𝜶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𝒔𝒊𝒏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𝜷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.</m:t>
                          </m:r>
                        </m:oMath>
                      </m:oMathPara>
                    </a14:m>
                    <a:endParaRPr lang="en-US" altLang="zh-CN" sz="2400" b="1" i="1">
                      <a:solidFill>
                        <a:srgbClr val="FF0000"/>
                      </a:solidFill>
                      <a:latin typeface="Cambria Math" panose="02040503050406030204" charset="0"/>
                      <a:ea typeface="MS Mincho" panose="02020609040205080304" charset="-128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19" name="文本框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8" y="6818"/>
                    <a:ext cx="8454" cy="839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>
            <mc:Choice Requires="a14"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12367" y="6819"/>
                    <a:ext cx="2056" cy="970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lstStyle/>
                  <a:p>
                    <a:pPr algn="l"/>
                    <a14:m>
                      <m:oMathPara>
                        <m:oMathParaPr>
                          <m:jc/>
                        </m:oMathParaPr>
                        <m:oMath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cs typeface="Cambria Math" panose="0204050305040603020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bi"/>
                                </m:rPr>
                                <a:rPr lang="en-US" altLang="zh-CN" sz="2400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m:rPr>
                                  <m:sty m:val="bi"/>
                                </m:rPr>
                                <a:rPr lang="en-US" altLang="zh-CN" sz="2400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m:rPr>
                                  <m:sty m:val="bi"/>
                                </m:rPr>
                                <a:rPr lang="en-US" altLang="zh-CN" sz="2400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𝜶</m:t>
                              </m:r>
                              <m:r>
                                <m:rPr>
                                  <m:sty m:val="bi"/>
                                </m:rPr>
                                <a:rPr lang="en-US" altLang="zh-CN" sz="2400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±</m:t>
                              </m:r>
                              <m:r>
                                <m:rPr>
                                  <m:sty m:val="bi"/>
                                </m:rPr>
                                <a:rPr lang="en-US" altLang="zh-CN" sz="2400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𝜷</m:t>
                              </m:r>
                              <m:r>
                                <m:rPr>
                                  <m:sty m:val="bi"/>
                                </m:rPr>
                                <a:rPr lang="en-US" altLang="zh-CN" sz="2400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)</m:t>
                              </m:r>
                            </m:sub>
                          </m:sSub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)</m:t>
                          </m:r>
                        </m:oMath>
                      </m:oMathPara>
                    </a14:m>
                    <a:endParaRPr lang="en-US" altLang="zh-CN" sz="2400" b="1" i="1">
                      <a:latin typeface="Cambria Math" panose="02040503050406030204" charset="0"/>
                      <a:ea typeface="MS Mincho" panose="02020609040205080304" charset="-128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20" name="文本框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67" y="6819"/>
                    <a:ext cx="2056" cy="970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组合 20"/>
            <p:cNvGrpSpPr/>
            <p:nvPr/>
          </p:nvGrpSpPr>
          <p:grpSpPr>
            <a:xfrm>
              <a:off x="4069" y="3690"/>
              <a:ext cx="11107" cy="1570"/>
              <a:chOff x="3278" y="6818"/>
              <a:chExt cx="11107" cy="1570"/>
            </a:xfrm>
          </p:grpSpPr>
          <mc:AlternateContent>
            <mc:Choice Requires="a14">
              <p:sp>
                <p:nvSpPr>
                  <p:cNvPr id="24" name="文本框 23"/>
                  <p:cNvSpPr txBox="1"/>
                  <p:nvPr/>
                </p:nvSpPr>
                <p:spPr>
                  <a:xfrm>
                    <a:off x="3278" y="6818"/>
                    <a:ext cx="6774" cy="15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14:m>
                      <m:oMathPara>
                        <m:oMathParaPr>
                          <m:jc/>
                        </m:oMathParaPr>
                        <m:oMath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𝒕𝒂𝒏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𝜶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±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𝜷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)=</m:t>
                          </m:r>
                          <m:f>
                            <m:fPr>
                              <m:type m:val="bar"/>
                              <m:ctrlP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bi"/>
                                </m:rP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𝒕𝒂𝒏</m:t>
                              </m:r>
                              <m:r>
                                <m:rPr>
                                  <m:sty m:val="bi"/>
                                </m:rP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𝜶</m:t>
                              </m:r>
                              <m:r>
                                <m:rPr>
                                  <m:sty m:val="bi"/>
                                </m:rP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±</m:t>
                              </m:r>
                              <m:r>
                                <m:rPr>
                                  <m:sty m:val="bi"/>
                                </m:rP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𝒕𝒂𝒏</m:t>
                              </m:r>
                              <m:r>
                                <m:rPr>
                                  <m:sty m:val="bi"/>
                                </m:rP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𝜷</m:t>
                              </m:r>
                            </m:num>
                            <m:den>
                              <m:r>
                                <m:rPr>
                                  <m:sty m:val="bi"/>
                                </m:rP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𝟏</m:t>
                              </m:r>
                              <m:r>
                                <m:rPr>
                                  <m:sty m:val="bi"/>
                                </m:rP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∓</m:t>
                              </m:r>
                              <m:r>
                                <m:rPr>
                                  <m:sty m:val="bi"/>
                                </m:rP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𝒕𝒂𝒏</m:t>
                              </m:r>
                              <m:r>
                                <m:rPr>
                                  <m:sty m:val="bi"/>
                                </m:rP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𝜶</m:t>
                              </m:r>
                              <m:r>
                                <m:rPr>
                                  <m:sty m:val="bi"/>
                                </m:rP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𝒕𝒂𝒏</m:t>
                              </m:r>
                              <m:r>
                                <m:rPr>
                                  <m:sty m:val="bi"/>
                                </m:rP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𝜷</m:t>
                              </m:r>
                            </m:den>
                          </m:f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.</m:t>
                          </m:r>
                        </m:oMath>
                      </m:oMathPara>
                    </a14:m>
                    <a:endParaRPr lang="en-US" altLang="zh-CN" sz="2400" b="1" i="1">
                      <a:solidFill>
                        <a:srgbClr val="FF0000"/>
                      </a:solidFill>
                      <a:latin typeface="Cambria Math" panose="02040503050406030204" charset="0"/>
                      <a:ea typeface="MS Mincho" panose="02020609040205080304" charset="-128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24" name="文本框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8" y="6818"/>
                    <a:ext cx="6774" cy="1570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>
            <mc:Choice Requires="a14">
              <p:sp>
                <p:nvSpPr>
                  <p:cNvPr id="25" name="文本框 24"/>
                  <p:cNvSpPr txBox="1"/>
                  <p:nvPr/>
                </p:nvSpPr>
                <p:spPr>
                  <a:xfrm>
                    <a:off x="12339" y="7172"/>
                    <a:ext cx="2046" cy="971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lstStyle/>
                  <a:p>
                    <a:pPr algn="l"/>
                    <a14:m>
                      <m:oMathPara>
                        <m:oMathParaPr>
                          <m:jc/>
                        </m:oMathParaPr>
                        <m:oMath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cs typeface="Cambria Math" panose="0204050305040603020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bi"/>
                                </m:rPr>
                                <a:rPr lang="en-US" altLang="zh-CN" sz="2400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m:rPr>
                                  <m:sty m:val="bi"/>
                                </m:rPr>
                                <a:rPr lang="en-US" altLang="zh-CN" sz="2400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m:rPr>
                                  <m:sty m:val="bi"/>
                                </m:rPr>
                                <a:rPr lang="en-US" altLang="zh-CN" sz="2400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𝜶</m:t>
                              </m:r>
                              <m:r>
                                <m:rPr>
                                  <m:sty m:val="bi"/>
                                </m:rPr>
                                <a:rPr lang="en-US" altLang="zh-CN" sz="2400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±</m:t>
                              </m:r>
                              <m:r>
                                <m:rPr>
                                  <m:sty m:val="bi"/>
                                </m:rPr>
                                <a:rPr lang="en-US" altLang="zh-CN" sz="2400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𝜷</m:t>
                              </m:r>
                              <m:r>
                                <m:rPr>
                                  <m:sty m:val="bi"/>
                                </m:rPr>
                                <a:rPr lang="en-US" altLang="zh-CN" sz="2400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)</m:t>
                              </m:r>
                            </m:sub>
                          </m:sSub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)</m:t>
                          </m:r>
                        </m:oMath>
                      </m:oMathPara>
                    </a14:m>
                    <a:endParaRPr lang="en-US" altLang="zh-CN" sz="2400" b="1" i="1">
                      <a:latin typeface="Cambria Math" panose="02040503050406030204" charset="0"/>
                      <a:ea typeface="MS Mincho" panose="02020609040205080304" charset="-128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25" name="文本框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39" y="7172"/>
                    <a:ext cx="2046" cy="971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" name="矩形 2"/>
            <p:cNvSpPr/>
            <p:nvPr/>
          </p:nvSpPr>
          <p:spPr>
            <a:xfrm>
              <a:off x="3813" y="1428"/>
              <a:ext cx="11574" cy="3887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 title=""/>
          <p:cNvGrpSpPr/>
          <p:nvPr/>
        </p:nvGrpSpPr>
        <p:grpSpPr>
          <a:xfrm>
            <a:off x="2600325" y="4053840"/>
            <a:ext cx="6750050" cy="2501900"/>
            <a:chOff x="4096" y="6346"/>
            <a:chExt cx="10630" cy="3940"/>
          </a:xfrm>
        </p:grpSpPr>
        <mc:AlternateContent>
          <mc:Choice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4096" y="6346"/>
                  <a:ext cx="10631" cy="394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90000"/>
                    </a:lnSpc>
                  </a:pP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𝒔𝒊𝒏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 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𝟐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𝜶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=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𝟐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𝒔𝒊𝒏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 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𝜶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∙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𝒄𝒐𝒔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𝜶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，</m:t>
                        </m:r>
                      </m:oMath>
                    </m:oMathPara>
                  </a14:m>
                  <a:endPara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 algn="l">
                    <a:lnSpc>
                      <a:spcPct val="190000"/>
                    </a:lnSpc>
                  </a:pP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𝒄𝒐𝒔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 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𝟐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𝜶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𝒄𝒐𝒔</m:t>
                            </m:r>
                          </m:e>
                          <m:sup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𝟐</m:t>
                            </m:r>
                          </m:sup>
                        </m:sSup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𝜶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𝒔𝒊𝒏</m:t>
                            </m:r>
                          </m:e>
                          <m:sup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𝟐</m:t>
                            </m:r>
                          </m:sup>
                        </m:sSup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𝜶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，</m:t>
                        </m:r>
                      </m:oMath>
                    </m:oMathPara>
                  </a14:m>
                  <a:endParaRPr lang="zh-CN" altLang="en-US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  <a:p>
                  <a:pPr algn="l">
                    <a:lnSpc>
                      <a:spcPct val="190000"/>
                    </a:lnSpc>
                  </a:pP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                     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𝒕𝒂𝒏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 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𝟐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𝜶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=</m:t>
                        </m:r>
                        <m:f>
                          <m:fPr>
                            <m:type m:val="bar"/>
                            <m:ctrl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𝟐</m:t>
                            </m:r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𝒕𝒂𝒏</m:t>
                            </m:r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𝜶</m:t>
                            </m:r>
                          </m:num>
                          <m:den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𝟏</m:t>
                            </m:r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bi"/>
                                  </m:rP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𝒕𝒂𝒏</m:t>
                                </m:r>
                              </m:e>
                              <m:sup>
                                <m:r>
                                  <m:rPr>
                                    <m:sty m:val="bi"/>
                                  </m:rP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𝜶</m:t>
                            </m:r>
                          </m:den>
                        </m:f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.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 </a:t>
                  </a:r>
                  <a:endPara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6" y="6346"/>
                  <a:ext cx="10631" cy="394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12159" y="6788"/>
                  <a:ext cx="1742" cy="725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i"/>
                          </m:rPr>
                          <a:rPr lang="en-US" altLang="zh-CN" sz="2400" b="1" i="1">
                            <a:latin typeface="Cambria Math" panose="02040503050406030204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𝑺</m:t>
                            </m:r>
                          </m:e>
                          <m:sub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𝟐</m:t>
                            </m:r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𝜶</m:t>
                            </m:r>
                          </m:sub>
                        </m:sSub>
                        <m:r>
                          <m:rPr>
                            <m:sty m:val="bi"/>
                          </m:rPr>
                          <a:rPr lang="en-US" altLang="zh-CN" sz="2400" b="1" i="1"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2400" b="1" i="1">
                    <a:latin typeface="Cambria Math" panose="02040503050406030204" charset="0"/>
                    <a:ea typeface="MS Mincho" panose="02020609040205080304" charset="-128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59" y="6788"/>
                  <a:ext cx="1742" cy="72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12305" y="7748"/>
                  <a:ext cx="1450" cy="725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i"/>
                          </m:rPr>
                          <a:rPr lang="en-US" altLang="zh-CN" sz="2400" b="1" i="1">
                            <a:latin typeface="Cambria Math" panose="02040503050406030204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𝑪</m:t>
                            </m:r>
                          </m:e>
                          <m:sub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𝟐</m:t>
                            </m:r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𝜶</m:t>
                            </m:r>
                          </m:sub>
                        </m:sSub>
                        <m:r>
                          <m:rPr>
                            <m:sty m:val="bi"/>
                          </m:rPr>
                          <a:rPr lang="en-US" altLang="zh-CN" sz="2400" b="1" i="1"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2400" b="1" i="1">
                    <a:latin typeface="Cambria Math" panose="02040503050406030204" charset="0"/>
                    <a:ea typeface="MS Mincho" panose="02020609040205080304" charset="-128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05" y="7748"/>
                  <a:ext cx="1450" cy="72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12238" y="9068"/>
                  <a:ext cx="1584" cy="725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i"/>
                          </m:rPr>
                          <a:rPr lang="en-US" altLang="zh-CN" sz="2400" b="1" i="1">
                            <a:latin typeface="Cambria Math" panose="02040503050406030204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𝑻</m:t>
                            </m:r>
                          </m:e>
                          <m:sub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𝟐</m:t>
                            </m:r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𝜶</m:t>
                            </m:r>
                          </m:sub>
                        </m:sSub>
                        <m:r>
                          <m:rPr>
                            <m:sty m:val="bi"/>
                          </m:rPr>
                          <a:rPr lang="en-US" altLang="zh-CN" sz="2400" b="1" i="1"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2400" b="1" i="1">
                    <a:latin typeface="Cambria Math" panose="02040503050406030204" charset="0"/>
                    <a:ea typeface="MS Mincho" panose="02020609040205080304" charset="-128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38" y="9068"/>
                  <a:ext cx="1584" cy="72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930" y="470274"/>
                <a:ext cx="12082070" cy="2105637"/>
              </a:xfrm>
            </p:spPr>
            <p:txBody>
              <a:bodyPr>
                <a:normAutofit fontScale="92500"/>
              </a:bodyPr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【例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·广东·饶平县第二中学高一开学考试）已知函数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n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bi"/>
                        </m:rPr>
                        <a:rPr lang="en-US" altLang="zh-CN" sz="1800" b="1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𝑹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）求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的最小正周期；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）求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的单调递增区间；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）求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在区间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上的最大值和最小值．</a:t>
                </a:r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930" y="470274"/>
                <a:ext cx="12082070" cy="2105637"/>
              </a:xfrm>
              <a:blipFill rotWithShape="1">
                <a:blip r:embed="rId2"/>
                <a:stretch>
                  <a:fillRect l="-1" t="-18" b="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109930" y="2290194"/>
                <a:ext cx="11972140" cy="4391637"/>
              </a:xfrm>
            </p:spPr>
            <p:txBody>
              <a:bodyPr>
                <a:normAutofit/>
              </a:bodyPr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【解析】（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Cambria Math" panose="0204050305040603020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altLang="zh-CN" sz="1800" kern="1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的最小正周期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𝜋</m:t>
                      </m:r>
                    </m:oMath>
                  </m:oMathPara>
                </a14:m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）由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π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π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bi"/>
                        </m:rPr>
                        <a:rPr lang="en-US" altLang="zh-CN" sz="1800" b="1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𝒁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，得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π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π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bi"/>
                        </m:rPr>
                        <a:rPr lang="en-US" altLang="zh-CN" sz="1800" b="1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𝒁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的单调递增区间为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π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 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π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bi"/>
                        </m:rPr>
                        <a:rPr lang="en-US" altLang="zh-CN" sz="1800" b="1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𝒁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时，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, 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在区间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上的最大值为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，最小值为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109930" y="2290194"/>
                <a:ext cx="11972140" cy="4391637"/>
              </a:xfrm>
              <a:blipFill rotWithShape="1">
                <a:blip r:embed="rId3"/>
                <a:stretch>
                  <a:fillRect l="-1" t="-9" r="5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题型四：三角恒等变换与三角函数图象性质的综合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【对点训练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5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·浙江·高一期中）已知函数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rad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）求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的最小正周期和单调增区间；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）当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type m:val="bar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时，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，求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sSub>
                        <m:sSubPr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r>
                  <a:rPr lang="zh-CN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75690" y="2348917"/>
                <a:ext cx="11606380" cy="4509083"/>
              </a:xfrm>
            </p:spPr>
            <p:txBody>
              <a:bodyPr>
                <a:normAutofit fontScale="92500" lnSpcReduction="10000"/>
              </a:bodyPr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【解析】（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）因为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rad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ra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的最小正周期为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π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由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π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π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Z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，得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π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π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Z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；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所以单调递增区间为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</m:den>
                          </m:f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</m:den>
                          </m:f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e>
                      </m:d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Z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）因为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，所以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，即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又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，又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，则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那么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从而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bar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75690" y="2348917"/>
                <a:ext cx="11606380" cy="4509083"/>
              </a:xfrm>
              <a:blipFill rotWithShape="1">
                <a:blip r:embed="rId3"/>
                <a:stretch>
                  <a:fillRect l="-1" t="-1" r="5" b="-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题型四：三角恒等变换与三角函数图象性质的综合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【对点训练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6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·北京·高一期末）已知函数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rad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）求函数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的最小正周期；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）求函数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的单调递增区间；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）若函数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𝑔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在区间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内有两个不同的零点，直接写出实数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的取值范围．</a:t>
                </a:r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【解析】（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）由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rad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得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rad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故最小正周期为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π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）由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π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π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，解得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π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π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Z</m:t>
                      </m:r>
                    </m:oMath>
                  </m:oMathPara>
                </a14:m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的单调递增区间为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  <m:r>
                            <a:rPr lang="zh-CN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，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e>
                      </m:d>
                      <m:r>
                        <a:rPr lang="zh-CN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，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Z</m:t>
                      </m:r>
                    </m:oMath>
                  </m:oMathPara>
                </a14:m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）令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𝑔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故问题转化为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在区间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内有两个不同的根，令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，且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则问题等价于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在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有两个根，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由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的图象可知：当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时，有两个根．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 rotWithShape="1">
                <a:blip r:embed="rId3"/>
                <a:stretch>
                  <a:fillRect l="-1" t="-8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题型四：三角恒等变换与三角函数图象性质的综合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 title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6280" y="4697835"/>
            <a:ext cx="2336265" cy="1797127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【例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5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如图，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𝑂𝑃𝑄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是半径为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∠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𝑃𝑂𝑄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的扇形，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是弧上的动点，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𝐴𝐵𝐶𝐷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是扇形的内接矩形，记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∠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𝐶𝑂𝑃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时，四边形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𝐴𝐵𝐶𝐷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的面积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取得最大，则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的值为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_________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75690" y="2130805"/>
                <a:ext cx="11606380" cy="4727196"/>
              </a:xfrm>
            </p:spPr>
            <p:txBody>
              <a:bodyPr>
                <a:normAutofit fontScale="90000"/>
              </a:bodyPr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∵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在直角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1800" b="1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△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𝑂𝐵𝐶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中，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𝑂𝐵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𝐵𝐶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又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∵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在直角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△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𝑂𝐴𝐷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中，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𝐴𝐷</m:t>
                          </m:r>
                        </m:num>
                        <m:den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𝑂𝐴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且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∴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𝑂𝐴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𝐴𝐷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𝐵𝐶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r>
                  <a:rPr lang="en-US" altLang="zh-CN" sz="1800" kern="1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CN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矩形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𝐴𝐵𝐶𝐷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𝐴𝐵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𝐵𝐶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m:rPr>
                              <m:sty m:val="p"/>
                            </m:rPr>
                            <a:rPr lang="en-US" altLang="zh-CN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m:rPr>
                          <m:sty m:val="p"/>
                        </m:rPr>
                        <a:rPr lang="en-US" altLang="zh-CN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𝜑</m:t>
                      </m:r>
                      <m:r>
                        <m:rPr>
                          <m:sty m:val="p"/>
                        </m:rPr>
                        <a:rPr lang="en-US" altLang="zh-CN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kern="1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即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𝜑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时，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𝑆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最大．</a:t>
                </a:r>
                <a:endParaRPr lang="zh-CN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即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8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Cambria Math" panose="0204050305040603020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n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r>
                  <a:rPr lang="en-US" altLang="zh-CN" sz="1800" kern="1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即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</m:oMath>
                  </m:oMathPara>
                </a14:m>
                <a:endParaRPr lang="en-US" altLang="zh-CN" sz="1800" i="1" kern="100">
                  <a:solidFill>
                    <a:srgbClr val="FF0000"/>
                  </a:solidFill>
                  <a:effectLst/>
                  <a:latin typeface="Cambria Math" panose="0204050305040603020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∵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n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r>
                  <a:rPr lang="en-US" altLang="zh-CN" sz="1800" kern="1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∴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r>
                  <a:rPr lang="en-US" altLang="zh-CN" sz="1800" kern="1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故答案为：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75690" y="2130805"/>
                <a:ext cx="11606380" cy="4727196"/>
              </a:xfrm>
              <a:blipFill rotWithShape="1">
                <a:blip r:embed="rId3"/>
                <a:stretch>
                  <a:fillRect l="-1" t="-8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题型五：三角恒等变换在实际问题中的应用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 title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0697" y="1908196"/>
            <a:ext cx="1631303" cy="1335430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【对点训练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7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·上海·高一课时练习）已知矩形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𝐴𝐵𝐶𝐷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内接于半径为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的圆．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）求矩形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𝐴𝐵𝐶𝐷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面积的最大值；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）当矩形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𝐴𝐵𝐶𝐷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的面积最大时，矩形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𝐴𝐵𝐶𝐷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的周长也最大吗？说明理由．</a:t>
                </a:r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75690" y="2181139"/>
                <a:ext cx="11606380" cy="4676862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【解析】（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）如图所示，设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∠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𝐵𝐴𝐶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在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Rt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△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ABC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中，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𝐴𝐶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∴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𝐴𝐵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𝐵𝐶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矩形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𝐴𝐵𝐶𝐷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的面积是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𝐴𝐵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𝐵𝐶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∴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时，矩形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𝐴𝐵𝐶𝐷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的面积取得最大值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）矩形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𝐴𝐵𝐶𝐷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的周长是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𝐴𝐵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𝐵𝐶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4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4</m:t>
                      </m:r>
                      <m:rad>
                        <m:radPr>
                          <m:deg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rad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时，矩形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𝐴𝐵𝐶𝐷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的周长取得最大值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4</m:t>
                      </m:r>
                      <m:rad>
                        <m:radPr>
                          <m:deg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；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综上，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时，矩形面积与周长同时取得最大值，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即当矩形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𝐴𝐵𝐶𝐷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的面积最大时，矩形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𝐴𝐵𝐶𝐷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的周长也最大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75690" y="2181139"/>
                <a:ext cx="11606380" cy="4676862"/>
              </a:xfrm>
              <a:blipFill rotWithShape="1">
                <a:blip r:embed="rId3"/>
                <a:stretch>
                  <a:fillRect l="-1" t="-12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题型五：三角恒等变换在实际问题中的应用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 title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1933" y="4135931"/>
            <a:ext cx="1799788" cy="1503932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" name="组合 31" title=""/>
          <p:cNvGrpSpPr/>
          <p:nvPr/>
        </p:nvGrpSpPr>
        <p:grpSpPr>
          <a:xfrm>
            <a:off x="629602" y="398463"/>
            <a:ext cx="11193462" cy="583565"/>
            <a:chOff x="614597" y="884420"/>
            <a:chExt cx="11192657" cy="584139"/>
          </a:xfrm>
        </p:grpSpPr>
        <p:cxnSp>
          <p:nvCxnSpPr>
            <p:cNvPr id="3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8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9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" name="五边形 11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3" name="TextBox 13"/>
              <p:cNvSpPr/>
              <p:nvPr/>
            </p:nvSpPr>
            <p:spPr>
              <a:xfrm>
                <a:off x="1783777" y="944381"/>
                <a:ext cx="3835124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课堂小结</a:t>
                </a:r>
                <a:r>
                  <a:rPr lang="en-US" altLang="zh-CN"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&amp;</a:t>
                </a:r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作业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14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20" name="文本框 19" title=""/>
              <p:cNvSpPr txBox="1"/>
              <p:nvPr/>
            </p:nvSpPr>
            <p:spPr>
              <a:xfrm>
                <a:off x="629285" y="1225550"/>
                <a:ext cx="5756704" cy="43589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课堂小结：</a:t>
                </a:r>
                <a:endParaRPr lang="zh-CN" altLang="en-US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(1)</a:t>
                </a: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理解记忆</a:t>
                </a:r>
                <a:r>
                  <a:rPr 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倍角公式及其变形</a:t>
                </a: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；</a:t>
                </a:r>
                <a:endParaRPr lang="zh-CN" altLang="en-US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(2)</a:t>
                </a: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理解并记忆辅助角公式；</a:t>
                </a:r>
                <a:endParaRPr lang="zh-CN" altLang="en-US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(3)</a:t>
                </a: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了解</a:t>
                </a:r>
                <a:r>
                  <a:rPr 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和差化积、积化和差公式的证明</a:t>
                </a:r>
                <a:r>
                  <a:rPr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en-US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30000"/>
                  </a:lnSpc>
                </a:pPr>
                <a:endParaRPr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作业：</a:t>
                </a:r>
                <a:endParaRPr lang="zh-CN" altLang="en-US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(1)</a:t>
                </a: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整理本节课的题型；</a:t>
                </a:r>
                <a:endParaRPr lang="zh-CN" altLang="en-US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(2)</a:t>
                </a: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课本</a:t>
                </a:r>
                <a:r>
                  <a:rPr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P228</a:t>
                </a: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练习</a:t>
                </a:r>
                <a:r>
                  <a:rPr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"/>
                        </m:rPr>
                        <a:rPr lang="en-US" altLang="zh-CN" sz="2400" b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~</m:t>
                      </m:r>
                    </m:oMath>
                  </m:oMathPara>
                </a14:m>
                <a:r>
                  <a:rPr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题；</a:t>
                </a:r>
                <a:endParaRPr lang="zh-CN" altLang="en-US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(3)</a:t>
                </a: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课本习题</a:t>
                </a:r>
                <a:r>
                  <a:rPr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5.5</a:t>
                </a:r>
                <a:r>
                  <a:rPr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P228——229</a:t>
                </a: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的</a:t>
                </a:r>
                <a:r>
                  <a:rPr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1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"/>
                        </m:rPr>
                        <a:rPr lang="en-US" altLang="zh-CN" sz="2400" b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6</m:t>
                      </m:r>
                    </m:oMath>
                  </m:oMathPara>
                </a14:m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题</a:t>
                </a:r>
                <a:r>
                  <a:rPr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.</a:t>
                </a:r>
                <a:endParaRPr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85" y="1225550"/>
                <a:ext cx="5756704" cy="4358950"/>
              </a:xfrm>
              <a:prstGeom prst="rect">
                <a:avLst/>
              </a:prstGeom>
              <a:blipFill rotWithShape="1">
                <a:blip r:embed="rId2"/>
                <a:stretch>
                  <a:fillRect r="7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New picture" titl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026900" y="10439400"/>
            <a:ext cx="304800" cy="228600"/>
          </a:xfrm>
          <a:prstGeom prst="cube">
            <a:avLst/>
          </a:prstGeom>
        </p:spPr>
      </p:pic>
      <p:pic>
        <p:nvPicPr>
          <p:cNvPr id="4" name="图片 3" title="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927" y="-3238"/>
            <a:ext cx="3210373" cy="89547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65785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r>
                  <a:rPr lang="en-US" altLang="zh-CN"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&amp;</a:t>
                </a:r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例析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7" name="文本框 6" title=""/>
              <p:cNvSpPr txBox="1"/>
              <p:nvPr/>
            </p:nvSpPr>
            <p:spPr>
              <a:xfrm>
                <a:off x="608965" y="583565"/>
                <a:ext cx="10827385" cy="584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（课本）例</a:t>
                </a:r>
                <a:r>
                  <a:rPr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7.</a:t>
                </a: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试以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</m:oMath>
                  </m:oMathPara>
                </a14:m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表示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��𝑖𝑛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𝛼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𝑐𝑜𝑠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𝛼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𝑡𝑎𝑛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𝛼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zh-CN" altLang="en-US" sz="24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65" y="583565"/>
                <a:ext cx="10827385" cy="584584"/>
              </a:xfrm>
              <a:prstGeom prst="rect">
                <a:avLst/>
              </a:prstGeom>
              <a:blipFill rotWithShape="1">
                <a:blip r:embed="rId2"/>
                <a:stretch>
                  <a:fillRect b="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8" name="文本框 7" title=""/>
              <p:cNvSpPr txBox="1"/>
              <p:nvPr/>
            </p:nvSpPr>
            <p:spPr>
              <a:xfrm>
                <a:off x="755650" y="1239520"/>
                <a:ext cx="10680700" cy="4215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1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解：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𝛼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的二倍角</a:t>
                </a:r>
                <a:r>
                  <a:rPr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在倍角公式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𝑐𝑜��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𝑠𝑖𝑛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中，</a:t>
                </a:r>
                <a:endParaRPr lang="zh-CN" altLang="en-US" sz="24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1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代替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以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𝛼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代替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得：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𝑠𝑖𝑛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𝛼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10000"/>
                  </a:lnSpc>
                </a:pP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𝑠𝑖𝑛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𝛼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𝑐𝑜𝑠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 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𝛼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①</a:t>
                </a:r>
                <a:endPara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1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在倍角公式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𝑐𝑜𝑠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中，</a:t>
                </a:r>
                <a:endParaRPr lang="zh-CN" altLang="en-US" sz="24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1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代替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，</a:t>
                </a:r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以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𝛼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代替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，</a:t>
                </a:r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得：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𝑐𝑜𝑠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𝛼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10000"/>
                  </a:lnSpc>
                </a:pP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𝑐𝑜𝑠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𝛼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𝑐𝑜𝑠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 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𝛼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②</a:t>
                </a:r>
                <a:endPara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:pPr algn="l">
                  <a:lnSpc>
                    <a:spcPct val="11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∴</a:t>
                </a:r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将</a:t>
                </a:r>
                <a:r>
                  <a:rPr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①②</a:t>
                </a:r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两个等式的左右两边分别相除，得：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𝑡𝑎𝑛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𝛼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𝑐𝑜𝑠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 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𝛼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𝑐𝑜𝑠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 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𝛼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/>
                <a:endPara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50" y="1239520"/>
                <a:ext cx="10680700" cy="4215706"/>
              </a:xfrm>
              <a:prstGeom prst="rect">
                <a:avLst/>
              </a:prstGeom>
              <a:blipFill rotWithShape="1">
                <a:blip r:embed="rId3"/>
                <a:stretch>
                  <a:fillRect b="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65785" y="29210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r>
                  <a:rPr lang="en-US" altLang="zh-CN"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&amp;</a:t>
                </a:r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例析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组合 2" title=""/>
          <p:cNvGrpSpPr/>
          <p:nvPr/>
        </p:nvGrpSpPr>
        <p:grpSpPr>
          <a:xfrm>
            <a:off x="565785" y="991235"/>
            <a:ext cx="10827385" cy="2780030"/>
            <a:chOff x="891" y="2009"/>
            <a:chExt cx="17051" cy="4378"/>
          </a:xfrm>
        </p:grpSpPr>
        <mc:AlternateContent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891" y="2009"/>
                  <a:ext cx="17051" cy="4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40000"/>
                    </a:lnSpc>
                  </a:pPr>
                  <a:r>
                    <a:rPr lang="zh-CN" altLang="en-US" sz="2400" b="1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例</a:t>
                  </a:r>
                  <a:r>
                    <a:rPr lang="en-US" altLang="zh-CN" sz="2400" b="1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7</a:t>
                  </a:r>
                  <a:r>
                    <a:rPr lang="zh-CN" sz="2400" b="1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的结果还可以表示为：</a:t>
                  </a:r>
                  <a:endParaRPr 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  <a:p>
                  <a:pPr>
                    <a:lnSpc>
                      <a:spcPct val="140000"/>
                    </a:lnSpc>
                  </a:pP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cs typeface="Cambria Math" panose="02040503050406030204" charset="0"/>
                          </a:rPr>
                          <m:t>𝑠𝑖𝑛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=±</m:t>
                        </m:r>
                        <m:rad>
                          <m:radPr>
                            <m:degHide m:val="on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𝑐𝑜𝑠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 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rad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，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cs typeface="Cambria Math" panose="02040503050406030204" charset="0"/>
                          </a:rPr>
                          <m:t>𝑐𝑜𝑠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=±</m:t>
                        </m:r>
                        <m:rad>
                          <m:radPr>
                            <m:degHide m:val="on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𝑐𝑜𝑠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 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rad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，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𝑡𝑎𝑛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=±</m:t>
                        </m:r>
                        <m:rad>
                          <m:radPr>
                            <m:degHide m:val="on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𝑐𝑜𝑠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 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𝑐𝑜𝑠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 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𝛼</m:t>
                                </m:r>
                              </m:den>
                            </m:f>
                          </m:e>
                        </m:rad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，</m:t>
                        </m:r>
                      </m:oMath>
                    </m:oMathPara>
                  </a14:m>
                  <a:endParaRPr lang="en-US" altLang="zh-CN" sz="2400" i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  <a:p>
                  <a:pPr>
                    <a:lnSpc>
                      <a:spcPct val="140000"/>
                    </a:lnSpc>
                  </a:pPr>
                  <a:r>
                    <a:rPr lang="zh-CN" altLang="en-US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并称之为半角公式，符号由</a:t>
                  </a:r>
                  <a14:m>
                    <m:oMathPara>
                      <m:oMathParaPr>
                        <m:jc/>
                      </m:oMathParaPr>
                      <m:oMath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α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2400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r>
                    <a:rPr lang="zh-CN" altLang="en-US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所在象限决定</a:t>
                  </a:r>
                  <a:r>
                    <a:rPr lang="en-US" altLang="zh-CN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.</a:t>
                  </a:r>
                  <a:endParaRPr lang="zh-CN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" y="2009"/>
                  <a:ext cx="17051" cy="4378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矩形 1"/>
            <p:cNvSpPr/>
            <p:nvPr/>
          </p:nvSpPr>
          <p:spPr>
            <a:xfrm>
              <a:off x="1688" y="3370"/>
              <a:ext cx="15547" cy="2065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3"/>
    </p:custDataLst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65785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r>
                  <a:rPr lang="en-US" altLang="zh-CN"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&amp;</a:t>
                </a:r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例析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7" name="文本框 6" title=""/>
              <p:cNvSpPr txBox="1"/>
              <p:nvPr/>
            </p:nvSpPr>
            <p:spPr>
              <a:xfrm>
                <a:off x="608965" y="583565"/>
                <a:ext cx="10827385" cy="1515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（课本）例</a:t>
                </a:r>
                <a:r>
                  <a:rPr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8.</a:t>
                </a: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求证：</a:t>
                </a:r>
                <a:endParaRPr lang="zh-CN" altLang="en-US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(1)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𝛽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[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𝛽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)+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𝛽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)]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；</m:t>
                      </m:r>
                    </m:oMath>
                  </m:oMathPara>
                </a14:m>
                <a:endPara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(2)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𝜃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𝜑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𝜃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𝜑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��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𝜑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65" y="583565"/>
                <a:ext cx="10827385" cy="151574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8" name="文本框 7" title=""/>
              <p:cNvSpPr txBox="1"/>
              <p:nvPr/>
            </p:nvSpPr>
            <p:spPr>
              <a:xfrm>
                <a:off x="681990" y="2013585"/>
                <a:ext cx="10680700" cy="3651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证明：</a:t>
                </a:r>
                <a:r>
                  <a:rPr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(1)</a:t>
                </a:r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因为</a:t>
                </a:r>
                <a:endParaRPr lang="zh-CN" altLang="en-US"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𝛽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𝛽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𝛽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r>
                  <a:rPr lang="en-US" altLang="zh-CN" sz="2400" i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𝛽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𝛽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𝛽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将以上两式的左右两边分别相加，得：</a:t>
                </a:r>
                <a:endParaRPr lang="zh-CN" altLang="en-US"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𝛽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)+</m:t>
                      </m:r>
                    </m:oMath>
                  </m:oMathPara>
                </a14:m>
                <a:r>
                  <a:rPr lang="en-US" altLang="zh-CN" sz="2400" i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𝛽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𝛽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endParaRPr lang="en-US" altLang="zh-CN" sz="2400" b="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即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𝛽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[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𝛽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𝛽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)].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90" y="2013585"/>
                <a:ext cx="10680700" cy="36512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 title=""/>
          <p:cNvSpPr txBox="1"/>
          <p:nvPr/>
        </p:nvSpPr>
        <p:spPr>
          <a:xfrm>
            <a:off x="7644130" y="844550"/>
            <a:ext cx="3406775" cy="148111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思考</a:t>
            </a:r>
            <a:r>
              <a:rPr lang="en-US" altLang="zh-CN" sz="24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：这两个式子的左右两边在结构形式上有什么不同？</a:t>
            </a:r>
            <a:endParaRPr lang="zh-CN" altLang="en-US" sz="2400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65785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r>
                  <a:rPr lang="en-US" altLang="zh-CN"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&amp;</a:t>
                </a:r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例析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7" name="文本框 6" title=""/>
              <p:cNvSpPr txBox="1"/>
              <p:nvPr/>
            </p:nvSpPr>
            <p:spPr>
              <a:xfrm>
                <a:off x="608965" y="583565"/>
                <a:ext cx="10827385" cy="1515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（课本）例</a:t>
                </a:r>
                <a:r>
                  <a:rPr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8.</a:t>
                </a: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求证：</a:t>
                </a:r>
                <a:endParaRPr lang="zh-CN" altLang="en-US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(1)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𝛽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[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𝛽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)+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𝛽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)]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；</m:t>
                      </m:r>
                    </m:oMath>
                  </m:oMathPara>
                </a14:m>
                <a:endPara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(2)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𝜃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𝜑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𝜃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𝜑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��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𝜑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65" y="583565"/>
                <a:ext cx="10827385" cy="151574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8" name="文本框 7" title=""/>
              <p:cNvSpPr txBox="1"/>
              <p:nvPr/>
            </p:nvSpPr>
            <p:spPr>
              <a:xfrm>
                <a:off x="681990" y="2013585"/>
                <a:ext cx="10680700" cy="3340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证明</a:t>
                </a:r>
                <a:r>
                  <a:rPr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证法一</a:t>
                </a:r>
                <a:r>
                  <a:rPr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(2)</a:t>
                </a:r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由</a:t>
                </a:r>
                <a:r>
                  <a:rPr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(1)</a:t>
                </a:r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可得</a:t>
                </a:r>
                <a:endParaRPr lang="zh-CN" altLang="en-US"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𝛽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)+</m:t>
                      </m:r>
                    </m:oMath>
                  </m:oMathPara>
                </a14:m>
                <a:r>
                  <a:rPr lang="en-US" altLang="zh-CN" sz="2400" i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𝛽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𝛽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①</a:t>
                </a:r>
                <a:endPara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设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𝛽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𝜃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𝛽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𝜑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那么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𝜃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𝜑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𝛽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𝜃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𝜑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b="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把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𝛽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的值代入</a:t>
                </a:r>
                <a:r>
                  <a:rPr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①</a:t>
                </a:r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，即得</a:t>
                </a:r>
                <a:endParaRPr lang="zh-CN" altLang="en-US"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:pPr algn="l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𝜃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𝜑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𝜃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𝜑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𝜃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𝜑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.</a:t>
                </a:r>
                <a:endPara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90" y="2013585"/>
                <a:ext cx="10680700" cy="334073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 title=""/>
          <p:cNvSpPr txBox="1"/>
          <p:nvPr/>
        </p:nvSpPr>
        <p:spPr>
          <a:xfrm>
            <a:off x="7644130" y="844550"/>
            <a:ext cx="3406775" cy="100098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思考</a:t>
            </a:r>
            <a:r>
              <a:rPr lang="en-US" altLang="zh-CN" sz="24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：如果不用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的结果，如何证明？</a:t>
            </a:r>
            <a:endParaRPr lang="zh-CN" altLang="en-US" sz="2400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65785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r>
                  <a:rPr lang="en-US" altLang="zh-CN"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&amp;</a:t>
                </a:r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例析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7" name="文本框 6" title=""/>
              <p:cNvSpPr txBox="1"/>
              <p:nvPr/>
            </p:nvSpPr>
            <p:spPr>
              <a:xfrm>
                <a:off x="608965" y="583565"/>
                <a:ext cx="10827385" cy="1001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（课本）例</a:t>
                </a:r>
                <a:r>
                  <a:rPr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8.</a:t>
                </a: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求证：</a:t>
                </a:r>
                <a:endParaRPr lang="zh-CN" altLang="en-US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(2)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𝜃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𝜑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𝜃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𝜑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𝜃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𝜑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65" y="583565"/>
                <a:ext cx="10827385" cy="1001300"/>
              </a:xfrm>
              <a:prstGeom prst="rect">
                <a:avLst/>
              </a:prstGeom>
              <a:blipFill rotWithShape="1">
                <a:blip r:embed="rId2"/>
                <a:stretch>
                  <a:fillRect b="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8" name="文本框 7" title=""/>
              <p:cNvSpPr txBox="1"/>
              <p:nvPr/>
            </p:nvSpPr>
            <p:spPr>
              <a:xfrm>
                <a:off x="682625" y="1572895"/>
                <a:ext cx="10680700" cy="3900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8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证法二：</a:t>
                </a:r>
                <a:r>
                  <a:rPr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∵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𝜃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𝜃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𝜑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𝜃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𝜑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𝜑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𝜃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𝜑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𝜃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𝜑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8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𝜃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𝜑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𝜃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𝜑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𝜃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𝜑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𝜃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𝜑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𝜃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𝜑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8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𝜃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𝜑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𝜃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𝜑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𝜃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𝜑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𝜃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𝜑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)+(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𝜃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𝜑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𝜃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𝜑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𝜃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𝜑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𝜃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𝜑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en-US" altLang="zh-CN" sz="2400" i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8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𝜃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𝜑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𝜃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𝜑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endPara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25" y="1572895"/>
                <a:ext cx="10680700" cy="39001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65785" y="4000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r>
                  <a:rPr lang="en-US" altLang="zh-CN"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&amp;</a:t>
                </a:r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例析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7" name="文本框 6" title=""/>
              <p:cNvSpPr txBox="1"/>
              <p:nvPr/>
            </p:nvSpPr>
            <p:spPr>
              <a:xfrm>
                <a:off x="684530" y="1132205"/>
                <a:ext cx="10827385" cy="1515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（课本）例</a:t>
                </a:r>
                <a:r>
                  <a:rPr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8.</a:t>
                </a: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求证：</a:t>
                </a:r>
                <a:endParaRPr lang="zh-CN" altLang="en-US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(1)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𝛽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[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𝛽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)+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𝛽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)]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；</m:t>
                      </m:r>
                    </m:oMath>
                  </m:oMathPara>
                </a14:m>
                <a:r>
                  <a:rPr lang="en-US" altLang="zh-CN" sz="2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  </a:t>
                </a:r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积化和差</a:t>
                </a:r>
                <a:endParaRPr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(2)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𝜃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𝜑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𝜃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𝜑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𝜃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𝜑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r>
                  <a:rPr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     </a:t>
                </a:r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和差化积</a:t>
                </a:r>
                <a:r>
                  <a:rPr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30" y="1132205"/>
                <a:ext cx="10827385" cy="151574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680085" y="2889250"/>
                <a:ext cx="10385425" cy="24536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zh-CN" altLang="en-US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8</a:t>
                </a:r>
                <a:r>
                  <a:rPr lang="zh-CN" altLang="en-US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的证明用到了换元的方法</a:t>
                </a:r>
                <a:r>
                  <a:rPr lang="en-US" altLang="zh-CN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en-US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如把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𝛽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看作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𝜃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𝛽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看作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𝜑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从而把包含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𝛽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的三角函数式转化成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𝜃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𝜑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的三角函数式</a:t>
                </a:r>
                <a:r>
                  <a:rPr lang="en-US" altLang="zh-CN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en-US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或者，把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𝛽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看作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𝛽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看作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把等式看作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的方程，则原问题转化为解方程</a:t>
                </a:r>
                <a:r>
                  <a:rPr lang="en-US" altLang="zh-CN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组</a:t>
                </a:r>
                <a:r>
                  <a:rPr lang="en-US" altLang="zh-CN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求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它们都体现了</a:t>
                </a:r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化归思想</a:t>
                </a:r>
                <a:r>
                  <a:rPr lang="en-US" altLang="zh-CN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85" y="2889250"/>
                <a:ext cx="10385425" cy="245364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 title=""/>
          <p:cNvSpPr/>
          <p:nvPr/>
        </p:nvSpPr>
        <p:spPr>
          <a:xfrm>
            <a:off x="680085" y="1584325"/>
            <a:ext cx="8660130" cy="115633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65785" y="-5143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r>
                  <a:rPr lang="en-US" altLang="zh-CN"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&amp;</a:t>
                </a:r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例析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7" name="文本框 6" title=""/>
              <p:cNvSpPr txBox="1"/>
              <p:nvPr/>
            </p:nvSpPr>
            <p:spPr>
              <a:xfrm>
                <a:off x="582295" y="618490"/>
                <a:ext cx="11586264" cy="890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（课本）例</a:t>
                </a:r>
                <a:r>
                  <a:rPr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9.</a:t>
                </a: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求下列函数的周期，最大值和最小值：</a:t>
                </a:r>
                <a:endParaRPr lang="zh-CN" altLang="en-US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(1)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3</m:t>
                          </m:r>
                        </m:e>
                      </m:rad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；</m:t>
                      </m:r>
                    </m:oMath>
                  </m:oMathPara>
                </a14:m>
                <a:r>
                  <a:rPr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(2)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4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95" y="618490"/>
                <a:ext cx="11586264" cy="8902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706755" y="1508760"/>
                <a:ext cx="11113327" cy="2395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解：</a:t>
                </a:r>
                <a:r>
                  <a:rPr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(1)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3</m:t>
                          </m:r>
                        </m:e>
                      </m:ra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    ※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6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𝑥𝑐𝑜𝑠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𝑥𝑠𝑖𝑛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).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6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因此，所求周期为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𝜋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最大值为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，最小值为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55" y="1508760"/>
                <a:ext cx="11113327" cy="2395855"/>
              </a:xfrm>
              <a:prstGeom prst="rect">
                <a:avLst/>
              </a:prstGeom>
              <a:blipFill rotWithShape="1">
                <a:blip r:embed="rId3"/>
                <a:stretch>
                  <a:fillRect r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8435975" y="2152650"/>
                <a:ext cx="3385980" cy="100098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400" b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思考</a:t>
                </a:r>
                <a:r>
                  <a:rPr lang="en-US" altLang="zh-CN" sz="2400" b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※</m:t>
                      </m:r>
                    </m:oMath>
                  </m:oMathPara>
                </a14:m>
                <a:r>
                  <a:rPr 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你能说一说这一步变形的理由吗</a:t>
                </a:r>
                <a:r>
                  <a:rPr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？</a:t>
                </a:r>
                <a:endParaRPr lang="zh-CN" altLang="en-US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5975" y="2152650"/>
                <a:ext cx="3385980" cy="1000980"/>
              </a:xfrm>
              <a:prstGeom prst="rect">
                <a:avLst/>
              </a:prstGeom>
              <a:blipFill rotWithShape="1">
                <a:blip r:embed="rId4"/>
                <a:stretch>
                  <a:fillRect l="-431" t="-1459" r="-408" b="-5116"/>
                </a:stretch>
              </a:blip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8" name="文本框 7" title=""/>
              <p:cNvSpPr txBox="1"/>
              <p:nvPr/>
            </p:nvSpPr>
            <p:spPr>
              <a:xfrm>
                <a:off x="706755" y="4368165"/>
                <a:ext cx="9074808" cy="1282787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辅助角公式：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𝑏𝑐𝑜𝑠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𝜑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𝑎𝑏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endParaRPr lang="en-US" altLang="zh-CN" sz="2400" b="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其中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𝑡𝑎𝑛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𝜑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𝑏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𝜑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所在象限由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𝑏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的符号确定</a:t>
                </a:r>
                <a:r>
                  <a:rPr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55" y="4368165"/>
                <a:ext cx="9074808" cy="1282787"/>
              </a:xfrm>
              <a:prstGeom prst="rect">
                <a:avLst/>
              </a:prstGeom>
              <a:blipFill rotWithShape="1">
                <a:blip r:embed="rId5"/>
                <a:stretch>
                  <a:fillRect l="-161" t="-1139" r="-154" b="-1082"/>
                </a:stretch>
              </a:blip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tags/tag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4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4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5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6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2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4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5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6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7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8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9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70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71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72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73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74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75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MGNjMjdlMmM4MTUwY2Q5YmE2NGU4YjhmMTdjOWQxOGQifQ=="/>
</p:tagLst>
</file>

<file path=ppt/tags/tag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heme/theme1.xml><?xml version="1.0" encoding="utf-8"?>
<a:theme xmlns:r="http://schemas.openxmlformats.org/officeDocument/2006/relationships"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219</Paragraphs>
  <Slides>25</Slides>
  <Notes>0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baseType="lpstr" size="35">
      <vt:lpstr>Arial</vt:lpstr>
      <vt:lpstr>微软雅黑</vt:lpstr>
      <vt:lpstr>Wingdings</vt:lpstr>
      <vt:lpstr>宋体</vt:lpstr>
      <vt:lpstr>黑体</vt:lpstr>
      <vt:lpstr>Cambria Math</vt:lpstr>
      <vt:lpstr>MS Mincho</vt:lpstr>
      <vt:lpstr>Times New Roman</vt:lpstr>
      <vt:lpstr>等线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2023-12-12T16:09:09.642</cp:lastPrinted>
  <dcterms:created xsi:type="dcterms:W3CDTF">2023-12-12T16:09:09Z</dcterms:created>
  <dcterms:modified xsi:type="dcterms:W3CDTF">2023-12-12T08:09:09Z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