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84" r:id="rId6"/>
    <p:sldId id="275" r:id="rId7"/>
    <p:sldId id="285" r:id="rId8"/>
    <p:sldId id="338" r:id="rId9"/>
    <p:sldId id="364" r:id="rId10"/>
    <p:sldId id="313" r:id="rId11"/>
    <p:sldId id="365" r:id="rId12"/>
    <p:sldId id="271" r:id="rId13"/>
    <p:sldId id="315" r:id="rId14"/>
    <p:sldId id="311" r:id="rId15"/>
    <p:sldId id="276" r:id="rId16"/>
    <p:sldId id="281" r:id="rId17"/>
    <p:sldId id="416" r:id="rId18"/>
    <p:sldId id="385" r:id="rId19"/>
    <p:sldId id="399" r:id="rId20"/>
    <p:sldId id="401" r:id="rId21"/>
    <p:sldId id="400" r:id="rId22"/>
    <p:sldId id="317" r:id="rId23"/>
    <p:sldId id="417" r:id="rId24"/>
    <p:sldId id="318" r:id="rId25"/>
    <p:sldId id="418" r:id="rId26"/>
    <p:sldId id="277" r:id="rId27"/>
    <p:sldId id="282" r:id="rId28"/>
    <p:sldId id="420" r:id="rId29"/>
    <p:sldId id="421" r:id="rId30"/>
    <p:sldId id="422" r:id="rId31"/>
    <p:sldId id="278" r:id="rId32"/>
    <p:sldId id="283" r:id="rId33"/>
    <p:sldId id="419" r:id="rId34"/>
    <p:sldId id="286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6" d="100"/>
          <a:sy n="106" d="100"/>
        </p:scale>
        <p:origin x="-714" y="-84"/>
      </p:cViewPr>
      <p:guideLst>
        <p:guide orient="horz" pos="22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tags" Target="tags/tag34.xml" /><Relationship Id="rId37" Type="http://schemas.openxmlformats.org/officeDocument/2006/relationships/presProps" Target="presProps.xml" /><Relationship Id="rId38" Type="http://schemas.openxmlformats.org/officeDocument/2006/relationships/viewProps" Target="viewProps.xml" /><Relationship Id="rId39" Type="http://schemas.openxmlformats.org/officeDocument/2006/relationships/theme" Target="theme/theme1.xml" /><Relationship Id="rId4" Type="http://schemas.openxmlformats.org/officeDocument/2006/relationships/slide" Target="slides/slide3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emf" /><Relationship Id="rId2" Type="http://schemas.openxmlformats.org/officeDocument/2006/relationships/image" Target="../media/image4.emf" /><Relationship Id="rId3" Type="http://schemas.openxmlformats.org/officeDocument/2006/relationships/image" Target="../media/image5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Relationship Id="rId2" Type="http://schemas.openxmlformats.org/officeDocument/2006/relationships/image" Target="../media/image17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2023/7/19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tags" Target="../tags/tag6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7.xml" /><Relationship Id="rId3" Type="http://schemas.openxmlformats.org/officeDocument/2006/relationships/tags" Target="../tags/tag8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0.jpeg" /><Relationship Id="rId11" Type="http://schemas.openxmlformats.org/officeDocument/2006/relationships/tags" Target="../tags/tag14.xml" /><Relationship Id="rId12" Type="http://schemas.openxmlformats.org/officeDocument/2006/relationships/image" Target="../media/image11.jpeg" /><Relationship Id="rId13" Type="http://schemas.openxmlformats.org/officeDocument/2006/relationships/tags" Target="../tags/tag15.xml" /><Relationship Id="rId14" Type="http://schemas.openxmlformats.org/officeDocument/2006/relationships/image" Target="../media/image12.jpeg" /><Relationship Id="rId15" Type="http://schemas.openxmlformats.org/officeDocument/2006/relationships/tags" Target="../tags/tag16.xml" /><Relationship Id="rId16" Type="http://schemas.openxmlformats.org/officeDocument/2006/relationships/image" Target="../media/image13.jpeg" /><Relationship Id="rId17" Type="http://schemas.openxmlformats.org/officeDocument/2006/relationships/tags" Target="../tags/tag17.xml" /><Relationship Id="rId18" Type="http://schemas.openxmlformats.org/officeDocument/2006/relationships/image" Target="../media/image14.jpeg" /><Relationship Id="rId19" Type="http://schemas.openxmlformats.org/officeDocument/2006/relationships/tags" Target="../tags/tag18.xml" /><Relationship Id="rId2" Type="http://schemas.openxmlformats.org/officeDocument/2006/relationships/tags" Target="../tags/tag9.xml" /><Relationship Id="rId3" Type="http://schemas.openxmlformats.org/officeDocument/2006/relationships/tags" Target="../tags/tag10.xml" /><Relationship Id="rId4" Type="http://schemas.openxmlformats.org/officeDocument/2006/relationships/image" Target="../media/image7.jpeg" /><Relationship Id="rId5" Type="http://schemas.openxmlformats.org/officeDocument/2006/relationships/tags" Target="../tags/tag11.xml" /><Relationship Id="rId6" Type="http://schemas.openxmlformats.org/officeDocument/2006/relationships/image" Target="../media/image8.jpeg" /><Relationship Id="rId7" Type="http://schemas.openxmlformats.org/officeDocument/2006/relationships/tags" Target="../tags/tag12.xml" /><Relationship Id="rId8" Type="http://schemas.openxmlformats.org/officeDocument/2006/relationships/image" Target="../media/image9.jpeg" /><Relationship Id="rId9" Type="http://schemas.openxmlformats.org/officeDocument/2006/relationships/tags" Target="../tags/tag1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Microsoft_Word_97_-_2003_Document4.doc" TargetMode="Internal" /><Relationship Id="rId3" Type="http://schemas.openxmlformats.org/officeDocument/2006/relationships/oleObject" Target="../embeddings/oleObject4.bin" /><Relationship Id="rId4" Type="http://schemas.openxmlformats.org/officeDocument/2006/relationships/image" Target="../media/image16.emf" /><Relationship Id="rId5" Type="http://schemas.openxmlformats.org/officeDocument/2006/relationships/oleObject" Target="../embeddings/Microsoft_Word_97_-_2003_Document5.doc" TargetMode="Internal" /><Relationship Id="rId6" Type="http://schemas.openxmlformats.org/officeDocument/2006/relationships/oleObject" Target="../embeddings/oleObject5.bin" /><Relationship Id="rId7" Type="http://schemas.openxmlformats.org/officeDocument/2006/relationships/image" Target="../media/image17.emf" /><Relationship Id="rId8" Type="http://schemas.openxmlformats.org/officeDocument/2006/relationships/vmlDrawing" Target="../drawings/vmlDrawing2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jpeg" /><Relationship Id="rId3" Type="http://schemas.openxmlformats.org/officeDocument/2006/relationships/package" Target="../embeddings/Microsoft_Word_Document1.docx" TargetMode="Internal" /><Relationship Id="rId4" Type="http://schemas.openxmlformats.org/officeDocument/2006/relationships/oleObject" Target="../embeddings/oleObject6.bin" /><Relationship Id="rId5" Type="http://schemas.openxmlformats.org/officeDocument/2006/relationships/image" Target="../media/image19.emf" /><Relationship Id="rId6" Type="http://schemas.openxmlformats.org/officeDocument/2006/relationships/vmlDrawing" Target="../drawings/vmlDrawing3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Microsoft_Word_97_-_2003_Document6.doc" TargetMode="Internal" /><Relationship Id="rId3" Type="http://schemas.openxmlformats.org/officeDocument/2006/relationships/oleObject" Target="../embeddings/oleObject7.bin" /><Relationship Id="rId4" Type="http://schemas.openxmlformats.org/officeDocument/2006/relationships/image" Target="../media/image20.emf" /><Relationship Id="rId5" Type="http://schemas.openxmlformats.org/officeDocument/2006/relationships/vmlDrawing" Target="../drawings/vmlDrawing4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9.xml" /><Relationship Id="rId3" Type="http://schemas.openxmlformats.org/officeDocument/2006/relationships/oleObject" Target="../embeddings/Microsoft_Word_97_-_2003_Document7.doc" TargetMode="Internal" /><Relationship Id="rId4" Type="http://schemas.openxmlformats.org/officeDocument/2006/relationships/oleObject" Target="../embeddings/oleObject8.bin" /><Relationship Id="rId5" Type="http://schemas.openxmlformats.org/officeDocument/2006/relationships/image" Target="../media/image21.emf" /><Relationship Id="rId6" Type="http://schemas.openxmlformats.org/officeDocument/2006/relationships/oleObject" Target="../embeddings/Microsoft_Word_97_-_2003_Document8.doc" TargetMode="Internal" /><Relationship Id="rId7" Type="http://schemas.openxmlformats.org/officeDocument/2006/relationships/oleObject" Target="../embeddings/oleObject9.bin" /><Relationship Id="rId8" Type="http://schemas.openxmlformats.org/officeDocument/2006/relationships/image" Target="../media/image22.emf" /><Relationship Id="rId9" Type="http://schemas.openxmlformats.org/officeDocument/2006/relationships/vmlDrawing" Target="../drawings/vmlDrawing5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oleObject" Target="../embeddings/Microsoft_Word_97_-_2003_Document9.doc" TargetMode="Internal" /><Relationship Id="rId4" Type="http://schemas.openxmlformats.org/officeDocument/2006/relationships/oleObject" Target="../embeddings/oleObject10.bin" /><Relationship Id="rId5" Type="http://schemas.openxmlformats.org/officeDocument/2006/relationships/image" Target="../media/image23.emf" /><Relationship Id="rId6" Type="http://schemas.openxmlformats.org/officeDocument/2006/relationships/vmlDrawing" Target="../drawings/vmlDrawing6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1.xml" /><Relationship Id="rId3" Type="http://schemas.openxmlformats.org/officeDocument/2006/relationships/oleObject" Target="../embeddings/Microsoft_Word_97_-_2003_Document10.doc" TargetMode="Internal" /><Relationship Id="rId4" Type="http://schemas.openxmlformats.org/officeDocument/2006/relationships/oleObject" Target="../embeddings/oleObject11.bin" /><Relationship Id="rId5" Type="http://schemas.openxmlformats.org/officeDocument/2006/relationships/image" Target="../media/image24.emf" /><Relationship Id="rId6" Type="http://schemas.openxmlformats.org/officeDocument/2006/relationships/oleObject" Target="../embeddings/Microsoft_Word_97_-_2003_Document11.doc" TargetMode="Internal" /><Relationship Id="rId7" Type="http://schemas.openxmlformats.org/officeDocument/2006/relationships/oleObject" Target="../embeddings/oleObject12.bin" /><Relationship Id="rId8" Type="http://schemas.openxmlformats.org/officeDocument/2006/relationships/image" Target="../media/image25.emf" /><Relationship Id="rId9" Type="http://schemas.openxmlformats.org/officeDocument/2006/relationships/vmlDrawing" Target="../drawings/vmlDrawing7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2.xml" /><Relationship Id="rId3" Type="http://schemas.openxmlformats.org/officeDocument/2006/relationships/oleObject" Target="../embeddings/Microsoft_Word_97_-_2003_Document12.doc" TargetMode="Internal" /><Relationship Id="rId4" Type="http://schemas.openxmlformats.org/officeDocument/2006/relationships/oleObject" Target="../embeddings/oleObject13.bin" /><Relationship Id="rId5" Type="http://schemas.openxmlformats.org/officeDocument/2006/relationships/image" Target="../media/image26.emf" /><Relationship Id="rId6" Type="http://schemas.openxmlformats.org/officeDocument/2006/relationships/oleObject" Target="../embeddings/Microsoft_Word_97_-_2003_Document13.doc" TargetMode="Internal" /><Relationship Id="rId7" Type="http://schemas.openxmlformats.org/officeDocument/2006/relationships/oleObject" Target="../embeddings/oleObject14.bin" /><Relationship Id="rId8" Type="http://schemas.openxmlformats.org/officeDocument/2006/relationships/image" Target="../media/image27.emf" /><Relationship Id="rId9" Type="http://schemas.openxmlformats.org/officeDocument/2006/relationships/vmlDrawing" Target="../drawings/vmlDrawing8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5.xml" /><Relationship Id="rId11" Type="http://schemas.openxmlformats.org/officeDocument/2006/relationships/vmlDrawing" Target="../drawings/vmlDrawing9.vml" /><Relationship Id="rId2" Type="http://schemas.openxmlformats.org/officeDocument/2006/relationships/tags" Target="../tags/tag23.xml" /><Relationship Id="rId3" Type="http://schemas.openxmlformats.org/officeDocument/2006/relationships/oleObject" Target="../embeddings/Microsoft_Word_97_-_2003_Document14.doc" TargetMode="Internal" /><Relationship Id="rId4" Type="http://schemas.openxmlformats.org/officeDocument/2006/relationships/image" Target="../media/image28.emf" /><Relationship Id="rId5" Type="http://schemas.openxmlformats.org/officeDocument/2006/relationships/tags" Target="../tags/tag24.xml" /><Relationship Id="rId6" Type="http://schemas.openxmlformats.org/officeDocument/2006/relationships/oleObject" Target="../embeddings/oleObject15.bin" /><Relationship Id="rId7" Type="http://schemas.openxmlformats.org/officeDocument/2006/relationships/oleObject" Target="../embeddings/Microsoft_Word_97_-_2003_Document15.doc" TargetMode="Internal" /><Relationship Id="rId8" Type="http://schemas.openxmlformats.org/officeDocument/2006/relationships/image" Target="../media/image29.emf" /><Relationship Id="rId9" Type="http://schemas.openxmlformats.org/officeDocument/2006/relationships/oleObject" Target="../embeddings/oleObject16.bin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6.xml" /><Relationship Id="rId3" Type="http://schemas.openxmlformats.org/officeDocument/2006/relationships/oleObject" Target="../embeddings/Microsoft_Word_97_-_2003_Document16.doc" TargetMode="Internal" /><Relationship Id="rId4" Type="http://schemas.openxmlformats.org/officeDocument/2006/relationships/image" Target="../media/image30.emf" /><Relationship Id="rId5" Type="http://schemas.openxmlformats.org/officeDocument/2006/relationships/tags" Target="../tags/tag27.xml" /><Relationship Id="rId6" Type="http://schemas.openxmlformats.org/officeDocument/2006/relationships/tags" Target="../tags/tag28.xml" /><Relationship Id="rId7" Type="http://schemas.openxmlformats.org/officeDocument/2006/relationships/oleObject" Target="../embeddings/oleObject17.bin" /><Relationship Id="rId8" Type="http://schemas.openxmlformats.org/officeDocument/2006/relationships/tags" Target="../tags/tag29.xml" /><Relationship Id="rId9" Type="http://schemas.openxmlformats.org/officeDocument/2006/relationships/vmlDrawing" Target="../drawings/vmlDrawing10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2.emf" /><Relationship Id="rId11" Type="http://schemas.openxmlformats.org/officeDocument/2006/relationships/vmlDrawing" Target="../drawings/vmlDrawing11.vml" /><Relationship Id="rId2" Type="http://schemas.openxmlformats.org/officeDocument/2006/relationships/tags" Target="../tags/tag30.xml" /><Relationship Id="rId3" Type="http://schemas.openxmlformats.org/officeDocument/2006/relationships/oleObject" Target="../embeddings/Microsoft_Word_97_-_2003_Document17.doc" TargetMode="Internal" /><Relationship Id="rId4" Type="http://schemas.openxmlformats.org/officeDocument/2006/relationships/image" Target="../media/image31.emf" /><Relationship Id="rId5" Type="http://schemas.openxmlformats.org/officeDocument/2006/relationships/tags" Target="../tags/tag31.xml" /><Relationship Id="rId6" Type="http://schemas.openxmlformats.org/officeDocument/2006/relationships/oleObject" Target="../embeddings/oleObject18.bin" /><Relationship Id="rId7" Type="http://schemas.openxmlformats.org/officeDocument/2006/relationships/tags" Target="../tags/tag32.xml" /><Relationship Id="rId8" Type="http://schemas.openxmlformats.org/officeDocument/2006/relationships/oleObject" Target="../embeddings/Microsoft_Word_97_-_2003_Document18.doc" TargetMode="Internal" /><Relationship Id="rId9" Type="http://schemas.openxmlformats.org/officeDocument/2006/relationships/oleObject" Target="../embeddings/oleObject19.bin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3.xml" /><Relationship Id="rId3" Type="http://schemas.openxmlformats.org/officeDocument/2006/relationships/package" Target="../embeddings/Microsoft_Word_Document2.docx" TargetMode="Internal" /><Relationship Id="rId4" Type="http://schemas.openxmlformats.org/officeDocument/2006/relationships/oleObject" Target="../embeddings/oleObject20.bin" /><Relationship Id="rId5" Type="http://schemas.openxmlformats.org/officeDocument/2006/relationships/image" Target="../media/image33.emf" /><Relationship Id="rId6" Type="http://schemas.openxmlformats.org/officeDocument/2006/relationships/package" Target="../embeddings/Microsoft_Word_Document3.docx" TargetMode="Internal" /><Relationship Id="rId7" Type="http://schemas.openxmlformats.org/officeDocument/2006/relationships/oleObject" Target="../embeddings/oleObject21.bin" /><Relationship Id="rId8" Type="http://schemas.openxmlformats.org/officeDocument/2006/relationships/image" Target="../media/image34.emf" /><Relationship Id="rId9" Type="http://schemas.openxmlformats.org/officeDocument/2006/relationships/vmlDrawing" Target="../drawings/vmlDrawing12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Microsoft_Word_97_-_2003_Document3.doc" TargetMode="Internal" /><Relationship Id="rId11" Type="http://schemas.openxmlformats.org/officeDocument/2006/relationships/oleObject" Target="../embeddings/oleObject3.bin" /><Relationship Id="rId12" Type="http://schemas.openxmlformats.org/officeDocument/2006/relationships/image" Target="../media/image5.emf" /><Relationship Id="rId13" Type="http://schemas.openxmlformats.org/officeDocument/2006/relationships/vmlDrawing" Target="../drawings/vmlDrawing1.vml" /><Relationship Id="rId2" Type="http://schemas.openxmlformats.org/officeDocument/2006/relationships/tags" Target="../tags/tag4.xml" /><Relationship Id="rId3" Type="http://schemas.openxmlformats.org/officeDocument/2006/relationships/oleObject" Target="../embeddings/Microsoft_Word_97_-_2003_Document1.doc" TargetMode="Internal" /><Relationship Id="rId4" Type="http://schemas.openxmlformats.org/officeDocument/2006/relationships/image" Target="../media/image3.emf" /><Relationship Id="rId5" Type="http://schemas.openxmlformats.org/officeDocument/2006/relationships/oleObject" Target="../embeddings/oleObject1.bin" /><Relationship Id="rId6" Type="http://schemas.openxmlformats.org/officeDocument/2006/relationships/tags" Target="../tags/tag5.xml" /><Relationship Id="rId7" Type="http://schemas.openxmlformats.org/officeDocument/2006/relationships/oleObject" Target="../embeddings/Microsoft_Word_97_-_2003_Document2.doc" TargetMode="Internal" /><Relationship Id="rId8" Type="http://schemas.openxmlformats.org/officeDocument/2006/relationships/oleObject" Target="../embeddings/oleObject2.bin" /><Relationship Id="rId9" Type="http://schemas.openxmlformats.org/officeDocument/2006/relationships/image" Target="../media/image4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436235" y="4268470"/>
            <a:ext cx="3337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集合与逻辑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388"/>
            <a:ext cx="3503613" cy="13335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2905125" y="2649538"/>
            <a:ext cx="3519488" cy="13335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10" title=""/>
          <p:cNvSpPr txBox="1"/>
          <p:nvPr/>
        </p:nvSpPr>
        <p:spPr>
          <a:xfrm>
            <a:off x="2016125" y="1456055"/>
            <a:ext cx="560006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集合的表示方法</a:t>
            </a:r>
          </a:p>
        </p:txBody>
      </p:sp>
      <p:sp>
        <p:nvSpPr>
          <p:cNvPr id="12" name="文本框 11" title=""/>
          <p:cNvSpPr txBox="1"/>
          <p:nvPr/>
        </p:nvSpPr>
        <p:spPr>
          <a:xfrm>
            <a:off x="1907540" y="2122265"/>
            <a:ext cx="56000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.1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集合初步（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第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2</a:t>
            </a:r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课时）</a:t>
            </a: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2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4"/>
            <a:ext cx="2039937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6375" y="1809115"/>
            <a:ext cx="8797290" cy="288417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575729" y="692696"/>
            <a:ext cx="111125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 smtClean="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思考</a:t>
            </a:r>
            <a:r>
              <a:rPr lang="en-US" altLang="zh-CN" sz="2800" kern="100" smtClean="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2</a:t>
            </a:r>
            <a:r>
              <a:rPr lang="zh-CN" altLang="zh-CN" sz="2800" kern="100" smtClean="0">
                <a:latin typeface="宋体" panose="02010600030101010101" pitchFamily="2" charset="-122"/>
                <a:cs typeface="Times New Roman Regular" panose="02020603050405020304" charset="0"/>
              </a:rPr>
              <a:t>　</a:t>
            </a:r>
            <a:r>
              <a:rPr lang="zh-CN" altLang="zh-CN" sz="2800" kern="100">
                <a:latin typeface="宋体" panose="02010600030101010101" pitchFamily="2" charset="-122"/>
                <a:cs typeface="Times New Roman Regular" panose="02020603050405020304" charset="0"/>
              </a:rPr>
              <a:t>你能用列举法表示不等式</a:t>
            </a:r>
            <a:r>
              <a:rPr lang="en-US" altLang="zh-CN" sz="2800" i="1" kern="100">
                <a:latin typeface="宋体" panose="02010600030101010101" pitchFamily="2" charset="-122"/>
                <a:cs typeface="Times New Roman Italic" panose="02020603050405020304" charset="0"/>
              </a:rPr>
              <a:t>x</a:t>
            </a:r>
            <a:r>
              <a:rPr lang="zh-CN" altLang="zh-CN" sz="2800" kern="100">
                <a:latin typeface="宋体" panose="02010600030101010101" pitchFamily="2" charset="-122"/>
                <a:cs typeface="Times New Roman Regular" panose="02020603050405020304" charset="0"/>
              </a:rPr>
              <a:t>－</a:t>
            </a:r>
            <a:r>
              <a:rPr lang="en-US" altLang="zh-CN" sz="2800" kern="100">
                <a:latin typeface="宋体" panose="02010600030101010101" pitchFamily="2" charset="-122"/>
                <a:cs typeface="Times New Roman Regular" panose="02020603050405020304" charset="0"/>
              </a:rPr>
              <a:t>7&lt;3</a:t>
            </a:r>
            <a:r>
              <a:rPr lang="zh-CN" altLang="zh-CN" sz="2800" kern="100">
                <a:latin typeface="宋体" panose="02010600030101010101" pitchFamily="2" charset="-122"/>
                <a:cs typeface="Times New Roman Regular" panose="02020603050405020304" charset="0"/>
              </a:rPr>
              <a:t>的解集吗？</a:t>
            </a:r>
            <a:endParaRPr lang="zh-CN" altLang="zh-CN" sz="1050" kern="100">
              <a:effectLst/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575729" y="1437118"/>
            <a:ext cx="1111255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提示　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不等式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7&lt;3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的解是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&lt;10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，因为满足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&lt;10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的实数有无数个，所以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－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7&lt;3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的解集无法用列举法表示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.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但是，我们可以利用解集中元素的共同特征，即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是实数，且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&lt;10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，把解集表示为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{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∈</a:t>
            </a:r>
            <a:r>
              <a:rPr lang="en-US" altLang="zh-CN" sz="2800" i="1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R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|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  <a:sym typeface="+mn-ea"/>
              </a:rPr>
              <a:t>x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&lt;10}.</a:t>
            </a:r>
            <a:endParaRPr lang="zh-CN" altLang="zh-CN" sz="1050" kern="100">
              <a:effectLst/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575729" y="3466866"/>
            <a:ext cx="111125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kern="100" smtClean="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思考</a:t>
            </a:r>
            <a:r>
              <a:rPr lang="en-US" altLang="zh-CN" sz="2800" kern="100" smtClean="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3</a:t>
            </a:r>
            <a:r>
              <a:rPr lang="zh-CN" altLang="zh-CN" sz="2800" kern="100" smtClean="0">
                <a:latin typeface="宋体" panose="02010600030101010101" pitchFamily="2" charset="-122"/>
                <a:cs typeface="Times New Roman Regular" panose="02020603050405020304" charset="0"/>
              </a:rPr>
              <a:t>　</a:t>
            </a:r>
            <a:r>
              <a:rPr lang="zh-CN" altLang="zh-CN" sz="2800" kern="100">
                <a:latin typeface="宋体" panose="02010600030101010101" pitchFamily="2" charset="-122"/>
                <a:cs typeface="Times New Roman Regular" panose="02020603050405020304" charset="0"/>
              </a:rPr>
              <a:t>仿照上面的例子以及阅读课本，你能表示偶数集吗？</a:t>
            </a:r>
            <a:endParaRPr lang="zh-CN" altLang="zh-CN" sz="1050" kern="100">
              <a:effectLst/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575729" y="4211288"/>
            <a:ext cx="111125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0000FF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提示　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{</a:t>
            </a:r>
            <a:r>
              <a:rPr lang="en-US" altLang="zh-CN" sz="2800" i="1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x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∈Z|</a:t>
            </a:r>
            <a:r>
              <a:rPr lang="en-US" altLang="zh-CN" sz="2800" i="1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x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＝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k</a:t>
            </a:r>
            <a:r>
              <a:rPr lang="zh-CN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，</a:t>
            </a:r>
            <a:r>
              <a:rPr lang="en-US" altLang="zh-CN" sz="2800" i="1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Italic" panose="02020603050405020304" charset="0"/>
              </a:rPr>
              <a:t>k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∈Z}.</a:t>
            </a:r>
            <a:endParaRPr lang="zh-CN" altLang="zh-CN" sz="1050" kern="100">
              <a:effectLst/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316845" y="3175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 rot="10800000">
            <a:off x="0" y="3175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390000" y="1188616"/>
            <a:ext cx="114120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在一对大括号内先写出集合中元素的一个记号，再画一条竖线，并在竖线的右边写上集合中元素所具有的特征，即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u="sng" kern="100" smtClean="0">
                <a:latin typeface="宋体" panose="02010600030101010101" pitchFamily="2" charset="-122"/>
                <a:cs typeface="Yuanti SC Regular" panose="02010600040101010101" charset="-122"/>
              </a:rPr>
              <a:t>　　         　　　　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}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，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这种表示集合的方法称为描述法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.</a:t>
            </a:r>
            <a:endParaRPr lang="zh-CN" altLang="zh-CN" sz="2800" kern="100"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宋体" panose="02010600030101010101" pitchFamily="2" charset="-122"/>
                <a:cs typeface="Yuanti SC Regular" panose="02010600040101010101" charset="-122"/>
              </a:rPr>
              <a:t>注意点：</a:t>
            </a:r>
            <a:endParaRPr lang="zh-CN" altLang="zh-CN" sz="2800" kern="100"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(1)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写清该集合中元素的代表符号，如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{</a:t>
            </a:r>
            <a:r>
              <a:rPr lang="en-US" altLang="zh-CN" sz="2800" i="1" kern="100" err="1">
                <a:latin typeface="宋体" panose="02010600030101010101" pitchFamily="2" charset="-122"/>
                <a:cs typeface="Yuanti SC Regular" panose="02010600040101010101" charset="-122"/>
              </a:rPr>
              <a:t>x</a:t>
            </a:r>
            <a:r>
              <a:rPr lang="en-US" altLang="zh-CN" sz="2800" kern="100" err="1">
                <a:latin typeface="宋体" panose="02010600030101010101" pitchFamily="2" charset="-122"/>
                <a:cs typeface="Yuanti SC Regular" panose="02010600040101010101" charset="-122"/>
              </a:rPr>
              <a:t>|</a:t>
            </a:r>
            <a:r>
              <a:rPr lang="en-US" altLang="zh-CN" sz="2800" i="1" kern="100" err="1">
                <a:latin typeface="宋体" panose="02010600030101010101" pitchFamily="2" charset="-122"/>
                <a:cs typeface="Yuanti SC Regular" panose="02010600040101010101" charset="-122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&gt;1}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不能写成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{</a:t>
            </a:r>
            <a:r>
              <a:rPr lang="en-US" altLang="zh-CN" sz="2800" i="1" kern="100">
                <a:latin typeface="宋体" panose="02010600030101010101" pitchFamily="2" charset="-122"/>
                <a:cs typeface="Yuanti SC Regular" panose="02010600040101010101" charset="-122"/>
              </a:rPr>
              <a:t>x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&gt;1}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；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(2)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用简明、准确的语言进行描述，如方程、不等式、几何图形等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；</a:t>
            </a:r>
            <a:endParaRPr lang="en-US" altLang="zh-CN" sz="2800" kern="100" smtClean="0"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(3)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不能出现未被说明的字母，如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{</a:t>
            </a:r>
            <a:r>
              <a:rPr lang="en-US" altLang="zh-CN" sz="2800" i="1" kern="100" err="1">
                <a:latin typeface="宋体" panose="02010600030101010101" pitchFamily="2" charset="-122"/>
                <a:cs typeface="Yuanti SC Regular" panose="02010600040101010101" charset="-122"/>
              </a:rPr>
              <a:t>x</a:t>
            </a:r>
            <a:r>
              <a:rPr lang="en-US" altLang="zh-CN" sz="2800" kern="100" err="1">
                <a:latin typeface="宋体" panose="02010600030101010101" pitchFamily="2" charset="-122"/>
                <a:cs typeface="Yuanti SC Regular" panose="02010600040101010101" charset="-122"/>
              </a:rPr>
              <a:t>∈</a:t>
            </a:r>
            <a:r>
              <a:rPr lang="en-US" altLang="zh-CN" sz="2800" b="1" kern="100" err="1">
                <a:latin typeface="宋体" panose="02010600030101010101" pitchFamily="2" charset="-122"/>
                <a:cs typeface="Yuanti SC Regular" panose="02010600040101010101" charset="-122"/>
              </a:rPr>
              <a:t>Z</a:t>
            </a:r>
            <a:r>
              <a:rPr lang="en-US" altLang="zh-CN" sz="2800" kern="100" err="1">
                <a:latin typeface="宋体" panose="02010600030101010101" pitchFamily="2" charset="-122"/>
                <a:cs typeface="Yuanti SC Regular" panose="02010600040101010101" charset="-122"/>
              </a:rPr>
              <a:t>|</a:t>
            </a:r>
            <a:r>
              <a:rPr lang="en-US" altLang="zh-CN" sz="2800" i="1" kern="100" err="1">
                <a:latin typeface="宋体" panose="02010600030101010101" pitchFamily="2" charset="-122"/>
                <a:cs typeface="Yuanti SC Regular" panose="02010600040101010101" charset="-122"/>
              </a:rPr>
              <a:t>x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＝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2</a:t>
            </a:r>
            <a:r>
              <a:rPr lang="en-US" altLang="zh-CN" sz="2800" i="1" kern="100">
                <a:latin typeface="宋体" panose="02010600030101010101" pitchFamily="2" charset="-122"/>
                <a:cs typeface="Yuanti SC Regular" panose="02010600040101010101" charset="-122"/>
              </a:rPr>
              <a:t>m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}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中</a:t>
            </a:r>
            <a:r>
              <a:rPr lang="en-US" altLang="zh-CN" sz="2800" i="1" kern="100">
                <a:latin typeface="宋体" panose="02010600030101010101" pitchFamily="2" charset="-122"/>
                <a:cs typeface="Yuanti SC Regular" panose="02010600040101010101" charset="-122"/>
              </a:rPr>
              <a:t>m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未被说明，故此集合中的元素是不确定的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；</a:t>
            </a:r>
            <a:endParaRPr lang="zh-CN" altLang="zh-CN" sz="1050" kern="100">
              <a:latin typeface="宋体" panose="02010600030101010101" pitchFamily="2" charset="-122"/>
              <a:cs typeface="Yuanti SC Regular" panose="02010600040101010101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43623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描述法</a:t>
            </a:r>
          </a:p>
        </p:txBody>
      </p:sp>
      <p:sp>
        <p:nvSpPr>
          <p:cNvPr id="3" name="矩形 2" title=""/>
          <p:cNvSpPr/>
          <p:nvPr/>
        </p:nvSpPr>
        <p:spPr>
          <a:xfrm>
            <a:off x="636429" y="2588658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i="1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err="1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i="1" kern="10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满足</a:t>
            </a:r>
            <a:r>
              <a:rPr lang="zh-CN" altLang="en-US" sz="2800" i="1" kern="100" smtClean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性质</a:t>
            </a:r>
            <a:r>
              <a:rPr lang="en-US" altLang="zh-CN" sz="2800" i="1" kern="100">
                <a:solidFill>
                  <a:srgbClr val="C00000"/>
                </a:solidFill>
                <a:latin typeface="宋体" panose="02010600030101010101" pitchFamily="2" charset="-122"/>
                <a:cs typeface="Courier New" panose="02070309020205020404" pitchFamily="49" charset="0"/>
                <a:sym typeface="+mn-ea"/>
              </a:rPr>
              <a:t>p</a:t>
            </a:r>
            <a:endParaRPr lang="zh-CN" altLang="en-US" sz="2800" i="1" kern="100">
              <a:solidFill>
                <a:srgbClr val="C00000"/>
              </a:solidFill>
              <a:latin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316845" y="3175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 rot="10800000">
            <a:off x="0" y="3175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76225" y="30924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用描述法表示下列集合：</a:t>
            </a:r>
          </a:p>
        </p:txBody>
      </p:sp>
      <p:sp>
        <p:nvSpPr>
          <p:cNvPr id="3" name="文本框 2" title=""/>
          <p:cNvSpPr txBox="1"/>
          <p:nvPr/>
        </p:nvSpPr>
        <p:spPr>
          <a:xfrm>
            <a:off x="276225" y="909320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除余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的正整数的集合</a:t>
            </a:r>
            <a:r>
              <a:rPr lang="en-US" altLang="zh-CN" sz="2800" b="1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</p:txBody>
      </p:sp>
      <p:sp>
        <p:nvSpPr>
          <p:cNvPr id="12" name="矩形 11" title=""/>
          <p:cNvSpPr/>
          <p:nvPr>
            <p:custDataLst>
              <p:tags r:id="rId2"/>
            </p:custDataLst>
          </p:nvPr>
        </p:nvSpPr>
        <p:spPr>
          <a:xfrm>
            <a:off x="336153" y="1569229"/>
            <a:ext cx="11301254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设被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除余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的数为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∈Z</a:t>
            </a:r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元素为正整数，故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∈N</a:t>
            </a:r>
            <a:r>
              <a:rPr lang="en-US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除余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的正整数的集合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kern="1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∈N}.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96240" y="3609340"/>
            <a:ext cx="107283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平面直角坐标系中第二象限内的点组成的集合</a:t>
            </a:r>
            <a:r>
              <a:rPr lang="en-US" altLang="zh-CN" sz="2800" b="1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456168" y="4342062"/>
            <a:ext cx="11301254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　平面直角坐标系中第二象限内的点的横坐标为负，纵坐标为正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第二象限内的点的集合为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</a:t>
            </a:r>
            <a:r>
              <a:rPr lang="zh-CN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&gt;0}.</a:t>
            </a:r>
            <a:endParaRPr lang="en-US" altLang="zh-CN" sz="280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区间的定义及表示</a:t>
            </a:r>
          </a:p>
        </p:txBody>
      </p:sp>
      <p:graphicFrame>
        <p:nvGraphicFramePr>
          <p:cNvPr id="4" name="表格 3" title="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5150" y="654554"/>
          <a:ext cx="5778500" cy="542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587500"/>
                <a:gridCol w="2413000"/>
              </a:tblGrid>
              <a:tr h="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集合表示</a:t>
                      </a: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符号表示</a:t>
                      </a: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数轴表示</a:t>
                      </a:r>
                    </a:p>
                  </a:txBody>
                  <a:tcPr marL="0" marR="0" marT="0" marB="0" anchor="ctr"/>
                </a:tc>
              </a:tr>
              <a:tr h="619958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{x|a≤x≤b}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23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{x|a&lt;x&lt;b}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731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{x|a≤x&lt;b}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096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{x|a&lt;x≤b}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604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{x|x≥a}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23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{x|x&gt;a}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477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{x|x≤b}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35000"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{x|x&lt;b}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r>
                        <a:rPr lang="en-US" sz="2200" kern="100" smtClean="0"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____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wrap="square"/>
                    <a:lstStyle/>
                    <a:p>
                      <a:pPr algn="ctr">
                        <a:spcAft>
                          <a:spcPct val="0"/>
                        </a:spcAft>
                      </a:pPr>
                      <a:endParaRPr lang="en-US" sz="2200" kern="100"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TextBox 5" title=""/>
          <p:cNvSpPr txBox="1"/>
          <p:nvPr>
            <p:custDataLst>
              <p:tags r:id="rId3"/>
            </p:custDataLst>
          </p:nvPr>
        </p:nvSpPr>
        <p:spPr>
          <a:xfrm>
            <a:off x="2562225" y="937672"/>
            <a:ext cx="35306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[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 err="1">
                <a:latin typeface="Times New Roman" panose="02020603050405020304"/>
                <a:ea typeface="微软雅黑" panose="020b0503020204020204" charset="-122"/>
              </a:rPr>
              <a:t>,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]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(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 err="1">
                <a:latin typeface="Times New Roman" panose="02020603050405020304"/>
                <a:ea typeface="微软雅黑" panose="020b0503020204020204" charset="-122"/>
              </a:rPr>
              <a:t>,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)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[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 err="1">
                <a:latin typeface="Times New Roman" panose="02020603050405020304"/>
                <a:ea typeface="微软雅黑" panose="020b0503020204020204" charset="-122"/>
              </a:rPr>
              <a:t>,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)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(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 err="1">
                <a:latin typeface="Times New Roman" panose="02020603050405020304"/>
                <a:ea typeface="微软雅黑" panose="020b0503020204020204" charset="-122"/>
              </a:rPr>
              <a:t>,</a:t>
            </a:r>
            <a:r>
              <a:rPr lang="en-US" altLang="zh-CN" sz="2600" i="1" kern="100" err="1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]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[</a:t>
            </a:r>
            <a:r>
              <a:rPr lang="en-US" altLang="zh-CN" sz="2600" i="1" kern="100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,+∞)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(</a:t>
            </a:r>
            <a:r>
              <a:rPr lang="en-US" altLang="zh-CN" sz="2600" i="1" kern="100">
                <a:latin typeface="Times New Roman" panose="02020603050405020304"/>
                <a:ea typeface="微软雅黑" panose="020b0503020204020204" charset="-122"/>
              </a:rPr>
              <a:t>a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,+∞</a:t>
            </a: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)</a:t>
            </a:r>
            <a:r>
              <a:rPr lang="en-US" altLang="zh-CN" sz="2600" kern="100" smtClean="0">
                <a:latin typeface="Times New Roman" panose="02020603050405020304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(-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∞,</a:t>
            </a:r>
            <a:r>
              <a:rPr lang="en-US" altLang="zh-CN" sz="2600" i="1" kern="100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]</a:t>
            </a:r>
            <a:r>
              <a:rPr lang="zh-CN" altLang="zh-CN" sz="2600" i="1" kern="100">
                <a:latin typeface="Times New Roman" panose="02020603050405020304"/>
                <a:ea typeface="微软雅黑" panose="020b0503020204020204" charset="-122"/>
              </a:rPr>
              <a:t>　</a:t>
            </a:r>
            <a:endParaRPr lang="en-US" altLang="zh-CN" sz="2600" i="1" kern="100" smtClean="0">
              <a:latin typeface="Times New Roman" panose="02020603050405020304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600" kern="100" smtClean="0">
                <a:latin typeface="Times New Roman" panose="02020603050405020304"/>
                <a:ea typeface="微软雅黑" panose="020b0503020204020204" charset="-122"/>
              </a:rPr>
              <a:t>(-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∞,</a:t>
            </a:r>
            <a:r>
              <a:rPr lang="en-US" altLang="zh-CN" sz="2600" i="1" kern="100">
                <a:latin typeface="Times New Roman" panose="02020603050405020304"/>
                <a:ea typeface="微软雅黑" panose="020b0503020204020204" charset="-122"/>
              </a:rPr>
              <a:t>b</a:t>
            </a:r>
            <a:r>
              <a:rPr lang="en-US" altLang="zh-CN" sz="2600" kern="100">
                <a:latin typeface="Times New Roman" panose="02020603050405020304"/>
                <a:ea typeface="微软雅黑" panose="020b0503020204020204" charset="-122"/>
              </a:rPr>
              <a:t>)</a:t>
            </a:r>
            <a:endParaRPr lang="zh-CN" altLang="zh-CN" sz="2600" kern="10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7" name="21xb1bsxj3.jpg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1354" y="1108161"/>
            <a:ext cx="1371381" cy="426634"/>
          </a:xfrm>
          <a:prstGeom prst="rect">
            <a:avLst/>
          </a:prstGeom>
        </p:spPr>
      </p:pic>
      <p:pic>
        <p:nvPicPr>
          <p:cNvPr id="8" name="21xb1bsxj4.jpg" title=""/>
          <p:cNvPicPr/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80547" y="1692275"/>
            <a:ext cx="1632474" cy="477520"/>
          </a:xfrm>
          <a:prstGeom prst="rect">
            <a:avLst/>
          </a:prstGeom>
        </p:spPr>
      </p:pic>
      <p:pic>
        <p:nvPicPr>
          <p:cNvPr id="9" name="21xb1bsxj5.jpg" title=""/>
          <p:cNvPicPr/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70704" y="2332036"/>
            <a:ext cx="1648820" cy="512074"/>
          </a:xfrm>
          <a:prstGeom prst="rect">
            <a:avLst/>
          </a:prstGeom>
        </p:spPr>
      </p:pic>
      <p:pic>
        <p:nvPicPr>
          <p:cNvPr id="10" name="21xb1bsxj6.jpg" title=""/>
          <p:cNvPicPr/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69470" y="2977989"/>
            <a:ext cx="1518665" cy="478593"/>
          </a:xfrm>
          <a:prstGeom prst="rect">
            <a:avLst/>
          </a:prstGeom>
        </p:spPr>
      </p:pic>
      <p:pic>
        <p:nvPicPr>
          <p:cNvPr id="11" name="21xb1bsxj7.jpg" title=""/>
          <p:cNvPicPr/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09322" y="3600608"/>
            <a:ext cx="1600324" cy="485458"/>
          </a:xfrm>
          <a:prstGeom prst="rect">
            <a:avLst/>
          </a:prstGeom>
        </p:spPr>
      </p:pic>
      <p:pic>
        <p:nvPicPr>
          <p:cNvPr id="12" name="21xb1bsxj8.jpg" title=""/>
          <p:cNvPicPr/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22021" y="4229417"/>
            <a:ext cx="1575503" cy="505778"/>
          </a:xfrm>
          <a:prstGeom prst="rect">
            <a:avLst/>
          </a:prstGeom>
        </p:spPr>
      </p:pic>
      <p:pic>
        <p:nvPicPr>
          <p:cNvPr id="13" name="21xb1bsxj9.jpg" title=""/>
          <p:cNvPicPr/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504054" y="4902313"/>
            <a:ext cx="1396781" cy="455149"/>
          </a:xfrm>
          <a:prstGeom prst="rect">
            <a:avLst/>
          </a:prstGeom>
        </p:spPr>
      </p:pic>
      <p:pic>
        <p:nvPicPr>
          <p:cNvPr id="14" name="21xb1bsxj10.jpg" title=""/>
          <p:cNvPicPr/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409321" y="5478462"/>
            <a:ext cx="1676015" cy="514033"/>
          </a:xfrm>
          <a:prstGeom prst="rect">
            <a:avLst/>
          </a:prstGeom>
        </p:spPr>
      </p:pic>
      <p:sp>
        <p:nvSpPr>
          <p:cNvPr id="15" name="文本框 14" title=""/>
          <p:cNvSpPr txBox="1"/>
          <p:nvPr/>
        </p:nvSpPr>
        <p:spPr>
          <a:xfrm>
            <a:off x="6875780" y="1929130"/>
            <a:ext cx="493268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在数学上，常常需要表示满足一些不等式的全部实数所组成的集合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.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为了方便起见，我们引入了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区间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的概念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</a:rPr>
              <a:t>.</a:t>
            </a:r>
          </a:p>
          <a:p>
            <a:pPr algn="l"/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当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ϵ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a&lt;b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时，规定</a:t>
            </a:r>
          </a:p>
          <a:p>
            <a:pPr algn="l"/>
            <a:endParaRPr lang="zh-CN" altLang="en-US" sz="2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 sz="2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符号</a:t>
            </a:r>
            <a:r>
              <a:rPr lang="en-US" altLang="zh-CN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“∞”</a:t>
            </a:r>
            <a:r>
              <a:rPr lang="zh-CN" altLang="en-US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读作</a:t>
            </a:r>
            <a:r>
              <a:rPr lang="en-US" altLang="zh-CN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无穷</a:t>
            </a:r>
            <a:r>
              <a:rPr lang="en-US" altLang="zh-CN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，它是一个记号</a:t>
            </a:r>
            <a:r>
              <a:rPr lang="en-US" altLang="zh-CN" sz="2800" kern="100">
                <a:latin typeface="Times New Roman" panose="02020603050405020304"/>
                <a:ea typeface="微软雅黑" panose="020b0503020204020204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12" name="TextBox 11" title=""/>
          <p:cNvSpPr txBox="1"/>
          <p:nvPr/>
        </p:nvSpPr>
        <p:spPr>
          <a:xfrm>
            <a:off x="876300" y="3669030"/>
            <a:ext cx="10055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解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:(1)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方程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x=|x|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的解为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≥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0,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结合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∈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且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x&lt;5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可知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集合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A={0,1,2,3,4}.</a:t>
            </a:r>
            <a:endParaRPr lang="zh-CN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Yuanti SC Regular" panose="0201060004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由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</a:t>
            </a:r>
            <a:r>
              <a:rPr lang="en-US" sz="2800" b="1" baseline="30000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2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-2x+1=0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知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x=1,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故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</a:rPr>
              <a:t>B={1}.</a:t>
            </a:r>
            <a:endParaRPr lang="en-US" altLang="en-US" sz="2800" b="1" smtClean="0">
              <a:solidFill>
                <a:srgbClr val="FF0000"/>
              </a:solidFill>
              <a:latin typeface="Times New Roman" panose="02020603050405020304" pitchFamily="18" charset="0"/>
              <a:ea typeface="Yuanti SC Regular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7414" name="Text Box 23" title=""/>
          <p:cNvSpPr txBox="1">
            <a:spLocks noChangeArrowheads="1"/>
          </p:cNvSpPr>
          <p:nvPr/>
        </p:nvSpPr>
        <p:spPr bwMode="auto">
          <a:xfrm>
            <a:off x="576392" y="909148"/>
            <a:ext cx="8281988" cy="26765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角度</a:t>
            </a:r>
            <a:r>
              <a:rPr lang="en-US" sz="2800" b="1" smtClean="0"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1</a:t>
            </a:r>
            <a:r>
              <a:rPr lang="zh-CN" altLang="en-US" sz="2800" b="1" smtClean="0"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　列举法表示集合</a:t>
            </a: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1</a:t>
            </a:r>
            <a:r>
              <a:rPr lang="en-US" sz="2800" b="1" smtClean="0">
                <a:solidFill>
                  <a:srgbClr val="FF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 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用列举法表示下列集合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zh-CN" altLang="en-US" sz="2800" b="1" smtClean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(1)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方程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=|</a:t>
            </a:r>
            <a:r>
              <a:rPr lang="en-US" sz="2800" b="1" i="1" err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en-US" sz="2800" b="1" err="1" smtClean="0">
                <a:latin typeface="Times New Roman Regular" panose="02020603050405020304" charset="0"/>
                <a:cs typeface="Times New Roman Regular" panose="02020603050405020304" charset="0"/>
              </a:rPr>
              <a:t>|,</a:t>
            </a:r>
            <a:r>
              <a:rPr lang="en-US" sz="2800" b="1" i="1" err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∈</a:t>
            </a:r>
            <a:r>
              <a:rPr lang="en-US" sz="2800" b="1" i="1" smtClean="0">
                <a:latin typeface="Times New Roman Bold Italic" panose="02020603050405020304" charset="0"/>
                <a:ea typeface="黑体" panose="02010609060101010101" charset="-122"/>
                <a:cs typeface="Times New Roman Bold Italic" panose="02020603050405020304" charset="0"/>
              </a:rPr>
              <a:t>Z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,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且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&lt;5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的解集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A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 sz="2800" b="1" smtClean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(2)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方程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en-US" sz="2800" b="1" baseline="30000" smtClean="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-2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x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+1=0</a:t>
            </a:r>
            <a:r>
              <a:rPr lang="zh-CN" alt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的所有实数根组成的集合</a:t>
            </a:r>
            <a:r>
              <a:rPr lang="en-US" sz="2800" b="1" i="1" smtClean="0">
                <a:latin typeface="Times New Roman Bold Italic" panose="02020603050405020304" charset="0"/>
                <a:cs typeface="Times New Roman Bold Italic" panose="02020603050405020304" charset="0"/>
              </a:rPr>
              <a:t>B</a:t>
            </a:r>
            <a:r>
              <a:rPr lang="en-US" sz="2800" b="1" smtClean="0">
                <a:latin typeface="Times New Roman Regular" panose="02020603050405020304" charset="0"/>
                <a:cs typeface="Times New Roman Regular" panose="02020603050405020304" charset="0"/>
              </a:rPr>
              <a:t>;</a:t>
            </a:r>
            <a:endParaRPr lang="zh-CN" altLang="en-US" sz="2800" b="1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629900" y="121793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892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>
              <a:latin typeface="宋体" panose="02010600030101010101" pitchFamily="2" charset="-122"/>
            </a:endParaRPr>
          </a:p>
        </p:txBody>
      </p:sp>
      <p:sp>
        <p:nvSpPr>
          <p:cNvPr id="17414" name="Text Box 23" title=""/>
          <p:cNvSpPr txBox="1">
            <a:spLocks noChangeArrowheads="1"/>
          </p:cNvSpPr>
          <p:nvPr/>
        </p:nvSpPr>
        <p:spPr bwMode="auto">
          <a:xfrm>
            <a:off x="576392" y="909148"/>
            <a:ext cx="8281988" cy="203009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角度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1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　列举法表示集合</a:t>
            </a: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1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 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用列举法表示下列集合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.</a:t>
            </a:r>
            <a:endParaRPr lang="zh-CN" altLang="en-US" sz="2800" b="1" smtClean="0">
              <a:latin typeface="宋体" panose="02010600030101010101" pitchFamily="2" charset="-122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  <p:graphicFrame>
        <p:nvGraphicFramePr>
          <p:cNvPr id="13314" name="Object 2" titl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237733"/>
              </p:ext>
            </p:extLst>
          </p:nvPr>
        </p:nvGraphicFramePr>
        <p:xfrm>
          <a:off x="96520" y="2231390"/>
          <a:ext cx="10386060" cy="1354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2" imgW="9880600" imgH="1263650" progId="Word.Document.8">
                  <p:embed/>
                </p:oleObj>
              </mc:Choice>
              <mc:Fallback>
                <p:oleObj r:id="rId2" imgW="9880600" imgH="1263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" y="2231390"/>
                        <a:ext cx="10386060" cy="1354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 title="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03365"/>
              </p:ext>
            </p:extLst>
          </p:nvPr>
        </p:nvGraphicFramePr>
        <p:xfrm>
          <a:off x="996474" y="3068796"/>
          <a:ext cx="9372600" cy="2264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5" imgW="9880600" imgH="2368550" progId="Word.Document.8">
                  <p:embed/>
                </p:oleObj>
              </mc:Choice>
              <mc:Fallback>
                <p:oleObj r:id="rId5" imgW="9880600" imgH="2368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6474" y="3068796"/>
                        <a:ext cx="9372600" cy="2264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8" name="矩形 7" title=""/>
          <p:cNvSpPr/>
          <p:nvPr/>
        </p:nvSpPr>
        <p:spPr>
          <a:xfrm>
            <a:off x="816610" y="1628775"/>
            <a:ext cx="10443845" cy="38138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用列举法表示集合应注意的两点</a:t>
            </a:r>
            <a:endParaRPr lang="zh-CN" altLang="zh-CN" sz="32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(1)</a:t>
            </a:r>
            <a:r>
              <a:rPr lang="zh-CN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应先弄清集合中的元素是什么，是数还是点，还是其他元素；</a:t>
            </a:r>
            <a:endParaRPr lang="zh-CN" altLang="zh-CN" sz="32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(2)</a:t>
            </a:r>
            <a:r>
              <a:rPr lang="zh-CN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若集合中的元素是点时，则应将有序实数对用小括号括起来表示一个元素</a:t>
            </a:r>
            <a:r>
              <a:rPr lang="en-US" altLang="zh-CN" sz="3200" kern="1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32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宋体" panose="02010600030101010101" pitchFamily="2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>
              <a:latin typeface="宋体" panose="02010600030101010101" pitchFamily="2" charset="-122"/>
            </a:endParaRPr>
          </a:p>
        </p:txBody>
      </p:sp>
      <p:sp>
        <p:nvSpPr>
          <p:cNvPr id="6" name="TextBox 5" title=""/>
          <p:cNvSpPr txBox="1"/>
          <p:nvPr/>
        </p:nvSpPr>
        <p:spPr>
          <a:xfrm>
            <a:off x="516067" y="1328880"/>
            <a:ext cx="8501122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宋体" panose="02010600030101010101" pitchFamily="2" charset="-122"/>
              </a:rPr>
              <a:t>角度</a:t>
            </a:r>
            <a:r>
              <a:rPr lang="en-US" sz="2800" smtClean="0">
                <a:latin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</a:rPr>
              <a:t>　描述法表示集合</a:t>
            </a: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 Regular" panose="02020603050405020304" charset="0"/>
              </a:rPr>
              <a:t>2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 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用描述法表示下列集合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:</a:t>
            </a:r>
            <a:endParaRPr lang="zh-CN" altLang="en-US" sz="2800" b="1" smtClean="0">
              <a:latin typeface="宋体" panose="02010600030101010101" pitchFamily="2" charset="-122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(1)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被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5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除余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1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的正整数集合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(2)</a:t>
            </a:r>
            <a:r>
              <a:rPr lang="zh-CN" alt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平面直角坐标系中第三象限内的点组成的集合</a:t>
            </a:r>
            <a:r>
              <a:rPr lang="en-US" sz="2800" b="1" smtClean="0">
                <a:latin typeface="宋体" panose="02010600030101010101" pitchFamily="2" charset="-122"/>
                <a:cs typeface="Times New Roman Regular" panose="02020603050405020304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zh-CN" altLang="en-US" sz="2800" b="1" smtClean="0">
              <a:latin typeface="宋体" panose="02010600030101010101" pitchFamily="2" charset="-122"/>
              <a:cs typeface="Times New Roman Regular" panose="02020603050405020304" charset="0"/>
            </a:endParaRPr>
          </a:p>
        </p:txBody>
      </p:sp>
      <p:sp>
        <p:nvSpPr>
          <p:cNvPr id="8" name="TextBox 7" title=""/>
          <p:cNvSpPr txBox="1"/>
          <p:nvPr/>
        </p:nvSpPr>
        <p:spPr>
          <a:xfrm>
            <a:off x="696595" y="3789045"/>
            <a:ext cx="11061065" cy="303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:(1)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由于所有被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除余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的正整数都可表示为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=5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+1,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因此被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除余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的正整数集合为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sz="2800" b="1" i="1" err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800" b="1" err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sz="2800" b="1" i="1" err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=5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+1,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平面直角坐标系中第三象限内的点的横坐标小于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纵坐标小于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又由于集合的代表元素是点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因此用描述法可表示为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lang="en-US" sz="2800" b="1" i="1" err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)|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sz="2800" b="1" i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sz="2800" b="1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&lt;0}.</a:t>
            </a: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zh-CN" altLang="en-US" sz="2800" b="1" smtClean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095308" y="94075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</a:p>
        </p:txBody>
      </p:sp>
      <p:sp>
        <p:nvSpPr>
          <p:cNvPr id="4111" name="矩形 32" title=""/>
          <p:cNvSpPr/>
          <p:nvPr/>
        </p:nvSpPr>
        <p:spPr>
          <a:xfrm>
            <a:off x="3095308" y="332073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</a:p>
        </p:txBody>
      </p:sp>
      <p:sp>
        <p:nvSpPr>
          <p:cNvPr id="4112" name="矩形 33" title=""/>
          <p:cNvSpPr/>
          <p:nvPr/>
        </p:nvSpPr>
        <p:spPr>
          <a:xfrm>
            <a:off x="3095308" y="4866640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</a:p>
        </p:txBody>
      </p:sp>
      <p:sp>
        <p:nvSpPr>
          <p:cNvPr id="4115" name="矩形 39" title=""/>
          <p:cNvSpPr/>
          <p:nvPr/>
        </p:nvSpPr>
        <p:spPr>
          <a:xfrm>
            <a:off x="4057273" y="789305"/>
            <a:ext cx="7366119" cy="2031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能在自然语言的基础上，初步掌握集合的两种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表示方法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——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列举法、描述法，感受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集合语言</a:t>
            </a:r>
            <a:endParaRPr lang="en-US" altLang="zh-CN" sz="2800" kern="100" smtClean="0"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的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意义和作用</a:t>
            </a:r>
            <a:r>
              <a:rPr lang="en-US" altLang="zh-CN" sz="2800" kern="100" smtClean="0">
                <a:latin typeface="宋体" panose="02010600030101010101" pitchFamily="2" charset="-122"/>
                <a:cs typeface="Yuanti SC Regular" panose="02010600040101010101" charset="-122"/>
                <a:sym typeface="+mn-ea"/>
              </a:rPr>
              <a:t>.</a:t>
            </a:r>
            <a:endParaRPr lang="en-US" altLang="zh-CN" sz="2800" kern="100">
              <a:latin typeface="宋体" panose="02010600030101010101" pitchFamily="2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3876621" y="3250719"/>
            <a:ext cx="1092608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会用集合的两种表示方法表示一些简单集合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cs typeface="Yuanti SC Regular" panose="0201060004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3935676" y="4749319"/>
            <a:ext cx="10926088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理解区间的概念，并会使用区间表示一些集合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6" name="TextBox 5" title=""/>
          <p:cNvSpPr txBox="1"/>
          <p:nvPr/>
        </p:nvSpPr>
        <p:spPr>
          <a:xfrm>
            <a:off x="516067" y="1328880"/>
            <a:ext cx="8501122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黑体" panose="02010609060101010101" charset="-122"/>
                <a:ea typeface="黑体" panose="02010609060101010101" charset="-122"/>
              </a:rPr>
              <a:t>角度</a:t>
            </a:r>
            <a:r>
              <a:rPr lang="en-US" sz="2800" smtClean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smtClean="0">
                <a:latin typeface="黑体" panose="02010609060101010101" charset="-122"/>
                <a:ea typeface="黑体" panose="02010609060101010101" charset="-122"/>
              </a:rPr>
              <a:t>　描述法表示集合</a:t>
            </a: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2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 </a:t>
            </a:r>
            <a:r>
              <a:rPr lang="zh-CN" alt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用描述法表示下列集合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:</a:t>
            </a:r>
            <a:endParaRPr lang="zh-CN" altLang="en-US" sz="2800" b="1" smtClean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(3)</a:t>
            </a:r>
            <a:r>
              <a:rPr lang="zh-CN" alt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三角形的全体构成的集合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(4)</a:t>
            </a:r>
            <a:r>
              <a:rPr lang="zh-CN" alt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如图中阴影部分的点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(</a:t>
            </a:r>
            <a:r>
              <a:rPr lang="zh-CN" alt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含边界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)</a:t>
            </a:r>
            <a:r>
              <a:rPr lang="zh-CN" alt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的集合</a:t>
            </a:r>
            <a:r>
              <a:rPr lang="en-US" sz="2800" b="1" smtClean="0"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</a:rPr>
              <a:t>.</a:t>
            </a:r>
            <a:endParaRPr lang="zh-CN" altLang="en-US" sz="2800" b="1" smtClean="0"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</p:txBody>
      </p:sp>
      <p:pic>
        <p:nvPicPr>
          <p:cNvPr id="7" name="N20SGZTBBX1RAXJCSX1.eps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55990" y="608965"/>
            <a:ext cx="2670175" cy="2696845"/>
          </a:xfrm>
          <a:prstGeom prst="rect">
            <a:avLst/>
          </a:prstGeom>
        </p:spPr>
      </p:pic>
      <p:graphicFrame>
        <p:nvGraphicFramePr>
          <p:cNvPr id="3" name="Object 33" title=""/>
          <p:cNvGraphicFramePr>
            <a:graphicFrameLocks noChangeAspect="1"/>
          </p:cNvGraphicFramePr>
          <p:nvPr/>
        </p:nvGraphicFramePr>
        <p:xfrm>
          <a:off x="756285" y="4629150"/>
          <a:ext cx="9664700" cy="13804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3" imgW="9772650" imgH="1397000" progId="Word.Document.12">
                  <p:embed/>
                </p:oleObj>
              </mc:Choice>
              <mc:Fallback>
                <p:oleObj name="文档" r:id="rId3" imgW="97726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285" y="4629150"/>
                        <a:ext cx="9664700" cy="13804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576580" y="3849370"/>
            <a:ext cx="8993505" cy="582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三角形的全体构成的集合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sz="2800" b="1" i="1" err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x|x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是三角形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三角形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}.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集合的表示方法</a:t>
            </a: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20482" name="Object 2" title=""/>
          <p:cNvGraphicFramePr>
            <a:graphicFrameLocks noChangeAspect="1"/>
          </p:cNvGraphicFramePr>
          <p:nvPr/>
        </p:nvGraphicFramePr>
        <p:xfrm>
          <a:off x="1832134" y="1446689"/>
          <a:ext cx="8077200" cy="4114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515350" imgH="4311650" progId="Word.Document.8">
                  <p:embed/>
                </p:oleObj>
              </mc:Choice>
              <mc:Fallback>
                <p:oleObj r:id="rId2" imgW="8515350" imgH="4311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134" y="1446689"/>
                        <a:ext cx="8077200" cy="4114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区间的表示</a:t>
            </a:r>
          </a:p>
        </p:txBody>
      </p:sp>
      <p:graphicFrame>
        <p:nvGraphicFramePr>
          <p:cNvPr id="27650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96595" y="1269365"/>
          <a:ext cx="9199880" cy="19056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3" imgW="8515350" imgH="1752600" progId="Word.Document.8">
                  <p:embed/>
                </p:oleObj>
              </mc:Choice>
              <mc:Fallback>
                <p:oleObj r:id="rId3" imgW="8515350" imgH="175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595" y="1269365"/>
                        <a:ext cx="9199880" cy="190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2" title=""/>
          <p:cNvGraphicFramePr>
            <a:graphicFrameLocks noChangeAspect="1"/>
          </p:cNvGraphicFramePr>
          <p:nvPr/>
        </p:nvGraphicFramePr>
        <p:xfrm>
          <a:off x="1956594" y="3189129"/>
          <a:ext cx="8093710" cy="29330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6" imgW="8515350" imgH="3067050" progId="Word.Document.8">
                  <p:embed/>
                </p:oleObj>
              </mc:Choice>
              <mc:Fallback>
                <p:oleObj r:id="rId6" imgW="8515350" imgH="3067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6594" y="3189129"/>
                        <a:ext cx="8093710" cy="2933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816610" y="54895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区间的表示</a:t>
            </a:r>
          </a:p>
        </p:txBody>
      </p:sp>
      <p:graphicFrame>
        <p:nvGraphicFramePr>
          <p:cNvPr id="29698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6194" y="1629252"/>
          <a:ext cx="8093710" cy="2647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3" imgW="8515350" imgH="2768600" progId="Word.Document.8">
                  <p:embed/>
                </p:oleObj>
              </mc:Choice>
              <mc:Fallback>
                <p:oleObj r:id="rId3" imgW="8515350" imgH="2768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194" y="1629252"/>
                        <a:ext cx="8093710" cy="264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集合表示法的综合运用</a:t>
            </a:r>
          </a:p>
        </p:txBody>
      </p:sp>
      <p:graphicFrame>
        <p:nvGraphicFramePr>
          <p:cNvPr id="23554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270" y="1029335"/>
          <a:ext cx="10902315" cy="22205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9880600" imgH="2000250" progId="Word.Document.8">
                  <p:embed/>
                </p:oleObj>
              </mc:Choice>
              <mc:Fallback>
                <p:oleObj r:id="rId3" imgW="9880600" imgH="200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270" y="1029335"/>
                        <a:ext cx="10902315" cy="2220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 title=""/>
          <p:cNvGraphicFramePr>
            <a:graphicFrameLocks noChangeAspect="1"/>
          </p:cNvGraphicFramePr>
          <p:nvPr/>
        </p:nvGraphicFramePr>
        <p:xfrm>
          <a:off x="1236504" y="2949100"/>
          <a:ext cx="8077200" cy="4441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6" imgW="8515350" imgH="4654550" progId="Word.Document.8">
                  <p:embed/>
                </p:oleObj>
              </mc:Choice>
              <mc:Fallback>
                <p:oleObj r:id="rId6" imgW="8515350" imgH="4654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6504" y="2949100"/>
                        <a:ext cx="8077200" cy="444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集合表示法的综合运用</a:t>
            </a:r>
          </a:p>
        </p:txBody>
      </p:sp>
      <p:graphicFrame>
        <p:nvGraphicFramePr>
          <p:cNvPr id="23554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6575" y="1389380"/>
          <a:ext cx="11136630" cy="15989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3" imgW="9880600" imgH="1409700" progId="Word.Document.8">
                  <p:embed/>
                </p:oleObj>
              </mc:Choice>
              <mc:Fallback>
                <p:oleObj r:id="rId3" imgW="988060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575" y="1389380"/>
                        <a:ext cx="11136630" cy="1598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 title=""/>
          <p:cNvGraphicFramePr>
            <a:graphicFrameLocks noChangeAspect="1"/>
          </p:cNvGraphicFramePr>
          <p:nvPr/>
        </p:nvGraphicFramePr>
        <p:xfrm>
          <a:off x="816610" y="3107690"/>
          <a:ext cx="12399645" cy="8940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6" imgW="8515350" imgH="609600" progId="Word.Document.8">
                  <p:embed/>
                </p:oleObj>
              </mc:Choice>
              <mc:Fallback>
                <p:oleObj r:id="rId6" imgW="8515350" imgH="60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6610" y="3107690"/>
                        <a:ext cx="12399645" cy="894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8194" name="对象 819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608965"/>
          <a:ext cx="9770745" cy="22123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3" imgW="9340850" imgH="2000250" progId="Word.Document.8">
                  <p:embed/>
                </p:oleObj>
              </mc:Choice>
              <mc:Fallback>
                <p:oleObj r:id="rId3" imgW="9340850" imgH="200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608965"/>
                        <a:ext cx="9770745" cy="2212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/>
        </p:nvSpPr>
        <p:spPr>
          <a:xfrm>
            <a:off x="8136255" y="488950"/>
            <a:ext cx="671195" cy="56197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11266" name="对象 11265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44525" y="3009265"/>
          <a:ext cx="10023475" cy="19837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7" imgW="10706100" imgH="2000250" progId="Word.Document.8">
                  <p:embed/>
                </p:oleObj>
              </mc:Choice>
              <mc:Fallback>
                <p:oleObj r:id="rId7" imgW="10706100" imgH="200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525" y="3009265"/>
                        <a:ext cx="10023475" cy="198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 title=""/>
          <p:cNvSpPr txBox="1"/>
          <p:nvPr>
            <p:custDataLst>
              <p:tags r:id="rId10"/>
            </p:custDataLst>
          </p:nvPr>
        </p:nvSpPr>
        <p:spPr>
          <a:xfrm>
            <a:off x="7115810" y="2948940"/>
            <a:ext cx="776605" cy="5835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13314" name="对象 1331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270" y="429260"/>
          <a:ext cx="8707755" cy="23856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3" imgW="9340850" imgH="2514600" progId="Word.Document.8">
                  <p:embed/>
                </p:oleObj>
              </mc:Choice>
              <mc:Fallback>
                <p:oleObj r:id="rId3" imgW="9340850" imgH="2514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70" y="429260"/>
                        <a:ext cx="8707755" cy="2385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>
            <p:custDataLst>
              <p:tags r:id="rId5"/>
            </p:custDataLst>
          </p:nvPr>
        </p:nvSpPr>
        <p:spPr>
          <a:xfrm>
            <a:off x="6456045" y="608965"/>
            <a:ext cx="671195" cy="56197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" name="TextBox 7" title=""/>
          <p:cNvSpPr txBox="1"/>
          <p:nvPr>
            <p:custDataLst>
              <p:tags r:id="rId6"/>
            </p:custDataLst>
          </p:nvPr>
        </p:nvSpPr>
        <p:spPr>
          <a:xfrm>
            <a:off x="1055817" y="2889076"/>
            <a:ext cx="8215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{x|x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表示成区间是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(A)(2,+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(B)[2,+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(C)(-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,2)	(D)(-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,2]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 title=""/>
          <p:cNvSpPr txBox="1"/>
          <p:nvPr>
            <p:custDataLst>
              <p:tags r:id="rId8"/>
            </p:custDataLst>
          </p:nvPr>
        </p:nvSpPr>
        <p:spPr>
          <a:xfrm>
            <a:off x="6336030" y="2889250"/>
            <a:ext cx="671195" cy="56197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96595" y="428943"/>
          <a:ext cx="9702800" cy="2898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r:id="rId3" imgW="10706100" imgH="3200400" progId="Word.Document.8">
                  <p:embed/>
                </p:oleObj>
              </mc:Choice>
              <mc:Fallback>
                <p:oleObj r:id="rId3" imgW="10706100" imgH="3200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595" y="428943"/>
                        <a:ext cx="9702800" cy="289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 title=""/>
          <p:cNvSpPr txBox="1"/>
          <p:nvPr>
            <p:custDataLst>
              <p:tags r:id="rId5"/>
            </p:custDataLst>
          </p:nvPr>
        </p:nvSpPr>
        <p:spPr>
          <a:xfrm>
            <a:off x="7176135" y="368935"/>
            <a:ext cx="671195" cy="56197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16405" y="3249296"/>
          <a:ext cx="8301990" cy="30245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8" imgW="9156700" imgH="3346450" progId="Word.Document.8">
                  <p:embed/>
                </p:oleObj>
              </mc:Choice>
              <mc:Fallback>
                <p:oleObj r:id="rId8" imgW="9156700" imgH="3346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6405" y="3249296"/>
                        <a:ext cx="8301990" cy="302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Object 33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6035" y="549275"/>
          <a:ext cx="9711055" cy="21672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3" imgW="9772650" imgH="2184400" progId="Word.Document.12">
                  <p:embed/>
                </p:oleObj>
              </mc:Choice>
              <mc:Fallback>
                <p:oleObj name="文档" r:id="rId3" imgW="9772650" imgH="2184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6035" y="549275"/>
                        <a:ext cx="9711055" cy="21672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 title=""/>
          <p:cNvGraphicFramePr>
            <a:graphicFrameLocks noChangeAspect="1"/>
          </p:cNvGraphicFramePr>
          <p:nvPr/>
        </p:nvGraphicFramePr>
        <p:xfrm>
          <a:off x="1236345" y="3308985"/>
          <a:ext cx="10196830" cy="922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6" imgW="8864600" imgH="800100" progId="Word.Document.12">
                  <p:embed/>
                </p:oleObj>
              </mc:Choice>
              <mc:Fallback>
                <p:oleObj name="文档" r:id="rId6" imgW="8864600" imgH="8001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6345" y="3308985"/>
                        <a:ext cx="10196830" cy="922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116281" y="1029647"/>
            <a:ext cx="10585176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1．表示集合的要求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(1)根据要表示的集合元素的特点，选择适当方法表示集合，一般要符合最简原则．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(2)一般情况下，元素个数无限的集合不宜用列举法表示，描述法既可以表示元素个数无限的集合，也可以表示元素个数有限的集合.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/>
        </p:nvSpPr>
        <p:spPr>
          <a:xfrm>
            <a:off x="1116281" y="1029647"/>
            <a:ext cx="10585176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2.在用描述法表示集合时应注意的问题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(1)弄清元素所具有的形式(即代表元素是什么)，是数、还是有序实数对(点)、还是集合或其他形式？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3200" kern="100">
                <a:latin typeface="宋体" panose="02010600030101010101" pitchFamily="2" charset="-122"/>
                <a:cs typeface="Yuanti SC Regular" panose="02010600040101010101" charset="-122"/>
              </a:rPr>
              <a:t>(2)元素具有怎样的属性？当题目中用了其他字母来描述元素所具有的属性时，要去伪存真，而不能被表面的字母形式所迷惑.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sz="3200" kern="100">
                <a:latin typeface="宋体" panose="02010600030101010101" pitchFamily="2" charset="-122"/>
                <a:cs typeface="Yuanti SC Regular" panose="02010600040101010101" charset="-122"/>
              </a:rPr>
              <a:t>3.</a:t>
            </a:r>
            <a:r>
              <a:rPr lang="zh-CN" altLang="en-US" sz="3200" kern="100">
                <a:latin typeface="宋体" panose="02010600030101010101" pitchFamily="2" charset="-122"/>
                <a:cs typeface="Yuanti SC Regular" panose="02010600040101010101" charset="-122"/>
              </a:rPr>
              <a:t>熟悉区间的表示方法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altLang="zh-CN" sz="3200" b="1">
                <a:solidFill>
                  <a:schemeClr val="bg1"/>
                </a:solidFill>
              </a:rPr>
              <a:t>1.1</a:t>
            </a:r>
            <a:r>
              <a:rPr lang="zh-CN" altLang="en-US" sz="3200" b="1">
                <a:solidFill>
                  <a:schemeClr val="bg1"/>
                </a:solidFill>
              </a:rPr>
              <a:t>集合分层练习（第二课时）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1800" y="-10515"/>
            <a:ext cx="2039937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 title=""/>
          <p:cNvSpPr/>
          <p:nvPr/>
        </p:nvSpPr>
        <p:spPr>
          <a:xfrm>
            <a:off x="612646" y="1340768"/>
            <a:ext cx="10966708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学们，上节课我们学习了集合的概念，还有一些特殊的集合，比如整数集、正整数集等，我们发现可以用自然语言描述一个集合，比如：中国的四大名著就是一个集合。那么对于这个集合，除了自然语言，还有其它不同的表示方法吗？让我们一同进入今天的探究之旅</a:t>
            </a:r>
            <a:r>
              <a:rPr lang="en-US" altLang="zh-CN" sz="2800" kern="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zh-CN" altLang="zh-CN" sz="2800" kern="1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8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1" name="文本框 21" title=""/>
          <p:cNvSpPr/>
          <p:nvPr/>
        </p:nvSpPr>
        <p:spPr>
          <a:xfrm>
            <a:off x="516255" y="24923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5596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兰亭粗黑_GBK" charset="-122"/>
              </a:rPr>
              <a:t>新课导入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876300" y="1268730"/>
            <a:ext cx="107994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 kern="100" smtClean="0">
                <a:solidFill>
                  <a:srgbClr val="0000FF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思考</a:t>
            </a:r>
            <a:r>
              <a:rPr lang="en-US" altLang="zh-CN" sz="3200" b="1" kern="100" smtClean="0">
                <a:solidFill>
                  <a:srgbClr val="0000FF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1</a:t>
            </a:r>
            <a:r>
              <a:rPr lang="zh-CN" altLang="zh-CN" sz="3200" kern="100" smtClean="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　</a:t>
            </a:r>
            <a:r>
              <a:rPr lang="zh-CN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用</a:t>
            </a:r>
            <a:r>
              <a:rPr lang="en-US" altLang="zh-CN" sz="3200" i="1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A</a:t>
            </a:r>
            <a:r>
              <a:rPr lang="zh-CN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表示</a:t>
            </a:r>
            <a:r>
              <a:rPr lang="en-US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“</a:t>
            </a:r>
            <a:r>
              <a:rPr lang="zh-CN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本班所有的男生</a:t>
            </a:r>
            <a:r>
              <a:rPr lang="en-US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”</a:t>
            </a:r>
            <a:r>
              <a:rPr lang="zh-CN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组成的集合，这是利用的哪种方法表示的集合？你能把集合</a:t>
            </a:r>
            <a:r>
              <a:rPr lang="en-US" altLang="zh-CN" sz="3200" i="1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A</a:t>
            </a:r>
            <a:r>
              <a:rPr lang="zh-CN" altLang="zh-CN" sz="32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中的所有元素逐一列举出来吗？</a:t>
            </a:r>
            <a:endParaRPr lang="zh-CN" altLang="en-US" sz="32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7" name="矩形 6" title=""/>
          <p:cNvSpPr/>
          <p:nvPr/>
        </p:nvSpPr>
        <p:spPr>
          <a:xfrm>
            <a:off x="756386" y="3669250"/>
            <a:ext cx="1122367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kern="100">
                <a:solidFill>
                  <a:srgbClr val="0000FF"/>
                </a:solidFill>
                <a:latin typeface="Times New Roman Regular" panose="02020603050405020304" charset="0"/>
                <a:ea typeface="微软雅黑" panose="020b0503020204020204" charset="-122"/>
                <a:cs typeface="Times New Roman Regular" panose="02020603050405020304" charset="0"/>
              </a:rPr>
              <a:t>提示　</a:t>
            </a:r>
            <a:r>
              <a:rPr lang="en-US" altLang="zh-CN" sz="3200" kern="10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①</a:t>
            </a:r>
            <a:r>
              <a:rPr lang="zh-CN" altLang="zh-CN" sz="3200" kern="10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这是用自然语言法表示的集合</a:t>
            </a:r>
            <a:r>
              <a:rPr lang="zh-CN" altLang="zh-CN" sz="3200" kern="100" smtClean="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；</a:t>
            </a:r>
            <a:endParaRPr lang="en-US" altLang="zh-CN" sz="3200" kern="100" smtClean="0">
              <a:solidFill>
                <a:srgbClr val="C00000"/>
              </a:solidFill>
              <a:latin typeface="Times New Roman Regular" panose="02020603050405020304" charset="0"/>
              <a:ea typeface="黑体" panose="02010609060101010101" charset="-122"/>
              <a:cs typeface="Times New Roman Regular" panose="02020603050405020304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3200" kern="100" smtClean="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②</a:t>
            </a:r>
            <a:r>
              <a:rPr lang="zh-CN" altLang="zh-CN" sz="3200" kern="10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我们可以把所有男生的名字写出来，或者把所有男生的学号一一写出</a:t>
            </a:r>
            <a:r>
              <a:rPr lang="en-US" altLang="zh-CN" sz="3200" kern="100">
                <a:solidFill>
                  <a:srgbClr val="C00000"/>
                </a:solidFill>
                <a:latin typeface="Times New Roman Regular" panose="02020603050405020304" charset="0"/>
                <a:ea typeface="黑体" panose="02010609060101010101" charset="-122"/>
                <a:cs typeface="Times New Roman Regular" panose="02020603050405020304" charset="0"/>
              </a:rPr>
              <a:t>.</a:t>
            </a:r>
            <a:endParaRPr lang="zh-CN" altLang="zh-CN" sz="3200" kern="100">
              <a:effectLst/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5436235" y="18891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列举法</a:t>
            </a:r>
          </a:p>
        </p:txBody>
      </p:sp>
      <p:sp>
        <p:nvSpPr>
          <p:cNvPr id="15" name="矩形 14" title=""/>
          <p:cNvSpPr/>
          <p:nvPr/>
        </p:nvSpPr>
        <p:spPr>
          <a:xfrm>
            <a:off x="396350" y="909102"/>
            <a:ext cx="11412000" cy="58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将集合中的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元素</a:t>
            </a:r>
            <a:r>
              <a:rPr lang="zh-CN" altLang="en-US" sz="2800" u="sng" kern="100" smtClean="0">
                <a:latin typeface="宋体" panose="02010600030101010101" pitchFamily="2" charset="-122"/>
                <a:cs typeface="Yuanti SC Regular" panose="02010600040101010101" charset="-122"/>
              </a:rPr>
              <a:t>　　　</a:t>
            </a:r>
            <a:r>
              <a:rPr lang="en-US" altLang="zh-CN" sz="2800" u="sng" kern="100" smtClean="0">
                <a:latin typeface="宋体" panose="02010600030101010101" pitchFamily="2" charset="-122"/>
                <a:cs typeface="Yuanti SC Regular" panose="02010600040101010101" charset="-122"/>
              </a:rPr>
              <a:t>                   </a:t>
            </a:r>
            <a:r>
              <a:rPr lang="zh-CN" altLang="en-US" sz="2800" u="sng" kern="100" smtClean="0">
                <a:latin typeface="宋体" panose="02010600030101010101" pitchFamily="2" charset="-122"/>
                <a:cs typeface="Yuanti SC Regular" panose="02010600040101010101" charset="-122"/>
              </a:rPr>
              <a:t>　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出来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，并写在一对大括号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“{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　</a:t>
            </a:r>
            <a:r>
              <a:rPr lang="en-US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 }”</a:t>
            </a:r>
            <a:r>
              <a:rPr lang="zh-CN" altLang="en-US" sz="2800" kern="100">
                <a:latin typeface="宋体" panose="02010600030101010101" pitchFamily="2" charset="-122"/>
                <a:cs typeface="Yuanti SC Regular" panose="02010600040101010101" charset="-122"/>
              </a:rPr>
              <a:t>内，这种</a:t>
            </a:r>
            <a:r>
              <a:rPr lang="zh-CN" altLang="zh-CN" sz="2800" kern="100">
                <a:latin typeface="宋体" panose="02010600030101010101" pitchFamily="2" charset="-122"/>
                <a:cs typeface="Yuanti SC Regular" panose="02010600040101010101" charset="-122"/>
              </a:rPr>
              <a:t>表示集合的方法</a:t>
            </a:r>
            <a:r>
              <a:rPr lang="zh-CN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叫做</a:t>
            </a:r>
            <a:r>
              <a:rPr lang="zh-CN" altLang="en-US" sz="2800" u="sng" kern="100" smtClean="0">
                <a:latin typeface="宋体" panose="02010600030101010101" pitchFamily="2" charset="-122"/>
                <a:cs typeface="Yuanti SC Regular" panose="02010600040101010101" charset="-122"/>
              </a:rPr>
              <a:t>　　　</a:t>
            </a:r>
            <a:r>
              <a:rPr lang="en-US" altLang="zh-CN" sz="2800" kern="100" smtClean="0">
                <a:latin typeface="宋体" panose="02010600030101010101" pitchFamily="2" charset="-122"/>
                <a:cs typeface="Yuanti SC Regular" panose="02010600040101010101" charset="-122"/>
              </a:rPr>
              <a:t>.</a:t>
            </a:r>
            <a:endParaRPr lang="zh-CN" altLang="zh-CN" sz="2800" kern="100"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2400" b="1" kern="100">
              <a:highlight>
                <a:srgbClr val="FFFF00"/>
              </a:highlight>
              <a:latin typeface="宋体" panose="02010600030101010101" pitchFamily="2" charset="-122"/>
              <a:cs typeface="Yuanti SC Regular" panose="02010600040101010101" charset="-122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400" b="1" kern="100">
                <a:highlight>
                  <a:srgbClr val="FFFF00"/>
                </a:highlight>
                <a:latin typeface="宋体" panose="02010600030101010101" pitchFamily="2" charset="-122"/>
                <a:cs typeface="Yuanti SC Regular" panose="02010600040101010101" charset="-122"/>
              </a:rPr>
              <a:t>注意点：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(1)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元素间用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“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，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”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隔开；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(2)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集合中的元素是确定的，元素不重复，元素无顺序；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(3)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对于元素个数较少时，把元素一一列举出来并用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“{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　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 }”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括起来即可；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(4)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对于元素个数较多时，如果构成该集合的元素有明显规律，可用列举法，但必须把元素间的规律显示清楚，然后加省略号，比如正整数集可表示为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{1,2,3,4,5…}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；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(5)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这里集合的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“{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　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 }”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已包含所有的意思，比如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{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整数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}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，即代表整数集</a:t>
            </a:r>
            <a:r>
              <a:rPr lang="en-US" altLang="zh-CN" sz="2400" b="1" kern="100">
                <a:latin typeface="宋体" panose="02010600030101010101" pitchFamily="2" charset="-122"/>
                <a:cs typeface="Yuanti SC Regular" panose="02010600040101010101" charset="-122"/>
              </a:rPr>
              <a:t>Z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，而不能用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{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全体整数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}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，即不能出现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“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全体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”“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所有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”</a:t>
            </a:r>
            <a:r>
              <a:rPr lang="zh-CN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等字眼</a:t>
            </a:r>
            <a:r>
              <a:rPr lang="en-US" altLang="zh-CN" sz="2400" kern="100">
                <a:latin typeface="宋体" panose="02010600030101010101" pitchFamily="2" charset="-122"/>
                <a:cs typeface="Yuanti SC Regular" panose="02010600040101010101" charset="-122"/>
              </a:rPr>
              <a:t>.</a:t>
            </a:r>
            <a:endParaRPr lang="zh-CN" altLang="zh-CN" sz="2400" kern="100">
              <a:effectLst/>
              <a:latin typeface="宋体" panose="02010600030101010101" pitchFamily="2" charset="-122"/>
              <a:cs typeface="Yuanti SC Regular" panose="0201060004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3156585" y="969010"/>
            <a:ext cx="30327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不重复地一一列举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696075" y="162877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Yuanti SC Regular" panose="02010600040101010101" charset="-122"/>
                <a:ea typeface="Yuanti SC Regular" panose="02010600040101010101" charset="-122"/>
                <a:cs typeface="Times New Roman" panose="02020603050405020304" pitchFamily="18" charset="0"/>
                <a:sym typeface="+mn-ea"/>
              </a:rPr>
              <a:t>列举法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5" name="矩形 14" title=""/>
          <p:cNvSpPr/>
          <p:nvPr>
            <p:custDataLst>
              <p:tags r:id="rId2"/>
            </p:custDataLst>
          </p:nvPr>
        </p:nvSpPr>
        <p:spPr>
          <a:xfrm>
            <a:off x="446495" y="188640"/>
            <a:ext cx="112990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用列举法表示下列集合：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不大于</a:t>
            </a:r>
            <a:r>
              <a:rPr lang="en-US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的所有正整数组成的集合</a:t>
            </a:r>
            <a:r>
              <a:rPr lang="zh-CN" altLang="zh-CN" sz="2800" kern="1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8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>
            <p:custDataLst>
              <p:tags r:id="rId3"/>
            </p:custDataLst>
          </p:nvPr>
        </p:nvSpPr>
        <p:spPr>
          <a:xfrm>
            <a:off x="446495" y="1628800"/>
            <a:ext cx="1129901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{1,2,3,4,5,6,7,8,9,10}.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6565" y="2529205"/>
            <a:ext cx="10088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直线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轴的交点所组成的集合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21" name="矩形 20" title=""/>
          <p:cNvSpPr/>
          <p:nvPr>
            <p:custDataLst>
              <p:tags r:id="rId4"/>
            </p:custDataLst>
          </p:nvPr>
        </p:nvSpPr>
        <p:spPr>
          <a:xfrm>
            <a:off x="336640" y="3369268"/>
            <a:ext cx="112990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将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代入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，得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，即交点是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(0,1)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故交点组成的集合是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{(0,1)}.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5923" y="248603"/>
          <a:ext cx="11443335" cy="20675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11449050" imgH="2076450" progId="Word.Document.8">
                  <p:embed/>
                </p:oleObj>
              </mc:Choice>
              <mc:Fallback>
                <p:oleObj r:id="rId3" imgW="11449050" imgH="2076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923" y="248603"/>
                        <a:ext cx="11443335" cy="2067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36233" y="2316163"/>
          <a:ext cx="11252835" cy="2715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7" imgW="11449050" imgH="2768600" progId="Word.Document.8">
                  <p:embed/>
                </p:oleObj>
              </mc:Choice>
              <mc:Fallback>
                <p:oleObj r:id="rId7" imgW="11449050" imgH="2768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233" y="2316163"/>
                        <a:ext cx="11252835" cy="2715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对象 1" title=""/>
          <p:cNvGraphicFramePr>
            <a:graphicFrameLocks noChangeAspect="1"/>
          </p:cNvGraphicFramePr>
          <p:nvPr/>
        </p:nvGraphicFramePr>
        <p:xfrm>
          <a:off x="275908" y="4989195"/>
          <a:ext cx="11443335" cy="19888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0" imgW="11449050" imgH="2000250" progId="Word.Document.8">
                  <p:embed/>
                </p:oleObj>
              </mc:Choice>
              <mc:Fallback>
                <p:oleObj r:id="rId10" imgW="11449050" imgH="2000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908" y="4989195"/>
                        <a:ext cx="11443335" cy="198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zBjOTE0N2E1ZmRlMjk2MmZjMjUxYzhlNzQ5ZWE1YzUifQ=="/>
  <p:tag name="KSO_WPP_MARK_KEY" val="14c84bb4-dfd9-4b7a-8133-6b1e9718fb09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  <p:tag name="KSO_WM_UNIT_TABLE_BEAUTIFY" val="smartTable{8c941e14-3c24-4393-a0a0-ac59534ffc79}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124</Paragraphs>
  <Slides>34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baseType="lpstr" size="51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微软雅黑</vt:lpstr>
      <vt:lpstr>黑体</vt:lpstr>
      <vt:lpstr>Times New Roman</vt:lpstr>
      <vt:lpstr>Courier New</vt:lpstr>
      <vt:lpstr>Times New Roman Italic</vt:lpstr>
      <vt:lpstr>Times New Roman Bold Italic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2023-07-19T10:11:58.428</cp:lastPrinted>
  <dcterms:created xsi:type="dcterms:W3CDTF">2023-07-19T10:11:58Z</dcterms:created>
  <dcterms:modified xsi:type="dcterms:W3CDTF">2023-07-19T02:11:58Z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