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doc" ContentType="application/msword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84" r:id="rId5"/>
    <p:sldId id="275" r:id="rId6"/>
    <p:sldId id="285" r:id="rId7"/>
    <p:sldId id="434" r:id="rId8"/>
    <p:sldId id="338" r:id="rId9"/>
    <p:sldId id="364" r:id="rId10"/>
    <p:sldId id="456" r:id="rId11"/>
    <p:sldId id="281" r:id="rId12"/>
    <p:sldId id="276" r:id="rId13"/>
    <p:sldId id="455" r:id="rId14"/>
    <p:sldId id="435" r:id="rId15"/>
    <p:sldId id="317" r:id="rId16"/>
    <p:sldId id="486" r:id="rId17"/>
    <p:sldId id="487" r:id="rId18"/>
    <p:sldId id="491" r:id="rId19"/>
    <p:sldId id="488" r:id="rId20"/>
    <p:sldId id="318" r:id="rId21"/>
    <p:sldId id="445" r:id="rId22"/>
    <p:sldId id="492" r:id="rId23"/>
    <p:sldId id="277" r:id="rId24"/>
    <p:sldId id="282" r:id="rId25"/>
    <p:sldId id="450" r:id="rId26"/>
    <p:sldId id="451" r:id="rId27"/>
    <p:sldId id="452" r:id="rId28"/>
    <p:sldId id="278" r:id="rId29"/>
    <p:sldId id="283" r:id="rId30"/>
    <p:sldId id="286" r:id="rId31"/>
  </p:sldIdLst>
  <p:sldSz cx="12192000" cy="6858000"/>
  <p:notesSz cx="6858000" cy="9144000"/>
  <p:custDataLst>
    <p:tags r:id="rId3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20"/>
  </p:normalViewPr>
  <p:slideViewPr>
    <p:cSldViewPr showGuides="1">
      <p:cViewPr>
        <p:scale>
          <a:sx n="70" d="100"/>
          <a:sy n="70" d="100"/>
        </p:scale>
        <p:origin x="212" y="32"/>
      </p:cViewPr>
      <p:guideLst>
        <p:guide orient="horz" pos="2245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tags" Target="tags/tag71.xml" /><Relationship Id="rId33" Type="http://schemas.openxmlformats.org/officeDocument/2006/relationships/presProps" Target="presProps.xml" /><Relationship Id="rId34" Type="http://schemas.openxmlformats.org/officeDocument/2006/relationships/viewProps" Target="viewProps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Relationship Id="rId3" Type="http://schemas.openxmlformats.org/officeDocument/2006/relationships/image" Target="../media/image27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Relationship Id="rId3" Type="http://schemas.openxmlformats.org/officeDocument/2006/relationships/image" Target="../media/image30.emf" /><Relationship Id="rId4" Type="http://schemas.openxmlformats.org/officeDocument/2006/relationships/image" Target="../media/image31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Relationship Id="rId3" Type="http://schemas.openxmlformats.org/officeDocument/2006/relationships/image" Target="../media/image34.emf" /><Relationship Id="rId4" Type="http://schemas.openxmlformats.org/officeDocument/2006/relationships/image" Target="../media/image35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2" Type="http://schemas.openxmlformats.org/officeDocument/2006/relationships/image" Target="../media/image10.emf" /><Relationship Id="rId3" Type="http://schemas.openxmlformats.org/officeDocument/2006/relationships/image" Target="../media/image11.emf" /><Relationship Id="rId4" Type="http://schemas.openxmlformats.org/officeDocument/2006/relationships/image" Target="../media/image12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Document1.docx" TargetMode="Internal" /><Relationship Id="rId3" Type="http://schemas.openxmlformats.org/officeDocument/2006/relationships/image" Target="../media/image8.emf" /><Relationship Id="rId4" Type="http://schemas.openxmlformats.org/officeDocument/2006/relationships/vmlDrawing" Target="../drawings/vmlDrawing1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1.emf" /><Relationship Id="rId11" Type="http://schemas.openxmlformats.org/officeDocument/2006/relationships/tags" Target="../tags/tag33.xml" /><Relationship Id="rId12" Type="http://schemas.openxmlformats.org/officeDocument/2006/relationships/oleObject" Target="../embeddings/oleObject4.bin" TargetMode="Internal" /><Relationship Id="rId13" Type="http://schemas.openxmlformats.org/officeDocument/2006/relationships/image" Target="../media/image12.emf" /><Relationship Id="rId14" Type="http://schemas.openxmlformats.org/officeDocument/2006/relationships/vmlDrawing" Target="../drawings/vmlDrawing2.vml" /><Relationship Id="rId2" Type="http://schemas.openxmlformats.org/officeDocument/2006/relationships/tags" Target="../tags/tag30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9.emf" /><Relationship Id="rId5" Type="http://schemas.openxmlformats.org/officeDocument/2006/relationships/tags" Target="../tags/tag31.xml" /><Relationship Id="rId6" Type="http://schemas.openxmlformats.org/officeDocument/2006/relationships/oleObject" Target="../embeddings/oleObject2.bin" TargetMode="Internal" /><Relationship Id="rId7" Type="http://schemas.openxmlformats.org/officeDocument/2006/relationships/image" Target="../media/image10.emf" /><Relationship Id="rId8" Type="http://schemas.openxmlformats.org/officeDocument/2006/relationships/tags" Target="../tags/tag32.xml" /><Relationship Id="rId9" Type="http://schemas.openxmlformats.org/officeDocument/2006/relationships/oleObject" Target="../embeddings/oleObject3.bin" TargetMode="In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4.xml" /><Relationship Id="rId3" Type="http://schemas.openxmlformats.org/officeDocument/2006/relationships/oleObject" Target="../embeddings/Document2.doc" TargetMode="Internal" /><Relationship Id="rId4" Type="http://schemas.openxmlformats.org/officeDocument/2006/relationships/image" Target="../media/image13.emf" /><Relationship Id="rId5" Type="http://schemas.openxmlformats.org/officeDocument/2006/relationships/tags" Target="../tags/tag35.xml" /><Relationship Id="rId6" Type="http://schemas.openxmlformats.org/officeDocument/2006/relationships/oleObject" Target="../embeddings/oleObject5.bin" TargetMode="Internal" /><Relationship Id="rId7" Type="http://schemas.openxmlformats.org/officeDocument/2006/relationships/image" Target="../media/image14.emf" /><Relationship Id="rId8" Type="http://schemas.openxmlformats.org/officeDocument/2006/relationships/vmlDrawing" Target="../drawings/vmlDrawing3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6.xml" /><Relationship Id="rId3" Type="http://schemas.openxmlformats.org/officeDocument/2006/relationships/oleObject" Target="../embeddings/oleObject6.bin" TargetMode="Internal" /><Relationship Id="rId4" Type="http://schemas.openxmlformats.org/officeDocument/2006/relationships/image" Target="../media/image15.emf" /><Relationship Id="rId5" Type="http://schemas.openxmlformats.org/officeDocument/2006/relationships/vmlDrawing" Target="../drawings/vmlDrawing4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7.xml" /><Relationship Id="rId3" Type="http://schemas.openxmlformats.org/officeDocument/2006/relationships/oleObject" Target="../embeddings/oleObject7.bin" TargetMode="Internal" /><Relationship Id="rId4" Type="http://schemas.openxmlformats.org/officeDocument/2006/relationships/image" Target="../media/image16.emf" /><Relationship Id="rId5" Type="http://schemas.openxmlformats.org/officeDocument/2006/relationships/vmlDrawing" Target="../drawings/vmlDrawing5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8.xml" /><Relationship Id="rId3" Type="http://schemas.openxmlformats.org/officeDocument/2006/relationships/oleObject" Target="../embeddings/oleObject8.bin" TargetMode="Internal" /><Relationship Id="rId4" Type="http://schemas.openxmlformats.org/officeDocument/2006/relationships/image" Target="../media/image17.emf" /><Relationship Id="rId5" Type="http://schemas.openxmlformats.org/officeDocument/2006/relationships/vmlDrawing" Target="../drawings/vmlDrawing6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9.xml" /><Relationship Id="rId3" Type="http://schemas.openxmlformats.org/officeDocument/2006/relationships/oleObject" Target="../embeddings/oleObject9.bin" TargetMode="Internal" /><Relationship Id="rId4" Type="http://schemas.openxmlformats.org/officeDocument/2006/relationships/image" Target="../media/image18.emf" /><Relationship Id="rId5" Type="http://schemas.openxmlformats.org/officeDocument/2006/relationships/vmlDrawing" Target="../drawings/vmlDrawing7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0.xml" /><Relationship Id="rId3" Type="http://schemas.openxmlformats.org/officeDocument/2006/relationships/oleObject" Target="../embeddings/oleObject10.bin" TargetMode="Internal" /><Relationship Id="rId4" Type="http://schemas.openxmlformats.org/officeDocument/2006/relationships/image" Target="../media/image19.emf" /><Relationship Id="rId5" Type="http://schemas.openxmlformats.org/officeDocument/2006/relationships/vmlDrawing" Target="../drawings/vmlDrawing8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1.xml" /><Relationship Id="rId3" Type="http://schemas.openxmlformats.org/officeDocument/2006/relationships/package" Target="../embeddings/Document3.docx" TargetMode="Internal" /><Relationship Id="rId4" Type="http://schemas.openxmlformats.org/officeDocument/2006/relationships/image" Target="../media/image20.emf" /><Relationship Id="rId5" Type="http://schemas.openxmlformats.org/officeDocument/2006/relationships/tags" Target="../tags/tag42.xml" /><Relationship Id="rId6" Type="http://schemas.openxmlformats.org/officeDocument/2006/relationships/package" Target="../embeddings/Document4.docx" TargetMode="Internal" /><Relationship Id="rId7" Type="http://schemas.openxmlformats.org/officeDocument/2006/relationships/image" Target="../media/image21.emf" /><Relationship Id="rId8" Type="http://schemas.openxmlformats.org/officeDocument/2006/relationships/vmlDrawing" Target="../drawings/vmlDrawing9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3.xml" /><Relationship Id="rId3" Type="http://schemas.openxmlformats.org/officeDocument/2006/relationships/package" Target="../embeddings/Document5.docx" TargetMode="Internal" /><Relationship Id="rId4" Type="http://schemas.openxmlformats.org/officeDocument/2006/relationships/image" Target="../media/image22.emf" /><Relationship Id="rId5" Type="http://schemas.openxmlformats.org/officeDocument/2006/relationships/vmlDrawing" Target="../drawings/vmlDrawing10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package" Target="../embeddings/Document6.docx" TargetMode="Internal" /><Relationship Id="rId6" Type="http://schemas.openxmlformats.org/officeDocument/2006/relationships/image" Target="../media/image23.emf" /><Relationship Id="rId7" Type="http://schemas.openxmlformats.org/officeDocument/2006/relationships/vmlDrawing" Target="../drawings/vmlDrawing11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7.xml" /><Relationship Id="rId3" Type="http://schemas.openxmlformats.org/officeDocument/2006/relationships/tags" Target="../tags/tag48.xml" /><Relationship Id="rId4" Type="http://schemas.openxmlformats.org/officeDocument/2006/relationships/tags" Target="../tags/tag49.xml" /><Relationship Id="rId5" Type="http://schemas.openxmlformats.org/officeDocument/2006/relationships/package" Target="../embeddings/Document7.docx" TargetMode="Internal" /><Relationship Id="rId6" Type="http://schemas.openxmlformats.org/officeDocument/2006/relationships/image" Target="../media/image24.emf" /><Relationship Id="rId7" Type="http://schemas.openxmlformats.org/officeDocument/2006/relationships/vmlDrawing" Target="../drawings/vmlDrawing12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7.emf" /><Relationship Id="rId11" Type="http://schemas.openxmlformats.org/officeDocument/2006/relationships/tags" Target="../tags/tag53.xml" /><Relationship Id="rId12" Type="http://schemas.openxmlformats.org/officeDocument/2006/relationships/vmlDrawing" Target="../drawings/vmlDrawing13.vml" /><Relationship Id="rId2" Type="http://schemas.openxmlformats.org/officeDocument/2006/relationships/tags" Target="../tags/tag50.xml" /><Relationship Id="rId3" Type="http://schemas.openxmlformats.org/officeDocument/2006/relationships/oleObject" Target="../embeddings/oleObject11.bin" TargetMode="Internal" /><Relationship Id="rId4" Type="http://schemas.openxmlformats.org/officeDocument/2006/relationships/image" Target="../media/image25.emf" /><Relationship Id="rId5" Type="http://schemas.openxmlformats.org/officeDocument/2006/relationships/tags" Target="../tags/tag51.xml" /><Relationship Id="rId6" Type="http://schemas.openxmlformats.org/officeDocument/2006/relationships/oleObject" Target="../embeddings/oleObject12.bin" TargetMode="Internal" /><Relationship Id="rId7" Type="http://schemas.openxmlformats.org/officeDocument/2006/relationships/image" Target="../media/image26.emf" /><Relationship Id="rId8" Type="http://schemas.openxmlformats.org/officeDocument/2006/relationships/tags" Target="../tags/tag52.xml" /><Relationship Id="rId9" Type="http://schemas.openxmlformats.org/officeDocument/2006/relationships/oleObject" Target="../embeddings/oleObject13.bin" TargetMode="Interna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6.bin" TargetMode="Internal" /><Relationship Id="rId11" Type="http://schemas.openxmlformats.org/officeDocument/2006/relationships/image" Target="../media/image30.emf" /><Relationship Id="rId12" Type="http://schemas.openxmlformats.org/officeDocument/2006/relationships/tags" Target="../tags/tag58.xml" /><Relationship Id="rId13" Type="http://schemas.openxmlformats.org/officeDocument/2006/relationships/tags" Target="../tags/tag59.xml" /><Relationship Id="rId14" Type="http://schemas.openxmlformats.org/officeDocument/2006/relationships/oleObject" Target="../embeddings/oleObject17.bin" TargetMode="Internal" /><Relationship Id="rId15" Type="http://schemas.openxmlformats.org/officeDocument/2006/relationships/image" Target="../media/image31.emf" /><Relationship Id="rId16" Type="http://schemas.openxmlformats.org/officeDocument/2006/relationships/vmlDrawing" Target="../drawings/vmlDrawing14.vml" /><Relationship Id="rId2" Type="http://schemas.openxmlformats.org/officeDocument/2006/relationships/tags" Target="../tags/tag54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28.emf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oleObject" Target="../embeddings/oleObject15.bin" TargetMode="Internal" /><Relationship Id="rId8" Type="http://schemas.openxmlformats.org/officeDocument/2006/relationships/image" Target="../media/image29.emf" /><Relationship Id="rId9" Type="http://schemas.openxmlformats.org/officeDocument/2006/relationships/tags" Target="../tags/tag5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20.bin" TargetMode="Internal" /><Relationship Id="rId11" Type="http://schemas.openxmlformats.org/officeDocument/2006/relationships/image" Target="../media/image34.emf" /><Relationship Id="rId12" Type="http://schemas.openxmlformats.org/officeDocument/2006/relationships/tags" Target="../tags/tag64.xml" /><Relationship Id="rId13" Type="http://schemas.openxmlformats.org/officeDocument/2006/relationships/oleObject" Target="../embeddings/oleObject21.bin" TargetMode="Internal" /><Relationship Id="rId14" Type="http://schemas.openxmlformats.org/officeDocument/2006/relationships/image" Target="../media/image35.emf" /><Relationship Id="rId15" Type="http://schemas.openxmlformats.org/officeDocument/2006/relationships/tags" Target="../tags/tag65.xml" /><Relationship Id="rId16" Type="http://schemas.openxmlformats.org/officeDocument/2006/relationships/vmlDrawing" Target="../drawings/vmlDrawing15.vml" /><Relationship Id="rId2" Type="http://schemas.openxmlformats.org/officeDocument/2006/relationships/tags" Target="../tags/tag60.xml" /><Relationship Id="rId3" Type="http://schemas.openxmlformats.org/officeDocument/2006/relationships/oleObject" Target="../embeddings/oleObject18.bin" TargetMode="Internal" /><Relationship Id="rId4" Type="http://schemas.openxmlformats.org/officeDocument/2006/relationships/image" Target="../media/image32.emf" /><Relationship Id="rId5" Type="http://schemas.openxmlformats.org/officeDocument/2006/relationships/tags" Target="../tags/tag61.xml" /><Relationship Id="rId6" Type="http://schemas.openxmlformats.org/officeDocument/2006/relationships/oleObject" Target="../embeddings/oleObject19.bin" TargetMode="Internal" /><Relationship Id="rId7" Type="http://schemas.openxmlformats.org/officeDocument/2006/relationships/image" Target="../media/image33.emf" /><Relationship Id="rId8" Type="http://schemas.openxmlformats.org/officeDocument/2006/relationships/tags" Target="../tags/tag62.xml" /><Relationship Id="rId9" Type="http://schemas.openxmlformats.org/officeDocument/2006/relationships/tags" Target="../tags/tag6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6.xml" /><Relationship Id="rId3" Type="http://schemas.openxmlformats.org/officeDocument/2006/relationships/tags" Target="../tags/tag67.xml" /><Relationship Id="rId4" Type="http://schemas.openxmlformats.org/officeDocument/2006/relationships/image" Target="../media/image36.jpeg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image" Target="../media/image37.jpeg" /><Relationship Id="rId8" Type="http://schemas.openxmlformats.org/officeDocument/2006/relationships/tags" Target="../tags/tag70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.xml" /><Relationship Id="rId11" Type="http://schemas.openxmlformats.org/officeDocument/2006/relationships/tags" Target="../tags/tag10.xml" /><Relationship Id="rId12" Type="http://schemas.openxmlformats.org/officeDocument/2006/relationships/tags" Target="../tags/tag11.xml" /><Relationship Id="rId13" Type="http://schemas.openxmlformats.org/officeDocument/2006/relationships/tags" Target="../tags/tag12.xml" /><Relationship Id="rId14" Type="http://schemas.openxmlformats.org/officeDocument/2006/relationships/tags" Target="../tags/tag13.xml" /><Relationship Id="rId2" Type="http://schemas.openxmlformats.org/officeDocument/2006/relationships/tags" Target="../tags/tag3.xml" /><Relationship Id="rId3" Type="http://schemas.openxmlformats.org/officeDocument/2006/relationships/tags" Target="../tags/tag4.xml" /><Relationship Id="rId4" Type="http://schemas.openxmlformats.org/officeDocument/2006/relationships/image" Target="../media/image3.png" /><Relationship Id="rId5" Type="http://schemas.openxmlformats.org/officeDocument/2006/relationships/tags" Target="../tags/tag5.xml" /><Relationship Id="rId6" Type="http://schemas.openxmlformats.org/officeDocument/2006/relationships/image" Target="../media/image4.png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tags" Target="../tags/tag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image" Target="../media/image5.png" /><Relationship Id="rId5" Type="http://schemas.openxmlformats.org/officeDocument/2006/relationships/tags" Target="../tags/tag16.xml" /><Relationship Id="rId6" Type="http://schemas.openxmlformats.org/officeDocument/2006/relationships/tags" Target="../tags/tag17.xml" /><Relationship Id="rId7" Type="http://schemas.openxmlformats.org/officeDocument/2006/relationships/tags" Target="../tags/tag18.xml" /><Relationship Id="rId8" Type="http://schemas.openxmlformats.org/officeDocument/2006/relationships/tags" Target="../tags/tag19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image" Target="../media/image6.png" /><Relationship Id="rId7" Type="http://schemas.openxmlformats.org/officeDocument/2006/relationships/tags" Target="../tags/tag2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5.xml" /><Relationship Id="rId3" Type="http://schemas.openxmlformats.org/officeDocument/2006/relationships/tags" Target="../tags/tag26.xml" /><Relationship Id="rId4" Type="http://schemas.openxmlformats.org/officeDocument/2006/relationships/tags" Target="../tags/tag27.xml" /><Relationship Id="rId5" Type="http://schemas.openxmlformats.org/officeDocument/2006/relationships/tags" Target="../tags/tag28.xml" /><Relationship Id="rId6" Type="http://schemas.openxmlformats.org/officeDocument/2006/relationships/tags" Target="../tags/tag29.xml" /><Relationship Id="rId7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436235" y="4268470"/>
            <a:ext cx="3337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集合与逻辑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388"/>
            <a:ext cx="3503613" cy="13335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2905125" y="2649538"/>
            <a:ext cx="3519488" cy="13335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文本框 11" title=""/>
          <p:cNvSpPr txBox="1"/>
          <p:nvPr/>
        </p:nvSpPr>
        <p:spPr>
          <a:xfrm>
            <a:off x="1907540" y="2139950"/>
            <a:ext cx="560006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.1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集合初步（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第</a:t>
            </a: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3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课时）</a:t>
            </a:r>
            <a:endParaRPr lang="zh-CN" alt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016125" y="1456055"/>
            <a:ext cx="56000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集合之间的关系</a:t>
            </a:r>
            <a:endParaRPr lang="zh-CN" alt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/>
        </p:nvGraphicFramePr>
        <p:xfrm>
          <a:off x="1819286" y="1141747"/>
          <a:ext cx="8349054" cy="3906055"/>
        </p:xfrm>
        <a:graphic>
          <a:graphicData uri="http://schemas.openxmlformats.org/drawingml/2006/table">
            <a:tbl>
              <a:tblPr/>
              <a:tblGrid>
                <a:gridCol w="8349054"/>
              </a:tblGrid>
              <a:tr h="3906055">
                <a:tc>
                  <a:txBody>
                    <a:bodyPr vert="horz" wrap="square"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12" title=""/>
          <p:cNvGraphicFramePr>
            <a:graphicFrameLocks noChangeAspect="1"/>
          </p:cNvGraphicFramePr>
          <p:nvPr/>
        </p:nvGraphicFramePr>
        <p:xfrm>
          <a:off x="2011363" y="1325563"/>
          <a:ext cx="7718425" cy="3365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2" imgW="3982085" imgH="1737360" progId="Word.Document.12">
                  <p:embed/>
                </p:oleObj>
              </mc:Choice>
              <mc:Fallback>
                <p:oleObj name="Document" r:id="rId2" imgW="3982085" imgH="173736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1363" y="1325563"/>
                        <a:ext cx="7718425" cy="336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921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76225" y="309245"/>
          <a:ext cx="11483340" cy="1362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3" imgW="11677650" imgH="1390650" progId="Word.Document.12">
                  <p:embed/>
                </p:oleObj>
              </mc:Choice>
              <mc:Fallback>
                <p:oleObj r:id="rId3" imgW="11677650" imgH="1390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" y="309245"/>
                        <a:ext cx="11483340" cy="1362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96240" y="1988820"/>
          <a:ext cx="11480800" cy="203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6" imgW="11675110" imgH="2081530" progId="Word.Document.12">
                  <p:embed/>
                </p:oleObj>
              </mc:Choice>
              <mc:Fallback>
                <p:oleObj r:id="rId6" imgW="11675110" imgH="20815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" y="1988820"/>
                        <a:ext cx="11480800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94970" y="4414838"/>
          <a:ext cx="11483340" cy="692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9" imgW="11645900" imgH="704850" progId="Word.Document.12">
                  <p:embed/>
                </p:oleObj>
              </mc:Choice>
              <mc:Fallback>
                <p:oleObj r:id="rId9" imgW="1164590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970" y="4414838"/>
                        <a:ext cx="1148334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28930" y="5300028"/>
          <a:ext cx="11483340" cy="9124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2" imgW="11677650" imgH="933450" progId="Word.Document.12">
                  <p:embed/>
                </p:oleObj>
              </mc:Choice>
              <mc:Fallback>
                <p:oleObj r:id="rId12" imgW="1167765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8930" y="5300028"/>
                        <a:ext cx="11483340" cy="912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892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集合间关系的判断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15362" name="Object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5613" y="909479"/>
          <a:ext cx="8711565" cy="29476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3" imgW="9434830" imgH="3214370" progId="Word.Document.8">
                  <p:embed/>
                </p:oleObj>
              </mc:Choice>
              <mc:Fallback>
                <p:oleObj name="Document" r:id="rId3" imgW="9434830" imgH="32143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13" y="909479"/>
                        <a:ext cx="8711565" cy="294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35748" y="3489008"/>
          <a:ext cx="8159115" cy="3561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6" imgW="8864600" imgH="3873500" progId="Word.Document.8">
                  <p:embed/>
                </p:oleObj>
              </mc:Choice>
              <mc:Fallback>
                <p:oleObj r:id="rId6" imgW="8864600" imgH="3873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5748" y="3489008"/>
                        <a:ext cx="8159115" cy="3561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892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集合间关系的判断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17411" name="Object 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76609" y="1749584"/>
          <a:ext cx="7978775" cy="2670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3" imgW="8540750" imgH="2870200" progId="Word.Document.8">
                  <p:embed/>
                </p:oleObj>
              </mc:Choice>
              <mc:Fallback>
                <p:oleObj r:id="rId3" imgW="8540750" imgH="2870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609" y="1749584"/>
                        <a:ext cx="7978775" cy="267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子集、真子集个数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21506" name="Object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74750" y="1412558"/>
          <a:ext cx="10552430" cy="43554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3" imgW="11156950" imgH="4610100" progId="Word.Document.8">
                  <p:embed/>
                </p:oleObj>
              </mc:Choice>
              <mc:Fallback>
                <p:oleObj r:id="rId3" imgW="11156950" imgH="4610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750" y="1412558"/>
                        <a:ext cx="10552430" cy="4355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子集、真子集个数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22531" name="Object 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95463" y="1089025"/>
          <a:ext cx="8113712" cy="4351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3" imgW="8691880" imgH="4673600" progId="Word.Document.8">
                  <p:embed/>
                </p:oleObj>
              </mc:Choice>
              <mc:Fallback>
                <p:oleObj r:id="rId3" imgW="8691880" imgH="4673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463" y="1089025"/>
                        <a:ext cx="8113712" cy="435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子集、真子集个数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23555" name="Object 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56239" y="1547654"/>
          <a:ext cx="7978775" cy="4070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" imgW="8540750" imgH="4362450" progId="Word.Document.8">
                  <p:embed/>
                </p:oleObj>
              </mc:Choice>
              <mc:Fallback>
                <p:oleObj r:id="rId3" imgW="8540750" imgH="4362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6239" y="1547654"/>
                        <a:ext cx="7978775" cy="407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子集、真子集个数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24578" name="Object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15770" y="1208564"/>
          <a:ext cx="8046720" cy="48590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3" imgW="8515350" imgH="5143500" progId="Word.Document.8">
                  <p:embed/>
                </p:oleObj>
              </mc:Choice>
              <mc:Fallback>
                <p:oleObj r:id="rId3" imgW="8515350" imgH="5143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5770" y="1208564"/>
                        <a:ext cx="8046720" cy="4859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子集、真子集个数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056640" y="1269365"/>
            <a:ext cx="93433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已知集合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M={x|x&lt;2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N},N={x|-2&lt;x&lt;2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Z}.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写出集合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的子集、真子集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求集合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的子集数、真子集数和非空真子集数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" name="Object 1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16330" y="2588895"/>
          <a:ext cx="8579485" cy="23164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3" imgW="8864600" imgH="2381250" progId="Word.Document.12">
                  <p:embed/>
                </p:oleObj>
              </mc:Choice>
              <mc:Fallback>
                <p:oleObj name="文档" r:id="rId3" imgW="886460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330" y="2588895"/>
                        <a:ext cx="8579485" cy="23164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36345" y="4928870"/>
          <a:ext cx="8310880" cy="10623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6" imgW="9321800" imgH="1200150" progId="Word.Document.12">
                  <p:embed/>
                </p:oleObj>
              </mc:Choice>
              <mc:Fallback>
                <p:oleObj name="文档" r:id="rId6" imgW="93218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6345" y="4928870"/>
                        <a:ext cx="8310880" cy="10623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学习任务</a:t>
            </a:r>
            <a:endParaRPr lang="zh-CN" altLang="en-US" sz="4800" b="1">
              <a:solidFill>
                <a:srgbClr val="757070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1" name="矩形 32" title=""/>
          <p:cNvSpPr/>
          <p:nvPr/>
        </p:nvSpPr>
        <p:spPr>
          <a:xfrm>
            <a:off x="3095308" y="272383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2" name="矩形 33" title=""/>
          <p:cNvSpPr/>
          <p:nvPr/>
        </p:nvSpPr>
        <p:spPr>
          <a:xfrm>
            <a:off x="3095308" y="4508500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5" name="矩形 39" title=""/>
          <p:cNvSpPr/>
          <p:nvPr/>
        </p:nvSpPr>
        <p:spPr>
          <a:xfrm>
            <a:off x="3827463" y="924560"/>
            <a:ext cx="7117080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理解子集、真子集、集合相等、空集的概念.</a:t>
            </a:r>
            <a:endParaRPr lang="zh-CN" alt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+mn-ea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3935676" y="2649374"/>
            <a:ext cx="1092608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能用符号和Venn图表达集合间的关系.</a:t>
            </a:r>
            <a:endParaRPr alt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3996001" y="4374034"/>
            <a:ext cx="1092608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掌握列举有限集的所有子集的方法．</a:t>
            </a:r>
            <a:endParaRPr alt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41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由集合间的关系求参数的值或范围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696595" y="1149350"/>
            <a:ext cx="10224770" cy="955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已知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={1,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,2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},B={1,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sz="2800" baseline="300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⊆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⊇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求实数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的值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Object 3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06855" y="1629410"/>
          <a:ext cx="9178290" cy="47644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3" imgW="3651250" imgH="1892300" progId="Word.Document.12">
                  <p:embed/>
                </p:oleObj>
              </mc:Choice>
              <mc:Fallback>
                <p:oleObj name="文档" r:id="rId3" imgW="3651250" imgH="1892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6855" y="1629410"/>
                        <a:ext cx="9178290" cy="4764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414" name="Text Box 23" title="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340" y="927735"/>
            <a:ext cx="11272520" cy="125158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en-US" sz="28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=4,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800" i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x|kx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=4,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则实数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21" title=""/>
          <p:cNvSpPr/>
          <p:nvPr>
            <p:custDataLst>
              <p:tags r:id="rId3"/>
            </p:custDataLst>
          </p:nvPr>
        </p:nvSpPr>
        <p:spPr>
          <a:xfrm>
            <a:off x="756285" y="429260"/>
            <a:ext cx="1041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由集合间的关系求参数的值或范围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graphicFrame>
        <p:nvGraphicFramePr>
          <p:cNvPr id="8" name="Object 33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436496" y="2179157"/>
          <a:ext cx="8060055" cy="41071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5" imgW="3987800" imgH="2089150" progId="Word.Document.12">
                  <p:embed/>
                </p:oleObj>
              </mc:Choice>
              <mc:Fallback>
                <p:oleObj name="文档" r:id="rId5" imgW="3987800" imgH="2089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6496" y="2179157"/>
                        <a:ext cx="8060055" cy="41071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2" name="文本框 21" title=""/>
          <p:cNvSpPr/>
          <p:nvPr>
            <p:custDataLst>
              <p:tags r:id="rId2"/>
            </p:custDataLst>
          </p:nvPr>
        </p:nvSpPr>
        <p:spPr>
          <a:xfrm>
            <a:off x="756285" y="429260"/>
            <a:ext cx="1041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由集合间的关系求参数的值或范围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6" name="TextBox 5" title=""/>
          <p:cNvSpPr txBox="1"/>
          <p:nvPr>
            <p:custDataLst>
              <p:tags r:id="rId3"/>
            </p:custDataLst>
          </p:nvPr>
        </p:nvSpPr>
        <p:spPr>
          <a:xfrm>
            <a:off x="396240" y="1089025"/>
            <a:ext cx="10083800" cy="1248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已知集合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sz="2800" b="1" i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x|x&lt;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-1,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&gt;4},B={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x|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3},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B⊆A,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求实数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3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56080" y="1869440"/>
          <a:ext cx="9845040" cy="4735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5" imgW="4337050" imgH="2089150" progId="Word.Document.12">
                  <p:embed/>
                </p:oleObj>
              </mc:Choice>
              <mc:Fallback>
                <p:oleObj name="文档" r:id="rId5" imgW="4337050" imgH="2089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6080" y="1869440"/>
                        <a:ext cx="9845040" cy="47351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8194" name="对象 819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16293" y="368935"/>
          <a:ext cx="9288145" cy="20472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3" imgW="10248900" imgH="2260600" progId="Word.Document.8">
                  <p:embed/>
                </p:oleObj>
              </mc:Choice>
              <mc:Fallback>
                <p:oleObj r:id="rId3" imgW="10248900" imgH="2260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293" y="368935"/>
                        <a:ext cx="9288145" cy="2047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96670" y="2049304"/>
          <a:ext cx="8409940" cy="10737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6" imgW="9156700" imgH="1174750" progId="Word.Document.8">
                  <p:embed/>
                </p:oleObj>
              </mc:Choice>
              <mc:Fallback>
                <p:oleObj r:id="rId6" imgW="9156700" imgH="1174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6670" y="2049304"/>
                        <a:ext cx="8409940" cy="1073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 title=""/>
          <p:cNvSpPr txBox="1"/>
          <p:nvPr/>
        </p:nvSpPr>
        <p:spPr>
          <a:xfrm>
            <a:off x="3515995" y="789305"/>
            <a:ext cx="727710" cy="4940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18" name="对象 9217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36625" y="3188970"/>
          <a:ext cx="8458200" cy="4902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9" imgW="9333230" imgH="5413375" progId="Word.Document.8">
                  <p:embed/>
                </p:oleObj>
              </mc:Choice>
              <mc:Fallback>
                <p:oleObj r:id="rId9" imgW="9333230" imgH="54133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6625" y="3188970"/>
                        <a:ext cx="8458200" cy="490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 title=""/>
          <p:cNvSpPr txBox="1"/>
          <p:nvPr>
            <p:custDataLst>
              <p:tags r:id="rId11"/>
            </p:custDataLst>
          </p:nvPr>
        </p:nvSpPr>
        <p:spPr>
          <a:xfrm>
            <a:off x="3837940" y="4568825"/>
            <a:ext cx="727710" cy="4940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4338" name="对象 14337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16330" y="369094"/>
          <a:ext cx="8570595" cy="20624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3" imgW="9340850" imgH="2260600" progId="Word.Document.8">
                  <p:embed/>
                </p:oleObj>
              </mc:Choice>
              <mc:Fallback>
                <p:oleObj r:id="rId3" imgW="9340850" imgH="2260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330" y="369094"/>
                        <a:ext cx="8570595" cy="2062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 title=""/>
          <p:cNvSpPr txBox="1"/>
          <p:nvPr>
            <p:custDataLst>
              <p:tags r:id="rId5"/>
            </p:custDataLst>
          </p:nvPr>
        </p:nvSpPr>
        <p:spPr>
          <a:xfrm>
            <a:off x="7056120" y="789305"/>
            <a:ext cx="727710" cy="4940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40" name="对象 14339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476058" y="2109153"/>
          <a:ext cx="8401050" cy="1849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7" imgW="9147175" imgH="2023745" progId="Word.Document.8">
                  <p:embed/>
                </p:oleObj>
              </mc:Choice>
              <mc:Fallback>
                <p:oleObj r:id="rId7" imgW="9147175" imgH="20237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058" y="2109153"/>
                        <a:ext cx="8401050" cy="184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176655" y="3548857"/>
          <a:ext cx="8570595" cy="23869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10" imgW="9340850" imgH="2616200" progId="Word.Document.8">
                  <p:embed/>
                </p:oleObj>
              </mc:Choice>
              <mc:Fallback>
                <p:oleObj r:id="rId10" imgW="9340850" imgH="2616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76655" y="3548857"/>
                        <a:ext cx="8570595" cy="2386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>
            <p:custDataLst>
              <p:tags r:id="rId12"/>
            </p:custDataLst>
          </p:nvPr>
        </p:nvSpPr>
        <p:spPr>
          <a:xfrm>
            <a:off x="3576320" y="4328795"/>
            <a:ext cx="727710" cy="4940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96390" y="5469255"/>
          <a:ext cx="8401050" cy="1849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14" imgW="9147175" imgH="2023745" progId="Word.Document.8">
                  <p:embed/>
                </p:oleObj>
              </mc:Choice>
              <mc:Fallback>
                <p:oleObj r:id="rId14" imgW="9147175" imgH="20237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96390" y="5469255"/>
                        <a:ext cx="8401050" cy="184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7410" name="对象 17409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36028" y="368935"/>
          <a:ext cx="8465185" cy="20472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3" imgW="9340850" imgH="2260600" progId="Word.Document.8">
                  <p:embed/>
                </p:oleObj>
              </mc:Choice>
              <mc:Fallback>
                <p:oleObj r:id="rId3" imgW="9340850" imgH="2260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6028" y="368935"/>
                        <a:ext cx="8465185" cy="2047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96073" y="2409190"/>
          <a:ext cx="8401050" cy="1849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6" imgW="9147175" imgH="2023745" progId="Word.Document.8">
                  <p:embed/>
                </p:oleObj>
              </mc:Choice>
              <mc:Fallback>
                <p:oleObj r:id="rId6" imgW="9147175" imgH="20237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6073" y="2409190"/>
                        <a:ext cx="8401050" cy="184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>
            <p:custDataLst>
              <p:tags r:id="rId8"/>
            </p:custDataLst>
          </p:nvPr>
        </p:nvSpPr>
        <p:spPr>
          <a:xfrm>
            <a:off x="2976245" y="789305"/>
            <a:ext cx="727710" cy="4940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4" name="对象 18433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338580" y="3429159"/>
          <a:ext cx="8570595" cy="1130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10" imgW="9340850" imgH="1238250" progId="Word.Document.8">
                  <p:embed/>
                </p:oleObj>
              </mc:Choice>
              <mc:Fallback>
                <p:oleObj r:id="rId10" imgW="9340850" imgH="1238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8580" y="3429159"/>
                        <a:ext cx="8570595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18435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96073" y="4808538"/>
          <a:ext cx="8401050" cy="18494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13" imgW="9147175" imgH="2023745" progId="Word.Document.8">
                  <p:embed/>
                </p:oleObj>
              </mc:Choice>
              <mc:Fallback>
                <p:oleObj r:id="rId13" imgW="9147175" imgH="20237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96073" y="4808538"/>
                        <a:ext cx="8401050" cy="184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 title=""/>
          <p:cNvSpPr txBox="1"/>
          <p:nvPr>
            <p:custDataLst>
              <p:tags r:id="rId15"/>
            </p:custDataLst>
          </p:nvPr>
        </p:nvSpPr>
        <p:spPr>
          <a:xfrm>
            <a:off x="9269730" y="3789045"/>
            <a:ext cx="727710" cy="4940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7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1176467" y="369078"/>
            <a:ext cx="8501122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sz="2800" i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&lt;3},B={</a:t>
            </a:r>
            <a:r>
              <a:rPr lang="en-US" sz="2800" i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B⊆A,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A⊆B,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 title=""/>
          <p:cNvSpPr txBox="1"/>
          <p:nvPr>
            <p:custDataLst>
              <p:tags r:id="rId3"/>
            </p:custDataLst>
          </p:nvPr>
        </p:nvSpPr>
        <p:spPr>
          <a:xfrm>
            <a:off x="1056770" y="2641677"/>
            <a:ext cx="7500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解</a:t>
            </a:r>
            <a:r>
              <a:rPr lang="en-US" sz="28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: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B⊆A,B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的子集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由图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  <a:r>
              <a:rPr lang="en-US" sz="28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endParaRPr lang="en-US" altLang="en-US" sz="280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C20STBBX1RAXJCSX07.eps" title="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96335" y="3460115"/>
            <a:ext cx="1798955" cy="774700"/>
          </a:xfrm>
          <a:prstGeom prst="rect">
            <a:avLst/>
          </a:prstGeom>
        </p:spPr>
      </p:pic>
      <p:sp>
        <p:nvSpPr>
          <p:cNvPr id="9" name="TextBox 8" title=""/>
          <p:cNvSpPr txBox="1"/>
          <p:nvPr>
            <p:custDataLst>
              <p:tags r:id="rId6"/>
            </p:custDataLst>
          </p:nvPr>
        </p:nvSpPr>
        <p:spPr>
          <a:xfrm>
            <a:off x="1176150" y="4209575"/>
            <a:ext cx="7500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A⊆B,A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的子集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由图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  <a:r>
              <a:rPr lang="en-US" sz="28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≥</a:t>
            </a:r>
            <a:r>
              <a:rPr 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endParaRPr lang="en-US" altLang="en-US" sz="280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C20STBBX1RAXJCSX08.eps" title="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96260" y="4869180"/>
            <a:ext cx="2222500" cy="10267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996315" y="728980"/>
            <a:ext cx="1019937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知识清单：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子集、真子集、空集、集合相等的概念及集合间关系的判断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求子集、真子集的个数问题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由集合间的关系求参数的值或范围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2.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方法归纳：数形结合、分类讨论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3.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常见误区：忽略对集合是否为空集的讨论，忽视是否能够取到端点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en-US" altLang="zh-CN" sz="2800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  <a:endParaRPr lang="en-US" altLang="zh-CN" sz="5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altLang="zh-CN" sz="3200" b="1">
                <a:solidFill>
                  <a:schemeClr val="bg1"/>
                </a:solidFill>
              </a:rPr>
              <a:t>1.1</a:t>
            </a:r>
            <a:r>
              <a:rPr lang="zh-CN" altLang="en-US" sz="3200" b="1">
                <a:solidFill>
                  <a:schemeClr val="bg1"/>
                </a:solidFill>
              </a:rPr>
              <a:t>集合分层练习（第三课时）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1" name="文本框 21" title=""/>
          <p:cNvSpPr/>
          <p:nvPr/>
        </p:nvSpPr>
        <p:spPr>
          <a:xfrm>
            <a:off x="516255" y="24923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05596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粗黑_GBK" charset="-122"/>
              </a:rPr>
              <a:t>新课导入</a:t>
            </a:r>
            <a:endParaRPr lang="zh-CN" altLang="en-US" sz="3600" b="1">
              <a:solidFill>
                <a:srgbClr val="005596"/>
              </a:solidFill>
              <a:latin typeface="宋体" panose="02010600030101010101" pitchFamily="2" charset="-122"/>
              <a:ea typeface="宋体" panose="02010600030101010101" pitchFamily="2" charset="-122"/>
              <a:sym typeface="方正兰亭粗黑_GBK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76300" y="969010"/>
            <a:ext cx="10799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3200" b="1" kern="100">
                <a:solidFill>
                  <a:srgbClr val="0000FF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思考</a:t>
            </a:r>
            <a:r>
              <a:rPr lang="en-US" altLang="zh-CN" sz="3200" b="1" kern="100">
                <a:solidFill>
                  <a:srgbClr val="0000FF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  </a:t>
            </a:r>
            <a:r>
              <a:rPr lang="zh-CN" altLang="zh-CN" sz="32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观察下列各组集合</a:t>
            </a:r>
            <a:endParaRPr lang="en-US" altLang="zh-CN" sz="3200" b="1" kern="100">
              <a:solidFill>
                <a:srgbClr val="0000FF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+mn-ea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576831" y="1629524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1,1}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{(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1,1)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(1,1)}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396491" y="2948722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*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sz="2800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为奇数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112395" y="56943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215755" y="627983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395220" y="56943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678045" y="56943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960870" y="56943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216786" y="-168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子集、真子集、集合相等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55930" y="669290"/>
          <a:ext cx="11176635" cy="6011800"/>
        </p:xfrm>
        <a:graphic>
          <a:graphicData uri="http://schemas.openxmlformats.org/drawingml/2006/table">
            <a:tbl>
              <a:tblPr/>
              <a:tblGrid>
                <a:gridCol w="1105535"/>
                <a:gridCol w="6351270"/>
                <a:gridCol w="1766570"/>
                <a:gridCol w="1953260"/>
              </a:tblGrid>
              <a:tr h="655955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符号表示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图形表示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6875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子集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对于两个集合</a:t>
                      </a:r>
                      <a:r>
                        <a:rPr lang="en-US" alt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如果集合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lang="en-US" altLang="zh-CN" sz="2400" u="sng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                        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元素都是集合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的元素，那么集合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alt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叫做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的子集，记作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A</a:t>
                      </a:r>
                      <a:r>
                        <a:rPr lang="en-US" altLang="zh-CN" sz="2400" u="sng" kern="100">
                          <a:effectLst/>
                          <a:latin typeface="宋体" panose="02010600030101010101" pitchFamily="2" charset="-122"/>
                          <a:ea typeface="MS Gothic" panose="020b0609070205080204" pitchFamily="49" charset="-128"/>
                          <a:cs typeface="MS Gothic" panose="020b0609070205080204" pitchFamily="49" charset="-128"/>
                          <a:sym typeface="+mn-ea"/>
                        </a:rPr>
                        <a:t>   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B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(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或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B</a:t>
                      </a:r>
                      <a:r>
                        <a:rPr lang="en-US" altLang="zh-CN" sz="2400" u="sng" kern="100">
                          <a:effectLst/>
                          <a:latin typeface="宋体" panose="02010600030101010101" pitchFamily="2" charset="-122"/>
                          <a:ea typeface="MS Gothic" panose="020b0609070205080204" pitchFamily="49" charset="-128"/>
                          <a:cs typeface="MS Gothic" panose="020b0609070205080204" pitchFamily="49" charset="-128"/>
                          <a:sym typeface="+mn-ea"/>
                        </a:rPr>
                        <a:t>   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)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，读作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“A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包含于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B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（或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”B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包含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A”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）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.</a:t>
                      </a:r>
                      <a:endParaRPr lang="en-US" altLang="zh-CN" sz="24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Courier New" panose="02070309020205020404" pitchFamily="49" charset="0"/>
                        <a:sym typeface="+mn-ea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2400" u="sng" kern="100" baseline="0">
                          <a:effectLst/>
                          <a:latin typeface="宋体" panose="02010600030101010101" pitchFamily="2" charset="-122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a:t>   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altLang="zh-CN" sz="2400" u="sng" kern="100" baseline="0">
                          <a:effectLst/>
                          <a:latin typeface="宋体" panose="02010600030101010101" pitchFamily="2" charset="-122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a:t>   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5715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真子集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对于两个集合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与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B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，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如果集合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 baseline="0">
                          <a:effectLst/>
                          <a:latin typeface="宋体" panose="02010600030101010101" pitchFamily="2" charset="-122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a:t>⊆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，且</a:t>
                      </a:r>
                      <a:r>
                        <a:rPr lang="en-US" alt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zh-CN" altLang="en-US" sz="2400" kern="100" baseline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至少</a:t>
                      </a:r>
                      <a:r>
                        <a:rPr lang="zh-CN" alt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有一个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元素不属于</a:t>
                      </a:r>
                      <a:r>
                        <a:rPr lang="en-US" alt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（即</a:t>
                      </a:r>
                      <a:r>
                        <a:rPr lang="en-US" alt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lang="en-US" alt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的子集）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，那么称集合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的真子集，记作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记作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A</a:t>
                      </a:r>
                      <a:r>
                        <a:rPr lang="en-US" altLang="zh-CN" sz="2400" u="sng" kern="100">
                          <a:effectLst/>
                          <a:latin typeface="宋体" panose="02010600030101010101" pitchFamily="2" charset="-122"/>
                          <a:ea typeface="MS Gothic" panose="020b0609070205080204" pitchFamily="49" charset="-128"/>
                          <a:cs typeface="MS Gothic" panose="020b0609070205080204" pitchFamily="49" charset="-128"/>
                          <a:sym typeface="+mn-ea"/>
                        </a:rPr>
                        <a:t> 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u="sng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ea typeface="MS Gothic" panose="020b0609070205080204" pitchFamily="49" charset="-128"/>
                                <a:cs typeface="Cambria Math" panose="02040503050406030204" charset="0"/>
                                <a:sym typeface="+mn-ea"/>
                              </a:rPr>
                              <m:t>⊂</m:t>
                            </m:r>
                          </m:oMath>
                        </m:oMathPara>
                      </a14:m>
                      <a:r>
                        <a:rPr lang="en-US" altLang="zh-CN" sz="2400" u="sng" kern="100">
                          <a:effectLst/>
                          <a:latin typeface="宋体" panose="02010600030101010101" pitchFamily="2" charset="-122"/>
                          <a:ea typeface="MS Gothic" panose="020b0609070205080204" pitchFamily="49" charset="-128"/>
                          <a:cs typeface="MS Gothic" panose="020b0609070205080204" pitchFamily="49" charset="-128"/>
                          <a:sym typeface="+mn-ea"/>
                        </a:rPr>
                        <a:t> 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B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(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或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B</a:t>
                      </a:r>
                      <a:r>
                        <a:rPr lang="en-US" altLang="zh-CN" sz="2400" u="sng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MS Gothic" panose="020b0609070205080204" pitchFamily="49" charset="-128"/>
                          <a:cs typeface="MS Gothic" panose="020b0609070205080204" pitchFamily="49" charset="-128"/>
                          <a:sym typeface="+mn-ea"/>
                        </a:rPr>
                        <a:t> 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u="sng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ea typeface="MS Gothic" panose="020b0609070205080204" pitchFamily="49" charset="-128"/>
                                <a:cs typeface="Cambria Math" panose="02040503050406030204" charset="0"/>
                                <a:sym typeface="+mn-ea"/>
                              </a:rPr>
                              <m:t>⊃</m:t>
                            </m:r>
                          </m:oMath>
                        </m:oMathPara>
                      </a14:m>
                      <a:r>
                        <a:rPr lang="en-US" altLang="zh-CN" sz="2400" u="sng" kern="100">
                          <a:effectLst/>
                          <a:latin typeface="宋体" panose="02010600030101010101" pitchFamily="2" charset="-122"/>
                          <a:ea typeface="MS Gothic" panose="020b0609070205080204" pitchFamily="49" charset="-128"/>
                          <a:cs typeface="MS Gothic" panose="020b0609070205080204" pitchFamily="49" charset="-128"/>
                          <a:sym typeface="+mn-ea"/>
                        </a:rPr>
                        <a:t>  </a:t>
                      </a:r>
                      <a:r>
                        <a:rPr lang="en-US" sz="2400" i="1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A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)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，读作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“A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真包含于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B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（或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”B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真包含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A”</a:t>
                      </a:r>
                      <a:r>
                        <a:rPr lang="zh-CN" altLang="en-US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）</a:t>
                      </a:r>
                      <a:r>
                        <a:rPr lang="en-US" altLang="zh-CN" sz="24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  <a:sym typeface="+mn-ea"/>
                        </a:rPr>
                        <a:t>.</a:t>
                      </a:r>
                      <a:endParaRPr lang="en-US" altLang="zh-CN" sz="24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Courier New" panose="02070309020205020404" pitchFamily="49" charset="0"/>
                        <a:sym typeface="+mn-ea"/>
                      </a:endParaRPr>
                    </a:p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endParaRPr lang="zh-CN" sz="2400" kern="100" baseline="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u="sng" kern="100" baseline="0">
                          <a:effectLst/>
                          <a:latin typeface="ZBFH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 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u="sng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ea typeface="MS Gothic" panose="020b0609070205080204" pitchFamily="49" charset="-128"/>
                                <a:cs typeface="Cambria Math" panose="02040503050406030204" charset="0"/>
                                <a:sym typeface="+mn-ea"/>
                              </a:rPr>
                              <m:t>⊂</m:t>
                            </m:r>
                          </m:oMath>
                        </m:oMathPara>
                      </a14:m>
                      <a:r>
                        <a:rPr lang="en-US" sz="2400" u="sng" kern="100" baseline="0">
                          <a:effectLst/>
                          <a:latin typeface="ZBFH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2400" u="sng" kern="100" baseline="0">
                          <a:effectLst/>
                          <a:latin typeface="ZBFH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</a:t>
                      </a: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 u="sng" kern="10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charset="0"/>
                                <a:ea typeface="MS Gothic" panose="020b0609070205080204" pitchFamily="49" charset="-128"/>
                                <a:cs typeface="Cambria Math" panose="02040503050406030204" charset="0"/>
                                <a:sym typeface="+mn-ea"/>
                              </a:rPr>
                              <m:t>⊃</m:t>
                            </m:r>
                          </m:oMath>
                        </m:oMathPara>
                      </a14:m>
                      <a:r>
                        <a:rPr lang="en-US" sz="2400" u="sng" kern="100" baseline="0">
                          <a:effectLst/>
                          <a:latin typeface="ZBFH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8658" name="Picture 2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950" y="1525774"/>
            <a:ext cx="1516236" cy="98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59" name="Picture 3" title="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8036" y="4293741"/>
            <a:ext cx="1465698" cy="101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 title=""/>
          <p:cNvSpPr/>
          <p:nvPr>
            <p:custDataLst>
              <p:tags r:id="rId8"/>
            </p:custDataLst>
          </p:nvPr>
        </p:nvSpPr>
        <p:spPr>
          <a:xfrm>
            <a:off x="6748810" y="1419850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u="sng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每个</a:t>
            </a:r>
            <a:endParaRPr lang="zh-CN" altLang="en-US" sz="2400" u="sng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 title=""/>
          <p:cNvSpPr/>
          <p:nvPr>
            <p:custDataLst>
              <p:tags r:id="rId9"/>
            </p:custDataLst>
          </p:nvPr>
        </p:nvSpPr>
        <p:spPr>
          <a:xfrm>
            <a:off x="8315677" y="281419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GBK_S" panose="03000509000000000000" pitchFamily="65" charset="-122"/>
                <a:ea typeface="GBK_S" panose="03000509000000000000" pitchFamily="65" charset="-122"/>
                <a:cs typeface="Times New Roman" panose="02020603050405020304" pitchFamily="18" charset="0"/>
              </a:rPr>
              <a:t></a:t>
            </a:r>
            <a:endParaRPr lang="zh-CN" altLang="en-US">
              <a:solidFill>
                <a:srgbClr val="C00000"/>
              </a:solidFill>
              <a:latin typeface="GBK_S" panose="03000509000000000000" pitchFamily="65" charset="-122"/>
              <a:ea typeface="GBK_S" panose="03000509000000000000" pitchFamily="65" charset="-122"/>
            </a:endParaRPr>
          </a:p>
        </p:txBody>
      </p:sp>
      <p:sp>
        <p:nvSpPr>
          <p:cNvPr id="6" name="矩形 5" title=""/>
          <p:cNvSpPr/>
          <p:nvPr>
            <p:custDataLst>
              <p:tags r:id="rId10"/>
            </p:custDataLst>
          </p:nvPr>
        </p:nvSpPr>
        <p:spPr>
          <a:xfrm>
            <a:off x="8493601" y="333206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GBK_S" panose="03000509000000000000" pitchFamily="65" charset="-122"/>
                <a:ea typeface="GBK_S" panose="03000509000000000000" pitchFamily="65" charset="-122"/>
                <a:cs typeface="Times New Roman" panose="02020603050405020304" pitchFamily="18" charset="0"/>
              </a:rPr>
              <a:t></a:t>
            </a:r>
            <a:endParaRPr lang="zh-CN" altLang="en-US">
              <a:solidFill>
                <a:srgbClr val="C00000"/>
              </a:solidFill>
              <a:latin typeface="GBK_S" panose="03000509000000000000" pitchFamily="65" charset="-122"/>
              <a:ea typeface="GBK_S" panose="03000509000000000000" pitchFamily="65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11"/>
            </p:custDataLst>
          </p:nvPr>
        </p:nvSpPr>
        <p:spPr>
          <a:xfrm>
            <a:off x="8572024" y="1896687"/>
            <a:ext cx="41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>
                <a:solidFill>
                  <a:srgbClr val="C00000"/>
                </a:solidFill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⊆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矩形 11" title=""/>
          <p:cNvSpPr/>
          <p:nvPr>
            <p:custDataLst>
              <p:tags r:id="rId12"/>
            </p:custDataLst>
          </p:nvPr>
        </p:nvSpPr>
        <p:spPr>
          <a:xfrm>
            <a:off x="8532874" y="2475893"/>
            <a:ext cx="41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>
                <a:solidFill>
                  <a:srgbClr val="C00000"/>
                </a:solidFill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⊇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矩形 13" title=""/>
          <p:cNvSpPr/>
          <p:nvPr>
            <p:custDataLst>
              <p:tags r:id="rId13"/>
            </p:custDataLst>
          </p:nvPr>
        </p:nvSpPr>
        <p:spPr>
          <a:xfrm>
            <a:off x="3876074" y="2439612"/>
            <a:ext cx="41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>
                <a:solidFill>
                  <a:srgbClr val="C00000"/>
                </a:solidFill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⊆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6" name="矩形 15" title=""/>
          <p:cNvSpPr/>
          <p:nvPr>
            <p:custDataLst>
              <p:tags r:id="rId14"/>
            </p:custDataLst>
          </p:nvPr>
        </p:nvSpPr>
        <p:spPr>
          <a:xfrm>
            <a:off x="5136032" y="2439698"/>
            <a:ext cx="41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>
                <a:solidFill>
                  <a:srgbClr val="C00000"/>
                </a:solidFill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⊇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6" y="161757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子集、真子集、集合相等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71836" y="1486655"/>
          <a:ext cx="10848328" cy="2446681"/>
        </p:xfrm>
        <a:graphic>
          <a:graphicData uri="http://schemas.openxmlformats.org/drawingml/2006/table">
            <a:tbl>
              <a:tblPr/>
              <a:tblGrid>
                <a:gridCol w="1463701"/>
                <a:gridCol w="5424187"/>
                <a:gridCol w="1800200"/>
                <a:gridCol w="2160240"/>
              </a:tblGrid>
              <a:tr h="648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符号表示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图形表示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8681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集合相等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marL="71755" algn="l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如果集合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2400" u="sng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元素都是集合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的元素，同时集合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2400" u="sng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元素都是集合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的元素，那么集合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与集合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zh-CN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相等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2400" u="sng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2400" i="1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B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2400" kern="100" baseline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28627" marR="2862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8660" name="Picture 4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1250" y="2468984"/>
            <a:ext cx="1516236" cy="98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 title=""/>
          <p:cNvSpPr/>
          <p:nvPr>
            <p:custDataLst>
              <p:tags r:id="rId6"/>
            </p:custDataLst>
          </p:nvPr>
        </p:nvSpPr>
        <p:spPr>
          <a:xfrm>
            <a:off x="3936142" y="22891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任何一个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 title=""/>
          <p:cNvSpPr/>
          <p:nvPr>
            <p:custDataLst>
              <p:tags r:id="rId7"/>
            </p:custDataLst>
          </p:nvPr>
        </p:nvSpPr>
        <p:spPr>
          <a:xfrm>
            <a:off x="4956324" y="28893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任何一个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 title=""/>
          <p:cNvSpPr/>
          <p:nvPr>
            <p:custDataLst>
              <p:tags r:id="rId8"/>
            </p:custDataLst>
          </p:nvPr>
        </p:nvSpPr>
        <p:spPr>
          <a:xfrm>
            <a:off x="8255352" y="28890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20" grpId="0"/>
      <p:bldP spid="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8" name="矩形 17" title=""/>
          <p:cNvSpPr/>
          <p:nvPr>
            <p:custDataLst>
              <p:tags r:id="rId2"/>
            </p:custDataLst>
          </p:nvPr>
        </p:nvSpPr>
        <p:spPr>
          <a:xfrm>
            <a:off x="456181" y="549434"/>
            <a:ext cx="11392669" cy="529145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文氏图（</a:t>
            </a:r>
            <a:r>
              <a:rPr lang="en-US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Venn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图）</a:t>
            </a:r>
            <a:endParaRPr lang="zh-CN" altLang="zh-CN" sz="2800" kern="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我们常常用文氏图来直观表示集合以及集合之间的关系，这种图称为文氏图（</a:t>
            </a:r>
            <a:r>
              <a:rPr lang="en-US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Venn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图）</a:t>
            </a:r>
            <a:r>
              <a:rPr lang="en-US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zh-CN" altLang="zh-CN" sz="2800" kern="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sz="2800" kern="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子集的性质</a:t>
            </a:r>
            <a:endParaRPr lang="zh-CN" altLang="zh-CN" sz="2800" kern="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任何一个集合是它本身的</a:t>
            </a:r>
            <a:r>
              <a:rPr lang="en-US" altLang="zh-CN" sz="2800" u="sng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</a:t>
            </a:r>
            <a:r>
              <a:rPr lang="en-US" altLang="zh-CN" sz="2800" i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⊆</a:t>
            </a:r>
            <a:r>
              <a:rPr lang="en-US" altLang="zh-CN" sz="2800" i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zh-CN" altLang="zh-CN" sz="2800" kern="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r>
              <a:rPr lang="zh-CN" altLang="en-US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传递性：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对于集合</a:t>
            </a:r>
            <a:r>
              <a:rPr lang="en-US" altLang="zh-CN" sz="2800" i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i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i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</a:t>
            </a:r>
            <a:r>
              <a:rPr lang="en-US" altLang="zh-CN" sz="2800" i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⊆</a:t>
            </a:r>
            <a:r>
              <a:rPr lang="en-US" altLang="zh-CN" sz="2800" i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</a:t>
            </a:r>
            <a:r>
              <a:rPr lang="en-US" altLang="zh-CN" sz="2800" i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⊆</a:t>
            </a:r>
            <a:r>
              <a:rPr lang="en-US" altLang="zh-CN" sz="2800" i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</a:t>
            </a:r>
            <a:r>
              <a:rPr lang="en-US" altLang="zh-CN" sz="2800" i="1" u="sng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lang="en-US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800" kern="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kern="1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kern="1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）若</a:t>
            </a:r>
            <a:endParaRPr lang="zh-CN" altLang="en-US" sz="2800" kern="1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 title=""/>
          <p:cNvSpPr/>
          <p:nvPr>
            <p:custDataLst>
              <p:tags r:id="rId3"/>
            </p:custDataLst>
          </p:nvPr>
        </p:nvSpPr>
        <p:spPr>
          <a:xfrm>
            <a:off x="5135652" y="384925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子集</a:t>
            </a:r>
            <a:endParaRPr lang="zh-CN" altLang="en-US" sz="24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6" name="矩形 5" title=""/>
              <p:cNvSpPr/>
              <p:nvPr>
                <p:custDataLst>
                  <p:tags r:id="rId4"/>
                </p:custDataLst>
              </p:nvPr>
            </p:nvSpPr>
            <p:spPr>
              <a:xfrm>
                <a:off x="2037576" y="5108957"/>
                <a:ext cx="3098165" cy="480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zh-CN" altLang="zh-CN" sz="2400" kern="100">
                    <a:solidFill>
                      <a:srgbClr val="C00000"/>
                    </a:solidFill>
                    <a:latin typeface="宋体" panose="02010600030101010101" pitchFamily="2" charset="-122"/>
                    <a:ea typeface="MS Gothic" panose="020b0609070205080204" pitchFamily="49" charset="-128"/>
                    <a:cs typeface="MS Gothic" panose="020b0609070205080204" pitchFamily="49" charset="-128"/>
                  </a:rPr>
                  <a:t>⊆</a:t>
                </a:r>
                <a:r>
                  <a:rPr lang="en-US" altLang="zh-CN" sz="2400" i="1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B,</a:t>
                </a:r>
                <a:r>
                  <a:rPr lang="zh-CN" altLang="en-US" sz="2400" kern="1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则</a:t>
                </a:r>
                <a:r>
                  <a:rPr lang="en-US" altLang="zh-CN" sz="2400" i="1" kern="1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⊂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zh-CN" altLang="en-US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或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 i="1" kern="100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037576" y="5108957"/>
                <a:ext cx="3098165" cy="480060"/>
              </a:xfrm>
              <a:prstGeom prst="rect">
                <a:avLst/>
              </a:prstGeom>
              <a:blipFill rotWithShape="1">
                <a:blip r:embed="rId6"/>
                <a:stretch>
                  <a:fillRect l="-16" t="-80" r="16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 title=""/>
          <p:cNvSpPr/>
          <p:nvPr>
            <p:custDataLst>
              <p:tags r:id="rId7"/>
            </p:custDataLst>
          </p:nvPr>
        </p:nvSpPr>
        <p:spPr>
          <a:xfrm>
            <a:off x="9935706" y="4508882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400" kern="100">
                <a:solidFill>
                  <a:srgbClr val="C00000"/>
                </a:solidFill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⊆</a:t>
            </a:r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399666" y="692696"/>
            <a:ext cx="11392669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8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空集</a:t>
            </a:r>
            <a:endParaRPr lang="zh-CN" altLang="zh-CN" sz="28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 title=""/>
          <p:cNvSpPr/>
          <p:nvPr>
            <p:custDataLst>
              <p:tags r:id="rId3"/>
            </p:custDataLst>
          </p:nvPr>
        </p:nvSpPr>
        <p:spPr>
          <a:xfrm>
            <a:off x="399666" y="1403072"/>
            <a:ext cx="1139266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定义：不含</a:t>
            </a:r>
            <a:r>
              <a:rPr lang="en-US" altLang="zh-CN" sz="2800" u="sng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元素的集合叫做空集，记为</a:t>
            </a:r>
            <a:r>
              <a:rPr lang="en-US" altLang="zh-CN" sz="2800" u="sng" kern="100"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    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规定：空集是</a:t>
            </a:r>
            <a:r>
              <a:rPr lang="en-US" altLang="zh-CN" sz="2800" u="sng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的子集，</a:t>
            </a:r>
            <a:r>
              <a:rPr lang="zh-CN" altLang="en-US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是任何非空集合的真子集。</a:t>
            </a:r>
            <a:endParaRPr lang="zh-CN" altLang="en-US" sz="2800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4"/>
            </p:custDataLst>
          </p:nvPr>
        </p:nvSpPr>
        <p:spPr>
          <a:xfrm>
            <a:off x="2555801" y="1629564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任何</a:t>
            </a:r>
            <a:endParaRPr lang="zh-CN" altLang="zh-CN" sz="28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 title=""/>
          <p:cNvSpPr/>
          <p:nvPr>
            <p:custDataLst>
              <p:tags r:id="rId5"/>
            </p:custDataLst>
          </p:nvPr>
        </p:nvSpPr>
        <p:spPr>
          <a:xfrm>
            <a:off x="7715875" y="1509549"/>
            <a:ext cx="538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∅</a:t>
            </a:r>
            <a:endParaRPr lang="zh-CN" altLang="zh-CN" sz="2800" kern="100">
              <a:solidFill>
                <a:srgbClr val="C00000"/>
              </a:solidFill>
              <a:latin typeface="宋体" panose="02010600030101010101" pitchFamily="2" charset="-122"/>
              <a:ea typeface="MS Gothic" panose="020b0609070205080204" pitchFamily="49" charset="-128"/>
              <a:cs typeface="MS Gothic" panose="020b0609070205080204" pitchFamily="49" charset="-128"/>
            </a:endParaRPr>
          </a:p>
        </p:txBody>
      </p:sp>
      <p:sp>
        <p:nvSpPr>
          <p:cNvPr id="5" name="矩形 4" title=""/>
          <p:cNvSpPr/>
          <p:nvPr>
            <p:custDataLst>
              <p:tags r:id="rId6"/>
            </p:custDataLst>
          </p:nvPr>
        </p:nvSpPr>
        <p:spPr>
          <a:xfrm>
            <a:off x="2856280" y="2169180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任何集合</a:t>
            </a:r>
            <a:endParaRPr lang="zh-CN" altLang="zh-CN" sz="2800" kern="1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1391900" y="104267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  <p:tag name="KSO_WM_UNIT_TABLE_BEAUTIFY" val="smartTable{87d88a4a-01f5-4227-b8de-034951b1e8d8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87d88a4a-01f5-4227-b8de-034951b1e8d8}"/>
  <p:tag name="TABLE_ENDDRAG_ORIGIN_RECT" val="880*426"/>
  <p:tag name="TABLE_ENDDRAG_RECT" val="27*111*880*426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88</Paragraphs>
  <Slides>30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baseType="lpstr" size="50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Yuanti SC Regular</vt:lpstr>
      <vt:lpstr>Meiryo</vt:lpstr>
      <vt:lpstr>Times New Roman</vt:lpstr>
      <vt:lpstr>微软雅黑</vt:lpstr>
      <vt:lpstr>Courier New</vt:lpstr>
      <vt:lpstr>ZBFH</vt:lpstr>
      <vt:lpstr>MS Gothic</vt:lpstr>
      <vt:lpstr>GBK_S</vt:lpstr>
      <vt:lpstr>Cambria Math</vt:lpstr>
      <vt:lpstr>黑体</vt:lpstr>
      <vt:lpstr>楷体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2023-07-27T09:32:30.161</cp:lastPrinted>
  <dcterms:created xsi:type="dcterms:W3CDTF">2023-07-27T09:32:30Z</dcterms:created>
  <dcterms:modified xsi:type="dcterms:W3CDTF">2023-07-27T01:32:30Z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