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vml" ContentType="application/vnd.openxmlformats-officedocument.vmlDrawing"/>
  <Default Extension="docx" ContentType="application/vnd.openxmlformats-officedocument.wordprocessingml.document"/>
  <Default Extension="bin" ContentType="application/vnd.openxmlformats-officedocument.oleObject"/>
  <Default Extension="png" ContentType="image/png"/>
  <Default Extension="emf" ContentType="image/x-emf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Relationship Id="rId5" Type="http://schemas.openxmlformats.org/officeDocument/2006/relationships/custom-properties" Target="docProps/custom.xml" /></Relationships>
</file>

<file path=ppt/presentation.xml><?xml version="1.0" encoding="utf-8"?>
<!--Generated by Aspose.Slides for Java 23.3-->
<p:presentation xmlns:r="http://schemas.openxmlformats.org/officeDocument/2006/relationships" xmlns:a="http://schemas.openxmlformats.org/drawingml/2006/main" xmlns:p="http://schemas.openxmlformats.org/presentationml/2006/main">
  <p:sldMasterIdLst>
    <p:sldMasterId id="2147483648" r:id="rId1"/>
  </p:sldMasterIdLst>
  <p:sldIdLst>
    <p:sldId id="269" r:id="rId2"/>
    <p:sldId id="280" r:id="rId3"/>
    <p:sldId id="274" r:id="rId4"/>
    <p:sldId id="298" r:id="rId5"/>
    <p:sldId id="275" r:id="rId6"/>
    <p:sldId id="285" r:id="rId7"/>
    <p:sldId id="338" r:id="rId8"/>
    <p:sldId id="458" r:id="rId9"/>
    <p:sldId id="311" r:id="rId10"/>
    <p:sldId id="276" r:id="rId11"/>
    <p:sldId id="281" r:id="rId12"/>
    <p:sldId id="473" r:id="rId13"/>
    <p:sldId id="463" r:id="rId14"/>
    <p:sldId id="385" r:id="rId15"/>
    <p:sldId id="477" r:id="rId16"/>
    <p:sldId id="474" r:id="rId17"/>
    <p:sldId id="475" r:id="rId18"/>
    <p:sldId id="317" r:id="rId19"/>
    <p:sldId id="478" r:id="rId20"/>
    <p:sldId id="318" r:id="rId21"/>
    <p:sldId id="476" r:id="rId22"/>
    <p:sldId id="479" r:id="rId23"/>
    <p:sldId id="437" r:id="rId24"/>
    <p:sldId id="480" r:id="rId25"/>
    <p:sldId id="481" r:id="rId26"/>
    <p:sldId id="438" r:id="rId27"/>
    <p:sldId id="482" r:id="rId28"/>
    <p:sldId id="277" r:id="rId29"/>
    <p:sldId id="447" r:id="rId30"/>
    <p:sldId id="484" r:id="rId31"/>
    <p:sldId id="485" r:id="rId32"/>
    <p:sldId id="453" r:id="rId33"/>
    <p:sldId id="486" r:id="rId34"/>
    <p:sldId id="487" r:id="rId35"/>
    <p:sldId id="488" r:id="rId36"/>
    <p:sldId id="489" r:id="rId37"/>
    <p:sldId id="454" r:id="rId38"/>
    <p:sldId id="490" r:id="rId39"/>
    <p:sldId id="278" r:id="rId40"/>
    <p:sldId id="283" r:id="rId41"/>
    <p:sldId id="286" r:id="rId42"/>
  </p:sldIdLst>
  <p:sldSz cx="12192000" cy="6858000"/>
  <p:notesSz cx="6858000" cy="9144000"/>
  <p:custDataLst>
    <p:tags r:id="rId43"/>
  </p:custDataLst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kern="1200" baseline="0">
        <a:solidFill>
          <a:schemeClr val="tx1"/>
        </a:solidFill>
        <a:ea typeface="宋体" panose="02010600030101010101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fill>
          <a:solidFill>
            <a:schemeClr val="accent1">
              <a:tint val="40000"/>
            </a:schemeClr>
          </a:solidFill>
        </a:fill>
      </a:tcStyle>
    </a:band1H>
    <a:band1V>
      <a:tcStyle>
        <a:fill>
          <a:solidFill>
            <a:schemeClr val="accent1">
              <a:tint val="40000"/>
            </a:schemeClr>
          </a:solidFill>
        </a:fill>
      </a:tcStyle>
    </a:band1V>
    <a:lastCol>
      <a:tcTxStyle b="on">
        <a:fontRef idx="minor">
          <a:prstClr val="black"/>
        </a:fontRef>
        <a:schemeClr val="lt1"/>
      </a:tcTxStyle>
      <a:tcStyle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9"/>
    <p:restoredTop sz="94720"/>
  </p:normalViewPr>
  <p:slideViewPr>
    <p:cSldViewPr showGuides="1">
      <p:cViewPr varScale="1">
        <p:scale>
          <a:sx n="108" d="100"/>
          <a:sy n="108" d="100"/>
        </p:scale>
        <p:origin x="-636" y="-84"/>
      </p:cViewPr>
      <p:guideLst>
        <p:guide orient="horz" pos="218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1" d="100"/>
          <a:sy n="1" d="100"/>
        </p:scale>
        <p:origin x="0" y="0"/>
      </p:cViewPr>
    </p:cSldViewPr>
  </p:notesViewPr>
  <p:gridSpacing cx="59998" cy="5999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" Type="http://schemas.openxmlformats.org/officeDocument/2006/relationships/slide" Target="slides/slide1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" Type="http://schemas.openxmlformats.org/officeDocument/2006/relationships/slide" Target="slides/slide2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" Type="http://schemas.openxmlformats.org/officeDocument/2006/relationships/slide" Target="slides/slide3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tags" Target="tags/tag120.xml" /><Relationship Id="rId44" Type="http://schemas.openxmlformats.org/officeDocument/2006/relationships/presProps" Target="presProps.xml" /><Relationship Id="rId45" Type="http://schemas.openxmlformats.org/officeDocument/2006/relationships/viewProps" Target="viewProps.xml" /><Relationship Id="rId46" Type="http://schemas.openxmlformats.org/officeDocument/2006/relationships/theme" Target="theme/theme1.xml" /><Relationship Id="rId47" Type="http://schemas.openxmlformats.org/officeDocument/2006/relationships/tableStyles" Target="tableStyles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/Relationships>
</file>

<file path=ppt/drawings/_rels/vmlDrawing1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5.emf" /></Relationships>
</file>

<file path=ppt/drawings/_rels/vmlDrawing10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7.emf" /><Relationship Id="rId2" Type="http://schemas.openxmlformats.org/officeDocument/2006/relationships/image" Target="../media/image28.emf" /><Relationship Id="rId3" Type="http://schemas.openxmlformats.org/officeDocument/2006/relationships/image" Target="../media/image29.emf" /></Relationships>
</file>

<file path=ppt/drawings/_rels/vmlDrawing11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0.emf" /></Relationships>
</file>

<file path=ppt/drawings/_rels/vmlDrawing12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1.emf" /><Relationship Id="rId2" Type="http://schemas.openxmlformats.org/officeDocument/2006/relationships/image" Target="../media/image32.emf" /></Relationships>
</file>

<file path=ppt/drawings/_rels/vmlDrawing2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6.emf" /></Relationships>
</file>

<file path=ppt/drawings/_rels/vmlDrawing3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7.emf" /></Relationships>
</file>

<file path=ppt/drawings/_rels/vmlDrawing4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9.emf" /><Relationship Id="rId2" Type="http://schemas.openxmlformats.org/officeDocument/2006/relationships/image" Target="../media/image10.emf" /><Relationship Id="rId3" Type="http://schemas.openxmlformats.org/officeDocument/2006/relationships/image" Target="../media/image11.emf" /><Relationship Id="rId4" Type="http://schemas.openxmlformats.org/officeDocument/2006/relationships/image" Target="../media/image12.emf" /></Relationships>
</file>

<file path=ppt/drawings/_rels/vmlDrawing5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3.emf" /><Relationship Id="rId2" Type="http://schemas.openxmlformats.org/officeDocument/2006/relationships/image" Target="../media/image14.emf" /></Relationships>
</file>

<file path=ppt/drawings/_rels/vmlDrawing6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6.emf" /><Relationship Id="rId2" Type="http://schemas.openxmlformats.org/officeDocument/2006/relationships/image" Target="../media/image17.emf" /></Relationships>
</file>

<file path=ppt/drawings/_rels/vmlDrawing7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8.emf" /></Relationships>
</file>

<file path=ppt/drawings/_rels/vmlDrawing8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9.emf" /></Relationships>
</file>

<file path=ppt/drawings/_rels/vmlDrawing9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0.emf" /><Relationship Id="rId2" Type="http://schemas.openxmlformats.org/officeDocument/2006/relationships/image" Target="../media/image21.emf" /><Relationship Id="rId3" Type="http://schemas.openxmlformats.org/officeDocument/2006/relationships/image" Target="../media/image22.emf" /><Relationship Id="rId4" Type="http://schemas.openxmlformats.org/officeDocument/2006/relationships/image" Target="../media/image23.emf" /><Relationship Id="rId5" Type="http://schemas.openxmlformats.org/officeDocument/2006/relationships/image" Target="../media/image24.emf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/>
              <a:t>2023/10/31</a:t>
            </a:fld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/>
              <a:t>‹#›</a:t>
            </a:fld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/>
              <a:t>2023/10/31</a:t>
            </a:fld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/>
              <a:t>‹#›</a:t>
            </a:fld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/>
              <a:t>2023/10/31</a:t>
            </a:fld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/>
              <a:t>‹#›</a:t>
            </a:fld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/>
              <a:t>2023/10/31</a:t>
            </a:fld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/>
              <a:t>‹#›</a:t>
            </a:fld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/>
              <a:t>2023/10/31</a:t>
            </a:fld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/>
              <a:t>‹#›</a:t>
            </a:fld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/>
              <a:t>2023/10/31</a:t>
            </a:fld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/>
              <a:t>‹#›</a:t>
            </a:fld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/>
              <a:t>2023/10/31</a:t>
            </a:fld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/>
              <a:t>‹#›</a:t>
            </a:fld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/>
              <a:t>2023/10/31</a:t>
            </a:fld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/>
              <a:t>‹#›</a:t>
            </a:fld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/>
              <a:t>2023/10/31</a:t>
            </a:fld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/>
              <a:t>‹#›</a:t>
            </a:fld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/>
              <a:t>2023/10/31</a:t>
            </a:fld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/>
              <a:t>‹#›</a:t>
            </a:fld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/>
              <a:t>2023/10/31</a:t>
            </a:fld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/>
              <a:t>‹#›</a:t>
            </a:fld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image" Target="file:///D:\qq&#25991;&#20214;\712321467\Image\C2C\Image2\%7b75232B38-A165-1FB7-499C-2E1C792CACB5%7d.png" TargetMode="External" /><Relationship Id="rId13" Type="http://schemas.openxmlformats.org/officeDocument/2006/relationships/image" Target="../media/image1.png" /><Relationship Id="rId14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vert="horz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vert="horz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 anchorCtr="0"/>
          <a:lstStyle>
            <a:lvl1pPr algn="l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  <a:fld id="{BB962C8B-B14F-4D97-AF65-F5344CB8AC3E}" type="datetime1">
              <a:rPr lang="zh-CN" altLang="en-US"/>
              <a:t>2023/10/31</a:t>
            </a:fld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029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 anchorCtr="0"/>
          <a:lstStyle>
            <a:lvl1pPr algn="ctr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  <a:endParaRPr/>
          </a:p>
        </p:txBody>
      </p:sp>
      <p:sp>
        <p:nvSpPr>
          <p:cNvPr id="103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 anchorCtr="0"/>
          <a:lstStyle>
            <a:lvl1pPr algn="r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  <a:fld id="{9A0DB2DC-4C9A-4742-B13C-FB6460FD3503}" type="slidenum">
              <a:rPr lang="zh-CN" altLang="en-US"/>
              <a:t>‹#›</a:t>
            </a:fld>
            <a:endParaRPr lang="zh-CN" altLang="en-US">
              <a:ea typeface="宋体" panose="02010600030101010101" pitchFamily="2" charset="-122"/>
            </a:endParaRPr>
          </a:p>
        </p:txBody>
      </p:sp>
      <p:pic>
        <p:nvPicPr>
          <p:cNvPr id="1031" name="图片 1073743875" descr="学科网 zxxk.com" title=""/>
          <p:cNvPicPr>
            <a:picLocks noChangeAspect="1"/>
          </p:cNvPicPr>
          <p:nvPr/>
        </p:nvPicPr>
        <p:blipFill>
          <a:blip r:embed="rId13" r:link="rId12"/>
          <a:stretch>
            <a:fillRect/>
          </a:stretch>
        </p:blipFill>
        <p:spPr>
          <a:xfrm>
            <a:off x="838200" y="365125"/>
            <a:ext cx="9525" cy="9525"/>
          </a:xfrm>
          <a:prstGeom prst="rect">
            <a:avLst/>
          </a:prstGeom>
          <a:noFill/>
          <a:ln>
            <a:noFill/>
            <a:miter lim="8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marL="914400" lvl="0" indent="-914400" algn="l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  <a:sym typeface="Calibri Light"/>
        </a:defRPr>
      </a:lvl1pPr>
    </p:titleStyle>
    <p:bodyStyle>
      <a:lvl1pPr marL="228600" lvl="0" indent="-228600" algn="l" defTabSz="914400" eaLnBrk="1" fontAlgn="base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marL="685800" lvl="1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"/>
          <a:ea typeface="宋体" panose="02010600030101010101" pitchFamily="2" charset="-122"/>
          <a:cs typeface="+mn-cs"/>
          <a:sym typeface="Calibri"/>
        </a:defRPr>
      </a:lvl2pPr>
      <a:lvl3pPr marL="1143000" lvl="2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/>
          <a:ea typeface="宋体" panose="02010600030101010101" pitchFamily="2" charset="-122"/>
          <a:cs typeface="+mn-cs"/>
          <a:sym typeface="Calibri"/>
        </a:defRPr>
      </a:lvl3pPr>
      <a:lvl4pPr marL="1600200" lvl="3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/>
          <a:ea typeface="宋体" panose="02010600030101010101" pitchFamily="2" charset="-122"/>
          <a:cs typeface="+mn-cs"/>
          <a:sym typeface="Calibri"/>
        </a:defRPr>
      </a:lvl4pPr>
      <a:lvl5pPr marL="2057400" lvl="4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/>
          <a:ea typeface="宋体" panose="02010600030101010101" pitchFamily="2" charset="-122"/>
          <a:cs typeface="+mn-cs"/>
          <a:sym typeface="Calibri"/>
        </a:defRPr>
      </a:lvl5pPr>
      <a:lvl6pPr marL="2514600" lvl="5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/>
          <a:ea typeface="宋体" panose="02010600030101010101" pitchFamily="2" charset="-122"/>
          <a:cs typeface="+mn-cs"/>
          <a:sym typeface="Calibri"/>
        </a:defRPr>
      </a:lvl6pPr>
      <a:lvl7pPr marL="2971800" lvl="6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/>
          <a:ea typeface="宋体" panose="02010600030101010101" pitchFamily="2" charset="-122"/>
          <a:cs typeface="+mn-cs"/>
          <a:sym typeface="Calibri"/>
        </a:defRPr>
      </a:lvl7pPr>
      <a:lvl8pPr marL="3429000" lvl="7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/>
          <a:ea typeface="宋体" panose="02010600030101010101" pitchFamily="2" charset="-122"/>
          <a:cs typeface="+mn-cs"/>
          <a:sym typeface="Calibri"/>
        </a:defRPr>
      </a:lvl8pPr>
      <a:lvl9pPr marL="3886200" lvl="8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/>
          <a:ea typeface="宋体" panose="02010600030101010101" pitchFamily="2" charset="-122"/>
          <a:cs typeface="+mn-cs"/>
          <a:sym typeface="Calibri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.png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17.xml" /><Relationship Id="rId3" Type="http://schemas.openxmlformats.org/officeDocument/2006/relationships/tags" Target="../tags/tag18.xml" /><Relationship Id="rId4" Type="http://schemas.openxmlformats.org/officeDocument/2006/relationships/package" Target="../embeddings/Microsoft_Word_Document1.docx" TargetMode="Internal" /><Relationship Id="rId5" Type="http://schemas.openxmlformats.org/officeDocument/2006/relationships/image" Target="../media/image5.emf" /><Relationship Id="rId6" Type="http://schemas.openxmlformats.org/officeDocument/2006/relationships/tags" Target="../tags/tag19.xml" /><Relationship Id="rId7" Type="http://schemas.openxmlformats.org/officeDocument/2006/relationships/oleObject" Target="../embeddings/oleObject1.bin" /><Relationship Id="rId8" Type="http://schemas.openxmlformats.org/officeDocument/2006/relationships/tags" Target="../tags/tag20.xml" /><Relationship Id="rId9" Type="http://schemas.openxmlformats.org/officeDocument/2006/relationships/vmlDrawing" Target="../drawings/vmlDrawing1.vml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21.xml" /><Relationship Id="rId3" Type="http://schemas.openxmlformats.org/officeDocument/2006/relationships/tags" Target="../tags/tag22.xml" /><Relationship Id="rId4" Type="http://schemas.openxmlformats.org/officeDocument/2006/relationships/tags" Target="../tags/tag23.xml" /><Relationship Id="rId5" Type="http://schemas.openxmlformats.org/officeDocument/2006/relationships/package" Target="../embeddings/Microsoft_Word_Document2.docx" TargetMode="Internal" /><Relationship Id="rId6" Type="http://schemas.openxmlformats.org/officeDocument/2006/relationships/oleObject" Target="../embeddings/oleObject2.bin" /><Relationship Id="rId7" Type="http://schemas.openxmlformats.org/officeDocument/2006/relationships/image" Target="../media/image6.emf" /><Relationship Id="rId8" Type="http://schemas.openxmlformats.org/officeDocument/2006/relationships/vmlDrawing" Target="../drawings/vmlDrawing2.vml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24.xml" /><Relationship Id="rId3" Type="http://schemas.openxmlformats.org/officeDocument/2006/relationships/tags" Target="../tags/tag25.xml" /><Relationship Id="rId4" Type="http://schemas.openxmlformats.org/officeDocument/2006/relationships/tags" Target="../tags/tag26.xml" /><Relationship Id="rId5" Type="http://schemas.openxmlformats.org/officeDocument/2006/relationships/package" Target="../embeddings/Microsoft_Word_Document3.docx" TargetMode="Internal" /><Relationship Id="rId6" Type="http://schemas.openxmlformats.org/officeDocument/2006/relationships/oleObject" Target="../embeddings/oleObject3.bin" /><Relationship Id="rId7" Type="http://schemas.openxmlformats.org/officeDocument/2006/relationships/image" Target="../media/image7.emf" /><Relationship Id="rId8" Type="http://schemas.openxmlformats.org/officeDocument/2006/relationships/image" Target="../media/image8.png" /><Relationship Id="rId9" Type="http://schemas.openxmlformats.org/officeDocument/2006/relationships/vmlDrawing" Target="../drawings/vmlDrawing3.vml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image" Target="../media/image10.emf" /><Relationship Id="rId11" Type="http://schemas.openxmlformats.org/officeDocument/2006/relationships/tags" Target="../tags/tag31.xml" /><Relationship Id="rId12" Type="http://schemas.openxmlformats.org/officeDocument/2006/relationships/oleObject" Target="../embeddings/oleObject5.bin" /><Relationship Id="rId13" Type="http://schemas.openxmlformats.org/officeDocument/2006/relationships/package" Target="../embeddings/Microsoft_Word_Document6.docx" TargetMode="Internal" /><Relationship Id="rId14" Type="http://schemas.openxmlformats.org/officeDocument/2006/relationships/image" Target="../media/image11.emf" /><Relationship Id="rId15" Type="http://schemas.openxmlformats.org/officeDocument/2006/relationships/oleObject" Target="../embeddings/oleObject6.bin" /><Relationship Id="rId16" Type="http://schemas.openxmlformats.org/officeDocument/2006/relationships/tags" Target="../tags/tag32.xml" /><Relationship Id="rId17" Type="http://schemas.openxmlformats.org/officeDocument/2006/relationships/package" Target="../embeddings/Microsoft_Word_Document7.docx" TargetMode="Internal" /><Relationship Id="rId18" Type="http://schemas.openxmlformats.org/officeDocument/2006/relationships/oleObject" Target="../embeddings/oleObject7.bin" /><Relationship Id="rId19" Type="http://schemas.openxmlformats.org/officeDocument/2006/relationships/image" Target="../media/image12.emf" /><Relationship Id="rId2" Type="http://schemas.openxmlformats.org/officeDocument/2006/relationships/tags" Target="../tags/tag27.xml" /><Relationship Id="rId20" Type="http://schemas.openxmlformats.org/officeDocument/2006/relationships/vmlDrawing" Target="../drawings/vmlDrawing4.vml" /><Relationship Id="rId3" Type="http://schemas.openxmlformats.org/officeDocument/2006/relationships/tags" Target="../tags/tag28.xml" /><Relationship Id="rId4" Type="http://schemas.openxmlformats.org/officeDocument/2006/relationships/tags" Target="../tags/tag29.xml" /><Relationship Id="rId5" Type="http://schemas.openxmlformats.org/officeDocument/2006/relationships/package" Target="../embeddings/Microsoft_Word_Document4.docx" TargetMode="Internal" /><Relationship Id="rId6" Type="http://schemas.openxmlformats.org/officeDocument/2006/relationships/image" Target="../media/image9.emf" /><Relationship Id="rId7" Type="http://schemas.openxmlformats.org/officeDocument/2006/relationships/tags" Target="../tags/tag30.xml" /><Relationship Id="rId8" Type="http://schemas.openxmlformats.org/officeDocument/2006/relationships/package" Target="../embeddings/Microsoft_Word_Document5.docx" TargetMode="Internal" /><Relationship Id="rId9" Type="http://schemas.openxmlformats.org/officeDocument/2006/relationships/oleObject" Target="../embeddings/oleObject4.bin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oleObject" Target="../embeddings/oleObject9.bin" /><Relationship Id="rId11" Type="http://schemas.openxmlformats.org/officeDocument/2006/relationships/image" Target="../media/image14.emf" /><Relationship Id="rId12" Type="http://schemas.openxmlformats.org/officeDocument/2006/relationships/vmlDrawing" Target="../drawings/vmlDrawing5.vml" /><Relationship Id="rId2" Type="http://schemas.openxmlformats.org/officeDocument/2006/relationships/tags" Target="../tags/tag33.xml" /><Relationship Id="rId3" Type="http://schemas.openxmlformats.org/officeDocument/2006/relationships/tags" Target="../tags/tag34.xml" /><Relationship Id="rId4" Type="http://schemas.openxmlformats.org/officeDocument/2006/relationships/tags" Target="../tags/tag35.xml" /><Relationship Id="rId5" Type="http://schemas.openxmlformats.org/officeDocument/2006/relationships/package" Target="../embeddings/Microsoft_Word_Document8.docx" TargetMode="Internal" /><Relationship Id="rId6" Type="http://schemas.openxmlformats.org/officeDocument/2006/relationships/image" Target="../media/image13.emf" /><Relationship Id="rId7" Type="http://schemas.openxmlformats.org/officeDocument/2006/relationships/oleObject" Target="../embeddings/oleObject8.bin" /><Relationship Id="rId8" Type="http://schemas.openxmlformats.org/officeDocument/2006/relationships/tags" Target="../tags/tag36.xml" /><Relationship Id="rId9" Type="http://schemas.openxmlformats.org/officeDocument/2006/relationships/package" Target="../embeddings/Microsoft_Word_Document9.docx" TargetMode="Internal" /></Relationships>
</file>

<file path=ppt/slides/_rels/slide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37.xml" /><Relationship Id="rId3" Type="http://schemas.openxmlformats.org/officeDocument/2006/relationships/tags" Target="../tags/tag38.xml" /><Relationship Id="rId4" Type="http://schemas.openxmlformats.org/officeDocument/2006/relationships/tags" Target="../tags/tag39.xml" /><Relationship Id="rId5" Type="http://schemas.openxmlformats.org/officeDocument/2006/relationships/tags" Target="../tags/tag40.xml" /></Relationships>
</file>

<file path=ppt/slides/_rels/slide1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41.xml" /><Relationship Id="rId3" Type="http://schemas.openxmlformats.org/officeDocument/2006/relationships/tags" Target="../tags/tag42.xml" /></Relationships>
</file>

<file path=ppt/slides/_rels/slide1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43.xml" /></Relationships>
</file>

<file path=ppt/slides/_rels/slide1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44.xml" /><Relationship Id="rId3" Type="http://schemas.openxmlformats.org/officeDocument/2006/relationships/tags" Target="../tags/tag45.xml" /><Relationship Id="rId4" Type="http://schemas.openxmlformats.org/officeDocument/2006/relationships/image" Target="../media/image15.jpeg" /><Relationship Id="rId5" Type="http://schemas.openxmlformats.org/officeDocument/2006/relationships/tags" Target="../tags/tag46.xml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1.xml" /><Relationship Id="rId3" Type="http://schemas.openxmlformats.org/officeDocument/2006/relationships/tags" Target="../tags/tag2.xml" /></Relationships>
</file>

<file path=ppt/slides/_rels/slide2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47.xml" /><Relationship Id="rId3" Type="http://schemas.openxmlformats.org/officeDocument/2006/relationships/tags" Target="../tags/tag48.xml" /><Relationship Id="rId4" Type="http://schemas.openxmlformats.org/officeDocument/2006/relationships/tags" Target="../tags/tag49.xml" /></Relationships>
</file>

<file path=ppt/slides/_rels/slide2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50.xml" /><Relationship Id="rId3" Type="http://schemas.openxmlformats.org/officeDocument/2006/relationships/tags" Target="../tags/tag51.xml" /><Relationship Id="rId4" Type="http://schemas.openxmlformats.org/officeDocument/2006/relationships/tags" Target="../tags/tag52.xml" /></Relationships>
</file>

<file path=ppt/slides/_rels/slide2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53.xml" /><Relationship Id="rId3" Type="http://schemas.openxmlformats.org/officeDocument/2006/relationships/tags" Target="../tags/tag54.xml" /><Relationship Id="rId4" Type="http://schemas.openxmlformats.org/officeDocument/2006/relationships/tags" Target="../tags/tag55.xml" /><Relationship Id="rId5" Type="http://schemas.openxmlformats.org/officeDocument/2006/relationships/tags" Target="../tags/tag56.xml" /></Relationships>
</file>

<file path=ppt/slides/_rels/slide2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tags" Target="../tags/tag59.xml" /><Relationship Id="rId11" Type="http://schemas.openxmlformats.org/officeDocument/2006/relationships/vmlDrawing" Target="../drawings/vmlDrawing6.vml" /><Relationship Id="rId2" Type="http://schemas.openxmlformats.org/officeDocument/2006/relationships/tags" Target="../tags/tag57.xml" /><Relationship Id="rId3" Type="http://schemas.openxmlformats.org/officeDocument/2006/relationships/package" Target="../embeddings/Microsoft_Word_Document10.docx" TargetMode="Internal" /><Relationship Id="rId4" Type="http://schemas.openxmlformats.org/officeDocument/2006/relationships/image" Target="../media/image16.emf" /><Relationship Id="rId5" Type="http://schemas.openxmlformats.org/officeDocument/2006/relationships/tags" Target="../tags/tag58.xml" /><Relationship Id="rId6" Type="http://schemas.openxmlformats.org/officeDocument/2006/relationships/oleObject" Target="../embeddings/oleObject10.bin" /><Relationship Id="rId7" Type="http://schemas.openxmlformats.org/officeDocument/2006/relationships/package" Target="../embeddings/Microsoft_Word_Document11.docx" TargetMode="Internal" /><Relationship Id="rId8" Type="http://schemas.openxmlformats.org/officeDocument/2006/relationships/image" Target="../media/image17.emf" /><Relationship Id="rId9" Type="http://schemas.openxmlformats.org/officeDocument/2006/relationships/oleObject" Target="../embeddings/oleObject11.bin" /></Relationships>
</file>

<file path=ppt/slides/_rels/slide2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60.xml" /><Relationship Id="rId3" Type="http://schemas.openxmlformats.org/officeDocument/2006/relationships/tags" Target="../tags/tag61.xml" /><Relationship Id="rId4" Type="http://schemas.openxmlformats.org/officeDocument/2006/relationships/package" Target="../embeddings/Microsoft_Word_Document12.docx" TargetMode="Internal" /><Relationship Id="rId5" Type="http://schemas.openxmlformats.org/officeDocument/2006/relationships/image" Target="../media/image18.emf" /><Relationship Id="rId6" Type="http://schemas.openxmlformats.org/officeDocument/2006/relationships/oleObject" Target="../embeddings/oleObject12.bin" /><Relationship Id="rId7" Type="http://schemas.openxmlformats.org/officeDocument/2006/relationships/tags" Target="../tags/tag62.xml" /><Relationship Id="rId8" Type="http://schemas.openxmlformats.org/officeDocument/2006/relationships/vmlDrawing" Target="../drawings/vmlDrawing7.vml" /></Relationships>
</file>

<file path=ppt/slides/_rels/slide2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63.xml" /><Relationship Id="rId3" Type="http://schemas.openxmlformats.org/officeDocument/2006/relationships/tags" Target="../tags/tag64.xml" /><Relationship Id="rId4" Type="http://schemas.openxmlformats.org/officeDocument/2006/relationships/tags" Target="../tags/tag65.xml" /><Relationship Id="rId5" Type="http://schemas.openxmlformats.org/officeDocument/2006/relationships/tags" Target="../tags/tag66.xml" /><Relationship Id="rId6" Type="http://schemas.openxmlformats.org/officeDocument/2006/relationships/tags" Target="../tags/tag67.xml" /></Relationships>
</file>

<file path=ppt/slides/_rels/slide2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68.xml" /><Relationship Id="rId3" Type="http://schemas.openxmlformats.org/officeDocument/2006/relationships/tags" Target="../tags/tag69.xml" /></Relationships>
</file>

<file path=ppt/slides/_rels/slide2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70.xml" /><Relationship Id="rId3" Type="http://schemas.openxmlformats.org/officeDocument/2006/relationships/tags" Target="../tags/tag71.xml" /><Relationship Id="rId4" Type="http://schemas.openxmlformats.org/officeDocument/2006/relationships/tags" Target="../tags/tag72.xml" /></Relationships>
</file>

<file path=ppt/slides/_rels/slide2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vmlDrawing" Target="../drawings/vmlDrawing8.vml" /><Relationship Id="rId2" Type="http://schemas.openxmlformats.org/officeDocument/2006/relationships/tags" Target="../tags/tag73.xml" /><Relationship Id="rId3" Type="http://schemas.openxmlformats.org/officeDocument/2006/relationships/tags" Target="../tags/tag74.xml" /><Relationship Id="rId4" Type="http://schemas.openxmlformats.org/officeDocument/2006/relationships/tags" Target="../tags/tag75.xml" /><Relationship Id="rId5" Type="http://schemas.openxmlformats.org/officeDocument/2006/relationships/tags" Target="../tags/tag76.xml" /><Relationship Id="rId6" Type="http://schemas.openxmlformats.org/officeDocument/2006/relationships/package" Target="../embeddings/Microsoft_Word_Document13.docx" TargetMode="Internal" /><Relationship Id="rId7" Type="http://schemas.openxmlformats.org/officeDocument/2006/relationships/image" Target="../media/image19.emf" /><Relationship Id="rId8" Type="http://schemas.openxmlformats.org/officeDocument/2006/relationships/oleObject" Target="../embeddings/oleObject13.bin" /><Relationship Id="rId9" Type="http://schemas.openxmlformats.org/officeDocument/2006/relationships/tags" Target="../tags/tag77.xml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3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78.xml" /><Relationship Id="rId3" Type="http://schemas.openxmlformats.org/officeDocument/2006/relationships/tags" Target="../tags/tag79.xml" /></Relationships>
</file>

<file path=ppt/slides/_rels/slide3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oleObject" Target="../embeddings/oleObject14.bin" /><Relationship Id="rId11" Type="http://schemas.openxmlformats.org/officeDocument/2006/relationships/tags" Target="../tags/tag84.xml" /><Relationship Id="rId12" Type="http://schemas.openxmlformats.org/officeDocument/2006/relationships/package" Target="../embeddings/Microsoft_Word_Document16.docx" TargetMode="Internal" /><Relationship Id="rId13" Type="http://schemas.openxmlformats.org/officeDocument/2006/relationships/oleObject" Target="../embeddings/oleObject15.bin" /><Relationship Id="rId14" Type="http://schemas.openxmlformats.org/officeDocument/2006/relationships/image" Target="../media/image22.emf" /><Relationship Id="rId15" Type="http://schemas.openxmlformats.org/officeDocument/2006/relationships/tags" Target="../tags/tag85.xml" /><Relationship Id="rId16" Type="http://schemas.openxmlformats.org/officeDocument/2006/relationships/oleObject" Target="../embeddings/oleObject16.bin" /><Relationship Id="rId17" Type="http://schemas.openxmlformats.org/officeDocument/2006/relationships/package" Target="../embeddings/Microsoft_Word_Document17.docx" TargetMode="Internal" /><Relationship Id="rId18" Type="http://schemas.openxmlformats.org/officeDocument/2006/relationships/image" Target="../media/image23.emf" /><Relationship Id="rId19" Type="http://schemas.openxmlformats.org/officeDocument/2006/relationships/oleObject" Target="../embeddings/oleObject17.bin" /><Relationship Id="rId2" Type="http://schemas.openxmlformats.org/officeDocument/2006/relationships/tags" Target="../tags/tag80.xml" /><Relationship Id="rId20" Type="http://schemas.openxmlformats.org/officeDocument/2006/relationships/tags" Target="../tags/tag86.xml" /><Relationship Id="rId21" Type="http://schemas.openxmlformats.org/officeDocument/2006/relationships/package" Target="../embeddings/Microsoft_Word_Document18.docx" TargetMode="Internal" /><Relationship Id="rId22" Type="http://schemas.openxmlformats.org/officeDocument/2006/relationships/oleObject" Target="../embeddings/oleObject18.bin" /><Relationship Id="rId23" Type="http://schemas.openxmlformats.org/officeDocument/2006/relationships/image" Target="../media/image24.emf" /><Relationship Id="rId24" Type="http://schemas.openxmlformats.org/officeDocument/2006/relationships/vmlDrawing" Target="../drawings/vmlDrawing9.vml" /><Relationship Id="rId3" Type="http://schemas.openxmlformats.org/officeDocument/2006/relationships/package" Target="../embeddings/Microsoft_Word_Document14.docx" TargetMode="Internal" /><Relationship Id="rId4" Type="http://schemas.openxmlformats.org/officeDocument/2006/relationships/image" Target="../media/image20.emf" /><Relationship Id="rId5" Type="http://schemas.openxmlformats.org/officeDocument/2006/relationships/tags" Target="../tags/tag81.xml" /><Relationship Id="rId6" Type="http://schemas.openxmlformats.org/officeDocument/2006/relationships/tags" Target="../tags/tag82.xml" /><Relationship Id="rId7" Type="http://schemas.openxmlformats.org/officeDocument/2006/relationships/package" Target="../embeddings/Microsoft_Word_Document15.docx" TargetMode="Internal" /><Relationship Id="rId8" Type="http://schemas.openxmlformats.org/officeDocument/2006/relationships/image" Target="../media/image21.emf" /><Relationship Id="rId9" Type="http://schemas.openxmlformats.org/officeDocument/2006/relationships/tags" Target="../tags/tag83.xml" /></Relationships>
</file>

<file path=ppt/slides/_rels/slide3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87.xml" /><Relationship Id="rId3" Type="http://schemas.openxmlformats.org/officeDocument/2006/relationships/tags" Target="../tags/tag88.xml" /><Relationship Id="rId4" Type="http://schemas.openxmlformats.org/officeDocument/2006/relationships/image" Target="../media/image25.png" /><Relationship Id="rId5" Type="http://schemas.openxmlformats.org/officeDocument/2006/relationships/tags" Target="../tags/tag89.xml" /><Relationship Id="rId6" Type="http://schemas.openxmlformats.org/officeDocument/2006/relationships/tags" Target="../tags/tag90.xml" /></Relationships>
</file>

<file path=ppt/slides/_rels/slide3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91.xml" /><Relationship Id="rId3" Type="http://schemas.openxmlformats.org/officeDocument/2006/relationships/tags" Target="../tags/tag92.xml" /><Relationship Id="rId4" Type="http://schemas.openxmlformats.org/officeDocument/2006/relationships/tags" Target="../tags/tag93.xml" /><Relationship Id="rId5" Type="http://schemas.openxmlformats.org/officeDocument/2006/relationships/tags" Target="../tags/tag94.xml" /><Relationship Id="rId6" Type="http://schemas.openxmlformats.org/officeDocument/2006/relationships/image" Target="../media/image26.jpeg" /><Relationship Id="rId7" Type="http://schemas.openxmlformats.org/officeDocument/2006/relationships/tags" Target="../tags/tag95.xml" /><Relationship Id="rId8" Type="http://schemas.openxmlformats.org/officeDocument/2006/relationships/tags" Target="../tags/tag96.xml" /></Relationships>
</file>

<file path=ppt/slides/_rels/slide3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package" Target="../embeddings/Microsoft_Word_Document21.docx" TargetMode="Internal" /><Relationship Id="rId11" Type="http://schemas.openxmlformats.org/officeDocument/2006/relationships/image" Target="../media/image29.emf" /><Relationship Id="rId12" Type="http://schemas.openxmlformats.org/officeDocument/2006/relationships/oleObject" Target="../embeddings/oleObject20.bin" /><Relationship Id="rId13" Type="http://schemas.openxmlformats.org/officeDocument/2006/relationships/tags" Target="../tags/tag100.xml" /><Relationship Id="rId14" Type="http://schemas.openxmlformats.org/officeDocument/2006/relationships/tags" Target="../tags/tag101.xml" /><Relationship Id="rId15" Type="http://schemas.openxmlformats.org/officeDocument/2006/relationships/oleObject" Target="../embeddings/oleObject21.bin" /><Relationship Id="rId16" Type="http://schemas.openxmlformats.org/officeDocument/2006/relationships/tags" Target="../tags/tag102.xml" /><Relationship Id="rId17" Type="http://schemas.openxmlformats.org/officeDocument/2006/relationships/vmlDrawing" Target="../drawings/vmlDrawing10.vml" /><Relationship Id="rId2" Type="http://schemas.openxmlformats.org/officeDocument/2006/relationships/tags" Target="../tags/tag97.xml" /><Relationship Id="rId3" Type="http://schemas.openxmlformats.org/officeDocument/2006/relationships/package" Target="../embeddings/Microsoft_Word_Document19.docx" TargetMode="Internal" /><Relationship Id="rId4" Type="http://schemas.openxmlformats.org/officeDocument/2006/relationships/image" Target="../media/image27.emf" /><Relationship Id="rId5" Type="http://schemas.openxmlformats.org/officeDocument/2006/relationships/tags" Target="../tags/tag98.xml" /><Relationship Id="rId6" Type="http://schemas.openxmlformats.org/officeDocument/2006/relationships/package" Target="../embeddings/Microsoft_Word_Document20.docx" TargetMode="Internal" /><Relationship Id="rId7" Type="http://schemas.openxmlformats.org/officeDocument/2006/relationships/image" Target="../media/image28.emf" /><Relationship Id="rId8" Type="http://schemas.openxmlformats.org/officeDocument/2006/relationships/tags" Target="../tags/tag99.xml" /><Relationship Id="rId9" Type="http://schemas.openxmlformats.org/officeDocument/2006/relationships/oleObject" Target="../embeddings/oleObject19.bin" /></Relationships>
</file>

<file path=ppt/slides/_rels/slide3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oleObject" Target="../embeddings/oleObject22.bin" /><Relationship Id="rId11" Type="http://schemas.openxmlformats.org/officeDocument/2006/relationships/tags" Target="../tags/tag109.xml" /><Relationship Id="rId12" Type="http://schemas.openxmlformats.org/officeDocument/2006/relationships/vmlDrawing" Target="../drawings/vmlDrawing11.vml" /><Relationship Id="rId2" Type="http://schemas.openxmlformats.org/officeDocument/2006/relationships/tags" Target="../tags/tag103.xml" /><Relationship Id="rId3" Type="http://schemas.openxmlformats.org/officeDocument/2006/relationships/tags" Target="../tags/tag104.xml" /><Relationship Id="rId4" Type="http://schemas.openxmlformats.org/officeDocument/2006/relationships/tags" Target="../tags/tag105.xml" /><Relationship Id="rId5" Type="http://schemas.openxmlformats.org/officeDocument/2006/relationships/tags" Target="../tags/tag106.xml" /><Relationship Id="rId6" Type="http://schemas.openxmlformats.org/officeDocument/2006/relationships/tags" Target="../tags/tag107.xml" /><Relationship Id="rId7" Type="http://schemas.openxmlformats.org/officeDocument/2006/relationships/package" Target="../embeddings/Microsoft_Word_Document22.docx" TargetMode="Internal" /><Relationship Id="rId8" Type="http://schemas.openxmlformats.org/officeDocument/2006/relationships/image" Target="../media/image30.emf" /><Relationship Id="rId9" Type="http://schemas.openxmlformats.org/officeDocument/2006/relationships/tags" Target="../tags/tag108.xml" /></Relationships>
</file>

<file path=ppt/slides/_rels/slide3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image" Target="../media/image32.emf" /><Relationship Id="rId11" Type="http://schemas.openxmlformats.org/officeDocument/2006/relationships/vmlDrawing" Target="../drawings/vmlDrawing12.vml" /><Relationship Id="rId2" Type="http://schemas.openxmlformats.org/officeDocument/2006/relationships/tags" Target="../tags/tag110.xml" /><Relationship Id="rId3" Type="http://schemas.openxmlformats.org/officeDocument/2006/relationships/tags" Target="../tags/tag111.xml" /><Relationship Id="rId4" Type="http://schemas.openxmlformats.org/officeDocument/2006/relationships/package" Target="../embeddings/Microsoft_Word_Document23.docx" TargetMode="Internal" /><Relationship Id="rId5" Type="http://schemas.openxmlformats.org/officeDocument/2006/relationships/image" Target="../media/image31.emf" /><Relationship Id="rId6" Type="http://schemas.openxmlformats.org/officeDocument/2006/relationships/oleObject" Target="../embeddings/oleObject23.bin" /><Relationship Id="rId7" Type="http://schemas.openxmlformats.org/officeDocument/2006/relationships/tags" Target="../tags/tag112.xml" /><Relationship Id="rId8" Type="http://schemas.openxmlformats.org/officeDocument/2006/relationships/package" Target="../embeddings/Microsoft_Word_Document24.docx" TargetMode="Internal" /><Relationship Id="rId9" Type="http://schemas.openxmlformats.org/officeDocument/2006/relationships/oleObject" Target="../embeddings/oleObject24.bin" /></Relationships>
</file>

<file path=ppt/slides/_rels/slide3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113.xml" /><Relationship Id="rId3" Type="http://schemas.openxmlformats.org/officeDocument/2006/relationships/tags" Target="../tags/tag114.xml" /><Relationship Id="rId4" Type="http://schemas.openxmlformats.org/officeDocument/2006/relationships/tags" Target="../tags/tag115.xml" /></Relationships>
</file>

<file path=ppt/slides/_rels/slide3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116.xml" /><Relationship Id="rId3" Type="http://schemas.openxmlformats.org/officeDocument/2006/relationships/tags" Target="../tags/tag117.xml" /><Relationship Id="rId4" Type="http://schemas.openxmlformats.org/officeDocument/2006/relationships/tags" Target="../tags/tag118.xml" /></Relationships>
</file>

<file path=ppt/slides/_rels/slide3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4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119.xml" /></Relationships>
</file>

<file path=ppt/slides/_rels/slide4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.png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3.xml" /><Relationship Id="rId3" Type="http://schemas.openxmlformats.org/officeDocument/2006/relationships/tags" Target="../tags/tag4.xml" /><Relationship Id="rId4" Type="http://schemas.openxmlformats.org/officeDocument/2006/relationships/tags" Target="../tags/tag5.xml" /><Relationship Id="rId5" Type="http://schemas.openxmlformats.org/officeDocument/2006/relationships/tags" Target="../tags/tag6.xml" /><Relationship Id="rId6" Type="http://schemas.openxmlformats.org/officeDocument/2006/relationships/tags" Target="../tags/tag7.xml" /><Relationship Id="rId7" Type="http://schemas.openxmlformats.org/officeDocument/2006/relationships/tags" Target="../tags/tag8.xml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9.xml" /><Relationship Id="rId3" Type="http://schemas.openxmlformats.org/officeDocument/2006/relationships/tags" Target="../tags/tag10.xml" /><Relationship Id="rId4" Type="http://schemas.openxmlformats.org/officeDocument/2006/relationships/image" Target="../media/image3.png" /><Relationship Id="rId5" Type="http://schemas.openxmlformats.org/officeDocument/2006/relationships/tags" Target="../tags/tag11.xml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12.xml" /><Relationship Id="rId3" Type="http://schemas.openxmlformats.org/officeDocument/2006/relationships/image" Target="../media/image4.png" /><Relationship Id="rId4" Type="http://schemas.openxmlformats.org/officeDocument/2006/relationships/tags" Target="../tags/tag13.xml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14.xml" /><Relationship Id="rId3" Type="http://schemas.openxmlformats.org/officeDocument/2006/relationships/tags" Target="../tags/tag15.xml" /><Relationship Id="rId4" Type="http://schemas.openxmlformats.org/officeDocument/2006/relationships/tags" Target="../tags/tag16.xml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074" name="任意多边形 18" title=""/>
          <p:cNvSpPr/>
          <p:nvPr/>
        </p:nvSpPr>
        <p:spPr>
          <a:xfrm>
            <a:off x="0" y="0"/>
            <a:ext cx="6096000" cy="6858000"/>
          </a:xfrm>
          <a:custGeom>
            <a:gdLst>
              <a:gd name="txL" fmla="*/ 0 w 6096000"/>
              <a:gd name="txT" fmla="*/ 0 h 6858000"/>
              <a:gd name="txR" fmla="*/ 6096000 w 6096000"/>
              <a:gd name="txB" fmla="*/ 6858000 h 6858000"/>
            </a:gdLst>
            <a:cxnLst>
              <a:cxn ang="0">
                <a:pos x="0" y="0"/>
              </a:cxn>
              <a:cxn ang="0">
                <a:pos x="6096000" y="3429000"/>
              </a:cxn>
              <a:cxn ang="0">
                <a:pos x="0" y="6858000"/>
              </a:cxn>
            </a:cxnLst>
            <a:rect l="txL" t="txT" r="txR" b="txB"/>
            <a:pathLst>
              <a:path w="6096000" h="6858000">
                <a:moveTo>
                  <a:pt x="0" y="0"/>
                </a:moveTo>
                <a:lnTo>
                  <a:pt x="6096000" y="3429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82C0"/>
          </a:solidFill>
          <a:ln w="12700" cap="flat" cmpd="sng">
            <a:solidFill>
              <a:srgbClr val="0082C0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75" name="任意多边形 22" title=""/>
          <p:cNvSpPr/>
          <p:nvPr/>
        </p:nvSpPr>
        <p:spPr>
          <a:xfrm rot="10800000">
            <a:off x="8439150" y="3175"/>
            <a:ext cx="3752850" cy="1612900"/>
          </a:xfrm>
          <a:custGeom>
            <a:gdLst>
              <a:gd name="txL" fmla="*/ 0 w 3753006"/>
              <a:gd name="txT" fmla="*/ 0 h 1613874"/>
              <a:gd name="txR" fmla="*/ 3753006 w 3753006"/>
              <a:gd name="txB" fmla="*/ 1613874 h 1613874"/>
            </a:gdLst>
            <a:cxnLst>
              <a:cxn ang="0">
                <a:pos x="3753006" y="1613874"/>
              </a:cxn>
              <a:cxn ang="0">
                <a:pos x="0" y="1613874"/>
              </a:cxn>
              <a:cxn ang="0">
                <a:pos x="0" y="1613873"/>
              </a:cxn>
              <a:cxn ang="0">
                <a:pos x="2869108" y="0"/>
              </a:cxn>
            </a:cxnLst>
            <a:rect l="txL" t="txT" r="txR" b="txB"/>
            <a:pathLst>
              <a:path w="3753005" h="1613874">
                <a:moveTo>
                  <a:pt x="3753006" y="1613874"/>
                </a:moveTo>
                <a:lnTo>
                  <a:pt x="0" y="1613874"/>
                </a:lnTo>
                <a:lnTo>
                  <a:pt x="0" y="1613873"/>
                </a:lnTo>
                <a:lnTo>
                  <a:pt x="2869108" y="0"/>
                </a:lnTo>
                <a:close/>
              </a:path>
            </a:pathLst>
          </a:custGeom>
          <a:solidFill>
            <a:srgbClr val="1EB3EB"/>
          </a:solidFill>
          <a:ln w="12700" cap="flat" cmpd="sng">
            <a:solidFill>
              <a:srgbClr val="1EB3EB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76" name="任意多边形 23" title=""/>
          <p:cNvSpPr/>
          <p:nvPr/>
        </p:nvSpPr>
        <p:spPr>
          <a:xfrm rot="10800000">
            <a:off x="0" y="3175"/>
            <a:ext cx="12192000" cy="3429000"/>
          </a:xfrm>
          <a:custGeom>
            <a:gdLst>
              <a:gd name="txL" fmla="*/ 0 w 12192000"/>
              <a:gd name="txT" fmla="*/ 0 h 3429000"/>
              <a:gd name="txR" fmla="*/ 12192000 w 12192000"/>
              <a:gd name="txB" fmla="*/ 3429000 h 3429000"/>
            </a:gdLst>
            <a:cxnLst>
              <a:cxn ang="0">
                <a:pos x="1" y="3429000"/>
              </a:cxn>
              <a:cxn ang="0">
                <a:pos x="0" y="3429000"/>
              </a:cxn>
              <a:cxn ang="0">
                <a:pos x="1" y="3428999"/>
              </a:cxn>
              <a:cxn ang="0">
                <a:pos x="12192000" y="3429000"/>
              </a:cxn>
              <a:cxn ang="0">
                <a:pos x="3753007" y="3429000"/>
              </a:cxn>
              <a:cxn ang="0">
                <a:pos x="2869109" y="1815126"/>
              </a:cxn>
              <a:cxn ang="0">
                <a:pos x="6096000" y="0"/>
              </a:cxn>
            </a:cxnLst>
            <a:rect l="txL" t="txT" r="txR" b="txB"/>
            <a:pathLst>
              <a:path w="12192000" h="3429000">
                <a:moveTo>
                  <a:pt x="1" y="3429000"/>
                </a:moveTo>
                <a:lnTo>
                  <a:pt x="0" y="3429000"/>
                </a:lnTo>
                <a:lnTo>
                  <a:pt x="1" y="3428999"/>
                </a:lnTo>
                <a:close/>
                <a:moveTo>
                  <a:pt x="12192000" y="3429000"/>
                </a:moveTo>
                <a:lnTo>
                  <a:pt x="3753007" y="3429000"/>
                </a:lnTo>
                <a:lnTo>
                  <a:pt x="2869109" y="1815126"/>
                </a:lnTo>
                <a:lnTo>
                  <a:pt x="6096000" y="0"/>
                </a:lnTo>
                <a:close/>
              </a:path>
            </a:pathLst>
          </a:custGeom>
          <a:solidFill>
            <a:srgbClr val="009DE2"/>
          </a:solidFill>
          <a:ln w="12700" cap="flat" cmpd="sng">
            <a:solidFill>
              <a:srgbClr val="009DE2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77" name="任意多边形 24" title=""/>
          <p:cNvSpPr/>
          <p:nvPr/>
        </p:nvSpPr>
        <p:spPr>
          <a:xfrm flipH="1">
            <a:off x="8128000" y="0"/>
            <a:ext cx="4064000" cy="6858000"/>
          </a:xfrm>
          <a:custGeom>
            <a:gdLst>
              <a:gd name="txL" fmla="*/ 0 w 4064001"/>
              <a:gd name="txT" fmla="*/ 0 h 6857999"/>
              <a:gd name="txR" fmla="*/ 4064001 w 4064001"/>
              <a:gd name="txB" fmla="*/ 6857999 h 6857999"/>
            </a:gdLst>
            <a:cxnLst>
              <a:cxn ang="0">
                <a:pos x="0" y="0"/>
              </a:cxn>
              <a:cxn ang="0">
                <a:pos x="0" y="6857999"/>
              </a:cxn>
              <a:cxn ang="0">
                <a:pos x="2" y="6857999"/>
              </a:cxn>
              <a:cxn ang="0">
                <a:pos x="4064001" y="4572000"/>
              </a:cxn>
              <a:cxn ang="0">
                <a:pos x="2323124" y="2613513"/>
              </a:cxn>
              <a:cxn ang="0">
                <a:pos x="1" y="6855208"/>
              </a:cxn>
              <a:cxn ang="0">
                <a:pos x="1" y="1"/>
              </a:cxn>
            </a:cxnLst>
            <a:rect l="txL" t="txT" r="txR" b="txB"/>
            <a:pathLst>
              <a:path w="4064001" h="6857999">
                <a:moveTo>
                  <a:pt x="0" y="0"/>
                </a:moveTo>
                <a:lnTo>
                  <a:pt x="0" y="6857999"/>
                </a:lnTo>
                <a:lnTo>
                  <a:pt x="2" y="6857999"/>
                </a:lnTo>
                <a:lnTo>
                  <a:pt x="4064001" y="4572000"/>
                </a:lnTo>
                <a:lnTo>
                  <a:pt x="2323124" y="2613513"/>
                </a:lnTo>
                <a:lnTo>
                  <a:pt x="1" y="6855208"/>
                </a:lnTo>
                <a:lnTo>
                  <a:pt x="1" y="1"/>
                </a:lnTo>
                <a:close/>
              </a:path>
            </a:pathLst>
          </a:custGeom>
          <a:solidFill>
            <a:srgbClr val="0167B1"/>
          </a:solidFill>
          <a:ln w="12700" cap="flat" cmpd="sng">
            <a:solidFill>
              <a:srgbClr val="0167B1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78" name="任意多边形 25" title=""/>
          <p:cNvSpPr/>
          <p:nvPr/>
        </p:nvSpPr>
        <p:spPr>
          <a:xfrm flipH="1">
            <a:off x="9869488" y="0"/>
            <a:ext cx="2322512" cy="6854825"/>
          </a:xfrm>
          <a:custGeom>
            <a:gdLst>
              <a:gd name="txL" fmla="*/ 0 w 2323123"/>
              <a:gd name="txT" fmla="*/ 0 h 6855207"/>
              <a:gd name="txR" fmla="*/ 2323123 w 2323123"/>
              <a:gd name="txB" fmla="*/ 6855207 h 6855207"/>
            </a:gdLst>
            <a:cxnLst>
              <a:cxn ang="0">
                <a:pos x="0" y="0"/>
              </a:cxn>
              <a:cxn ang="0">
                <a:pos x="0" y="6855207"/>
              </a:cxn>
              <a:cxn ang="0">
                <a:pos x="2323123" y="2613512"/>
              </a:cxn>
              <a:cxn ang="0">
                <a:pos x="3" y="2"/>
              </a:cxn>
            </a:cxnLst>
            <a:rect l="txL" t="txT" r="txR" b="txB"/>
            <a:pathLst>
              <a:path w="2323123" h="6855207">
                <a:moveTo>
                  <a:pt x="0" y="0"/>
                </a:moveTo>
                <a:lnTo>
                  <a:pt x="0" y="6855207"/>
                </a:lnTo>
                <a:lnTo>
                  <a:pt x="2323123" y="2613512"/>
                </a:lnTo>
                <a:lnTo>
                  <a:pt x="3" y="2"/>
                </a:lnTo>
                <a:close/>
              </a:path>
            </a:pathLst>
          </a:custGeom>
          <a:solidFill>
            <a:srgbClr val="006CB4"/>
          </a:solidFill>
          <a:ln w="12700" cap="flat" cmpd="sng">
            <a:solidFill>
              <a:srgbClr val="006CB4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79" name="任意多边形 26" title=""/>
          <p:cNvSpPr/>
          <p:nvPr/>
        </p:nvSpPr>
        <p:spPr>
          <a:xfrm flipH="1">
            <a:off x="9321800" y="0"/>
            <a:ext cx="2870200" cy="2613025"/>
          </a:xfrm>
          <a:custGeom>
            <a:gdLst>
              <a:gd name="txL" fmla="*/ 0 w 2870255"/>
              <a:gd name="txT" fmla="*/ 0 h 2613510"/>
              <a:gd name="txR" fmla="*/ 2870255 w 2870255"/>
              <a:gd name="txB" fmla="*/ 2613510 h 2613510"/>
            </a:gdLst>
            <a:cxnLst>
              <a:cxn ang="0">
                <a:pos x="0" y="0"/>
              </a:cxn>
              <a:cxn ang="0">
                <a:pos x="2323120" y="2613510"/>
              </a:cxn>
              <a:cxn ang="0">
                <a:pos x="2870255" y="1614518"/>
              </a:cxn>
            </a:cxnLst>
            <a:rect l="txL" t="txT" r="txR" b="txB"/>
            <a:pathLst>
              <a:path w="2870255" h="2613510">
                <a:moveTo>
                  <a:pt x="0" y="0"/>
                </a:moveTo>
                <a:lnTo>
                  <a:pt x="2323120" y="2613510"/>
                </a:lnTo>
                <a:lnTo>
                  <a:pt x="2870255" y="1614518"/>
                </a:lnTo>
                <a:close/>
              </a:path>
            </a:pathLst>
          </a:custGeom>
          <a:solidFill>
            <a:srgbClr val="0B7BC3"/>
          </a:solidFill>
          <a:ln w="12700" cap="flat" cmpd="sng">
            <a:solidFill>
              <a:srgbClr val="0B7BC3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80" name="任意多边形 27" title=""/>
          <p:cNvSpPr/>
          <p:nvPr/>
        </p:nvSpPr>
        <p:spPr>
          <a:xfrm flipH="1">
            <a:off x="6096000" y="1614488"/>
            <a:ext cx="6096000" cy="5243512"/>
          </a:xfrm>
          <a:custGeom>
            <a:gdLst>
              <a:gd name="txL" fmla="*/ 0 w 6096000"/>
              <a:gd name="txT" fmla="*/ 0 h 5243479"/>
              <a:gd name="txR" fmla="*/ 6096000 w 6096000"/>
              <a:gd name="txB" fmla="*/ 5243479 h 5243479"/>
            </a:gdLst>
            <a:cxnLst>
              <a:cxn ang="0">
                <a:pos x="2" y="5243478"/>
              </a:cxn>
              <a:cxn ang="0">
                <a:pos x="0" y="5243478"/>
              </a:cxn>
              <a:cxn ang="0">
                <a:pos x="0" y="5243479"/>
              </a:cxn>
              <a:cxn ang="0">
                <a:pos x="2870259" y="0"/>
              </a:cxn>
              <a:cxn ang="0">
                <a:pos x="2323124" y="998992"/>
              </a:cxn>
              <a:cxn ang="0">
                <a:pos x="4064001" y="2957479"/>
              </a:cxn>
              <a:cxn ang="0">
                <a:pos x="6096000" y="1814479"/>
              </a:cxn>
            </a:cxnLst>
            <a:rect l="txL" t="txT" r="txR" b="txB"/>
            <a:pathLst>
              <a:path w="6096000" h="5243479">
                <a:moveTo>
                  <a:pt x="2" y="5243478"/>
                </a:moveTo>
                <a:lnTo>
                  <a:pt x="0" y="5243478"/>
                </a:lnTo>
                <a:lnTo>
                  <a:pt x="0" y="5243479"/>
                </a:lnTo>
                <a:close/>
                <a:moveTo>
                  <a:pt x="2870259" y="0"/>
                </a:moveTo>
                <a:lnTo>
                  <a:pt x="2323124" y="998992"/>
                </a:lnTo>
                <a:lnTo>
                  <a:pt x="4064001" y="2957479"/>
                </a:lnTo>
                <a:lnTo>
                  <a:pt x="6096000" y="1814479"/>
                </a:lnTo>
                <a:close/>
              </a:path>
            </a:pathLst>
          </a:custGeom>
          <a:solidFill>
            <a:srgbClr val="0172BE"/>
          </a:solidFill>
          <a:ln w="12700" cap="flat" cmpd="sng">
            <a:solidFill>
              <a:srgbClr val="0172BE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81" name="任意多边形 28" title=""/>
          <p:cNvSpPr/>
          <p:nvPr/>
        </p:nvSpPr>
        <p:spPr>
          <a:xfrm>
            <a:off x="6096000" y="4572000"/>
            <a:ext cx="6096000" cy="2286000"/>
          </a:xfrm>
          <a:custGeom>
            <a:gdLst>
              <a:gd name="txL" fmla="*/ 0 w 6095998"/>
              <a:gd name="txT" fmla="*/ 0 h 2285999"/>
              <a:gd name="txR" fmla="*/ 6095998 w 6095998"/>
              <a:gd name="txB" fmla="*/ 2285999 h 2285999"/>
            </a:gdLst>
            <a:cxnLst>
              <a:cxn ang="0">
                <a:pos x="2032000" y="0"/>
              </a:cxn>
              <a:cxn ang="0">
                <a:pos x="6095998" y="2285999"/>
              </a:cxn>
              <a:cxn ang="0">
                <a:pos x="0" y="2285999"/>
              </a:cxn>
            </a:cxnLst>
            <a:rect l="txL" t="txT" r="txR" b="txB"/>
            <a:pathLst>
              <a:path w="6095998" h="2285999">
                <a:moveTo>
                  <a:pt x="2032000" y="0"/>
                </a:moveTo>
                <a:lnTo>
                  <a:pt x="6095998" y="2285999"/>
                </a:lnTo>
                <a:lnTo>
                  <a:pt x="0" y="2285999"/>
                </a:lnTo>
                <a:close/>
              </a:path>
            </a:pathLst>
          </a:custGeom>
          <a:solidFill>
            <a:srgbClr val="005596"/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82" name="任意多边形 29" title=""/>
          <p:cNvSpPr/>
          <p:nvPr/>
        </p:nvSpPr>
        <p:spPr>
          <a:xfrm>
            <a:off x="0" y="3429000"/>
            <a:ext cx="12192000" cy="3429000"/>
          </a:xfrm>
          <a:custGeom>
            <a:gdLst>
              <a:gd name="txL" fmla="*/ 0 w 12192000"/>
              <a:gd name="txT" fmla="*/ 0 h 3429000"/>
              <a:gd name="txR" fmla="*/ 12192000 w 12192000"/>
              <a:gd name="txB" fmla="*/ 3429000 h 3429000"/>
            </a:gdLst>
            <a:cxnLst>
              <a:cxn ang="0">
                <a:pos x="6096000" y="0"/>
              </a:cxn>
              <a:cxn ang="0">
                <a:pos x="8128000" y="1143000"/>
              </a:cxn>
              <a:cxn ang="0">
                <a:pos x="6096000" y="3428999"/>
              </a:cxn>
              <a:cxn ang="0">
                <a:pos x="12191998" y="3428999"/>
              </a:cxn>
              <a:cxn ang="0">
                <a:pos x="12192000" y="3429000"/>
              </a:cxn>
              <a:cxn ang="0">
                <a:pos x="0" y="3429000"/>
              </a:cxn>
            </a:cxnLst>
            <a:rect l="txL" t="txT" r="txR" b="txB"/>
            <a:pathLst>
              <a:path w="12192000" h="3429000">
                <a:moveTo>
                  <a:pt x="6096000" y="0"/>
                </a:moveTo>
                <a:lnTo>
                  <a:pt x="8128000" y="1143000"/>
                </a:lnTo>
                <a:lnTo>
                  <a:pt x="6096000" y="3428999"/>
                </a:lnTo>
                <a:lnTo>
                  <a:pt x="12191998" y="3428999"/>
                </a:lnTo>
                <a:lnTo>
                  <a:pt x="12192000" y="3429000"/>
                </a:lnTo>
                <a:lnTo>
                  <a:pt x="0" y="3429000"/>
                </a:lnTo>
                <a:close/>
              </a:path>
            </a:pathLst>
          </a:custGeom>
          <a:solidFill>
            <a:srgbClr val="015FA5"/>
          </a:solidFill>
          <a:ln w="12700" cap="flat" cmpd="sng">
            <a:solidFill>
              <a:srgbClr val="015FA5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" name="文本框 3" title=""/>
          <p:cNvSpPr txBox="1"/>
          <p:nvPr/>
        </p:nvSpPr>
        <p:spPr>
          <a:xfrm>
            <a:off x="3556635" y="4268470"/>
            <a:ext cx="63982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800" b="1">
                <a:solidFill>
                  <a:schemeClr val="bg1"/>
                </a:solidFill>
              </a:rPr>
              <a:t>第4章 幂函数、指数函数与对数函数</a:t>
            </a:r>
          </a:p>
        </p:txBody>
      </p:sp>
      <p:sp>
        <p:nvSpPr>
          <p:cNvPr id="6" name="文本框 5" title=""/>
          <p:cNvSpPr txBox="1"/>
          <p:nvPr/>
        </p:nvSpPr>
        <p:spPr>
          <a:xfrm>
            <a:off x="4217670" y="5132070"/>
            <a:ext cx="4556125" cy="521970"/>
          </a:xfrm>
          <a:prstGeom prst="rect">
            <a:avLst/>
          </a:prstGeom>
          <a:noFill/>
        </p:spPr>
        <p:txBody>
          <a:bodyPr wrap="square" rtlCol="0">
            <a:prstTxWarp prst="textDoubleWave1">
              <a:avLst/>
            </a:prstTxWarp>
            <a:spAutoFit/>
          </a:bodyPr>
          <a:lstStyle/>
          <a:p>
            <a:r>
              <a:rPr lang="zh-CN" altLang="en-US" sz="2800" b="1">
                <a:solidFill>
                  <a:schemeClr val="bg1"/>
                </a:solidFill>
              </a:rPr>
              <a:t>沪教版</a:t>
            </a:r>
            <a:r>
              <a:rPr lang="zh-CN" altLang="en-US" sz="2800" b="1">
                <a:solidFill>
                  <a:srgbClr val="00B050"/>
                </a:solidFill>
              </a:rPr>
              <a:t>（</a:t>
            </a:r>
            <a:r>
              <a:rPr lang="en-US" altLang="zh-CN" sz="2800" b="1">
                <a:solidFill>
                  <a:srgbClr val="00B050"/>
                </a:solidFill>
              </a:rPr>
              <a:t>2020</a:t>
            </a:r>
            <a:r>
              <a:rPr lang="zh-CN" altLang="en-US" sz="2800" b="1">
                <a:solidFill>
                  <a:srgbClr val="00B050"/>
                </a:solidFill>
              </a:rPr>
              <a:t>）</a:t>
            </a:r>
            <a:r>
              <a:rPr lang="zh-CN" altLang="en-US" sz="2800" b="1">
                <a:solidFill>
                  <a:srgbClr val="C00000"/>
                </a:solidFill>
              </a:rPr>
              <a:t>必修</a:t>
            </a:r>
            <a:r>
              <a:rPr lang="zh-CN" altLang="en-US" sz="2800" b="1">
                <a:solidFill>
                  <a:srgbClr val="FFC000"/>
                </a:solidFill>
              </a:rPr>
              <a:t>第一册</a:t>
            </a:r>
          </a:p>
        </p:txBody>
      </p:sp>
      <p:grpSp>
        <p:nvGrpSpPr>
          <p:cNvPr id="3" name="组合 10" title=""/>
          <p:cNvGrpSpPr/>
          <p:nvPr/>
        </p:nvGrpSpPr>
        <p:grpSpPr>
          <a:xfrm>
            <a:off x="3399790" y="1322705"/>
            <a:ext cx="6346190" cy="85090"/>
            <a:chExt cx="3502347" cy="133691"/>
          </a:xfrm>
        </p:grpSpPr>
        <p:sp>
          <p:nvSpPr>
            <p:cNvPr id="5" name="直接连接符 2"/>
            <p:cNvSpPr/>
            <p:nvPr/>
          </p:nvSpPr>
          <p:spPr>
            <a:xfrm>
              <a:off x="116664" y="66846"/>
              <a:ext cx="3385683" cy="1"/>
            </a:xfrm>
            <a:prstGeom prst="line">
              <a:avLst/>
            </a:prstGeom>
            <a:ln w="9525" cap="flat" cmpd="sng">
              <a:solidFill>
                <a:schemeClr val="bg1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7" name="椭圆 8"/>
            <p:cNvSpPr/>
            <p:nvPr/>
          </p:nvSpPr>
          <p:spPr>
            <a:xfrm>
              <a:off x="0" y="0"/>
              <a:ext cx="133691" cy="133691"/>
            </a:xfrm>
            <a:prstGeom prst="ellipse">
              <a:avLst/>
            </a:prstGeom>
            <a:solidFill>
              <a:schemeClr val="bg1"/>
            </a:solidFill>
            <a:ln w="25400" cap="flat" cmpd="sng">
              <a:solidFill>
                <a:schemeClr val="bg1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anchor="ctr" anchorCtr="0"/>
            <a:lstStyle/>
            <a:p>
              <a:pPr algn="ctr">
                <a:lnSpc>
                  <a:spcPct val="100000"/>
                </a:lnSpc>
              </a:pPr>
              <a:endParaRPr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8" name="组合 11" title=""/>
          <p:cNvGrpSpPr/>
          <p:nvPr/>
        </p:nvGrpSpPr>
        <p:grpSpPr>
          <a:xfrm>
            <a:off x="1056005" y="2917825"/>
            <a:ext cx="5737860" cy="76200"/>
            <a:chExt cx="3519374" cy="133691"/>
          </a:xfrm>
        </p:grpSpPr>
        <p:sp>
          <p:nvSpPr>
            <p:cNvPr id="9" name="直接连接符 5"/>
            <p:cNvSpPr/>
            <p:nvPr/>
          </p:nvSpPr>
          <p:spPr>
            <a:xfrm>
              <a:off x="0" y="66846"/>
              <a:ext cx="3385683" cy="1"/>
            </a:xfrm>
            <a:prstGeom prst="line">
              <a:avLst/>
            </a:prstGeom>
            <a:ln w="9525" cap="flat" cmpd="sng">
              <a:solidFill>
                <a:schemeClr val="bg1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10" name="椭圆 9"/>
            <p:cNvSpPr/>
            <p:nvPr/>
          </p:nvSpPr>
          <p:spPr>
            <a:xfrm>
              <a:off x="3385683" y="0"/>
              <a:ext cx="133691" cy="133691"/>
            </a:xfrm>
            <a:prstGeom prst="ellipse">
              <a:avLst/>
            </a:prstGeom>
            <a:solidFill>
              <a:schemeClr val="bg1"/>
            </a:solidFill>
            <a:ln w="25400" cap="flat" cmpd="sng">
              <a:solidFill>
                <a:schemeClr val="bg1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anchor="ctr" anchorCtr="0"/>
            <a:lstStyle/>
            <a:p>
              <a:pPr algn="ctr">
                <a:lnSpc>
                  <a:spcPct val="100000"/>
                </a:lnSpc>
              </a:pPr>
              <a:endParaRPr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2" name="文本框 1" title=""/>
          <p:cNvSpPr txBox="1"/>
          <p:nvPr/>
        </p:nvSpPr>
        <p:spPr>
          <a:xfrm>
            <a:off x="1355725" y="1747520"/>
            <a:ext cx="8462010" cy="8299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sz="480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  <a:lumMod val="50000"/>
                    </a:schemeClr>
                  </a:outerShdw>
                </a:effectLst>
              </a:rPr>
              <a:t>4.2 指数函数</a:t>
            </a:r>
          </a:p>
        </p:txBody>
      </p:sp>
      <p:pic>
        <p:nvPicPr>
          <p:cNvPr id="14" name="Picture 7" title="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23495" y="69215"/>
            <a:ext cx="2900680" cy="859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filter="wipe(left)">
                                      <p:cBhvr>
                                        <p:cTn id="8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11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1266" name="文本框 10" title=""/>
          <p:cNvSpPr/>
          <p:nvPr/>
        </p:nvSpPr>
        <p:spPr>
          <a:xfrm>
            <a:off x="695325" y="239713"/>
            <a:ext cx="7740650" cy="9248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59500" b="1">
                <a:solidFill>
                  <a:srgbClr val="D9D9D9"/>
                </a:solidFill>
                <a:latin typeface="Meiryo" pitchFamily="2" charset="-128"/>
                <a:ea typeface="Meiryo" pitchFamily="2" charset="-128"/>
                <a:sym typeface="Meiryo" pitchFamily="2" charset="-128"/>
              </a:rPr>
              <a:t>3</a:t>
            </a:r>
            <a:endParaRPr lang="zh-CN" altLang="en-US" sz="59500" b="1">
              <a:solidFill>
                <a:srgbClr val="D9D9D9"/>
              </a:solidFill>
              <a:latin typeface="Meiryo" pitchFamily="2" charset="-128"/>
              <a:ea typeface="Meiryo" pitchFamily="2" charset="-128"/>
              <a:sym typeface="Meiryo" pitchFamily="2" charset="-128"/>
            </a:endParaRPr>
          </a:p>
        </p:txBody>
      </p:sp>
      <p:sp>
        <p:nvSpPr>
          <p:cNvPr id="11267" name="任意多边形 24" title=""/>
          <p:cNvSpPr/>
          <p:nvPr/>
        </p:nvSpPr>
        <p:spPr>
          <a:xfrm flipH="1">
            <a:off x="8128000" y="0"/>
            <a:ext cx="4064000" cy="6858000"/>
          </a:xfrm>
          <a:custGeom>
            <a:gdLst>
              <a:gd name="txL" fmla="*/ 0 w 4064001"/>
              <a:gd name="txT" fmla="*/ 0 h 6857999"/>
              <a:gd name="txR" fmla="*/ 4064001 w 4064001"/>
              <a:gd name="txB" fmla="*/ 6857999 h 6857999"/>
            </a:gdLst>
            <a:cxnLst>
              <a:cxn ang="0">
                <a:pos x="0" y="0"/>
              </a:cxn>
              <a:cxn ang="0">
                <a:pos x="0" y="6857999"/>
              </a:cxn>
              <a:cxn ang="0">
                <a:pos x="2" y="6857999"/>
              </a:cxn>
              <a:cxn ang="0">
                <a:pos x="4064001" y="4572000"/>
              </a:cxn>
              <a:cxn ang="0">
                <a:pos x="2323124" y="2613513"/>
              </a:cxn>
              <a:cxn ang="0">
                <a:pos x="1" y="6855208"/>
              </a:cxn>
              <a:cxn ang="0">
                <a:pos x="1" y="1"/>
              </a:cxn>
            </a:cxnLst>
            <a:rect l="txL" t="txT" r="txR" b="txB"/>
            <a:pathLst>
              <a:path w="4064001" h="6857999">
                <a:moveTo>
                  <a:pt x="0" y="0"/>
                </a:moveTo>
                <a:lnTo>
                  <a:pt x="0" y="6857999"/>
                </a:lnTo>
                <a:lnTo>
                  <a:pt x="2" y="6857999"/>
                </a:lnTo>
                <a:lnTo>
                  <a:pt x="4064001" y="4572000"/>
                </a:lnTo>
                <a:lnTo>
                  <a:pt x="2323124" y="2613513"/>
                </a:lnTo>
                <a:lnTo>
                  <a:pt x="1" y="6855208"/>
                </a:lnTo>
                <a:lnTo>
                  <a:pt x="1" y="1"/>
                </a:lnTo>
                <a:close/>
              </a:path>
            </a:pathLst>
          </a:custGeom>
          <a:solidFill>
            <a:srgbClr val="2CA933"/>
          </a:solidFill>
          <a:ln w="12700" cap="flat" cmpd="sng">
            <a:solidFill>
              <a:srgbClr val="2CA933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268" name="任意多边形 25" title=""/>
          <p:cNvSpPr/>
          <p:nvPr/>
        </p:nvSpPr>
        <p:spPr>
          <a:xfrm flipH="1">
            <a:off x="9869488" y="0"/>
            <a:ext cx="2322512" cy="6854825"/>
          </a:xfrm>
          <a:custGeom>
            <a:gdLst>
              <a:gd name="txL" fmla="*/ 0 w 2323123"/>
              <a:gd name="txT" fmla="*/ 0 h 6855207"/>
              <a:gd name="txR" fmla="*/ 2323123 w 2323123"/>
              <a:gd name="txB" fmla="*/ 6855207 h 6855207"/>
            </a:gdLst>
            <a:cxnLst>
              <a:cxn ang="0">
                <a:pos x="0" y="0"/>
              </a:cxn>
              <a:cxn ang="0">
                <a:pos x="0" y="6855207"/>
              </a:cxn>
              <a:cxn ang="0">
                <a:pos x="2323123" y="2613512"/>
              </a:cxn>
              <a:cxn ang="0">
                <a:pos x="3" y="2"/>
              </a:cxn>
            </a:cxnLst>
            <a:rect l="txL" t="txT" r="txR" b="txB"/>
            <a:pathLst>
              <a:path w="2323123" h="6855207">
                <a:moveTo>
                  <a:pt x="0" y="0"/>
                </a:moveTo>
                <a:lnTo>
                  <a:pt x="0" y="6855207"/>
                </a:lnTo>
                <a:lnTo>
                  <a:pt x="2323123" y="2613512"/>
                </a:lnTo>
                <a:lnTo>
                  <a:pt x="3" y="2"/>
                </a:lnTo>
                <a:close/>
              </a:path>
            </a:pathLst>
          </a:custGeom>
          <a:solidFill>
            <a:srgbClr val="4FB231"/>
          </a:solidFill>
          <a:ln w="12700" cap="flat" cmpd="sng">
            <a:solidFill>
              <a:srgbClr val="4FB231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269" name="任意多边形 26" title=""/>
          <p:cNvSpPr/>
          <p:nvPr/>
        </p:nvSpPr>
        <p:spPr>
          <a:xfrm flipH="1">
            <a:off x="9321800" y="0"/>
            <a:ext cx="2870200" cy="2613025"/>
          </a:xfrm>
          <a:custGeom>
            <a:gdLst>
              <a:gd name="txL" fmla="*/ 0 w 2870255"/>
              <a:gd name="txT" fmla="*/ 0 h 2613510"/>
              <a:gd name="txR" fmla="*/ 2870255 w 2870255"/>
              <a:gd name="txB" fmla="*/ 2613510 h 2613510"/>
            </a:gdLst>
            <a:cxnLst>
              <a:cxn ang="0">
                <a:pos x="0" y="0"/>
              </a:cxn>
              <a:cxn ang="0">
                <a:pos x="2323120" y="2613510"/>
              </a:cxn>
              <a:cxn ang="0">
                <a:pos x="2870255" y="1614518"/>
              </a:cxn>
            </a:cxnLst>
            <a:rect l="txL" t="txT" r="txR" b="txB"/>
            <a:pathLst>
              <a:path w="2870255" h="2613510">
                <a:moveTo>
                  <a:pt x="0" y="0"/>
                </a:moveTo>
                <a:lnTo>
                  <a:pt x="2323120" y="2613510"/>
                </a:lnTo>
                <a:lnTo>
                  <a:pt x="2870255" y="1614518"/>
                </a:lnTo>
                <a:close/>
              </a:path>
            </a:pathLst>
          </a:custGeom>
          <a:solidFill>
            <a:srgbClr val="87C033"/>
          </a:solidFill>
          <a:ln w="12700" cap="flat" cmpd="sng">
            <a:solidFill>
              <a:srgbClr val="87C033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270" name="任意多边形 27" title=""/>
          <p:cNvSpPr/>
          <p:nvPr/>
        </p:nvSpPr>
        <p:spPr>
          <a:xfrm flipH="1">
            <a:off x="6096000" y="1614488"/>
            <a:ext cx="6096000" cy="5243512"/>
          </a:xfrm>
          <a:custGeom>
            <a:gdLst>
              <a:gd name="txL" fmla="*/ 0 w 6096000"/>
              <a:gd name="txT" fmla="*/ 0 h 5243479"/>
              <a:gd name="txR" fmla="*/ 6096000 w 6096000"/>
              <a:gd name="txB" fmla="*/ 5243479 h 5243479"/>
            </a:gdLst>
            <a:cxnLst>
              <a:cxn ang="0">
                <a:pos x="2" y="5243478"/>
              </a:cxn>
              <a:cxn ang="0">
                <a:pos x="0" y="5243478"/>
              </a:cxn>
              <a:cxn ang="0">
                <a:pos x="0" y="5243479"/>
              </a:cxn>
              <a:cxn ang="0">
                <a:pos x="2870259" y="0"/>
              </a:cxn>
              <a:cxn ang="0">
                <a:pos x="2323124" y="998992"/>
              </a:cxn>
              <a:cxn ang="0">
                <a:pos x="4064001" y="2957479"/>
              </a:cxn>
              <a:cxn ang="0">
                <a:pos x="6096000" y="1814479"/>
              </a:cxn>
            </a:cxnLst>
            <a:rect l="txL" t="txT" r="txR" b="txB"/>
            <a:pathLst>
              <a:path w="6096000" h="5243479">
                <a:moveTo>
                  <a:pt x="2" y="5243478"/>
                </a:moveTo>
                <a:lnTo>
                  <a:pt x="0" y="5243478"/>
                </a:lnTo>
                <a:lnTo>
                  <a:pt x="0" y="5243479"/>
                </a:lnTo>
                <a:close/>
                <a:moveTo>
                  <a:pt x="2870259" y="0"/>
                </a:moveTo>
                <a:lnTo>
                  <a:pt x="2323124" y="998992"/>
                </a:lnTo>
                <a:lnTo>
                  <a:pt x="4064001" y="2957479"/>
                </a:lnTo>
                <a:lnTo>
                  <a:pt x="6096000" y="1814479"/>
                </a:lnTo>
                <a:close/>
              </a:path>
            </a:pathLst>
          </a:custGeom>
          <a:solidFill>
            <a:srgbClr val="67B732"/>
          </a:solidFill>
          <a:ln w="12700" cap="flat" cmpd="sng">
            <a:solidFill>
              <a:srgbClr val="67B732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271" name="任意多边形 28" title=""/>
          <p:cNvSpPr/>
          <p:nvPr/>
        </p:nvSpPr>
        <p:spPr>
          <a:xfrm>
            <a:off x="6096000" y="4572000"/>
            <a:ext cx="6096000" cy="2286000"/>
          </a:xfrm>
          <a:custGeom>
            <a:gdLst>
              <a:gd name="txL" fmla="*/ 0 w 6095998"/>
              <a:gd name="txT" fmla="*/ 0 h 2285999"/>
              <a:gd name="txR" fmla="*/ 6095998 w 6095998"/>
              <a:gd name="txB" fmla="*/ 2285999 h 2285999"/>
            </a:gdLst>
            <a:cxnLst>
              <a:cxn ang="0">
                <a:pos x="2032000" y="0"/>
              </a:cxn>
              <a:cxn ang="0">
                <a:pos x="6095998" y="2285999"/>
              </a:cxn>
              <a:cxn ang="0">
                <a:pos x="0" y="2285999"/>
              </a:cxn>
            </a:cxnLst>
            <a:rect l="txL" t="txT" r="txR" b="txB"/>
            <a:pathLst>
              <a:path w="6095998" h="2285999">
                <a:moveTo>
                  <a:pt x="2032000" y="0"/>
                </a:moveTo>
                <a:lnTo>
                  <a:pt x="6095998" y="2285999"/>
                </a:lnTo>
                <a:lnTo>
                  <a:pt x="0" y="2285999"/>
                </a:lnTo>
                <a:close/>
              </a:path>
            </a:pathLst>
          </a:custGeom>
          <a:solidFill>
            <a:srgbClr val="099F3B"/>
          </a:solidFill>
          <a:ln w="12700" cap="flat" cmpd="sng">
            <a:solidFill>
              <a:srgbClr val="099F3B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272" name="任意多边形 29" title=""/>
          <p:cNvSpPr/>
          <p:nvPr/>
        </p:nvSpPr>
        <p:spPr>
          <a:xfrm>
            <a:off x="0" y="3429000"/>
            <a:ext cx="12192000" cy="3429000"/>
          </a:xfrm>
          <a:custGeom>
            <a:gdLst>
              <a:gd name="txL" fmla="*/ 0 w 12192000"/>
              <a:gd name="txT" fmla="*/ 0 h 3429000"/>
              <a:gd name="txR" fmla="*/ 12192000 w 12192000"/>
              <a:gd name="txB" fmla="*/ 3429000 h 3429000"/>
            </a:gdLst>
            <a:cxnLst>
              <a:cxn ang="0">
                <a:pos x="6096000" y="0"/>
              </a:cxn>
              <a:cxn ang="0">
                <a:pos x="8128000" y="1143000"/>
              </a:cxn>
              <a:cxn ang="0">
                <a:pos x="6096000" y="3428999"/>
              </a:cxn>
              <a:cxn ang="0">
                <a:pos x="12191998" y="3428999"/>
              </a:cxn>
              <a:cxn ang="0">
                <a:pos x="12192000" y="3429000"/>
              </a:cxn>
              <a:cxn ang="0">
                <a:pos x="0" y="3429000"/>
              </a:cxn>
            </a:cxnLst>
            <a:rect l="txL" t="txT" r="txR" b="txB"/>
            <a:pathLst>
              <a:path w="12192000" h="3429000">
                <a:moveTo>
                  <a:pt x="6096000" y="0"/>
                </a:moveTo>
                <a:lnTo>
                  <a:pt x="8128000" y="1143000"/>
                </a:lnTo>
                <a:lnTo>
                  <a:pt x="6096000" y="3428999"/>
                </a:lnTo>
                <a:lnTo>
                  <a:pt x="12191998" y="3428999"/>
                </a:lnTo>
                <a:lnTo>
                  <a:pt x="12192000" y="3429000"/>
                </a:lnTo>
                <a:lnTo>
                  <a:pt x="0" y="3429000"/>
                </a:lnTo>
                <a:close/>
              </a:path>
            </a:pathLst>
          </a:custGeom>
          <a:solidFill>
            <a:srgbClr val="1DAA3A"/>
          </a:solidFill>
          <a:ln w="12700" cap="flat" cmpd="sng">
            <a:solidFill>
              <a:srgbClr val="1DAA3A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274" name="文本框 12" title=""/>
          <p:cNvSpPr/>
          <p:nvPr/>
        </p:nvSpPr>
        <p:spPr>
          <a:xfrm>
            <a:off x="6245225" y="3657600"/>
            <a:ext cx="5543550" cy="7683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4400">
                <a:solidFill>
                  <a:schemeClr val="bg1"/>
                </a:solidFill>
                <a:latin typeface="Yuanti SC Regular" panose="02010600040101010101" charset="-122"/>
                <a:ea typeface="Yuanti SC Regular" panose="02010600040101010101" charset="-122"/>
                <a:sym typeface="方正兰亭粗黑_GBK" charset="-122"/>
              </a:rPr>
              <a:t>题型总结</a:t>
            </a:r>
          </a:p>
        </p:txBody>
      </p:sp>
    </p:spTree>
  </p:cSld>
  <p:clrMapOvr>
    <a:masterClrMapping/>
  </p:clrMapOvr>
  <p:transition/>
  <p:timing/>
</p:sld>
</file>

<file path=ppt/slides/slide1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2291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2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3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4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5" name="文本框 21" title=""/>
          <p:cNvSpPr/>
          <p:nvPr/>
        </p:nvSpPr>
        <p:spPr>
          <a:xfrm>
            <a:off x="456565" y="248603"/>
            <a:ext cx="5580063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3600" b="1">
                <a:solidFill>
                  <a:srgbClr val="099F3B"/>
                </a:solidFill>
                <a:latin typeface="Yuanti SC Bold" panose="02010600040101010101" charset="-122"/>
                <a:ea typeface="Yuanti SC Bold" panose="02010600040101010101" charset="-122"/>
                <a:cs typeface="Yuanti SC Bold" panose="02010600040101010101" charset="-122"/>
                <a:sym typeface="方正兰亭粗黑_GBK" charset="-122"/>
              </a:rPr>
              <a:t>题型一</a:t>
            </a:r>
            <a:r>
              <a:rPr lang="en-US" altLang="zh-CN" sz="3600" b="1">
                <a:solidFill>
                  <a:srgbClr val="099F3B"/>
                </a:solidFill>
                <a:latin typeface="Yuanti SC Bold" panose="02010600040101010101" charset="-122"/>
                <a:ea typeface="Yuanti SC Bold" panose="02010600040101010101" charset="-122"/>
                <a:cs typeface="Yuanti SC Bold" panose="02010600040101010101" charset="-122"/>
                <a:sym typeface="方正兰亭粗黑_GBK" charset="-122"/>
              </a:rPr>
              <a:t> </a:t>
            </a:r>
            <a:r>
              <a:rPr lang="zh-CN" altLang="en-US" sz="3600" b="1">
                <a:solidFill>
                  <a:srgbClr val="099F3B"/>
                </a:solidFill>
                <a:latin typeface="Yuanti SC Bold" panose="02010600040101010101" charset="-122"/>
                <a:ea typeface="Yuanti SC Bold" panose="02010600040101010101" charset="-122"/>
                <a:cs typeface="Yuanti SC Bold" panose="02010600040101010101" charset="-122"/>
                <a:sym typeface="方正兰亭粗黑_GBK" charset="-122"/>
              </a:rPr>
              <a:t>指数函数的概念</a:t>
            </a:r>
          </a:p>
        </p:txBody>
      </p:sp>
      <p:sp>
        <p:nvSpPr>
          <p:cNvPr id="2" name="Hexin Shape 2" title=""/>
          <p:cNvSpPr/>
          <p:nvPr/>
        </p:nvSpPr>
        <p:spPr>
          <a:xfrm>
            <a:off x="276352" y="368845"/>
            <a:ext cx="11402568" cy="107797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20000"/>
              </a:lnSpc>
            </a:pPr>
            <a:endParaRPr lang="en-US" altLang="zh-CN" sz="3200"/>
          </a:p>
        </p:txBody>
      </p:sp>
      <p:sp>
        <p:nvSpPr>
          <p:cNvPr id="9" name="矩形 8" title=""/>
          <p:cNvSpPr/>
          <p:nvPr>
            <p:custDataLst>
              <p:tags r:id="rId2"/>
            </p:custDataLst>
          </p:nvPr>
        </p:nvSpPr>
        <p:spPr>
          <a:xfrm>
            <a:off x="477032" y="692696"/>
            <a:ext cx="11237936" cy="73723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sz="2800" b="1" kern="10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2800" b="1" kern="10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sz="2800" b="1" kern="10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endParaRPr lang="zh-CN" altLang="zh-CN" sz="2800" kern="10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Object 4" title="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236345" y="669290"/>
          <a:ext cx="10618470" cy="284416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38" name="文档" r:id="rId4" imgW="8864600" imgH="2381250" progId="Word.Document.12">
                  <p:embed/>
                </p:oleObj>
              </mc:Choice>
              <mc:Fallback>
                <p:oleObj name="文档" r:id="rId4" imgW="8864600" imgH="238125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36345" y="669290"/>
                        <a:ext cx="10618470" cy="284416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 title=""/>
          <p:cNvSpPr txBox="1"/>
          <p:nvPr>
            <p:custDataLst>
              <p:tags r:id="rId6"/>
            </p:custDataLst>
          </p:nvPr>
        </p:nvSpPr>
        <p:spPr>
          <a:xfrm>
            <a:off x="501015" y="3428365"/>
            <a:ext cx="1110932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(1)</a:t>
            </a:r>
            <a:r>
              <a:rPr lang="zh-CN" altLang="en-US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解析</a:t>
            </a:r>
            <a:r>
              <a:rPr lang="en-US" altLang="zh-CN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</a:t>
            </a:r>
            <a:r>
              <a:rPr lang="zh-CN" altLang="en-US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根据指数函数的定义进行判断得①⑥⑧为指数函数</a:t>
            </a:r>
            <a:r>
              <a:rPr lang="en-US" altLang="zh-CN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  <a:endParaRPr lang="zh-CN" altLang="en-US" sz="2800" b="1" smtClean="0">
              <a:solidFill>
                <a:srgbClr val="FF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②中自变量不在指数上</a:t>
            </a:r>
            <a:r>
              <a:rPr lang="en-US" altLang="zh-CN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;</a:t>
            </a:r>
            <a:r>
              <a:rPr lang="zh-CN" altLang="en-US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③是</a:t>
            </a:r>
            <a:r>
              <a:rPr lang="en-US" altLang="zh-CN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-1</a:t>
            </a:r>
            <a:r>
              <a:rPr lang="zh-CN" altLang="en-US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与指数函数</a:t>
            </a:r>
            <a:r>
              <a:rPr lang="en-US" altLang="zh-CN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</a:t>
            </a:r>
            <a:r>
              <a:rPr lang="en-US" altLang="zh-CN" sz="2800" b="1" baseline="3000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lang="zh-CN" altLang="en-US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的乘积</a:t>
            </a:r>
            <a:r>
              <a:rPr lang="en-US" altLang="zh-CN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;</a:t>
            </a:r>
            <a:r>
              <a:rPr lang="zh-CN" altLang="en-US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④中底数</a:t>
            </a:r>
            <a:r>
              <a:rPr lang="en-US" altLang="zh-CN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-4&lt;0;</a:t>
            </a:r>
            <a:r>
              <a:rPr lang="zh-CN" altLang="en-US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⑤中定义域不是</a:t>
            </a:r>
            <a:r>
              <a:rPr lang="en-US" altLang="zh-CN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R;</a:t>
            </a:r>
            <a:r>
              <a:rPr lang="zh-CN" altLang="en-US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⑦中指数不是</a:t>
            </a:r>
            <a:r>
              <a:rPr lang="en-US" altLang="zh-CN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x,</a:t>
            </a:r>
            <a:r>
              <a:rPr lang="zh-CN" altLang="en-US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而是</a:t>
            </a:r>
            <a:r>
              <a:rPr lang="en-US" altLang="zh-CN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lang="en-US" altLang="zh-CN" sz="2800" b="1" baseline="3000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lang="en-US" altLang="zh-CN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</a:t>
            </a:r>
            <a:r>
              <a:rPr lang="zh-CN" altLang="en-US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故②③④⑤⑦都不是指数函数</a:t>
            </a:r>
            <a:r>
              <a:rPr lang="en-US" altLang="zh-CN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1" name="TextBox 10" title=""/>
          <p:cNvSpPr txBox="1"/>
          <p:nvPr>
            <p:custDataLst>
              <p:tags r:id="rId8"/>
            </p:custDataLst>
          </p:nvPr>
        </p:nvSpPr>
        <p:spPr>
          <a:xfrm>
            <a:off x="2856230" y="2828925"/>
            <a:ext cx="21812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mtClean="0">
                <a:solidFill>
                  <a:srgbClr val="FF0000"/>
                </a:solidFill>
              </a:rPr>
              <a:t>①⑥⑧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2291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2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3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4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5" name="文本框 21" title=""/>
          <p:cNvSpPr/>
          <p:nvPr/>
        </p:nvSpPr>
        <p:spPr>
          <a:xfrm>
            <a:off x="456565" y="248603"/>
            <a:ext cx="5580063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3600" b="1">
                <a:solidFill>
                  <a:srgbClr val="099F3B"/>
                </a:solidFill>
                <a:latin typeface="Yuanti SC Bold" panose="02010600040101010101" charset="-122"/>
                <a:ea typeface="Yuanti SC Bold" panose="02010600040101010101" charset="-122"/>
                <a:cs typeface="Yuanti SC Bold" panose="02010600040101010101" charset="-122"/>
                <a:sym typeface="方正兰亭粗黑_GBK" charset="-122"/>
              </a:rPr>
              <a:t>题型一</a:t>
            </a:r>
            <a:r>
              <a:rPr lang="en-US" altLang="zh-CN" sz="3600" b="1">
                <a:solidFill>
                  <a:srgbClr val="099F3B"/>
                </a:solidFill>
                <a:latin typeface="Yuanti SC Bold" panose="02010600040101010101" charset="-122"/>
                <a:ea typeface="Yuanti SC Bold" panose="02010600040101010101" charset="-122"/>
                <a:cs typeface="Yuanti SC Bold" panose="02010600040101010101" charset="-122"/>
                <a:sym typeface="方正兰亭粗黑_GBK" charset="-122"/>
              </a:rPr>
              <a:t> </a:t>
            </a:r>
            <a:r>
              <a:rPr lang="zh-CN" altLang="en-US" sz="3600" b="1">
                <a:solidFill>
                  <a:srgbClr val="099F3B"/>
                </a:solidFill>
                <a:latin typeface="Yuanti SC Bold" panose="02010600040101010101" charset="-122"/>
                <a:ea typeface="Yuanti SC Bold" panose="02010600040101010101" charset="-122"/>
                <a:cs typeface="Yuanti SC Bold" panose="02010600040101010101" charset="-122"/>
                <a:sym typeface="方正兰亭粗黑_GBK" charset="-122"/>
              </a:rPr>
              <a:t>指数函数的概念</a:t>
            </a:r>
          </a:p>
        </p:txBody>
      </p:sp>
      <p:sp>
        <p:nvSpPr>
          <p:cNvPr id="2" name="Hexin Shape 2" title=""/>
          <p:cNvSpPr/>
          <p:nvPr/>
        </p:nvSpPr>
        <p:spPr>
          <a:xfrm>
            <a:off x="276352" y="368845"/>
            <a:ext cx="11402568" cy="107797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20000"/>
              </a:lnSpc>
            </a:pPr>
            <a:endParaRPr lang="en-US" altLang="zh-CN" sz="3200"/>
          </a:p>
        </p:txBody>
      </p:sp>
      <p:sp>
        <p:nvSpPr>
          <p:cNvPr id="9" name="矩形 8" title=""/>
          <p:cNvSpPr/>
          <p:nvPr>
            <p:custDataLst>
              <p:tags r:id="rId2"/>
            </p:custDataLst>
          </p:nvPr>
        </p:nvSpPr>
        <p:spPr>
          <a:xfrm>
            <a:off x="477032" y="692696"/>
            <a:ext cx="11237936" cy="82994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sz="3200" b="1" kern="10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3200" b="1" kern="10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sz="3200" b="1" kern="10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endParaRPr lang="zh-CN" altLang="zh-CN" sz="3200" b="1" kern="10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72" name="Text Box 32" title="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296670" y="939165"/>
            <a:ext cx="9834245" cy="58356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sz="3200" b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(2)</a:t>
            </a:r>
            <a:r>
              <a:rPr lang="zh-CN" altLang="en-US" sz="3200" b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函数</a:t>
            </a:r>
            <a:r>
              <a:rPr lang="en-US" sz="3200" b="1" i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y</a:t>
            </a:r>
            <a:r>
              <a:rPr lang="en-US" sz="3200" b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=(2</a:t>
            </a:r>
            <a:r>
              <a:rPr lang="en-US" sz="3200" b="1" i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lang="en-US" sz="3200" b="1" baseline="3000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lang="en-US" sz="3200" b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-3</a:t>
            </a:r>
            <a:r>
              <a:rPr lang="en-US" sz="3200" b="1" i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lang="en-US" sz="3200" b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+2)</a:t>
            </a:r>
            <a:r>
              <a:rPr lang="en-US" sz="3200" b="1" i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lang="en-US" sz="3200" b="1" i="1" baseline="3000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lang="zh-CN" altLang="en-US" sz="3200" b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是指数函数</a:t>
            </a:r>
            <a:r>
              <a:rPr lang="en-US" sz="3200" b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</a:t>
            </a:r>
            <a:r>
              <a:rPr lang="zh-CN" altLang="en-US" sz="3200" b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则</a:t>
            </a:r>
            <a:r>
              <a:rPr lang="en-US" sz="3200" b="1" i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lang="zh-CN" altLang="en-US" sz="3200" b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的取值是</a:t>
            </a:r>
            <a:r>
              <a:rPr lang="en-US" sz="3200" b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lang="zh-CN" altLang="en-US" sz="3200" b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　　</a:t>
            </a:r>
            <a:r>
              <a:rPr lang="en-US" sz="3200" b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endParaRPr lang="zh-CN" altLang="en-US" sz="3200" b="1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8" name="对象 7" title="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1176020" y="1748790"/>
          <a:ext cx="9902190" cy="309372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39" name="文档" r:id="rId5" imgW="8864600" imgH="2774950" progId="Word.Document.12">
                  <p:embed/>
                </p:oleObj>
              </mc:Choice>
              <mc:Fallback>
                <p:oleObj name="文档" r:id="rId5" imgW="8864600" imgH="277495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76020" y="1748790"/>
                        <a:ext cx="9902190" cy="309372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2291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2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3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4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5" name="文本框 21" title=""/>
          <p:cNvSpPr/>
          <p:nvPr/>
        </p:nvSpPr>
        <p:spPr>
          <a:xfrm>
            <a:off x="576580" y="309245"/>
            <a:ext cx="8098790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3600" b="1">
                <a:solidFill>
                  <a:srgbClr val="099F3B"/>
                </a:solidFill>
                <a:latin typeface="Yuanti SC Bold" panose="02010600040101010101" charset="-122"/>
                <a:ea typeface="Yuanti SC Bold" panose="02010600040101010101" charset="-122"/>
                <a:cs typeface="Yuanti SC Bold" panose="02010600040101010101" charset="-122"/>
                <a:sym typeface="方正兰亭粗黑_GBK" charset="-122"/>
              </a:rPr>
              <a:t>题型二</a:t>
            </a:r>
            <a:r>
              <a:rPr lang="en-US" altLang="zh-CN" sz="3600" b="1">
                <a:solidFill>
                  <a:srgbClr val="099F3B"/>
                </a:solidFill>
                <a:latin typeface="Yuanti SC Bold" panose="02010600040101010101" charset="-122"/>
                <a:ea typeface="Yuanti SC Bold" panose="02010600040101010101" charset="-122"/>
                <a:cs typeface="Yuanti SC Bold" panose="02010600040101010101" charset="-122"/>
                <a:sym typeface="方正兰亭粗黑_GBK" charset="-122"/>
              </a:rPr>
              <a:t> </a:t>
            </a:r>
            <a:r>
              <a:rPr lang="zh-CN" altLang="en-US" sz="3600" b="1">
                <a:solidFill>
                  <a:srgbClr val="099F3B"/>
                </a:solidFill>
                <a:latin typeface="Yuanti SC Bold" panose="02010600040101010101" charset="-122"/>
                <a:ea typeface="Yuanti SC Bold" panose="02010600040101010101" charset="-122"/>
                <a:cs typeface="Yuanti SC Bold" panose="02010600040101010101" charset="-122"/>
                <a:sym typeface="方正兰亭粗黑_GBK" charset="-122"/>
              </a:rPr>
              <a:t>指数函数的解析式</a:t>
            </a:r>
          </a:p>
        </p:txBody>
      </p:sp>
      <p:sp>
        <p:nvSpPr>
          <p:cNvPr id="2" name="Hexin Shape 2" title=""/>
          <p:cNvSpPr/>
          <p:nvPr/>
        </p:nvSpPr>
        <p:spPr>
          <a:xfrm>
            <a:off x="276352" y="368845"/>
            <a:ext cx="11402568" cy="107797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20000"/>
              </a:lnSpc>
            </a:pPr>
            <a:endParaRPr lang="en-US" altLang="zh-CN" sz="3200"/>
          </a:p>
        </p:txBody>
      </p:sp>
      <p:sp>
        <p:nvSpPr>
          <p:cNvPr id="9" name="矩形 8" title=""/>
          <p:cNvSpPr/>
          <p:nvPr>
            <p:custDataLst>
              <p:tags r:id="rId2"/>
            </p:custDataLst>
          </p:nvPr>
        </p:nvSpPr>
        <p:spPr>
          <a:xfrm>
            <a:off x="516402" y="968921"/>
            <a:ext cx="11237936" cy="82994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sz="3200" b="1" kern="100" smtClean="0">
                <a:solidFill>
                  <a:srgbClr val="0000FF"/>
                </a:solidFill>
                <a:latin typeface="Times New Roman" panose="02020603050405020304" pitchFamily="18" charset="0"/>
                <a:ea typeface="幼圆" panose="02010509060101010101" charset="-122"/>
                <a:cs typeface="Times New Roman" panose="02020603050405020304" pitchFamily="18" charset="0"/>
              </a:rPr>
              <a:t>例</a:t>
            </a:r>
            <a:r>
              <a:rPr lang="en-US" altLang="zh-CN" sz="3200" b="1" kern="100" smtClean="0">
                <a:solidFill>
                  <a:srgbClr val="0000FF"/>
                </a:solidFill>
                <a:latin typeface="Times New Roman" panose="02020603050405020304" pitchFamily="18" charset="0"/>
                <a:ea typeface="幼圆" panose="02010509060101010101" charset="-122"/>
                <a:cs typeface="Times New Roman" panose="02020603050405020304" pitchFamily="18" charset="0"/>
              </a:rPr>
              <a:t>2</a:t>
            </a:r>
            <a:r>
              <a:rPr lang="zh-CN" altLang="zh-CN" sz="3200" b="1" kern="100" smtClean="0">
                <a:solidFill>
                  <a:srgbClr val="0000FF"/>
                </a:solidFill>
                <a:latin typeface="Times New Roman" panose="02020603050405020304" pitchFamily="18" charset="0"/>
                <a:ea typeface="幼圆" panose="02010509060101010101" charset="-122"/>
                <a:cs typeface="Times New Roman" panose="02020603050405020304" pitchFamily="18" charset="0"/>
              </a:rPr>
              <a:t>　</a:t>
            </a:r>
            <a:endParaRPr lang="zh-CN" altLang="zh-CN" sz="3200" b="1" kern="100">
              <a:effectLst/>
              <a:latin typeface="Times New Roman" panose="02020603050405020304" pitchFamily="18" charset="0"/>
              <a:ea typeface="幼圆" panose="02010509060101010101" charset="-122"/>
              <a:cs typeface="Times New Roman" panose="02020603050405020304" pitchFamily="18" charset="0"/>
            </a:endParaRPr>
          </a:p>
        </p:txBody>
      </p:sp>
      <p:sp>
        <p:nvSpPr>
          <p:cNvPr id="5" name="TextBox 4" title=""/>
          <p:cNvSpPr txBox="1"/>
          <p:nvPr>
            <p:custDataLst>
              <p:tags r:id="rId3"/>
            </p:custDataLst>
          </p:nvPr>
        </p:nvSpPr>
        <p:spPr>
          <a:xfrm>
            <a:off x="1416179" y="969153"/>
            <a:ext cx="857256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若指数函数</a:t>
            </a:r>
            <a:r>
              <a:rPr lang="en-US" sz="3200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32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200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32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32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的图象经过点</a:t>
            </a:r>
            <a:r>
              <a:rPr lang="en-US" sz="32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(2,9),</a:t>
            </a:r>
            <a:r>
              <a:rPr lang="zh-CN" altLang="en-US" sz="32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求</a:t>
            </a:r>
            <a:r>
              <a:rPr lang="en-US" sz="3200" b="1" i="1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</a:t>
            </a:r>
            <a:r>
              <a:rPr lang="en-US" sz="3200" b="1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</a:t>
            </a:r>
            <a:r>
              <a:rPr lang="en-US" sz="3200" b="1" i="1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x</a:t>
            </a:r>
            <a:r>
              <a:rPr lang="en-US" sz="3200" b="1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</a:t>
            </a:r>
            <a:r>
              <a:rPr lang="zh-CN" altLang="en-US" sz="32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及</a:t>
            </a:r>
            <a:r>
              <a:rPr lang="en-US" sz="3200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32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(-1).</a:t>
            </a:r>
            <a:endParaRPr lang="zh-CN" altLang="en-US" sz="3200" b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对象 3" title="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1536065" y="1929130"/>
          <a:ext cx="11227435" cy="378206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0" name="文档" r:id="rId5" imgW="8864600" imgH="2978150" progId="Word.Document.12">
                  <p:embed/>
                </p:oleObj>
              </mc:Choice>
              <mc:Fallback>
                <p:oleObj name="文档" r:id="rId5" imgW="8864600" imgH="297815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36065" y="1929130"/>
                        <a:ext cx="11227435" cy="378206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flipH="1">
            <a:off x="10769600" y="11823700"/>
            <a:ext cx="0" cy="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2291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2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3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4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5" name="文本框 21" title=""/>
          <p:cNvSpPr/>
          <p:nvPr/>
        </p:nvSpPr>
        <p:spPr>
          <a:xfrm>
            <a:off x="576580" y="309245"/>
            <a:ext cx="8098790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3600" b="1">
                <a:solidFill>
                  <a:srgbClr val="099F3B"/>
                </a:solidFill>
                <a:latin typeface="Yuanti SC Bold" panose="02010600040101010101" charset="-122"/>
                <a:ea typeface="Yuanti SC Bold" panose="02010600040101010101" charset="-122"/>
                <a:cs typeface="Yuanti SC Bold" panose="02010600040101010101" charset="-122"/>
                <a:sym typeface="方正兰亭粗黑_GBK" charset="-122"/>
              </a:rPr>
              <a:t>题型三</a:t>
            </a:r>
            <a:r>
              <a:rPr lang="en-US" altLang="zh-CN" sz="3600" b="1">
                <a:solidFill>
                  <a:srgbClr val="099F3B"/>
                </a:solidFill>
                <a:latin typeface="Yuanti SC Bold" panose="02010600040101010101" charset="-122"/>
                <a:ea typeface="Yuanti SC Bold" panose="02010600040101010101" charset="-122"/>
                <a:cs typeface="Yuanti SC Bold" panose="02010600040101010101" charset="-122"/>
                <a:sym typeface="方正兰亭粗黑_GBK" charset="-122"/>
              </a:rPr>
              <a:t> </a:t>
            </a:r>
            <a:r>
              <a:rPr lang="zh-CN" altLang="en-US" sz="3600" b="1">
                <a:solidFill>
                  <a:srgbClr val="099F3B"/>
                </a:solidFill>
                <a:latin typeface="Yuanti SC Bold" panose="02010600040101010101" charset="-122"/>
                <a:ea typeface="Yuanti SC Bold" panose="02010600040101010101" charset="-122"/>
                <a:cs typeface="Yuanti SC Bold" panose="02010600040101010101" charset="-122"/>
                <a:sym typeface="方正兰亭粗黑_GBK" charset="-122"/>
              </a:rPr>
              <a:t>指数函数的定义域、值域</a:t>
            </a:r>
          </a:p>
        </p:txBody>
      </p:sp>
      <p:sp>
        <p:nvSpPr>
          <p:cNvPr id="2" name="Hexin Shape 2" title=""/>
          <p:cNvSpPr/>
          <p:nvPr/>
        </p:nvSpPr>
        <p:spPr>
          <a:xfrm>
            <a:off x="276352" y="368845"/>
            <a:ext cx="11402568" cy="107797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20000"/>
              </a:lnSpc>
            </a:pPr>
            <a:endParaRPr lang="en-US" altLang="zh-CN" sz="3200"/>
          </a:p>
        </p:txBody>
      </p:sp>
      <p:sp>
        <p:nvSpPr>
          <p:cNvPr id="9" name="矩形 8" title=""/>
          <p:cNvSpPr/>
          <p:nvPr>
            <p:custDataLst>
              <p:tags r:id="rId2"/>
            </p:custDataLst>
          </p:nvPr>
        </p:nvSpPr>
        <p:spPr>
          <a:xfrm>
            <a:off x="516402" y="968921"/>
            <a:ext cx="11237936" cy="82994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sz="3200" b="1" kern="100" smtClean="0">
                <a:solidFill>
                  <a:srgbClr val="0000FF"/>
                </a:solidFill>
                <a:latin typeface="Times New Roman" panose="02020603050405020304" pitchFamily="18" charset="0"/>
                <a:ea typeface="幼圆" panose="02010509060101010101" charset="-122"/>
                <a:cs typeface="Times New Roman" panose="02020603050405020304" pitchFamily="18" charset="0"/>
              </a:rPr>
              <a:t>例</a:t>
            </a:r>
            <a:r>
              <a:rPr lang="en-US" altLang="zh-CN" sz="3200" b="1" kern="100" smtClean="0">
                <a:solidFill>
                  <a:srgbClr val="0000FF"/>
                </a:solidFill>
                <a:latin typeface="Times New Roman" panose="02020603050405020304" pitchFamily="18" charset="0"/>
                <a:ea typeface="幼圆" panose="02010509060101010101" charset="-122"/>
                <a:cs typeface="Times New Roman" panose="02020603050405020304" pitchFamily="18" charset="0"/>
              </a:rPr>
              <a:t>3</a:t>
            </a:r>
            <a:r>
              <a:rPr lang="zh-CN" altLang="zh-CN" sz="3200" b="1" kern="100" smtClean="0">
                <a:solidFill>
                  <a:srgbClr val="0000FF"/>
                </a:solidFill>
                <a:latin typeface="Times New Roman" panose="02020603050405020304" pitchFamily="18" charset="0"/>
                <a:ea typeface="幼圆" panose="02010509060101010101" charset="-122"/>
                <a:cs typeface="Times New Roman" panose="02020603050405020304" pitchFamily="18" charset="0"/>
              </a:rPr>
              <a:t>　</a:t>
            </a:r>
            <a:endParaRPr lang="zh-CN" altLang="zh-CN" sz="3200" b="1" kern="100">
              <a:effectLst/>
              <a:latin typeface="Times New Roman" panose="02020603050405020304" pitchFamily="18" charset="0"/>
              <a:ea typeface="幼圆" panose="02010509060101010101" charset="-122"/>
              <a:cs typeface="Times New Roman" panose="02020603050405020304" pitchFamily="18" charset="0"/>
            </a:endParaRPr>
          </a:p>
        </p:txBody>
      </p:sp>
      <p:sp>
        <p:nvSpPr>
          <p:cNvPr id="8" name="TextBox 7" title=""/>
          <p:cNvSpPr txBox="1"/>
          <p:nvPr>
            <p:custDataLst>
              <p:tags r:id="rId3"/>
            </p:custDataLst>
          </p:nvPr>
        </p:nvSpPr>
        <p:spPr>
          <a:xfrm>
            <a:off x="1336804" y="1209102"/>
            <a:ext cx="85725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mtClean="0"/>
              <a:t>求下列函数的定义域和值域</a:t>
            </a:r>
            <a:r>
              <a:rPr lang="en-US" sz="2800" b="1" smtClean="0"/>
              <a:t>:</a:t>
            </a:r>
            <a:endParaRPr lang="zh-CN" altLang="en-US" sz="2800" b="1"/>
          </a:p>
        </p:txBody>
      </p:sp>
      <p:graphicFrame>
        <p:nvGraphicFramePr>
          <p:cNvPr id="14341" name="Object 1" title="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1116330" y="1629410"/>
          <a:ext cx="3428365" cy="55626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1" name="文档" r:id="rId5" imgW="3708400" imgH="603250" progId="Word.Document.12">
                  <p:embed/>
                </p:oleObj>
              </mc:Choice>
              <mc:Fallback>
                <p:oleObj name="文档" r:id="rId5" imgW="3708400" imgH="60325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16330" y="1629410"/>
                        <a:ext cx="3428365" cy="55626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 title=""/>
          <p:cNvGraphicFramePr>
            <a:graphicFrameLocks noChangeAspect="1"/>
          </p:cNvGraphicFramePr>
          <p:nvPr>
            <p:custDataLst>
              <p:tags r:id="rId7"/>
            </p:custDataLst>
          </p:nvPr>
        </p:nvGraphicFramePr>
        <p:xfrm>
          <a:off x="996315" y="2368550"/>
          <a:ext cx="7611745" cy="222059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2" name="文档" r:id="rId8" imgW="8864600" imgH="2578100" progId="Word.Document.12">
                  <p:embed/>
                </p:oleObj>
              </mc:Choice>
              <mc:Fallback>
                <p:oleObj name="文档" r:id="rId8" imgW="8864600" imgH="257810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96315" y="2368550"/>
                        <a:ext cx="7611745" cy="222059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4" name="Object 1" title=""/>
          <p:cNvGraphicFramePr>
            <a:graphicFrameLocks noChangeAspect="1"/>
          </p:cNvGraphicFramePr>
          <p:nvPr>
            <p:custDataLst>
              <p:tags r:id="rId11"/>
            </p:custDataLst>
          </p:nvPr>
        </p:nvGraphicFramePr>
        <p:xfrm>
          <a:off x="6156325" y="1569085"/>
          <a:ext cx="3314700" cy="7143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3" name="文档" r:id="rId13" imgW="3708400" imgH="800100" progId="Word.Document.12">
                  <p:embed/>
                </p:oleObj>
              </mc:Choice>
              <mc:Fallback>
                <p:oleObj name="文档" r:id="rId13" imgW="3708400" imgH="80010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156325" y="1569085"/>
                        <a:ext cx="3314700" cy="71437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 title=""/>
          <p:cNvGraphicFramePr>
            <a:graphicFrameLocks noChangeAspect="1"/>
          </p:cNvGraphicFramePr>
          <p:nvPr>
            <p:custDataLst>
              <p:tags r:id="rId16"/>
            </p:custDataLst>
          </p:nvPr>
        </p:nvGraphicFramePr>
        <p:xfrm>
          <a:off x="996315" y="4589145"/>
          <a:ext cx="8374380" cy="206819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4" name="文档" r:id="rId17" imgW="8864600" imgH="2184400" progId="Word.Document.12">
                  <p:embed/>
                </p:oleObj>
              </mc:Choice>
              <mc:Fallback>
                <p:oleObj name="文档" r:id="rId17" imgW="8864600" imgH="218440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996315" y="4589145"/>
                        <a:ext cx="8374380" cy="206819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2291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2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3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4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5" name="文本框 21" title=""/>
          <p:cNvSpPr/>
          <p:nvPr/>
        </p:nvSpPr>
        <p:spPr>
          <a:xfrm>
            <a:off x="576580" y="309245"/>
            <a:ext cx="8098790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3600" b="1">
                <a:solidFill>
                  <a:srgbClr val="099F3B"/>
                </a:solidFill>
                <a:latin typeface="Yuanti SC Bold" panose="02010600040101010101" charset="-122"/>
                <a:ea typeface="Yuanti SC Bold" panose="02010600040101010101" charset="-122"/>
                <a:cs typeface="Yuanti SC Bold" panose="02010600040101010101" charset="-122"/>
                <a:sym typeface="方正兰亭粗黑_GBK" charset="-122"/>
              </a:rPr>
              <a:t>题型三</a:t>
            </a:r>
            <a:r>
              <a:rPr lang="en-US" altLang="zh-CN" sz="3600" b="1">
                <a:solidFill>
                  <a:srgbClr val="099F3B"/>
                </a:solidFill>
                <a:latin typeface="Yuanti SC Bold" panose="02010600040101010101" charset="-122"/>
                <a:ea typeface="Yuanti SC Bold" panose="02010600040101010101" charset="-122"/>
                <a:cs typeface="Yuanti SC Bold" panose="02010600040101010101" charset="-122"/>
                <a:sym typeface="方正兰亭粗黑_GBK" charset="-122"/>
              </a:rPr>
              <a:t> </a:t>
            </a:r>
            <a:r>
              <a:rPr lang="zh-CN" altLang="en-US" sz="3600" b="1">
                <a:solidFill>
                  <a:srgbClr val="099F3B"/>
                </a:solidFill>
                <a:latin typeface="Yuanti SC Bold" panose="02010600040101010101" charset="-122"/>
                <a:ea typeface="Yuanti SC Bold" panose="02010600040101010101" charset="-122"/>
                <a:cs typeface="Yuanti SC Bold" panose="02010600040101010101" charset="-122"/>
                <a:sym typeface="方正兰亭粗黑_GBK" charset="-122"/>
              </a:rPr>
              <a:t>指数函数的定义域、值域</a:t>
            </a:r>
          </a:p>
        </p:txBody>
      </p:sp>
      <p:sp>
        <p:nvSpPr>
          <p:cNvPr id="2" name="Hexin Shape 2" title=""/>
          <p:cNvSpPr/>
          <p:nvPr/>
        </p:nvSpPr>
        <p:spPr>
          <a:xfrm>
            <a:off x="276352" y="368845"/>
            <a:ext cx="11402568" cy="107797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20000"/>
              </a:lnSpc>
            </a:pPr>
            <a:endParaRPr lang="en-US" altLang="zh-CN" sz="3200"/>
          </a:p>
        </p:txBody>
      </p:sp>
      <p:sp>
        <p:nvSpPr>
          <p:cNvPr id="9" name="矩形 8" title=""/>
          <p:cNvSpPr/>
          <p:nvPr>
            <p:custDataLst>
              <p:tags r:id="rId2"/>
            </p:custDataLst>
          </p:nvPr>
        </p:nvSpPr>
        <p:spPr>
          <a:xfrm>
            <a:off x="516402" y="968921"/>
            <a:ext cx="11237936" cy="82994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sz="3200" b="1" kern="100" smtClean="0">
                <a:solidFill>
                  <a:srgbClr val="0000FF"/>
                </a:solidFill>
                <a:latin typeface="Times New Roman" panose="02020603050405020304" pitchFamily="18" charset="0"/>
                <a:ea typeface="幼圆" panose="02010509060101010101" charset="-122"/>
                <a:cs typeface="Times New Roman" panose="02020603050405020304" pitchFamily="18" charset="0"/>
              </a:rPr>
              <a:t>例</a:t>
            </a:r>
            <a:r>
              <a:rPr lang="en-US" altLang="zh-CN" sz="3200" b="1" kern="100" smtClean="0">
                <a:solidFill>
                  <a:srgbClr val="0000FF"/>
                </a:solidFill>
                <a:latin typeface="Times New Roman" panose="02020603050405020304" pitchFamily="18" charset="0"/>
                <a:ea typeface="幼圆" panose="02010509060101010101" charset="-122"/>
                <a:cs typeface="Times New Roman" panose="02020603050405020304" pitchFamily="18" charset="0"/>
              </a:rPr>
              <a:t>3</a:t>
            </a:r>
            <a:r>
              <a:rPr lang="zh-CN" altLang="zh-CN" sz="3200" b="1" kern="100" smtClean="0">
                <a:solidFill>
                  <a:srgbClr val="0000FF"/>
                </a:solidFill>
                <a:latin typeface="Times New Roman" panose="02020603050405020304" pitchFamily="18" charset="0"/>
                <a:ea typeface="幼圆" panose="02010509060101010101" charset="-122"/>
                <a:cs typeface="Times New Roman" panose="02020603050405020304" pitchFamily="18" charset="0"/>
              </a:rPr>
              <a:t>　</a:t>
            </a:r>
            <a:endParaRPr lang="zh-CN" altLang="zh-CN" sz="3200" b="1" kern="100">
              <a:effectLst/>
              <a:latin typeface="Times New Roman" panose="02020603050405020304" pitchFamily="18" charset="0"/>
              <a:ea typeface="幼圆" panose="02010509060101010101" charset="-122"/>
              <a:cs typeface="Times New Roman" panose="02020603050405020304" pitchFamily="18" charset="0"/>
            </a:endParaRPr>
          </a:p>
        </p:txBody>
      </p:sp>
      <p:sp>
        <p:nvSpPr>
          <p:cNvPr id="8" name="TextBox 7" title=""/>
          <p:cNvSpPr txBox="1"/>
          <p:nvPr>
            <p:custDataLst>
              <p:tags r:id="rId3"/>
            </p:custDataLst>
          </p:nvPr>
        </p:nvSpPr>
        <p:spPr>
          <a:xfrm>
            <a:off x="1336804" y="1209102"/>
            <a:ext cx="85725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mtClean="0"/>
              <a:t>求下列函数的定义域和值域</a:t>
            </a:r>
            <a:r>
              <a:rPr lang="en-US" sz="2800" b="1" smtClean="0"/>
              <a:t>:</a:t>
            </a:r>
            <a:endParaRPr lang="zh-CN" altLang="en-US" sz="2800" b="1"/>
          </a:p>
        </p:txBody>
      </p:sp>
      <p:graphicFrame>
        <p:nvGraphicFramePr>
          <p:cNvPr id="3" name="Object 1" title="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1596390" y="1569085"/>
          <a:ext cx="3831590" cy="1035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5" name="文档" r:id="rId5" imgW="3708400" imgH="1003300" progId="Word.Document.12">
                  <p:embed/>
                </p:oleObj>
              </mc:Choice>
              <mc:Fallback>
                <p:oleObj name="文档" r:id="rId5" imgW="3708400" imgH="100330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6390" y="1569085"/>
                        <a:ext cx="3831590" cy="10350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 title=""/>
          <p:cNvGraphicFramePr>
            <a:graphicFrameLocks noChangeAspect="1"/>
          </p:cNvGraphicFramePr>
          <p:nvPr>
            <p:custDataLst>
              <p:tags r:id="rId8"/>
            </p:custDataLst>
          </p:nvPr>
        </p:nvGraphicFramePr>
        <p:xfrm>
          <a:off x="2075815" y="2649220"/>
          <a:ext cx="9926320" cy="33432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6" name="文档" r:id="rId9" imgW="8864600" imgH="2978150" progId="Word.Document.12">
                  <p:embed/>
                </p:oleObj>
              </mc:Choice>
              <mc:Fallback>
                <p:oleObj name="文档" r:id="rId9" imgW="8864600" imgH="297815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075815" y="2649220"/>
                        <a:ext cx="9926320" cy="334327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2291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2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3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4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5" name="文本框 21" title=""/>
          <p:cNvSpPr/>
          <p:nvPr/>
        </p:nvSpPr>
        <p:spPr>
          <a:xfrm>
            <a:off x="576580" y="309245"/>
            <a:ext cx="8098790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3600" b="1">
                <a:solidFill>
                  <a:srgbClr val="099F3B"/>
                </a:solidFill>
                <a:latin typeface="Yuanti SC Bold" panose="02010600040101010101" charset="-122"/>
                <a:ea typeface="Yuanti SC Bold" panose="02010600040101010101" charset="-122"/>
                <a:cs typeface="Yuanti SC Bold" panose="02010600040101010101" charset="-122"/>
                <a:sym typeface="方正兰亭粗黑_GBK" charset="-122"/>
              </a:rPr>
              <a:t>题型三</a:t>
            </a:r>
            <a:r>
              <a:rPr lang="en-US" altLang="zh-CN" sz="3600" b="1">
                <a:solidFill>
                  <a:srgbClr val="099F3B"/>
                </a:solidFill>
                <a:latin typeface="Yuanti SC Bold" panose="02010600040101010101" charset="-122"/>
                <a:ea typeface="Yuanti SC Bold" panose="02010600040101010101" charset="-122"/>
                <a:cs typeface="Yuanti SC Bold" panose="02010600040101010101" charset="-122"/>
                <a:sym typeface="方正兰亭粗黑_GBK" charset="-122"/>
              </a:rPr>
              <a:t> </a:t>
            </a:r>
            <a:r>
              <a:rPr lang="zh-CN" altLang="en-US" sz="3600" b="1">
                <a:solidFill>
                  <a:srgbClr val="099F3B"/>
                </a:solidFill>
                <a:latin typeface="Yuanti SC Bold" panose="02010600040101010101" charset="-122"/>
                <a:ea typeface="Yuanti SC Bold" panose="02010600040101010101" charset="-122"/>
                <a:cs typeface="Yuanti SC Bold" panose="02010600040101010101" charset="-122"/>
                <a:sym typeface="方正兰亭粗黑_GBK" charset="-122"/>
              </a:rPr>
              <a:t>指数函数的定义域、值域</a:t>
            </a:r>
          </a:p>
        </p:txBody>
      </p:sp>
      <p:sp>
        <p:nvSpPr>
          <p:cNvPr id="2" name="Hexin Shape 2" title=""/>
          <p:cNvSpPr/>
          <p:nvPr/>
        </p:nvSpPr>
        <p:spPr>
          <a:xfrm>
            <a:off x="276352" y="368845"/>
            <a:ext cx="11402568" cy="107797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20000"/>
              </a:lnSpc>
            </a:pPr>
            <a:endParaRPr lang="en-US" altLang="zh-CN" sz="3200"/>
          </a:p>
        </p:txBody>
      </p:sp>
      <p:sp>
        <p:nvSpPr>
          <p:cNvPr id="9" name="矩形 8" title=""/>
          <p:cNvSpPr/>
          <p:nvPr>
            <p:custDataLst>
              <p:tags r:id="rId2"/>
            </p:custDataLst>
          </p:nvPr>
        </p:nvSpPr>
        <p:spPr>
          <a:xfrm>
            <a:off x="516402" y="968921"/>
            <a:ext cx="11237936" cy="82994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sz="3200" b="1" kern="100" smtClean="0">
                <a:solidFill>
                  <a:srgbClr val="0000FF"/>
                </a:solidFill>
                <a:latin typeface="Times New Roman" panose="02020603050405020304" pitchFamily="18" charset="0"/>
                <a:ea typeface="幼圆" panose="02010509060101010101" charset="-122"/>
                <a:cs typeface="Times New Roman" panose="02020603050405020304" pitchFamily="18" charset="0"/>
              </a:rPr>
              <a:t>例</a:t>
            </a:r>
            <a:r>
              <a:rPr lang="en-US" altLang="zh-CN" sz="3200" b="1" kern="100" smtClean="0">
                <a:solidFill>
                  <a:srgbClr val="0000FF"/>
                </a:solidFill>
                <a:latin typeface="Times New Roman" panose="02020603050405020304" pitchFamily="18" charset="0"/>
                <a:ea typeface="幼圆" panose="02010509060101010101" charset="-122"/>
                <a:cs typeface="Times New Roman" panose="02020603050405020304" pitchFamily="18" charset="0"/>
              </a:rPr>
              <a:t>3</a:t>
            </a:r>
            <a:r>
              <a:rPr lang="zh-CN" altLang="zh-CN" sz="3200" b="1" kern="100" smtClean="0">
                <a:solidFill>
                  <a:srgbClr val="0000FF"/>
                </a:solidFill>
                <a:latin typeface="Times New Roman" panose="02020603050405020304" pitchFamily="18" charset="0"/>
                <a:ea typeface="幼圆" panose="02010509060101010101" charset="-122"/>
                <a:cs typeface="Times New Roman" panose="02020603050405020304" pitchFamily="18" charset="0"/>
              </a:rPr>
              <a:t>　</a:t>
            </a:r>
            <a:endParaRPr lang="zh-CN" altLang="zh-CN" sz="3200" b="1" kern="100">
              <a:effectLst/>
              <a:latin typeface="Times New Roman" panose="02020603050405020304" pitchFamily="18" charset="0"/>
              <a:ea typeface="幼圆" panose="02010509060101010101" charset="-122"/>
              <a:cs typeface="Times New Roman" panose="02020603050405020304" pitchFamily="18" charset="0"/>
            </a:endParaRPr>
          </a:p>
        </p:txBody>
      </p:sp>
      <p:sp>
        <p:nvSpPr>
          <p:cNvPr id="8" name="TextBox 7" title=""/>
          <p:cNvSpPr txBox="1"/>
          <p:nvPr>
            <p:custDataLst>
              <p:tags r:id="rId3"/>
            </p:custDataLst>
          </p:nvPr>
        </p:nvSpPr>
        <p:spPr>
          <a:xfrm>
            <a:off x="1336804" y="1209102"/>
            <a:ext cx="85725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mtClean="0"/>
              <a:t>求下列函数的定义域和值域</a:t>
            </a:r>
            <a:r>
              <a:rPr lang="en-US" sz="2800" b="1" smtClean="0"/>
              <a:t>:</a:t>
            </a:r>
            <a:endParaRPr lang="zh-CN" altLang="en-US" sz="2800" b="1"/>
          </a:p>
        </p:txBody>
      </p:sp>
      <p:sp>
        <p:nvSpPr>
          <p:cNvPr id="5" name="TextBox 4" title=""/>
          <p:cNvSpPr txBox="1"/>
          <p:nvPr>
            <p:custDataLst>
              <p:tags r:id="rId4"/>
            </p:custDataLst>
          </p:nvPr>
        </p:nvSpPr>
        <p:spPr>
          <a:xfrm>
            <a:off x="576580" y="1731010"/>
            <a:ext cx="9306560" cy="9315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200" b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(4)</a:t>
            </a:r>
            <a:r>
              <a:rPr lang="en-US" sz="3200" b="1" i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y</a:t>
            </a:r>
            <a:r>
              <a:rPr lang="en-US" sz="3200" b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=4</a:t>
            </a:r>
            <a:r>
              <a:rPr lang="en-US" sz="3200" b="1" i="1" baseline="3000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lang="en-US" sz="3200" b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+2</a:t>
            </a:r>
            <a:r>
              <a:rPr lang="en-US" sz="3200" b="1" i="1" baseline="3000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lang="en-US" sz="3200" b="1" baseline="3000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+1</a:t>
            </a:r>
            <a:r>
              <a:rPr lang="en-US" sz="3200" b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+3.</a:t>
            </a:r>
            <a:r>
              <a:rPr lang="zh-CN" altLang="en-US" sz="3200" b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6" name="TextBox 5" title=""/>
          <p:cNvSpPr txBox="1"/>
          <p:nvPr>
            <p:custDataLst>
              <p:tags r:id="rId5"/>
            </p:custDataLst>
          </p:nvPr>
        </p:nvSpPr>
        <p:spPr>
          <a:xfrm>
            <a:off x="996128" y="2576026"/>
            <a:ext cx="8143932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解</a:t>
            </a:r>
            <a:r>
              <a:rPr lang="en-US" altLang="zh-CN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:(4)</a:t>
            </a:r>
            <a:r>
              <a:rPr lang="zh-CN" altLang="en-US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定义域为</a:t>
            </a:r>
            <a:r>
              <a:rPr lang="en-US" altLang="zh-CN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R.</a:t>
            </a:r>
            <a:endParaRPr lang="zh-CN" altLang="en-US" sz="2800" b="1" smtClean="0">
              <a:solidFill>
                <a:srgbClr val="FF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r>
              <a:rPr lang="zh-CN" altLang="en-US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由题意</a:t>
            </a:r>
            <a:r>
              <a:rPr lang="en-US" altLang="zh-CN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</a:t>
            </a:r>
            <a:r>
              <a:rPr lang="zh-CN" altLang="en-US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得</a:t>
            </a:r>
            <a:r>
              <a:rPr lang="en-US" altLang="zh-CN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y=4</a:t>
            </a:r>
            <a:r>
              <a:rPr lang="en-US" altLang="zh-CN" sz="2800" b="1" baseline="3000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lang="en-US" altLang="zh-CN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+2</a:t>
            </a:r>
            <a:r>
              <a:rPr lang="en-US" altLang="zh-CN" sz="2800" b="1" baseline="3000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x+1</a:t>
            </a:r>
            <a:r>
              <a:rPr lang="en-US" altLang="zh-CN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+3=(2</a:t>
            </a:r>
            <a:r>
              <a:rPr lang="en-US" altLang="zh-CN" sz="2800" b="1" baseline="3000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lang="en-US" altLang="zh-CN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+1)</a:t>
            </a:r>
            <a:r>
              <a:rPr lang="en-US" altLang="zh-CN" sz="2800" b="1" baseline="3000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lang="en-US" altLang="zh-CN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+2,</a:t>
            </a:r>
            <a:endParaRPr lang="zh-CN" altLang="en-US" sz="2800" b="1" smtClean="0">
              <a:solidFill>
                <a:srgbClr val="FF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r>
              <a:rPr lang="zh-CN" altLang="en-US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由于</a:t>
            </a:r>
            <a:r>
              <a:rPr lang="en-US" altLang="zh-CN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lang="en-US" altLang="zh-CN" sz="2800" b="1" baseline="3000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lang="en-US" altLang="zh-CN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&gt;0,</a:t>
            </a:r>
            <a:endParaRPr lang="zh-CN" altLang="en-US" sz="2800" b="1" smtClean="0">
              <a:solidFill>
                <a:srgbClr val="FF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r>
              <a:rPr lang="zh-CN" altLang="en-US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所以</a:t>
            </a:r>
            <a:r>
              <a:rPr lang="en-US" altLang="zh-CN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(2</a:t>
            </a:r>
            <a:r>
              <a:rPr lang="en-US" altLang="zh-CN" sz="2800" b="1" baseline="3000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lang="en-US" altLang="zh-CN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+1)</a:t>
            </a:r>
            <a:r>
              <a:rPr lang="en-US" altLang="zh-CN" sz="2800" b="1" baseline="3000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lang="en-US" altLang="zh-CN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&gt;1,</a:t>
            </a:r>
            <a:endParaRPr lang="zh-CN" altLang="en-US" sz="2800" b="1" smtClean="0">
              <a:solidFill>
                <a:srgbClr val="FF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r>
              <a:rPr lang="zh-CN" altLang="en-US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所以</a:t>
            </a:r>
            <a:r>
              <a:rPr lang="en-US" altLang="zh-CN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y=4</a:t>
            </a:r>
            <a:r>
              <a:rPr lang="en-US" altLang="zh-CN" sz="2800" b="1" baseline="3000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lang="en-US" altLang="zh-CN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+2</a:t>
            </a:r>
            <a:r>
              <a:rPr lang="en-US" altLang="zh-CN" sz="2800" b="1" baseline="3000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x+1</a:t>
            </a:r>
            <a:r>
              <a:rPr lang="en-US" altLang="zh-CN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+3</a:t>
            </a:r>
            <a:r>
              <a:rPr lang="zh-CN" altLang="en-US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的值域是</a:t>
            </a:r>
            <a:r>
              <a:rPr lang="en-US" altLang="zh-CN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(3,+</a:t>
            </a:r>
            <a:r>
              <a:rPr lang="zh-CN" altLang="en-US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∞</a:t>
            </a:r>
            <a:r>
              <a:rPr lang="en-US" altLang="zh-CN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2290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1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3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4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5" name="文本框 21" title=""/>
          <p:cNvSpPr/>
          <p:nvPr/>
        </p:nvSpPr>
        <p:spPr>
          <a:xfrm>
            <a:off x="576580" y="488633"/>
            <a:ext cx="5580063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3600" b="1">
                <a:solidFill>
                  <a:srgbClr val="099F3B"/>
                </a:solidFill>
                <a:latin typeface="Yuanti SC Regular" panose="02010600040101010101" charset="-122"/>
                <a:ea typeface="Yuanti SC Regular" panose="02010600040101010101" charset="-122"/>
                <a:cs typeface="Yuanti SC Regular" panose="02010600040101010101" charset="-122"/>
                <a:sym typeface="方正兰亭粗黑_GBK" charset="-122"/>
              </a:rPr>
              <a:t>题型四</a:t>
            </a:r>
            <a:r>
              <a:rPr lang="en-US" altLang="zh-CN" sz="3600" b="1">
                <a:solidFill>
                  <a:srgbClr val="099F3B"/>
                </a:solidFill>
                <a:latin typeface="Yuanti SC Regular" panose="02010600040101010101" charset="-122"/>
                <a:ea typeface="Yuanti SC Regular" panose="02010600040101010101" charset="-122"/>
                <a:cs typeface="Yuanti SC Regular" panose="02010600040101010101" charset="-122"/>
                <a:sym typeface="方正兰亭粗黑_GBK" charset="-122"/>
              </a:rPr>
              <a:t> </a:t>
            </a:r>
            <a:r>
              <a:rPr lang="zh-CN" altLang="en-US" sz="3600" b="1">
                <a:solidFill>
                  <a:srgbClr val="099F3B"/>
                </a:solidFill>
                <a:latin typeface="Yuanti SC Regular" panose="02010600040101010101" charset="-122"/>
                <a:ea typeface="Yuanti SC Regular" panose="02010600040101010101" charset="-122"/>
                <a:cs typeface="Yuanti SC Regular" panose="02010600040101010101" charset="-122"/>
                <a:sym typeface="方正兰亭粗黑_GBK" charset="-122"/>
              </a:rPr>
              <a:t>指数函数的图像</a:t>
            </a:r>
          </a:p>
        </p:txBody>
      </p:sp>
      <p:sp>
        <p:nvSpPr>
          <p:cNvPr id="4" name="文本框 3" title=""/>
          <p:cNvSpPr txBox="1"/>
          <p:nvPr/>
        </p:nvSpPr>
        <p:spPr>
          <a:xfrm>
            <a:off x="516255" y="1089025"/>
            <a:ext cx="1082167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zh-CN" sz="3200" b="1" kern="100" smtClean="0">
                <a:solidFill>
                  <a:srgbClr val="0000FF"/>
                </a:solidFill>
                <a:latin typeface="Times New Roman" panose="02020603050405020304" pitchFamily="18" charset="0"/>
                <a:ea typeface="幼圆" panose="02010509060101010101" charset="-122"/>
                <a:cs typeface="Times New Roman" panose="02020603050405020304" pitchFamily="18" charset="0"/>
                <a:sym typeface="+mn-ea"/>
              </a:rPr>
              <a:t>例</a:t>
            </a:r>
            <a:r>
              <a:rPr lang="en-US" altLang="zh-CN" sz="3200" b="1" kern="100" smtClean="0">
                <a:solidFill>
                  <a:srgbClr val="0000FF"/>
                </a:solidFill>
                <a:latin typeface="Times New Roman" panose="02020603050405020304" pitchFamily="18" charset="0"/>
                <a:ea typeface="幼圆" panose="02010509060101010101" charset="-122"/>
                <a:cs typeface="Times New Roman" panose="02020603050405020304" pitchFamily="18" charset="0"/>
                <a:sym typeface="+mn-ea"/>
              </a:rPr>
              <a:t>4  </a:t>
            </a:r>
            <a:endParaRPr lang="en-US" altLang="zh-CN" sz="3200" b="1" kern="100" smtClean="0">
              <a:solidFill>
                <a:schemeClr val="tx1"/>
              </a:solidFill>
              <a:latin typeface="Times New Roman" panose="02020603050405020304" pitchFamily="18" charset="0"/>
              <a:ea typeface="幼圆" panose="02010509060101010101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7" name="TextBox 6" title=""/>
          <p:cNvSpPr txBox="1"/>
          <p:nvPr>
            <p:custDataLst>
              <p:tags r:id="rId2"/>
            </p:custDataLst>
          </p:nvPr>
        </p:nvSpPr>
        <p:spPr>
          <a:xfrm>
            <a:off x="1189355" y="1028700"/>
            <a:ext cx="1092136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（</a:t>
            </a:r>
            <a:r>
              <a:rPr lang="en-US" altLang="zh-CN" sz="3200" b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lang="zh-CN" altLang="en-US" sz="3200" b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）指出下列函数的图象是由</a:t>
            </a:r>
            <a:r>
              <a:rPr lang="en-US" sz="3200" b="1" i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y</a:t>
            </a:r>
            <a:r>
              <a:rPr lang="en-US" sz="3200" b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</a:t>
            </a:r>
            <a:r>
              <a:rPr lang="en-US" sz="3200" b="1" i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</a:t>
            </a:r>
            <a:r>
              <a:rPr lang="en-US" sz="3200" b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lang="en-US" sz="3200" b="1" i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lang="en-US" sz="3200" b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r>
              <a:rPr lang="zh-CN" altLang="en-US" sz="3200" b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的图象通过怎样的变化得到的</a:t>
            </a:r>
            <a:r>
              <a:rPr lang="en-US" sz="3200" b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</a:p>
          <a:p>
            <a:r>
              <a:rPr lang="en-US" sz="3200" b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(1)</a:t>
            </a:r>
            <a:r>
              <a:rPr lang="en-US" sz="3200" b="1" i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y</a:t>
            </a:r>
            <a:r>
              <a:rPr lang="en-US" sz="3200" b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=2</a:t>
            </a:r>
            <a:r>
              <a:rPr lang="en-US" sz="3200" b="1" i="1" baseline="3000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lang="en-US" sz="3200" b="1" baseline="3000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+1</a:t>
            </a:r>
            <a:r>
              <a:rPr lang="en-US" sz="3200" b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;(2)</a:t>
            </a:r>
            <a:r>
              <a:rPr lang="en-US" sz="3200" b="1" i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y</a:t>
            </a:r>
            <a:r>
              <a:rPr lang="en-US" sz="3200" b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=2</a:t>
            </a:r>
            <a:r>
              <a:rPr lang="en-US" sz="3200" b="1" i="1" baseline="3000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lang="en-US" sz="3200" b="1" baseline="3000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-1</a:t>
            </a:r>
            <a:r>
              <a:rPr lang="en-US" sz="3200" b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;(3)</a:t>
            </a:r>
            <a:r>
              <a:rPr lang="en-US" sz="3200" b="1" i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y</a:t>
            </a:r>
            <a:r>
              <a:rPr lang="en-US" sz="3200" b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=2</a:t>
            </a:r>
            <a:r>
              <a:rPr lang="en-US" sz="3200" b="1" i="1" baseline="3000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lang="en-US" sz="3200" b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+1;(4)</a:t>
            </a:r>
            <a:r>
              <a:rPr lang="en-US" sz="3200" b="1" i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y</a:t>
            </a:r>
            <a:r>
              <a:rPr lang="en-US" sz="3200" b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=2</a:t>
            </a:r>
            <a:r>
              <a:rPr lang="en-US" sz="3200" b="1" baseline="3000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-</a:t>
            </a:r>
            <a:r>
              <a:rPr lang="en-US" sz="3200" b="1" i="1" baseline="3000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lang="en-US" sz="3200" b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;(5)</a:t>
            </a:r>
            <a:r>
              <a:rPr lang="en-US" sz="3200" b="1" i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y</a:t>
            </a:r>
            <a:r>
              <a:rPr lang="en-US" sz="3200" b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=2</a:t>
            </a:r>
            <a:r>
              <a:rPr lang="en-US" sz="3200" b="1" baseline="3000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|</a:t>
            </a:r>
            <a:r>
              <a:rPr lang="en-US" sz="3200" b="1" i="1" baseline="3000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lang="en-US" sz="3200" b="1" baseline="3000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|</a:t>
            </a:r>
            <a:r>
              <a:rPr lang="en-US" sz="3200" b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  <a:endParaRPr lang="zh-CN" altLang="en-US" sz="3200" b="1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" name="TextBox 9" title=""/>
          <p:cNvSpPr txBox="1"/>
          <p:nvPr>
            <p:custDataLst>
              <p:tags r:id="rId3"/>
            </p:custDataLst>
          </p:nvPr>
        </p:nvSpPr>
        <p:spPr>
          <a:xfrm>
            <a:off x="516255" y="2228850"/>
            <a:ext cx="11107420" cy="4615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解</a:t>
            </a:r>
            <a:r>
              <a:rPr lang="en-US" altLang="zh-CN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:(1)y=2</a:t>
            </a:r>
            <a:r>
              <a:rPr lang="en-US" altLang="zh-CN" sz="2800" b="1" baseline="3000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x+1</a:t>
            </a:r>
            <a:r>
              <a:rPr lang="zh-CN" altLang="en-US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的图象是由</a:t>
            </a:r>
            <a:r>
              <a:rPr lang="en-US" altLang="zh-CN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y=2</a:t>
            </a:r>
            <a:r>
              <a:rPr lang="en-US" altLang="zh-CN" sz="2800" b="1" baseline="3000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lang="zh-CN" altLang="en-US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的图象向左平移</a:t>
            </a:r>
            <a:r>
              <a:rPr lang="en-US" altLang="zh-CN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lang="zh-CN" altLang="en-US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个单位得到的</a:t>
            </a:r>
            <a:r>
              <a:rPr lang="en-US" altLang="zh-CN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  <a:endParaRPr lang="zh-CN" altLang="en-US" sz="2800" b="1" smtClean="0">
              <a:solidFill>
                <a:srgbClr val="FF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(2)y=2</a:t>
            </a:r>
            <a:r>
              <a:rPr lang="en-US" altLang="zh-CN" sz="2800" b="1" baseline="3000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x-1</a:t>
            </a:r>
            <a:r>
              <a:rPr lang="zh-CN" altLang="en-US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的图象是由</a:t>
            </a:r>
            <a:r>
              <a:rPr lang="en-US" altLang="zh-CN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y=2</a:t>
            </a:r>
            <a:r>
              <a:rPr lang="en-US" altLang="zh-CN" sz="2800" b="1" baseline="3000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lang="zh-CN" altLang="en-US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的图象向右平移</a:t>
            </a:r>
            <a:r>
              <a:rPr lang="en-US" altLang="zh-CN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lang="zh-CN" altLang="en-US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个单位得到的</a:t>
            </a:r>
            <a:r>
              <a:rPr lang="en-US" altLang="zh-CN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  <a:endParaRPr lang="zh-CN" altLang="en-US" sz="2800" b="1" smtClean="0">
              <a:solidFill>
                <a:srgbClr val="FF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(3)y=2</a:t>
            </a:r>
            <a:r>
              <a:rPr lang="en-US" altLang="zh-CN" sz="2800" b="1" baseline="3000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lang="en-US" altLang="zh-CN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+1</a:t>
            </a:r>
            <a:r>
              <a:rPr lang="zh-CN" altLang="en-US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的图象是由</a:t>
            </a:r>
            <a:r>
              <a:rPr lang="en-US" altLang="zh-CN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y=2</a:t>
            </a:r>
            <a:r>
              <a:rPr lang="en-US" altLang="zh-CN" sz="2800" b="1" baseline="3000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lang="zh-CN" altLang="en-US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的图象向上平移</a:t>
            </a:r>
            <a:r>
              <a:rPr lang="en-US" altLang="zh-CN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lang="zh-CN" altLang="en-US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个单位得到的</a:t>
            </a:r>
            <a:r>
              <a:rPr lang="en-US" altLang="zh-CN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  <a:endParaRPr lang="zh-CN" altLang="en-US" sz="2800" b="1" smtClean="0">
              <a:solidFill>
                <a:srgbClr val="FF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(4)</a:t>
            </a:r>
            <a:r>
              <a:rPr lang="zh-CN" altLang="en-US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因为</a:t>
            </a:r>
            <a:r>
              <a:rPr lang="en-US" altLang="zh-CN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y=2</a:t>
            </a:r>
            <a:r>
              <a:rPr lang="en-US" altLang="zh-CN" sz="2800" b="1" baseline="3000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-x</a:t>
            </a:r>
            <a:r>
              <a:rPr lang="zh-CN" altLang="en-US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与</a:t>
            </a:r>
            <a:r>
              <a:rPr lang="en-US" altLang="zh-CN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y=2</a:t>
            </a:r>
            <a:r>
              <a:rPr lang="en-US" altLang="zh-CN" sz="2800" b="1" baseline="3000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lang="zh-CN" altLang="en-US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的图象关于</a:t>
            </a:r>
            <a:r>
              <a:rPr lang="en-US" altLang="zh-CN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y</a:t>
            </a:r>
            <a:r>
              <a:rPr lang="zh-CN" altLang="en-US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轴对称</a:t>
            </a:r>
            <a:r>
              <a:rPr lang="en-US" altLang="zh-CN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</a:t>
            </a:r>
            <a:endParaRPr lang="zh-CN" altLang="en-US" sz="2800" b="1" smtClean="0">
              <a:solidFill>
                <a:srgbClr val="FF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所以作</a:t>
            </a:r>
            <a:r>
              <a:rPr lang="en-US" altLang="zh-CN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y=2</a:t>
            </a:r>
            <a:r>
              <a:rPr lang="en-US" altLang="zh-CN" sz="2800" b="1" baseline="3000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lang="zh-CN" altLang="en-US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的图象关于</a:t>
            </a:r>
            <a:r>
              <a:rPr lang="en-US" altLang="zh-CN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y</a:t>
            </a:r>
            <a:r>
              <a:rPr lang="zh-CN" altLang="en-US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轴的对称图形便可得到</a:t>
            </a:r>
            <a:r>
              <a:rPr lang="en-US" altLang="zh-CN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y=2</a:t>
            </a:r>
            <a:r>
              <a:rPr lang="en-US" altLang="zh-CN" sz="2800" b="1" baseline="3000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-x</a:t>
            </a:r>
            <a:r>
              <a:rPr lang="zh-CN" altLang="en-US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的图象</a:t>
            </a:r>
            <a:r>
              <a:rPr lang="en-US" altLang="zh-CN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  <a:endParaRPr lang="zh-CN" altLang="en-US" sz="2800" b="1" smtClean="0">
              <a:solidFill>
                <a:srgbClr val="FF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(5)</a:t>
            </a:r>
            <a:r>
              <a:rPr lang="zh-CN" altLang="en-US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因为</a:t>
            </a:r>
            <a:r>
              <a:rPr lang="en-US" altLang="zh-CN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y=2</a:t>
            </a:r>
            <a:r>
              <a:rPr lang="en-US" altLang="zh-CN" sz="2800" b="1" baseline="3000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|x|</a:t>
            </a:r>
            <a:r>
              <a:rPr lang="zh-CN" altLang="en-US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图象关于</a:t>
            </a:r>
            <a:r>
              <a:rPr lang="en-US" altLang="zh-CN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y</a:t>
            </a:r>
            <a:r>
              <a:rPr lang="zh-CN" altLang="en-US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轴对称</a:t>
            </a:r>
            <a:r>
              <a:rPr lang="en-US" altLang="zh-CN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</a:t>
            </a:r>
            <a:r>
              <a:rPr lang="zh-CN" altLang="en-US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故先作出当</a:t>
            </a:r>
            <a:r>
              <a:rPr lang="en-US" altLang="zh-CN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lang="zh-CN" altLang="en-US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≥</a:t>
            </a:r>
            <a:r>
              <a:rPr lang="en-US" altLang="zh-CN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0</a:t>
            </a:r>
            <a:r>
              <a:rPr lang="zh-CN" altLang="en-US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时</a:t>
            </a:r>
            <a:r>
              <a:rPr lang="en-US" altLang="zh-CN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,y=2</a:t>
            </a:r>
            <a:r>
              <a:rPr lang="en-US" altLang="zh-CN" sz="2800" b="1" baseline="3000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lang="zh-CN" altLang="en-US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的图象</a:t>
            </a:r>
            <a:r>
              <a:rPr lang="en-US" altLang="zh-CN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</a:t>
            </a:r>
            <a:r>
              <a:rPr lang="zh-CN" altLang="en-US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再作关于</a:t>
            </a:r>
            <a:r>
              <a:rPr lang="en-US" altLang="zh-CN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y</a:t>
            </a:r>
            <a:r>
              <a:rPr lang="zh-CN" altLang="en-US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轴的对称图形</a:t>
            </a:r>
            <a:r>
              <a:rPr lang="en-US" altLang="zh-CN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</a:t>
            </a:r>
            <a:r>
              <a:rPr lang="zh-CN" altLang="en-US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即可得到</a:t>
            </a:r>
            <a:r>
              <a:rPr lang="en-US" altLang="zh-CN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y=2</a:t>
            </a:r>
            <a:r>
              <a:rPr lang="en-US" altLang="zh-CN" sz="2800" b="1" baseline="3000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|x|</a:t>
            </a:r>
            <a:r>
              <a:rPr lang="zh-CN" altLang="en-US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的图象</a:t>
            </a:r>
            <a:r>
              <a:rPr lang="en-US" altLang="zh-CN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2290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1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3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4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5" name="文本框 21" title=""/>
          <p:cNvSpPr/>
          <p:nvPr/>
        </p:nvSpPr>
        <p:spPr>
          <a:xfrm>
            <a:off x="576580" y="488633"/>
            <a:ext cx="5580063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3600" b="1">
                <a:solidFill>
                  <a:srgbClr val="099F3B"/>
                </a:solidFill>
                <a:latin typeface="Yuanti SC Regular" panose="02010600040101010101" charset="-122"/>
                <a:ea typeface="Yuanti SC Regular" panose="02010600040101010101" charset="-122"/>
                <a:cs typeface="Yuanti SC Regular" panose="02010600040101010101" charset="-122"/>
                <a:sym typeface="方正兰亭粗黑_GBK" charset="-122"/>
              </a:rPr>
              <a:t>题型四</a:t>
            </a:r>
            <a:r>
              <a:rPr lang="en-US" altLang="zh-CN" sz="3600" b="1">
                <a:solidFill>
                  <a:srgbClr val="099F3B"/>
                </a:solidFill>
                <a:latin typeface="Yuanti SC Regular" panose="02010600040101010101" charset="-122"/>
                <a:ea typeface="Yuanti SC Regular" panose="02010600040101010101" charset="-122"/>
                <a:cs typeface="Yuanti SC Regular" panose="02010600040101010101" charset="-122"/>
                <a:sym typeface="方正兰亭粗黑_GBK" charset="-122"/>
              </a:rPr>
              <a:t> </a:t>
            </a:r>
            <a:r>
              <a:rPr lang="zh-CN" altLang="en-US" sz="3600" b="1">
                <a:solidFill>
                  <a:srgbClr val="099F3B"/>
                </a:solidFill>
                <a:latin typeface="Yuanti SC Regular" panose="02010600040101010101" charset="-122"/>
                <a:ea typeface="Yuanti SC Regular" panose="02010600040101010101" charset="-122"/>
                <a:cs typeface="Yuanti SC Regular" panose="02010600040101010101" charset="-122"/>
                <a:sym typeface="方正兰亭粗黑_GBK" charset="-122"/>
              </a:rPr>
              <a:t>指数函数的图像</a:t>
            </a:r>
          </a:p>
        </p:txBody>
      </p:sp>
      <p:sp>
        <p:nvSpPr>
          <p:cNvPr id="4" name="文本框 3" title=""/>
          <p:cNvSpPr txBox="1"/>
          <p:nvPr/>
        </p:nvSpPr>
        <p:spPr>
          <a:xfrm>
            <a:off x="685165" y="1329055"/>
            <a:ext cx="1082167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zh-CN" sz="3200" b="1" kern="100" smtClean="0">
                <a:solidFill>
                  <a:srgbClr val="0000FF"/>
                </a:solidFill>
                <a:latin typeface="Times New Roman" panose="02020603050405020304" pitchFamily="18" charset="0"/>
                <a:ea typeface="幼圆" panose="02010509060101010101" charset="-122"/>
                <a:cs typeface="Times New Roman" panose="02020603050405020304" pitchFamily="18" charset="0"/>
                <a:sym typeface="+mn-ea"/>
              </a:rPr>
              <a:t>例</a:t>
            </a:r>
            <a:r>
              <a:rPr lang="en-US" altLang="zh-CN" sz="3200" b="1" kern="100" smtClean="0">
                <a:solidFill>
                  <a:srgbClr val="0000FF"/>
                </a:solidFill>
                <a:latin typeface="Times New Roman" panose="02020603050405020304" pitchFamily="18" charset="0"/>
                <a:ea typeface="幼圆" panose="02010509060101010101" charset="-122"/>
                <a:cs typeface="Times New Roman" panose="02020603050405020304" pitchFamily="18" charset="0"/>
                <a:sym typeface="+mn-ea"/>
              </a:rPr>
              <a:t>4  </a:t>
            </a:r>
            <a:endParaRPr lang="en-US" altLang="zh-CN" sz="3200" b="1" kern="100" smtClean="0">
              <a:solidFill>
                <a:schemeClr val="tx1"/>
              </a:solidFill>
              <a:latin typeface="Times New Roman" panose="02020603050405020304" pitchFamily="18" charset="0"/>
              <a:ea typeface="幼圆" panose="02010509060101010101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1" name="TextBox 10" title=""/>
          <p:cNvSpPr txBox="1"/>
          <p:nvPr>
            <p:custDataLst>
              <p:tags r:id="rId2"/>
            </p:custDataLst>
          </p:nvPr>
        </p:nvSpPr>
        <p:spPr>
          <a:xfrm>
            <a:off x="1476375" y="1089025"/>
            <a:ext cx="973201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（</a:t>
            </a:r>
            <a:r>
              <a:rPr lang="en-US" altLang="zh-CN" sz="3200" b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lang="zh-CN" altLang="en-US" sz="3200" b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）已知函数</a:t>
            </a:r>
            <a:r>
              <a:rPr lang="en-US" sz="3200" b="1" i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</a:t>
            </a:r>
            <a:r>
              <a:rPr lang="en-US" sz="3200" b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lang="en-US" sz="3200" b="1" i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lang="en-US" sz="3200" b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)=</a:t>
            </a:r>
            <a:r>
              <a:rPr lang="en-US" sz="3200" b="1" i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lang="en-US" sz="3200" b="1" baseline="3000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lang="en-US" sz="3200" b="1" i="1" baseline="3000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lang="en-US" sz="3200" b="1" baseline="3000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-2</a:t>
            </a:r>
            <a:r>
              <a:rPr lang="en-US" sz="3200" b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+3(</a:t>
            </a:r>
            <a:r>
              <a:rPr lang="en-US" sz="3200" b="1" i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lang="en-US" sz="3200" b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&gt;0</a:t>
            </a:r>
            <a:r>
              <a:rPr lang="zh-CN" altLang="en-US" sz="3200" b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且</a:t>
            </a:r>
            <a:r>
              <a:rPr lang="en-US" sz="3200" b="1" i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lang="zh-CN" altLang="en-US" sz="3200" b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≠</a:t>
            </a:r>
            <a:r>
              <a:rPr lang="en-US" sz="3200" b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1)</a:t>
            </a:r>
            <a:r>
              <a:rPr lang="zh-CN" altLang="en-US" sz="3200" b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的图象恒过定点</a:t>
            </a:r>
            <a:r>
              <a:rPr lang="en-US" sz="3200" b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P,</a:t>
            </a:r>
            <a:r>
              <a:rPr lang="zh-CN" altLang="en-US" sz="3200" b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则点</a:t>
            </a:r>
            <a:r>
              <a:rPr lang="en-US" sz="3200" b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</a:t>
            </a:r>
            <a:r>
              <a:rPr lang="zh-CN" altLang="en-US" sz="3200" b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的坐标是</a:t>
            </a:r>
            <a:r>
              <a:rPr lang="en-US" sz="3200" b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lang="zh-CN" altLang="en-US" sz="3200" b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　　</a:t>
            </a:r>
            <a:r>
              <a:rPr lang="en-US" sz="3200" b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endParaRPr lang="zh-CN" altLang="en-US" sz="3200" b="1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3200" b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(A)(0,3)	(B)(1,3)	(C)(0,4)	(D)(1,4)</a:t>
            </a:r>
            <a:endParaRPr lang="zh-CN" altLang="en-US" sz="3200" b="1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" name="TextBox 9" title=""/>
          <p:cNvSpPr txBox="1"/>
          <p:nvPr/>
        </p:nvSpPr>
        <p:spPr>
          <a:xfrm>
            <a:off x="818515" y="4029075"/>
            <a:ext cx="10554970" cy="20859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3200" b="1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解析</a:t>
            </a:r>
            <a:r>
              <a:rPr lang="en-US" altLang="zh-CN" sz="3200" b="1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</a:t>
            </a:r>
            <a:r>
              <a:rPr lang="zh-CN" altLang="en-US" sz="3200" b="1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当</a:t>
            </a:r>
            <a:r>
              <a:rPr lang="en-US" altLang="zh-CN" sz="3200" b="1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lang="en-US" altLang="zh-CN" sz="3200" b="1" i="1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lang="en-US" altLang="zh-CN" sz="3200" b="1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-2=0</a:t>
            </a:r>
            <a:r>
              <a:rPr lang="zh-CN" altLang="en-US" sz="3200" b="1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时</a:t>
            </a:r>
            <a:r>
              <a:rPr lang="en-US" altLang="zh-CN" sz="3200" b="1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</a:t>
            </a:r>
            <a:r>
              <a:rPr lang="en-US" altLang="zh-CN" sz="3200" b="1" i="1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lang="en-US" altLang="zh-CN" sz="3200" b="1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=1,</a:t>
            </a:r>
            <a:r>
              <a:rPr lang="zh-CN" altLang="en-US" sz="3200" b="1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即</a:t>
            </a:r>
            <a:r>
              <a:rPr lang="en-US" altLang="zh-CN" sz="3200" b="1" i="1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</a:t>
            </a:r>
            <a:r>
              <a:rPr lang="en-US" altLang="zh-CN" sz="3200" b="1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(1)=</a:t>
            </a:r>
            <a:r>
              <a:rPr lang="en-US" altLang="zh-CN" sz="3200" b="1" i="1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lang="en-US" altLang="zh-CN" sz="3200" b="1" baseline="3000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2-2</a:t>
            </a:r>
            <a:r>
              <a:rPr lang="en-US" altLang="zh-CN" sz="3200" b="1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+3=1+3=4,</a:t>
            </a:r>
            <a:r>
              <a:rPr lang="zh-CN" altLang="en-US" sz="3200" b="1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故</a:t>
            </a:r>
            <a:r>
              <a:rPr lang="en-US" altLang="zh-CN" sz="3200" b="1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P(1,4).</a:t>
            </a:r>
            <a:r>
              <a:rPr lang="zh-CN" altLang="en-US" sz="3200" b="1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故选</a:t>
            </a:r>
            <a:r>
              <a:rPr lang="en-US" altLang="zh-CN" sz="3200" b="1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2290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1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3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4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5" name="文本框 21" title=""/>
          <p:cNvSpPr/>
          <p:nvPr/>
        </p:nvSpPr>
        <p:spPr>
          <a:xfrm>
            <a:off x="576580" y="488633"/>
            <a:ext cx="5580063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3600" b="1">
                <a:solidFill>
                  <a:srgbClr val="099F3B"/>
                </a:solidFill>
                <a:latin typeface="Yuanti SC Regular" panose="02010600040101010101" charset="-122"/>
                <a:ea typeface="Yuanti SC Regular" panose="02010600040101010101" charset="-122"/>
                <a:cs typeface="Yuanti SC Regular" panose="02010600040101010101" charset="-122"/>
                <a:sym typeface="方正兰亭粗黑_GBK" charset="-122"/>
              </a:rPr>
              <a:t>题型四</a:t>
            </a:r>
            <a:r>
              <a:rPr lang="en-US" altLang="zh-CN" sz="3600" b="1">
                <a:solidFill>
                  <a:srgbClr val="099F3B"/>
                </a:solidFill>
                <a:latin typeface="Yuanti SC Regular" panose="02010600040101010101" charset="-122"/>
                <a:ea typeface="Yuanti SC Regular" panose="02010600040101010101" charset="-122"/>
                <a:cs typeface="Yuanti SC Regular" panose="02010600040101010101" charset="-122"/>
                <a:sym typeface="方正兰亭粗黑_GBK" charset="-122"/>
              </a:rPr>
              <a:t> </a:t>
            </a:r>
            <a:r>
              <a:rPr lang="zh-CN" altLang="en-US" sz="3600" b="1">
                <a:solidFill>
                  <a:srgbClr val="099F3B"/>
                </a:solidFill>
                <a:latin typeface="Yuanti SC Regular" panose="02010600040101010101" charset="-122"/>
                <a:ea typeface="Yuanti SC Regular" panose="02010600040101010101" charset="-122"/>
                <a:cs typeface="Yuanti SC Regular" panose="02010600040101010101" charset="-122"/>
                <a:sym typeface="方正兰亭粗黑_GBK" charset="-122"/>
              </a:rPr>
              <a:t>指数函数的图像</a:t>
            </a:r>
          </a:p>
        </p:txBody>
      </p:sp>
      <p:sp>
        <p:nvSpPr>
          <p:cNvPr id="4" name="文本框 3" title=""/>
          <p:cNvSpPr txBox="1"/>
          <p:nvPr/>
        </p:nvSpPr>
        <p:spPr>
          <a:xfrm>
            <a:off x="456565" y="1089025"/>
            <a:ext cx="1082167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zh-CN" sz="3200" b="1" kern="100" smtClean="0">
                <a:solidFill>
                  <a:srgbClr val="0000FF"/>
                </a:solidFill>
                <a:latin typeface="Times New Roman" panose="02020603050405020304" pitchFamily="18" charset="0"/>
                <a:ea typeface="幼圆" panose="02010509060101010101" charset="-122"/>
                <a:cs typeface="Times New Roman" panose="02020603050405020304" pitchFamily="18" charset="0"/>
                <a:sym typeface="+mn-ea"/>
              </a:rPr>
              <a:t>例</a:t>
            </a:r>
            <a:r>
              <a:rPr lang="en-US" altLang="zh-CN" sz="3200" b="1" kern="100" smtClean="0">
                <a:solidFill>
                  <a:srgbClr val="0000FF"/>
                </a:solidFill>
                <a:latin typeface="Times New Roman" panose="02020603050405020304" pitchFamily="18" charset="0"/>
                <a:ea typeface="幼圆" panose="02010509060101010101" charset="-122"/>
                <a:cs typeface="Times New Roman" panose="02020603050405020304" pitchFamily="18" charset="0"/>
                <a:sym typeface="+mn-ea"/>
              </a:rPr>
              <a:t>4  </a:t>
            </a:r>
            <a:endParaRPr lang="en-US" altLang="zh-CN" sz="3200" b="1" kern="100" smtClean="0">
              <a:solidFill>
                <a:schemeClr val="tx1"/>
              </a:solidFill>
              <a:latin typeface="Times New Roman" panose="02020603050405020304" pitchFamily="18" charset="0"/>
              <a:ea typeface="幼圆" panose="02010509060101010101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8" name="TextBox 7" title=""/>
          <p:cNvSpPr txBox="1"/>
          <p:nvPr>
            <p:custDataLst>
              <p:tags r:id="rId2"/>
            </p:custDataLst>
          </p:nvPr>
        </p:nvSpPr>
        <p:spPr>
          <a:xfrm>
            <a:off x="996315" y="848995"/>
            <a:ext cx="10968355" cy="23006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zh-CN" sz="3200" b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（</a:t>
            </a:r>
            <a:r>
              <a:rPr lang="en-US" altLang="zh-CN" sz="3200" b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</a:t>
            </a:r>
            <a:r>
              <a:rPr lang="zh-CN" altLang="en-US" sz="3200" b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）若函数</a:t>
            </a:r>
            <a:r>
              <a:rPr lang="en-US" sz="3200" b="1" i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y</a:t>
            </a:r>
            <a:r>
              <a:rPr lang="en-US" sz="3200" b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</a:t>
            </a:r>
            <a:r>
              <a:rPr lang="en-US" sz="3200" b="1" i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lang="en-US" sz="3200" b="1" i="1" baseline="3000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lang="en-US" sz="3200" b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-(</a:t>
            </a:r>
            <a:r>
              <a:rPr lang="en-US" sz="3200" b="1" i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</a:t>
            </a:r>
            <a:r>
              <a:rPr lang="en-US" sz="3200" b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+1)(</a:t>
            </a:r>
            <a:r>
              <a:rPr lang="en-US" sz="3200" b="1" i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lang="en-US" sz="3200" b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&gt;0,</a:t>
            </a:r>
            <a:r>
              <a:rPr lang="zh-CN" altLang="en-US" sz="3200" b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且</a:t>
            </a:r>
            <a:r>
              <a:rPr lang="en-US" sz="3200" b="1" i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lang="zh-CN" altLang="en-US" sz="3200" b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≠</a:t>
            </a:r>
            <a:r>
              <a:rPr lang="en-US" sz="3200" b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1)</a:t>
            </a:r>
            <a:r>
              <a:rPr lang="zh-CN" altLang="en-US" sz="3200" b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的图象经过第一、三、四象限</a:t>
            </a:r>
            <a:r>
              <a:rPr lang="en-US" sz="3200" b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</a:t>
            </a:r>
            <a:r>
              <a:rPr lang="zh-CN" altLang="en-US" sz="3200" b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则必有</a:t>
            </a:r>
            <a:r>
              <a:rPr lang="en-US" sz="3200" b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lang="zh-CN" altLang="en-US" sz="3200" b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　　</a:t>
            </a:r>
            <a:r>
              <a:rPr lang="en-US" sz="3200" b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endParaRPr lang="zh-CN" altLang="en-US" sz="3200" b="1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3200" b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(A)0&lt;</a:t>
            </a:r>
            <a:r>
              <a:rPr lang="en-US" sz="3200" b="1" i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lang="en-US" sz="3200" b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&lt;1,</a:t>
            </a:r>
            <a:r>
              <a:rPr lang="en-US" sz="3200" b="1" i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</a:t>
            </a:r>
            <a:r>
              <a:rPr lang="en-US" sz="3200" b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&gt;0	(B)0&lt;</a:t>
            </a:r>
            <a:r>
              <a:rPr lang="en-US" sz="3200" b="1" i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lang="en-US" sz="3200" b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&lt;1,</a:t>
            </a:r>
            <a:r>
              <a:rPr lang="en-US" sz="3200" b="1" i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</a:t>
            </a:r>
            <a:r>
              <a:rPr lang="en-US" sz="3200" b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&lt;0(C)</a:t>
            </a:r>
            <a:r>
              <a:rPr lang="en-US" sz="3200" b="1" i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lang="en-US" sz="3200" b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&gt;1,</a:t>
            </a:r>
            <a:r>
              <a:rPr lang="en-US" sz="3200" b="1" i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</a:t>
            </a:r>
            <a:r>
              <a:rPr lang="en-US" sz="3200" b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&lt;0	(D)</a:t>
            </a:r>
            <a:r>
              <a:rPr lang="en-US" sz="3200" b="1" i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lang="en-US" sz="3200" b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&gt;1,</a:t>
            </a:r>
            <a:r>
              <a:rPr lang="en-US" sz="3200" b="1" i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</a:t>
            </a:r>
            <a:r>
              <a:rPr lang="en-US" sz="3200" b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&gt;0</a:t>
            </a:r>
            <a:endParaRPr lang="zh-CN" altLang="en-US" sz="3200" b="1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" name="TextBox 6" title=""/>
          <p:cNvSpPr txBox="1"/>
          <p:nvPr>
            <p:custDataLst>
              <p:tags r:id="rId3"/>
            </p:custDataLst>
          </p:nvPr>
        </p:nvSpPr>
        <p:spPr>
          <a:xfrm>
            <a:off x="348615" y="2948940"/>
            <a:ext cx="11495405" cy="3322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法一　由指数函数</a:t>
            </a:r>
            <a:r>
              <a:rPr lang="en-US" altLang="zh-CN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y=a</a:t>
            </a:r>
            <a:r>
              <a:rPr lang="en-US" altLang="zh-CN" sz="2800" b="1" baseline="3000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lang="en-US" altLang="zh-CN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(a&gt;1)</a:t>
            </a:r>
            <a:r>
              <a:rPr lang="zh-CN" altLang="en-US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图象的性质知函数</a:t>
            </a:r>
            <a:r>
              <a:rPr lang="en-US" altLang="zh-CN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y=a</a:t>
            </a:r>
            <a:r>
              <a:rPr lang="en-US" altLang="zh-CN" sz="2800" b="1" baseline="3000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lang="en-US" altLang="zh-CN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(a&gt;1)</a:t>
            </a:r>
            <a:r>
              <a:rPr lang="zh-CN" altLang="en-US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的图象过第一、二象限</a:t>
            </a:r>
            <a:r>
              <a:rPr lang="en-US" altLang="zh-CN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</a:t>
            </a:r>
            <a:r>
              <a:rPr lang="zh-CN" altLang="en-US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且恒过点</a:t>
            </a:r>
            <a:r>
              <a:rPr lang="en-US" altLang="zh-CN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(0,1),</a:t>
            </a:r>
            <a:r>
              <a:rPr lang="zh-CN" altLang="en-US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而函数</a:t>
            </a:r>
            <a:r>
              <a:rPr lang="en-US" altLang="zh-CN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y=a</a:t>
            </a:r>
            <a:r>
              <a:rPr lang="en-US" altLang="zh-CN" sz="2800" b="1" baseline="3000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lang="en-US" altLang="zh-CN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-(b+1)</a:t>
            </a:r>
            <a:r>
              <a:rPr lang="zh-CN" altLang="en-US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的图象是由</a:t>
            </a:r>
            <a:r>
              <a:rPr lang="en-US" altLang="zh-CN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y=a</a:t>
            </a:r>
            <a:r>
              <a:rPr lang="en-US" altLang="zh-CN" sz="2800" b="1" baseline="3000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lang="zh-CN" altLang="en-US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的图象向下平移</a:t>
            </a:r>
            <a:r>
              <a:rPr lang="en-US" altLang="zh-CN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(b+1)</a:t>
            </a:r>
            <a:r>
              <a:rPr lang="zh-CN" altLang="en-US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个单位长度得到的</a:t>
            </a:r>
            <a:r>
              <a:rPr lang="en-US" altLang="zh-CN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</a:t>
            </a:r>
            <a:r>
              <a:rPr lang="zh-CN" altLang="en-US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如图</a:t>
            </a:r>
            <a:r>
              <a:rPr lang="en-US" altLang="zh-CN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</a:t>
            </a:r>
            <a:r>
              <a:rPr lang="zh-CN" altLang="en-US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若函数</a:t>
            </a:r>
            <a:r>
              <a:rPr lang="en-US" altLang="zh-CN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y=a</a:t>
            </a:r>
            <a:r>
              <a:rPr lang="en-US" altLang="zh-CN" sz="2800" b="1" baseline="3000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lang="en-US" altLang="zh-CN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-(b+1)</a:t>
            </a:r>
            <a:r>
              <a:rPr lang="zh-CN" altLang="en-US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的图象过第一、三、四象限</a:t>
            </a:r>
            <a:r>
              <a:rPr lang="en-US" altLang="zh-CN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</a:t>
            </a:r>
            <a:r>
              <a:rPr lang="zh-CN" altLang="en-US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则</a:t>
            </a:r>
            <a:r>
              <a:rPr lang="en-US" altLang="zh-CN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a&gt;1</a:t>
            </a:r>
            <a:r>
              <a:rPr lang="zh-CN" altLang="en-US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且</a:t>
            </a:r>
            <a:r>
              <a:rPr lang="en-US" altLang="zh-CN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b+1&gt;1,</a:t>
            </a:r>
            <a:r>
              <a:rPr lang="zh-CN" altLang="en-US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从而</a:t>
            </a:r>
            <a:r>
              <a:rPr lang="en-US" altLang="zh-CN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a&gt;1</a:t>
            </a:r>
            <a:r>
              <a:rPr lang="zh-CN" altLang="en-US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且</a:t>
            </a:r>
            <a:r>
              <a:rPr lang="en-US" altLang="zh-CN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b&gt;0.</a:t>
            </a:r>
            <a:r>
              <a:rPr lang="zh-CN" altLang="en-US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故选</a:t>
            </a:r>
            <a:r>
              <a:rPr lang="en-US" altLang="zh-CN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D.</a:t>
            </a:r>
            <a:endParaRPr lang="zh-CN" altLang="en-US" sz="2800" b="1" smtClean="0">
              <a:solidFill>
                <a:srgbClr val="FF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法二　由函数是增函数知</a:t>
            </a:r>
            <a:r>
              <a:rPr lang="en-US" altLang="zh-CN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a&gt;1,</a:t>
            </a:r>
            <a:r>
              <a:rPr lang="zh-CN" altLang="en-US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又</a:t>
            </a:r>
            <a:r>
              <a:rPr lang="en-US" altLang="zh-CN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x=0</a:t>
            </a:r>
            <a:r>
              <a:rPr lang="zh-CN" altLang="en-US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时</a:t>
            </a:r>
            <a:r>
              <a:rPr lang="en-US" altLang="zh-CN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,f(0)&lt;0</a:t>
            </a:r>
            <a:r>
              <a:rPr lang="zh-CN" altLang="en-US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知</a:t>
            </a:r>
            <a:r>
              <a:rPr lang="en-US" altLang="zh-CN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b&gt;0.</a:t>
            </a:r>
            <a:r>
              <a:rPr lang="zh-CN" altLang="en-US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选</a:t>
            </a:r>
            <a:r>
              <a:rPr lang="en-US" altLang="zh-CN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D.</a:t>
            </a:r>
          </a:p>
        </p:txBody>
      </p:sp>
      <p:pic>
        <p:nvPicPr>
          <p:cNvPr id="2" name="F20STBBX1RAXJCSX12.eps" title=""/>
          <p:cNvPicPr/>
          <p:nvPr>
            <p:custDataLst>
              <p:tags r:id="rId5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9756140" y="5027930"/>
            <a:ext cx="1554480" cy="141605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098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099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00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01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02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03" name="等腰三角形 23" title=""/>
          <p:cNvSpPr/>
          <p:nvPr/>
        </p:nvSpPr>
        <p:spPr>
          <a:xfrm rot="10800000">
            <a:off x="0" y="0"/>
            <a:ext cx="3060700" cy="414338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04" name="等腰三角形 24" title=""/>
          <p:cNvSpPr/>
          <p:nvPr/>
        </p:nvSpPr>
        <p:spPr>
          <a:xfrm rot="10800000">
            <a:off x="9131300" y="0"/>
            <a:ext cx="3060700" cy="414338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05" name="等腰三角形 25" title=""/>
          <p:cNvSpPr/>
          <p:nvPr/>
        </p:nvSpPr>
        <p:spPr>
          <a:xfrm rot="10800000">
            <a:off x="2282825" y="0"/>
            <a:ext cx="3060700" cy="414338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06" name="等腰三角形 26" title=""/>
          <p:cNvSpPr/>
          <p:nvPr/>
        </p:nvSpPr>
        <p:spPr>
          <a:xfrm rot="10800000">
            <a:off x="4565650" y="0"/>
            <a:ext cx="3060700" cy="414338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07" name="等腰三角形 27" title=""/>
          <p:cNvSpPr/>
          <p:nvPr/>
        </p:nvSpPr>
        <p:spPr>
          <a:xfrm rot="10800000">
            <a:off x="6848475" y="0"/>
            <a:ext cx="3060700" cy="414338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08" name="文本框 28" title=""/>
          <p:cNvSpPr/>
          <p:nvPr/>
        </p:nvSpPr>
        <p:spPr>
          <a:xfrm>
            <a:off x="996315" y="2588895"/>
            <a:ext cx="1258570" cy="3046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4800" b="1">
                <a:solidFill>
                  <a:srgbClr val="75707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方正兰亭粗黑_GBK" charset="-122"/>
              </a:rPr>
              <a:t>学习任务</a:t>
            </a:r>
          </a:p>
        </p:txBody>
      </p:sp>
      <p:sp>
        <p:nvSpPr>
          <p:cNvPr id="4109" name="直接连接符 30" title=""/>
          <p:cNvSpPr/>
          <p:nvPr/>
        </p:nvSpPr>
        <p:spPr>
          <a:xfrm flipH="1">
            <a:off x="2136140" y="548958"/>
            <a:ext cx="0" cy="5340350"/>
          </a:xfrm>
          <a:prstGeom prst="line">
            <a:avLst/>
          </a:prstGeom>
          <a:ln w="38100" cap="flat" cmpd="sng">
            <a:solidFill>
              <a:schemeClr val="accent1"/>
            </a:solidFill>
            <a:prstDash val="solid"/>
            <a:bevel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4110" name="矩形 31" title=""/>
          <p:cNvSpPr/>
          <p:nvPr/>
        </p:nvSpPr>
        <p:spPr>
          <a:xfrm>
            <a:off x="2379028" y="940753"/>
            <a:ext cx="720725" cy="720725"/>
          </a:xfrm>
          <a:prstGeom prst="rect">
            <a:avLst/>
          </a:prstGeom>
          <a:noFill/>
          <a:ln w="12700" cap="flat" cmpd="sng">
            <a:solidFill>
              <a:srgbClr val="005596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r>
              <a:rPr lang="en-US" altLang="zh-CN" sz="2800">
                <a:solidFill>
                  <a:srgbClr val="005596"/>
                </a:solidFill>
                <a:latin typeface="Times New Roman Regular" panose="02020603050405020304" charset="0"/>
                <a:ea typeface="宋体" panose="02010600030101010101" pitchFamily="2" charset="-122"/>
                <a:cs typeface="Times New Roman Regular" panose="02020603050405020304" charset="0"/>
                <a:sym typeface="微软雅黑 Light" panose="020b0502040204020203" pitchFamily="2" charset="-122"/>
              </a:rPr>
              <a:t>1</a:t>
            </a:r>
          </a:p>
        </p:txBody>
      </p:sp>
      <p:sp>
        <p:nvSpPr>
          <p:cNvPr id="4111" name="矩形 32" title=""/>
          <p:cNvSpPr/>
          <p:nvPr/>
        </p:nvSpPr>
        <p:spPr>
          <a:xfrm>
            <a:off x="2379663" y="2469198"/>
            <a:ext cx="720725" cy="720725"/>
          </a:xfrm>
          <a:prstGeom prst="rect">
            <a:avLst/>
          </a:prstGeom>
          <a:noFill/>
          <a:ln w="12700" cap="flat" cmpd="sng">
            <a:solidFill>
              <a:srgbClr val="005596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r>
              <a:rPr lang="en-US" altLang="zh-CN" sz="2800">
                <a:solidFill>
                  <a:srgbClr val="005596"/>
                </a:solidFill>
                <a:latin typeface="Times New Roman Regular" panose="02020603050405020304" charset="0"/>
                <a:ea typeface="宋体" panose="02010600030101010101" pitchFamily="2" charset="-122"/>
                <a:cs typeface="Times New Roman Regular" panose="02020603050405020304" charset="0"/>
                <a:sym typeface="微软雅黑 Light" panose="020b0502040204020203" pitchFamily="2" charset="-122"/>
              </a:rPr>
              <a:t>2</a:t>
            </a:r>
          </a:p>
        </p:txBody>
      </p:sp>
      <p:sp>
        <p:nvSpPr>
          <p:cNvPr id="4112" name="矩形 33" title=""/>
          <p:cNvSpPr/>
          <p:nvPr/>
        </p:nvSpPr>
        <p:spPr>
          <a:xfrm>
            <a:off x="2319973" y="4269105"/>
            <a:ext cx="720725" cy="719138"/>
          </a:xfrm>
          <a:prstGeom prst="rect">
            <a:avLst/>
          </a:prstGeom>
          <a:noFill/>
          <a:ln w="12700" cap="flat" cmpd="sng">
            <a:solidFill>
              <a:srgbClr val="005596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r>
              <a:rPr lang="en-US" altLang="zh-CN" sz="2800">
                <a:solidFill>
                  <a:srgbClr val="005596"/>
                </a:solidFill>
                <a:latin typeface="Times New Roman Regular" panose="02020603050405020304" charset="0"/>
                <a:ea typeface="宋体" panose="02010600030101010101" pitchFamily="2" charset="-122"/>
                <a:cs typeface="Times New Roman Regular" panose="02020603050405020304" charset="0"/>
                <a:sym typeface="微软雅黑 Light" panose="020b0502040204020203" pitchFamily="2" charset="-122"/>
              </a:rPr>
              <a:t>3</a:t>
            </a:r>
          </a:p>
        </p:txBody>
      </p:sp>
      <p:sp>
        <p:nvSpPr>
          <p:cNvPr id="4115" name="矩形 39" title=""/>
          <p:cNvSpPr/>
          <p:nvPr/>
        </p:nvSpPr>
        <p:spPr>
          <a:xfrm>
            <a:off x="3215323" y="642620"/>
            <a:ext cx="7383780" cy="1383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sz="2800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理解指数函数的概念，了解对底数的限制条件</a:t>
            </a:r>
            <a:r>
              <a:rPr lang="en-US" altLang="zh-CN" sz="2800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  <a:sym typeface="+mn-ea"/>
              </a:rPr>
              <a:t>.</a:t>
            </a:r>
            <a:endParaRPr lang="zh-CN" altLang="zh-CN" sz="2800" kern="10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sz="2800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掌握指数函数的图象和性质</a:t>
            </a:r>
            <a:r>
              <a:rPr lang="en-US" altLang="zh-CN" sz="2800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  <a:sym typeface="+mn-ea"/>
              </a:rPr>
              <a:t>.</a:t>
            </a:r>
            <a:endParaRPr altLang="zh-CN" sz="2800" kern="100">
              <a:latin typeface="Yuanti SC Regular" panose="02010600040101010101" charset="-122"/>
              <a:ea typeface="Yuanti SC Regular" panose="02010600040101010101" charset="-122"/>
              <a:cs typeface="Yuanti SC Regular" panose="02010600040101010101" charset="-122"/>
              <a:sym typeface="+mn-ea"/>
            </a:endParaRPr>
          </a:p>
        </p:txBody>
      </p:sp>
      <p:sp>
        <p:nvSpPr>
          <p:cNvPr id="4" name="文本框 3" title=""/>
          <p:cNvSpPr txBox="1"/>
          <p:nvPr/>
        </p:nvSpPr>
        <p:spPr>
          <a:xfrm>
            <a:off x="4046220" y="180594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/>
          </a:p>
        </p:txBody>
      </p:sp>
      <p:sp>
        <p:nvSpPr>
          <p:cNvPr id="2" name="矩形 1" title=""/>
          <p:cNvSpPr/>
          <p:nvPr>
            <p:custDataLst>
              <p:tags r:id="rId2"/>
            </p:custDataLst>
          </p:nvPr>
        </p:nvSpPr>
        <p:spPr>
          <a:xfrm>
            <a:off x="3225746" y="2254271"/>
            <a:ext cx="10307219" cy="1412875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sz="2800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学会利用指数函数的图象和性质求函数的定义域、值域</a:t>
            </a:r>
            <a:r>
              <a:rPr lang="en-US" altLang="zh-CN" sz="2800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.</a:t>
            </a: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sz="2800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能借助指数函数的性质比较大小</a:t>
            </a:r>
            <a:endParaRPr lang="zh-CN" altLang="zh-CN" sz="2800" kern="100">
              <a:effectLst/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3" name="矩形 2" title=""/>
          <p:cNvSpPr/>
          <p:nvPr>
            <p:custDataLst>
              <p:tags r:id="rId3"/>
            </p:custDataLst>
          </p:nvPr>
        </p:nvSpPr>
        <p:spPr>
          <a:xfrm>
            <a:off x="3155896" y="3969406"/>
            <a:ext cx="10307219" cy="2059305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sz="2800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会解简单的指数方程、不等式</a:t>
            </a:r>
            <a:r>
              <a:rPr lang="en-US" altLang="zh-CN" sz="2800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.</a:t>
            </a: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sz="2800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了解指数增长型和指数衰减型在实际问题中的应用</a:t>
            </a:r>
            <a:r>
              <a:rPr lang="en-US" altLang="zh-CN" sz="2800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  <a:sym typeface="+mn-ea"/>
              </a:rPr>
              <a:t>.</a:t>
            </a:r>
            <a:endParaRPr lang="zh-CN" altLang="zh-CN" sz="2800" kern="100">
              <a:effectLst/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endParaRPr lang="zh-CN" altLang="zh-CN" sz="2800" kern="100">
              <a:effectLst/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/>
  <p:timing/>
</p:sld>
</file>

<file path=ppt/slides/slide2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2290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1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2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4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5" name="文本框 21" title=""/>
          <p:cNvSpPr/>
          <p:nvPr/>
        </p:nvSpPr>
        <p:spPr>
          <a:xfrm>
            <a:off x="756285" y="429260"/>
            <a:ext cx="7285355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3600" b="1">
                <a:solidFill>
                  <a:srgbClr val="099F3B"/>
                </a:solidFill>
                <a:latin typeface="Yuanti SC Regular" panose="02010600040101010101" charset="-122"/>
                <a:ea typeface="Yuanti SC Regular" panose="02010600040101010101" charset="-122"/>
                <a:cs typeface="Yuanti SC Regular" panose="02010600040101010101" charset="-122"/>
                <a:sym typeface="方正兰亭粗黑_GBK" charset="-122"/>
              </a:rPr>
              <a:t>题型五</a:t>
            </a:r>
            <a:r>
              <a:rPr lang="en-US" altLang="zh-CN" sz="3600" b="1">
                <a:solidFill>
                  <a:srgbClr val="099F3B"/>
                </a:solidFill>
                <a:latin typeface="Yuanti SC Regular" panose="02010600040101010101" charset="-122"/>
                <a:ea typeface="Yuanti SC Regular" panose="02010600040101010101" charset="-122"/>
                <a:cs typeface="Yuanti SC Regular" panose="02010600040101010101" charset="-122"/>
                <a:sym typeface="方正兰亭粗黑_GBK" charset="-122"/>
              </a:rPr>
              <a:t> </a:t>
            </a:r>
            <a:r>
              <a:rPr lang="zh-CN" altLang="en-US" sz="3600" b="1">
                <a:solidFill>
                  <a:srgbClr val="099F3B"/>
                </a:solidFill>
                <a:latin typeface="Yuanti SC Regular" panose="02010600040101010101" charset="-122"/>
                <a:ea typeface="Yuanti SC Regular" panose="02010600040101010101" charset="-122"/>
                <a:cs typeface="Yuanti SC Regular" panose="02010600040101010101" charset="-122"/>
                <a:sym typeface="方正兰亭粗黑_GBK" charset="-122"/>
              </a:rPr>
              <a:t>比大小</a:t>
            </a:r>
          </a:p>
        </p:txBody>
      </p:sp>
      <p:sp>
        <p:nvSpPr>
          <p:cNvPr id="1809410" name="Rectangle 2" title=""/>
          <p:cNvSpPr>
            <a:spLocks noGrp="1" noChangeArrowheads="1"/>
          </p:cNvSpPr>
          <p:nvPr>
            <p:ph idx="4294967295"/>
            <p:custDataLst>
              <p:tags r:id="rId2"/>
            </p:custDataLst>
          </p:nvPr>
        </p:nvSpPr>
        <p:spPr>
          <a:xfrm>
            <a:off x="190550" y="1124744"/>
            <a:ext cx="7719017" cy="802926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lgDash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algn="l">
              <a:lnSpc>
                <a:spcPct val="150000"/>
              </a:lnSpc>
              <a:buNone/>
              <a:tabLst>
                <a:tab pos="1882775"/>
                <a:tab pos="5465445"/>
                <a:tab pos="10226675"/>
              </a:tabLst>
            </a:pPr>
            <a:r>
              <a:rPr lang="zh-CN" altLang="en-US" sz="2800" b="1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5</a:t>
            </a:r>
            <a:r>
              <a:rPr lang="en-US" altLang="zh-CN" sz="28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endParaRPr lang="zh-CN" altLang="en-US" sz="28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Text Box 144" title="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876169" y="1269377"/>
            <a:ext cx="8567740" cy="107632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3200" b="1" smtClean="0"/>
              <a:t>比较下列各组数的大小</a:t>
            </a:r>
            <a:r>
              <a:rPr lang="en-US" sz="3200" b="1" smtClean="0"/>
              <a:t>:</a:t>
            </a:r>
            <a:endParaRPr lang="zh-CN" altLang="en-US" sz="3200" b="1" smtClean="0"/>
          </a:p>
          <a:p>
            <a:r>
              <a:rPr lang="en-US" sz="3200" b="1" smtClean="0"/>
              <a:t>(1)1.5</a:t>
            </a:r>
            <a:r>
              <a:rPr lang="en-US" sz="3200" b="1" baseline="30000" smtClean="0"/>
              <a:t>2.5</a:t>
            </a:r>
            <a:r>
              <a:rPr lang="zh-CN" altLang="en-US" sz="3200" b="1" smtClean="0"/>
              <a:t>和</a:t>
            </a:r>
            <a:r>
              <a:rPr lang="en-US" sz="3200" b="1" smtClean="0"/>
              <a:t>1.5</a:t>
            </a:r>
            <a:r>
              <a:rPr lang="en-US" sz="3200" b="1" baseline="30000" smtClean="0"/>
              <a:t>3.2</a:t>
            </a:r>
            <a:r>
              <a:rPr lang="en-US" sz="3200" b="1" smtClean="0"/>
              <a:t>;      </a:t>
            </a:r>
            <a:r>
              <a:rPr lang="en-US" sz="3200" b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(2)0.6</a:t>
            </a:r>
            <a:r>
              <a:rPr lang="en-US" sz="3200" b="1" baseline="3000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-1.2</a:t>
            </a:r>
            <a:r>
              <a:rPr lang="zh-CN" altLang="en-US" sz="3200" b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和</a:t>
            </a:r>
            <a:r>
              <a:rPr lang="en-US" sz="3200" b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0.6</a:t>
            </a:r>
            <a:r>
              <a:rPr lang="en-US" sz="3200" b="1" baseline="3000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-1.5</a:t>
            </a:r>
            <a:r>
              <a:rPr lang="en-US" sz="3200" b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;</a:t>
            </a:r>
            <a:endParaRPr lang="zh-CN" altLang="en-US" sz="3200" b="1" smtClean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0" name="TextBox 9" title=""/>
          <p:cNvSpPr txBox="1"/>
          <p:nvPr>
            <p:custDataLst>
              <p:tags r:id="rId4"/>
            </p:custDataLst>
          </p:nvPr>
        </p:nvSpPr>
        <p:spPr>
          <a:xfrm>
            <a:off x="516255" y="2409190"/>
            <a:ext cx="1071308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解</a:t>
            </a:r>
            <a:r>
              <a:rPr lang="en-US" altLang="zh-CN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:(1)1.5</a:t>
            </a:r>
            <a:r>
              <a:rPr lang="en-US" altLang="zh-CN" sz="2800" b="1" baseline="3000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2.5</a:t>
            </a:r>
            <a:r>
              <a:rPr lang="en-US" altLang="zh-CN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,1.5</a:t>
            </a:r>
            <a:r>
              <a:rPr lang="en-US" altLang="zh-CN" sz="2800" b="1" baseline="3000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3.2</a:t>
            </a:r>
            <a:r>
              <a:rPr lang="zh-CN" altLang="en-US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可看作函数</a:t>
            </a:r>
            <a:r>
              <a:rPr lang="en-US" altLang="zh-CN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y=1.5</a:t>
            </a:r>
            <a:r>
              <a:rPr lang="en-US" altLang="zh-CN" sz="2800" b="1" baseline="3000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lang="zh-CN" altLang="en-US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的两个函数值</a:t>
            </a:r>
            <a:r>
              <a:rPr lang="en-US" altLang="zh-CN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</a:t>
            </a:r>
            <a:r>
              <a:rPr lang="zh-CN" altLang="en-US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由于底数</a:t>
            </a:r>
            <a:r>
              <a:rPr lang="en-US" altLang="zh-CN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1.5&gt;1,</a:t>
            </a:r>
            <a:r>
              <a:rPr lang="zh-CN" altLang="en-US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所以函数</a:t>
            </a:r>
            <a:r>
              <a:rPr lang="en-US" altLang="zh-CN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y=1.5</a:t>
            </a:r>
            <a:r>
              <a:rPr lang="en-US" altLang="zh-CN" sz="2800" b="1" baseline="3000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lang="zh-CN" altLang="en-US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在</a:t>
            </a:r>
            <a:r>
              <a:rPr lang="en-US" altLang="zh-CN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</a:t>
            </a:r>
            <a:r>
              <a:rPr lang="zh-CN" altLang="en-US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上是严格增</a:t>
            </a:r>
            <a:r>
              <a:rPr lang="en-US" altLang="zh-CN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</a:t>
            </a:r>
            <a:r>
              <a:rPr lang="zh-CN" altLang="en-US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因为</a:t>
            </a:r>
            <a:r>
              <a:rPr lang="en-US" altLang="zh-CN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2.5&lt;3.2,</a:t>
            </a:r>
            <a:r>
              <a:rPr lang="zh-CN" altLang="en-US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所以</a:t>
            </a:r>
            <a:r>
              <a:rPr lang="en-US" altLang="zh-CN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1.5</a:t>
            </a:r>
            <a:r>
              <a:rPr lang="en-US" altLang="zh-CN" sz="2800" b="1" baseline="3000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2.5</a:t>
            </a:r>
            <a:r>
              <a:rPr lang="en-US" altLang="zh-CN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&lt;1.5</a:t>
            </a:r>
            <a:r>
              <a:rPr lang="en-US" altLang="zh-CN" sz="2800" b="1" baseline="3000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3.2</a:t>
            </a:r>
            <a:r>
              <a:rPr lang="en-US" altLang="zh-CN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zh-CN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(2)0.6</a:t>
            </a:r>
            <a:r>
              <a:rPr lang="en-US" altLang="zh-CN" sz="2800" b="1" baseline="3000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-1.2</a:t>
            </a:r>
            <a:r>
              <a:rPr lang="en-US" altLang="zh-CN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,0.6</a:t>
            </a:r>
            <a:r>
              <a:rPr lang="en-US" altLang="zh-CN" sz="2800" b="1" baseline="3000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-1.5</a:t>
            </a:r>
            <a:r>
              <a:rPr lang="zh-CN" altLang="en-US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可看作函数</a:t>
            </a:r>
            <a:r>
              <a:rPr lang="en-US" altLang="zh-CN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y=0.6</a:t>
            </a:r>
            <a:r>
              <a:rPr lang="en-US" altLang="zh-CN" sz="2800" b="1" baseline="3000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x</a:t>
            </a:r>
            <a:r>
              <a:rPr lang="zh-CN" altLang="en-US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的两个函数值</a:t>
            </a:r>
            <a:r>
              <a:rPr lang="en-US" altLang="zh-CN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,</a:t>
            </a:r>
            <a:endParaRPr lang="zh-CN" altLang="en-US" sz="2800" b="1" smtClean="0">
              <a:solidFill>
                <a:srgbClr val="FF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因为函数</a:t>
            </a:r>
            <a:r>
              <a:rPr lang="en-US" altLang="zh-CN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y=0.6</a:t>
            </a:r>
            <a:r>
              <a:rPr lang="en-US" altLang="zh-CN" sz="2800" b="1" baseline="3000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x</a:t>
            </a:r>
            <a:r>
              <a:rPr lang="zh-CN" altLang="en-US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在</a:t>
            </a:r>
            <a:r>
              <a:rPr lang="en-US" altLang="zh-CN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R</a:t>
            </a:r>
            <a:r>
              <a:rPr lang="zh-CN" altLang="en-US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上严格递减</a:t>
            </a:r>
            <a:r>
              <a:rPr lang="en-US" altLang="zh-CN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,</a:t>
            </a:r>
            <a:endParaRPr lang="zh-CN" altLang="en-US" sz="2800" b="1" smtClean="0">
              <a:solidFill>
                <a:srgbClr val="FF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且</a:t>
            </a:r>
            <a:r>
              <a:rPr lang="en-US" altLang="zh-CN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-1.2&gt;-1.5,</a:t>
            </a:r>
            <a:r>
              <a:rPr lang="zh-CN" altLang="en-US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所以</a:t>
            </a:r>
            <a:r>
              <a:rPr lang="en-US" altLang="zh-CN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0.6</a:t>
            </a:r>
            <a:r>
              <a:rPr lang="en-US" altLang="zh-CN" sz="2800" b="1" baseline="3000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-1.2</a:t>
            </a:r>
            <a:r>
              <a:rPr lang="en-US" altLang="zh-CN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&lt;0.6</a:t>
            </a:r>
            <a:r>
              <a:rPr lang="en-US" altLang="zh-CN" sz="2800" b="1" baseline="3000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-1.5</a:t>
            </a:r>
            <a:r>
              <a:rPr lang="en-US" altLang="zh-CN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.</a:t>
            </a:r>
            <a:endParaRPr lang="zh-CN" altLang="en-US" sz="2800" b="1" smtClean="0">
              <a:solidFill>
                <a:srgbClr val="FF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sz="2800" b="1" smtClean="0">
              <a:solidFill>
                <a:srgbClr val="FF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2290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1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2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4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5" name="文本框 21" title=""/>
          <p:cNvSpPr/>
          <p:nvPr/>
        </p:nvSpPr>
        <p:spPr>
          <a:xfrm>
            <a:off x="756285" y="429260"/>
            <a:ext cx="7285355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3600" b="1">
                <a:solidFill>
                  <a:srgbClr val="099F3B"/>
                </a:solidFill>
                <a:latin typeface="Yuanti SC Regular" panose="02010600040101010101" charset="-122"/>
                <a:ea typeface="Yuanti SC Regular" panose="02010600040101010101" charset="-122"/>
                <a:cs typeface="Yuanti SC Regular" panose="02010600040101010101" charset="-122"/>
                <a:sym typeface="方正兰亭粗黑_GBK" charset="-122"/>
              </a:rPr>
              <a:t>题型五</a:t>
            </a:r>
            <a:r>
              <a:rPr lang="en-US" altLang="zh-CN" sz="3600" b="1">
                <a:solidFill>
                  <a:srgbClr val="099F3B"/>
                </a:solidFill>
                <a:latin typeface="Yuanti SC Regular" panose="02010600040101010101" charset="-122"/>
                <a:ea typeface="Yuanti SC Regular" panose="02010600040101010101" charset="-122"/>
                <a:cs typeface="Yuanti SC Regular" panose="02010600040101010101" charset="-122"/>
                <a:sym typeface="方正兰亭粗黑_GBK" charset="-122"/>
              </a:rPr>
              <a:t> </a:t>
            </a:r>
            <a:r>
              <a:rPr lang="zh-CN" altLang="en-US" sz="3600" b="1">
                <a:solidFill>
                  <a:srgbClr val="099F3B"/>
                </a:solidFill>
                <a:latin typeface="Yuanti SC Regular" panose="02010600040101010101" charset="-122"/>
                <a:ea typeface="Yuanti SC Regular" panose="02010600040101010101" charset="-122"/>
                <a:cs typeface="Yuanti SC Regular" panose="02010600040101010101" charset="-122"/>
                <a:sym typeface="方正兰亭粗黑_GBK" charset="-122"/>
              </a:rPr>
              <a:t>比大小</a:t>
            </a:r>
          </a:p>
        </p:txBody>
      </p:sp>
      <p:sp>
        <p:nvSpPr>
          <p:cNvPr id="1809410" name="Rectangle 2" title=""/>
          <p:cNvSpPr>
            <a:spLocks noGrp="1" noChangeArrowheads="1"/>
          </p:cNvSpPr>
          <p:nvPr>
            <p:ph idx="4294967295"/>
            <p:custDataLst>
              <p:tags r:id="rId2"/>
            </p:custDataLst>
          </p:nvPr>
        </p:nvSpPr>
        <p:spPr>
          <a:xfrm>
            <a:off x="190550" y="1124744"/>
            <a:ext cx="7719017" cy="802926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lgDash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algn="l">
              <a:lnSpc>
                <a:spcPct val="150000"/>
              </a:lnSpc>
              <a:buNone/>
              <a:tabLst>
                <a:tab pos="1882775"/>
                <a:tab pos="5465445"/>
                <a:tab pos="10226675"/>
              </a:tabLst>
            </a:pPr>
            <a:r>
              <a:rPr lang="zh-CN" altLang="en-US" sz="2800" b="1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5</a:t>
            </a:r>
            <a:r>
              <a:rPr lang="en-US" altLang="zh-CN" sz="28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endParaRPr lang="zh-CN" altLang="en-US" sz="28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TextBox 4" title=""/>
          <p:cNvSpPr txBox="1"/>
          <p:nvPr>
            <p:custDataLst>
              <p:tags r:id="rId3"/>
            </p:custDataLst>
          </p:nvPr>
        </p:nvSpPr>
        <p:spPr>
          <a:xfrm>
            <a:off x="935990" y="1268730"/>
            <a:ext cx="94780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(3)1.7</a:t>
            </a:r>
            <a:r>
              <a:rPr lang="en-US" sz="3200" b="1" baseline="3000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0.2</a:t>
            </a:r>
            <a:r>
              <a:rPr lang="zh-CN" altLang="en-US" sz="3200" b="1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和</a:t>
            </a:r>
            <a:r>
              <a:rPr lang="en-US" sz="3200" b="1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0.9</a:t>
            </a:r>
            <a:r>
              <a:rPr lang="en-US" sz="3200" b="1" baseline="3000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2.1</a:t>
            </a:r>
            <a:r>
              <a:rPr lang="en-US" sz="3200" b="1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;(4)</a:t>
            </a:r>
            <a:r>
              <a:rPr lang="en-US" sz="3200" b="1" i="1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lang="en-US" sz="3200" b="1" baseline="3000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1.1</a:t>
            </a:r>
            <a:r>
              <a:rPr lang="zh-CN" altLang="en-US" sz="3200" b="1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与</a:t>
            </a:r>
            <a:r>
              <a:rPr lang="en-US" sz="3200" b="1" i="1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lang="en-US" sz="3200" b="1" baseline="3000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0.3</a:t>
            </a:r>
            <a:r>
              <a:rPr lang="en-US" sz="3200" b="1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lang="en-US" sz="3200" b="1" i="1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lang="en-US" sz="3200" b="1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&gt;0</a:t>
            </a:r>
            <a:r>
              <a:rPr lang="zh-CN" altLang="en-US" sz="3200" b="1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且</a:t>
            </a:r>
            <a:r>
              <a:rPr lang="en-US" sz="3200" b="1" i="1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lang="zh-CN" altLang="en-US" sz="3200" b="1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≠</a:t>
            </a:r>
            <a:r>
              <a:rPr lang="en-US" sz="3200" b="1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1).</a:t>
            </a:r>
            <a:endParaRPr lang="en-US" altLang="en-US" sz="3200" b="1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" name="TextBox 5" title=""/>
          <p:cNvSpPr txBox="1"/>
          <p:nvPr>
            <p:custDataLst>
              <p:tags r:id="rId4"/>
            </p:custDataLst>
          </p:nvPr>
        </p:nvSpPr>
        <p:spPr>
          <a:xfrm>
            <a:off x="455930" y="2205355"/>
            <a:ext cx="1029335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解</a:t>
            </a:r>
            <a:r>
              <a:rPr lang="en-US" altLang="zh-CN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:(3)</a:t>
            </a:r>
            <a:r>
              <a:rPr lang="zh-CN" altLang="en-US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由指数函数性质得</a:t>
            </a:r>
            <a:r>
              <a:rPr lang="en-US" altLang="zh-CN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,1.7</a:t>
            </a:r>
            <a:r>
              <a:rPr lang="en-US" altLang="zh-CN" sz="2800" b="1" baseline="3000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0.2</a:t>
            </a:r>
            <a:r>
              <a:rPr lang="en-US" altLang="zh-CN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&gt;1.7</a:t>
            </a:r>
            <a:r>
              <a:rPr lang="en-US" altLang="zh-CN" sz="2800" b="1" baseline="3000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0</a:t>
            </a:r>
            <a:r>
              <a:rPr lang="en-US" altLang="zh-CN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=1,0.9</a:t>
            </a:r>
            <a:r>
              <a:rPr lang="en-US" altLang="zh-CN" sz="2800" b="1" baseline="3000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2.1</a:t>
            </a:r>
            <a:r>
              <a:rPr lang="en-US" altLang="zh-CN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&lt;0.9</a:t>
            </a:r>
            <a:r>
              <a:rPr lang="en-US" altLang="zh-CN" sz="2800" b="1" baseline="3000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0</a:t>
            </a:r>
            <a:r>
              <a:rPr lang="en-US" altLang="zh-CN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=1,</a:t>
            </a:r>
            <a:r>
              <a:rPr lang="zh-CN" altLang="en-US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所以</a:t>
            </a:r>
            <a:r>
              <a:rPr lang="en-US" altLang="zh-CN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1.7</a:t>
            </a:r>
            <a:r>
              <a:rPr lang="en-US" altLang="zh-CN" sz="2800" b="1" baseline="3000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0.2</a:t>
            </a:r>
            <a:r>
              <a:rPr lang="en-US" altLang="zh-CN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&gt;0.9</a:t>
            </a:r>
            <a:r>
              <a:rPr lang="en-US" altLang="zh-CN" sz="2800" b="1" baseline="3000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2.1</a:t>
            </a:r>
            <a:r>
              <a:rPr lang="en-US" altLang="zh-CN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  <a:endParaRPr lang="zh-CN" altLang="en-US" sz="2800" b="1" smtClean="0">
              <a:solidFill>
                <a:srgbClr val="FF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(4)</a:t>
            </a:r>
            <a:r>
              <a:rPr lang="zh-CN" altLang="en-US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当</a:t>
            </a:r>
            <a:r>
              <a:rPr lang="en-US" altLang="zh-CN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a&gt;1</a:t>
            </a:r>
            <a:r>
              <a:rPr lang="zh-CN" altLang="en-US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时</a:t>
            </a:r>
            <a:r>
              <a:rPr lang="en-US" altLang="zh-CN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,y=a</a:t>
            </a:r>
            <a:r>
              <a:rPr lang="en-US" altLang="zh-CN" sz="2800" b="1" baseline="3000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lang="zh-CN" altLang="en-US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在</a:t>
            </a:r>
            <a:r>
              <a:rPr lang="en-US" altLang="zh-CN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</a:t>
            </a:r>
            <a:r>
              <a:rPr lang="zh-CN" altLang="en-US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上严格递增</a:t>
            </a:r>
            <a:r>
              <a:rPr lang="en-US" altLang="zh-CN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</a:t>
            </a:r>
            <a:r>
              <a:rPr lang="zh-CN" altLang="en-US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故</a:t>
            </a:r>
            <a:r>
              <a:rPr lang="en-US" altLang="zh-CN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lang="en-US" altLang="zh-CN" sz="2800" b="1" baseline="3000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1.1</a:t>
            </a:r>
            <a:r>
              <a:rPr lang="en-US" altLang="zh-CN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&gt;a</a:t>
            </a:r>
            <a:r>
              <a:rPr lang="en-US" altLang="zh-CN" sz="2800" b="1" baseline="3000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0.3</a:t>
            </a:r>
            <a:r>
              <a:rPr lang="en-US" altLang="zh-CN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;</a:t>
            </a:r>
            <a:endParaRPr lang="zh-CN" altLang="en-US" sz="2800" b="1" smtClean="0">
              <a:solidFill>
                <a:srgbClr val="FF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当</a:t>
            </a:r>
            <a:r>
              <a:rPr lang="en-US" altLang="zh-CN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0&lt;a&lt;1</a:t>
            </a:r>
            <a:r>
              <a:rPr lang="zh-CN" altLang="en-US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时</a:t>
            </a:r>
            <a:r>
              <a:rPr lang="en-US" altLang="zh-CN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,y=a</a:t>
            </a:r>
            <a:r>
              <a:rPr lang="en-US" altLang="zh-CN" sz="2800" b="1" baseline="3000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lang="zh-CN" altLang="en-US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在</a:t>
            </a:r>
            <a:r>
              <a:rPr lang="en-US" altLang="zh-CN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</a:t>
            </a:r>
            <a:r>
              <a:rPr lang="zh-CN" altLang="en-US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上严格递减</a:t>
            </a:r>
            <a:r>
              <a:rPr lang="en-US" altLang="zh-CN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</a:t>
            </a:r>
            <a:r>
              <a:rPr lang="zh-CN" altLang="en-US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故</a:t>
            </a:r>
            <a:r>
              <a:rPr lang="en-US" altLang="zh-CN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lang="en-US" altLang="zh-CN" sz="2800" b="1" baseline="3000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1.1</a:t>
            </a:r>
            <a:r>
              <a:rPr lang="en-US" altLang="zh-CN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&lt;a</a:t>
            </a:r>
            <a:r>
              <a:rPr lang="en-US" altLang="zh-CN" sz="2800" b="1" baseline="3000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0.3</a:t>
            </a:r>
            <a:r>
              <a:rPr lang="en-US" altLang="zh-CN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2290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1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2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4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7" name="矩形 16" title=""/>
          <p:cNvSpPr/>
          <p:nvPr>
            <p:custDataLst>
              <p:tags r:id="rId2"/>
            </p:custDataLst>
          </p:nvPr>
        </p:nvSpPr>
        <p:spPr>
          <a:xfrm>
            <a:off x="399666" y="692696"/>
            <a:ext cx="11392669" cy="766445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zh-CN" sz="2800" b="1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总结</a:t>
            </a:r>
            <a:r>
              <a:rPr lang="en-US" altLang="zh-CN" sz="2800" b="1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   </a:t>
            </a:r>
            <a:r>
              <a:rPr lang="zh-CN" altLang="zh-CN" sz="2800" b="1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比较幂的大小</a:t>
            </a:r>
          </a:p>
        </p:txBody>
      </p:sp>
      <p:sp>
        <p:nvSpPr>
          <p:cNvPr id="18" name="矩形 17" title=""/>
          <p:cNvSpPr/>
          <p:nvPr>
            <p:custDataLst>
              <p:tags r:id="rId3"/>
            </p:custDataLst>
          </p:nvPr>
        </p:nvSpPr>
        <p:spPr>
          <a:xfrm>
            <a:off x="399666" y="1447204"/>
            <a:ext cx="11392669" cy="3352165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sz="2800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一般地，比较幂大小的方法有</a:t>
            </a:r>
            <a:endParaRPr lang="zh-CN" altLang="zh-CN" sz="2800" kern="10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sz="2800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(1)</a:t>
            </a:r>
            <a:r>
              <a:rPr lang="zh-CN" altLang="zh-CN" sz="2800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对于同底数不同指数的两个幂的大小，利用指数函数</a:t>
            </a:r>
            <a:r>
              <a:rPr lang="zh-CN" altLang="zh-CN" sz="2800" kern="100" smtClean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的</a:t>
            </a:r>
            <a:r>
              <a:rPr lang="en-US" altLang="zh-CN" sz="2800" u="sng" kern="100" smtClean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               </a:t>
            </a:r>
            <a:r>
              <a:rPr lang="zh-CN" altLang="zh-CN" sz="2800" kern="100" smtClean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来</a:t>
            </a:r>
            <a:r>
              <a:rPr lang="zh-CN" altLang="zh-CN" sz="2800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判断；</a:t>
            </a:r>
            <a:endParaRPr lang="zh-CN" altLang="zh-CN" sz="2800" kern="10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sz="2800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(2)</a:t>
            </a:r>
            <a:r>
              <a:rPr lang="zh-CN" altLang="zh-CN" sz="2800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对于底数不同指数相同的两个幂的大小，利用幂函数的单调性来判断；</a:t>
            </a:r>
            <a:endParaRPr lang="zh-CN" altLang="zh-CN" sz="2800" kern="10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sz="2800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(3)</a:t>
            </a:r>
            <a:r>
              <a:rPr lang="zh-CN" altLang="zh-CN" sz="2800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对于底数不同指数也不同的两个幂的大小，则</a:t>
            </a:r>
            <a:r>
              <a:rPr lang="zh-CN" altLang="zh-CN" sz="2800" kern="100" smtClean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通过</a:t>
            </a:r>
            <a:r>
              <a:rPr lang="en-US" altLang="zh-CN" sz="2800" u="sng" kern="100" smtClean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               </a:t>
            </a:r>
            <a:r>
              <a:rPr lang="zh-CN" altLang="zh-CN" sz="2800" kern="100" smtClean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来</a:t>
            </a:r>
            <a:r>
              <a:rPr lang="zh-CN" altLang="zh-CN" sz="2800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判断</a:t>
            </a:r>
            <a:r>
              <a:rPr lang="en-US" altLang="zh-CN" sz="2800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.</a:t>
            </a:r>
            <a:endParaRPr lang="zh-CN" altLang="zh-CN" sz="2800" kern="100">
              <a:effectLst/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2" name="矩形 1" title=""/>
          <p:cNvSpPr/>
          <p:nvPr>
            <p:custDataLst>
              <p:tags r:id="rId4"/>
            </p:custDataLst>
          </p:nvPr>
        </p:nvSpPr>
        <p:spPr>
          <a:xfrm>
            <a:off x="9696167" y="2229758"/>
            <a:ext cx="12496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单调性</a:t>
            </a:r>
          </a:p>
        </p:txBody>
      </p:sp>
      <p:sp>
        <p:nvSpPr>
          <p:cNvPr id="3" name="矩形 2" title=""/>
          <p:cNvSpPr/>
          <p:nvPr>
            <p:custDataLst>
              <p:tags r:id="rId5"/>
            </p:custDataLst>
          </p:nvPr>
        </p:nvSpPr>
        <p:spPr>
          <a:xfrm>
            <a:off x="8849429" y="4209307"/>
            <a:ext cx="12496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中间值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/>
      <p:bldP spid="3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2290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1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2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4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5" name="文本框 21" title=""/>
          <p:cNvSpPr/>
          <p:nvPr/>
        </p:nvSpPr>
        <p:spPr>
          <a:xfrm>
            <a:off x="756285" y="429260"/>
            <a:ext cx="7285355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3600" b="1">
                <a:solidFill>
                  <a:srgbClr val="099F3B"/>
                </a:solidFill>
                <a:latin typeface="Yuanti SC Regular" panose="02010600040101010101" charset="-122"/>
                <a:ea typeface="Yuanti SC Regular" panose="02010600040101010101" charset="-122"/>
                <a:cs typeface="Yuanti SC Regular" panose="02010600040101010101" charset="-122"/>
                <a:sym typeface="方正兰亭粗黑_GBK" charset="-122"/>
              </a:rPr>
              <a:t>题型六</a:t>
            </a:r>
            <a:r>
              <a:rPr lang="en-US" altLang="zh-CN" sz="3600" b="1">
                <a:solidFill>
                  <a:srgbClr val="099F3B"/>
                </a:solidFill>
                <a:latin typeface="Yuanti SC Regular" panose="02010600040101010101" charset="-122"/>
                <a:ea typeface="Yuanti SC Regular" panose="02010600040101010101" charset="-122"/>
                <a:cs typeface="Yuanti SC Regular" panose="02010600040101010101" charset="-122"/>
                <a:sym typeface="方正兰亭粗黑_GBK" charset="-122"/>
              </a:rPr>
              <a:t> </a:t>
            </a:r>
            <a:r>
              <a:rPr lang="zh-CN" altLang="en-US" sz="3600" b="1">
                <a:solidFill>
                  <a:srgbClr val="099F3B"/>
                </a:solidFill>
                <a:latin typeface="Yuanti SC Regular" panose="02010600040101010101" charset="-122"/>
                <a:ea typeface="Yuanti SC Regular" panose="02010600040101010101" charset="-122"/>
                <a:cs typeface="Yuanti SC Regular" panose="02010600040101010101" charset="-122"/>
                <a:sym typeface="方正兰亭粗黑_GBK" charset="-122"/>
              </a:rPr>
              <a:t>解不等式</a:t>
            </a:r>
          </a:p>
        </p:txBody>
      </p:sp>
      <p:graphicFrame>
        <p:nvGraphicFramePr>
          <p:cNvPr id="173058" name="Object 1" title="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424940" y="961390"/>
          <a:ext cx="3984625" cy="8572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7" name="文档" r:id="rId3" imgW="3714750" imgH="800100" progId="Word.Document.12">
                  <p:embed/>
                </p:oleObj>
              </mc:Choice>
              <mc:Fallback>
                <p:oleObj name="文档" r:id="rId3" imgW="3714750" imgH="80010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24940" y="961390"/>
                        <a:ext cx="3984625" cy="8572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3059" name="Object 1" title=""/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815975" y="2049145"/>
          <a:ext cx="8089265" cy="235013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8" name="文档" r:id="rId7" imgW="8864600" imgH="2578100" progId="Word.Document.12">
                  <p:embed/>
                </p:oleObj>
              </mc:Choice>
              <mc:Fallback>
                <p:oleObj name="文档" r:id="rId7" imgW="8864600" imgH="257810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15975" y="2049145"/>
                        <a:ext cx="8089265" cy="235013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09410" name="Rectangle 2" title=""/>
          <p:cNvSpPr>
            <a:spLocks noGrp="1" noChangeArrowheads="1"/>
          </p:cNvSpPr>
          <p:nvPr>
            <p:ph idx="4294967295"/>
            <p:custDataLst>
              <p:tags r:id="rId10"/>
            </p:custDataLst>
          </p:nvPr>
        </p:nvSpPr>
        <p:spPr>
          <a:xfrm>
            <a:off x="456615" y="909479"/>
            <a:ext cx="7719017" cy="802926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lgDash"/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pPr marL="0" indent="0" algn="l">
              <a:lnSpc>
                <a:spcPct val="150000"/>
              </a:lnSpc>
              <a:buNone/>
              <a:tabLst>
                <a:tab pos="1882775"/>
                <a:tab pos="5465445"/>
                <a:tab pos="10226675"/>
              </a:tabLst>
            </a:pPr>
            <a:r>
              <a:rPr lang="zh-CN" altLang="en-US" sz="3200" b="1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例</a:t>
            </a:r>
            <a:r>
              <a:rPr lang="en-US" altLang="zh-CN" sz="3200" b="1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6</a:t>
            </a:r>
            <a:r>
              <a:rPr lang="en-US" altLang="zh-CN" sz="32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173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2290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1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2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4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5" name="文本框 21" title=""/>
          <p:cNvSpPr/>
          <p:nvPr/>
        </p:nvSpPr>
        <p:spPr>
          <a:xfrm>
            <a:off x="756285" y="429260"/>
            <a:ext cx="7285355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3600" b="1">
                <a:solidFill>
                  <a:srgbClr val="099F3B"/>
                </a:solidFill>
                <a:latin typeface="Yuanti SC Regular" panose="02010600040101010101" charset="-122"/>
                <a:ea typeface="Yuanti SC Regular" panose="02010600040101010101" charset="-122"/>
                <a:cs typeface="Yuanti SC Regular" panose="02010600040101010101" charset="-122"/>
                <a:sym typeface="方正兰亭粗黑_GBK" charset="-122"/>
              </a:rPr>
              <a:t>题型六</a:t>
            </a:r>
            <a:r>
              <a:rPr lang="en-US" altLang="zh-CN" sz="3600" b="1">
                <a:solidFill>
                  <a:srgbClr val="099F3B"/>
                </a:solidFill>
                <a:latin typeface="Yuanti SC Regular" panose="02010600040101010101" charset="-122"/>
                <a:ea typeface="Yuanti SC Regular" panose="02010600040101010101" charset="-122"/>
                <a:cs typeface="Yuanti SC Regular" panose="02010600040101010101" charset="-122"/>
                <a:sym typeface="方正兰亭粗黑_GBK" charset="-122"/>
              </a:rPr>
              <a:t> </a:t>
            </a:r>
            <a:r>
              <a:rPr lang="zh-CN" altLang="en-US" sz="3600" b="1">
                <a:solidFill>
                  <a:srgbClr val="099F3B"/>
                </a:solidFill>
                <a:latin typeface="Yuanti SC Regular" panose="02010600040101010101" charset="-122"/>
                <a:ea typeface="Yuanti SC Regular" panose="02010600040101010101" charset="-122"/>
                <a:cs typeface="Yuanti SC Regular" panose="02010600040101010101" charset="-122"/>
                <a:sym typeface="方正兰亭粗黑_GBK" charset="-122"/>
              </a:rPr>
              <a:t>解不等式</a:t>
            </a:r>
          </a:p>
        </p:txBody>
      </p:sp>
      <p:sp>
        <p:nvSpPr>
          <p:cNvPr id="5" name="TextBox 4" title=""/>
          <p:cNvSpPr txBox="1"/>
          <p:nvPr>
            <p:custDataLst>
              <p:tags r:id="rId2"/>
            </p:custDataLst>
          </p:nvPr>
        </p:nvSpPr>
        <p:spPr>
          <a:xfrm>
            <a:off x="1536829" y="1128856"/>
            <a:ext cx="85725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(2)</a:t>
            </a:r>
            <a:r>
              <a:rPr lang="zh-CN" altLang="en-US" sz="3200" b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已知</a:t>
            </a:r>
            <a:r>
              <a:rPr lang="en-US" sz="3200" b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lang="en-US" sz="3200" b="1" i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lang="en-US" sz="3200" b="1" baseline="3000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lang="en-US" sz="3200" b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  <a:r>
              <a:rPr lang="en-US" sz="3200" b="1" i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lang="en-US" sz="3200" b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+2)</a:t>
            </a:r>
            <a:r>
              <a:rPr lang="en-US" sz="3200" b="1" i="1" baseline="3000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lang="en-US" sz="3200" b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&gt;(</a:t>
            </a:r>
            <a:r>
              <a:rPr lang="en-US" sz="3200" b="1" i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lang="en-US" sz="3200" b="1" baseline="3000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lang="en-US" sz="3200" b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  <a:r>
              <a:rPr lang="en-US" sz="3200" b="1" i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lang="en-US" sz="3200" b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+2)</a:t>
            </a:r>
            <a:r>
              <a:rPr lang="en-US" sz="3200" b="1" baseline="3000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1-</a:t>
            </a:r>
            <a:r>
              <a:rPr lang="en-US" sz="3200" b="1" i="1" baseline="3000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lang="en-US" sz="3200" b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</a:t>
            </a:r>
            <a:r>
              <a:rPr lang="zh-CN" altLang="en-US" sz="3200" b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求</a:t>
            </a:r>
            <a:r>
              <a:rPr lang="en-US" sz="3200" b="1" i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lang="zh-CN" altLang="en-US" sz="3200" b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的取值范围</a:t>
            </a:r>
            <a:r>
              <a:rPr lang="en-US" sz="3200" b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  <a:endParaRPr lang="zh-CN" altLang="en-US" sz="3200" b="1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173059" name="Object 1" title="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656715" y="2049145"/>
          <a:ext cx="8549005" cy="286893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9" name="文档" r:id="rId4" imgW="8864600" imgH="2978150" progId="Word.Document.12">
                  <p:embed/>
                </p:oleObj>
              </mc:Choice>
              <mc:Fallback>
                <p:oleObj name="文档" r:id="rId4" imgW="8864600" imgH="297815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56715" y="2049145"/>
                        <a:ext cx="8549005" cy="286893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09410" name="Rectangle 2" title=""/>
          <p:cNvSpPr>
            <a:spLocks noGrp="1" noChangeArrowheads="1"/>
          </p:cNvSpPr>
          <p:nvPr>
            <p:ph idx="4294967295"/>
            <p:custDataLst>
              <p:tags r:id="rId7"/>
            </p:custDataLst>
          </p:nvPr>
        </p:nvSpPr>
        <p:spPr>
          <a:xfrm>
            <a:off x="756335" y="909479"/>
            <a:ext cx="7719017" cy="802926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lgDash"/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pPr marL="0" indent="0" algn="l">
              <a:lnSpc>
                <a:spcPct val="150000"/>
              </a:lnSpc>
              <a:buNone/>
              <a:tabLst>
                <a:tab pos="1882775"/>
                <a:tab pos="5465445"/>
                <a:tab pos="10226675"/>
              </a:tabLst>
            </a:pPr>
            <a:r>
              <a:rPr lang="zh-CN" altLang="en-US" sz="3200" b="1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例</a:t>
            </a:r>
            <a:r>
              <a:rPr lang="en-US" altLang="zh-CN" sz="3200" b="1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6</a:t>
            </a:r>
            <a:r>
              <a:rPr lang="en-US" altLang="zh-CN" sz="32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3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2290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1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2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4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7" name="矩形 16" title=""/>
          <p:cNvSpPr/>
          <p:nvPr>
            <p:custDataLst>
              <p:tags r:id="rId2"/>
            </p:custDataLst>
          </p:nvPr>
        </p:nvSpPr>
        <p:spPr>
          <a:xfrm>
            <a:off x="399666" y="692696"/>
            <a:ext cx="11392669" cy="720725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zh-CN" sz="2600" b="1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解指数方程、不等式</a:t>
            </a:r>
          </a:p>
        </p:txBody>
      </p:sp>
      <p:sp>
        <p:nvSpPr>
          <p:cNvPr id="18" name="矩形 17" title=""/>
          <p:cNvSpPr/>
          <p:nvPr>
            <p:custDataLst>
              <p:tags r:id="rId3"/>
            </p:custDataLst>
          </p:nvPr>
        </p:nvSpPr>
        <p:spPr>
          <a:xfrm>
            <a:off x="399666" y="1397262"/>
            <a:ext cx="11392669" cy="282382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简单指数不等式的解法</a:t>
            </a:r>
            <a:endParaRPr lang="zh-CN" altLang="zh-CN" sz="1050" kern="10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(1)</a:t>
            </a:r>
            <a:r>
              <a:rPr lang="zh-CN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形如</a:t>
            </a:r>
            <a:r>
              <a:rPr lang="en-US" altLang="zh-CN" i="1" kern="100" err="1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a</a:t>
            </a:r>
            <a:r>
              <a:rPr lang="en-US" altLang="zh-CN" i="1" kern="100" baseline="30000" err="1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f</a:t>
            </a:r>
            <a:r>
              <a:rPr lang="en-US" altLang="zh-CN" kern="100" baseline="300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(</a:t>
            </a:r>
            <a:r>
              <a:rPr lang="en-US" altLang="zh-CN" i="1" kern="100" baseline="300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x</a:t>
            </a:r>
            <a:r>
              <a:rPr lang="en-US" altLang="zh-CN" kern="100" baseline="300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)</a:t>
            </a: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&gt;</a:t>
            </a:r>
            <a:r>
              <a:rPr lang="en-US" altLang="zh-CN" i="1" kern="100" err="1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a</a:t>
            </a:r>
            <a:r>
              <a:rPr lang="en-US" altLang="zh-CN" i="1" kern="100" baseline="30000" err="1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g</a:t>
            </a:r>
            <a:r>
              <a:rPr lang="en-US" altLang="zh-CN" kern="100" baseline="300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(</a:t>
            </a:r>
            <a:r>
              <a:rPr lang="en-US" altLang="zh-CN" i="1" kern="100" baseline="300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x</a:t>
            </a:r>
            <a:r>
              <a:rPr lang="en-US" altLang="zh-CN" kern="100" baseline="300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)</a:t>
            </a:r>
            <a:r>
              <a:rPr lang="zh-CN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的不等式，可借助</a:t>
            </a:r>
            <a:r>
              <a:rPr lang="en-US" altLang="zh-CN" i="1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y</a:t>
            </a:r>
            <a:r>
              <a:rPr lang="zh-CN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＝</a:t>
            </a:r>
            <a:r>
              <a:rPr lang="en-US" altLang="zh-CN" i="1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a</a:t>
            </a:r>
            <a:r>
              <a:rPr lang="en-US" altLang="zh-CN" i="1" kern="100" baseline="300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x</a:t>
            </a:r>
            <a:r>
              <a:rPr lang="zh-CN" altLang="zh-CN" kern="100" smtClean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的</a:t>
            </a:r>
            <a:r>
              <a:rPr lang="en-US" altLang="zh-CN" u="sng" kern="100" smtClean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              </a:t>
            </a:r>
            <a:r>
              <a:rPr lang="zh-CN" altLang="zh-CN" kern="100" smtClean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求解</a:t>
            </a:r>
            <a:r>
              <a:rPr lang="zh-CN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；</a:t>
            </a:r>
            <a:endParaRPr lang="zh-CN" altLang="zh-CN" sz="1050" kern="10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(2)</a:t>
            </a:r>
            <a:r>
              <a:rPr lang="zh-CN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形如</a:t>
            </a:r>
            <a:r>
              <a:rPr lang="en-US" altLang="zh-CN" i="1" kern="100" err="1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a</a:t>
            </a:r>
            <a:r>
              <a:rPr lang="en-US" altLang="zh-CN" i="1" kern="100" baseline="30000" err="1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f</a:t>
            </a:r>
            <a:r>
              <a:rPr lang="en-US" altLang="zh-CN" kern="100" baseline="300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(</a:t>
            </a:r>
            <a:r>
              <a:rPr lang="en-US" altLang="zh-CN" i="1" kern="100" baseline="300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x</a:t>
            </a:r>
            <a:r>
              <a:rPr lang="en-US" altLang="zh-CN" kern="100" baseline="300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)</a:t>
            </a: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&gt;</a:t>
            </a:r>
            <a:r>
              <a:rPr lang="en-US" altLang="zh-CN" i="1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b</a:t>
            </a:r>
            <a:r>
              <a:rPr lang="zh-CN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的不等式，可将</a:t>
            </a:r>
            <a:r>
              <a:rPr lang="en-US" altLang="zh-CN" i="1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b</a:t>
            </a:r>
            <a:r>
              <a:rPr lang="zh-CN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化为以</a:t>
            </a:r>
            <a:r>
              <a:rPr lang="en-US" altLang="zh-CN" i="1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a</a:t>
            </a:r>
            <a:r>
              <a:rPr lang="zh-CN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为底数的指数幂的形式，再借助</a:t>
            </a:r>
            <a:r>
              <a:rPr lang="en-US" altLang="zh-CN" i="1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y</a:t>
            </a:r>
            <a:r>
              <a:rPr lang="zh-CN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＝</a:t>
            </a:r>
            <a:r>
              <a:rPr lang="en-US" altLang="zh-CN" i="1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a</a:t>
            </a:r>
            <a:r>
              <a:rPr lang="en-US" altLang="zh-CN" i="1" kern="100" baseline="300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x</a:t>
            </a:r>
            <a:r>
              <a:rPr lang="zh-CN" altLang="zh-CN" kern="100" smtClean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的</a:t>
            </a:r>
            <a:r>
              <a:rPr lang="en-US" altLang="zh-CN" kern="100" smtClean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_____</a:t>
            </a:r>
            <a:endParaRPr lang="en-US" altLang="zh-CN" u="sng" kern="100" smtClean="0"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u="sng" kern="100" smtClean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      </a:t>
            </a:r>
            <a:r>
              <a:rPr lang="zh-CN" altLang="zh-CN" kern="100" smtClean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求解</a:t>
            </a:r>
            <a:r>
              <a:rPr lang="zh-CN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；</a:t>
            </a:r>
            <a:endParaRPr lang="zh-CN" altLang="zh-CN" sz="1050" kern="10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(3)</a:t>
            </a:r>
            <a:r>
              <a:rPr lang="zh-CN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形如</a:t>
            </a:r>
            <a:r>
              <a:rPr lang="en-US" altLang="zh-CN" i="1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a</a:t>
            </a:r>
            <a:r>
              <a:rPr lang="en-US" altLang="zh-CN" i="1" kern="100" baseline="300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x</a:t>
            </a: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&gt;</a:t>
            </a:r>
            <a:r>
              <a:rPr lang="en-US" altLang="zh-CN" i="1" kern="100" err="1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b</a:t>
            </a:r>
            <a:r>
              <a:rPr lang="en-US" altLang="zh-CN" i="1" kern="100" baseline="30000" err="1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x</a:t>
            </a:r>
            <a:r>
              <a:rPr lang="zh-CN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的不等式，可借助两函数</a:t>
            </a:r>
            <a:r>
              <a:rPr lang="en-US" altLang="zh-CN" i="1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y</a:t>
            </a:r>
            <a:r>
              <a:rPr lang="zh-CN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＝</a:t>
            </a:r>
            <a:r>
              <a:rPr lang="en-US" altLang="zh-CN" i="1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a</a:t>
            </a:r>
            <a:r>
              <a:rPr lang="en-US" altLang="zh-CN" i="1" kern="100" baseline="300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x</a:t>
            </a:r>
            <a:r>
              <a:rPr lang="zh-CN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，</a:t>
            </a:r>
            <a:r>
              <a:rPr lang="en-US" altLang="zh-CN" i="1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y</a:t>
            </a:r>
            <a:r>
              <a:rPr lang="zh-CN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＝</a:t>
            </a:r>
            <a:r>
              <a:rPr lang="en-US" altLang="zh-CN" i="1" kern="100" err="1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b</a:t>
            </a:r>
            <a:r>
              <a:rPr lang="en-US" altLang="zh-CN" i="1" kern="100" baseline="30000" err="1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x</a:t>
            </a:r>
            <a:r>
              <a:rPr lang="zh-CN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的图象求解</a:t>
            </a: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.</a:t>
            </a:r>
            <a:endParaRPr lang="zh-CN" altLang="zh-CN" sz="1050" kern="100">
              <a:effectLst/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2" name="矩形 1" title=""/>
          <p:cNvSpPr/>
          <p:nvPr>
            <p:custDataLst>
              <p:tags r:id="rId4"/>
            </p:custDataLst>
          </p:nvPr>
        </p:nvSpPr>
        <p:spPr>
          <a:xfrm>
            <a:off x="5971034" y="1998365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kern="10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单调性</a:t>
            </a:r>
            <a:endParaRPr lang="zh-CN" altLang="en-US" sz="2400" kern="10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4" name="矩形 3" title=""/>
          <p:cNvSpPr/>
          <p:nvPr>
            <p:custDataLst>
              <p:tags r:id="rId5"/>
            </p:custDataLst>
          </p:nvPr>
        </p:nvSpPr>
        <p:spPr>
          <a:xfrm>
            <a:off x="10829863" y="2578342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kern="10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单调</a:t>
            </a:r>
            <a:endParaRPr lang="zh-CN" altLang="en-US" sz="2400" kern="10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5" name="矩形 4" title=""/>
          <p:cNvSpPr/>
          <p:nvPr>
            <p:custDataLst>
              <p:tags r:id="rId6"/>
            </p:custDataLst>
          </p:nvPr>
        </p:nvSpPr>
        <p:spPr>
          <a:xfrm>
            <a:off x="532334" y="3120876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kern="10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性</a:t>
            </a:r>
            <a:endParaRPr lang="zh-CN" altLang="en-US" sz="2400" kern="10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4" grpId="0"/>
      <p:bldP spid="4" grpId="1"/>
      <p:bldP spid="5" grpId="0"/>
      <p:bldP spid="5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2290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1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2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4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5" name="文本框 21" title=""/>
          <p:cNvSpPr/>
          <p:nvPr/>
        </p:nvSpPr>
        <p:spPr>
          <a:xfrm>
            <a:off x="815975" y="128905"/>
            <a:ext cx="10628630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3600" b="1">
                <a:solidFill>
                  <a:srgbClr val="099F3B"/>
                </a:solidFill>
                <a:latin typeface="Yuanti SC Regular" panose="02010600040101010101" charset="-122"/>
                <a:ea typeface="Yuanti SC Regular" panose="02010600040101010101" charset="-122"/>
                <a:cs typeface="Yuanti SC Regular" panose="02010600040101010101" charset="-122"/>
                <a:sym typeface="方正兰亭粗黑_GBK" charset="-122"/>
              </a:rPr>
              <a:t>题型七</a:t>
            </a:r>
            <a:r>
              <a:rPr lang="en-US" altLang="zh-CN" sz="3600" b="1">
                <a:solidFill>
                  <a:srgbClr val="099F3B"/>
                </a:solidFill>
                <a:latin typeface="Yuanti SC Regular" panose="02010600040101010101" charset="-122"/>
                <a:ea typeface="Yuanti SC Regular" panose="02010600040101010101" charset="-122"/>
                <a:cs typeface="Yuanti SC Regular" panose="02010600040101010101" charset="-122"/>
                <a:sym typeface="方正兰亭粗黑_GBK" charset="-122"/>
              </a:rPr>
              <a:t> </a:t>
            </a:r>
            <a:r>
              <a:rPr lang="zh-CN" altLang="en-US" sz="3600" b="1">
                <a:solidFill>
                  <a:srgbClr val="099F3B"/>
                </a:solidFill>
                <a:latin typeface="Yuanti SC Regular" panose="02010600040101010101" charset="-122"/>
                <a:ea typeface="Yuanti SC Regular" panose="02010600040101010101" charset="-122"/>
                <a:cs typeface="Yuanti SC Regular" panose="02010600040101010101" charset="-122"/>
                <a:sym typeface="方正兰亭粗黑_GBK" charset="-122"/>
              </a:rPr>
              <a:t>指数函数的模型应用</a:t>
            </a:r>
          </a:p>
        </p:txBody>
      </p:sp>
      <p:sp>
        <p:nvSpPr>
          <p:cNvPr id="14" name="矩形 13" title=""/>
          <p:cNvSpPr/>
          <p:nvPr>
            <p:custDataLst>
              <p:tags r:id="rId2"/>
            </p:custDataLst>
          </p:nvPr>
        </p:nvSpPr>
        <p:spPr>
          <a:xfrm>
            <a:off x="456181" y="609253"/>
            <a:ext cx="11392669" cy="2059305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sz="2800" b="1" kern="1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2800" b="1" kern="1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zh-CN" altLang="zh-CN" sz="2800" b="1" kern="100">
                <a:latin typeface="Times New Roman" panose="02020603050405020304" pitchFamily="18" charset="0"/>
                <a:cs typeface="Times New Roman" panose="02020603050405020304" pitchFamily="18" charset="0"/>
              </a:rPr>
              <a:t>　甲、乙两城市现有人口总数都为</a:t>
            </a:r>
            <a:r>
              <a:rPr lang="en-US" altLang="zh-CN" sz="2800" b="1" kern="100"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r>
              <a:rPr lang="zh-CN" altLang="zh-CN" sz="2800" b="1" kern="100">
                <a:latin typeface="Times New Roman" panose="02020603050405020304" pitchFamily="18" charset="0"/>
                <a:cs typeface="Times New Roman" panose="02020603050405020304" pitchFamily="18" charset="0"/>
              </a:rPr>
              <a:t>万人，甲城市人口的年自然增长率为</a:t>
            </a:r>
            <a:r>
              <a:rPr lang="en-US" altLang="zh-CN" sz="2800" b="1" kern="100">
                <a:latin typeface="Times New Roman" panose="02020603050405020304" pitchFamily="18" charset="0"/>
                <a:cs typeface="Times New Roman" panose="02020603050405020304" pitchFamily="18" charset="0"/>
              </a:rPr>
              <a:t>1.2%</a:t>
            </a:r>
            <a:r>
              <a:rPr lang="zh-CN" altLang="zh-CN" sz="2800" b="1" kern="100">
                <a:latin typeface="Times New Roman" panose="02020603050405020304" pitchFamily="18" charset="0"/>
                <a:cs typeface="Times New Roman" panose="02020603050405020304" pitchFamily="18" charset="0"/>
              </a:rPr>
              <a:t>，乙城市每年增长人口</a:t>
            </a:r>
            <a:r>
              <a:rPr lang="en-US" altLang="zh-CN" sz="2800" b="1" kern="100">
                <a:latin typeface="Times New Roman" panose="02020603050405020304" pitchFamily="18" charset="0"/>
                <a:cs typeface="Times New Roman" panose="02020603050405020304" pitchFamily="18" charset="0"/>
              </a:rPr>
              <a:t>1.3</a:t>
            </a:r>
            <a:r>
              <a:rPr lang="zh-CN" altLang="zh-CN" sz="2800" b="1" kern="100">
                <a:latin typeface="Times New Roman" panose="02020603050405020304" pitchFamily="18" charset="0"/>
                <a:cs typeface="Times New Roman" panose="02020603050405020304" pitchFamily="18" charset="0"/>
              </a:rPr>
              <a:t>万</a:t>
            </a:r>
            <a:r>
              <a:rPr lang="en-US" altLang="zh-CN" sz="2800" b="1" kern="1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CN" altLang="zh-CN" sz="2800" b="1" kern="100">
                <a:latin typeface="Times New Roman" panose="02020603050405020304" pitchFamily="18" charset="0"/>
                <a:cs typeface="Times New Roman" panose="02020603050405020304" pitchFamily="18" charset="0"/>
              </a:rPr>
              <a:t>试解答下面的问题：</a:t>
            </a: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sz="2800" b="1" kern="10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zh-CN" altLang="zh-CN" sz="2800" b="1" kern="100">
                <a:latin typeface="Times New Roman" panose="02020603050405020304" pitchFamily="18" charset="0"/>
                <a:cs typeface="Times New Roman" panose="02020603050405020304" pitchFamily="18" charset="0"/>
              </a:rPr>
              <a:t>写出两城市的人口总数</a:t>
            </a:r>
            <a:r>
              <a:rPr lang="en-US" altLang="zh-CN" sz="2800" b="1" i="1" kern="10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 b="1" kern="1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zh-CN" sz="2800" b="1" kern="100">
                <a:latin typeface="Times New Roman" panose="02020603050405020304" pitchFamily="18" charset="0"/>
                <a:cs typeface="Times New Roman" panose="02020603050405020304" pitchFamily="18" charset="0"/>
              </a:rPr>
              <a:t>万人</a:t>
            </a:r>
            <a:r>
              <a:rPr lang="en-US" altLang="zh-CN" sz="2800" b="1" kern="1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zh-CN" sz="2800" b="1" kern="100">
                <a:latin typeface="Times New Roman" panose="02020603050405020304" pitchFamily="18" charset="0"/>
                <a:cs typeface="Times New Roman" panose="02020603050405020304" pitchFamily="18" charset="0"/>
              </a:rPr>
              <a:t>与年份</a:t>
            </a:r>
            <a:r>
              <a:rPr lang="en-US" altLang="zh-CN" sz="2800" b="1" i="1" kern="10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kern="1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zh-CN" sz="2800" b="1" kern="100">
                <a:latin typeface="Times New Roman" panose="02020603050405020304" pitchFamily="18" charset="0"/>
                <a:cs typeface="Times New Roman" panose="02020603050405020304" pitchFamily="18" charset="0"/>
              </a:rPr>
              <a:t>年</a:t>
            </a:r>
            <a:r>
              <a:rPr lang="en-US" altLang="zh-CN" sz="2800" b="1" kern="1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zh-CN" sz="2800" b="1" kern="100">
                <a:latin typeface="Times New Roman" panose="02020603050405020304" pitchFamily="18" charset="0"/>
                <a:cs typeface="Times New Roman" panose="02020603050405020304" pitchFamily="18" charset="0"/>
              </a:rPr>
              <a:t>的函数关系式；</a:t>
            </a:r>
            <a:endParaRPr lang="zh-CN" altLang="zh-CN" sz="2800" b="1" kern="10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 title=""/>
          <p:cNvSpPr/>
          <p:nvPr>
            <p:custDataLst>
              <p:tags r:id="rId3"/>
            </p:custDataLst>
          </p:nvPr>
        </p:nvSpPr>
        <p:spPr>
          <a:xfrm>
            <a:off x="636270" y="2289175"/>
            <a:ext cx="11924665" cy="3998595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解　</a:t>
            </a:r>
            <a:r>
              <a:rPr lang="en-US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年后甲城市人口总数为</a:t>
            </a:r>
            <a:r>
              <a:rPr lang="en-US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b="1" i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zh-CN" altLang="zh-CN" b="1" kern="100" baseline="-25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甲</a:t>
            </a:r>
            <a:r>
              <a:rPr lang="zh-CN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＝</a:t>
            </a:r>
            <a:r>
              <a:rPr lang="en-US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100</a:t>
            </a:r>
            <a:r>
              <a:rPr lang="zh-CN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＋</a:t>
            </a:r>
            <a:r>
              <a:rPr lang="en-US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100×1.2%</a:t>
            </a:r>
            <a:r>
              <a:rPr lang="zh-CN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＝</a:t>
            </a:r>
            <a:r>
              <a:rPr lang="en-US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100×(1</a:t>
            </a:r>
            <a:r>
              <a:rPr lang="zh-CN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＋</a:t>
            </a:r>
            <a:r>
              <a:rPr lang="en-US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1.2%)</a:t>
            </a:r>
            <a:r>
              <a:rPr lang="zh-CN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endParaRPr lang="zh-CN" altLang="zh-CN" sz="1050" b="1" kern="10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年后甲城市人口总数为</a:t>
            </a:r>
            <a:endParaRPr lang="zh-CN" altLang="zh-CN" sz="1050" b="1" kern="10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b="1" i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zh-CN" altLang="zh-CN" b="1" kern="100" baseline="-25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甲</a:t>
            </a:r>
            <a:r>
              <a:rPr lang="zh-CN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＝</a:t>
            </a:r>
            <a:r>
              <a:rPr lang="en-US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100×(1</a:t>
            </a:r>
            <a:r>
              <a:rPr lang="zh-CN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＋</a:t>
            </a:r>
            <a:r>
              <a:rPr lang="en-US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1.2%)</a:t>
            </a:r>
            <a:r>
              <a:rPr lang="zh-CN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＋</a:t>
            </a:r>
            <a:r>
              <a:rPr lang="en-US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100×(1</a:t>
            </a:r>
            <a:r>
              <a:rPr lang="zh-CN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＋</a:t>
            </a:r>
            <a:r>
              <a:rPr lang="en-US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1.2%)×1.2%</a:t>
            </a:r>
            <a:r>
              <a:rPr lang="zh-CN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＝</a:t>
            </a:r>
            <a:r>
              <a:rPr lang="en-US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100×(1</a:t>
            </a:r>
            <a:r>
              <a:rPr lang="zh-CN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＋</a:t>
            </a:r>
            <a:r>
              <a:rPr lang="en-US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1.2%)</a:t>
            </a:r>
            <a:r>
              <a:rPr lang="en-US" altLang="zh-CN" b="1" kern="100" baseline="30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endParaRPr lang="zh-CN" altLang="zh-CN" sz="1050" b="1" kern="10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年后甲城市人口总数为</a:t>
            </a:r>
            <a:r>
              <a:rPr lang="en-US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i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zh-CN" altLang="zh-CN" b="1" kern="100" baseline="-25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甲</a:t>
            </a:r>
            <a:r>
              <a:rPr lang="zh-CN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＝</a:t>
            </a:r>
            <a:r>
              <a:rPr lang="en-US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100×(1</a:t>
            </a:r>
            <a:r>
              <a:rPr lang="zh-CN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＋</a:t>
            </a:r>
            <a:r>
              <a:rPr lang="en-US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1.2%)</a:t>
            </a:r>
            <a:r>
              <a:rPr lang="en-US" altLang="zh-CN" b="1" kern="100" baseline="30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endParaRPr lang="zh-CN" altLang="zh-CN" sz="1050" b="1" kern="10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…</a:t>
            </a:r>
            <a:r>
              <a:rPr lang="zh-CN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endParaRPr lang="zh-CN" altLang="zh-CN" sz="1050" b="1" kern="10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b="1" i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年后甲城市人口总数为</a:t>
            </a:r>
            <a:r>
              <a:rPr lang="en-US" altLang="zh-CN" b="1" i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zh-CN" altLang="zh-CN" b="1" kern="100" baseline="-25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甲</a:t>
            </a:r>
            <a:r>
              <a:rPr lang="zh-CN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＝</a:t>
            </a:r>
            <a:r>
              <a:rPr lang="en-US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100×(1</a:t>
            </a:r>
            <a:r>
              <a:rPr lang="zh-CN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＋</a:t>
            </a:r>
            <a:r>
              <a:rPr lang="en-US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1.2%)</a:t>
            </a:r>
            <a:r>
              <a:rPr lang="en-US" altLang="zh-CN" b="1" i="1" kern="100" baseline="30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endParaRPr lang="zh-CN" altLang="zh-CN" sz="1050" b="1" kern="10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b="1" i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年后乙城市人口总数为</a:t>
            </a:r>
            <a:r>
              <a:rPr lang="en-US" altLang="zh-CN" b="1" i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zh-CN" altLang="zh-CN" b="1" kern="100" baseline="-25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乙</a:t>
            </a:r>
            <a:r>
              <a:rPr lang="zh-CN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＝</a:t>
            </a:r>
            <a:r>
              <a:rPr lang="en-US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100</a:t>
            </a:r>
            <a:r>
              <a:rPr lang="zh-CN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＋</a:t>
            </a:r>
            <a:r>
              <a:rPr lang="en-US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1.3</a:t>
            </a:r>
            <a:r>
              <a:rPr lang="en-US" altLang="zh-CN" b="1" i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endParaRPr lang="en-US" altLang="zh-CN" sz="1050" b="1" kern="100">
              <a:solidFill>
                <a:srgbClr val="FF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7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75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75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75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25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75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75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3750"/>
                            </p:stCondLst>
                            <p:childTnLst>
                              <p:par>
                                <p:cTn id="2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75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2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75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2290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1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2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4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5" name="文本框 21" title=""/>
          <p:cNvSpPr/>
          <p:nvPr/>
        </p:nvSpPr>
        <p:spPr>
          <a:xfrm>
            <a:off x="756285" y="429260"/>
            <a:ext cx="10628630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3600" b="1">
                <a:solidFill>
                  <a:srgbClr val="099F3B"/>
                </a:solidFill>
                <a:latin typeface="Yuanti SC Regular" panose="02010600040101010101" charset="-122"/>
                <a:ea typeface="Yuanti SC Regular" panose="02010600040101010101" charset="-122"/>
                <a:cs typeface="Yuanti SC Regular" panose="02010600040101010101" charset="-122"/>
                <a:sym typeface="方正兰亭粗黑_GBK" charset="-122"/>
              </a:rPr>
              <a:t>题型七</a:t>
            </a:r>
            <a:r>
              <a:rPr lang="en-US" altLang="zh-CN" sz="3600" b="1">
                <a:solidFill>
                  <a:srgbClr val="099F3B"/>
                </a:solidFill>
                <a:latin typeface="Yuanti SC Regular" panose="02010600040101010101" charset="-122"/>
                <a:ea typeface="Yuanti SC Regular" panose="02010600040101010101" charset="-122"/>
                <a:cs typeface="Yuanti SC Regular" panose="02010600040101010101" charset="-122"/>
                <a:sym typeface="方正兰亭粗黑_GBK" charset="-122"/>
              </a:rPr>
              <a:t> </a:t>
            </a:r>
            <a:r>
              <a:rPr lang="zh-CN" altLang="en-US" sz="3600" b="1">
                <a:solidFill>
                  <a:srgbClr val="099F3B"/>
                </a:solidFill>
                <a:latin typeface="Yuanti SC Regular" panose="02010600040101010101" charset="-122"/>
                <a:ea typeface="Yuanti SC Regular" panose="02010600040101010101" charset="-122"/>
                <a:cs typeface="Yuanti SC Regular" panose="02010600040101010101" charset="-122"/>
                <a:sym typeface="方正兰亭粗黑_GBK" charset="-122"/>
              </a:rPr>
              <a:t>指数函数的模型应用</a:t>
            </a:r>
          </a:p>
        </p:txBody>
      </p:sp>
      <p:sp>
        <p:nvSpPr>
          <p:cNvPr id="14" name="矩形 13" title=""/>
          <p:cNvSpPr/>
          <p:nvPr>
            <p:custDataLst>
              <p:tags r:id="rId2"/>
            </p:custDataLst>
          </p:nvPr>
        </p:nvSpPr>
        <p:spPr>
          <a:xfrm>
            <a:off x="456816" y="1088936"/>
            <a:ext cx="11392669" cy="607834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(2)</a:t>
            </a:r>
            <a:r>
              <a:rPr lang="zh-CN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计算</a:t>
            </a: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10</a:t>
            </a:r>
            <a:r>
              <a:rPr lang="zh-CN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年、</a:t>
            </a: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20</a:t>
            </a:r>
            <a:r>
              <a:rPr lang="zh-CN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年、</a:t>
            </a: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30</a:t>
            </a:r>
            <a:r>
              <a:rPr lang="zh-CN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年后两城市的人口总数</a:t>
            </a: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(</a:t>
            </a:r>
            <a:r>
              <a:rPr lang="zh-CN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精确到</a:t>
            </a: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0.1</a:t>
            </a:r>
            <a:r>
              <a:rPr lang="zh-CN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万人</a:t>
            </a: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)</a:t>
            </a:r>
            <a:r>
              <a:rPr lang="zh-CN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；</a:t>
            </a:r>
            <a:endParaRPr lang="zh-CN" altLang="zh-CN" sz="1050" kern="100">
              <a:effectLst/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5" name="矩形 4" title=""/>
          <p:cNvSpPr/>
          <p:nvPr>
            <p:custDataLst>
              <p:tags r:id="rId3"/>
            </p:custDataLst>
          </p:nvPr>
        </p:nvSpPr>
        <p:spPr>
          <a:xfrm>
            <a:off x="456816" y="2025304"/>
            <a:ext cx="11392669" cy="607834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解　</a:t>
            </a:r>
            <a:r>
              <a:rPr lang="en-US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10</a:t>
            </a:r>
            <a:r>
              <a:rPr lang="zh-CN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年、</a:t>
            </a:r>
            <a:r>
              <a:rPr lang="en-US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20</a:t>
            </a:r>
            <a:r>
              <a:rPr lang="zh-CN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年、</a:t>
            </a:r>
            <a:r>
              <a:rPr lang="en-US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30</a:t>
            </a:r>
            <a:r>
              <a:rPr lang="zh-CN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年后，甲、乙两城市人口总数</a:t>
            </a:r>
            <a:r>
              <a:rPr lang="en-US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(</a:t>
            </a:r>
            <a:r>
              <a:rPr lang="zh-CN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单位：万人</a:t>
            </a:r>
            <a:r>
              <a:rPr lang="en-US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)</a:t>
            </a:r>
            <a:r>
              <a:rPr lang="zh-CN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如表所示</a:t>
            </a:r>
            <a:r>
              <a:rPr lang="en-US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.</a:t>
            </a:r>
            <a:endParaRPr lang="en-US" altLang="zh-CN" sz="1050" kern="100">
              <a:solidFill>
                <a:srgbClr val="FF0000"/>
              </a:solidFill>
              <a:effectLst/>
              <a:latin typeface="Times New Roman" panose="02020603050405020304" pitchFamily="18" charset="0"/>
              <a:ea typeface="楷体_GB2312" panose="02010609030101010101" pitchFamily="49" charset="-122"/>
              <a:cs typeface="Courier New" panose="02070309020205020404" pitchFamily="49" charset="0"/>
            </a:endParaRPr>
          </a:p>
        </p:txBody>
      </p:sp>
      <p:graphicFrame>
        <p:nvGraphicFramePr>
          <p:cNvPr id="3" name="表格 2" title=""/>
          <p:cNvGraphicFramePr>
            <a:graphicFrameLocks noGrp="1"/>
          </p:cNvGraphicFramePr>
          <p:nvPr>
            <p:custDataLst>
              <p:tags r:id="rId4"/>
            </p:custDataLst>
          </p:nvPr>
        </p:nvGraphicFramePr>
        <p:xfrm>
          <a:off x="2552750" y="2817392"/>
          <a:ext cx="7200801" cy="2376000"/>
        </p:xfrm>
        <a:graphic>
          <a:graphicData uri="http://schemas.openxmlformats.org/drawingml/2006/table">
            <a:tbl>
              <a:tblPr/>
              <a:tblGrid>
                <a:gridCol w="1135488"/>
                <a:gridCol w="2021771"/>
                <a:gridCol w="2021771"/>
                <a:gridCol w="2021771"/>
              </a:tblGrid>
              <a:tr h="792000"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en-US" sz="2400" i="1" kern="100"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Courier New" panose="02070309020205020404" pitchFamily="49" charset="0"/>
                        </a:rPr>
                        <a:t> 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en-US" sz="2400" kern="100"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Courier New" panose="02070309020205020404" pitchFamily="49" charset="0"/>
                        </a:rPr>
                        <a:t>10</a:t>
                      </a:r>
                      <a:r>
                        <a:rPr lang="zh-CN" sz="2400" kern="100"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年后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en-US" sz="2400" kern="100"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Courier New" panose="02070309020205020404" pitchFamily="49" charset="0"/>
                        </a:rPr>
                        <a:t>20</a:t>
                      </a:r>
                      <a:r>
                        <a:rPr lang="zh-CN" sz="2400" kern="100"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年后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en-US" sz="2400" kern="100"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Courier New" panose="02070309020205020404" pitchFamily="49" charset="0"/>
                        </a:rPr>
                        <a:t>30</a:t>
                      </a:r>
                      <a:r>
                        <a:rPr lang="zh-CN" sz="2400" kern="100"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年后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zh-CN" sz="2400" kern="100"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甲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en-US" sz="2400" kern="100"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Courier New" panose="02070309020205020404" pitchFamily="49" charset="0"/>
                        </a:rPr>
                        <a:t>112.7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en-US" sz="2400" kern="100"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Courier New" panose="02070309020205020404" pitchFamily="49" charset="0"/>
                        </a:rPr>
                        <a:t>126.9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en-US" sz="2400" kern="100"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Courier New" panose="02070309020205020404" pitchFamily="49" charset="0"/>
                        </a:rPr>
                        <a:t>143.0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zh-CN" sz="2400" kern="100"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乙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en-US" sz="2400" kern="100"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Courier New" panose="02070309020205020404" pitchFamily="49" charset="0"/>
                        </a:rPr>
                        <a:t>113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en-US" sz="2400" kern="100"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Courier New" panose="02070309020205020404" pitchFamily="49" charset="0"/>
                        </a:rPr>
                        <a:t>126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en-US" sz="2400" kern="100"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Courier New" panose="02070309020205020404" pitchFamily="49" charset="0"/>
                        </a:rPr>
                        <a:t>139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4338" name="文本框 10" title=""/>
          <p:cNvSpPr/>
          <p:nvPr/>
        </p:nvSpPr>
        <p:spPr>
          <a:xfrm>
            <a:off x="695325" y="239713"/>
            <a:ext cx="7740650" cy="9248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59500" b="1">
                <a:solidFill>
                  <a:srgbClr val="D9D9D9"/>
                </a:solidFill>
                <a:latin typeface="Meiryo" pitchFamily="2" charset="-128"/>
                <a:ea typeface="Meiryo" pitchFamily="2" charset="-128"/>
                <a:sym typeface="Meiryo" pitchFamily="2" charset="-128"/>
              </a:rPr>
              <a:t>4</a:t>
            </a:r>
            <a:endParaRPr lang="zh-CN" altLang="en-US" sz="59500" b="1">
              <a:solidFill>
                <a:srgbClr val="D9D9D9"/>
              </a:solidFill>
              <a:latin typeface="Meiryo" pitchFamily="2" charset="-128"/>
              <a:ea typeface="Meiryo" pitchFamily="2" charset="-128"/>
              <a:sym typeface="Meiryo" pitchFamily="2" charset="-128"/>
            </a:endParaRPr>
          </a:p>
        </p:txBody>
      </p:sp>
      <p:sp>
        <p:nvSpPr>
          <p:cNvPr id="14339" name="任意多边形 24" title=""/>
          <p:cNvSpPr/>
          <p:nvPr/>
        </p:nvSpPr>
        <p:spPr>
          <a:xfrm flipH="1">
            <a:off x="8128000" y="0"/>
            <a:ext cx="4064000" cy="6858000"/>
          </a:xfrm>
          <a:custGeom>
            <a:gdLst>
              <a:gd name="txL" fmla="*/ 0 w 4064001"/>
              <a:gd name="txT" fmla="*/ 0 h 6857999"/>
              <a:gd name="txR" fmla="*/ 4064001 w 4064001"/>
              <a:gd name="txB" fmla="*/ 6857999 h 6857999"/>
            </a:gdLst>
            <a:cxnLst>
              <a:cxn ang="0">
                <a:pos x="0" y="0"/>
              </a:cxn>
              <a:cxn ang="0">
                <a:pos x="0" y="6857999"/>
              </a:cxn>
              <a:cxn ang="0">
                <a:pos x="2" y="6857999"/>
              </a:cxn>
              <a:cxn ang="0">
                <a:pos x="4064001" y="4572000"/>
              </a:cxn>
              <a:cxn ang="0">
                <a:pos x="2323124" y="2613513"/>
              </a:cxn>
              <a:cxn ang="0">
                <a:pos x="1" y="6855208"/>
              </a:cxn>
              <a:cxn ang="0">
                <a:pos x="1" y="1"/>
              </a:cxn>
            </a:cxnLst>
            <a:rect l="txL" t="txT" r="txR" b="txB"/>
            <a:pathLst>
              <a:path w="4064001" h="6857999">
                <a:moveTo>
                  <a:pt x="0" y="0"/>
                </a:moveTo>
                <a:lnTo>
                  <a:pt x="0" y="6857999"/>
                </a:lnTo>
                <a:lnTo>
                  <a:pt x="2" y="6857999"/>
                </a:lnTo>
                <a:lnTo>
                  <a:pt x="4064001" y="4572000"/>
                </a:lnTo>
                <a:lnTo>
                  <a:pt x="2323124" y="2613513"/>
                </a:lnTo>
                <a:lnTo>
                  <a:pt x="1" y="6855208"/>
                </a:lnTo>
                <a:lnTo>
                  <a:pt x="1" y="1"/>
                </a:lnTo>
                <a:close/>
              </a:path>
            </a:pathLst>
          </a:custGeom>
          <a:solidFill>
            <a:srgbClr val="9852B2"/>
          </a:solidFill>
          <a:ln w="12700" cap="flat" cmpd="sng">
            <a:solidFill>
              <a:srgbClr val="9852B2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4340" name="任意多边形 25" title=""/>
          <p:cNvSpPr/>
          <p:nvPr/>
        </p:nvSpPr>
        <p:spPr>
          <a:xfrm flipH="1">
            <a:off x="9869488" y="0"/>
            <a:ext cx="2322512" cy="6854825"/>
          </a:xfrm>
          <a:custGeom>
            <a:gdLst>
              <a:gd name="txL" fmla="*/ 0 w 2323123"/>
              <a:gd name="txT" fmla="*/ 0 h 6855207"/>
              <a:gd name="txR" fmla="*/ 2323123 w 2323123"/>
              <a:gd name="txB" fmla="*/ 6855207 h 6855207"/>
            </a:gdLst>
            <a:cxnLst>
              <a:cxn ang="0">
                <a:pos x="0" y="0"/>
              </a:cxn>
              <a:cxn ang="0">
                <a:pos x="0" y="6855207"/>
              </a:cxn>
              <a:cxn ang="0">
                <a:pos x="2323123" y="2613512"/>
              </a:cxn>
              <a:cxn ang="0">
                <a:pos x="3" y="2"/>
              </a:cxn>
            </a:cxnLst>
            <a:rect l="txL" t="txT" r="txR" b="txB"/>
            <a:pathLst>
              <a:path w="2323123" h="6855207">
                <a:moveTo>
                  <a:pt x="0" y="0"/>
                </a:moveTo>
                <a:lnTo>
                  <a:pt x="0" y="6855207"/>
                </a:lnTo>
                <a:lnTo>
                  <a:pt x="2323123" y="2613512"/>
                </a:lnTo>
                <a:lnTo>
                  <a:pt x="3" y="2"/>
                </a:lnTo>
                <a:close/>
              </a:path>
            </a:pathLst>
          </a:custGeom>
          <a:solidFill>
            <a:srgbClr val="A365BB"/>
          </a:solidFill>
          <a:ln w="12700" cap="flat" cmpd="sng">
            <a:solidFill>
              <a:srgbClr val="A365BB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4341" name="任意多边形 26" title=""/>
          <p:cNvSpPr/>
          <p:nvPr/>
        </p:nvSpPr>
        <p:spPr>
          <a:xfrm flipH="1">
            <a:off x="9321800" y="0"/>
            <a:ext cx="2870200" cy="2613025"/>
          </a:xfrm>
          <a:custGeom>
            <a:gdLst>
              <a:gd name="txL" fmla="*/ 0 w 2870255"/>
              <a:gd name="txT" fmla="*/ 0 h 2613510"/>
              <a:gd name="txR" fmla="*/ 2870255 w 2870255"/>
              <a:gd name="txB" fmla="*/ 2613510 h 2613510"/>
            </a:gdLst>
            <a:cxnLst>
              <a:cxn ang="0">
                <a:pos x="0" y="0"/>
              </a:cxn>
              <a:cxn ang="0">
                <a:pos x="2323120" y="2613510"/>
              </a:cxn>
              <a:cxn ang="0">
                <a:pos x="2870255" y="1614518"/>
              </a:cxn>
            </a:cxnLst>
            <a:rect l="txL" t="txT" r="txR" b="txB"/>
            <a:pathLst>
              <a:path w="2870255" h="2613510">
                <a:moveTo>
                  <a:pt x="0" y="0"/>
                </a:moveTo>
                <a:lnTo>
                  <a:pt x="2323120" y="2613510"/>
                </a:lnTo>
                <a:lnTo>
                  <a:pt x="2870255" y="1614518"/>
                </a:lnTo>
                <a:close/>
              </a:path>
            </a:pathLst>
          </a:custGeom>
          <a:solidFill>
            <a:srgbClr val="B789C9"/>
          </a:solidFill>
          <a:ln w="12700" cap="flat" cmpd="sng">
            <a:solidFill>
              <a:srgbClr val="B789C9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4342" name="任意多边形 27" title=""/>
          <p:cNvSpPr/>
          <p:nvPr/>
        </p:nvSpPr>
        <p:spPr>
          <a:xfrm flipH="1">
            <a:off x="6096000" y="1614488"/>
            <a:ext cx="6096000" cy="5243512"/>
          </a:xfrm>
          <a:custGeom>
            <a:gdLst>
              <a:gd name="txL" fmla="*/ 0 w 6096000"/>
              <a:gd name="txT" fmla="*/ 0 h 5243479"/>
              <a:gd name="txR" fmla="*/ 6096000 w 6096000"/>
              <a:gd name="txB" fmla="*/ 5243479 h 5243479"/>
            </a:gdLst>
            <a:cxnLst>
              <a:cxn ang="0">
                <a:pos x="2" y="5243478"/>
              </a:cxn>
              <a:cxn ang="0">
                <a:pos x="0" y="5243478"/>
              </a:cxn>
              <a:cxn ang="0">
                <a:pos x="0" y="5243479"/>
              </a:cxn>
              <a:cxn ang="0">
                <a:pos x="2870259" y="0"/>
              </a:cxn>
              <a:cxn ang="0">
                <a:pos x="2323124" y="998992"/>
              </a:cxn>
              <a:cxn ang="0">
                <a:pos x="4064001" y="2957479"/>
              </a:cxn>
              <a:cxn ang="0">
                <a:pos x="6096000" y="1814479"/>
              </a:cxn>
            </a:cxnLst>
            <a:rect l="txL" t="txT" r="txR" b="txB"/>
            <a:pathLst>
              <a:path w="6096000" h="5243479">
                <a:moveTo>
                  <a:pt x="2" y="5243478"/>
                </a:moveTo>
                <a:lnTo>
                  <a:pt x="0" y="5243478"/>
                </a:lnTo>
                <a:lnTo>
                  <a:pt x="0" y="5243479"/>
                </a:lnTo>
                <a:close/>
                <a:moveTo>
                  <a:pt x="2870259" y="0"/>
                </a:moveTo>
                <a:lnTo>
                  <a:pt x="2323124" y="998992"/>
                </a:lnTo>
                <a:lnTo>
                  <a:pt x="4064001" y="2957479"/>
                </a:lnTo>
                <a:lnTo>
                  <a:pt x="6096000" y="1814479"/>
                </a:lnTo>
                <a:close/>
              </a:path>
            </a:pathLst>
          </a:custGeom>
          <a:solidFill>
            <a:srgbClr val="A469BD"/>
          </a:solidFill>
          <a:ln w="12700" cap="flat" cmpd="sng">
            <a:solidFill>
              <a:srgbClr val="A469BD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4343" name="任意多边形 28" title=""/>
          <p:cNvSpPr/>
          <p:nvPr/>
        </p:nvSpPr>
        <p:spPr>
          <a:xfrm>
            <a:off x="6096000" y="4572000"/>
            <a:ext cx="6096000" cy="2286000"/>
          </a:xfrm>
          <a:custGeom>
            <a:gdLst>
              <a:gd name="txL" fmla="*/ 0 w 6095998"/>
              <a:gd name="txT" fmla="*/ 0 h 2285999"/>
              <a:gd name="txR" fmla="*/ 6095998 w 6095998"/>
              <a:gd name="txB" fmla="*/ 2285999 h 2285999"/>
            </a:gdLst>
            <a:cxnLst>
              <a:cxn ang="0">
                <a:pos x="2032000" y="0"/>
              </a:cxn>
              <a:cxn ang="0">
                <a:pos x="6095998" y="2285999"/>
              </a:cxn>
              <a:cxn ang="0">
                <a:pos x="0" y="2285999"/>
              </a:cxn>
            </a:cxnLst>
            <a:rect l="txL" t="txT" r="txR" b="txB"/>
            <a:pathLst>
              <a:path w="6095998" h="2285999">
                <a:moveTo>
                  <a:pt x="2032000" y="0"/>
                </a:moveTo>
                <a:lnTo>
                  <a:pt x="6095998" y="2285999"/>
                </a:lnTo>
                <a:lnTo>
                  <a:pt x="0" y="2285999"/>
                </a:lnTo>
                <a:close/>
              </a:path>
            </a:pathLst>
          </a:custGeom>
          <a:solidFill>
            <a:srgbClr val="8D44AD"/>
          </a:solidFill>
          <a:ln w="12700" cap="flat" cmpd="sng">
            <a:solidFill>
              <a:srgbClr val="8D44AD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4344" name="任意多边形 29" title=""/>
          <p:cNvSpPr/>
          <p:nvPr/>
        </p:nvSpPr>
        <p:spPr>
          <a:xfrm>
            <a:off x="0" y="3429000"/>
            <a:ext cx="12192000" cy="3429000"/>
          </a:xfrm>
          <a:custGeom>
            <a:gdLst>
              <a:gd name="txL" fmla="*/ 0 w 12192000"/>
              <a:gd name="txT" fmla="*/ 0 h 3429000"/>
              <a:gd name="txR" fmla="*/ 12192000 w 12192000"/>
              <a:gd name="txB" fmla="*/ 3429000 h 3429000"/>
            </a:gdLst>
            <a:cxnLst>
              <a:cxn ang="0">
                <a:pos x="6096000" y="0"/>
              </a:cxn>
              <a:cxn ang="0">
                <a:pos x="8128000" y="1143000"/>
              </a:cxn>
              <a:cxn ang="0">
                <a:pos x="6096000" y="3428999"/>
              </a:cxn>
              <a:cxn ang="0">
                <a:pos x="12191998" y="3428999"/>
              </a:cxn>
              <a:cxn ang="0">
                <a:pos x="12192000" y="3429000"/>
              </a:cxn>
              <a:cxn ang="0">
                <a:pos x="0" y="3429000"/>
              </a:cxn>
            </a:cxnLst>
            <a:rect l="txL" t="txT" r="txR" b="txB"/>
            <a:pathLst>
              <a:path w="12192000" h="3429000">
                <a:moveTo>
                  <a:pt x="6096000" y="0"/>
                </a:moveTo>
                <a:lnTo>
                  <a:pt x="8128000" y="1143000"/>
                </a:lnTo>
                <a:lnTo>
                  <a:pt x="6096000" y="3428999"/>
                </a:lnTo>
                <a:lnTo>
                  <a:pt x="12191998" y="3428999"/>
                </a:lnTo>
                <a:lnTo>
                  <a:pt x="12192000" y="3429000"/>
                </a:lnTo>
                <a:lnTo>
                  <a:pt x="0" y="3429000"/>
                </a:lnTo>
                <a:close/>
              </a:path>
            </a:pathLst>
          </a:custGeom>
          <a:solidFill>
            <a:srgbClr val="9958B4"/>
          </a:solidFill>
          <a:ln w="12700" cap="flat" cmpd="sng">
            <a:solidFill>
              <a:srgbClr val="9958B4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4346" name="文本框 12" title=""/>
          <p:cNvSpPr/>
          <p:nvPr/>
        </p:nvSpPr>
        <p:spPr>
          <a:xfrm>
            <a:off x="6245225" y="3657600"/>
            <a:ext cx="5610225" cy="7683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4400" b="1">
                <a:solidFill>
                  <a:schemeClr val="bg1"/>
                </a:solidFill>
                <a:latin typeface="Yuanti SC Bold" panose="02010600040101010101" charset="-122"/>
                <a:ea typeface="Yuanti SC Bold" panose="02010600040101010101" charset="-122"/>
                <a:sym typeface="方正兰亭粗黑_GBK" charset="-122"/>
              </a:rPr>
              <a:t>课堂练习</a:t>
            </a:r>
          </a:p>
        </p:txBody>
      </p:sp>
    </p:spTree>
  </p:cSld>
  <p:clrMapOvr>
    <a:masterClrMapping/>
  </p:clrMapOvr>
  <p:transition/>
  <p:timing/>
</p:sld>
</file>

<file path=ppt/slides/slide2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5362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3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4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5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6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22" name="矩形 21" title=""/>
          <p:cNvSpPr/>
          <p:nvPr>
            <p:custDataLst>
              <p:tags r:id="rId2"/>
            </p:custDataLst>
          </p:nvPr>
        </p:nvSpPr>
        <p:spPr>
          <a:xfrm>
            <a:off x="399666" y="411922"/>
            <a:ext cx="11392669" cy="2268995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1.</a:t>
            </a:r>
            <a:r>
              <a:rPr lang="zh-CN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下列函数：</a:t>
            </a:r>
            <a:endParaRPr lang="zh-CN" altLang="zh-CN" sz="1050" kern="10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kern="100">
                <a:latin typeface="宋体" panose="02010600030101010101" pitchFamily="2" charset="-122"/>
                <a:ea typeface="微软雅黑" panose="020b0503020204020204" charset="-122"/>
                <a:cs typeface="Times New Roman" panose="02020603050405020304" pitchFamily="18" charset="0"/>
              </a:rPr>
              <a:t>①</a:t>
            </a:r>
            <a:r>
              <a:rPr lang="en-US" altLang="zh-CN" i="1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y</a:t>
            </a:r>
            <a:r>
              <a:rPr lang="zh-CN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＝</a:t>
            </a: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2·3</a:t>
            </a:r>
            <a:r>
              <a:rPr lang="en-US" altLang="zh-CN" i="1" kern="100" baseline="300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x</a:t>
            </a:r>
            <a:r>
              <a:rPr lang="zh-CN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；</a:t>
            </a:r>
            <a:r>
              <a:rPr lang="en-US" altLang="zh-CN" kern="100">
                <a:latin typeface="宋体" panose="02010600030101010101" pitchFamily="2" charset="-122"/>
                <a:ea typeface="微软雅黑" panose="020b0503020204020204" charset="-122"/>
                <a:cs typeface="Times New Roman" panose="02020603050405020304" pitchFamily="18" charset="0"/>
              </a:rPr>
              <a:t>②</a:t>
            </a:r>
            <a:r>
              <a:rPr lang="en-US" altLang="zh-CN" i="1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y</a:t>
            </a:r>
            <a:r>
              <a:rPr lang="zh-CN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＝</a:t>
            </a: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3</a:t>
            </a:r>
            <a:r>
              <a:rPr lang="en-US" altLang="zh-CN" i="1" kern="100" baseline="300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x</a:t>
            </a:r>
            <a:r>
              <a:rPr lang="zh-CN" altLang="zh-CN" kern="100" baseline="300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＋</a:t>
            </a:r>
            <a:r>
              <a:rPr lang="en-US" altLang="zh-CN" kern="100" baseline="300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1</a:t>
            </a:r>
            <a:r>
              <a:rPr lang="zh-CN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；</a:t>
            </a:r>
            <a:r>
              <a:rPr lang="en-US" altLang="zh-CN" kern="100">
                <a:latin typeface="宋体" panose="02010600030101010101" pitchFamily="2" charset="-122"/>
                <a:ea typeface="微软雅黑" panose="020b0503020204020204" charset="-122"/>
                <a:cs typeface="Times New Roman" panose="02020603050405020304" pitchFamily="18" charset="0"/>
              </a:rPr>
              <a:t>③</a:t>
            </a:r>
            <a:r>
              <a:rPr lang="en-US" altLang="zh-CN" i="1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y</a:t>
            </a:r>
            <a:r>
              <a:rPr lang="zh-CN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＝</a:t>
            </a: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3</a:t>
            </a:r>
            <a:r>
              <a:rPr lang="en-US" altLang="zh-CN" i="1" kern="100" baseline="300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x</a:t>
            </a:r>
            <a:r>
              <a:rPr lang="zh-CN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；</a:t>
            </a:r>
            <a:r>
              <a:rPr lang="en-US" altLang="zh-CN" kern="100">
                <a:latin typeface="宋体" panose="02010600030101010101" pitchFamily="2" charset="-122"/>
                <a:ea typeface="微软雅黑" panose="020b0503020204020204" charset="-122"/>
                <a:cs typeface="Times New Roman" panose="02020603050405020304" pitchFamily="18" charset="0"/>
              </a:rPr>
              <a:t>④</a:t>
            </a:r>
            <a:r>
              <a:rPr lang="en-US" altLang="zh-CN" i="1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y</a:t>
            </a:r>
            <a:r>
              <a:rPr lang="zh-CN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＝</a:t>
            </a:r>
            <a:r>
              <a:rPr lang="en-US" altLang="zh-CN" i="1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x</a:t>
            </a:r>
            <a:r>
              <a:rPr lang="en-US" altLang="zh-CN" kern="100" baseline="300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3</a:t>
            </a: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.</a:t>
            </a:r>
            <a:endParaRPr lang="zh-CN" altLang="zh-CN" sz="1050" kern="10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其中，指数函数的个数是</a:t>
            </a:r>
            <a:endParaRPr lang="zh-CN" altLang="zh-CN" sz="1050" kern="10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A.0  </a:t>
            </a:r>
            <a:r>
              <a:rPr lang="en-US" altLang="zh-CN" kern="100" smtClean="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		B.1  		C.2  		D.3</a:t>
            </a:r>
            <a:endParaRPr lang="zh-CN" altLang="zh-CN" sz="1050" kern="100">
              <a:effectLst/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26" name="TextBox 19" title=""/>
          <p:cNvSpPr txBox="1"/>
          <p:nvPr>
            <p:custDataLst>
              <p:tags r:id="rId3"/>
            </p:custDataLst>
          </p:nvPr>
        </p:nvSpPr>
        <p:spPr>
          <a:xfrm>
            <a:off x="2711624" y="1924090"/>
            <a:ext cx="75609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200"/>
            <a:r>
              <a:rPr lang="zh-CN" altLang="en-US" sz="4500" b="1" smtClean="0">
                <a:solidFill>
                  <a:srgbClr val="C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√</a:t>
            </a:r>
            <a:endParaRPr lang="zh-CN" altLang="en-US" sz="4500" b="1">
              <a:solidFill>
                <a:srgbClr val="C0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2" name="组合 1" title=""/>
          <p:cNvGrpSpPr/>
          <p:nvPr/>
        </p:nvGrpSpPr>
        <p:grpSpPr>
          <a:xfrm>
            <a:off x="636521" y="3188796"/>
            <a:ext cx="11392669" cy="1573610"/>
            <a:chOff x="399666" y="469726"/>
            <a:chExt cx="11392669" cy="1573610"/>
          </a:xfrm>
        </p:grpSpPr>
        <p:sp>
          <p:nvSpPr>
            <p:cNvPr id="23" name="矩形 22"/>
            <p:cNvSpPr/>
            <p:nvPr>
              <p:custDataLst>
                <p:tags r:id="rId4"/>
              </p:custDataLst>
            </p:nvPr>
          </p:nvSpPr>
          <p:spPr>
            <a:xfrm>
              <a:off x="399666" y="469726"/>
              <a:ext cx="11392669" cy="1231082"/>
            </a:xfrm>
            <a:prstGeom prst="rect">
              <a:avLst/>
            </a:prstGeom>
          </p:spPr>
          <p:txBody>
            <a:bodyPr wrap="square" lIns="121898" tIns="60948" rIns="121898" bIns="60948">
              <a:spAutoFit/>
            </a:bodyPr>
            <a:lstStyle>
              <a:defPPr>
                <a:defRPr lang="zh-CN"/>
              </a:defPPr>
              <a:lvl1pPr marL="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  <a:spcAft>
                  <a:spcPct val="0"/>
                </a:spcAft>
              </a:pPr>
              <a:r>
                <a:rPr lang="en-US" altLang="zh-CN" kern="100">
                  <a:latin typeface="Times New Roman" panose="02020603050405020304" pitchFamily="18" charset="0"/>
                  <a:ea typeface="微软雅黑" panose="020b0503020204020204" charset="-122"/>
                  <a:cs typeface="Courier New" panose="02070309020205020404" pitchFamily="49" charset="0"/>
                </a:rPr>
                <a:t>2.</a:t>
              </a:r>
              <a:r>
                <a:rPr lang="zh-CN" altLang="zh-CN" kern="100"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rPr>
                <a:t>若函数</a:t>
              </a:r>
              <a:r>
                <a:rPr lang="en-US" altLang="zh-CN" i="1" kern="100">
                  <a:latin typeface="Times New Roman" panose="02020603050405020304" pitchFamily="18" charset="0"/>
                  <a:ea typeface="微软雅黑" panose="020b0503020204020204" charset="-122"/>
                  <a:cs typeface="Courier New" panose="02070309020205020404" pitchFamily="49" charset="0"/>
                </a:rPr>
                <a:t>y</a:t>
              </a:r>
              <a:r>
                <a:rPr lang="zh-CN" altLang="zh-CN" kern="100"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rPr>
                <a:t>＝</a:t>
              </a:r>
              <a:r>
                <a:rPr lang="en-US" altLang="zh-CN" kern="100">
                  <a:latin typeface="Times New Roman" panose="02020603050405020304" pitchFamily="18" charset="0"/>
                  <a:ea typeface="微软雅黑" panose="020b0503020204020204" charset="-122"/>
                  <a:cs typeface="Courier New" panose="02070309020205020404" pitchFamily="49" charset="0"/>
                </a:rPr>
                <a:t>(</a:t>
              </a:r>
              <a:r>
                <a:rPr lang="en-US" altLang="zh-CN" i="1" kern="100">
                  <a:latin typeface="Times New Roman" panose="02020603050405020304" pitchFamily="18" charset="0"/>
                  <a:ea typeface="微软雅黑" panose="020b0503020204020204" charset="-122"/>
                  <a:cs typeface="Courier New" panose="02070309020205020404" pitchFamily="49" charset="0"/>
                </a:rPr>
                <a:t>m</a:t>
              </a:r>
              <a:r>
                <a:rPr lang="en-US" altLang="zh-CN" kern="100" baseline="30000">
                  <a:latin typeface="Times New Roman" panose="02020603050405020304" pitchFamily="18" charset="0"/>
                  <a:ea typeface="微软雅黑" panose="020b0503020204020204" charset="-122"/>
                  <a:cs typeface="Courier New" panose="02070309020205020404" pitchFamily="49" charset="0"/>
                </a:rPr>
                <a:t>2</a:t>
              </a:r>
              <a:r>
                <a:rPr lang="zh-CN" altLang="zh-CN" kern="100"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rPr>
                <a:t>－</a:t>
              </a:r>
              <a:r>
                <a:rPr lang="en-US" altLang="zh-CN" i="1" kern="100">
                  <a:latin typeface="Times New Roman" panose="02020603050405020304" pitchFamily="18" charset="0"/>
                  <a:ea typeface="微软雅黑" panose="020b0503020204020204" charset="-122"/>
                  <a:cs typeface="Courier New" panose="02070309020205020404" pitchFamily="49" charset="0"/>
                </a:rPr>
                <a:t>m</a:t>
              </a:r>
              <a:r>
                <a:rPr lang="zh-CN" altLang="zh-CN" kern="100"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rPr>
                <a:t>－</a:t>
              </a:r>
              <a:r>
                <a:rPr lang="en-US" altLang="zh-CN" kern="100">
                  <a:latin typeface="Times New Roman" panose="02020603050405020304" pitchFamily="18" charset="0"/>
                  <a:ea typeface="微软雅黑" panose="020b0503020204020204" charset="-122"/>
                  <a:cs typeface="Courier New" panose="02070309020205020404" pitchFamily="49" charset="0"/>
                </a:rPr>
                <a:t>1)·</a:t>
              </a:r>
              <a:r>
                <a:rPr lang="en-US" altLang="zh-CN" i="1" kern="100">
                  <a:latin typeface="Times New Roman" panose="02020603050405020304" pitchFamily="18" charset="0"/>
                  <a:ea typeface="微软雅黑" panose="020b0503020204020204" charset="-122"/>
                  <a:cs typeface="Courier New" panose="02070309020205020404" pitchFamily="49" charset="0"/>
                </a:rPr>
                <a:t>m</a:t>
              </a:r>
              <a:r>
                <a:rPr lang="en-US" altLang="zh-CN" i="1" kern="100" baseline="30000">
                  <a:latin typeface="Times New Roman" panose="02020603050405020304" pitchFamily="18" charset="0"/>
                  <a:ea typeface="微软雅黑" panose="020b0503020204020204" charset="-122"/>
                  <a:cs typeface="Courier New" panose="02070309020205020404" pitchFamily="49" charset="0"/>
                </a:rPr>
                <a:t>x</a:t>
              </a:r>
              <a:r>
                <a:rPr lang="zh-CN" altLang="zh-CN" kern="100"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rPr>
                <a:t>是指数函数，则</a:t>
              </a:r>
              <a:r>
                <a:rPr lang="en-US" altLang="zh-CN" i="1" kern="100">
                  <a:latin typeface="Times New Roman" panose="02020603050405020304" pitchFamily="18" charset="0"/>
                  <a:ea typeface="微软雅黑" panose="020b0503020204020204" charset="-122"/>
                  <a:cs typeface="Courier New" panose="02070309020205020404" pitchFamily="49" charset="0"/>
                </a:rPr>
                <a:t>m</a:t>
              </a:r>
              <a:r>
                <a:rPr lang="zh-CN" altLang="zh-CN" kern="100"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rPr>
                <a:t>等于</a:t>
              </a:r>
              <a:endParaRPr lang="zh-CN" altLang="zh-CN" sz="1050" kern="10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endParaRPr>
            </a:p>
            <a:p>
              <a:pPr algn="just">
                <a:lnSpc>
                  <a:spcPct val="150000"/>
                </a:lnSpc>
                <a:spcAft>
                  <a:spcPct val="0"/>
                </a:spcAft>
              </a:pPr>
              <a:r>
                <a:rPr lang="en-US" altLang="zh-CN" kern="100">
                  <a:latin typeface="Times New Roman" panose="02020603050405020304" pitchFamily="18" charset="0"/>
                  <a:ea typeface="微软雅黑" panose="020b0503020204020204" charset="-122"/>
                  <a:cs typeface="Courier New" panose="02070309020205020404" pitchFamily="49" charset="0"/>
                </a:rPr>
                <a:t>A.</a:t>
              </a:r>
              <a:r>
                <a:rPr lang="zh-CN" altLang="zh-CN" kern="100"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rPr>
                <a:t>－</a:t>
              </a:r>
              <a:r>
                <a:rPr lang="en-US" altLang="zh-CN" kern="100">
                  <a:latin typeface="Times New Roman" panose="02020603050405020304" pitchFamily="18" charset="0"/>
                  <a:ea typeface="微软雅黑" panose="020b0503020204020204" charset="-122"/>
                  <a:cs typeface="Courier New" panose="02070309020205020404" pitchFamily="49" charset="0"/>
                </a:rPr>
                <a:t>1</a:t>
              </a:r>
              <a:r>
                <a:rPr lang="zh-CN" altLang="zh-CN" kern="100"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rPr>
                <a:t>或</a:t>
              </a:r>
              <a:r>
                <a:rPr lang="en-US" altLang="zh-CN" kern="100">
                  <a:latin typeface="Times New Roman" panose="02020603050405020304" pitchFamily="18" charset="0"/>
                  <a:ea typeface="微软雅黑" panose="020b0503020204020204" charset="-122"/>
                  <a:cs typeface="Courier New" panose="02070309020205020404" pitchFamily="49" charset="0"/>
                </a:rPr>
                <a:t>2  	B.</a:t>
              </a:r>
              <a:r>
                <a:rPr lang="zh-CN" altLang="zh-CN" kern="100"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rPr>
                <a:t>－</a:t>
              </a:r>
              <a:r>
                <a:rPr lang="en-US" altLang="zh-CN" kern="100" smtClean="0">
                  <a:latin typeface="Times New Roman" panose="02020603050405020304" pitchFamily="18" charset="0"/>
                  <a:ea typeface="微软雅黑" panose="020b0503020204020204" charset="-122"/>
                  <a:cs typeface="Courier New" panose="02070309020205020404" pitchFamily="49" charset="0"/>
                </a:rPr>
                <a:t>1		C.2  </a:t>
              </a:r>
              <a:r>
                <a:rPr lang="en-US" altLang="zh-CN" kern="100">
                  <a:latin typeface="Times New Roman" panose="02020603050405020304" pitchFamily="18" charset="0"/>
                  <a:ea typeface="微软雅黑" panose="020b0503020204020204" charset="-122"/>
                  <a:cs typeface="Courier New" panose="02070309020205020404" pitchFamily="49" charset="0"/>
                </a:rPr>
                <a:t>	</a:t>
              </a:r>
              <a:r>
                <a:rPr lang="en-US" altLang="zh-CN" kern="100" smtClean="0">
                  <a:latin typeface="Times New Roman" panose="02020603050405020304" pitchFamily="18" charset="0"/>
                  <a:ea typeface="微软雅黑" panose="020b0503020204020204" charset="-122"/>
                  <a:cs typeface="Courier New" panose="02070309020205020404" pitchFamily="49" charset="0"/>
                </a:rPr>
                <a:t>	D</a:t>
              </a:r>
              <a:r>
                <a:rPr lang="en-US" altLang="zh-CN" kern="100">
                  <a:latin typeface="Times New Roman" panose="02020603050405020304" pitchFamily="18" charset="0"/>
                  <a:ea typeface="微软雅黑" panose="020b0503020204020204" charset="-122"/>
                  <a:cs typeface="Courier New" panose="02070309020205020404" pitchFamily="49" charset="0"/>
                </a:rPr>
                <a:t>.</a:t>
              </a:r>
              <a:endParaRPr lang="zh-CN" altLang="zh-CN" sz="1050" kern="100">
                <a:effectLst/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endParaRPr>
            </a:p>
          </p:txBody>
        </p:sp>
        <p:graphicFrame>
          <p:nvGraphicFramePr>
            <p:cNvPr id="3" name="对象 2"/>
            <p:cNvGraphicFramePr>
              <a:graphicFrameLocks noChangeAspect="1"/>
            </p:cNvGraphicFramePr>
            <p:nvPr>
              <p:custDataLst>
                <p:tags r:id="rId5"/>
              </p:custDataLst>
            </p:nvPr>
          </p:nvGraphicFramePr>
          <p:xfrm>
            <a:off x="8237190" y="1033686"/>
            <a:ext cx="790575" cy="1009650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50" name="文档" r:id="rId6" imgW="798830" imgH="1012190" progId="Word.Document.12">
                    <p:embed/>
                  </p:oleObj>
                </mc:Choice>
                <mc:Fallback>
                  <p:oleObj name="文档" r:id="rId6" imgW="798830" imgH="1012190" progId="Word.Document.12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8237190" y="1033686"/>
                          <a:ext cx="790575" cy="10096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7" name="TextBox 19" title=""/>
          <p:cNvSpPr txBox="1"/>
          <p:nvPr>
            <p:custDataLst>
              <p:tags r:id="rId9"/>
            </p:custDataLst>
          </p:nvPr>
        </p:nvSpPr>
        <p:spPr>
          <a:xfrm>
            <a:off x="5331426" y="3709958"/>
            <a:ext cx="75609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200"/>
            <a:r>
              <a:rPr lang="zh-CN" altLang="en-US" sz="4500" b="1" smtClean="0">
                <a:solidFill>
                  <a:srgbClr val="C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√</a:t>
            </a:r>
            <a:endParaRPr lang="zh-CN" altLang="en-US" sz="4500" b="1">
              <a:solidFill>
                <a:srgbClr val="C0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6" grpId="1"/>
      <p:bldP spid="27" grpId="0"/>
      <p:bldP spid="27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122" name="文本框 1" title=""/>
          <p:cNvSpPr/>
          <p:nvPr/>
        </p:nvSpPr>
        <p:spPr>
          <a:xfrm>
            <a:off x="695325" y="239713"/>
            <a:ext cx="7740650" cy="9248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59500" b="1">
                <a:solidFill>
                  <a:srgbClr val="D9D9D9"/>
                </a:solidFill>
                <a:latin typeface="Meiryo" pitchFamily="2" charset="-128"/>
                <a:ea typeface="Meiryo" pitchFamily="2" charset="-128"/>
                <a:sym typeface="Meiryo" pitchFamily="2" charset="-128"/>
              </a:rPr>
              <a:t>1</a:t>
            </a:r>
            <a:endParaRPr lang="zh-CN" altLang="en-US" sz="59500" b="1">
              <a:solidFill>
                <a:srgbClr val="D9D9D9"/>
              </a:solidFill>
              <a:latin typeface="Meiryo" pitchFamily="2" charset="-128"/>
              <a:ea typeface="Meiryo" pitchFamily="2" charset="-128"/>
              <a:sym typeface="Meiryo" pitchFamily="2" charset="-128"/>
            </a:endParaRPr>
          </a:p>
        </p:txBody>
      </p:sp>
      <p:sp>
        <p:nvSpPr>
          <p:cNvPr id="5123" name="任意多边形 24" title=""/>
          <p:cNvSpPr/>
          <p:nvPr/>
        </p:nvSpPr>
        <p:spPr>
          <a:xfrm flipH="1">
            <a:off x="8128000" y="0"/>
            <a:ext cx="4064000" cy="6858000"/>
          </a:xfrm>
          <a:custGeom>
            <a:gdLst>
              <a:gd name="txL" fmla="*/ 0 w 4064001"/>
              <a:gd name="txT" fmla="*/ 0 h 6857999"/>
              <a:gd name="txR" fmla="*/ 4064001 w 4064001"/>
              <a:gd name="txB" fmla="*/ 6857999 h 6857999"/>
            </a:gdLst>
            <a:cxnLst>
              <a:cxn ang="0">
                <a:pos x="0" y="0"/>
              </a:cxn>
              <a:cxn ang="0">
                <a:pos x="0" y="6857999"/>
              </a:cxn>
              <a:cxn ang="0">
                <a:pos x="2" y="6857999"/>
              </a:cxn>
              <a:cxn ang="0">
                <a:pos x="4064001" y="4572000"/>
              </a:cxn>
              <a:cxn ang="0">
                <a:pos x="2323124" y="2613513"/>
              </a:cxn>
              <a:cxn ang="0">
                <a:pos x="1" y="6855208"/>
              </a:cxn>
              <a:cxn ang="0">
                <a:pos x="1" y="1"/>
              </a:cxn>
            </a:cxnLst>
            <a:rect l="txL" t="txT" r="txR" b="txB"/>
            <a:pathLst>
              <a:path w="4064001" h="6857999">
                <a:moveTo>
                  <a:pt x="0" y="0"/>
                </a:moveTo>
                <a:lnTo>
                  <a:pt x="0" y="6857999"/>
                </a:lnTo>
                <a:lnTo>
                  <a:pt x="2" y="6857999"/>
                </a:lnTo>
                <a:lnTo>
                  <a:pt x="4064001" y="4572000"/>
                </a:lnTo>
                <a:lnTo>
                  <a:pt x="2323124" y="2613513"/>
                </a:lnTo>
                <a:lnTo>
                  <a:pt x="1" y="6855208"/>
                </a:lnTo>
                <a:lnTo>
                  <a:pt x="1" y="1"/>
                </a:lnTo>
                <a:close/>
              </a:path>
            </a:pathLst>
          </a:custGeom>
          <a:solidFill>
            <a:srgbClr val="0167B1"/>
          </a:solidFill>
          <a:ln w="12700" cap="flat" cmpd="sng">
            <a:solidFill>
              <a:srgbClr val="0167B1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124" name="任意多边形 25" title=""/>
          <p:cNvSpPr/>
          <p:nvPr/>
        </p:nvSpPr>
        <p:spPr>
          <a:xfrm flipH="1">
            <a:off x="9869488" y="0"/>
            <a:ext cx="2322512" cy="6854825"/>
          </a:xfrm>
          <a:custGeom>
            <a:gdLst>
              <a:gd name="txL" fmla="*/ 0 w 2323123"/>
              <a:gd name="txT" fmla="*/ 0 h 6855207"/>
              <a:gd name="txR" fmla="*/ 2323123 w 2323123"/>
              <a:gd name="txB" fmla="*/ 6855207 h 6855207"/>
            </a:gdLst>
            <a:cxnLst>
              <a:cxn ang="0">
                <a:pos x="0" y="0"/>
              </a:cxn>
              <a:cxn ang="0">
                <a:pos x="0" y="6855207"/>
              </a:cxn>
              <a:cxn ang="0">
                <a:pos x="2323123" y="2613512"/>
              </a:cxn>
              <a:cxn ang="0">
                <a:pos x="3" y="2"/>
              </a:cxn>
            </a:cxnLst>
            <a:rect l="txL" t="txT" r="txR" b="txB"/>
            <a:pathLst>
              <a:path w="2323123" h="6855207">
                <a:moveTo>
                  <a:pt x="0" y="0"/>
                </a:moveTo>
                <a:lnTo>
                  <a:pt x="0" y="6855207"/>
                </a:lnTo>
                <a:lnTo>
                  <a:pt x="2323123" y="2613512"/>
                </a:lnTo>
                <a:lnTo>
                  <a:pt x="3" y="2"/>
                </a:lnTo>
                <a:close/>
              </a:path>
            </a:pathLst>
          </a:custGeom>
          <a:solidFill>
            <a:srgbClr val="006CB4"/>
          </a:solidFill>
          <a:ln w="12700" cap="flat" cmpd="sng">
            <a:solidFill>
              <a:srgbClr val="006CB4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125" name="任意多边形 26" title=""/>
          <p:cNvSpPr/>
          <p:nvPr/>
        </p:nvSpPr>
        <p:spPr>
          <a:xfrm flipH="1">
            <a:off x="9321800" y="0"/>
            <a:ext cx="2870200" cy="2613025"/>
          </a:xfrm>
          <a:custGeom>
            <a:gdLst>
              <a:gd name="txL" fmla="*/ 0 w 2870255"/>
              <a:gd name="txT" fmla="*/ 0 h 2613510"/>
              <a:gd name="txR" fmla="*/ 2870255 w 2870255"/>
              <a:gd name="txB" fmla="*/ 2613510 h 2613510"/>
            </a:gdLst>
            <a:cxnLst>
              <a:cxn ang="0">
                <a:pos x="0" y="0"/>
              </a:cxn>
              <a:cxn ang="0">
                <a:pos x="2323120" y="2613510"/>
              </a:cxn>
              <a:cxn ang="0">
                <a:pos x="2870255" y="1614518"/>
              </a:cxn>
            </a:cxnLst>
            <a:rect l="txL" t="txT" r="txR" b="txB"/>
            <a:pathLst>
              <a:path w="2870255" h="2613510">
                <a:moveTo>
                  <a:pt x="0" y="0"/>
                </a:moveTo>
                <a:lnTo>
                  <a:pt x="2323120" y="2613510"/>
                </a:lnTo>
                <a:lnTo>
                  <a:pt x="2870255" y="1614518"/>
                </a:lnTo>
                <a:close/>
              </a:path>
            </a:pathLst>
          </a:custGeom>
          <a:solidFill>
            <a:srgbClr val="0B7BC3"/>
          </a:solidFill>
          <a:ln w="12700" cap="flat" cmpd="sng">
            <a:solidFill>
              <a:srgbClr val="0B7BC3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126" name="任意多边形 27" title=""/>
          <p:cNvSpPr/>
          <p:nvPr/>
        </p:nvSpPr>
        <p:spPr>
          <a:xfrm flipH="1">
            <a:off x="6096000" y="1614488"/>
            <a:ext cx="6096000" cy="5243512"/>
          </a:xfrm>
          <a:custGeom>
            <a:gdLst>
              <a:gd name="txL" fmla="*/ 0 w 6096000"/>
              <a:gd name="txT" fmla="*/ 0 h 5243479"/>
              <a:gd name="txR" fmla="*/ 6096000 w 6096000"/>
              <a:gd name="txB" fmla="*/ 5243479 h 5243479"/>
            </a:gdLst>
            <a:cxnLst>
              <a:cxn ang="0">
                <a:pos x="2" y="5243478"/>
              </a:cxn>
              <a:cxn ang="0">
                <a:pos x="0" y="5243478"/>
              </a:cxn>
              <a:cxn ang="0">
                <a:pos x="0" y="5243479"/>
              </a:cxn>
              <a:cxn ang="0">
                <a:pos x="2870259" y="0"/>
              </a:cxn>
              <a:cxn ang="0">
                <a:pos x="2323124" y="998992"/>
              </a:cxn>
              <a:cxn ang="0">
                <a:pos x="4064001" y="2957479"/>
              </a:cxn>
              <a:cxn ang="0">
                <a:pos x="6096000" y="1814479"/>
              </a:cxn>
            </a:cxnLst>
            <a:rect l="txL" t="txT" r="txR" b="txB"/>
            <a:pathLst>
              <a:path w="6096000" h="5243479">
                <a:moveTo>
                  <a:pt x="2" y="5243478"/>
                </a:moveTo>
                <a:lnTo>
                  <a:pt x="0" y="5243478"/>
                </a:lnTo>
                <a:lnTo>
                  <a:pt x="0" y="5243479"/>
                </a:lnTo>
                <a:close/>
                <a:moveTo>
                  <a:pt x="2870259" y="0"/>
                </a:moveTo>
                <a:lnTo>
                  <a:pt x="2323124" y="998992"/>
                </a:lnTo>
                <a:lnTo>
                  <a:pt x="4064001" y="2957479"/>
                </a:lnTo>
                <a:lnTo>
                  <a:pt x="6096000" y="1814479"/>
                </a:lnTo>
                <a:close/>
              </a:path>
            </a:pathLst>
          </a:custGeom>
          <a:solidFill>
            <a:srgbClr val="0172BE"/>
          </a:solidFill>
          <a:ln w="12700" cap="flat" cmpd="sng">
            <a:solidFill>
              <a:srgbClr val="0172BE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127" name="任意多边形 28" title=""/>
          <p:cNvSpPr/>
          <p:nvPr/>
        </p:nvSpPr>
        <p:spPr>
          <a:xfrm>
            <a:off x="6096000" y="4572000"/>
            <a:ext cx="6096000" cy="2286000"/>
          </a:xfrm>
          <a:custGeom>
            <a:gdLst>
              <a:gd name="txL" fmla="*/ 0 w 6095998"/>
              <a:gd name="txT" fmla="*/ 0 h 2285999"/>
              <a:gd name="txR" fmla="*/ 6095998 w 6095998"/>
              <a:gd name="txB" fmla="*/ 2285999 h 2285999"/>
            </a:gdLst>
            <a:cxnLst>
              <a:cxn ang="0">
                <a:pos x="2032000" y="0"/>
              </a:cxn>
              <a:cxn ang="0">
                <a:pos x="6095998" y="2285999"/>
              </a:cxn>
              <a:cxn ang="0">
                <a:pos x="0" y="2285999"/>
              </a:cxn>
            </a:cxnLst>
            <a:rect l="txL" t="txT" r="txR" b="txB"/>
            <a:pathLst>
              <a:path w="6095998" h="2285999">
                <a:moveTo>
                  <a:pt x="2032000" y="0"/>
                </a:moveTo>
                <a:lnTo>
                  <a:pt x="6095998" y="2285999"/>
                </a:lnTo>
                <a:lnTo>
                  <a:pt x="0" y="2285999"/>
                </a:lnTo>
                <a:close/>
              </a:path>
            </a:pathLst>
          </a:custGeom>
          <a:solidFill>
            <a:srgbClr val="005596"/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128" name="任意多边形 29" title=""/>
          <p:cNvSpPr/>
          <p:nvPr/>
        </p:nvSpPr>
        <p:spPr>
          <a:xfrm>
            <a:off x="0" y="3429000"/>
            <a:ext cx="12192000" cy="3429000"/>
          </a:xfrm>
          <a:custGeom>
            <a:gdLst>
              <a:gd name="txL" fmla="*/ 0 w 12192000"/>
              <a:gd name="txT" fmla="*/ 0 h 3429000"/>
              <a:gd name="txR" fmla="*/ 12192000 w 12192000"/>
              <a:gd name="txB" fmla="*/ 3429000 h 3429000"/>
            </a:gdLst>
            <a:cxnLst>
              <a:cxn ang="0">
                <a:pos x="6096000" y="0"/>
              </a:cxn>
              <a:cxn ang="0">
                <a:pos x="8128000" y="1143000"/>
              </a:cxn>
              <a:cxn ang="0">
                <a:pos x="6096000" y="3428999"/>
              </a:cxn>
              <a:cxn ang="0">
                <a:pos x="12191998" y="3428999"/>
              </a:cxn>
              <a:cxn ang="0">
                <a:pos x="12192000" y="3429000"/>
              </a:cxn>
              <a:cxn ang="0">
                <a:pos x="0" y="3429000"/>
              </a:cxn>
            </a:cxnLst>
            <a:rect l="txL" t="txT" r="txR" b="txB"/>
            <a:pathLst>
              <a:path w="12192000" h="3429000">
                <a:moveTo>
                  <a:pt x="6096000" y="0"/>
                </a:moveTo>
                <a:lnTo>
                  <a:pt x="8128000" y="1143000"/>
                </a:lnTo>
                <a:lnTo>
                  <a:pt x="6096000" y="3428999"/>
                </a:lnTo>
                <a:lnTo>
                  <a:pt x="12191998" y="3428999"/>
                </a:lnTo>
                <a:lnTo>
                  <a:pt x="12192000" y="3429000"/>
                </a:lnTo>
                <a:lnTo>
                  <a:pt x="0" y="3429000"/>
                </a:lnTo>
                <a:close/>
              </a:path>
            </a:pathLst>
          </a:custGeom>
          <a:solidFill>
            <a:srgbClr val="015FA5"/>
          </a:solidFill>
          <a:ln w="12700" cap="flat" cmpd="sng">
            <a:solidFill>
              <a:srgbClr val="015FA5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130" name="文本框 13" title=""/>
          <p:cNvSpPr/>
          <p:nvPr/>
        </p:nvSpPr>
        <p:spPr>
          <a:xfrm>
            <a:off x="5795963" y="3657600"/>
            <a:ext cx="5670550" cy="7683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r">
              <a:lnSpc>
                <a:spcPct val="100000"/>
              </a:lnSpc>
            </a:pPr>
            <a:r>
              <a:rPr lang="zh-CN" altLang="en-US" sz="4400">
                <a:solidFill>
                  <a:schemeClr val="bg1"/>
                </a:solidFill>
                <a:latin typeface="Yuanti SC Regular" panose="02010600040101010101" charset="-122"/>
                <a:ea typeface="Yuanti SC Regular" panose="02010600040101010101" charset="-122"/>
                <a:sym typeface="方正兰亭粗黑_GBK" charset="-122"/>
              </a:rPr>
              <a:t>新课导入</a:t>
            </a:r>
          </a:p>
        </p:txBody>
      </p:sp>
    </p:spTree>
  </p:cSld>
  <p:clrMapOvr>
    <a:masterClrMapping/>
  </p:clrMapOvr>
  <p:transition/>
  <p:timing/>
</p:sld>
</file>

<file path=ppt/slides/slide3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5362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3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4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5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6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" name="矩形 14" title=""/>
          <p:cNvSpPr/>
          <p:nvPr>
            <p:custDataLst>
              <p:tags r:id="rId2"/>
            </p:custDataLst>
          </p:nvPr>
        </p:nvSpPr>
        <p:spPr>
          <a:xfrm>
            <a:off x="399666" y="404664"/>
            <a:ext cx="11392669" cy="1782445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3.</a:t>
            </a:r>
            <a:r>
              <a:rPr lang="zh-CN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某种细胞分裂时，由</a:t>
            </a: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1</a:t>
            </a:r>
            <a:r>
              <a:rPr lang="zh-CN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个分裂成</a:t>
            </a: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2</a:t>
            </a:r>
            <a:r>
              <a:rPr lang="zh-CN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个，</a:t>
            </a: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2</a:t>
            </a:r>
            <a:r>
              <a:rPr lang="zh-CN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个分裂成</a:t>
            </a: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4</a:t>
            </a:r>
            <a:r>
              <a:rPr lang="zh-CN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个，</a:t>
            </a:r>
            <a:r>
              <a:rPr lang="en-US" altLang="zh-CN" kern="100">
                <a:latin typeface="宋体" panose="02010600030101010101" pitchFamily="2" charset="-122"/>
                <a:ea typeface="微软雅黑" panose="020b0503020204020204" charset="-122"/>
                <a:cs typeface="Times New Roman" panose="02020603050405020304" pitchFamily="18" charset="0"/>
              </a:rPr>
              <a:t>…</a:t>
            </a:r>
            <a:r>
              <a:rPr lang="zh-CN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，现有</a:t>
            </a: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2</a:t>
            </a:r>
            <a:r>
              <a:rPr lang="zh-CN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个这样的细胞，分裂</a:t>
            </a:r>
            <a:r>
              <a:rPr lang="en-US" altLang="zh-CN" i="1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x</a:t>
            </a:r>
            <a:r>
              <a:rPr lang="zh-CN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次后得到细胞的个数</a:t>
            </a:r>
            <a:r>
              <a:rPr lang="en-US" altLang="zh-CN" i="1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y</a:t>
            </a:r>
            <a:r>
              <a:rPr lang="zh-CN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与</a:t>
            </a:r>
            <a:r>
              <a:rPr lang="en-US" altLang="zh-CN" i="1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x</a:t>
            </a:r>
            <a:r>
              <a:rPr lang="zh-CN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的函数关系式是</a:t>
            </a:r>
            <a:endParaRPr lang="zh-CN" altLang="zh-CN" sz="1050" kern="10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kern="100" err="1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A.</a:t>
            </a:r>
            <a:r>
              <a:rPr lang="en-US" altLang="zh-CN" i="1" kern="100" err="1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y</a:t>
            </a:r>
            <a:r>
              <a:rPr lang="zh-CN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＝</a:t>
            </a: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2</a:t>
            </a:r>
            <a:r>
              <a:rPr lang="en-US" altLang="zh-CN" i="1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x</a:t>
            </a: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  	</a:t>
            </a:r>
            <a:r>
              <a:rPr lang="en-US" altLang="zh-CN" kern="100" smtClean="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	B.</a:t>
            </a:r>
            <a:r>
              <a:rPr lang="en-US" altLang="zh-CN" i="1" kern="100" err="1" smtClean="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y</a:t>
            </a:r>
            <a:r>
              <a:rPr lang="zh-CN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＝</a:t>
            </a: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2</a:t>
            </a:r>
            <a:r>
              <a:rPr lang="en-US" altLang="zh-CN" i="1" kern="100" baseline="300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x</a:t>
            </a:r>
            <a:r>
              <a:rPr lang="zh-CN" altLang="zh-CN" kern="100" baseline="300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－</a:t>
            </a:r>
            <a:r>
              <a:rPr lang="en-US" altLang="zh-CN" kern="100" baseline="30000" smtClean="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1	</a:t>
            </a:r>
            <a:r>
              <a:rPr lang="en-US" altLang="zh-CN" kern="100" err="1" smtClean="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C.</a:t>
            </a:r>
            <a:r>
              <a:rPr lang="en-US" altLang="zh-CN" i="1" kern="100" err="1" smtClean="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y</a:t>
            </a:r>
            <a:r>
              <a:rPr lang="zh-CN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＝</a:t>
            </a: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2</a:t>
            </a:r>
            <a:r>
              <a:rPr lang="en-US" altLang="zh-CN" i="1" kern="100" baseline="300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x</a:t>
            </a: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  	</a:t>
            </a:r>
            <a:r>
              <a:rPr lang="en-US" altLang="zh-CN" kern="100" smtClean="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	D.</a:t>
            </a:r>
            <a:r>
              <a:rPr lang="en-US" altLang="zh-CN" i="1" kern="100" err="1" smtClean="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y</a:t>
            </a:r>
            <a:r>
              <a:rPr lang="zh-CN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＝</a:t>
            </a: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2</a:t>
            </a:r>
            <a:r>
              <a:rPr lang="en-US" altLang="zh-CN" i="1" kern="100" baseline="300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x</a:t>
            </a:r>
            <a:r>
              <a:rPr lang="zh-CN" altLang="zh-CN" kern="100" baseline="300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＋</a:t>
            </a:r>
            <a:r>
              <a:rPr lang="en-US" altLang="zh-CN" kern="100" baseline="300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1</a:t>
            </a:r>
            <a:endParaRPr lang="zh-CN" altLang="zh-CN" sz="1050" kern="100">
              <a:effectLst/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22" name="TextBox 19" title=""/>
          <p:cNvSpPr txBox="1"/>
          <p:nvPr>
            <p:custDataLst>
              <p:tags r:id="rId3"/>
            </p:custDataLst>
          </p:nvPr>
        </p:nvSpPr>
        <p:spPr>
          <a:xfrm>
            <a:off x="7608168" y="1439219"/>
            <a:ext cx="75609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200"/>
            <a:r>
              <a:rPr lang="zh-CN" altLang="en-US" sz="4500" b="1" smtClean="0">
                <a:solidFill>
                  <a:srgbClr val="C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√</a:t>
            </a:r>
            <a:endParaRPr lang="zh-CN" altLang="en-US" sz="4500" b="1">
              <a:solidFill>
                <a:srgbClr val="C0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3" name="矩形 12" title=""/>
          <p:cNvSpPr/>
          <p:nvPr/>
        </p:nvSpPr>
        <p:spPr>
          <a:xfrm>
            <a:off x="399666" y="2636912"/>
            <a:ext cx="11392669" cy="122809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b="1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解析　分裂一次后由</a:t>
            </a:r>
            <a:r>
              <a:rPr lang="en-US" altLang="zh-CN" b="1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zh-CN" b="1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个变成</a:t>
            </a:r>
            <a:r>
              <a:rPr lang="en-US" altLang="zh-CN" b="1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2×2</a:t>
            </a:r>
            <a:r>
              <a:rPr lang="zh-CN" altLang="zh-CN" b="1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＝</a:t>
            </a:r>
            <a:r>
              <a:rPr lang="en-US" altLang="zh-CN" b="1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b="1" kern="100" baseline="30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b="1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zh-CN" b="1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</a:t>
            </a:r>
            <a:r>
              <a:rPr lang="en-US" altLang="zh-CN" b="1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zh-CN" b="1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，分裂两次后变成</a:t>
            </a:r>
            <a:r>
              <a:rPr lang="en-US" altLang="zh-CN" b="1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4×2</a:t>
            </a:r>
            <a:r>
              <a:rPr lang="zh-CN" altLang="zh-CN" b="1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＝</a:t>
            </a:r>
            <a:r>
              <a:rPr lang="en-US" altLang="zh-CN" b="1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b="1" kern="100" baseline="30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b="1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zh-CN" b="1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</a:t>
            </a:r>
            <a:r>
              <a:rPr lang="en-US" altLang="zh-CN" b="1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zh-CN" b="1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b="1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zh-CN" altLang="zh-CN" b="1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，分裂</a:t>
            </a:r>
            <a:r>
              <a:rPr lang="en-US" altLang="zh-CN" b="1" i="1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zh-CN" b="1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次后变成</a:t>
            </a:r>
            <a:r>
              <a:rPr lang="en-US" altLang="zh-CN" b="1" i="1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zh-CN" b="1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＝</a:t>
            </a:r>
            <a:r>
              <a:rPr lang="en-US" altLang="zh-CN" b="1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b="1" i="1" kern="100" baseline="30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zh-CN" b="1" kern="100" baseline="30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＋</a:t>
            </a:r>
            <a:r>
              <a:rPr lang="en-US" altLang="zh-CN" b="1" kern="100" baseline="30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b="1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zh-CN" b="1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</a:t>
            </a:r>
            <a:r>
              <a:rPr lang="en-US" altLang="zh-CN" b="1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US" altLang="zh-CN" sz="1050" b="1" kern="100"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2" grpId="1"/>
      <p:bldP spid="1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5362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3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4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5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6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graphicFrame>
        <p:nvGraphicFramePr>
          <p:cNvPr id="18" name="对象 17" title="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520700" y="4880337"/>
          <a:ext cx="5949950" cy="111950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1" name="文档" r:id="rId3" imgW="5956300" imgH="1123950" progId="Word.Document.12">
                  <p:embed/>
                </p:oleObj>
              </mc:Choice>
              <mc:Fallback>
                <p:oleObj name="文档" r:id="rId3" imgW="5956300" imgH="112395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20700" y="4880337"/>
                        <a:ext cx="5949950" cy="11195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矩形 15" title=""/>
          <p:cNvSpPr/>
          <p:nvPr>
            <p:custDataLst>
              <p:tags r:id="rId5"/>
            </p:custDataLst>
          </p:nvPr>
        </p:nvSpPr>
        <p:spPr>
          <a:xfrm>
            <a:off x="399666" y="404664"/>
            <a:ext cx="11392669" cy="67437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4.</a:t>
            </a:r>
            <a:r>
              <a:rPr lang="en-US" altLang="zh-CN" i="1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f</a:t>
            </a: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(</a:t>
            </a:r>
            <a:r>
              <a:rPr lang="en-US" altLang="zh-CN" i="1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x</a:t>
            </a: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)</a:t>
            </a:r>
            <a:r>
              <a:rPr lang="zh-CN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为指数函数，若</a:t>
            </a:r>
            <a:r>
              <a:rPr lang="en-US" altLang="zh-CN" i="1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f</a:t>
            </a: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(</a:t>
            </a:r>
            <a:r>
              <a:rPr lang="en-US" altLang="zh-CN" i="1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x</a:t>
            </a: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)</a:t>
            </a:r>
            <a:r>
              <a:rPr lang="zh-CN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过点</a:t>
            </a: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(</a:t>
            </a:r>
            <a:r>
              <a:rPr lang="zh-CN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－</a:t>
            </a: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2,4)</a:t>
            </a:r>
            <a:r>
              <a:rPr lang="zh-CN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，则</a:t>
            </a:r>
            <a:r>
              <a:rPr lang="en-US" altLang="zh-CN" i="1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f</a:t>
            </a: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(</a:t>
            </a:r>
            <a:r>
              <a:rPr lang="en-US" altLang="zh-CN" i="1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f</a:t>
            </a: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(</a:t>
            </a:r>
            <a:r>
              <a:rPr lang="zh-CN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－</a:t>
            </a: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1))</a:t>
            </a:r>
            <a:r>
              <a:rPr lang="zh-CN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＝</a:t>
            </a: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________.</a:t>
            </a:r>
            <a:endParaRPr lang="zh-CN" altLang="zh-CN" sz="1050" kern="100">
              <a:effectLst/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graphicFrame>
        <p:nvGraphicFramePr>
          <p:cNvPr id="12" name="对象 11" title=""/>
          <p:cNvGraphicFramePr>
            <a:graphicFrameLocks noChangeAspect="1"/>
          </p:cNvGraphicFramePr>
          <p:nvPr>
            <p:custDataLst>
              <p:tags r:id="rId6"/>
            </p:custDataLst>
          </p:nvPr>
        </p:nvGraphicFramePr>
        <p:xfrm>
          <a:off x="7680176" y="188640"/>
          <a:ext cx="733425" cy="10191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2" name="文档" r:id="rId7" imgW="742315" imgH="1022350" progId="Word.Document.12">
                  <p:embed/>
                </p:oleObj>
              </mc:Choice>
              <mc:Fallback>
                <p:oleObj name="文档" r:id="rId7" imgW="742315" imgH="102235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680176" y="188640"/>
                        <a:ext cx="733425" cy="1019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矩形 12" title=""/>
          <p:cNvSpPr/>
          <p:nvPr>
            <p:custDataLst>
              <p:tags r:id="rId9"/>
            </p:custDataLst>
          </p:nvPr>
        </p:nvSpPr>
        <p:spPr>
          <a:xfrm>
            <a:off x="399667" y="1412776"/>
            <a:ext cx="6272398" cy="677084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解析　</a:t>
            </a:r>
            <a:r>
              <a:rPr lang="zh-CN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设</a:t>
            </a:r>
            <a:r>
              <a:rPr lang="en-US" altLang="zh-CN" i="1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f</a:t>
            </a:r>
            <a:r>
              <a:rPr lang="en-US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(</a:t>
            </a:r>
            <a:r>
              <a:rPr lang="en-US" altLang="zh-CN" i="1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x</a:t>
            </a:r>
            <a:r>
              <a:rPr lang="en-US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)</a:t>
            </a:r>
            <a:r>
              <a:rPr lang="zh-CN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＝</a:t>
            </a:r>
            <a:r>
              <a:rPr lang="en-US" altLang="zh-CN" i="1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a</a:t>
            </a:r>
            <a:r>
              <a:rPr lang="en-US" altLang="zh-CN" i="1" kern="100" baseline="300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x</a:t>
            </a:r>
            <a:r>
              <a:rPr lang="en-US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(</a:t>
            </a:r>
            <a:r>
              <a:rPr lang="en-US" altLang="zh-CN" i="1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a</a:t>
            </a:r>
            <a:r>
              <a:rPr lang="en-US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&gt;0</a:t>
            </a:r>
            <a:r>
              <a:rPr lang="zh-CN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且</a:t>
            </a:r>
            <a:r>
              <a:rPr lang="en-US" altLang="zh-CN" i="1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a</a:t>
            </a:r>
            <a:r>
              <a:rPr lang="en-US" altLang="zh-CN" kern="100">
                <a:solidFill>
                  <a:srgbClr val="FF0000"/>
                </a:solidFill>
                <a:latin typeface="宋体" panose="02010600030101010101" pitchFamily="2" charset="-122"/>
                <a:ea typeface="楷体_GB2312" panose="02010609030101010101" pitchFamily="49" charset="-122"/>
                <a:cs typeface="Times New Roman" panose="02020603050405020304" pitchFamily="18" charset="0"/>
              </a:rPr>
              <a:t>≠</a:t>
            </a:r>
            <a:r>
              <a:rPr lang="en-US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1)</a:t>
            </a:r>
            <a:r>
              <a:rPr lang="zh-CN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，</a:t>
            </a:r>
            <a:endParaRPr lang="zh-CN" altLang="zh-CN" sz="1050" kern="100">
              <a:solidFill>
                <a:srgbClr val="FF0000"/>
              </a:solidFill>
              <a:effectLst/>
              <a:latin typeface="Times New Roman" panose="02020603050405020304" pitchFamily="18" charset="0"/>
              <a:ea typeface="楷体_GB2312" panose="0201060903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4" name="对象 13" title=""/>
          <p:cNvGraphicFramePr>
            <a:graphicFrameLocks noChangeAspect="1"/>
          </p:cNvGraphicFramePr>
          <p:nvPr>
            <p:custDataLst>
              <p:tags r:id="rId11"/>
            </p:custDataLst>
          </p:nvPr>
        </p:nvGraphicFramePr>
        <p:xfrm>
          <a:off x="520700" y="2381712"/>
          <a:ext cx="5949950" cy="93218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3" name="文档" r:id="rId12" imgW="5956300" imgH="933450" progId="Word.Document.12">
                  <p:embed/>
                </p:oleObj>
              </mc:Choice>
              <mc:Fallback>
                <p:oleObj name="文档" r:id="rId12" imgW="5956300" imgH="93345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20700" y="2381712"/>
                        <a:ext cx="5949950" cy="9321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 title=""/>
          <p:cNvGraphicFramePr>
            <a:graphicFrameLocks noChangeAspect="1"/>
          </p:cNvGraphicFramePr>
          <p:nvPr>
            <p:custDataLst>
              <p:tags r:id="rId15"/>
            </p:custDataLst>
          </p:nvPr>
        </p:nvGraphicFramePr>
        <p:xfrm>
          <a:off x="520700" y="3240410"/>
          <a:ext cx="5949950" cy="9429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4" name="文档" r:id="rId17" imgW="5956300" imgH="946150" progId="Word.Document.12">
                  <p:embed/>
                </p:oleObj>
              </mc:Choice>
              <mc:Fallback>
                <p:oleObj name="文档" r:id="rId17" imgW="5956300" imgH="94615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20700" y="3240410"/>
                        <a:ext cx="5949950" cy="942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 title=""/>
          <p:cNvGraphicFramePr>
            <a:graphicFrameLocks noChangeAspect="1"/>
          </p:cNvGraphicFramePr>
          <p:nvPr>
            <p:custDataLst>
              <p:tags r:id="rId20"/>
            </p:custDataLst>
          </p:nvPr>
        </p:nvGraphicFramePr>
        <p:xfrm>
          <a:off x="520700" y="4104824"/>
          <a:ext cx="5949950" cy="94234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5" name="文档" r:id="rId21" imgW="5956300" imgH="946150" progId="Word.Document.12">
                  <p:embed/>
                </p:oleObj>
              </mc:Choice>
              <mc:Fallback>
                <p:oleObj name="文档" r:id="rId21" imgW="5956300" imgH="94615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520700" y="4104824"/>
                        <a:ext cx="5949950" cy="9423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5362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3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4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5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6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23" name="矩形 22" title=""/>
          <p:cNvSpPr/>
          <p:nvPr>
            <p:custDataLst>
              <p:tags r:id="rId2"/>
            </p:custDataLst>
          </p:nvPr>
        </p:nvSpPr>
        <p:spPr>
          <a:xfrm>
            <a:off x="399666" y="404664"/>
            <a:ext cx="11392669" cy="289052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5.</a:t>
            </a:r>
            <a:r>
              <a:rPr lang="zh-CN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函数</a:t>
            </a:r>
            <a:r>
              <a:rPr lang="en-US" altLang="zh-CN" i="1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f</a:t>
            </a: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(</a:t>
            </a:r>
            <a:r>
              <a:rPr lang="en-US" altLang="zh-CN" i="1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x</a:t>
            </a: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)</a:t>
            </a:r>
            <a:r>
              <a:rPr lang="zh-CN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＝</a:t>
            </a:r>
            <a:r>
              <a:rPr lang="en-US" altLang="zh-CN" i="1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a</a:t>
            </a:r>
            <a:r>
              <a:rPr lang="en-US" altLang="zh-CN" i="1" kern="100" baseline="300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x</a:t>
            </a:r>
            <a:r>
              <a:rPr lang="zh-CN" altLang="zh-CN" kern="100" baseline="300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－</a:t>
            </a:r>
            <a:r>
              <a:rPr lang="en-US" altLang="zh-CN" i="1" kern="100" baseline="300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b</a:t>
            </a:r>
            <a:r>
              <a:rPr lang="zh-CN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的图象如图所示，其中</a:t>
            </a:r>
            <a:r>
              <a:rPr lang="en-US" altLang="zh-CN" i="1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a</a:t>
            </a:r>
            <a:r>
              <a:rPr lang="zh-CN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，</a:t>
            </a:r>
            <a:r>
              <a:rPr lang="en-US" altLang="zh-CN" i="1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b</a:t>
            </a:r>
            <a:r>
              <a:rPr lang="zh-CN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为常数，则下列结论正确的</a:t>
            </a:r>
            <a:r>
              <a:rPr lang="zh-CN" altLang="zh-CN" kern="100" smtClean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是</a:t>
            </a:r>
            <a:endParaRPr lang="en-US" altLang="zh-CN" kern="100" smtClean="0"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kern="100" err="1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A.</a:t>
            </a:r>
            <a:r>
              <a:rPr lang="en-US" altLang="zh-CN" i="1" kern="100" err="1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a</a:t>
            </a: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&gt;1</a:t>
            </a:r>
            <a:r>
              <a:rPr lang="zh-CN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，</a:t>
            </a:r>
            <a:r>
              <a:rPr lang="en-US" altLang="zh-CN" i="1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b</a:t>
            </a: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&lt;0</a:t>
            </a:r>
            <a:endParaRPr lang="zh-CN" altLang="zh-CN" kern="10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kern="100" err="1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B.</a:t>
            </a:r>
            <a:r>
              <a:rPr lang="en-US" altLang="zh-CN" i="1" kern="100" err="1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a</a:t>
            </a: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&gt;1</a:t>
            </a:r>
            <a:r>
              <a:rPr lang="zh-CN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，</a:t>
            </a:r>
            <a:r>
              <a:rPr lang="en-US" altLang="zh-CN" i="1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b</a:t>
            </a: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&gt;0</a:t>
            </a:r>
            <a:endParaRPr lang="zh-CN" altLang="zh-CN" kern="10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C.0&lt;</a:t>
            </a:r>
            <a:r>
              <a:rPr lang="en-US" altLang="zh-CN" i="1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a</a:t>
            </a: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&lt;1</a:t>
            </a:r>
            <a:r>
              <a:rPr lang="zh-CN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，</a:t>
            </a:r>
            <a:r>
              <a:rPr lang="en-US" altLang="zh-CN" i="1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b</a:t>
            </a: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&gt;0</a:t>
            </a:r>
            <a:endParaRPr lang="zh-CN" altLang="zh-CN" kern="10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D.0&lt;</a:t>
            </a:r>
            <a:r>
              <a:rPr lang="en-US" altLang="zh-CN" i="1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a</a:t>
            </a: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&lt;1</a:t>
            </a:r>
            <a:r>
              <a:rPr lang="zh-CN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，</a:t>
            </a:r>
            <a:r>
              <a:rPr lang="en-US" altLang="zh-CN" i="1" kern="100" smtClean="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b</a:t>
            </a:r>
            <a:r>
              <a:rPr lang="en-US" altLang="zh-CN" kern="100" smtClean="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&lt;0</a:t>
            </a:r>
            <a:endParaRPr lang="zh-CN" altLang="zh-CN" kern="100">
              <a:effectLst/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27" name="TextBox 19" title=""/>
          <p:cNvSpPr txBox="1"/>
          <p:nvPr>
            <p:custDataLst>
              <p:tags r:id="rId3"/>
            </p:custDataLst>
          </p:nvPr>
        </p:nvSpPr>
        <p:spPr>
          <a:xfrm>
            <a:off x="272877" y="2564904"/>
            <a:ext cx="75609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200"/>
            <a:r>
              <a:rPr lang="zh-CN" altLang="en-US" sz="4500" b="1" smtClean="0">
                <a:solidFill>
                  <a:srgbClr val="C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√</a:t>
            </a:r>
            <a:endParaRPr lang="zh-CN" altLang="en-US" sz="4500" b="1">
              <a:solidFill>
                <a:srgbClr val="C0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pic>
        <p:nvPicPr>
          <p:cNvPr id="175201" name="Picture 97" title="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43552" y="1115219"/>
            <a:ext cx="2341312" cy="1998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矩形 12" title=""/>
          <p:cNvSpPr/>
          <p:nvPr>
            <p:custDataLst>
              <p:tags r:id="rId6"/>
            </p:custDataLst>
          </p:nvPr>
        </p:nvSpPr>
        <p:spPr>
          <a:xfrm>
            <a:off x="399666" y="3586211"/>
            <a:ext cx="11392669" cy="1782445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解析　</a:t>
            </a:r>
            <a:r>
              <a:rPr lang="zh-CN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从曲线的变化趋势，可以得到函数</a:t>
            </a:r>
            <a:r>
              <a:rPr lang="en-US" altLang="zh-CN" i="1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f</a:t>
            </a:r>
            <a:r>
              <a:rPr lang="en-US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(</a:t>
            </a:r>
            <a:r>
              <a:rPr lang="en-US" altLang="zh-CN" i="1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x</a:t>
            </a:r>
            <a:r>
              <a:rPr lang="en-US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)</a:t>
            </a:r>
            <a:r>
              <a:rPr lang="zh-CN" altLang="en-US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递减</a:t>
            </a:r>
            <a:r>
              <a:rPr lang="zh-CN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，从而有</a:t>
            </a:r>
            <a:r>
              <a:rPr lang="en-US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0&lt;</a:t>
            </a:r>
            <a:r>
              <a:rPr lang="en-US" altLang="zh-CN" i="1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a</a:t>
            </a:r>
            <a:r>
              <a:rPr lang="en-US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&lt;1</a:t>
            </a:r>
            <a:r>
              <a:rPr lang="zh-CN" altLang="zh-CN" kern="10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；</a:t>
            </a:r>
            <a:endParaRPr lang="en-US" altLang="zh-CN" kern="100" smtClean="0">
              <a:solidFill>
                <a:srgbClr val="FF0000"/>
              </a:solidFill>
              <a:latin typeface="Times New Roman" panose="02020603050405020304" pitchFamily="18" charset="0"/>
              <a:ea typeface="楷体_GB2312" panose="0201060903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kern="10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从</a:t>
            </a:r>
            <a:r>
              <a:rPr lang="zh-CN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曲线位置看，是由函数</a:t>
            </a:r>
            <a:r>
              <a:rPr lang="en-US" altLang="zh-CN" i="1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y</a:t>
            </a:r>
            <a:r>
              <a:rPr lang="zh-CN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＝</a:t>
            </a:r>
            <a:r>
              <a:rPr lang="en-US" altLang="zh-CN" i="1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a</a:t>
            </a:r>
            <a:r>
              <a:rPr lang="en-US" altLang="zh-CN" i="1" kern="100" baseline="300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x</a:t>
            </a:r>
            <a:r>
              <a:rPr lang="en-US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(0&lt;</a:t>
            </a:r>
            <a:r>
              <a:rPr lang="en-US" altLang="zh-CN" i="1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a</a:t>
            </a:r>
            <a:r>
              <a:rPr lang="en-US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&lt;1)</a:t>
            </a:r>
            <a:r>
              <a:rPr lang="zh-CN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的图象向左平移</a:t>
            </a:r>
            <a:r>
              <a:rPr lang="en-US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|</a:t>
            </a:r>
            <a:r>
              <a:rPr lang="zh-CN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－</a:t>
            </a:r>
            <a:r>
              <a:rPr lang="en-US" altLang="zh-CN" i="1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b</a:t>
            </a:r>
            <a:r>
              <a:rPr lang="en-US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|</a:t>
            </a:r>
            <a:r>
              <a:rPr lang="zh-CN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个单位长度得到的</a:t>
            </a:r>
            <a:r>
              <a:rPr lang="zh-CN" altLang="zh-CN" kern="10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，</a:t>
            </a:r>
            <a:endParaRPr lang="en-US" altLang="zh-CN" kern="100" smtClean="0">
              <a:solidFill>
                <a:srgbClr val="FF0000"/>
              </a:solidFill>
              <a:latin typeface="Times New Roman" panose="02020603050405020304" pitchFamily="18" charset="0"/>
              <a:ea typeface="楷体_GB2312" panose="0201060903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kern="10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所以</a:t>
            </a:r>
            <a:r>
              <a:rPr lang="zh-CN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－</a:t>
            </a:r>
            <a:r>
              <a:rPr lang="en-US" altLang="zh-CN" i="1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b</a:t>
            </a:r>
            <a:r>
              <a:rPr lang="en-US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&gt;0</a:t>
            </a:r>
            <a:r>
              <a:rPr lang="zh-CN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，即</a:t>
            </a:r>
            <a:r>
              <a:rPr lang="en-US" altLang="zh-CN" i="1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b</a:t>
            </a:r>
            <a:r>
              <a:rPr lang="en-US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&lt;0.</a:t>
            </a:r>
            <a:endParaRPr lang="en-US" altLang="zh-CN" sz="1050" kern="100">
              <a:solidFill>
                <a:srgbClr val="FF0000"/>
              </a:solidFill>
              <a:effectLst/>
              <a:latin typeface="Times New Roman" panose="02020603050405020304" pitchFamily="18" charset="0"/>
              <a:ea typeface="楷体_GB2312" panose="02010609030101010101" pitchFamily="49" charset="-122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7" grpId="1"/>
      <p:bldP spid="13" grpId="0" uiExpand="1" build="allAtOnce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5362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3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4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5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6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9" name="矩形 18" title=""/>
          <p:cNvSpPr/>
          <p:nvPr>
            <p:custDataLst>
              <p:tags r:id="rId2"/>
            </p:custDataLst>
          </p:nvPr>
        </p:nvSpPr>
        <p:spPr>
          <a:xfrm>
            <a:off x="399666" y="548680"/>
            <a:ext cx="11392669" cy="67437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6.</a:t>
            </a:r>
            <a:r>
              <a:rPr lang="zh-CN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函数</a:t>
            </a:r>
            <a:r>
              <a:rPr lang="en-US" altLang="zh-CN" i="1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y</a:t>
            </a:r>
            <a:r>
              <a:rPr lang="zh-CN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＝</a:t>
            </a:r>
            <a:r>
              <a:rPr lang="en-US" altLang="zh-CN" i="1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a</a:t>
            </a:r>
            <a:r>
              <a:rPr lang="en-US" altLang="zh-CN" i="1" kern="100" baseline="300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x</a:t>
            </a:r>
            <a:r>
              <a:rPr lang="zh-CN" altLang="zh-CN" kern="100" baseline="300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－</a:t>
            </a:r>
            <a:r>
              <a:rPr lang="en-US" altLang="zh-CN" kern="100" baseline="300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3</a:t>
            </a:r>
            <a:r>
              <a:rPr lang="zh-CN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＋</a:t>
            </a: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3(</a:t>
            </a:r>
            <a:r>
              <a:rPr lang="en-US" altLang="zh-CN" i="1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a</a:t>
            </a: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&gt;0</a:t>
            </a:r>
            <a:r>
              <a:rPr lang="zh-CN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，且</a:t>
            </a:r>
            <a:r>
              <a:rPr lang="en-US" altLang="zh-CN" i="1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a</a:t>
            </a:r>
            <a:r>
              <a:rPr lang="en-US" altLang="zh-CN" kern="100">
                <a:latin typeface="宋体" panose="02010600030101010101" pitchFamily="2" charset="-122"/>
                <a:ea typeface="微软雅黑" panose="020b0503020204020204" charset="-122"/>
                <a:cs typeface="Times New Roman" panose="02020603050405020304" pitchFamily="18" charset="0"/>
              </a:rPr>
              <a:t>≠</a:t>
            </a: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1)</a:t>
            </a:r>
            <a:r>
              <a:rPr lang="zh-CN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的图象过定点</a:t>
            </a: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______.</a:t>
            </a:r>
            <a:endParaRPr lang="zh-CN" altLang="zh-CN" sz="1050" kern="100">
              <a:effectLst/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3" name="矩形 2" title=""/>
          <p:cNvSpPr/>
          <p:nvPr>
            <p:custDataLst>
              <p:tags r:id="rId3"/>
            </p:custDataLst>
          </p:nvPr>
        </p:nvSpPr>
        <p:spPr>
          <a:xfrm>
            <a:off x="6545565" y="621764"/>
            <a:ext cx="7745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kern="10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(3,4)</a:t>
            </a:r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14" name="矩形 13" title=""/>
          <p:cNvSpPr/>
          <p:nvPr>
            <p:custDataLst>
              <p:tags r:id="rId4"/>
            </p:custDataLst>
          </p:nvPr>
        </p:nvSpPr>
        <p:spPr>
          <a:xfrm>
            <a:off x="456817" y="1389658"/>
            <a:ext cx="9296734" cy="1782445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解析　</a:t>
            </a:r>
            <a:r>
              <a:rPr lang="zh-CN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因为指数函数</a:t>
            </a:r>
            <a:r>
              <a:rPr lang="en-US" altLang="zh-CN" i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zh-CN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＝</a:t>
            </a:r>
            <a:r>
              <a:rPr lang="en-US" altLang="zh-CN" i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i="1" kern="100" baseline="30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i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&gt;0</a:t>
            </a:r>
            <a:r>
              <a:rPr lang="zh-CN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，且</a:t>
            </a:r>
            <a:r>
              <a:rPr lang="en-US" altLang="zh-CN" i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≠1)</a:t>
            </a:r>
            <a:r>
              <a:rPr lang="zh-CN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的图象过定点</a:t>
            </a:r>
            <a:r>
              <a:rPr lang="en-US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(0,1)</a:t>
            </a:r>
            <a:r>
              <a:rPr lang="zh-CN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endParaRPr lang="zh-CN" altLang="zh-CN" sz="1050" kern="10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所以在函数</a:t>
            </a:r>
            <a:r>
              <a:rPr lang="en-US" altLang="zh-CN" i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zh-CN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＝</a:t>
            </a:r>
            <a:r>
              <a:rPr lang="en-US" altLang="zh-CN" i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i="1" kern="100" baseline="30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zh-CN" kern="100" baseline="30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－</a:t>
            </a:r>
            <a:r>
              <a:rPr lang="en-US" altLang="zh-CN" kern="100" baseline="30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＋</a:t>
            </a:r>
            <a:r>
              <a:rPr lang="en-US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中，令</a:t>
            </a:r>
            <a:r>
              <a:rPr lang="en-US" altLang="zh-CN" i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－</a:t>
            </a:r>
            <a:r>
              <a:rPr lang="en-US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＝</a:t>
            </a:r>
            <a:r>
              <a:rPr lang="en-US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，得</a:t>
            </a:r>
            <a:r>
              <a:rPr lang="en-US" altLang="zh-CN" i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＝</a:t>
            </a:r>
            <a:r>
              <a:rPr lang="en-US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，此时</a:t>
            </a:r>
            <a:r>
              <a:rPr lang="en-US" altLang="zh-CN" i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zh-CN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＝</a:t>
            </a:r>
            <a:r>
              <a:rPr lang="en-US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＋</a:t>
            </a:r>
            <a:r>
              <a:rPr lang="en-US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＝</a:t>
            </a:r>
            <a:r>
              <a:rPr lang="en-US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zh-CN" kern="10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endParaRPr lang="en-US" altLang="zh-CN" kern="100" smtClean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kern="10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即</a:t>
            </a:r>
            <a:r>
              <a:rPr lang="zh-CN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函数</a:t>
            </a:r>
            <a:r>
              <a:rPr lang="en-US" altLang="zh-CN" i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zh-CN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＝</a:t>
            </a:r>
            <a:r>
              <a:rPr lang="en-US" altLang="zh-CN" i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i="1" kern="100" baseline="30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zh-CN" kern="100" baseline="30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－</a:t>
            </a:r>
            <a:r>
              <a:rPr lang="en-US" altLang="zh-CN" kern="100" baseline="30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＋</a:t>
            </a:r>
            <a:r>
              <a:rPr lang="en-US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的图象过定点</a:t>
            </a:r>
            <a:r>
              <a:rPr lang="en-US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(3,4).</a:t>
            </a:r>
            <a:endParaRPr lang="en-US" altLang="zh-CN" sz="1050" kern="100">
              <a:solidFill>
                <a:srgbClr val="FF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TextBox 8" title=""/>
          <p:cNvSpPr txBox="1"/>
          <p:nvPr>
            <p:custDataLst>
              <p:tags r:id="rId5"/>
            </p:custDataLst>
          </p:nvPr>
        </p:nvSpPr>
        <p:spPr>
          <a:xfrm>
            <a:off x="276225" y="3128645"/>
            <a:ext cx="1151699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smtClean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7.</a:t>
            </a:r>
            <a:r>
              <a:rPr lang="zh-CN" altLang="en-US" sz="2400" smtClean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如图是指数函数①</a:t>
            </a:r>
            <a:r>
              <a:rPr lang="en-US" sz="2400" smtClean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y=a</a:t>
            </a:r>
            <a:r>
              <a:rPr lang="en-US" sz="2400" baseline="30000" smtClean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x</a:t>
            </a:r>
            <a:r>
              <a:rPr lang="en-US" sz="2400" smtClean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,</a:t>
            </a:r>
            <a:r>
              <a:rPr lang="zh-CN" altLang="en-US" sz="2400" smtClean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②</a:t>
            </a:r>
            <a:r>
              <a:rPr lang="en-US" sz="2400" smtClean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y=b</a:t>
            </a:r>
            <a:r>
              <a:rPr lang="en-US" sz="2400" baseline="30000" err="1" smtClean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x</a:t>
            </a:r>
            <a:r>
              <a:rPr lang="en-US" sz="2400" smtClean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,</a:t>
            </a:r>
            <a:r>
              <a:rPr lang="zh-CN" altLang="en-US" sz="2400" smtClean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③</a:t>
            </a:r>
            <a:r>
              <a:rPr lang="en-US" sz="2400" smtClean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y=c</a:t>
            </a:r>
            <a:r>
              <a:rPr lang="en-US" sz="2400" baseline="30000" err="1" smtClean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x</a:t>
            </a:r>
            <a:r>
              <a:rPr lang="en-US" sz="2400" smtClean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,</a:t>
            </a:r>
            <a:r>
              <a:rPr lang="zh-CN" altLang="en-US" sz="2400" smtClean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④</a:t>
            </a:r>
            <a:r>
              <a:rPr lang="en-US" sz="2400" smtClean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y=d</a:t>
            </a:r>
            <a:r>
              <a:rPr lang="en-US" sz="2400" baseline="30000" err="1" smtClean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x</a:t>
            </a:r>
            <a:r>
              <a:rPr lang="zh-CN" altLang="en-US" sz="2400" smtClean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的图象</a:t>
            </a:r>
            <a:r>
              <a:rPr lang="en-US" sz="2400" smtClean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,</a:t>
            </a:r>
            <a:r>
              <a:rPr lang="zh-CN" altLang="en-US" sz="2400" smtClean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则</a:t>
            </a:r>
            <a:r>
              <a:rPr lang="en-US" sz="2400" err="1" smtClean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a,b,c,d</a:t>
            </a:r>
            <a:r>
              <a:rPr lang="zh-CN" altLang="en-US" sz="2400" smtClean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与</a:t>
            </a:r>
            <a:r>
              <a:rPr lang="en-US" sz="2400" smtClean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1</a:t>
            </a:r>
            <a:r>
              <a:rPr lang="zh-CN" altLang="en-US" sz="2400" smtClean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的大小关系是</a:t>
            </a:r>
            <a:r>
              <a:rPr lang="en-US" sz="2400" smtClean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(</a:t>
            </a:r>
            <a:r>
              <a:rPr lang="zh-CN" altLang="en-US" sz="2400" smtClean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　</a:t>
            </a:r>
            <a:r>
              <a:rPr lang="en-US" sz="2400" smtClean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  </a:t>
            </a:r>
            <a:r>
              <a:rPr lang="zh-CN" altLang="en-US" sz="2400" smtClean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　</a:t>
            </a:r>
            <a:r>
              <a:rPr lang="en-US" sz="2400" smtClean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)</a:t>
            </a:r>
            <a:endParaRPr lang="zh-CN" altLang="en-US" sz="2400" smtClean="0"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smtClean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(A)a&lt;b&lt;1&lt;c&lt;d</a:t>
            </a:r>
            <a:endParaRPr lang="zh-CN" altLang="en-US" sz="2400" smtClean="0"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smtClean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(B)b&lt;a&lt;1&lt;d&lt;c</a:t>
            </a:r>
            <a:endParaRPr lang="zh-CN" altLang="en-US" sz="2400" smtClean="0"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smtClean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(C)1&lt;a&lt;b&lt;c&lt;d</a:t>
            </a:r>
            <a:endParaRPr lang="zh-CN" altLang="en-US" sz="2400" smtClean="0"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smtClean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(D)a&lt;b&lt;1&lt;d&lt;c</a:t>
            </a:r>
            <a:endParaRPr lang="zh-CN" altLang="en-US" sz="2400" smtClean="0"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pic>
        <p:nvPicPr>
          <p:cNvPr id="11" name="F20STBBX1RAXJCSX13.eps" title=""/>
          <p:cNvPicPr/>
          <p:nvPr>
            <p:custDataLst>
              <p:tags r:id="rId7"/>
            </p:custDataLst>
          </p:nvPr>
        </p:nvPicPr>
        <p:blipFill>
          <a:blip r:embed="rId6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56530" y="3969385"/>
            <a:ext cx="3538855" cy="2764790"/>
          </a:xfrm>
          <a:prstGeom prst="rect">
            <a:avLst/>
          </a:prstGeom>
        </p:spPr>
      </p:pic>
      <p:sp>
        <p:nvSpPr>
          <p:cNvPr id="755099" name="Rectangle 411" title="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11016119" y="3129036"/>
            <a:ext cx="876300" cy="58356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 defTabSz="685800"/>
            <a:r>
              <a:rPr lang="en-US" altLang="zh-CN" sz="32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755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14" grpId="0" uiExpand="1" build="allAtOnce"/>
      <p:bldP spid="75509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5362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3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4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5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6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graphicFrame>
        <p:nvGraphicFramePr>
          <p:cNvPr id="96257" name="Object 1" title="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876300" y="669290"/>
          <a:ext cx="10608945" cy="72136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6" name="文档" r:id="rId3" imgW="8864600" imgH="603250" progId="Word.Document.12">
                  <p:embed/>
                </p:oleObj>
              </mc:Choice>
              <mc:Fallback>
                <p:oleObj name="文档" r:id="rId3" imgW="8864600" imgH="60325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76300" y="669290"/>
                        <a:ext cx="10608945" cy="72136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" title=""/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876300" y="1689100"/>
          <a:ext cx="11101705" cy="124523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7" name="文档" r:id="rId6" imgW="8864600" imgH="1003300" progId="Word.Document.12">
                  <p:embed/>
                </p:oleObj>
              </mc:Choice>
              <mc:Fallback>
                <p:oleObj name="文档" r:id="rId6" imgW="8864600" imgH="100330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76300" y="1689100"/>
                        <a:ext cx="11101705" cy="124523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33" name="Object 1" title=""/>
          <p:cNvGraphicFramePr>
            <a:graphicFrameLocks noChangeAspect="1"/>
          </p:cNvGraphicFramePr>
          <p:nvPr>
            <p:custDataLst>
              <p:tags r:id="rId8"/>
            </p:custDataLst>
          </p:nvPr>
        </p:nvGraphicFramePr>
        <p:xfrm>
          <a:off x="861695" y="3187700"/>
          <a:ext cx="13048614" cy="59944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8" name="文档" r:id="rId10" imgW="8864600" imgH="406400" progId="Word.Document.12">
                  <p:embed/>
                </p:oleObj>
              </mc:Choice>
              <mc:Fallback>
                <p:oleObj name="文档" r:id="rId10" imgW="8864600" imgH="40640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861695" y="3187700"/>
                        <a:ext cx="13048614" cy="59944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6" name="Text Box 10" title="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1055816" y="3968759"/>
            <a:ext cx="8494713" cy="82994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sz="2400" b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(A)(-</a:t>
            </a:r>
            <a:r>
              <a:rPr lang="zh-CN" altLang="en-US" sz="2400" b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∞</a:t>
            </a:r>
            <a:r>
              <a:rPr lang="en-US" sz="2400" b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,0)	(B)(-</a:t>
            </a:r>
            <a:r>
              <a:rPr lang="zh-CN" altLang="en-US" sz="2400" b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∞</a:t>
            </a:r>
            <a:r>
              <a:rPr lang="en-US" sz="2400" b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,0]</a:t>
            </a:r>
            <a:endParaRPr lang="zh-CN" altLang="en-US" sz="2400" b="1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r>
              <a:rPr lang="en-US" sz="2400" b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(C)[0,+</a:t>
            </a:r>
            <a:r>
              <a:rPr lang="zh-CN" altLang="en-US" sz="2400" b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∞</a:t>
            </a:r>
            <a:r>
              <a:rPr lang="en-US" sz="2400" b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	(D)(0,+</a:t>
            </a:r>
            <a:r>
              <a:rPr lang="zh-CN" altLang="en-US" sz="2400" b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∞</a:t>
            </a:r>
            <a:r>
              <a:rPr lang="en-US" sz="2400" b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endParaRPr lang="zh-CN" altLang="en-US" sz="2400" b="1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1" name="TextBox 10" title=""/>
          <p:cNvSpPr txBox="1"/>
          <p:nvPr>
            <p:custDataLst>
              <p:tags r:id="rId14"/>
            </p:custDataLst>
          </p:nvPr>
        </p:nvSpPr>
        <p:spPr>
          <a:xfrm>
            <a:off x="6215856" y="3309130"/>
            <a:ext cx="7143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</a:t>
            </a:r>
            <a:endParaRPr lang="en-US" altLang="en-US" sz="2400" b="1" smtClean="0">
              <a:solidFill>
                <a:srgbClr val="FF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" name="TextBox 6" title=""/>
          <p:cNvSpPr txBox="1"/>
          <p:nvPr>
            <p:custDataLst>
              <p:tags r:id="rId16"/>
            </p:custDataLst>
          </p:nvPr>
        </p:nvSpPr>
        <p:spPr>
          <a:xfrm>
            <a:off x="861508" y="5150642"/>
            <a:ext cx="8143932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解析</a:t>
            </a:r>
            <a:r>
              <a:rPr lang="en-US" altLang="zh-CN" sz="2400" b="1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</a:t>
            </a:r>
            <a:r>
              <a:rPr lang="zh-CN" altLang="en-US" sz="2400" b="1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由</a:t>
            </a:r>
            <a:r>
              <a:rPr lang="en-US" altLang="zh-CN" sz="2400" b="1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lang="en-US" altLang="zh-CN" sz="2400" b="1" baseline="3000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lang="en-US" altLang="zh-CN" sz="2400" b="1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-1</a:t>
            </a:r>
            <a:r>
              <a:rPr lang="zh-CN" altLang="en-US" sz="2400" b="1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≥</a:t>
            </a:r>
            <a:r>
              <a:rPr lang="en-US" altLang="zh-CN" sz="2400" b="1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0</a:t>
            </a:r>
            <a:r>
              <a:rPr lang="zh-CN" altLang="en-US" sz="2400" b="1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得</a:t>
            </a:r>
            <a:r>
              <a:rPr lang="en-US" altLang="zh-CN" sz="2400" b="1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lang="en-US" altLang="zh-CN" sz="2400" b="1" baseline="3000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lang="zh-CN" altLang="en-US" sz="2400" b="1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≥</a:t>
            </a:r>
            <a:r>
              <a:rPr lang="en-US" altLang="zh-CN" sz="2400" b="1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1,</a:t>
            </a:r>
            <a:r>
              <a:rPr lang="zh-CN" altLang="en-US" sz="2400" b="1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即</a:t>
            </a:r>
            <a:r>
              <a:rPr lang="en-US" altLang="zh-CN" sz="2400" b="1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lang="zh-CN" altLang="en-US" sz="2400" b="1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≥</a:t>
            </a:r>
            <a:r>
              <a:rPr lang="en-US" altLang="zh-CN" sz="2400" b="1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0,</a:t>
            </a:r>
            <a:endParaRPr lang="zh-CN" altLang="en-US" sz="2400" b="1" smtClean="0">
              <a:solidFill>
                <a:srgbClr val="FF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所以函数的定义域为</a:t>
            </a:r>
            <a:r>
              <a:rPr lang="en-US" altLang="zh-CN" sz="2400" b="1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[0,+</a:t>
            </a:r>
            <a:r>
              <a:rPr lang="zh-CN" altLang="en-US" sz="2400" b="1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∞</a:t>
            </a:r>
            <a:r>
              <a:rPr lang="en-US" altLang="zh-CN" sz="2400" b="1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),</a:t>
            </a:r>
            <a:r>
              <a:rPr lang="zh-CN" altLang="en-US" sz="2400" b="1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选</a:t>
            </a:r>
            <a:r>
              <a:rPr lang="en-US" altLang="zh-CN" sz="2400" b="1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5362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3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4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5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6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6" name="TextBox 5" title=""/>
          <p:cNvSpPr txBox="1"/>
          <p:nvPr>
            <p:custDataLst>
              <p:tags r:id="rId2"/>
            </p:custDataLst>
          </p:nvPr>
        </p:nvSpPr>
        <p:spPr>
          <a:xfrm>
            <a:off x="396369" y="609026"/>
            <a:ext cx="8501122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10.</a:t>
            </a:r>
            <a:r>
              <a:rPr lang="zh-CN" altLang="en-US" sz="2800" b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函数</a:t>
            </a:r>
            <a:r>
              <a:rPr lang="en-US" sz="2800" b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y=4</a:t>
            </a:r>
            <a:r>
              <a:rPr lang="en-US" sz="2800" b="1" baseline="3000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lang="en-US" sz="2800" b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+1</a:t>
            </a:r>
            <a:r>
              <a:rPr lang="zh-CN" altLang="en-US" sz="2800" b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的值域是</a:t>
            </a:r>
            <a:r>
              <a:rPr lang="zh-CN" altLang="en-US" sz="2800" b="1" u="sng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　　　      　</a:t>
            </a:r>
            <a:r>
              <a:rPr lang="en-US" sz="2800" b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 </a:t>
            </a:r>
            <a:endParaRPr lang="zh-CN" altLang="en-US" sz="2800" b="1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" name="TextBox 6" title=""/>
          <p:cNvSpPr txBox="1"/>
          <p:nvPr>
            <p:custDataLst>
              <p:tags r:id="rId3"/>
            </p:custDataLst>
          </p:nvPr>
        </p:nvSpPr>
        <p:spPr>
          <a:xfrm>
            <a:off x="500828" y="1642260"/>
            <a:ext cx="814393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解析</a:t>
            </a:r>
            <a:r>
              <a:rPr lang="en-US" altLang="zh-CN" sz="2400" b="1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</a:t>
            </a:r>
            <a:r>
              <a:rPr lang="zh-CN" altLang="en-US" sz="2400" b="1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由</a:t>
            </a:r>
            <a:r>
              <a:rPr lang="en-US" altLang="zh-CN" sz="2400" b="1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</a:t>
            </a:r>
            <a:r>
              <a:rPr lang="en-US" altLang="zh-CN" sz="2400" b="1" baseline="3000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lang="en-US" altLang="zh-CN" sz="2400" b="1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&gt;0</a:t>
            </a:r>
            <a:r>
              <a:rPr lang="zh-CN" altLang="en-US" sz="2400" b="1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知</a:t>
            </a:r>
            <a:r>
              <a:rPr lang="en-US" altLang="zh-CN" sz="2400" b="1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1+4</a:t>
            </a:r>
            <a:r>
              <a:rPr lang="en-US" altLang="zh-CN" sz="2400" b="1" baseline="3000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lang="en-US" altLang="zh-CN" sz="2400" b="1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&gt;1.</a:t>
            </a:r>
            <a:r>
              <a:rPr lang="zh-CN" altLang="en-US" sz="2400" b="1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故</a:t>
            </a:r>
            <a:r>
              <a:rPr lang="en-US" altLang="zh-CN" sz="2400" b="1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y&gt;1.</a:t>
            </a:r>
          </a:p>
        </p:txBody>
      </p:sp>
      <p:sp>
        <p:nvSpPr>
          <p:cNvPr id="10" name="TextBox 9" title=""/>
          <p:cNvSpPr txBox="1"/>
          <p:nvPr>
            <p:custDataLst>
              <p:tags r:id="rId4"/>
            </p:custDataLst>
          </p:nvPr>
        </p:nvSpPr>
        <p:spPr>
          <a:xfrm>
            <a:off x="4296410" y="549275"/>
            <a:ext cx="1561465" cy="5378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(1,+</a:t>
            </a:r>
            <a:r>
              <a:rPr lang="zh-CN" altLang="en-US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∞</a:t>
            </a:r>
            <a:r>
              <a:rPr lang="en-US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endParaRPr lang="en-US" altLang="en-US" sz="2800" b="1" smtClean="0">
              <a:solidFill>
                <a:srgbClr val="FF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9" name="TextBox 8" title=""/>
          <p:cNvSpPr txBox="1"/>
          <p:nvPr>
            <p:custDataLst>
              <p:tags r:id="rId5"/>
            </p:custDataLst>
          </p:nvPr>
        </p:nvSpPr>
        <p:spPr>
          <a:xfrm>
            <a:off x="456694" y="2409295"/>
            <a:ext cx="85725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11.</a:t>
            </a:r>
            <a:r>
              <a:rPr lang="zh-CN" altLang="en-US" sz="2800" b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下列判断正确的是</a:t>
            </a:r>
            <a:r>
              <a:rPr lang="en-US" sz="2800" b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lang="zh-CN" altLang="en-US" sz="2800" b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　</a:t>
            </a:r>
            <a:r>
              <a:rPr lang="en-US" sz="2800" b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</a:t>
            </a:r>
            <a:r>
              <a:rPr lang="zh-CN" altLang="en-US" sz="2800" b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　</a:t>
            </a:r>
            <a:r>
              <a:rPr lang="en-US" sz="2800" b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endParaRPr lang="zh-CN" altLang="en-US" sz="2800" b="1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169985" name="Object 1" title=""/>
          <p:cNvGraphicFramePr>
            <a:graphicFrameLocks noChangeAspect="1"/>
          </p:cNvGraphicFramePr>
          <p:nvPr>
            <p:custDataLst>
              <p:tags r:id="rId6"/>
            </p:custDataLst>
          </p:nvPr>
        </p:nvGraphicFramePr>
        <p:xfrm>
          <a:off x="996315" y="3068955"/>
          <a:ext cx="4162425" cy="93281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9" name="文档" r:id="rId7" imgW="3562350" imgH="800100" progId="Word.Document.12">
                  <p:embed/>
                </p:oleObj>
              </mc:Choice>
              <mc:Fallback>
                <p:oleObj name="文档" r:id="rId7" imgW="3562350" imgH="80010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96315" y="3068955"/>
                        <a:ext cx="4162425" cy="93281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5099" name="Rectangle 411" title="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4056211" y="2349337"/>
            <a:ext cx="876300" cy="65087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 defTabSz="685800"/>
            <a:r>
              <a:rPr lang="en-US" altLang="zh-CN" sz="28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12" name="TextBox 11" title=""/>
          <p:cNvSpPr txBox="1"/>
          <p:nvPr>
            <p:custDataLst>
              <p:tags r:id="rId11"/>
            </p:custDataLst>
          </p:nvPr>
        </p:nvSpPr>
        <p:spPr>
          <a:xfrm>
            <a:off x="1356173" y="4029241"/>
            <a:ext cx="8143932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解析</a:t>
            </a:r>
            <a:r>
              <a:rPr lang="en-US" altLang="zh-CN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</a:t>
            </a:r>
            <a:r>
              <a:rPr lang="zh-CN" altLang="en-US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因为</a:t>
            </a:r>
            <a:r>
              <a:rPr lang="en-US" altLang="zh-CN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y=0.9</a:t>
            </a:r>
            <a:r>
              <a:rPr lang="en-US" altLang="zh-CN" sz="2800" b="1" baseline="3000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lang="zh-CN" altLang="en-US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严格递减</a:t>
            </a:r>
            <a:r>
              <a:rPr lang="en-US" altLang="zh-CN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</a:t>
            </a:r>
            <a:r>
              <a:rPr lang="zh-CN" altLang="en-US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且</a:t>
            </a:r>
            <a:r>
              <a:rPr lang="en-US" altLang="zh-CN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0.5&gt;0.3,</a:t>
            </a:r>
            <a:endParaRPr lang="zh-CN" altLang="en-US" sz="2800" b="1" smtClean="0">
              <a:solidFill>
                <a:srgbClr val="FF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所以</a:t>
            </a:r>
            <a:r>
              <a:rPr lang="en-US" altLang="zh-CN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0.9</a:t>
            </a:r>
            <a:r>
              <a:rPr lang="en-US" altLang="zh-CN" sz="2800" b="1" baseline="3000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0.3</a:t>
            </a:r>
            <a:r>
              <a:rPr lang="en-US" altLang="zh-CN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&gt;0.9</a:t>
            </a:r>
            <a:r>
              <a:rPr lang="en-US" altLang="zh-CN" sz="2800" b="1" baseline="3000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0.5</a:t>
            </a:r>
            <a:r>
              <a:rPr lang="en-US" altLang="zh-CN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55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755099" grpId="0"/>
      <p:bldP spid="1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5362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3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4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5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6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998435" name="Rectangle 35" title="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7356005" y="549391"/>
            <a:ext cx="941387" cy="52197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anchor="ctr">
            <a:spAutoFit/>
          </a:bodyPr>
          <a:lstStyle/>
          <a:p>
            <a:pPr eaLnBrk="0" hangingPunct="0">
              <a:lnSpc>
                <a:spcPct val="100000"/>
              </a:lnSpc>
            </a:pPr>
            <a:r>
              <a:rPr lang="pt-BR" altLang="zh-CN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</a:p>
        </p:txBody>
      </p:sp>
      <p:graphicFrame>
        <p:nvGraphicFramePr>
          <p:cNvPr id="167937" name="Object 1" title="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516255" y="309245"/>
          <a:ext cx="12688570" cy="255333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0" name="文档" r:id="rId4" imgW="8864600" imgH="1790700" progId="Word.Document.12">
                  <p:embed/>
                </p:oleObj>
              </mc:Choice>
              <mc:Fallback>
                <p:oleObj name="文档" r:id="rId4" imgW="8864600" imgH="179070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16255" y="309245"/>
                        <a:ext cx="12688570" cy="255333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" title=""/>
          <p:cNvGraphicFramePr>
            <a:graphicFrameLocks noChangeAspect="1"/>
          </p:cNvGraphicFramePr>
          <p:nvPr>
            <p:custDataLst>
              <p:tags r:id="rId7"/>
            </p:custDataLst>
          </p:nvPr>
        </p:nvGraphicFramePr>
        <p:xfrm>
          <a:off x="1656080" y="2888615"/>
          <a:ext cx="11650980" cy="208661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1" name="文档" r:id="rId8" imgW="8864600" imgH="1593850" progId="Word.Document.12">
                  <p:embed/>
                </p:oleObj>
              </mc:Choice>
              <mc:Fallback>
                <p:oleObj name="文档" r:id="rId8" imgW="8864600" imgH="159385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656080" y="2888615"/>
                        <a:ext cx="11650980" cy="208661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984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984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843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5362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3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4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5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6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7" name="TextBox 6" title=""/>
          <p:cNvSpPr txBox="1"/>
          <p:nvPr>
            <p:custDataLst>
              <p:tags r:id="rId2"/>
            </p:custDataLst>
          </p:nvPr>
        </p:nvSpPr>
        <p:spPr>
          <a:xfrm>
            <a:off x="1536515" y="1269193"/>
            <a:ext cx="571504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endParaRPr lang="en-US" altLang="en-US" sz="2800" b="1" smtClean="0">
              <a:solidFill>
                <a:srgbClr val="FF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" name="TextBox 5" title=""/>
          <p:cNvSpPr txBox="1"/>
          <p:nvPr>
            <p:custDataLst>
              <p:tags r:id="rId3"/>
            </p:custDataLst>
          </p:nvPr>
        </p:nvSpPr>
        <p:spPr>
          <a:xfrm>
            <a:off x="456565" y="429260"/>
            <a:ext cx="1009840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13.</a:t>
            </a:r>
            <a:r>
              <a:rPr lang="zh-CN" altLang="en-US" sz="2800" b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已知指数函数</a:t>
            </a:r>
            <a:r>
              <a:rPr lang="en-US" sz="2800" b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f(x)=(a-2)</a:t>
            </a:r>
            <a:r>
              <a:rPr lang="en-US" sz="2800" b="1" baseline="3000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lang="en-US" sz="2800" b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</a:t>
            </a:r>
            <a:r>
              <a:rPr lang="zh-CN" altLang="en-US" sz="2800" b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且</a:t>
            </a:r>
            <a:r>
              <a:rPr lang="en-US" sz="2800" b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f(2 020)&lt;f(2 019),</a:t>
            </a:r>
            <a:r>
              <a:rPr lang="zh-CN" altLang="en-US" sz="2800" b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则实数</a:t>
            </a:r>
            <a:r>
              <a:rPr lang="en-US" sz="2800" b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lang="zh-CN" altLang="en-US" sz="2800" b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的取值范围是</a:t>
            </a:r>
            <a:r>
              <a:rPr lang="en-US" sz="2800" b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lang="zh-CN" altLang="en-US" sz="2800" b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　</a:t>
            </a:r>
            <a:r>
              <a:rPr lang="en-US" sz="2800" b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</a:t>
            </a:r>
            <a:r>
              <a:rPr lang="zh-CN" altLang="en-US" sz="2800" b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　</a:t>
            </a:r>
            <a:r>
              <a:rPr lang="en-US" sz="2800" b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endParaRPr lang="zh-CN" altLang="en-US" sz="2800" b="1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800" b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(A)(2,3)	  (B)(0,1)	</a:t>
            </a:r>
            <a:endParaRPr lang="zh-CN" altLang="en-US" sz="2800" b="1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800" b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(C)(1,+</a:t>
            </a:r>
            <a:r>
              <a:rPr lang="zh-CN" altLang="en-US" sz="2800" b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∞</a:t>
            </a:r>
            <a:r>
              <a:rPr lang="en-US" sz="2800" b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	  (D)(3,+</a:t>
            </a:r>
            <a:r>
              <a:rPr lang="zh-CN" altLang="en-US" sz="2800" b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∞</a:t>
            </a:r>
            <a:r>
              <a:rPr lang="en-US" sz="2800" b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endParaRPr lang="zh-CN" altLang="en-US" sz="2800" b="1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" name="TextBox 7" title=""/>
          <p:cNvSpPr txBox="1"/>
          <p:nvPr>
            <p:custDataLst>
              <p:tags r:id="rId4"/>
            </p:custDataLst>
          </p:nvPr>
        </p:nvSpPr>
        <p:spPr>
          <a:xfrm>
            <a:off x="1116330" y="3729355"/>
            <a:ext cx="814387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解析</a:t>
            </a:r>
            <a:r>
              <a:rPr lang="en-US" altLang="zh-CN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</a:t>
            </a:r>
            <a:r>
              <a:rPr lang="zh-CN" altLang="en-US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由</a:t>
            </a:r>
            <a:r>
              <a:rPr lang="en-US" altLang="zh-CN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f(2 020)&lt;f(2 019)</a:t>
            </a:r>
            <a:r>
              <a:rPr lang="zh-CN" altLang="en-US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知函数</a:t>
            </a:r>
            <a:r>
              <a:rPr lang="en-US" altLang="zh-CN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f(x)</a:t>
            </a:r>
            <a:r>
              <a:rPr lang="zh-CN" altLang="en-US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是</a:t>
            </a:r>
            <a:r>
              <a:rPr lang="en-US" altLang="zh-CN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</a:t>
            </a:r>
            <a:r>
              <a:rPr lang="zh-CN" altLang="en-US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上严格递减</a:t>
            </a:r>
            <a:r>
              <a:rPr lang="en-US" altLang="zh-CN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  <a:r>
              <a:rPr lang="zh-CN" altLang="en-US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故</a:t>
            </a:r>
            <a:r>
              <a:rPr lang="en-US" altLang="zh-CN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0&lt;a-2&lt;1,</a:t>
            </a:r>
            <a:r>
              <a:rPr lang="zh-CN" altLang="en-US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则</a:t>
            </a:r>
            <a:r>
              <a:rPr lang="en-US" altLang="zh-CN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2&lt;a&lt;3.</a:t>
            </a:r>
            <a:r>
              <a:rPr lang="zh-CN" altLang="en-US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选</a:t>
            </a:r>
            <a:r>
              <a:rPr lang="en-US" altLang="zh-CN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5362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3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4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5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6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2" name="TextBox 6" title=""/>
          <p:cNvSpPr txBox="1"/>
          <p:nvPr>
            <p:custDataLst>
              <p:tags r:id="rId2"/>
            </p:custDataLst>
          </p:nvPr>
        </p:nvSpPr>
        <p:spPr>
          <a:xfrm>
            <a:off x="215265" y="713740"/>
            <a:ext cx="11052810" cy="10255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14.</a:t>
            </a:r>
            <a:r>
              <a:rPr lang="zh-CN" alt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函数</a:t>
            </a:r>
            <a:r>
              <a:rPr lang="en-US" sz="2800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)=2</a:t>
            </a:r>
            <a:r>
              <a:rPr lang="en-US" sz="2800" b="1" i="1" baseline="30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800" b="1" baseline="30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zh-CN" alt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[-1,2]</a:t>
            </a:r>
            <a:r>
              <a:rPr lang="zh-CN" alt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上的最大值与最小值的差为</a:t>
            </a:r>
            <a:r>
              <a:rPr lang="zh-CN" altLang="en-US" sz="2800" b="1" u="sng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　　     　　</a:t>
            </a:r>
            <a:r>
              <a:rPr 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  <a:endParaRPr lang="zh-CN" altLang="en-US" sz="2800" b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7" title=""/>
          <p:cNvSpPr txBox="1"/>
          <p:nvPr>
            <p:custDataLst>
              <p:tags r:id="rId3"/>
            </p:custDataLst>
          </p:nvPr>
        </p:nvSpPr>
        <p:spPr>
          <a:xfrm>
            <a:off x="501015" y="1356360"/>
            <a:ext cx="9563735" cy="240919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解析</a:t>
            </a:r>
            <a:r>
              <a:rPr lang="en-US" altLang="zh-CN" sz="28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zh-CN" altLang="en-US" sz="28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因为</a:t>
            </a:r>
            <a:r>
              <a:rPr lang="en-US" altLang="zh-CN" sz="28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f(x)=2</a:t>
            </a:r>
            <a:r>
              <a:rPr lang="en-US" altLang="zh-CN" sz="2800" b="1" baseline="300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x+1</a:t>
            </a:r>
            <a:r>
              <a:rPr lang="zh-CN" altLang="en-US" sz="28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sz="28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[-1,2]</a:t>
            </a:r>
            <a:r>
              <a:rPr lang="zh-CN" altLang="en-US" sz="28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上严格递增</a:t>
            </a:r>
            <a:r>
              <a:rPr lang="en-US" altLang="zh-CN" sz="28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zh-CN" altLang="en-US" sz="2800" b="1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所以</a:t>
            </a:r>
            <a:r>
              <a:rPr lang="en-US" altLang="zh-CN" sz="28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f(x)</a:t>
            </a:r>
            <a:r>
              <a:rPr lang="zh-CN" altLang="en-US" sz="28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的最大值为</a:t>
            </a:r>
            <a:r>
              <a:rPr lang="en-US" altLang="zh-CN" sz="28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f(2),</a:t>
            </a:r>
            <a:r>
              <a:rPr lang="zh-CN" altLang="en-US" sz="28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最小值为</a:t>
            </a:r>
            <a:r>
              <a:rPr lang="en-US" altLang="zh-CN" sz="28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f(-1).</a:t>
            </a:r>
            <a:endParaRPr lang="zh-CN" altLang="en-US" sz="2800" b="1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故</a:t>
            </a:r>
            <a:r>
              <a:rPr lang="en-US" altLang="zh-CN" sz="28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f(2)-f(-1)=2</a:t>
            </a:r>
            <a:r>
              <a:rPr lang="en-US" altLang="zh-CN" sz="2800" b="1" baseline="300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8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-1=7.</a:t>
            </a:r>
          </a:p>
        </p:txBody>
      </p:sp>
      <p:sp>
        <p:nvSpPr>
          <p:cNvPr id="9" name="TextBox 8" title=""/>
          <p:cNvSpPr txBox="1"/>
          <p:nvPr>
            <p:custDataLst>
              <p:tags r:id="rId4"/>
            </p:custDataLst>
          </p:nvPr>
        </p:nvSpPr>
        <p:spPr>
          <a:xfrm>
            <a:off x="8676005" y="728980"/>
            <a:ext cx="685165" cy="2438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2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en-US" altLang="en-US" sz="3200" b="1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7410" name="文本框 10" title=""/>
          <p:cNvSpPr/>
          <p:nvPr/>
        </p:nvSpPr>
        <p:spPr>
          <a:xfrm>
            <a:off x="695325" y="239713"/>
            <a:ext cx="7740650" cy="9248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59500" b="1">
                <a:solidFill>
                  <a:srgbClr val="D9D9D9"/>
                </a:solidFill>
                <a:latin typeface="Meiryo" pitchFamily="2" charset="-128"/>
                <a:ea typeface="Meiryo" pitchFamily="2" charset="-128"/>
                <a:sym typeface="Meiryo" pitchFamily="2" charset="-128"/>
              </a:rPr>
              <a:t>5</a:t>
            </a:r>
            <a:endParaRPr lang="zh-CN" altLang="en-US" sz="59500" b="1">
              <a:solidFill>
                <a:srgbClr val="D9D9D9"/>
              </a:solidFill>
              <a:latin typeface="Meiryo" pitchFamily="2" charset="-128"/>
              <a:ea typeface="Meiryo" pitchFamily="2" charset="-128"/>
              <a:sym typeface="Meiryo" pitchFamily="2" charset="-128"/>
            </a:endParaRPr>
          </a:p>
        </p:txBody>
      </p:sp>
      <p:sp>
        <p:nvSpPr>
          <p:cNvPr id="17411" name="任意多边形 24" title=""/>
          <p:cNvSpPr/>
          <p:nvPr/>
        </p:nvSpPr>
        <p:spPr>
          <a:xfrm flipH="1">
            <a:off x="8128000" y="0"/>
            <a:ext cx="4064000" cy="6858000"/>
          </a:xfrm>
          <a:custGeom>
            <a:gdLst>
              <a:gd name="txL" fmla="*/ 0 w 4064001"/>
              <a:gd name="txT" fmla="*/ 0 h 6857999"/>
              <a:gd name="txR" fmla="*/ 4064001 w 4064001"/>
              <a:gd name="txB" fmla="*/ 6857999 h 6857999"/>
            </a:gdLst>
            <a:cxnLst>
              <a:cxn ang="0">
                <a:pos x="0" y="0"/>
              </a:cxn>
              <a:cxn ang="0">
                <a:pos x="0" y="6857999"/>
              </a:cxn>
              <a:cxn ang="0">
                <a:pos x="2" y="6857999"/>
              </a:cxn>
              <a:cxn ang="0">
                <a:pos x="4064001" y="4572000"/>
              </a:cxn>
              <a:cxn ang="0">
                <a:pos x="2323124" y="2613513"/>
              </a:cxn>
              <a:cxn ang="0">
                <a:pos x="1" y="6855208"/>
              </a:cxn>
              <a:cxn ang="0">
                <a:pos x="1" y="1"/>
              </a:cxn>
            </a:cxnLst>
            <a:rect l="txL" t="txT" r="txR" b="txB"/>
            <a:pathLst>
              <a:path w="4064001" h="6857999">
                <a:moveTo>
                  <a:pt x="0" y="0"/>
                </a:moveTo>
                <a:lnTo>
                  <a:pt x="0" y="6857999"/>
                </a:lnTo>
                <a:lnTo>
                  <a:pt x="2" y="6857999"/>
                </a:lnTo>
                <a:lnTo>
                  <a:pt x="4064001" y="4572000"/>
                </a:lnTo>
                <a:lnTo>
                  <a:pt x="2323124" y="2613513"/>
                </a:lnTo>
                <a:lnTo>
                  <a:pt x="1" y="6855208"/>
                </a:lnTo>
                <a:lnTo>
                  <a:pt x="1" y="1"/>
                </a:lnTo>
                <a:close/>
              </a:path>
            </a:pathLst>
          </a:custGeom>
          <a:solidFill>
            <a:srgbClr val="E81E34"/>
          </a:solidFill>
          <a:ln w="12700" cap="flat" cmpd="sng">
            <a:solidFill>
              <a:srgbClr val="E81E34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7412" name="任意多边形 25" title=""/>
          <p:cNvSpPr/>
          <p:nvPr/>
        </p:nvSpPr>
        <p:spPr>
          <a:xfrm flipH="1">
            <a:off x="9869488" y="0"/>
            <a:ext cx="2322512" cy="6854825"/>
          </a:xfrm>
          <a:custGeom>
            <a:gdLst>
              <a:gd name="txL" fmla="*/ 0 w 2323123"/>
              <a:gd name="txT" fmla="*/ 0 h 6855207"/>
              <a:gd name="txR" fmla="*/ 2323123 w 2323123"/>
              <a:gd name="txB" fmla="*/ 6855207 h 6855207"/>
            </a:gdLst>
            <a:cxnLst>
              <a:cxn ang="0">
                <a:pos x="0" y="0"/>
              </a:cxn>
              <a:cxn ang="0">
                <a:pos x="0" y="6855207"/>
              </a:cxn>
              <a:cxn ang="0">
                <a:pos x="2323123" y="2613512"/>
              </a:cxn>
              <a:cxn ang="0">
                <a:pos x="3" y="2"/>
              </a:cxn>
            </a:cxnLst>
            <a:rect l="txL" t="txT" r="txR" b="txB"/>
            <a:pathLst>
              <a:path w="2323123" h="6855207">
                <a:moveTo>
                  <a:pt x="0" y="0"/>
                </a:moveTo>
                <a:lnTo>
                  <a:pt x="0" y="6855207"/>
                </a:lnTo>
                <a:lnTo>
                  <a:pt x="2323123" y="2613512"/>
                </a:lnTo>
                <a:lnTo>
                  <a:pt x="3" y="2"/>
                </a:lnTo>
                <a:close/>
              </a:path>
            </a:pathLst>
          </a:custGeom>
          <a:solidFill>
            <a:srgbClr val="E83D43"/>
          </a:solidFill>
          <a:ln w="12700" cap="flat" cmpd="sng">
            <a:solidFill>
              <a:srgbClr val="E83D43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7413" name="任意多边形 26" title=""/>
          <p:cNvSpPr/>
          <p:nvPr/>
        </p:nvSpPr>
        <p:spPr>
          <a:xfrm flipH="1">
            <a:off x="9321800" y="0"/>
            <a:ext cx="2870200" cy="2613025"/>
          </a:xfrm>
          <a:custGeom>
            <a:gdLst>
              <a:gd name="txL" fmla="*/ 0 w 2870255"/>
              <a:gd name="txT" fmla="*/ 0 h 2613510"/>
              <a:gd name="txR" fmla="*/ 2870255 w 2870255"/>
              <a:gd name="txB" fmla="*/ 2613510 h 2613510"/>
            </a:gdLst>
            <a:cxnLst>
              <a:cxn ang="0">
                <a:pos x="0" y="0"/>
              </a:cxn>
              <a:cxn ang="0">
                <a:pos x="2323120" y="2613510"/>
              </a:cxn>
              <a:cxn ang="0">
                <a:pos x="2870255" y="1614518"/>
              </a:cxn>
            </a:cxnLst>
            <a:rect l="txL" t="txT" r="txR" b="txB"/>
            <a:pathLst>
              <a:path w="2870255" h="2613510">
                <a:moveTo>
                  <a:pt x="0" y="0"/>
                </a:moveTo>
                <a:lnTo>
                  <a:pt x="2323120" y="2613510"/>
                </a:lnTo>
                <a:lnTo>
                  <a:pt x="2870255" y="1614518"/>
                </a:lnTo>
                <a:close/>
              </a:path>
            </a:pathLst>
          </a:custGeom>
          <a:solidFill>
            <a:srgbClr val="EA605E"/>
          </a:solidFill>
          <a:ln w="12700" cap="flat" cmpd="sng">
            <a:solidFill>
              <a:srgbClr val="EA605E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7414" name="任意多边形 27" title=""/>
          <p:cNvSpPr/>
          <p:nvPr/>
        </p:nvSpPr>
        <p:spPr>
          <a:xfrm flipH="1">
            <a:off x="6096000" y="1614488"/>
            <a:ext cx="6096000" cy="5243512"/>
          </a:xfrm>
          <a:custGeom>
            <a:gdLst>
              <a:gd name="txL" fmla="*/ 0 w 6096000"/>
              <a:gd name="txT" fmla="*/ 0 h 5243479"/>
              <a:gd name="txR" fmla="*/ 6096000 w 6096000"/>
              <a:gd name="txB" fmla="*/ 5243479 h 5243479"/>
            </a:gdLst>
            <a:cxnLst>
              <a:cxn ang="0">
                <a:pos x="2" y="5243478"/>
              </a:cxn>
              <a:cxn ang="0">
                <a:pos x="0" y="5243478"/>
              </a:cxn>
              <a:cxn ang="0">
                <a:pos x="0" y="5243479"/>
              </a:cxn>
              <a:cxn ang="0">
                <a:pos x="2870259" y="0"/>
              </a:cxn>
              <a:cxn ang="0">
                <a:pos x="2323124" y="998992"/>
              </a:cxn>
              <a:cxn ang="0">
                <a:pos x="4064001" y="2957479"/>
              </a:cxn>
              <a:cxn ang="0">
                <a:pos x="6096000" y="1814479"/>
              </a:cxn>
            </a:cxnLst>
            <a:rect l="txL" t="txT" r="txR" b="txB"/>
            <a:pathLst>
              <a:path w="6096000" h="5243479">
                <a:moveTo>
                  <a:pt x="2" y="5243478"/>
                </a:moveTo>
                <a:lnTo>
                  <a:pt x="0" y="5243478"/>
                </a:lnTo>
                <a:lnTo>
                  <a:pt x="0" y="5243479"/>
                </a:lnTo>
                <a:close/>
                <a:moveTo>
                  <a:pt x="2870259" y="0"/>
                </a:moveTo>
                <a:lnTo>
                  <a:pt x="2323124" y="998992"/>
                </a:lnTo>
                <a:lnTo>
                  <a:pt x="4064001" y="2957479"/>
                </a:lnTo>
                <a:lnTo>
                  <a:pt x="6096000" y="1814479"/>
                </a:lnTo>
                <a:close/>
              </a:path>
            </a:pathLst>
          </a:custGeom>
          <a:solidFill>
            <a:srgbClr val="E83D43"/>
          </a:solidFill>
          <a:ln w="12700" cap="flat" cmpd="sng">
            <a:solidFill>
              <a:srgbClr val="E83D43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7415" name="任意多边形 28" title=""/>
          <p:cNvSpPr/>
          <p:nvPr/>
        </p:nvSpPr>
        <p:spPr>
          <a:xfrm>
            <a:off x="6096000" y="4572000"/>
            <a:ext cx="6096000" cy="2286000"/>
          </a:xfrm>
          <a:custGeom>
            <a:gdLst>
              <a:gd name="txL" fmla="*/ 0 w 6095998"/>
              <a:gd name="txT" fmla="*/ 0 h 2285999"/>
              <a:gd name="txR" fmla="*/ 6095998 w 6095998"/>
              <a:gd name="txB" fmla="*/ 2285999 h 2285999"/>
            </a:gdLst>
            <a:cxnLst>
              <a:cxn ang="0">
                <a:pos x="2032000" y="0"/>
              </a:cxn>
              <a:cxn ang="0">
                <a:pos x="6095998" y="2285999"/>
              </a:cxn>
              <a:cxn ang="0">
                <a:pos x="0" y="2285999"/>
              </a:cxn>
            </a:cxnLst>
            <a:rect l="txL" t="txT" r="txR" b="txB"/>
            <a:pathLst>
              <a:path w="6095998" h="2285999">
                <a:moveTo>
                  <a:pt x="2032000" y="0"/>
                </a:moveTo>
                <a:lnTo>
                  <a:pt x="6095998" y="2285999"/>
                </a:lnTo>
                <a:lnTo>
                  <a:pt x="0" y="2285999"/>
                </a:lnTo>
                <a:close/>
              </a:path>
            </a:pathLst>
          </a:custGeom>
          <a:solidFill>
            <a:srgbClr val="D50D2A"/>
          </a:solidFill>
          <a:ln w="12700" cap="flat" cmpd="sng">
            <a:solidFill>
              <a:srgbClr val="D50D2A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7416" name="任意多边形 29" title=""/>
          <p:cNvSpPr/>
          <p:nvPr/>
        </p:nvSpPr>
        <p:spPr>
          <a:xfrm>
            <a:off x="0" y="3429000"/>
            <a:ext cx="12192000" cy="3429000"/>
          </a:xfrm>
          <a:custGeom>
            <a:gdLst>
              <a:gd name="txL" fmla="*/ 0 w 12192000"/>
              <a:gd name="txT" fmla="*/ 0 h 3429000"/>
              <a:gd name="txR" fmla="*/ 12192000 w 12192000"/>
              <a:gd name="txB" fmla="*/ 3429000 h 3429000"/>
            </a:gdLst>
            <a:cxnLst>
              <a:cxn ang="0">
                <a:pos x="6096000" y="0"/>
              </a:cxn>
              <a:cxn ang="0">
                <a:pos x="8128000" y="1143000"/>
              </a:cxn>
              <a:cxn ang="0">
                <a:pos x="6096000" y="3428999"/>
              </a:cxn>
              <a:cxn ang="0">
                <a:pos x="12191998" y="3428999"/>
              </a:cxn>
              <a:cxn ang="0">
                <a:pos x="12192000" y="3429000"/>
              </a:cxn>
              <a:cxn ang="0">
                <a:pos x="0" y="3429000"/>
              </a:cxn>
            </a:cxnLst>
            <a:rect l="txL" t="txT" r="txR" b="txB"/>
            <a:pathLst>
              <a:path w="12192000" h="3429000">
                <a:moveTo>
                  <a:pt x="6096000" y="0"/>
                </a:moveTo>
                <a:lnTo>
                  <a:pt x="8128000" y="1143000"/>
                </a:lnTo>
                <a:lnTo>
                  <a:pt x="6096000" y="3428999"/>
                </a:lnTo>
                <a:lnTo>
                  <a:pt x="12191998" y="3428999"/>
                </a:lnTo>
                <a:lnTo>
                  <a:pt x="12192000" y="3429000"/>
                </a:lnTo>
                <a:lnTo>
                  <a:pt x="0" y="3429000"/>
                </a:lnTo>
                <a:close/>
              </a:path>
            </a:pathLst>
          </a:custGeom>
          <a:solidFill>
            <a:srgbClr val="E81E34"/>
          </a:solidFill>
          <a:ln w="12700" cap="flat" cmpd="sng">
            <a:solidFill>
              <a:srgbClr val="E81E34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7418" name="文本框 12" title=""/>
          <p:cNvSpPr/>
          <p:nvPr/>
        </p:nvSpPr>
        <p:spPr>
          <a:xfrm>
            <a:off x="6454775" y="3319463"/>
            <a:ext cx="5751513" cy="7683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4400" b="1">
                <a:solidFill>
                  <a:schemeClr val="bg1"/>
                </a:solidFill>
                <a:latin typeface="Yuanti SC Bold" panose="02010600040101010101" charset="-122"/>
                <a:ea typeface="Yuanti SC Bold" panose="02010600040101010101" charset="-122"/>
                <a:sym typeface="方正兰亭粗黑_GBK" charset="-122"/>
              </a:rPr>
              <a:t>课堂小结</a:t>
            </a:r>
          </a:p>
        </p:txBody>
      </p:sp>
    </p:spTree>
  </p:cSld>
  <p:clrMapOvr>
    <a:masterClrMapping/>
  </p:clrMapOvr>
  <p:transition/>
  <p:timing/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103" name="等腰三角形 23" title=""/>
          <p:cNvSpPr/>
          <p:nvPr/>
        </p:nvSpPr>
        <p:spPr>
          <a:xfrm rot="10800000">
            <a:off x="0" y="0"/>
            <a:ext cx="3060700" cy="414338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04" name="等腰三角形 24" title=""/>
          <p:cNvSpPr/>
          <p:nvPr/>
        </p:nvSpPr>
        <p:spPr>
          <a:xfrm rot="10800000">
            <a:off x="9131300" y="0"/>
            <a:ext cx="3060700" cy="414338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05" name="等腰三角形 25" title=""/>
          <p:cNvSpPr/>
          <p:nvPr/>
        </p:nvSpPr>
        <p:spPr>
          <a:xfrm rot="10800000">
            <a:off x="2282825" y="0"/>
            <a:ext cx="3060700" cy="414338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06" name="等腰三角形 26" title=""/>
          <p:cNvSpPr/>
          <p:nvPr/>
        </p:nvSpPr>
        <p:spPr>
          <a:xfrm rot="10800000">
            <a:off x="4565650" y="0"/>
            <a:ext cx="3060700" cy="414338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07" name="等腰三角形 27" title=""/>
          <p:cNvSpPr/>
          <p:nvPr/>
        </p:nvSpPr>
        <p:spPr>
          <a:xfrm rot="10800000">
            <a:off x="6848475" y="0"/>
            <a:ext cx="3060700" cy="414338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" name="文本框 1" title=""/>
          <p:cNvSpPr txBox="1"/>
          <p:nvPr/>
        </p:nvSpPr>
        <p:spPr>
          <a:xfrm>
            <a:off x="935990" y="1089025"/>
            <a:ext cx="10126345" cy="3969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研究这样一个问题：一张纸对折一次，由1层变为2层，再对折一次由2层变为4层，……对折</a:t>
            </a:r>
            <a:r>
              <a:rPr lang="zh-CN" altLang="en-US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次后，层数</a:t>
            </a:r>
            <a:r>
              <a:rPr lang="zh-CN" altLang="en-US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与折叠次数</a:t>
            </a:r>
            <a:r>
              <a:rPr lang="zh-CN" altLang="en-US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的函数关系为</a:t>
            </a:r>
            <a:r>
              <a:rPr lang="zh-CN" altLang="en-US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=2</a:t>
            </a:r>
            <a:r>
              <a:rPr lang="zh-CN" altLang="en-US" sz="2800" b="1" i="1" baseline="30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x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将幂的底数</a:t>
            </a:r>
            <a:r>
              <a:rPr lang="zh-CN" altLang="en-US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固定，指数用变量</a:t>
            </a:r>
            <a:r>
              <a:rPr lang="zh-CN" altLang="en-US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代替，研究幂</a:t>
            </a:r>
            <a:r>
              <a:rPr lang="zh-CN" altLang="en-US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b="1" i="1" baseline="30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x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随</a:t>
            </a:r>
            <a:r>
              <a:rPr lang="zh-CN" altLang="en-US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变化而变化的规律，即用</a:t>
            </a:r>
            <a:r>
              <a:rPr lang="zh-CN" altLang="en-US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CN" altLang="en-US" sz="2800" b="1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zh-CN" altLang="en-US" sz="2800" b="1" i="1" baseline="30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x</a:t>
            </a:r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来描述</a:t>
            </a:r>
            <a:r>
              <a:rPr lang="zh-CN" altLang="en-US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zh-CN" altLang="en-US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之间的关系，就得到指数函数.</a:t>
            </a:r>
          </a:p>
        </p:txBody>
      </p:sp>
    </p:spTree>
  </p:cSld>
  <p:clrMapOvr>
    <a:masterClrMapping/>
  </p:clrMapOvr>
  <p:transition/>
  <p:timing/>
</p:sld>
</file>

<file path=ppt/slides/slide4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8434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8435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8436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8437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8438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" name="矩形 1" title=""/>
          <p:cNvSpPr/>
          <p:nvPr>
            <p:custDataLst>
              <p:tags r:id="rId2"/>
            </p:custDataLst>
          </p:nvPr>
        </p:nvSpPr>
        <p:spPr>
          <a:xfrm>
            <a:off x="636270" y="608965"/>
            <a:ext cx="11273790" cy="6040755"/>
          </a:xfrm>
          <a:prstGeom prst="rect">
            <a:avLst/>
          </a:prstGeom>
        </p:spPr>
        <p:txBody>
          <a:bodyPr wrap="square" lIns="121898" tIns="60948" rIns="121898" bIns="60948">
            <a:noAutofit/>
          </a:bodyPr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1.</a:t>
            </a:r>
            <a:r>
              <a:rPr lang="zh-CN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知识清单：</a:t>
            </a:r>
            <a:endParaRPr lang="zh-CN" altLang="zh-CN" sz="1050" kern="10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(1)</a:t>
            </a:r>
            <a:r>
              <a:rPr lang="zh-CN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指数函数的定义和</a:t>
            </a:r>
            <a:r>
              <a:rPr lang="zh-CN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图象</a:t>
            </a: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  <a:sym typeface="+mn-ea"/>
              </a:rPr>
              <a:t>.</a:t>
            </a:r>
            <a:endParaRPr lang="zh-CN" altLang="zh-CN" kern="10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  <a:sym typeface="+mn-ea"/>
              </a:rPr>
              <a:t>(2)</a:t>
            </a:r>
            <a:r>
              <a:rPr lang="zh-CN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指数函数的性质：定义域、值域、单调性及过定点</a:t>
            </a: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  <a:sym typeface="+mn-ea"/>
              </a:rPr>
              <a:t>.</a:t>
            </a:r>
            <a:endParaRPr lang="zh-CN" altLang="zh-CN" kern="10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  <a:sym typeface="+mn-ea"/>
              </a:rPr>
              <a:t>(3)</a:t>
            </a:r>
            <a:r>
              <a:rPr lang="zh-CN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比较大小，解不等式及简单复合函数的性质</a:t>
            </a: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  <a:sym typeface="+mn-ea"/>
              </a:rPr>
              <a:t>.</a:t>
            </a:r>
            <a:endParaRPr lang="zh-CN" altLang="zh-CN" kern="10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(4)</a:t>
            </a:r>
            <a:r>
              <a:rPr lang="zh-CN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指数增长型和指数衰减型函数模型</a:t>
            </a: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.</a:t>
            </a:r>
            <a:endParaRPr lang="zh-CN" altLang="zh-CN" sz="1050" kern="10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2.</a:t>
            </a:r>
            <a:r>
              <a:rPr lang="zh-CN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方法归纳：</a:t>
            </a:r>
            <a:r>
              <a:rPr lang="zh-CN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数形结合法，换元法，</a:t>
            </a:r>
            <a:r>
              <a:rPr lang="zh-CN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待定系数法</a:t>
            </a: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.</a:t>
            </a:r>
            <a:endParaRPr lang="zh-CN" altLang="zh-CN" sz="1050" kern="10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3.</a:t>
            </a:r>
            <a:r>
              <a:rPr lang="zh-CN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常见误区：</a:t>
            </a: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1</a:t>
            </a:r>
            <a:r>
              <a:rPr lang="zh-CN" altLang="en-US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）</a:t>
            </a:r>
            <a:r>
              <a:rPr lang="zh-CN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易忽视底数</a:t>
            </a:r>
            <a:r>
              <a:rPr lang="en-US" altLang="zh-CN" i="1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a</a:t>
            </a:r>
            <a:r>
              <a:rPr lang="zh-CN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的限制条件：</a:t>
            </a:r>
            <a:r>
              <a:rPr lang="en-US" altLang="zh-CN" i="1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a</a:t>
            </a: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&gt;0</a:t>
            </a:r>
            <a:r>
              <a:rPr lang="zh-CN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且</a:t>
            </a:r>
            <a:r>
              <a:rPr lang="en-US" altLang="zh-CN" i="1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a</a:t>
            </a:r>
            <a:r>
              <a:rPr lang="en-US" altLang="zh-CN" kern="100">
                <a:latin typeface="宋体" panose="02010600030101010101" pitchFamily="2" charset="-122"/>
                <a:ea typeface="微软雅黑" panose="020b0503020204020204" charset="-122"/>
                <a:cs typeface="Times New Roman" panose="02020603050405020304" pitchFamily="18" charset="0"/>
              </a:rPr>
              <a:t>≠</a:t>
            </a: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1.</a:t>
            </a: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2</a:t>
            </a:r>
            <a:r>
              <a:rPr lang="zh-CN" altLang="en-US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）</a:t>
            </a:r>
            <a:r>
              <a:rPr lang="zh-CN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在求值域时易忽视指数函数隐含的条件</a:t>
            </a:r>
            <a:r>
              <a:rPr lang="en-US" altLang="zh-CN" i="1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  <a:sym typeface="+mn-ea"/>
              </a:rPr>
              <a:t>a</a:t>
            </a:r>
            <a:r>
              <a:rPr lang="en-US" altLang="zh-CN" i="1" kern="100" baseline="300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  <a:sym typeface="+mn-ea"/>
              </a:rPr>
              <a:t>x</a:t>
            </a: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  <a:sym typeface="+mn-ea"/>
              </a:rPr>
              <a:t>&gt;0.</a:t>
            </a:r>
            <a:endParaRPr lang="zh-CN" altLang="zh-CN" kern="100">
              <a:effectLst/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kern="100">
                <a:effectLst/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zh-CN" altLang="en-US" kern="100">
                <a:effectLst/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）</a:t>
            </a:r>
            <a:r>
              <a:rPr lang="zh-CN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研究</a:t>
            </a:r>
            <a:r>
              <a:rPr lang="en-US" altLang="zh-CN" i="1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  <a:sym typeface="+mn-ea"/>
              </a:rPr>
              <a:t>y</a:t>
            </a:r>
            <a:r>
              <a:rPr lang="zh-CN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＝</a:t>
            </a:r>
            <a:r>
              <a:rPr lang="en-US" altLang="zh-CN" i="1" kern="100" err="1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  <a:sym typeface="+mn-ea"/>
              </a:rPr>
              <a:t>a</a:t>
            </a:r>
            <a:r>
              <a:rPr lang="en-US" altLang="zh-CN" i="1" kern="100" baseline="30000" err="1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  <a:sym typeface="+mn-ea"/>
              </a:rPr>
              <a:t>f</a:t>
            </a:r>
            <a:r>
              <a:rPr lang="en-US" altLang="zh-CN" kern="100" baseline="300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  <a:sym typeface="+mn-ea"/>
              </a:rPr>
              <a:t>(</a:t>
            </a:r>
            <a:r>
              <a:rPr lang="en-US" altLang="zh-CN" i="1" kern="100" baseline="300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  <a:sym typeface="+mn-ea"/>
              </a:rPr>
              <a:t>x</a:t>
            </a:r>
            <a:r>
              <a:rPr lang="en-US" altLang="zh-CN" kern="100" baseline="300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  <a:sym typeface="+mn-ea"/>
              </a:rPr>
              <a:t>)</a:t>
            </a:r>
            <a:r>
              <a:rPr lang="zh-CN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型函数，易忽视讨论</a:t>
            </a:r>
            <a:r>
              <a:rPr lang="en-US" altLang="zh-CN" i="1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  <a:sym typeface="+mn-ea"/>
              </a:rPr>
              <a:t>a</a:t>
            </a: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  <a:sym typeface="+mn-ea"/>
              </a:rPr>
              <a:t>&gt;1</a:t>
            </a:r>
            <a:r>
              <a:rPr lang="zh-CN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还是</a:t>
            </a: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  <a:sym typeface="+mn-ea"/>
              </a:rPr>
              <a:t>0&lt;</a:t>
            </a:r>
            <a:r>
              <a:rPr lang="en-US" altLang="zh-CN" i="1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  <a:sym typeface="+mn-ea"/>
              </a:rPr>
              <a:t>a</a:t>
            </a: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  <a:sym typeface="+mn-ea"/>
              </a:rPr>
              <a:t>&lt;1.</a:t>
            </a:r>
            <a:endParaRPr lang="zh-CN" altLang="zh-CN" kern="100">
              <a:effectLst/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endParaRPr lang="zh-CN" altLang="en-US" kern="100">
              <a:effectLst/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/>
  <p:timing/>
</p:sld>
</file>

<file path=ppt/slides/slide4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9458" name="任意多边形 18" title=""/>
          <p:cNvSpPr/>
          <p:nvPr/>
        </p:nvSpPr>
        <p:spPr>
          <a:xfrm>
            <a:off x="0" y="0"/>
            <a:ext cx="6096000" cy="6858000"/>
          </a:xfrm>
          <a:custGeom>
            <a:gdLst>
              <a:gd name="txL" fmla="*/ 0 w 6096000"/>
              <a:gd name="txT" fmla="*/ 0 h 6858000"/>
              <a:gd name="txR" fmla="*/ 6096000 w 6096000"/>
              <a:gd name="txB" fmla="*/ 6858000 h 6858000"/>
            </a:gdLst>
            <a:cxnLst>
              <a:cxn ang="0">
                <a:pos x="0" y="0"/>
              </a:cxn>
              <a:cxn ang="0">
                <a:pos x="6096000" y="3429000"/>
              </a:cxn>
              <a:cxn ang="0">
                <a:pos x="0" y="6858000"/>
              </a:cxn>
            </a:cxnLst>
            <a:rect l="txL" t="txT" r="txR" b="txB"/>
            <a:pathLst>
              <a:path w="6096000" h="6858000">
                <a:moveTo>
                  <a:pt x="0" y="0"/>
                </a:moveTo>
                <a:lnTo>
                  <a:pt x="6096000" y="3429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82C0"/>
          </a:solidFill>
          <a:ln w="12700" cap="flat" cmpd="sng">
            <a:solidFill>
              <a:srgbClr val="0082C0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9459" name="任意多边形 22" title=""/>
          <p:cNvSpPr/>
          <p:nvPr/>
        </p:nvSpPr>
        <p:spPr>
          <a:xfrm rot="10800000">
            <a:off x="8439150" y="3175"/>
            <a:ext cx="3752850" cy="1612900"/>
          </a:xfrm>
          <a:custGeom>
            <a:gdLst>
              <a:gd name="txL" fmla="*/ 0 w 3753006"/>
              <a:gd name="txT" fmla="*/ 0 h 1613874"/>
              <a:gd name="txR" fmla="*/ 3753006 w 3753006"/>
              <a:gd name="txB" fmla="*/ 1613874 h 1613874"/>
            </a:gdLst>
            <a:cxnLst>
              <a:cxn ang="0">
                <a:pos x="3753006" y="1613874"/>
              </a:cxn>
              <a:cxn ang="0">
                <a:pos x="0" y="1613874"/>
              </a:cxn>
              <a:cxn ang="0">
                <a:pos x="0" y="1613873"/>
              </a:cxn>
              <a:cxn ang="0">
                <a:pos x="2869108" y="0"/>
              </a:cxn>
            </a:cxnLst>
            <a:rect l="txL" t="txT" r="txR" b="txB"/>
            <a:pathLst>
              <a:path w="3753005" h="1613874">
                <a:moveTo>
                  <a:pt x="3753006" y="1613874"/>
                </a:moveTo>
                <a:lnTo>
                  <a:pt x="0" y="1613874"/>
                </a:lnTo>
                <a:lnTo>
                  <a:pt x="0" y="1613873"/>
                </a:lnTo>
                <a:lnTo>
                  <a:pt x="2869108" y="0"/>
                </a:lnTo>
                <a:close/>
              </a:path>
            </a:pathLst>
          </a:custGeom>
          <a:solidFill>
            <a:srgbClr val="1EB3EB"/>
          </a:solidFill>
          <a:ln w="12700" cap="flat" cmpd="sng">
            <a:solidFill>
              <a:srgbClr val="1EB3EB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9460" name="任意多边形 23" title=""/>
          <p:cNvSpPr/>
          <p:nvPr/>
        </p:nvSpPr>
        <p:spPr>
          <a:xfrm rot="10800000">
            <a:off x="0" y="3175"/>
            <a:ext cx="12192000" cy="3429000"/>
          </a:xfrm>
          <a:custGeom>
            <a:gdLst>
              <a:gd name="txL" fmla="*/ 0 w 12192000"/>
              <a:gd name="txT" fmla="*/ 0 h 3429000"/>
              <a:gd name="txR" fmla="*/ 12192000 w 12192000"/>
              <a:gd name="txB" fmla="*/ 3429000 h 3429000"/>
            </a:gdLst>
            <a:cxnLst>
              <a:cxn ang="0">
                <a:pos x="1" y="3429000"/>
              </a:cxn>
              <a:cxn ang="0">
                <a:pos x="0" y="3429000"/>
              </a:cxn>
              <a:cxn ang="0">
                <a:pos x="1" y="3428999"/>
              </a:cxn>
              <a:cxn ang="0">
                <a:pos x="12192000" y="3429000"/>
              </a:cxn>
              <a:cxn ang="0">
                <a:pos x="3753007" y="3429000"/>
              </a:cxn>
              <a:cxn ang="0">
                <a:pos x="2869109" y="1815126"/>
              </a:cxn>
              <a:cxn ang="0">
                <a:pos x="6096000" y="0"/>
              </a:cxn>
            </a:cxnLst>
            <a:rect l="txL" t="txT" r="txR" b="txB"/>
            <a:pathLst>
              <a:path w="12192000" h="3429000">
                <a:moveTo>
                  <a:pt x="1" y="3429000"/>
                </a:moveTo>
                <a:lnTo>
                  <a:pt x="0" y="3429000"/>
                </a:lnTo>
                <a:lnTo>
                  <a:pt x="1" y="3428999"/>
                </a:lnTo>
                <a:close/>
                <a:moveTo>
                  <a:pt x="12192000" y="3429000"/>
                </a:moveTo>
                <a:lnTo>
                  <a:pt x="3753007" y="3429000"/>
                </a:lnTo>
                <a:lnTo>
                  <a:pt x="2869109" y="1815126"/>
                </a:lnTo>
                <a:lnTo>
                  <a:pt x="6096000" y="0"/>
                </a:lnTo>
                <a:close/>
              </a:path>
            </a:pathLst>
          </a:custGeom>
          <a:solidFill>
            <a:srgbClr val="009DE2"/>
          </a:solidFill>
          <a:ln w="12700" cap="flat" cmpd="sng">
            <a:solidFill>
              <a:srgbClr val="009DE2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9461" name="任意多边形 24" title=""/>
          <p:cNvSpPr/>
          <p:nvPr/>
        </p:nvSpPr>
        <p:spPr>
          <a:xfrm flipH="1">
            <a:off x="8128000" y="0"/>
            <a:ext cx="4064000" cy="6858000"/>
          </a:xfrm>
          <a:custGeom>
            <a:gdLst>
              <a:gd name="txL" fmla="*/ 0 w 4064001"/>
              <a:gd name="txT" fmla="*/ 0 h 6857999"/>
              <a:gd name="txR" fmla="*/ 4064001 w 4064001"/>
              <a:gd name="txB" fmla="*/ 6857999 h 6857999"/>
            </a:gdLst>
            <a:cxnLst>
              <a:cxn ang="0">
                <a:pos x="0" y="0"/>
              </a:cxn>
              <a:cxn ang="0">
                <a:pos x="0" y="6857999"/>
              </a:cxn>
              <a:cxn ang="0">
                <a:pos x="2" y="6857999"/>
              </a:cxn>
              <a:cxn ang="0">
                <a:pos x="4064001" y="4572000"/>
              </a:cxn>
              <a:cxn ang="0">
                <a:pos x="2323124" y="2613513"/>
              </a:cxn>
              <a:cxn ang="0">
                <a:pos x="1" y="6855208"/>
              </a:cxn>
              <a:cxn ang="0">
                <a:pos x="1" y="1"/>
              </a:cxn>
            </a:cxnLst>
            <a:rect l="txL" t="txT" r="txR" b="txB"/>
            <a:pathLst>
              <a:path w="4064001" h="6857999">
                <a:moveTo>
                  <a:pt x="0" y="0"/>
                </a:moveTo>
                <a:lnTo>
                  <a:pt x="0" y="6857999"/>
                </a:lnTo>
                <a:lnTo>
                  <a:pt x="2" y="6857999"/>
                </a:lnTo>
                <a:lnTo>
                  <a:pt x="4064001" y="4572000"/>
                </a:lnTo>
                <a:lnTo>
                  <a:pt x="2323124" y="2613513"/>
                </a:lnTo>
                <a:lnTo>
                  <a:pt x="1" y="6855208"/>
                </a:lnTo>
                <a:lnTo>
                  <a:pt x="1" y="1"/>
                </a:lnTo>
                <a:close/>
              </a:path>
            </a:pathLst>
          </a:custGeom>
          <a:solidFill>
            <a:srgbClr val="0167B1"/>
          </a:solidFill>
          <a:ln w="12700" cap="flat" cmpd="sng">
            <a:solidFill>
              <a:srgbClr val="0167B1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9462" name="任意多边形 25" title=""/>
          <p:cNvSpPr/>
          <p:nvPr/>
        </p:nvSpPr>
        <p:spPr>
          <a:xfrm flipH="1">
            <a:off x="9869488" y="0"/>
            <a:ext cx="2322512" cy="6854825"/>
          </a:xfrm>
          <a:custGeom>
            <a:gdLst>
              <a:gd name="txL" fmla="*/ 0 w 2323123"/>
              <a:gd name="txT" fmla="*/ 0 h 6855207"/>
              <a:gd name="txR" fmla="*/ 2323123 w 2323123"/>
              <a:gd name="txB" fmla="*/ 6855207 h 6855207"/>
            </a:gdLst>
            <a:cxnLst>
              <a:cxn ang="0">
                <a:pos x="0" y="0"/>
              </a:cxn>
              <a:cxn ang="0">
                <a:pos x="0" y="6855207"/>
              </a:cxn>
              <a:cxn ang="0">
                <a:pos x="2323123" y="2613512"/>
              </a:cxn>
              <a:cxn ang="0">
                <a:pos x="3" y="2"/>
              </a:cxn>
            </a:cxnLst>
            <a:rect l="txL" t="txT" r="txR" b="txB"/>
            <a:pathLst>
              <a:path w="2323123" h="6855207">
                <a:moveTo>
                  <a:pt x="0" y="0"/>
                </a:moveTo>
                <a:lnTo>
                  <a:pt x="0" y="6855207"/>
                </a:lnTo>
                <a:lnTo>
                  <a:pt x="2323123" y="2613512"/>
                </a:lnTo>
                <a:lnTo>
                  <a:pt x="3" y="2"/>
                </a:lnTo>
                <a:close/>
              </a:path>
            </a:pathLst>
          </a:custGeom>
          <a:solidFill>
            <a:srgbClr val="006CB4"/>
          </a:solidFill>
          <a:ln w="12700" cap="flat" cmpd="sng">
            <a:solidFill>
              <a:srgbClr val="006CB4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9463" name="任意多边形 26" title=""/>
          <p:cNvSpPr/>
          <p:nvPr/>
        </p:nvSpPr>
        <p:spPr>
          <a:xfrm flipH="1">
            <a:off x="9321800" y="0"/>
            <a:ext cx="2870200" cy="2613025"/>
          </a:xfrm>
          <a:custGeom>
            <a:gdLst>
              <a:gd name="txL" fmla="*/ 0 w 2870255"/>
              <a:gd name="txT" fmla="*/ 0 h 2613510"/>
              <a:gd name="txR" fmla="*/ 2870255 w 2870255"/>
              <a:gd name="txB" fmla="*/ 2613510 h 2613510"/>
            </a:gdLst>
            <a:cxnLst>
              <a:cxn ang="0">
                <a:pos x="0" y="0"/>
              </a:cxn>
              <a:cxn ang="0">
                <a:pos x="2323120" y="2613510"/>
              </a:cxn>
              <a:cxn ang="0">
                <a:pos x="2870255" y="1614518"/>
              </a:cxn>
            </a:cxnLst>
            <a:rect l="txL" t="txT" r="txR" b="txB"/>
            <a:pathLst>
              <a:path w="2870255" h="2613510">
                <a:moveTo>
                  <a:pt x="0" y="0"/>
                </a:moveTo>
                <a:lnTo>
                  <a:pt x="2323120" y="2613510"/>
                </a:lnTo>
                <a:lnTo>
                  <a:pt x="2870255" y="1614518"/>
                </a:lnTo>
                <a:close/>
              </a:path>
            </a:pathLst>
          </a:custGeom>
          <a:solidFill>
            <a:srgbClr val="0B7BC3"/>
          </a:solidFill>
          <a:ln w="12700" cap="flat" cmpd="sng">
            <a:solidFill>
              <a:srgbClr val="0B7BC3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9464" name="任意多边形 27" title=""/>
          <p:cNvSpPr/>
          <p:nvPr/>
        </p:nvSpPr>
        <p:spPr>
          <a:xfrm flipH="1">
            <a:off x="6096000" y="1614488"/>
            <a:ext cx="6096000" cy="5243512"/>
          </a:xfrm>
          <a:custGeom>
            <a:gdLst>
              <a:gd name="txL" fmla="*/ 0 w 6096000"/>
              <a:gd name="txT" fmla="*/ 0 h 5243479"/>
              <a:gd name="txR" fmla="*/ 6096000 w 6096000"/>
              <a:gd name="txB" fmla="*/ 5243479 h 5243479"/>
            </a:gdLst>
            <a:cxnLst>
              <a:cxn ang="0">
                <a:pos x="2" y="5243478"/>
              </a:cxn>
              <a:cxn ang="0">
                <a:pos x="0" y="5243478"/>
              </a:cxn>
              <a:cxn ang="0">
                <a:pos x="0" y="5243479"/>
              </a:cxn>
              <a:cxn ang="0">
                <a:pos x="2870259" y="0"/>
              </a:cxn>
              <a:cxn ang="0">
                <a:pos x="2323124" y="998992"/>
              </a:cxn>
              <a:cxn ang="0">
                <a:pos x="4064001" y="2957479"/>
              </a:cxn>
              <a:cxn ang="0">
                <a:pos x="6096000" y="1814479"/>
              </a:cxn>
            </a:cxnLst>
            <a:rect l="txL" t="txT" r="txR" b="txB"/>
            <a:pathLst>
              <a:path w="6096000" h="5243479">
                <a:moveTo>
                  <a:pt x="2" y="5243478"/>
                </a:moveTo>
                <a:lnTo>
                  <a:pt x="0" y="5243478"/>
                </a:lnTo>
                <a:lnTo>
                  <a:pt x="0" y="5243479"/>
                </a:lnTo>
                <a:close/>
                <a:moveTo>
                  <a:pt x="2870259" y="0"/>
                </a:moveTo>
                <a:lnTo>
                  <a:pt x="2323124" y="998992"/>
                </a:lnTo>
                <a:lnTo>
                  <a:pt x="4064001" y="2957479"/>
                </a:lnTo>
                <a:lnTo>
                  <a:pt x="6096000" y="1814479"/>
                </a:lnTo>
                <a:close/>
              </a:path>
            </a:pathLst>
          </a:custGeom>
          <a:solidFill>
            <a:srgbClr val="0172BE"/>
          </a:solidFill>
          <a:ln w="12700" cap="flat" cmpd="sng">
            <a:solidFill>
              <a:srgbClr val="0172BE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9465" name="任意多边形 28" title=""/>
          <p:cNvSpPr/>
          <p:nvPr/>
        </p:nvSpPr>
        <p:spPr>
          <a:xfrm>
            <a:off x="6096000" y="4572000"/>
            <a:ext cx="6096000" cy="2286000"/>
          </a:xfrm>
          <a:custGeom>
            <a:gdLst>
              <a:gd name="txL" fmla="*/ 0 w 6095998"/>
              <a:gd name="txT" fmla="*/ 0 h 2285999"/>
              <a:gd name="txR" fmla="*/ 6095998 w 6095998"/>
              <a:gd name="txB" fmla="*/ 2285999 h 2285999"/>
            </a:gdLst>
            <a:cxnLst>
              <a:cxn ang="0">
                <a:pos x="2032000" y="0"/>
              </a:cxn>
              <a:cxn ang="0">
                <a:pos x="6095998" y="2285999"/>
              </a:cxn>
              <a:cxn ang="0">
                <a:pos x="0" y="2285999"/>
              </a:cxn>
            </a:cxnLst>
            <a:rect l="txL" t="txT" r="txR" b="txB"/>
            <a:pathLst>
              <a:path w="6095998" h="2285999">
                <a:moveTo>
                  <a:pt x="2032000" y="0"/>
                </a:moveTo>
                <a:lnTo>
                  <a:pt x="6095998" y="2285999"/>
                </a:lnTo>
                <a:lnTo>
                  <a:pt x="0" y="2285999"/>
                </a:lnTo>
                <a:close/>
              </a:path>
            </a:pathLst>
          </a:custGeom>
          <a:solidFill>
            <a:srgbClr val="005596"/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9466" name="任意多边形 29" title=""/>
          <p:cNvSpPr/>
          <p:nvPr/>
        </p:nvSpPr>
        <p:spPr>
          <a:xfrm>
            <a:off x="0" y="3429000"/>
            <a:ext cx="12192000" cy="3429000"/>
          </a:xfrm>
          <a:custGeom>
            <a:gdLst>
              <a:gd name="txL" fmla="*/ 0 w 12192000"/>
              <a:gd name="txT" fmla="*/ 0 h 3429000"/>
              <a:gd name="txR" fmla="*/ 12192000 w 12192000"/>
              <a:gd name="txB" fmla="*/ 3429000 h 3429000"/>
            </a:gdLst>
            <a:cxnLst>
              <a:cxn ang="0">
                <a:pos x="6096000" y="0"/>
              </a:cxn>
              <a:cxn ang="0">
                <a:pos x="8128000" y="1143000"/>
              </a:cxn>
              <a:cxn ang="0">
                <a:pos x="6096000" y="3428999"/>
              </a:cxn>
              <a:cxn ang="0">
                <a:pos x="12191998" y="3428999"/>
              </a:cxn>
              <a:cxn ang="0">
                <a:pos x="12192000" y="3429000"/>
              </a:cxn>
              <a:cxn ang="0">
                <a:pos x="0" y="3429000"/>
              </a:cxn>
            </a:cxnLst>
            <a:rect l="txL" t="txT" r="txR" b="txB"/>
            <a:pathLst>
              <a:path w="12192000" h="3429000">
                <a:moveTo>
                  <a:pt x="6096000" y="0"/>
                </a:moveTo>
                <a:lnTo>
                  <a:pt x="8128000" y="1143000"/>
                </a:lnTo>
                <a:lnTo>
                  <a:pt x="6096000" y="3428999"/>
                </a:lnTo>
                <a:lnTo>
                  <a:pt x="12191998" y="3428999"/>
                </a:lnTo>
                <a:lnTo>
                  <a:pt x="12192000" y="3429000"/>
                </a:lnTo>
                <a:lnTo>
                  <a:pt x="0" y="3429000"/>
                </a:lnTo>
                <a:close/>
              </a:path>
            </a:pathLst>
          </a:custGeom>
          <a:solidFill>
            <a:srgbClr val="015FA5"/>
          </a:solidFill>
          <a:ln w="12700" cap="flat" cmpd="sng">
            <a:solidFill>
              <a:srgbClr val="015FA5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9467" name="文本框 32" title=""/>
          <p:cNvSpPr/>
          <p:nvPr/>
        </p:nvSpPr>
        <p:spPr>
          <a:xfrm>
            <a:off x="1003300" y="1997075"/>
            <a:ext cx="10185400" cy="922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5400" b="1">
                <a:solidFill>
                  <a:schemeClr val="bg1"/>
                </a:solidFill>
                <a:latin typeface="Yuanti SC Bold" panose="02010600040101010101" charset="-122"/>
                <a:ea typeface="Yuanti SC Bold" panose="02010600040101010101" charset="-122"/>
                <a:sym typeface="方正兰亭粗黑_GBK" charset="-122"/>
              </a:rPr>
              <a:t>Thank you for your attention</a:t>
            </a:r>
          </a:p>
        </p:txBody>
      </p:sp>
      <p:sp>
        <p:nvSpPr>
          <p:cNvPr id="2" name="文本框 1" title=""/>
          <p:cNvSpPr txBox="1"/>
          <p:nvPr/>
        </p:nvSpPr>
        <p:spPr>
          <a:xfrm>
            <a:off x="2196465" y="3685407"/>
            <a:ext cx="86156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>
                <a:solidFill>
                  <a:schemeClr val="bg1"/>
                </a:solidFill>
              </a:rPr>
              <a:t>回家作业：完成</a:t>
            </a:r>
            <a:r>
              <a:rPr sz="3200" b="1">
                <a:solidFill>
                  <a:schemeClr val="bg1"/>
                </a:solidFill>
              </a:rPr>
              <a:t>4.2 指数函数</a:t>
            </a:r>
            <a:r>
              <a:rPr lang="zh-CN" altLang="en-US" sz="3200" b="1">
                <a:solidFill>
                  <a:schemeClr val="bg1"/>
                </a:solidFill>
              </a:rPr>
              <a:t>分层练习</a:t>
            </a:r>
          </a:p>
        </p:txBody>
      </p:sp>
      <p:pic>
        <p:nvPicPr>
          <p:cNvPr id="14" name="Picture 7" title="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76080" y="8890"/>
            <a:ext cx="2900680" cy="859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/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8194" name="文本框 10" title=""/>
          <p:cNvSpPr/>
          <p:nvPr/>
        </p:nvSpPr>
        <p:spPr>
          <a:xfrm>
            <a:off x="695325" y="239713"/>
            <a:ext cx="7740650" cy="9248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59500" b="1">
                <a:solidFill>
                  <a:srgbClr val="D9D9D9"/>
                </a:solidFill>
                <a:latin typeface="Meiryo" pitchFamily="2" charset="-128"/>
                <a:ea typeface="Meiryo" pitchFamily="2" charset="-128"/>
                <a:sym typeface="Meiryo" pitchFamily="2" charset="-128"/>
              </a:rPr>
              <a:t>2</a:t>
            </a:r>
            <a:endParaRPr lang="zh-CN" altLang="en-US" sz="59500" b="1">
              <a:solidFill>
                <a:srgbClr val="D9D9D9"/>
              </a:solidFill>
              <a:latin typeface="Meiryo" pitchFamily="2" charset="-128"/>
              <a:ea typeface="Meiryo" pitchFamily="2" charset="-128"/>
              <a:sym typeface="Meiryo" pitchFamily="2" charset="-128"/>
            </a:endParaRPr>
          </a:p>
        </p:txBody>
      </p:sp>
      <p:sp>
        <p:nvSpPr>
          <p:cNvPr id="8195" name="任意多边形 24" title=""/>
          <p:cNvSpPr/>
          <p:nvPr/>
        </p:nvSpPr>
        <p:spPr>
          <a:xfrm flipH="1">
            <a:off x="8128000" y="0"/>
            <a:ext cx="4064000" cy="6858000"/>
          </a:xfrm>
          <a:custGeom>
            <a:gdLst>
              <a:gd name="txL" fmla="*/ 0 w 4064001"/>
              <a:gd name="txT" fmla="*/ 0 h 6857999"/>
              <a:gd name="txR" fmla="*/ 4064001 w 4064001"/>
              <a:gd name="txB" fmla="*/ 6857999 h 6857999"/>
            </a:gdLst>
            <a:cxnLst>
              <a:cxn ang="0">
                <a:pos x="0" y="0"/>
              </a:cxn>
              <a:cxn ang="0">
                <a:pos x="0" y="6857999"/>
              </a:cxn>
              <a:cxn ang="0">
                <a:pos x="2" y="6857999"/>
              </a:cxn>
              <a:cxn ang="0">
                <a:pos x="4064001" y="4572000"/>
              </a:cxn>
              <a:cxn ang="0">
                <a:pos x="2323124" y="2613513"/>
              </a:cxn>
              <a:cxn ang="0">
                <a:pos x="1" y="6855208"/>
              </a:cxn>
              <a:cxn ang="0">
                <a:pos x="1" y="1"/>
              </a:cxn>
            </a:cxnLst>
            <a:rect l="txL" t="txT" r="txR" b="txB"/>
            <a:pathLst>
              <a:path w="4064001" h="6857999">
                <a:moveTo>
                  <a:pt x="0" y="0"/>
                </a:moveTo>
                <a:lnTo>
                  <a:pt x="0" y="6857999"/>
                </a:lnTo>
                <a:lnTo>
                  <a:pt x="2" y="6857999"/>
                </a:lnTo>
                <a:lnTo>
                  <a:pt x="4064001" y="4572000"/>
                </a:lnTo>
                <a:lnTo>
                  <a:pt x="2323124" y="2613513"/>
                </a:lnTo>
                <a:lnTo>
                  <a:pt x="1" y="6855208"/>
                </a:lnTo>
                <a:lnTo>
                  <a:pt x="1" y="1"/>
                </a:lnTo>
                <a:close/>
              </a:path>
            </a:pathLst>
          </a:custGeom>
          <a:solidFill>
            <a:srgbClr val="D46110"/>
          </a:solidFill>
          <a:ln w="12700" cap="flat" cmpd="sng">
            <a:solidFill>
              <a:srgbClr val="D46110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196" name="任意多边形 25" title=""/>
          <p:cNvSpPr/>
          <p:nvPr/>
        </p:nvSpPr>
        <p:spPr>
          <a:xfrm flipH="1">
            <a:off x="9869488" y="0"/>
            <a:ext cx="2322512" cy="6854825"/>
          </a:xfrm>
          <a:custGeom>
            <a:gdLst>
              <a:gd name="txL" fmla="*/ 0 w 2323123"/>
              <a:gd name="txT" fmla="*/ 0 h 6855207"/>
              <a:gd name="txR" fmla="*/ 2323123 w 2323123"/>
              <a:gd name="txB" fmla="*/ 6855207 h 6855207"/>
            </a:gdLst>
            <a:cxnLst>
              <a:cxn ang="0">
                <a:pos x="0" y="0"/>
              </a:cxn>
              <a:cxn ang="0">
                <a:pos x="0" y="6855207"/>
              </a:cxn>
              <a:cxn ang="0">
                <a:pos x="2323123" y="2613512"/>
              </a:cxn>
              <a:cxn ang="0">
                <a:pos x="3" y="2"/>
              </a:cxn>
            </a:cxnLst>
            <a:rect l="txL" t="txT" r="txR" b="txB"/>
            <a:pathLst>
              <a:path w="2323123" h="6855207">
                <a:moveTo>
                  <a:pt x="0" y="0"/>
                </a:moveTo>
                <a:lnTo>
                  <a:pt x="0" y="6855207"/>
                </a:lnTo>
                <a:lnTo>
                  <a:pt x="2323123" y="2613512"/>
                </a:lnTo>
                <a:lnTo>
                  <a:pt x="3" y="2"/>
                </a:lnTo>
                <a:close/>
              </a:path>
            </a:pathLst>
          </a:custGeom>
          <a:solidFill>
            <a:srgbClr val="DE7108"/>
          </a:solidFill>
          <a:ln w="12700" cap="flat" cmpd="sng">
            <a:solidFill>
              <a:srgbClr val="DE7108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197" name="任意多边形 26" title=""/>
          <p:cNvSpPr/>
          <p:nvPr/>
        </p:nvSpPr>
        <p:spPr>
          <a:xfrm flipH="1">
            <a:off x="9321800" y="0"/>
            <a:ext cx="2870200" cy="2613025"/>
          </a:xfrm>
          <a:custGeom>
            <a:gdLst>
              <a:gd name="txL" fmla="*/ 0 w 2870255"/>
              <a:gd name="txT" fmla="*/ 0 h 2613510"/>
              <a:gd name="txR" fmla="*/ 2870255 w 2870255"/>
              <a:gd name="txB" fmla="*/ 2613510 h 2613510"/>
            </a:gdLst>
            <a:cxnLst>
              <a:cxn ang="0">
                <a:pos x="0" y="0"/>
              </a:cxn>
              <a:cxn ang="0">
                <a:pos x="2323120" y="2613510"/>
              </a:cxn>
              <a:cxn ang="0">
                <a:pos x="2870255" y="1614518"/>
              </a:cxn>
            </a:cxnLst>
            <a:rect l="txL" t="txT" r="txR" b="txB"/>
            <a:pathLst>
              <a:path w="2870255" h="2613510">
                <a:moveTo>
                  <a:pt x="0" y="0"/>
                </a:moveTo>
                <a:lnTo>
                  <a:pt x="2323120" y="2613510"/>
                </a:lnTo>
                <a:lnTo>
                  <a:pt x="2870255" y="1614518"/>
                </a:lnTo>
                <a:close/>
              </a:path>
            </a:pathLst>
          </a:custGeom>
          <a:solidFill>
            <a:srgbClr val="E88705"/>
          </a:solidFill>
          <a:ln w="12700" cap="flat" cmpd="sng">
            <a:solidFill>
              <a:srgbClr val="E88705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198" name="任意多边形 27" title=""/>
          <p:cNvSpPr/>
          <p:nvPr/>
        </p:nvSpPr>
        <p:spPr>
          <a:xfrm flipH="1">
            <a:off x="6096000" y="1614488"/>
            <a:ext cx="6096000" cy="5243512"/>
          </a:xfrm>
          <a:custGeom>
            <a:gdLst>
              <a:gd name="txL" fmla="*/ 0 w 6096000"/>
              <a:gd name="txT" fmla="*/ 0 h 5243479"/>
              <a:gd name="txR" fmla="*/ 6096000 w 6096000"/>
              <a:gd name="txB" fmla="*/ 5243479 h 5243479"/>
            </a:gdLst>
            <a:cxnLst>
              <a:cxn ang="0">
                <a:pos x="2" y="5243478"/>
              </a:cxn>
              <a:cxn ang="0">
                <a:pos x="0" y="5243478"/>
              </a:cxn>
              <a:cxn ang="0">
                <a:pos x="0" y="5243479"/>
              </a:cxn>
              <a:cxn ang="0">
                <a:pos x="2870259" y="0"/>
              </a:cxn>
              <a:cxn ang="0">
                <a:pos x="2323124" y="998992"/>
              </a:cxn>
              <a:cxn ang="0">
                <a:pos x="4064001" y="2957479"/>
              </a:cxn>
              <a:cxn ang="0">
                <a:pos x="6096000" y="1814479"/>
              </a:cxn>
            </a:cxnLst>
            <a:rect l="txL" t="txT" r="txR" b="txB"/>
            <a:pathLst>
              <a:path w="6096000" h="5243479">
                <a:moveTo>
                  <a:pt x="2" y="5243478"/>
                </a:moveTo>
                <a:lnTo>
                  <a:pt x="0" y="5243478"/>
                </a:lnTo>
                <a:lnTo>
                  <a:pt x="0" y="5243479"/>
                </a:lnTo>
                <a:close/>
                <a:moveTo>
                  <a:pt x="2870259" y="0"/>
                </a:moveTo>
                <a:lnTo>
                  <a:pt x="2323124" y="998992"/>
                </a:lnTo>
                <a:lnTo>
                  <a:pt x="4064001" y="2957479"/>
                </a:lnTo>
                <a:lnTo>
                  <a:pt x="6096000" y="1814479"/>
                </a:lnTo>
                <a:close/>
              </a:path>
            </a:pathLst>
          </a:custGeom>
          <a:solidFill>
            <a:srgbClr val="DD7007"/>
          </a:solidFill>
          <a:ln w="12700" cap="flat" cmpd="sng">
            <a:solidFill>
              <a:srgbClr val="DD7007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199" name="任意多边形 28" title=""/>
          <p:cNvSpPr/>
          <p:nvPr/>
        </p:nvSpPr>
        <p:spPr>
          <a:xfrm>
            <a:off x="6096000" y="4572000"/>
            <a:ext cx="6096000" cy="2286000"/>
          </a:xfrm>
          <a:custGeom>
            <a:gdLst>
              <a:gd name="txL" fmla="*/ 0 w 6095998"/>
              <a:gd name="txT" fmla="*/ 0 h 2285999"/>
              <a:gd name="txR" fmla="*/ 6095998 w 6095998"/>
              <a:gd name="txB" fmla="*/ 2285999 h 2285999"/>
            </a:gdLst>
            <a:cxnLst>
              <a:cxn ang="0">
                <a:pos x="2032000" y="0"/>
              </a:cxn>
              <a:cxn ang="0">
                <a:pos x="6095998" y="2285999"/>
              </a:cxn>
              <a:cxn ang="0">
                <a:pos x="0" y="2285999"/>
              </a:cxn>
            </a:cxnLst>
            <a:rect l="txL" t="txT" r="txR" b="txB"/>
            <a:pathLst>
              <a:path w="6095998" h="2285999">
                <a:moveTo>
                  <a:pt x="2032000" y="0"/>
                </a:moveTo>
                <a:lnTo>
                  <a:pt x="6095998" y="2285999"/>
                </a:lnTo>
                <a:lnTo>
                  <a:pt x="0" y="2285999"/>
                </a:lnTo>
                <a:close/>
              </a:path>
            </a:pathLst>
          </a:custGeom>
          <a:solidFill>
            <a:srgbClr val="CB5518"/>
          </a:solidFill>
          <a:ln w="12700" cap="flat" cmpd="sng">
            <a:solidFill>
              <a:srgbClr val="CB5518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200" name="任意多边形 29" title=""/>
          <p:cNvSpPr/>
          <p:nvPr/>
        </p:nvSpPr>
        <p:spPr>
          <a:xfrm>
            <a:off x="0" y="3429000"/>
            <a:ext cx="12192000" cy="3429000"/>
          </a:xfrm>
          <a:custGeom>
            <a:gdLst>
              <a:gd name="txL" fmla="*/ 0 w 12192000"/>
              <a:gd name="txT" fmla="*/ 0 h 3429000"/>
              <a:gd name="txR" fmla="*/ 12192000 w 12192000"/>
              <a:gd name="txB" fmla="*/ 3429000 h 3429000"/>
            </a:gdLst>
            <a:cxnLst>
              <a:cxn ang="0">
                <a:pos x="6096000" y="0"/>
              </a:cxn>
              <a:cxn ang="0">
                <a:pos x="8128000" y="1143000"/>
              </a:cxn>
              <a:cxn ang="0">
                <a:pos x="6096000" y="3428999"/>
              </a:cxn>
              <a:cxn ang="0">
                <a:pos x="12191998" y="3428999"/>
              </a:cxn>
              <a:cxn ang="0">
                <a:pos x="12192000" y="3429000"/>
              </a:cxn>
              <a:cxn ang="0">
                <a:pos x="0" y="3429000"/>
              </a:cxn>
            </a:cxnLst>
            <a:rect l="txL" t="txT" r="txR" b="txB"/>
            <a:pathLst>
              <a:path w="12192000" h="3429000">
                <a:moveTo>
                  <a:pt x="6096000" y="0"/>
                </a:moveTo>
                <a:lnTo>
                  <a:pt x="8128000" y="1143000"/>
                </a:lnTo>
                <a:lnTo>
                  <a:pt x="6096000" y="3428999"/>
                </a:lnTo>
                <a:lnTo>
                  <a:pt x="12191998" y="3428999"/>
                </a:lnTo>
                <a:lnTo>
                  <a:pt x="12192000" y="3429000"/>
                </a:lnTo>
                <a:lnTo>
                  <a:pt x="0" y="3429000"/>
                </a:lnTo>
                <a:close/>
              </a:path>
            </a:pathLst>
          </a:custGeom>
          <a:solidFill>
            <a:srgbClr val="D56211"/>
          </a:solidFill>
          <a:ln w="12700" cap="flat" cmpd="sng">
            <a:solidFill>
              <a:srgbClr val="D56211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202" name="文本框 12" title=""/>
          <p:cNvSpPr/>
          <p:nvPr/>
        </p:nvSpPr>
        <p:spPr>
          <a:xfrm>
            <a:off x="6245225" y="3657600"/>
            <a:ext cx="5010150" cy="7683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4400">
                <a:solidFill>
                  <a:schemeClr val="bg1"/>
                </a:solidFill>
                <a:latin typeface="Yuanti SC Regular" panose="02010600040101010101" charset="-122"/>
                <a:ea typeface="Yuanti SC Regular" panose="02010600040101010101" charset="-122"/>
                <a:sym typeface="方正兰亭粗黑_GBK" charset="-122"/>
              </a:rPr>
              <a:t>知识梳理</a:t>
            </a:r>
          </a:p>
        </p:txBody>
      </p:sp>
    </p:spTree>
  </p:cSld>
  <p:clrMapOvr>
    <a:masterClrMapping/>
  </p:clrMapOvr>
  <p:transition/>
  <p:timing/>
</p:sld>
</file>

<file path=ppt/slides/slide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9218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9219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9220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9221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9222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9223" name="文本框 21" title=""/>
          <p:cNvSpPr/>
          <p:nvPr/>
        </p:nvSpPr>
        <p:spPr>
          <a:xfrm>
            <a:off x="4356100" y="368618"/>
            <a:ext cx="5580063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zh-CN" sz="3600" b="1">
                <a:solidFill>
                  <a:srgbClr val="000000"/>
                </a:solidFill>
                <a:latin typeface="Yuanti SC Regular" panose="02010600040101010101" charset="-122"/>
                <a:ea typeface="Yuanti SC Regular" panose="02010600040101010101" charset="-122"/>
                <a:sym typeface="+mn-ea"/>
              </a:rPr>
              <a:t>指数函数的定义</a:t>
            </a:r>
          </a:p>
        </p:txBody>
      </p:sp>
      <p:sp>
        <p:nvSpPr>
          <p:cNvPr id="18" name="矩形 17" title=""/>
          <p:cNvSpPr/>
          <p:nvPr>
            <p:custDataLst>
              <p:tags r:id="rId2"/>
            </p:custDataLst>
          </p:nvPr>
        </p:nvSpPr>
        <p:spPr>
          <a:xfrm>
            <a:off x="456816" y="1329228"/>
            <a:ext cx="11392669" cy="1412875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sz="2800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当底数</a:t>
            </a:r>
            <a:r>
              <a:rPr lang="en-US" altLang="zh-CN" sz="2800" i="1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a</a:t>
            </a:r>
            <a:r>
              <a:rPr lang="zh-CN" altLang="en-US" sz="2800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固定，且</a:t>
            </a:r>
            <a:r>
              <a:rPr lang="en-US" altLang="zh-CN" sz="2800" i="1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a</a:t>
            </a:r>
            <a:r>
              <a:rPr lang="zh-CN" altLang="en-US" sz="2800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＞</a:t>
            </a:r>
            <a:r>
              <a:rPr lang="en-US" altLang="zh-CN" sz="2800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0</a:t>
            </a:r>
            <a:r>
              <a:rPr lang="zh-CN" altLang="en-US" sz="2800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，</a:t>
            </a:r>
            <a:r>
              <a:rPr lang="en-US" altLang="zh-CN" sz="2800" i="1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a</a:t>
            </a:r>
            <a:r>
              <a:rPr lang="en-US" altLang="zh-CN" sz="2800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≠1</a:t>
            </a:r>
            <a:r>
              <a:rPr lang="zh-CN" altLang="en-US" sz="2800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时，</a:t>
            </a:r>
            <a:r>
              <a:rPr lang="zh-CN" altLang="zh-CN" sz="2800" kern="100" smtClean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函数</a:t>
            </a:r>
            <a:r>
              <a:rPr lang="en-US" altLang="zh-CN" sz="2800" i="1" u="sng" kern="100" smtClean="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            </a:t>
            </a:r>
            <a:r>
              <a:rPr lang="zh-CN" altLang="zh-CN" sz="2800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叫做指数函数，其中</a:t>
            </a:r>
            <a:r>
              <a:rPr lang="en-US" altLang="zh-CN" sz="2800" i="1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x</a:t>
            </a:r>
            <a:r>
              <a:rPr lang="zh-CN" altLang="zh-CN" sz="2800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是自变量，函数的定义域</a:t>
            </a:r>
            <a:r>
              <a:rPr lang="zh-CN" altLang="zh-CN" sz="2800" kern="100" smtClean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是</a:t>
            </a:r>
            <a:r>
              <a:rPr lang="en-US" altLang="zh-CN" sz="2800" u="sng" kern="100" smtClean="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     </a:t>
            </a:r>
            <a:r>
              <a:rPr lang="en-US" altLang="zh-CN" sz="2800" kern="100" smtClean="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.</a:t>
            </a:r>
            <a:endParaRPr lang="zh-CN" altLang="zh-CN" sz="2800" kern="100">
              <a:effectLst/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19" name="矩形 18" title=""/>
          <p:cNvSpPr/>
          <p:nvPr>
            <p:custDataLst>
              <p:tags r:id="rId3"/>
            </p:custDataLst>
          </p:nvPr>
        </p:nvSpPr>
        <p:spPr>
          <a:xfrm>
            <a:off x="6516370" y="1329055"/>
            <a:ext cx="1151890" cy="715010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r>
              <a:rPr lang="en-US" altLang="zh-CN" sz="2800" i="1" kern="10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y</a:t>
            </a:r>
            <a:r>
              <a:rPr lang="zh-CN" altLang="zh-CN" sz="2800" kern="10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＝</a:t>
            </a:r>
            <a:r>
              <a:rPr lang="en-US" altLang="zh-CN" sz="2800" i="1" kern="10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a</a:t>
            </a:r>
            <a:r>
              <a:rPr lang="en-US" altLang="zh-CN" sz="2800" i="1" kern="100" baseline="3000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x</a:t>
            </a:r>
            <a:endParaRPr lang="zh-CN" altLang="en-US" sz="2800">
              <a:solidFill>
                <a:srgbClr val="C00000"/>
              </a:solidFill>
            </a:endParaRPr>
          </a:p>
        </p:txBody>
      </p:sp>
      <p:sp>
        <p:nvSpPr>
          <p:cNvPr id="2" name="矩形 1" title=""/>
          <p:cNvSpPr/>
          <p:nvPr>
            <p:custDataLst>
              <p:tags r:id="rId4"/>
            </p:custDataLst>
          </p:nvPr>
        </p:nvSpPr>
        <p:spPr>
          <a:xfrm>
            <a:off x="4108450" y="2120900"/>
            <a:ext cx="387350" cy="629920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r>
              <a:rPr lang="en-US" altLang="zh-CN" sz="2800" b="1" i="1" kern="10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R</a:t>
            </a:r>
          </a:p>
        </p:txBody>
      </p:sp>
      <p:sp>
        <p:nvSpPr>
          <p:cNvPr id="3" name="文本框 2" title=""/>
          <p:cNvSpPr txBox="1"/>
          <p:nvPr>
            <p:custDataLst>
              <p:tags r:id="rId5"/>
            </p:custDataLst>
          </p:nvPr>
        </p:nvSpPr>
        <p:spPr>
          <a:xfrm>
            <a:off x="7583170" y="474345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5" name="矩形 4" title=""/>
          <p:cNvSpPr/>
          <p:nvPr>
            <p:custDataLst>
              <p:tags r:id="rId6"/>
            </p:custDataLst>
          </p:nvPr>
        </p:nvSpPr>
        <p:spPr>
          <a:xfrm>
            <a:off x="576831" y="3128427"/>
            <a:ext cx="11392669" cy="766445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sz="2800" b="1" kern="10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思考　</a:t>
            </a:r>
            <a:r>
              <a:rPr lang="zh-CN" altLang="zh-CN" sz="2800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为什么底数应满足</a:t>
            </a:r>
            <a:r>
              <a:rPr lang="en-US" altLang="zh-CN" sz="2800" i="1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a</a:t>
            </a:r>
            <a:r>
              <a:rPr lang="en-US" altLang="zh-CN" sz="2800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&gt;0</a:t>
            </a:r>
            <a:r>
              <a:rPr lang="zh-CN" altLang="zh-CN" sz="2800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且</a:t>
            </a:r>
            <a:r>
              <a:rPr lang="en-US" altLang="zh-CN" sz="2800" i="1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a</a:t>
            </a:r>
            <a:r>
              <a:rPr lang="en-US" altLang="zh-CN" sz="2800" kern="100">
                <a:latin typeface="宋体" panose="02010600030101010101" pitchFamily="2" charset="-122"/>
                <a:ea typeface="微软雅黑" panose="020b0503020204020204" charset="-122"/>
                <a:cs typeface="Times New Roman" panose="02020603050405020304" pitchFamily="18" charset="0"/>
              </a:rPr>
              <a:t>≠</a:t>
            </a:r>
            <a:r>
              <a:rPr lang="en-US" altLang="zh-CN" sz="2800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1?</a:t>
            </a:r>
            <a:endParaRPr lang="zh-CN" altLang="zh-CN" sz="2800" kern="100">
              <a:effectLst/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6" name="矩形 5" title=""/>
          <p:cNvSpPr/>
          <p:nvPr>
            <p:custDataLst>
              <p:tags r:id="rId7"/>
            </p:custDataLst>
          </p:nvPr>
        </p:nvSpPr>
        <p:spPr>
          <a:xfrm>
            <a:off x="576831" y="3848507"/>
            <a:ext cx="11392669" cy="2059305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sz="2800" b="1" kern="10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答案　</a:t>
            </a:r>
            <a:r>
              <a:rPr lang="en-US" altLang="zh-CN" sz="2800" kern="100">
                <a:solidFill>
                  <a:srgbClr val="C00000"/>
                </a:solidFill>
                <a:latin typeface="宋体" panose="02010600030101010101" pitchFamily="2" charset="-122"/>
                <a:ea typeface="微软雅黑" panose="020b0503020204020204" charset="-122"/>
                <a:cs typeface="Times New Roman" panose="02020603050405020304" pitchFamily="18" charset="0"/>
              </a:rPr>
              <a:t>①</a:t>
            </a:r>
            <a:r>
              <a:rPr lang="zh-CN" altLang="zh-CN" sz="2800" kern="10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当</a:t>
            </a:r>
            <a:r>
              <a:rPr lang="en-US" altLang="zh-CN" sz="2800" i="1" kern="10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a</a:t>
            </a:r>
            <a:r>
              <a:rPr lang="en-US" altLang="zh-CN" sz="2800" kern="100">
                <a:solidFill>
                  <a:srgbClr val="C00000"/>
                </a:solidFill>
                <a:latin typeface="宋体" panose="02010600030101010101" pitchFamily="2" charset="-122"/>
                <a:ea typeface="微软雅黑" panose="020b0503020204020204" charset="-122"/>
                <a:cs typeface="Times New Roman" panose="02020603050405020304" pitchFamily="18" charset="0"/>
              </a:rPr>
              <a:t>≤</a:t>
            </a:r>
            <a:r>
              <a:rPr lang="en-US" altLang="zh-CN" sz="2800" kern="10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0</a:t>
            </a:r>
            <a:r>
              <a:rPr lang="zh-CN" altLang="zh-CN" sz="2800" kern="10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时，</a:t>
            </a:r>
            <a:r>
              <a:rPr lang="en-US" altLang="zh-CN" sz="2800" i="1" kern="10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a</a:t>
            </a:r>
            <a:r>
              <a:rPr lang="en-US" altLang="zh-CN" sz="2800" i="1" kern="100" baseline="3000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x</a:t>
            </a:r>
            <a:r>
              <a:rPr lang="zh-CN" altLang="zh-CN" sz="2800" kern="10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可能无意义</a:t>
            </a:r>
            <a:r>
              <a:rPr lang="zh-CN" altLang="zh-CN" sz="2800" kern="100" smtClean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；</a:t>
            </a:r>
            <a:endParaRPr lang="en-US" altLang="zh-CN" sz="2800" kern="100" smtClean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sz="2800" kern="100" smtClean="0">
                <a:solidFill>
                  <a:srgbClr val="C00000"/>
                </a:solidFill>
                <a:latin typeface="宋体" panose="02010600030101010101" pitchFamily="2" charset="-122"/>
                <a:ea typeface="微软雅黑" panose="020b0503020204020204" charset="-122"/>
                <a:cs typeface="Times New Roman" panose="02020603050405020304" pitchFamily="18" charset="0"/>
              </a:rPr>
              <a:t>②</a:t>
            </a:r>
            <a:r>
              <a:rPr lang="zh-CN" altLang="zh-CN" sz="2800" kern="10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当</a:t>
            </a:r>
            <a:r>
              <a:rPr lang="en-US" altLang="zh-CN" sz="2800" i="1" kern="10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a</a:t>
            </a:r>
            <a:r>
              <a:rPr lang="en-US" altLang="zh-CN" sz="2800" kern="10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&gt;0</a:t>
            </a:r>
            <a:r>
              <a:rPr lang="zh-CN" altLang="zh-CN" sz="2800" kern="10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时，</a:t>
            </a:r>
            <a:r>
              <a:rPr lang="en-US" altLang="zh-CN" sz="2800" i="1" kern="10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x</a:t>
            </a:r>
            <a:r>
              <a:rPr lang="zh-CN" altLang="zh-CN" sz="2800" kern="10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可以取任何实数</a:t>
            </a:r>
            <a:r>
              <a:rPr lang="zh-CN" altLang="zh-CN" sz="2800" kern="100" smtClean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；</a:t>
            </a:r>
            <a:endParaRPr lang="en-US" altLang="zh-CN" sz="2800" kern="100" smtClean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sz="2800" kern="100" smtClean="0">
                <a:solidFill>
                  <a:srgbClr val="C00000"/>
                </a:solidFill>
                <a:latin typeface="宋体" panose="02010600030101010101" pitchFamily="2" charset="-122"/>
                <a:ea typeface="微软雅黑" panose="020b0503020204020204" charset="-122"/>
                <a:cs typeface="Times New Roman" panose="02020603050405020304" pitchFamily="18" charset="0"/>
              </a:rPr>
              <a:t>③</a:t>
            </a:r>
            <a:r>
              <a:rPr lang="zh-CN" altLang="zh-CN" sz="2800" kern="10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当</a:t>
            </a:r>
            <a:r>
              <a:rPr lang="en-US" altLang="zh-CN" sz="2800" i="1" kern="10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a</a:t>
            </a:r>
            <a:r>
              <a:rPr lang="zh-CN" altLang="zh-CN" sz="2800" kern="10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＝</a:t>
            </a:r>
            <a:r>
              <a:rPr lang="en-US" altLang="zh-CN" sz="2800" kern="10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1</a:t>
            </a:r>
            <a:r>
              <a:rPr lang="zh-CN" altLang="zh-CN" sz="2800" kern="10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时，</a:t>
            </a:r>
            <a:r>
              <a:rPr lang="en-US" altLang="zh-CN" sz="2800" i="1" kern="10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a</a:t>
            </a:r>
            <a:r>
              <a:rPr lang="en-US" altLang="zh-CN" sz="2800" i="1" kern="100" baseline="3000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x</a:t>
            </a:r>
            <a:r>
              <a:rPr lang="zh-CN" altLang="zh-CN" sz="2800" kern="10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＝</a:t>
            </a:r>
            <a:r>
              <a:rPr lang="en-US" altLang="zh-CN" sz="2800" kern="10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1 (</a:t>
            </a:r>
            <a:r>
              <a:rPr lang="en-US" altLang="zh-CN" sz="2800" i="1" kern="100" err="1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x</a:t>
            </a:r>
            <a:r>
              <a:rPr lang="en-US" altLang="zh-CN" sz="2800" kern="100" err="1">
                <a:solidFill>
                  <a:srgbClr val="C00000"/>
                </a:solidFill>
                <a:latin typeface="宋体" panose="02010600030101010101" pitchFamily="2" charset="-122"/>
                <a:ea typeface="微软雅黑" panose="020b0503020204020204" charset="-122"/>
                <a:cs typeface="Times New Roman" panose="02020603050405020304" pitchFamily="18" charset="0"/>
              </a:rPr>
              <a:t>∈</a:t>
            </a:r>
            <a:r>
              <a:rPr lang="en-US" altLang="zh-CN" sz="2800" b="1" kern="100" err="1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R</a:t>
            </a:r>
            <a:r>
              <a:rPr lang="en-US" altLang="zh-CN" sz="2800" kern="10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)</a:t>
            </a:r>
            <a:r>
              <a:rPr lang="zh-CN" altLang="zh-CN" sz="2800" kern="10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，无研究价值</a:t>
            </a:r>
            <a:r>
              <a:rPr lang="en-US" altLang="zh-CN" sz="2800" kern="10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.</a:t>
            </a:r>
            <a:r>
              <a:rPr lang="zh-CN" altLang="zh-CN" sz="2800" kern="10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因此规定</a:t>
            </a:r>
            <a:r>
              <a:rPr lang="en-US" altLang="zh-CN" sz="2800" i="1" kern="10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y</a:t>
            </a:r>
            <a:r>
              <a:rPr lang="zh-CN" altLang="zh-CN" sz="2800" kern="10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＝</a:t>
            </a:r>
            <a:r>
              <a:rPr lang="en-US" altLang="zh-CN" sz="2800" i="1" kern="10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a</a:t>
            </a:r>
            <a:r>
              <a:rPr lang="en-US" altLang="zh-CN" sz="2800" i="1" kern="100" baseline="3000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x</a:t>
            </a:r>
            <a:r>
              <a:rPr lang="zh-CN" altLang="zh-CN" sz="2800" kern="10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中</a:t>
            </a:r>
            <a:r>
              <a:rPr lang="en-US" altLang="zh-CN" sz="2800" i="1" kern="10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a</a:t>
            </a:r>
            <a:r>
              <a:rPr lang="en-US" altLang="zh-CN" sz="2800" kern="10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&gt;0</a:t>
            </a:r>
            <a:r>
              <a:rPr lang="zh-CN" altLang="zh-CN" sz="2800" kern="10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，且</a:t>
            </a:r>
            <a:r>
              <a:rPr lang="en-US" altLang="zh-CN" sz="2800" i="1" kern="10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a</a:t>
            </a:r>
            <a:r>
              <a:rPr lang="en-US" altLang="zh-CN" sz="2800" kern="100">
                <a:solidFill>
                  <a:srgbClr val="C00000"/>
                </a:solidFill>
                <a:latin typeface="宋体" panose="02010600030101010101" pitchFamily="2" charset="-122"/>
                <a:ea typeface="微软雅黑" panose="020b0503020204020204" charset="-122"/>
                <a:cs typeface="Times New Roman" panose="02020603050405020304" pitchFamily="18" charset="0"/>
              </a:rPr>
              <a:t>≠</a:t>
            </a:r>
            <a:r>
              <a:rPr lang="en-US" altLang="zh-CN" sz="2800" kern="10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1.</a:t>
            </a:r>
            <a:endParaRPr lang="zh-CN" altLang="zh-CN" sz="2800" kern="100">
              <a:solidFill>
                <a:srgbClr val="C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9" grpId="1"/>
      <p:bldP spid="2" grpId="0"/>
      <p:bldP spid="2" grpId="2"/>
      <p:bldP spid="6" grpId="0" uiExpand="1" build="allAtOnce"/>
    </p:bldLst>
  </p:timing>
</p:sld>
</file>

<file path=ppt/slides/slide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9218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9219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9220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9221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9222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9223" name="文本框 21" title=""/>
          <p:cNvSpPr/>
          <p:nvPr>
            <p:custDataLst>
              <p:tags r:id="rId2"/>
            </p:custDataLst>
          </p:nvPr>
        </p:nvSpPr>
        <p:spPr>
          <a:xfrm>
            <a:off x="3876040" y="188913"/>
            <a:ext cx="5580063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zh-CN" sz="3600" b="1">
                <a:solidFill>
                  <a:srgbClr val="000000"/>
                </a:solidFill>
                <a:latin typeface="Yuanti SC Regular" panose="02010600040101010101" charset="-122"/>
                <a:ea typeface="Yuanti SC Regular" panose="02010600040101010101" charset="-122"/>
                <a:sym typeface="+mn-ea"/>
              </a:rPr>
              <a:t>指数函数的图像和性质</a:t>
            </a:r>
          </a:p>
        </p:txBody>
      </p:sp>
      <p:sp>
        <p:nvSpPr>
          <p:cNvPr id="18" name="矩形 17" title=""/>
          <p:cNvSpPr/>
          <p:nvPr>
            <p:custDataLst>
              <p:tags r:id="rId3"/>
            </p:custDataLst>
          </p:nvPr>
        </p:nvSpPr>
        <p:spPr>
          <a:xfrm>
            <a:off x="400301" y="661958"/>
            <a:ext cx="11392669" cy="607834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指数函数</a:t>
            </a:r>
            <a:r>
              <a:rPr lang="en-US" altLang="zh-CN" i="1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y</a:t>
            </a:r>
            <a:r>
              <a:rPr lang="zh-CN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＝</a:t>
            </a:r>
            <a:r>
              <a:rPr lang="en-US" altLang="zh-CN" i="1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a</a:t>
            </a:r>
            <a:r>
              <a:rPr lang="en-US" altLang="zh-CN" i="1" kern="100" baseline="300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x</a:t>
            </a: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(</a:t>
            </a:r>
            <a:r>
              <a:rPr lang="en-US" altLang="zh-CN" i="1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a</a:t>
            </a: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&gt;0</a:t>
            </a:r>
            <a:r>
              <a:rPr lang="zh-CN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，且</a:t>
            </a:r>
            <a:r>
              <a:rPr lang="en-US" altLang="zh-CN" i="1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a</a:t>
            </a:r>
            <a:r>
              <a:rPr lang="en-US" altLang="zh-CN" kern="100">
                <a:latin typeface="宋体" panose="02010600030101010101" pitchFamily="2" charset="-122"/>
                <a:ea typeface="微软雅黑" panose="020b0503020204020204" charset="-122"/>
                <a:cs typeface="Times New Roman" panose="02020603050405020304" pitchFamily="18" charset="0"/>
              </a:rPr>
              <a:t>≠</a:t>
            </a: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1)</a:t>
            </a:r>
            <a:r>
              <a:rPr lang="zh-CN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的图象和性质如下表：</a:t>
            </a:r>
            <a:endParaRPr lang="zh-CN" altLang="zh-CN" sz="1050" kern="100">
              <a:effectLst/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pic>
        <p:nvPicPr>
          <p:cNvPr id="29" name="图片 28" title="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l="1306" t="3412"/>
          <a:stretch>
            <a:fillRect/>
          </a:stretch>
        </p:blipFill>
        <p:spPr>
          <a:xfrm>
            <a:off x="1116330" y="1269365"/>
            <a:ext cx="9337040" cy="5306695"/>
          </a:xfrm>
          <a:prstGeom prst="rect">
            <a:avLst/>
          </a:prstGeom>
        </p:spPr>
      </p:pic>
    </p:spTree>
  </p:cSld>
  <p:clrMapOvr>
    <a:masterClrMapping/>
  </p:clrMapOvr>
  <p:transition/>
  <p:timing/>
</p:sld>
</file>

<file path=ppt/slides/slide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9218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9219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9220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9221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9222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9223" name="文本框 21" title=""/>
          <p:cNvSpPr/>
          <p:nvPr>
            <p:custDataLst>
              <p:tags r:id="rId2"/>
            </p:custDataLst>
          </p:nvPr>
        </p:nvSpPr>
        <p:spPr>
          <a:xfrm>
            <a:off x="3156585" y="9208"/>
            <a:ext cx="5580063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zh-CN" sz="3600" b="1">
                <a:solidFill>
                  <a:srgbClr val="000000"/>
                </a:solidFill>
                <a:latin typeface="Yuanti SC Regular" panose="02010600040101010101" charset="-122"/>
                <a:ea typeface="Yuanti SC Regular" panose="02010600040101010101" charset="-122"/>
                <a:sym typeface="+mn-ea"/>
              </a:rPr>
              <a:t>指数函数的图像和性质</a:t>
            </a:r>
          </a:p>
        </p:txBody>
      </p:sp>
      <p:pic>
        <p:nvPicPr>
          <p:cNvPr id="2" name="图片 1" title="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96670" y="369570"/>
            <a:ext cx="7866380" cy="6395085"/>
          </a:xfrm>
          <a:prstGeom prst="rect">
            <a:avLst/>
          </a:prstGeom>
        </p:spPr>
      </p:pic>
    </p:spTree>
  </p:cSld>
  <p:clrMapOvr>
    <a:masterClrMapping/>
  </p:clrMapOvr>
  <p:transition/>
  <p:timing/>
</p:sld>
</file>

<file path=ppt/slides/slide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0243" name="任意多边形 22" title=""/>
          <p:cNvSpPr/>
          <p:nvPr/>
        </p:nvSpPr>
        <p:spPr>
          <a:xfrm rot="10800000">
            <a:off x="10415905" y="8890"/>
            <a:ext cx="1875155" cy="847725"/>
          </a:xfrm>
          <a:custGeom>
            <a:gdLst>
              <a:gd name="txL" fmla="*/ 0 w 3753006"/>
              <a:gd name="txT" fmla="*/ 0 h 1613874"/>
              <a:gd name="txR" fmla="*/ 3753006 w 3753006"/>
              <a:gd name="txB" fmla="*/ 1613874 h 1613874"/>
            </a:gdLst>
            <a:cxnLst>
              <a:cxn ang="0">
                <a:pos x="3753006" y="1613874"/>
              </a:cxn>
              <a:cxn ang="0">
                <a:pos x="0" y="1613874"/>
              </a:cxn>
              <a:cxn ang="0">
                <a:pos x="0" y="1613873"/>
              </a:cxn>
              <a:cxn ang="0">
                <a:pos x="2869108" y="0"/>
              </a:cxn>
            </a:cxnLst>
            <a:rect l="txL" t="txT" r="txR" b="txB"/>
            <a:pathLst>
              <a:path w="3753005" h="1613874">
                <a:moveTo>
                  <a:pt x="3753006" y="1613874"/>
                </a:moveTo>
                <a:lnTo>
                  <a:pt x="0" y="1613874"/>
                </a:lnTo>
                <a:lnTo>
                  <a:pt x="0" y="1613873"/>
                </a:lnTo>
                <a:lnTo>
                  <a:pt x="2869108" y="0"/>
                </a:lnTo>
                <a:close/>
              </a:path>
            </a:pathLst>
          </a:custGeom>
          <a:solidFill>
            <a:srgbClr val="D8E164"/>
          </a:solidFill>
          <a:ln w="12700" cap="flat" cmpd="sng">
            <a:solidFill>
              <a:srgbClr val="D8E164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244" name="任意多边形 23" title=""/>
          <p:cNvSpPr/>
          <p:nvPr/>
        </p:nvSpPr>
        <p:spPr>
          <a:xfrm>
            <a:off x="-984250" y="6188710"/>
            <a:ext cx="3941445" cy="654050"/>
          </a:xfrm>
          <a:custGeom>
            <a:gdLst>
              <a:gd name="txL" fmla="*/ 0 w 12192000"/>
              <a:gd name="txT" fmla="*/ 0 h 3429000"/>
              <a:gd name="txR" fmla="*/ 12192000 w 12192000"/>
              <a:gd name="txB" fmla="*/ 3429000 h 3429000"/>
            </a:gdLst>
            <a:cxnLst>
              <a:cxn ang="0">
                <a:pos x="1" y="3429000"/>
              </a:cxn>
              <a:cxn ang="0">
                <a:pos x="0" y="3429000"/>
              </a:cxn>
              <a:cxn ang="0">
                <a:pos x="1" y="3428999"/>
              </a:cxn>
              <a:cxn ang="0">
                <a:pos x="12192000" y="3429000"/>
              </a:cxn>
              <a:cxn ang="0">
                <a:pos x="3753007" y="3429000"/>
              </a:cxn>
              <a:cxn ang="0">
                <a:pos x="2869109" y="1815126"/>
              </a:cxn>
              <a:cxn ang="0">
                <a:pos x="6096000" y="0"/>
              </a:cxn>
            </a:cxnLst>
            <a:rect l="txL" t="txT" r="txR" b="txB"/>
            <a:pathLst>
              <a:path w="12192000" h="3429000">
                <a:moveTo>
                  <a:pt x="1" y="3429000"/>
                </a:moveTo>
                <a:lnTo>
                  <a:pt x="0" y="3429000"/>
                </a:lnTo>
                <a:lnTo>
                  <a:pt x="1" y="3428999"/>
                </a:lnTo>
                <a:close/>
                <a:moveTo>
                  <a:pt x="12192000" y="3429000"/>
                </a:moveTo>
                <a:lnTo>
                  <a:pt x="3753007" y="3429000"/>
                </a:lnTo>
                <a:lnTo>
                  <a:pt x="2869109" y="1815126"/>
                </a:lnTo>
                <a:lnTo>
                  <a:pt x="6096000" y="0"/>
                </a:lnTo>
                <a:close/>
              </a:path>
            </a:pathLst>
          </a:custGeom>
          <a:solidFill>
            <a:srgbClr val="B2D138"/>
          </a:solidFill>
          <a:ln w="12700" cap="flat" cmpd="sng">
            <a:solidFill>
              <a:srgbClr val="B2D138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223" name="文本框 21" title=""/>
          <p:cNvSpPr/>
          <p:nvPr/>
        </p:nvSpPr>
        <p:spPr>
          <a:xfrm>
            <a:off x="96520" y="9208"/>
            <a:ext cx="5580063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Aft>
                <a:spcPct val="0"/>
              </a:spcAft>
            </a:pPr>
            <a:r>
              <a:rPr lang="zh-CN" altLang="en-US" sz="3600" b="1">
                <a:solidFill>
                  <a:schemeClr val="accent6"/>
                </a:solidFill>
                <a:sym typeface="+mn-ea"/>
              </a:rPr>
              <a:t>指数模型</a:t>
            </a:r>
          </a:p>
        </p:txBody>
      </p:sp>
      <p:sp>
        <p:nvSpPr>
          <p:cNvPr id="18" name="矩形 17" title=""/>
          <p:cNvSpPr/>
          <p:nvPr>
            <p:custDataLst>
              <p:tags r:id="rId2"/>
            </p:custDataLst>
          </p:nvPr>
        </p:nvSpPr>
        <p:spPr>
          <a:xfrm>
            <a:off x="399666" y="1384022"/>
            <a:ext cx="11392669" cy="1161832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1.</a:t>
            </a:r>
            <a:r>
              <a:rPr lang="en-US" altLang="zh-CN" i="1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y</a:t>
            </a:r>
            <a:r>
              <a:rPr lang="zh-CN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＝</a:t>
            </a:r>
            <a:r>
              <a:rPr lang="en-US" altLang="zh-CN" i="1" kern="100" err="1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ka</a:t>
            </a:r>
            <a:r>
              <a:rPr lang="en-US" altLang="zh-CN" i="1" kern="100" baseline="30000" err="1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x</a:t>
            </a: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(</a:t>
            </a:r>
            <a:r>
              <a:rPr lang="en-US" altLang="zh-CN" i="1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k</a:t>
            </a: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&gt;0)</a:t>
            </a:r>
            <a:r>
              <a:rPr lang="zh-CN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，</a:t>
            </a:r>
            <a:r>
              <a:rPr lang="zh-CN" altLang="zh-CN" kern="100" smtClean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当</a:t>
            </a:r>
            <a:r>
              <a:rPr lang="en-US" altLang="zh-CN" i="1" u="sng" kern="100" smtClean="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          </a:t>
            </a:r>
            <a:r>
              <a:rPr lang="zh-CN" altLang="zh-CN" kern="100" smtClean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时</a:t>
            </a:r>
            <a:r>
              <a:rPr lang="zh-CN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为指数增长型函数模型</a:t>
            </a: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.</a:t>
            </a:r>
            <a:endParaRPr lang="zh-CN" altLang="zh-CN" sz="1050" kern="10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2.</a:t>
            </a:r>
            <a:r>
              <a:rPr lang="en-US" altLang="zh-CN" i="1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y</a:t>
            </a:r>
            <a:r>
              <a:rPr lang="zh-CN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＝</a:t>
            </a:r>
            <a:r>
              <a:rPr lang="en-US" altLang="zh-CN" i="1" kern="100" err="1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ka</a:t>
            </a:r>
            <a:r>
              <a:rPr lang="en-US" altLang="zh-CN" i="1" kern="100" baseline="30000" err="1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x</a:t>
            </a: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(</a:t>
            </a:r>
            <a:r>
              <a:rPr lang="en-US" altLang="zh-CN" i="1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k</a:t>
            </a: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&gt;0)</a:t>
            </a:r>
            <a:r>
              <a:rPr lang="zh-CN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，</a:t>
            </a:r>
            <a:r>
              <a:rPr lang="zh-CN" altLang="zh-CN" kern="100" smtClean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当</a:t>
            </a:r>
            <a:r>
              <a:rPr lang="en-US" altLang="zh-CN" u="sng" kern="100" smtClean="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             </a:t>
            </a:r>
            <a:r>
              <a:rPr lang="zh-CN" altLang="zh-CN" kern="100" smtClean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时</a:t>
            </a:r>
            <a:r>
              <a:rPr lang="zh-CN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为指数衰减型函数模型</a:t>
            </a: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.</a:t>
            </a:r>
            <a:endParaRPr lang="zh-CN" altLang="zh-CN" sz="1050" kern="100">
              <a:effectLst/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2" name="矩形 1" title=""/>
          <p:cNvSpPr/>
          <p:nvPr>
            <p:custDataLst>
              <p:tags r:id="rId3"/>
            </p:custDataLst>
          </p:nvPr>
        </p:nvSpPr>
        <p:spPr>
          <a:xfrm>
            <a:off x="2865165" y="1458699"/>
            <a:ext cx="6655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i="1" kern="10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a</a:t>
            </a:r>
            <a:r>
              <a:rPr lang="en-US" altLang="zh-CN" sz="2400" kern="10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&gt;1</a:t>
            </a:r>
            <a:endParaRPr lang="zh-CN" altLang="en-US" sz="2400">
              <a:solidFill>
                <a:srgbClr val="C00000"/>
              </a:solidFill>
            </a:endParaRPr>
          </a:p>
        </p:txBody>
      </p:sp>
      <p:sp>
        <p:nvSpPr>
          <p:cNvPr id="3" name="矩形 2" title=""/>
          <p:cNvSpPr/>
          <p:nvPr>
            <p:custDataLst>
              <p:tags r:id="rId4"/>
            </p:custDataLst>
          </p:nvPr>
        </p:nvSpPr>
        <p:spPr>
          <a:xfrm>
            <a:off x="2835449" y="2004566"/>
            <a:ext cx="9925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kern="10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0&lt;</a:t>
            </a:r>
            <a:r>
              <a:rPr lang="en-US" altLang="zh-CN" sz="2400" i="1" kern="10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a</a:t>
            </a:r>
            <a:r>
              <a:rPr lang="en-US" altLang="zh-CN" sz="2400" kern="10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&lt;1</a:t>
            </a:r>
            <a:endParaRPr lang="zh-CN" altLang="en-US" sz="240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/>
      <p:bldP spid="3" grpId="1"/>
    </p:bld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BEAUTIFY_FLAG" val="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KSO_WM_BEAUTIFY_FLAG" val=""/>
</p:tagLst>
</file>

<file path=ppt/tags/tag109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10.xml><?xml version="1.0" encoding="utf-8"?>
<p:tagLst xmlns:p="http://schemas.openxmlformats.org/presentationml/2006/main">
  <p:tag name="KSO_WM_BEAUTIFY_FLAG" val=""/>
</p:tagLst>
</file>

<file path=ppt/tags/tag111.xml><?xml version="1.0" encoding="utf-8"?>
<p:tagLst xmlns:p="http://schemas.openxmlformats.org/presentationml/2006/main">
  <p:tag name="KSO_WM_BEAUTIFY_FLAG" val=""/>
</p:tagLst>
</file>

<file path=ppt/tags/tag112.xml><?xml version="1.0" encoding="utf-8"?>
<p:tagLst xmlns:p="http://schemas.openxmlformats.org/presentationml/2006/main">
  <p:tag name="KSO_WM_BEAUTIFY_FLAG" val=""/>
</p:tagLst>
</file>

<file path=ppt/tags/tag113.xml><?xml version="1.0" encoding="utf-8"?>
<p:tagLst xmlns:p="http://schemas.openxmlformats.org/presentationml/2006/main">
  <p:tag name="KSO_WM_BEAUTIFY_FLAG" val=""/>
</p:tagLst>
</file>

<file path=ppt/tags/tag114.xml><?xml version="1.0" encoding="utf-8"?>
<p:tagLst xmlns:p="http://schemas.openxmlformats.org/presentationml/2006/main">
  <p:tag name="KSO_WM_BEAUTIFY_FLAG" val=""/>
</p:tagLst>
</file>

<file path=ppt/tags/tag115.xml><?xml version="1.0" encoding="utf-8"?>
<p:tagLst xmlns:p="http://schemas.openxmlformats.org/presentationml/2006/main">
  <p:tag name="KSO_WM_BEAUTIFY_FLAG" val=""/>
</p:tagLst>
</file>

<file path=ppt/tags/tag116.xml><?xml version="1.0" encoding="utf-8"?>
<p:tagLst xmlns:p="http://schemas.openxmlformats.org/presentationml/2006/main">
  <p:tag name="KSO_WM_BEAUTIFY_FLAG" val=""/>
</p:tagLst>
</file>

<file path=ppt/tags/tag117.xml><?xml version="1.0" encoding="utf-8"?>
<p:tagLst xmlns:p="http://schemas.openxmlformats.org/presentationml/2006/main">
  <p:tag name="KSO_WM_BEAUTIFY_FLAG" val=""/>
</p:tagLst>
</file>

<file path=ppt/tags/tag118.xml><?xml version="1.0" encoding="utf-8"?>
<p:tagLst xmlns:p="http://schemas.openxmlformats.org/presentationml/2006/main">
  <p:tag name="KSO_WM_BEAUTIFY_FLAG" val=""/>
</p:tagLst>
</file>

<file path=ppt/tags/tag119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20.xml><?xml version="1.0" encoding="utf-8"?>
<p:tagLst xmlns:p="http://schemas.openxmlformats.org/presentationml/2006/main">
  <p:tag name="AS_OS" val="Unix 3.10 unknown"/>
  <p:tag name="AS_RELEASE_DATE" val="2023.03.31"/>
  <p:tag name="AS_TITLE" val="Aspose.Slides for Java"/>
  <p:tag name="AS_VERSION" val="23.3"/>
  <p:tag name="COMMONDATA" val="eyJoZGlkIjoiZDUyMDdmYTUwM2NjOTJkOWM5MTUyNzAyMzlkOGE2YTQifQ=="/>
  <p:tag name="KSO_WPP_MARK_KEY" val="14c84bb4-dfd9-4b7a-8133-6b1e9718fb09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r="http://schemas.openxmlformats.org/officeDocument/2006/relationships"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6CBE6"/>
      </a:accent5>
      <a:accent6>
        <a:srgbClr val="D4702B"/>
      </a:accent6>
      <a:hlink>
        <a:srgbClr val="0563C1"/>
      </a:hlink>
      <a:folHlink>
        <a:srgbClr val="954F72"/>
      </a:folHlink>
    </a:clrScheme>
    <a:fontScheme name="">
      <a:majorFont>
        <a:latin typeface="Calibri Light"/>
        <a:ea typeface="宋体"/>
        <a:cs typeface="Arial"/>
      </a:majorFont>
      <a:minorFont>
        <a:latin typeface="Calibri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:vt="http://schemas.openxmlformats.org/officeDocument/2006/docPropsVTypes" xmlns="http://schemas.openxmlformats.org/officeDocument/2006/extended-properties">
  <Company>学科网</Company>
  <Paragraphs>206</Paragraphs>
  <Slides>41</Slides>
  <Notes>0</Notes>
  <TotalTime>0</TotalTime>
  <HiddenSlides>0</HiddenSlides>
  <MMClips>0</MMClips>
  <ScaleCrop>0</ScaleCrop>
  <HeadingPairs>
    <vt:vector baseType="variant" size="6">
      <vt:variant>
        <vt:lpstr>Fonts used</vt:lpstr>
      </vt:variant>
      <vt:variant>
        <vt:i4>17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baseType="lpstr" size="59">
      <vt:lpstr>Arial</vt:lpstr>
      <vt:lpstr>Calibri Light</vt:lpstr>
      <vt:lpstr>宋体</vt:lpstr>
      <vt:lpstr>Calibri</vt:lpstr>
      <vt:lpstr>微软雅黑</vt:lpstr>
      <vt:lpstr>方正兰亭粗黑_GBK</vt:lpstr>
      <vt:lpstr>Times New Roman Regular</vt:lpstr>
      <vt:lpstr>微软雅黑 Light</vt:lpstr>
      <vt:lpstr>Times New Roman</vt:lpstr>
      <vt:lpstr>Courier New</vt:lpstr>
      <vt:lpstr>Yuanti SC Regular</vt:lpstr>
      <vt:lpstr>Meiryo</vt:lpstr>
      <vt:lpstr>Yuanti SC Bold</vt:lpstr>
      <vt:lpstr>幼圆</vt:lpstr>
      <vt:lpstr>黑体</vt:lpstr>
      <vt:lpstr>楷体_GB2312</vt:lpstr>
      <vt:lpstr>华文细黑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0</LinksUpToDate>
  <SharedDoc>0</SharedDoc>
  <HyperlinksChanged>0</HyperlinksChanged>
  <Application>Aspose.Slides for Java</Application>
  <AppVersion>23.0300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creator>rbm.xkw.com</dc:creator>
  <cp:revision>1</cp:revision>
  <cp:lastPrinted>2023-10-31T09:19:53.749</cp:lastPrinted>
  <dcterms:created xsi:type="dcterms:W3CDTF">2023-10-31T09:19:53Z</dcterms:created>
  <dcterms:modified xsi:type="dcterms:W3CDTF">2023-10-31T01:19:53Z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album">
    <vt:lpwstr>rbm.xkw.com</vt:lpwstr>
  </property>
  <property fmtid="{D5CDD505-2E9C-101B-9397-08002B2CF9AE}" pid="3" name="author">
    <vt:lpwstr>rbm.xkw.com</vt:lpwstr>
  </property>
  <property fmtid="{D5CDD505-2E9C-101B-9397-08002B2CF9AE}" pid="4" name="company">
    <vt:lpwstr>学科网</vt:lpwstr>
  </property>
  <property fmtid="{D5CDD505-2E9C-101B-9397-08002B2CF9AE}" pid="5" name="copyright">
    <vt:lpwstr>学科网版权所有</vt:lpwstr>
  </property>
</Properties>
</file>