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tags/tag21.xml" ContentType="application/vnd.openxmlformats-officedocument.presentationml.tags+xml"/>
  <Override PartName="/ppt/notesSlides/notesSlide19.xml" ContentType="application/vnd.openxmlformats-officedocument.presentationml.notesSlide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notesSlides/notesSlide24.xml" ContentType="application/vnd.openxmlformats-officedocument.presentationml.notesSlide+xml"/>
  <Override PartName="/ppt/tags/tag27.xml" ContentType="application/vnd.openxmlformats-officedocument.presentationml.tags+xml"/>
  <Override PartName="/ppt/notesSlides/notesSlide25.xml" ContentType="application/vnd.openxmlformats-officedocument.presentationml.notesSlide+xml"/>
  <Override PartName="/ppt/tags/tag28.xml" ContentType="application/vnd.openxmlformats-officedocument.presentationml.tags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3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4" r:id="rId10"/>
    <p:sldId id="283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1" r:id="rId26"/>
    <p:sldId id="300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10" r:id="rId35"/>
    <p:sldId id="311" r:id="rId36"/>
    <p:sldId id="312" r:id="rId37"/>
    <p:sldId id="314" r:id="rId38"/>
    <p:sldId id="313" r:id="rId39"/>
    <p:sldId id="315" r:id="rId40"/>
    <p:sldId id="318" r:id="rId41"/>
    <p:sldId id="320" r:id="rId42"/>
    <p:sldId id="321" r:id="rId43"/>
    <p:sldId id="323" r:id="rId44"/>
    <p:sldId id="325" r:id="rId45"/>
    <p:sldId id="324" r:id="rId46"/>
    <p:sldId id="327" r:id="rId47"/>
    <p:sldId id="328" r:id="rId48"/>
    <p:sldId id="329" r:id="rId49"/>
    <p:sldId id="330" r:id="rId50"/>
    <p:sldId id="490" r:id="rId51"/>
    <p:sldId id="331" r:id="rId52"/>
    <p:sldId id="332" r:id="rId53"/>
    <p:sldId id="333" r:id="rId54"/>
    <p:sldId id="491" r:id="rId55"/>
    <p:sldId id="492" r:id="rId56"/>
    <p:sldId id="493" r:id="rId57"/>
    <p:sldId id="334" r:id="rId58"/>
    <p:sldId id="335" r:id="rId59"/>
    <p:sldId id="338" r:id="rId60"/>
    <p:sldId id="494" r:id="rId61"/>
    <p:sldId id="339" r:id="rId62"/>
    <p:sldId id="340" r:id="rId63"/>
    <p:sldId id="341" r:id="rId64"/>
    <p:sldId id="502" r:id="rId65"/>
    <p:sldId id="349" r:id="rId66"/>
    <p:sldId id="350" r:id="rId67"/>
    <p:sldId id="503" r:id="rId68"/>
    <p:sldId id="351" r:id="rId69"/>
    <p:sldId id="352" r:id="rId70"/>
    <p:sldId id="353" r:id="rId71"/>
    <p:sldId id="505" r:id="rId72"/>
    <p:sldId id="506" r:id="rId73"/>
    <p:sldId id="355" r:id="rId74"/>
    <p:sldId id="356" r:id="rId75"/>
    <p:sldId id="507" r:id="rId76"/>
    <p:sldId id="508" r:id="rId77"/>
    <p:sldId id="357" r:id="rId78"/>
    <p:sldId id="358" r:id="rId79"/>
    <p:sldId id="360" r:id="rId80"/>
    <p:sldId id="361" r:id="rId81"/>
    <p:sldId id="362" r:id="rId82"/>
    <p:sldId id="363" r:id="rId83"/>
    <p:sldId id="364" r:id="rId84"/>
    <p:sldId id="365" r:id="rId85"/>
    <p:sldId id="366" r:id="rId86"/>
    <p:sldId id="509" r:id="rId87"/>
    <p:sldId id="367" r:id="rId88"/>
    <p:sldId id="510" r:id="rId89"/>
    <p:sldId id="368" r:id="rId90"/>
    <p:sldId id="369" r:id="rId91"/>
    <p:sldId id="511" r:id="rId92"/>
    <p:sldId id="512" r:id="rId93"/>
    <p:sldId id="513" r:id="rId94"/>
    <p:sldId id="514" r:id="rId95"/>
    <p:sldId id="515" r:id="rId96"/>
    <p:sldId id="370" r:id="rId97"/>
    <p:sldId id="375" r:id="rId98"/>
    <p:sldId id="373" r:id="rId99"/>
    <p:sldId id="376" r:id="rId100"/>
    <p:sldId id="377" r:id="rId101"/>
    <p:sldId id="374" r:id="rId102"/>
    <p:sldId id="518" r:id="rId103"/>
    <p:sldId id="517" r:id="rId104"/>
    <p:sldId id="378" r:id="rId105"/>
    <p:sldId id="519" r:id="rId106"/>
    <p:sldId id="379" r:id="rId107"/>
    <p:sldId id="521" r:id="rId108"/>
    <p:sldId id="380" r:id="rId109"/>
    <p:sldId id="381" r:id="rId110"/>
    <p:sldId id="383" r:id="rId111"/>
    <p:sldId id="384" r:id="rId112"/>
    <p:sldId id="385" r:id="rId113"/>
    <p:sldId id="522" r:id="rId114"/>
    <p:sldId id="523" r:id="rId115"/>
    <p:sldId id="524" r:id="rId116"/>
    <p:sldId id="386" r:id="rId117"/>
    <p:sldId id="387" r:id="rId118"/>
    <p:sldId id="525" r:id="rId119"/>
    <p:sldId id="388" r:id="rId120"/>
    <p:sldId id="539" r:id="rId121"/>
    <p:sldId id="389" r:id="rId122"/>
    <p:sldId id="528" r:id="rId123"/>
    <p:sldId id="390" r:id="rId124"/>
    <p:sldId id="392" r:id="rId125"/>
    <p:sldId id="404" r:id="rId126"/>
    <p:sldId id="393" r:id="rId127"/>
    <p:sldId id="399" r:id="rId128"/>
    <p:sldId id="413" r:id="rId129"/>
    <p:sldId id="414" r:id="rId130"/>
    <p:sldId id="415" r:id="rId131"/>
    <p:sldId id="417" r:id="rId132"/>
    <p:sldId id="418" r:id="rId133"/>
    <p:sldId id="419" r:id="rId134"/>
    <p:sldId id="420" r:id="rId135"/>
    <p:sldId id="421" r:id="rId136"/>
    <p:sldId id="529" r:id="rId137"/>
    <p:sldId id="530" r:id="rId138"/>
    <p:sldId id="531" r:id="rId139"/>
    <p:sldId id="423" r:id="rId140"/>
    <p:sldId id="424" r:id="rId141"/>
    <p:sldId id="426" r:id="rId142"/>
    <p:sldId id="427" r:id="rId143"/>
    <p:sldId id="428" r:id="rId144"/>
    <p:sldId id="429" r:id="rId145"/>
    <p:sldId id="465" r:id="rId146"/>
    <p:sldId id="466" r:id="rId147"/>
    <p:sldId id="467" r:id="rId148"/>
    <p:sldId id="468" r:id="rId149"/>
    <p:sldId id="469" r:id="rId150"/>
    <p:sldId id="470" r:id="rId151"/>
    <p:sldId id="411" r:id="rId152"/>
  </p:sldIdLst>
  <p:sldSz cx="12192000" cy="6858000"/>
  <p:notesSz cx="6858000" cy="9144000"/>
  <p:custDataLst>
    <p:tags r:id="rId1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1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3566" userDrawn="1">
          <p15:clr>
            <a:srgbClr val="A4A3A4"/>
          </p15:clr>
        </p15:guide>
        <p15:guide id="5" orient="horz" pos="3952" userDrawn="1">
          <p15:clr>
            <a:srgbClr val="A4A3A4"/>
          </p15:clr>
        </p15:guide>
        <p15:guide id="6" orient="horz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15E"/>
    <a:srgbClr val="0000FF"/>
    <a:srgbClr val="339933"/>
    <a:srgbClr val="9C2471"/>
    <a:srgbClr val="006600"/>
    <a:srgbClr val="1DB56F"/>
    <a:srgbClr val="0033CC"/>
    <a:srgbClr val="C00000"/>
    <a:srgbClr val="255D3A"/>
    <a:srgbClr val="E3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0" autoAdjust="0"/>
    <p:restoredTop sz="94607" autoAdjust="0"/>
  </p:normalViewPr>
  <p:slideViewPr>
    <p:cSldViewPr snapToGrid="0">
      <p:cViewPr varScale="1">
        <p:scale>
          <a:sx n="67" d="100"/>
          <a:sy n="67" d="100"/>
        </p:scale>
        <p:origin x="654" y="18"/>
      </p:cViewPr>
      <p:guideLst>
        <p:guide pos="461"/>
        <p:guide pos="7242"/>
        <p:guide orient="horz" pos="3566"/>
        <p:guide orient="horz" pos="3952"/>
        <p:guide orient="horz"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gs" Target="tags/tag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pPr/>
              <a:t>2024/12/19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17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72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61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229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13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87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30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846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53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01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78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61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39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18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35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040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69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0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64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85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78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84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e8c30e27-a3bb-44ac-ac30-ab21333905ff.source.default.zh-Hans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3519-AA41-4C8F-81B1-98F81BDCD14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94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ïşļïde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23000">
                <a:schemeClr val="accent4"/>
              </a:gs>
              <a:gs pos="69000">
                <a:schemeClr val="accent3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21846" y="2656683"/>
            <a:ext cx="7148308" cy="1113016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6000" b="1">
                <a:solidFill>
                  <a:schemeClr val="accent5"/>
                </a:solidFill>
              </a:defRPr>
            </a:lvl1pPr>
          </a:lstStyle>
          <a:p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05491" y="3836368"/>
            <a:ext cx="7181018" cy="392115"/>
          </a:xfrm>
          <a:prstGeom prst="rect">
            <a:avLst/>
          </a:prstGeom>
          <a:noFill/>
        </p:spPr>
        <p:txBody>
          <a:bodyPr anchor="t">
            <a:noAutofit/>
          </a:bodyPr>
          <a:lstStyle>
            <a:lvl1pPr marL="0" indent="0" algn="l">
              <a:buNone/>
              <a:defRPr sz="1200" u="sng">
                <a:solidFill>
                  <a:schemeClr val="tx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67649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228573" lvl="0" indent="-228573" algn="r">
              <a:spcBef>
                <a:spcPct val="0"/>
              </a:spcBef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3100" y="6109861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www.islide.cc</a:t>
            </a:r>
          </a:p>
        </p:txBody>
      </p:sp>
      <p:sp>
        <p:nvSpPr>
          <p:cNvPr id="20" name="ïş1iḋé">
            <a:extLst>
              <a:ext uri="{FF2B5EF4-FFF2-40B4-BE49-F238E27FC236}">
                <a16:creationId xmlns:a16="http://schemas.microsoft.com/office/drawing/2014/main" id="{09F1D35B-629F-4080-8FE1-A3F0C79821BC}"/>
              </a:ext>
            </a:extLst>
          </p:cNvPr>
          <p:cNvSpPr/>
          <p:nvPr userDrawn="1"/>
        </p:nvSpPr>
        <p:spPr>
          <a:xfrm>
            <a:off x="0" y="1"/>
            <a:ext cx="2191336" cy="1580531"/>
          </a:xfrm>
          <a:custGeom>
            <a:avLst/>
            <a:gdLst>
              <a:gd name="connsiteX0" fmla="*/ 0 w 2191336"/>
              <a:gd name="connsiteY0" fmla="*/ 0 h 1580531"/>
              <a:gd name="connsiteX1" fmla="*/ 2130675 w 2191336"/>
              <a:gd name="connsiteY1" fmla="*/ 0 h 1580531"/>
              <a:gd name="connsiteX2" fmla="*/ 2147591 w 2191336"/>
              <a:gd name="connsiteY2" fmla="*/ 28864 h 1580531"/>
              <a:gd name="connsiteX3" fmla="*/ 1852185 w 2191336"/>
              <a:gd name="connsiteY3" fmla="*/ 765199 h 1580531"/>
              <a:gd name="connsiteX4" fmla="*/ 111568 w 2191336"/>
              <a:gd name="connsiteY4" fmla="*/ 1531419 h 1580531"/>
              <a:gd name="connsiteX5" fmla="*/ 0 w 2191336"/>
              <a:gd name="connsiteY5" fmla="*/ 1580531 h 158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336" h="1580531">
                <a:moveTo>
                  <a:pt x="0" y="0"/>
                </a:moveTo>
                <a:lnTo>
                  <a:pt x="2130675" y="0"/>
                </a:lnTo>
                <a:lnTo>
                  <a:pt x="2147591" y="28864"/>
                </a:lnTo>
                <a:cubicBezTo>
                  <a:pt x="2260135" y="297291"/>
                  <a:pt x="2153368" y="632619"/>
                  <a:pt x="1852185" y="765199"/>
                </a:cubicBezTo>
                <a:cubicBezTo>
                  <a:pt x="1852185" y="765199"/>
                  <a:pt x="1852185" y="765199"/>
                  <a:pt x="111568" y="1531419"/>
                </a:cubicBezTo>
                <a:lnTo>
                  <a:pt x="0" y="1580531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bg2">
                <a:lumMod val="90000"/>
                <a:alpha val="20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ïṡlïḓé">
            <a:extLst>
              <a:ext uri="{FF2B5EF4-FFF2-40B4-BE49-F238E27FC236}">
                <a16:creationId xmlns:a16="http://schemas.microsoft.com/office/drawing/2014/main" id="{13A88F48-9B71-45DC-A2D0-E45B14D8BEC1}"/>
              </a:ext>
            </a:extLst>
          </p:cNvPr>
          <p:cNvSpPr/>
          <p:nvPr userDrawn="1"/>
        </p:nvSpPr>
        <p:spPr>
          <a:xfrm>
            <a:off x="0" y="3375944"/>
            <a:ext cx="3204450" cy="3482057"/>
          </a:xfrm>
          <a:custGeom>
            <a:avLst/>
            <a:gdLst>
              <a:gd name="connsiteX0" fmla="*/ 0 w 3204450"/>
              <a:gd name="connsiteY0" fmla="*/ 0 h 3482057"/>
              <a:gd name="connsiteX1" fmla="*/ 45983 w 3204450"/>
              <a:gd name="connsiteY1" fmla="*/ 11609 h 3482057"/>
              <a:gd name="connsiteX2" fmla="*/ 334914 w 3204450"/>
              <a:gd name="connsiteY2" fmla="*/ 204539 h 3482057"/>
              <a:gd name="connsiteX3" fmla="*/ 3098684 w 3204450"/>
              <a:gd name="connsiteY3" fmla="*/ 3361253 h 3482057"/>
              <a:gd name="connsiteX4" fmla="*/ 3204450 w 3204450"/>
              <a:gd name="connsiteY4" fmla="*/ 3482057 h 3482057"/>
              <a:gd name="connsiteX5" fmla="*/ 0 w 3204450"/>
              <a:gd name="connsiteY5" fmla="*/ 3482057 h 348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4450" h="3482057">
                <a:moveTo>
                  <a:pt x="0" y="0"/>
                </a:moveTo>
                <a:lnTo>
                  <a:pt x="45983" y="11609"/>
                </a:lnTo>
                <a:cubicBezTo>
                  <a:pt x="152616" y="46096"/>
                  <a:pt x="252790" y="109642"/>
                  <a:pt x="334914" y="204539"/>
                </a:cubicBezTo>
                <a:cubicBezTo>
                  <a:pt x="334914" y="204539"/>
                  <a:pt x="334914" y="204539"/>
                  <a:pt x="3098684" y="3361253"/>
                </a:cubicBezTo>
                <a:lnTo>
                  <a:pt x="3204450" y="3482057"/>
                </a:lnTo>
                <a:lnTo>
                  <a:pt x="0" y="3482057"/>
                </a:lnTo>
                <a:close/>
              </a:path>
            </a:pathLst>
          </a:custGeom>
          <a:solidFill>
            <a:schemeClr val="accent1">
              <a:alpha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íS1ídé">
            <a:extLst>
              <a:ext uri="{FF2B5EF4-FFF2-40B4-BE49-F238E27FC236}">
                <a16:creationId xmlns:a16="http://schemas.microsoft.com/office/drawing/2014/main" id="{2694137A-6DD1-471C-99C1-53ED5737FE31}"/>
              </a:ext>
            </a:extLst>
          </p:cNvPr>
          <p:cNvSpPr/>
          <p:nvPr userDrawn="1"/>
        </p:nvSpPr>
        <p:spPr>
          <a:xfrm>
            <a:off x="1" y="1863871"/>
            <a:ext cx="1366989" cy="4291852"/>
          </a:xfrm>
          <a:custGeom>
            <a:avLst/>
            <a:gdLst>
              <a:gd name="connsiteX0" fmla="*/ 899007 w 1366989"/>
              <a:gd name="connsiteY0" fmla="*/ 633 h 4291852"/>
              <a:gd name="connsiteX1" fmla="*/ 1343821 w 1366989"/>
              <a:gd name="connsiteY1" fmla="*/ 639191 h 4291852"/>
              <a:gd name="connsiteX2" fmla="*/ 316803 w 1366989"/>
              <a:gd name="connsiteY2" fmla="*/ 3970163 h 4291852"/>
              <a:gd name="connsiteX3" fmla="*/ 14549 w 1366989"/>
              <a:gd name="connsiteY3" fmla="*/ 4287566 h 4291852"/>
              <a:gd name="connsiteX4" fmla="*/ 0 w 1366989"/>
              <a:gd name="connsiteY4" fmla="*/ 4291852 h 4291852"/>
              <a:gd name="connsiteX5" fmla="*/ 0 w 1366989"/>
              <a:gd name="connsiteY5" fmla="*/ 186094 h 4291852"/>
              <a:gd name="connsiteX6" fmla="*/ 164343 w 1366989"/>
              <a:gd name="connsiteY6" fmla="*/ 148686 h 4291852"/>
              <a:gd name="connsiteX7" fmla="*/ 762612 w 1366989"/>
              <a:gd name="connsiteY7" fmla="*/ 12505 h 4291852"/>
              <a:gd name="connsiteX8" fmla="*/ 899007 w 1366989"/>
              <a:gd name="connsiteY8" fmla="*/ 633 h 4291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989" h="4291852">
                <a:moveTo>
                  <a:pt x="899007" y="633"/>
                </a:moveTo>
                <a:cubicBezTo>
                  <a:pt x="1208404" y="16359"/>
                  <a:pt x="1443395" y="322717"/>
                  <a:pt x="1343821" y="639191"/>
                </a:cubicBezTo>
                <a:cubicBezTo>
                  <a:pt x="1343821" y="639191"/>
                  <a:pt x="1343821" y="639191"/>
                  <a:pt x="316803" y="3970163"/>
                </a:cubicBezTo>
                <a:cubicBezTo>
                  <a:pt x="267015" y="4128400"/>
                  <a:pt x="151065" y="4237937"/>
                  <a:pt x="14549" y="4287566"/>
                </a:cubicBezTo>
                <a:lnTo>
                  <a:pt x="0" y="4291852"/>
                </a:lnTo>
                <a:lnTo>
                  <a:pt x="0" y="186094"/>
                </a:lnTo>
                <a:lnTo>
                  <a:pt x="164343" y="148686"/>
                </a:lnTo>
                <a:cubicBezTo>
                  <a:pt x="351042" y="106189"/>
                  <a:pt x="550189" y="60858"/>
                  <a:pt x="762612" y="12505"/>
                </a:cubicBezTo>
                <a:cubicBezTo>
                  <a:pt x="809090" y="2071"/>
                  <a:pt x="854808" y="-1613"/>
                  <a:pt x="899007" y="6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66800" dist="431800" dir="540000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iṡļîḓe">
            <a:extLst>
              <a:ext uri="{FF2B5EF4-FFF2-40B4-BE49-F238E27FC236}">
                <a16:creationId xmlns:a16="http://schemas.microsoft.com/office/drawing/2014/main" id="{2EDFBAB2-9149-44CC-A375-A03CD53AA277}"/>
              </a:ext>
            </a:extLst>
          </p:cNvPr>
          <p:cNvSpPr>
            <a:spLocks/>
          </p:cNvSpPr>
          <p:nvPr userDrawn="1"/>
        </p:nvSpPr>
        <p:spPr bwMode="auto">
          <a:xfrm rot="17341789">
            <a:off x="505247" y="3353187"/>
            <a:ext cx="884256" cy="76590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66800" dist="431800" dir="540000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24" name="ïṣ1ídé">
            <a:extLst>
              <a:ext uri="{FF2B5EF4-FFF2-40B4-BE49-F238E27FC236}">
                <a16:creationId xmlns:a16="http://schemas.microsoft.com/office/drawing/2014/main" id="{97910CD8-1B34-4E14-96D5-B56D5467A7B0}"/>
              </a:ext>
            </a:extLst>
          </p:cNvPr>
          <p:cNvSpPr/>
          <p:nvPr userDrawn="1"/>
        </p:nvSpPr>
        <p:spPr>
          <a:xfrm>
            <a:off x="7260238" y="1"/>
            <a:ext cx="4602088" cy="1762855"/>
          </a:xfrm>
          <a:custGeom>
            <a:avLst/>
            <a:gdLst>
              <a:gd name="connsiteX0" fmla="*/ 127990 w 4602088"/>
              <a:gd name="connsiteY0" fmla="*/ 0 h 1762855"/>
              <a:gd name="connsiteX1" fmla="*/ 4602088 w 4602088"/>
              <a:gd name="connsiteY1" fmla="*/ 0 h 1762855"/>
              <a:gd name="connsiteX2" fmla="*/ 4578491 w 4602088"/>
              <a:gd name="connsiteY2" fmla="*/ 25244 h 1762855"/>
              <a:gd name="connsiteX3" fmla="*/ 4444216 w 4602088"/>
              <a:gd name="connsiteY3" fmla="*/ 107181 h 1762855"/>
              <a:gd name="connsiteX4" fmla="*/ 793877 w 4602088"/>
              <a:gd name="connsiteY4" fmla="*/ 1714060 h 1762855"/>
              <a:gd name="connsiteX5" fmla="*/ 3180 w 4602088"/>
              <a:gd name="connsiteY5" fmla="*/ 1137557 h 1762855"/>
              <a:gd name="connsiteX6" fmla="*/ 126176 w 4602088"/>
              <a:gd name="connsiteY6" fmla="*/ 16535 h 176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02088" h="1762855">
                <a:moveTo>
                  <a:pt x="127990" y="0"/>
                </a:moveTo>
                <a:lnTo>
                  <a:pt x="4602088" y="0"/>
                </a:lnTo>
                <a:lnTo>
                  <a:pt x="4578491" y="25244"/>
                </a:lnTo>
                <a:cubicBezTo>
                  <a:pt x="4539210" y="57356"/>
                  <a:pt x="4494413" y="85085"/>
                  <a:pt x="4444216" y="107181"/>
                </a:cubicBezTo>
                <a:cubicBezTo>
                  <a:pt x="4444216" y="107181"/>
                  <a:pt x="4444216" y="107181"/>
                  <a:pt x="793877" y="1714060"/>
                </a:cubicBezTo>
                <a:cubicBezTo>
                  <a:pt x="396315" y="1889066"/>
                  <a:pt x="-41676" y="1569286"/>
                  <a:pt x="3180" y="1137557"/>
                </a:cubicBezTo>
                <a:cubicBezTo>
                  <a:pt x="3180" y="1137557"/>
                  <a:pt x="3180" y="1137557"/>
                  <a:pt x="126176" y="1653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bg2">
                <a:lumMod val="90000"/>
                <a:alpha val="20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iŝļíḍè">
            <a:extLst>
              <a:ext uri="{FF2B5EF4-FFF2-40B4-BE49-F238E27FC236}">
                <a16:creationId xmlns:a16="http://schemas.microsoft.com/office/drawing/2014/main" id="{5DC9EE5C-1EF3-4D1F-A678-CB90976BD01A}"/>
              </a:ext>
            </a:extLst>
          </p:cNvPr>
          <p:cNvSpPr/>
          <p:nvPr userDrawn="1"/>
        </p:nvSpPr>
        <p:spPr>
          <a:xfrm>
            <a:off x="9597838" y="3101456"/>
            <a:ext cx="2594163" cy="2540781"/>
          </a:xfrm>
          <a:custGeom>
            <a:avLst/>
            <a:gdLst>
              <a:gd name="connsiteX0" fmla="*/ 1096849 w 2594163"/>
              <a:gd name="connsiteY0" fmla="*/ 1533 h 2540781"/>
              <a:gd name="connsiteX1" fmla="*/ 1297103 w 2594163"/>
              <a:gd name="connsiteY1" fmla="*/ 112338 h 2540781"/>
              <a:gd name="connsiteX2" fmla="*/ 2482547 w 2594163"/>
              <a:gd name="connsiteY2" fmla="*/ 1602255 h 2540781"/>
              <a:gd name="connsiteX3" fmla="*/ 2594163 w 2594163"/>
              <a:gd name="connsiteY3" fmla="*/ 1742539 h 2540781"/>
              <a:gd name="connsiteX4" fmla="*/ 2594163 w 2594163"/>
              <a:gd name="connsiteY4" fmla="*/ 2125138 h 2540781"/>
              <a:gd name="connsiteX5" fmla="*/ 2556967 w 2594163"/>
              <a:gd name="connsiteY5" fmla="*/ 2164725 h 2540781"/>
              <a:gd name="connsiteX6" fmla="*/ 2411465 w 2594163"/>
              <a:gd name="connsiteY6" fmla="*/ 2228461 h 2540781"/>
              <a:gd name="connsiteX7" fmla="*/ 341159 w 2594163"/>
              <a:gd name="connsiteY7" fmla="*/ 2537387 h 2540781"/>
              <a:gd name="connsiteX8" fmla="*/ 20527 w 2594163"/>
              <a:gd name="connsiteY8" fmla="*/ 2136195 h 2540781"/>
              <a:gd name="connsiteX9" fmla="*/ 789206 w 2594163"/>
              <a:gd name="connsiteY9" fmla="*/ 188126 h 2540781"/>
              <a:gd name="connsiteX10" fmla="*/ 1096849 w 2594163"/>
              <a:gd name="connsiteY10" fmla="*/ 1533 h 254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94163" h="2540781">
                <a:moveTo>
                  <a:pt x="1096849" y="1533"/>
                </a:moveTo>
                <a:cubicBezTo>
                  <a:pt x="1171584" y="9139"/>
                  <a:pt x="1244300" y="45184"/>
                  <a:pt x="1297103" y="112338"/>
                </a:cubicBezTo>
                <a:cubicBezTo>
                  <a:pt x="1297103" y="112338"/>
                  <a:pt x="1297103" y="112338"/>
                  <a:pt x="2482547" y="1602255"/>
                </a:cubicBezTo>
                <a:lnTo>
                  <a:pt x="2594163" y="1742539"/>
                </a:lnTo>
                <a:lnTo>
                  <a:pt x="2594163" y="2125138"/>
                </a:lnTo>
                <a:lnTo>
                  <a:pt x="2556967" y="2164725"/>
                </a:lnTo>
                <a:cubicBezTo>
                  <a:pt x="2517521" y="2197076"/>
                  <a:pt x="2468404" y="2219964"/>
                  <a:pt x="2411465" y="2228461"/>
                </a:cubicBezTo>
                <a:cubicBezTo>
                  <a:pt x="2411465" y="2228461"/>
                  <a:pt x="2411465" y="2228461"/>
                  <a:pt x="341159" y="2537387"/>
                </a:cubicBezTo>
                <a:cubicBezTo>
                  <a:pt x="115680" y="2571033"/>
                  <a:pt x="-61868" y="2348579"/>
                  <a:pt x="20527" y="2136195"/>
                </a:cubicBezTo>
                <a:cubicBezTo>
                  <a:pt x="20527" y="2136195"/>
                  <a:pt x="20527" y="2136195"/>
                  <a:pt x="789206" y="188126"/>
                </a:cubicBezTo>
                <a:cubicBezTo>
                  <a:pt x="842126" y="55174"/>
                  <a:pt x="972291" y="-11145"/>
                  <a:pt x="1096849" y="15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66800" dist="431800" dir="5400000" algn="ctr" rotWithShape="0">
              <a:schemeClr val="accent2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íṡ1ïḓé">
            <a:extLst>
              <a:ext uri="{FF2B5EF4-FFF2-40B4-BE49-F238E27FC236}">
                <a16:creationId xmlns:a16="http://schemas.microsoft.com/office/drawing/2014/main" id="{2E2EE5FD-239B-48C8-AE29-7836C893F15D}"/>
              </a:ext>
            </a:extLst>
          </p:cNvPr>
          <p:cNvSpPr/>
          <p:nvPr userDrawn="1"/>
        </p:nvSpPr>
        <p:spPr>
          <a:xfrm>
            <a:off x="9736800" y="3628602"/>
            <a:ext cx="2455201" cy="3229398"/>
          </a:xfrm>
          <a:custGeom>
            <a:avLst/>
            <a:gdLst>
              <a:gd name="connsiteX0" fmla="*/ 2455201 w 2455201"/>
              <a:gd name="connsiteY0" fmla="*/ 0 h 3229398"/>
              <a:gd name="connsiteX1" fmla="*/ 2455201 w 2455201"/>
              <a:gd name="connsiteY1" fmla="*/ 3229398 h 3229398"/>
              <a:gd name="connsiteX2" fmla="*/ 1689979 w 2455201"/>
              <a:gd name="connsiteY2" fmla="*/ 3229398 h 3229398"/>
              <a:gd name="connsiteX3" fmla="*/ 1422643 w 2455201"/>
              <a:gd name="connsiteY3" fmla="*/ 3097535 h 3229398"/>
              <a:gd name="connsiteX4" fmla="*/ 364836 w 2455201"/>
              <a:gd name="connsiteY4" fmla="*/ 2575771 h 3229398"/>
              <a:gd name="connsiteX5" fmla="*/ 288058 w 2455201"/>
              <a:gd name="connsiteY5" fmla="*/ 1446658 h 3229398"/>
              <a:gd name="connsiteX6" fmla="*/ 2346818 w 2455201"/>
              <a:gd name="connsiteY6" fmla="*/ 72350 h 322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5201" h="3229398">
                <a:moveTo>
                  <a:pt x="2455201" y="0"/>
                </a:moveTo>
                <a:lnTo>
                  <a:pt x="2455201" y="3229398"/>
                </a:lnTo>
                <a:lnTo>
                  <a:pt x="1689979" y="3229398"/>
                </a:lnTo>
                <a:lnTo>
                  <a:pt x="1422643" y="3097535"/>
                </a:lnTo>
                <a:cubicBezTo>
                  <a:pt x="1104127" y="2940426"/>
                  <a:pt x="752661" y="2767066"/>
                  <a:pt x="364836" y="2575771"/>
                </a:cubicBezTo>
                <a:cubicBezTo>
                  <a:pt x="-85706" y="2353540"/>
                  <a:pt x="-127848" y="1727765"/>
                  <a:pt x="288058" y="1446658"/>
                </a:cubicBezTo>
                <a:cubicBezTo>
                  <a:pt x="288058" y="1446658"/>
                  <a:pt x="288058" y="1446658"/>
                  <a:pt x="2346818" y="7235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12000">
                <a:schemeClr val="accent3"/>
              </a:gs>
            </a:gsLst>
            <a:lin ang="2700000" scaled="0"/>
            <a:tileRect/>
          </a:gradFill>
          <a:ln>
            <a:noFill/>
          </a:ln>
          <a:effectLst>
            <a:outerShdw blurRad="1066800" dist="431800" dir="540000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ṩlíḍe">
            <a:extLst>
              <a:ext uri="{FF2B5EF4-FFF2-40B4-BE49-F238E27FC236}">
                <a16:creationId xmlns:a16="http://schemas.microsoft.com/office/drawing/2014/main" id="{AC1D8512-CB2F-41F7-9102-9B409211A4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23000">
                <a:schemeClr val="accent4"/>
              </a:gs>
              <a:gs pos="69000">
                <a:schemeClr val="accent3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7103" y="2532606"/>
            <a:ext cx="5677105" cy="1133475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217103" y="3693064"/>
            <a:ext cx="5677105" cy="9657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1" name="íṥ1ïḍé">
            <a:extLst>
              <a:ext uri="{FF2B5EF4-FFF2-40B4-BE49-F238E27FC236}">
                <a16:creationId xmlns:a16="http://schemas.microsoft.com/office/drawing/2014/main" id="{7E20F5B5-8AEF-45E0-A21D-861E2E5D9B84}"/>
              </a:ext>
            </a:extLst>
          </p:cNvPr>
          <p:cNvSpPr/>
          <p:nvPr userDrawn="1"/>
        </p:nvSpPr>
        <p:spPr>
          <a:xfrm>
            <a:off x="0" y="1814138"/>
            <a:ext cx="4220354" cy="5043863"/>
          </a:xfrm>
          <a:custGeom>
            <a:avLst/>
            <a:gdLst>
              <a:gd name="connsiteX0" fmla="*/ 0 w 4220354"/>
              <a:gd name="connsiteY0" fmla="*/ 0 h 5043863"/>
              <a:gd name="connsiteX1" fmla="*/ 68702 w 4220354"/>
              <a:gd name="connsiteY1" fmla="*/ 38277 h 5043863"/>
              <a:gd name="connsiteX2" fmla="*/ 3925325 w 4220354"/>
              <a:gd name="connsiteY2" fmla="*/ 2572775 h 5043863"/>
              <a:gd name="connsiteX3" fmla="*/ 3860348 w 4220354"/>
              <a:gd name="connsiteY3" fmla="*/ 3702507 h 5043863"/>
              <a:gd name="connsiteX4" fmla="*/ 1384491 w 4220354"/>
              <a:gd name="connsiteY4" fmla="*/ 4949284 h 5043863"/>
              <a:gd name="connsiteX5" fmla="*/ 1196675 w 4220354"/>
              <a:gd name="connsiteY5" fmla="*/ 5043863 h 5043863"/>
              <a:gd name="connsiteX6" fmla="*/ 0 w 4220354"/>
              <a:gd name="connsiteY6" fmla="*/ 5043863 h 504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0354" h="5043863">
                <a:moveTo>
                  <a:pt x="0" y="0"/>
                </a:moveTo>
                <a:lnTo>
                  <a:pt x="68702" y="38277"/>
                </a:lnTo>
                <a:cubicBezTo>
                  <a:pt x="68702" y="38277"/>
                  <a:pt x="68702" y="38277"/>
                  <a:pt x="3925325" y="2572775"/>
                </a:cubicBezTo>
                <a:cubicBezTo>
                  <a:pt x="4346126" y="2851118"/>
                  <a:pt x="4309995" y="3479310"/>
                  <a:pt x="3860348" y="3702507"/>
                </a:cubicBezTo>
                <a:cubicBezTo>
                  <a:pt x="3860348" y="3702507"/>
                  <a:pt x="3860348" y="3702507"/>
                  <a:pt x="1384491" y="4949284"/>
                </a:cubicBezTo>
                <a:lnTo>
                  <a:pt x="1196675" y="5043863"/>
                </a:lnTo>
                <a:lnTo>
                  <a:pt x="0" y="5043863"/>
                </a:lnTo>
                <a:close/>
              </a:path>
            </a:pathLst>
          </a:custGeom>
          <a:solidFill>
            <a:schemeClr val="accent1">
              <a:alpha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îṣļíḍè">
            <a:extLst>
              <a:ext uri="{FF2B5EF4-FFF2-40B4-BE49-F238E27FC236}">
                <a16:creationId xmlns:a16="http://schemas.microsoft.com/office/drawing/2014/main" id="{EBDEDB30-455A-4FC2-B401-99F818ACC6AF}"/>
              </a:ext>
            </a:extLst>
          </p:cNvPr>
          <p:cNvSpPr/>
          <p:nvPr userDrawn="1"/>
        </p:nvSpPr>
        <p:spPr>
          <a:xfrm>
            <a:off x="0" y="1060002"/>
            <a:ext cx="3599914" cy="5797999"/>
          </a:xfrm>
          <a:custGeom>
            <a:avLst/>
            <a:gdLst>
              <a:gd name="connsiteX0" fmla="*/ 2612448 w 3599914"/>
              <a:gd name="connsiteY0" fmla="*/ 713 h 5797999"/>
              <a:gd name="connsiteX1" fmla="*/ 3295585 w 3599914"/>
              <a:gd name="connsiteY1" fmla="*/ 611188 h 5797999"/>
              <a:gd name="connsiteX2" fmla="*/ 3598662 w 3599914"/>
              <a:gd name="connsiteY2" fmla="*/ 5216117 h 5797999"/>
              <a:gd name="connsiteX3" fmla="*/ 3374747 w 3599914"/>
              <a:gd name="connsiteY3" fmla="*/ 5751453 h 5797999"/>
              <a:gd name="connsiteX4" fmla="*/ 3313684 w 3599914"/>
              <a:gd name="connsiteY4" fmla="*/ 5797999 h 5797999"/>
              <a:gd name="connsiteX5" fmla="*/ 2566003 w 3599914"/>
              <a:gd name="connsiteY5" fmla="*/ 5797999 h 5797999"/>
              <a:gd name="connsiteX6" fmla="*/ 2529787 w 3599914"/>
              <a:gd name="connsiteY6" fmla="*/ 5780135 h 5797999"/>
              <a:gd name="connsiteX7" fmla="*/ 171151 w 3599914"/>
              <a:gd name="connsiteY7" fmla="*/ 4616737 h 5797999"/>
              <a:gd name="connsiteX8" fmla="*/ 0 w 3599914"/>
              <a:gd name="connsiteY8" fmla="*/ 4532317 h 5797999"/>
              <a:gd name="connsiteX9" fmla="*/ 0 w 3599914"/>
              <a:gd name="connsiteY9" fmla="*/ 1633089 h 5797999"/>
              <a:gd name="connsiteX10" fmla="*/ 61727 w 3599914"/>
              <a:gd name="connsiteY10" fmla="*/ 1591884 h 5797999"/>
              <a:gd name="connsiteX11" fmla="*/ 2280727 w 3599914"/>
              <a:gd name="connsiteY11" fmla="*/ 110609 h 5797999"/>
              <a:gd name="connsiteX12" fmla="*/ 2612448 w 3599914"/>
              <a:gd name="connsiteY12" fmla="*/ 713 h 579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99914" h="5797999">
                <a:moveTo>
                  <a:pt x="2612448" y="713"/>
                </a:moveTo>
                <a:cubicBezTo>
                  <a:pt x="2949953" y="-15157"/>
                  <a:pt x="3273021" y="235369"/>
                  <a:pt x="3295585" y="611188"/>
                </a:cubicBezTo>
                <a:cubicBezTo>
                  <a:pt x="3295585" y="611188"/>
                  <a:pt x="3295585" y="611188"/>
                  <a:pt x="3598662" y="5216117"/>
                </a:cubicBezTo>
                <a:cubicBezTo>
                  <a:pt x="3611825" y="5435345"/>
                  <a:pt x="3520152" y="5625590"/>
                  <a:pt x="3374747" y="5751453"/>
                </a:cubicBezTo>
                <a:lnTo>
                  <a:pt x="3313684" y="5797999"/>
                </a:lnTo>
                <a:lnTo>
                  <a:pt x="2566003" y="5797999"/>
                </a:lnTo>
                <a:lnTo>
                  <a:pt x="2529787" y="5780135"/>
                </a:lnTo>
                <a:cubicBezTo>
                  <a:pt x="2315170" y="5674276"/>
                  <a:pt x="1735705" y="5388454"/>
                  <a:pt x="171151" y="4616737"/>
                </a:cubicBezTo>
                <a:lnTo>
                  <a:pt x="0" y="4532317"/>
                </a:lnTo>
                <a:lnTo>
                  <a:pt x="0" y="1633089"/>
                </a:lnTo>
                <a:lnTo>
                  <a:pt x="61727" y="1591884"/>
                </a:lnTo>
                <a:cubicBezTo>
                  <a:pt x="601484" y="1231574"/>
                  <a:pt x="1321160" y="751160"/>
                  <a:pt x="2280727" y="110609"/>
                </a:cubicBezTo>
                <a:cubicBezTo>
                  <a:pt x="2385842" y="40893"/>
                  <a:pt x="2499947" y="6004"/>
                  <a:pt x="2612448" y="713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12000">
                <a:schemeClr val="accent3"/>
              </a:gs>
            </a:gsLst>
            <a:lin ang="2700000" scaled="0"/>
            <a:tileRect/>
          </a:gradFill>
          <a:ln>
            <a:noFill/>
          </a:ln>
          <a:effectLst>
            <a:outerShdw blurRad="1066800" dist="431800" dir="540000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íśļîďé">
            <a:extLst>
              <a:ext uri="{FF2B5EF4-FFF2-40B4-BE49-F238E27FC236}">
                <a16:creationId xmlns:a16="http://schemas.microsoft.com/office/drawing/2014/main" id="{7F1CCD2F-2824-4F96-93F5-A70445CB5292}"/>
              </a:ext>
            </a:extLst>
          </p:cNvPr>
          <p:cNvSpPr>
            <a:spLocks/>
          </p:cNvSpPr>
          <p:nvPr userDrawn="1"/>
        </p:nvSpPr>
        <p:spPr bwMode="auto">
          <a:xfrm rot="21090784">
            <a:off x="1831930" y="1743716"/>
            <a:ext cx="2834724" cy="2455309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66800" dist="431800" dir="5400000" algn="ctr" rotWithShape="0">
              <a:schemeClr val="accent2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56C0FDB-1D0B-4CBF-86E9-9112CCA7A4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04215" y="2538394"/>
            <a:ext cx="1210588" cy="1200329"/>
          </a:xfrm>
        </p:spPr>
        <p:txBody>
          <a:bodyPr wrap="none">
            <a:sp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7200" b="1">
                <a:solidFill>
                  <a:schemeClr val="bg1"/>
                </a:solidFill>
              </a:defRPr>
            </a:lvl1pPr>
            <a:lvl2pPr marL="457166" indent="0">
              <a:lnSpc>
                <a:spcPct val="100000"/>
              </a:lnSpc>
              <a:buFontTx/>
              <a:buNone/>
              <a:defRPr/>
            </a:lvl2pPr>
            <a:lvl3pPr marL="914330" indent="0">
              <a:lnSpc>
                <a:spcPct val="100000"/>
              </a:lnSpc>
              <a:buFontTx/>
              <a:buNone/>
              <a:defRPr/>
            </a:lvl3pPr>
            <a:lvl4pPr marL="1371496" indent="0">
              <a:lnSpc>
                <a:spcPct val="100000"/>
              </a:lnSpc>
              <a:buFontTx/>
              <a:buNone/>
              <a:defRPr/>
            </a:lvl4pPr>
            <a:lvl5pPr marL="1828663" indent="0">
              <a:lnSpc>
                <a:spcPct val="100000"/>
              </a:lnSpc>
              <a:buFontTx/>
              <a:buNone/>
              <a:defRPr/>
            </a:lvl5pPr>
          </a:lstStyle>
          <a:p>
            <a:pPr lvl="0"/>
            <a:r>
              <a:rPr lang="en-GB" altLang="zh-CN" dirty="0"/>
              <a:t>01</a:t>
            </a:r>
            <a:endParaRPr lang="en-GB" dirty="0"/>
          </a:p>
        </p:txBody>
      </p:sp>
      <p:sp>
        <p:nvSpPr>
          <p:cNvPr id="14" name="î$lïḍé">
            <a:extLst>
              <a:ext uri="{FF2B5EF4-FFF2-40B4-BE49-F238E27FC236}">
                <a16:creationId xmlns:a16="http://schemas.microsoft.com/office/drawing/2014/main" id="{AE4234D6-204B-4D62-97DE-3638B64B2C1C}"/>
              </a:ext>
            </a:extLst>
          </p:cNvPr>
          <p:cNvSpPr/>
          <p:nvPr userDrawn="1"/>
        </p:nvSpPr>
        <p:spPr>
          <a:xfrm>
            <a:off x="9629212" y="1"/>
            <a:ext cx="2562788" cy="2817193"/>
          </a:xfrm>
          <a:custGeom>
            <a:avLst/>
            <a:gdLst>
              <a:gd name="connsiteX0" fmla="*/ 243669 w 2562788"/>
              <a:gd name="connsiteY0" fmla="*/ 0 h 2817193"/>
              <a:gd name="connsiteX1" fmla="*/ 2562788 w 2562788"/>
              <a:gd name="connsiteY1" fmla="*/ 0 h 2817193"/>
              <a:gd name="connsiteX2" fmla="*/ 2562788 w 2562788"/>
              <a:gd name="connsiteY2" fmla="*/ 1989723 h 2817193"/>
              <a:gd name="connsiteX3" fmla="*/ 2486258 w 2562788"/>
              <a:gd name="connsiteY3" fmla="*/ 2023412 h 2817193"/>
              <a:gd name="connsiteX4" fmla="*/ 793877 w 2562788"/>
              <a:gd name="connsiteY4" fmla="*/ 2768398 h 2817193"/>
              <a:gd name="connsiteX5" fmla="*/ 3180 w 2562788"/>
              <a:gd name="connsiteY5" fmla="*/ 2191895 h 2817193"/>
              <a:gd name="connsiteX6" fmla="*/ 236607 w 2562788"/>
              <a:gd name="connsiteY6" fmla="*/ 64363 h 2817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62788" h="2817193">
                <a:moveTo>
                  <a:pt x="243669" y="0"/>
                </a:moveTo>
                <a:lnTo>
                  <a:pt x="2562788" y="0"/>
                </a:lnTo>
                <a:lnTo>
                  <a:pt x="2562788" y="1989723"/>
                </a:lnTo>
                <a:lnTo>
                  <a:pt x="2486258" y="2023412"/>
                </a:lnTo>
                <a:cubicBezTo>
                  <a:pt x="2034422" y="2222310"/>
                  <a:pt x="1478315" y="2467108"/>
                  <a:pt x="793877" y="2768398"/>
                </a:cubicBezTo>
                <a:cubicBezTo>
                  <a:pt x="396315" y="2943404"/>
                  <a:pt x="-41676" y="2623624"/>
                  <a:pt x="3180" y="2191895"/>
                </a:cubicBezTo>
                <a:cubicBezTo>
                  <a:pt x="3180" y="2191895"/>
                  <a:pt x="3180" y="2191895"/>
                  <a:pt x="236607" y="6436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bg2">
                <a:lumMod val="90000"/>
                <a:alpha val="20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27A5331-58C4-4210-9B29-7D209EC6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AC1F83E-F48A-4A82-AEA9-9C5660FB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íṩľïḍe">
            <a:extLst>
              <a:ext uri="{FF2B5EF4-FFF2-40B4-BE49-F238E27FC236}">
                <a16:creationId xmlns:a16="http://schemas.microsoft.com/office/drawing/2014/main" id="{485CFC3B-3FD1-4DCE-9C8D-4708E9EDC0C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23000">
                <a:schemeClr val="accent4"/>
              </a:gs>
              <a:gs pos="69000">
                <a:schemeClr val="accent3"/>
              </a:gs>
              <a:gs pos="100000">
                <a:schemeClr val="accent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3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3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6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4" y="6235706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6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íṡ1îdê">
            <a:extLst>
              <a:ext uri="{FF2B5EF4-FFF2-40B4-BE49-F238E27FC236}">
                <a16:creationId xmlns:a16="http://schemas.microsoft.com/office/drawing/2014/main" id="{8FFAC349-E66B-4DF6-B87A-FFBB38FD2702}"/>
              </a:ext>
            </a:extLst>
          </p:cNvPr>
          <p:cNvSpPr/>
          <p:nvPr userDrawn="1"/>
        </p:nvSpPr>
        <p:spPr>
          <a:xfrm>
            <a:off x="1" y="1"/>
            <a:ext cx="1562245" cy="1546769"/>
          </a:xfrm>
          <a:custGeom>
            <a:avLst/>
            <a:gdLst>
              <a:gd name="connsiteX0" fmla="*/ 0 w 1562245"/>
              <a:gd name="connsiteY0" fmla="*/ 0 h 1546769"/>
              <a:gd name="connsiteX1" fmla="*/ 930566 w 1562245"/>
              <a:gd name="connsiteY1" fmla="*/ 0 h 1546769"/>
              <a:gd name="connsiteX2" fmla="*/ 1079548 w 1562245"/>
              <a:gd name="connsiteY2" fmla="*/ 109120 h 1546769"/>
              <a:gd name="connsiteX3" fmla="*/ 1422751 w 1562245"/>
              <a:gd name="connsiteY3" fmla="*/ 360496 h 1546769"/>
              <a:gd name="connsiteX4" fmla="*/ 1356833 w 1562245"/>
              <a:gd name="connsiteY4" fmla="*/ 949492 h 1546769"/>
              <a:gd name="connsiteX5" fmla="*/ 170965 w 1562245"/>
              <a:gd name="connsiteY5" fmla="*/ 1471510 h 1546769"/>
              <a:gd name="connsiteX6" fmla="*/ 0 w 1562245"/>
              <a:gd name="connsiteY6" fmla="*/ 1546769 h 15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2245" h="1546769">
                <a:moveTo>
                  <a:pt x="0" y="0"/>
                </a:moveTo>
                <a:lnTo>
                  <a:pt x="930566" y="0"/>
                </a:lnTo>
                <a:lnTo>
                  <a:pt x="1079548" y="109120"/>
                </a:lnTo>
                <a:cubicBezTo>
                  <a:pt x="1186651" y="187566"/>
                  <a:pt x="1300893" y="271242"/>
                  <a:pt x="1422751" y="360496"/>
                </a:cubicBezTo>
                <a:cubicBezTo>
                  <a:pt x="1633941" y="517054"/>
                  <a:pt x="1600054" y="842425"/>
                  <a:pt x="1356833" y="949492"/>
                </a:cubicBezTo>
                <a:cubicBezTo>
                  <a:pt x="1356833" y="949492"/>
                  <a:pt x="1356833" y="949492"/>
                  <a:pt x="170965" y="1471510"/>
                </a:cubicBezTo>
                <a:lnTo>
                  <a:pt x="0" y="1546769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chemeClr val="bg2">
                <a:lumMod val="90000"/>
                <a:alpha val="20000"/>
              </a:schemeClr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iŝľíḋê">
            <a:extLst>
              <a:ext uri="{FF2B5EF4-FFF2-40B4-BE49-F238E27FC236}">
                <a16:creationId xmlns:a16="http://schemas.microsoft.com/office/drawing/2014/main" id="{F065451E-72F5-4F4C-886B-6FA121342C60}"/>
              </a:ext>
            </a:extLst>
          </p:cNvPr>
          <p:cNvSpPr/>
          <p:nvPr userDrawn="1"/>
        </p:nvSpPr>
        <p:spPr>
          <a:xfrm>
            <a:off x="11097214" y="5634420"/>
            <a:ext cx="1094787" cy="1223581"/>
          </a:xfrm>
          <a:custGeom>
            <a:avLst/>
            <a:gdLst>
              <a:gd name="connsiteX0" fmla="*/ 1094787 w 1094787"/>
              <a:gd name="connsiteY0" fmla="*/ 0 h 1223581"/>
              <a:gd name="connsiteX1" fmla="*/ 1094787 w 1094787"/>
              <a:gd name="connsiteY1" fmla="*/ 1223581 h 1223581"/>
              <a:gd name="connsiteX2" fmla="*/ 409177 w 1094787"/>
              <a:gd name="connsiteY2" fmla="*/ 1223581 h 1223581"/>
              <a:gd name="connsiteX3" fmla="*/ 140243 w 1094787"/>
              <a:gd name="connsiteY3" fmla="*/ 1090929 h 1223581"/>
              <a:gd name="connsiteX4" fmla="*/ 110730 w 1094787"/>
              <a:gd name="connsiteY4" fmla="*/ 656899 h 1223581"/>
              <a:gd name="connsiteX5" fmla="*/ 902115 w 1094787"/>
              <a:gd name="connsiteY5" fmla="*/ 128616 h 122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4787" h="1223581">
                <a:moveTo>
                  <a:pt x="1094787" y="0"/>
                </a:moveTo>
                <a:lnTo>
                  <a:pt x="1094787" y="1223581"/>
                </a:lnTo>
                <a:lnTo>
                  <a:pt x="409177" y="1223581"/>
                </a:lnTo>
                <a:lnTo>
                  <a:pt x="140243" y="1090929"/>
                </a:lnTo>
                <a:cubicBezTo>
                  <a:pt x="-32945" y="1005504"/>
                  <a:pt x="-49144" y="764956"/>
                  <a:pt x="110730" y="656899"/>
                </a:cubicBezTo>
                <a:cubicBezTo>
                  <a:pt x="110730" y="656899"/>
                  <a:pt x="110730" y="656899"/>
                  <a:pt x="902115" y="128616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4"/>
              </a:gs>
              <a:gs pos="12000">
                <a:schemeClr val="accent3"/>
              </a:gs>
            </a:gsLst>
            <a:lin ang="2700000" scaled="0"/>
            <a:tileRect/>
          </a:gradFill>
          <a:ln>
            <a:noFill/>
          </a:ln>
          <a:effectLst>
            <a:outerShdw blurRad="1066800" dist="431800" dir="540000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íṥļíďé">
            <a:extLst>
              <a:ext uri="{FF2B5EF4-FFF2-40B4-BE49-F238E27FC236}">
                <a16:creationId xmlns:a16="http://schemas.microsoft.com/office/drawing/2014/main" id="{6A7B0CC4-2ECE-471A-8FC5-4F23BA573F6D}"/>
              </a:ext>
            </a:extLst>
          </p:cNvPr>
          <p:cNvSpPr>
            <a:spLocks/>
          </p:cNvSpPr>
          <p:nvPr userDrawn="1"/>
        </p:nvSpPr>
        <p:spPr bwMode="auto">
          <a:xfrm rot="21090784">
            <a:off x="10627731" y="6054732"/>
            <a:ext cx="656150" cy="56832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66800" dist="431800" dir="5400000" algn="ctr" rotWithShape="0">
              <a:schemeClr val="accent2">
                <a:alpha val="20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6580.htm" TargetMode="External"/><Relationship Id="rId2" Type="http://schemas.openxmlformats.org/officeDocument/2006/relationships/hyperlink" Target="http://baike.baidu.com/view/190765.ht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aike.baidu.com/view/111834.htm" TargetMode="External"/><Relationship Id="rId5" Type="http://schemas.openxmlformats.org/officeDocument/2006/relationships/hyperlink" Target="http://baike.baidu.com/view/79702.htm" TargetMode="External"/><Relationship Id="rId4" Type="http://schemas.openxmlformats.org/officeDocument/2006/relationships/hyperlink" Target="http://baike.baidu.com/view/141.htm" TargetMode="Externa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4" Type="http://schemas.openxmlformats.org/officeDocument/2006/relationships/audio" Target="../media/audio1.wav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ḷî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šḷiḋe">
            <a:extLst>
              <a:ext uri="{FF2B5EF4-FFF2-40B4-BE49-F238E27FC236}">
                <a16:creationId xmlns:a16="http://schemas.microsoft.com/office/drawing/2014/main" id="{821A1339-D73A-490C-A6D7-6F87ABF0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812" y="1523208"/>
            <a:ext cx="7148308" cy="1113016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dirty="0">
                <a:solidFill>
                  <a:srgbClr val="FF0000"/>
                </a:solidFill>
              </a:rPr>
              <a:t>非谓语动词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ED26BC-CF87-4C93-9CEE-C25429179885}"/>
              </a:ext>
            </a:extLst>
          </p:cNvPr>
          <p:cNvSpPr txBox="1"/>
          <p:nvPr/>
        </p:nvSpPr>
        <p:spPr>
          <a:xfrm>
            <a:off x="2486604" y="3105834"/>
            <a:ext cx="7170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+mj-ea"/>
                <a:ea typeface="+mj-ea"/>
              </a:rPr>
              <a:t>Non-predicate Verbs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3">
            <a:extLst>
              <a:ext uri="{FF2B5EF4-FFF2-40B4-BE49-F238E27FC236}">
                <a16:creationId xmlns:a16="http://schemas.microsoft.com/office/drawing/2014/main" id="{F6EE69CF-ACD9-48D0-898E-75727D3BB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770320"/>
            <a:ext cx="845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根据句子结构判断是非谓语动词还是谓语动词</a:t>
            </a: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83761560-6FC1-4FEB-B316-9DD54A6B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50" y="1662112"/>
            <a:ext cx="10729249" cy="303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一个句子（在无连词的情况下）只有一个谓语动词，分析句子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如果句中没有谓语动词，填上谓语动词（注意时态和语态），</a:t>
            </a: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如果句中已有谓语动词，且无连词，则考虑用非谓语动词（注意判别不定式、动名词，还是现在分词、过去分词）</a:t>
            </a:r>
          </a:p>
        </p:txBody>
      </p:sp>
    </p:spTree>
    <p:extLst>
      <p:ext uri="{BB962C8B-B14F-4D97-AF65-F5344CB8AC3E}">
        <p14:creationId xmlns:p14="http://schemas.microsoft.com/office/powerpoint/2010/main" val="39786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FAA5A99-8EA0-4FD1-8B39-89B1545BC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2" y="489734"/>
            <a:ext cx="11531600" cy="22467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3).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系动词的现在分词不可作后置定语，此时要用从句来表示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，如：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Those </a:t>
            </a:r>
            <a:r>
              <a:rPr lang="en-US" altLang="zh-CN" sz="2800" b="1" u="sng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being busy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don’t have to go. (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应改为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Those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 are busy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don’t have to go.)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His brother </a:t>
            </a:r>
            <a:r>
              <a:rPr lang="en-US" altLang="zh-CN" sz="2800" b="1" u="sng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being a PLA man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18 years old.   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应改为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 is) 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91071BE-4BA1-4A30-8418-BE789A92D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" y="3992526"/>
            <a:ext cx="1190134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4).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不及物动词的过去分词不可作后置定语，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此时要用从句来表示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，如：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lion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died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this zoo the other day was a mother lion.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应改为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which/that died)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0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BFA39F2-D839-4A81-97D5-76AABC519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46" y="269995"/>
            <a:ext cx="11737454" cy="10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5).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过去分词作定语时，它所表示的动作可以在谓语动作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之前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发生，也可以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没有一定的时间性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，如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217E426-CD95-411D-874F-BC1C45C17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1" y="1827172"/>
            <a:ext cx="8610600" cy="33919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this the book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recommended by our teacher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</a:p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meeting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held last week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very important.</a:t>
            </a:r>
          </a:p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is a man </a:t>
            </a:r>
            <a:r>
              <a:rPr lang="en-US" altLang="zh-CN" sz="2800" b="1" dirty="0">
                <a:solidFill>
                  <a:srgbClr val="1DB56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loved by all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hate to see letters </a:t>
            </a:r>
            <a:r>
              <a:rPr lang="en-US" altLang="zh-CN" sz="2800" b="1" dirty="0">
                <a:solidFill>
                  <a:srgbClr val="1DB56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written in pencil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BCD28E-BBF0-3359-4CBA-B3D912806515}"/>
              </a:ext>
            </a:extLst>
          </p:cNvPr>
          <p:cNvSpPr txBox="1"/>
          <p:nvPr/>
        </p:nvSpPr>
        <p:spPr>
          <a:xfrm>
            <a:off x="8707177" y="2388231"/>
            <a:ext cx="749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谓语动作</a:t>
            </a:r>
            <a:r>
              <a:rPr lang="zh-CN" altLang="en-US" sz="1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9AC68F-F8FB-293B-F9EE-12C43A2606C6}"/>
              </a:ext>
            </a:extLst>
          </p:cNvPr>
          <p:cNvSpPr txBox="1"/>
          <p:nvPr/>
        </p:nvSpPr>
        <p:spPr>
          <a:xfrm>
            <a:off x="8707177" y="4220582"/>
            <a:ext cx="7899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无一定时间性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3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0ECC2C4-38B7-4146-AED8-5AAE32249DA9}"/>
              </a:ext>
            </a:extLst>
          </p:cNvPr>
          <p:cNvSpPr/>
          <p:nvPr/>
        </p:nvSpPr>
        <p:spPr>
          <a:xfrm>
            <a:off x="9605320" y="1174794"/>
            <a:ext cx="2043052" cy="7916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FFFFDF-BDB0-4FE9-8DF9-381E15E8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51" y="68978"/>
            <a:ext cx="11577698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注①：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若被动动作现刻</a:t>
            </a:r>
            <a:r>
              <a:rPr lang="zh-CN" altLang="en-US" sz="2800" b="1" dirty="0">
                <a:solidFill>
                  <a:srgbClr val="1DB56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正在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发生，或是与谓语动作</a:t>
            </a:r>
            <a:r>
              <a:rPr lang="zh-CN" altLang="en-US" sz="2800" b="1" dirty="0">
                <a:solidFill>
                  <a:srgbClr val="1DB56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同时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发生，可用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zh-CN" altLang="en-US" sz="2800" b="1" u="sng" dirty="0">
                <a:solidFill>
                  <a:srgbClr val="CC33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现在分词的被动态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来表示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1B581B-3C0C-47B6-B21F-F5E5C704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326" y="1191171"/>
            <a:ext cx="10829925" cy="12967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The meeting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being held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is very important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We must keep a secret of the things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being discussed here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BC429DE-D9C3-467E-9161-142AC726F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51" y="3308995"/>
            <a:ext cx="1142206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注②：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若被动动作表一个</a:t>
            </a:r>
            <a:r>
              <a:rPr lang="zh-CN" altLang="en-US" sz="2800" b="1" dirty="0">
                <a:solidFill>
                  <a:srgbClr val="1DB56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未来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的动作，可用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不定式的被动态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来表示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06FE656-E460-4F23-AC06-064FF7CE5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774" y="4386441"/>
            <a:ext cx="10964008" cy="12967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The meeting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to be held next week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is very important.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Please tell me the subjects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to be discussed at the next meeting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5EE900-A7C3-4C97-8193-093F25024998}"/>
              </a:ext>
            </a:extLst>
          </p:cNvPr>
          <p:cNvSpPr txBox="1"/>
          <p:nvPr/>
        </p:nvSpPr>
        <p:spPr>
          <a:xfrm>
            <a:off x="9691476" y="1247434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正在被</a:t>
            </a:r>
            <a:r>
              <a:rPr lang="en-US" altLang="zh-CN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41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0" grpId="0"/>
      <p:bldP spid="11" grpId="0"/>
      <p:bldP spid="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397F99B7-278E-469C-8185-4F26FC094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42" y="230971"/>
            <a:ext cx="1138828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6).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能作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后置定语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单个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过去分词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是非常有限的，它们是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concerned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有关的)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used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用过的)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given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给予的)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involved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所涉及的)等。这些词也可作前置定语，但表意有所不同。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C2B0FB5-3ABE-443C-A74E-8A3C85532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199" y="1615966"/>
            <a:ext cx="621349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concerned look            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关切的神情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comrade concerned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有关的同志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used car                        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旧车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textbooks used        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用过的教科书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given time                 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特定的时间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time given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给予的时间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involved problems    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复杂的问题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problem involved    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所涉及的问题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4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iḍe">
            <a:extLst>
              <a:ext uri="{FF2B5EF4-FFF2-40B4-BE49-F238E27FC236}">
                <a16:creationId xmlns:a16="http://schemas.microsoft.com/office/drawing/2014/main" id="{4C7CF7C8-4F03-4895-A637-A8AC81D5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52399"/>
            <a:ext cx="9296400" cy="581025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做表语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E7DFA-1C4F-47D5-B95D-9CC3F171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56" y="844902"/>
            <a:ext cx="11242394" cy="309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现在分词多表示主语所具有的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特征或属性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；过去分词多表示主语所处的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。现在分词表示“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令人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”，过去分词表示“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感到…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”，如：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news was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exciting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appeared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satisfied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my answer.</a:t>
            </a:r>
          </a:p>
        </p:txBody>
      </p:sp>
    </p:spTree>
    <p:extLst>
      <p:ext uri="{BB962C8B-B14F-4D97-AF65-F5344CB8AC3E}">
        <p14:creationId xmlns:p14="http://schemas.microsoft.com/office/powerpoint/2010/main" val="164243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98897E6-7F32-408F-BD59-6FF76A5F9EBB}"/>
              </a:ext>
            </a:extLst>
          </p:cNvPr>
          <p:cNvSpPr txBox="1"/>
          <p:nvPr/>
        </p:nvSpPr>
        <p:spPr>
          <a:xfrm>
            <a:off x="523875" y="110595"/>
            <a:ext cx="11144250" cy="2869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注①：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已经成为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形容词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的分词，可以用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very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修饰；没有完全成为形容词的分词宜用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much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quite，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有时也可用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very much，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I’m very much pleased.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He’s very much worried about his health.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2C0E01B-8EF4-F819-98EC-9E3509832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4" y="3365853"/>
            <a:ext cx="1074723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注②：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过去分词作表语时，应注意与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被动结构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的区别。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CBD2C6A-6091-A7C6-32FE-25978CF08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4" y="3964525"/>
            <a:ext cx="1021383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系表结构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说明主语的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状态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或具有的性质、特点；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B6F55E-B0DD-AB65-3E83-023658E3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4" y="4474130"/>
            <a:ext cx="993011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被动结构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强调谓语动作，指主语所承受的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动作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69A54D7-A90A-4F45-AF3F-896D1FC9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94" y="5157862"/>
            <a:ext cx="10308404" cy="137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small village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surrounded by trees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状态)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small village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was soon surrounded by enemy soldiers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动作)</a:t>
            </a:r>
          </a:p>
        </p:txBody>
      </p:sp>
    </p:spTree>
    <p:extLst>
      <p:ext uri="{BB962C8B-B14F-4D97-AF65-F5344CB8AC3E}">
        <p14:creationId xmlns:p14="http://schemas.microsoft.com/office/powerpoint/2010/main" val="243394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0F5B6A-9F14-4496-A0FD-F78F2AF0F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48" y="215827"/>
            <a:ext cx="10298258" cy="19350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800" b="1" u="sng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系表结构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常用一般现在或一般过去时态；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b.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一般不带状语；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c.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可以有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不及物动词的过去分词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。如：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is gone. </a:t>
            </a:r>
            <a:endParaRPr lang="zh-CN" altLang="en-US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46B45-38E5-4F5A-B832-ED33A5504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48" y="2665819"/>
            <a:ext cx="10390207" cy="19350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sz="2800" b="1" u="sng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被动结构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有多种时态，常与主动语态的时态一致；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b.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可以带时间、方式或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短语作状语；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c.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必须是及物动词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53EC7-B950-4DDA-97D2-764D40D33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41" y="4956324"/>
            <a:ext cx="9950369" cy="137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I’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 interested in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chess.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was interested by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you told me.</a:t>
            </a:r>
          </a:p>
        </p:txBody>
      </p:sp>
    </p:spTree>
    <p:extLst>
      <p:ext uri="{BB962C8B-B14F-4D97-AF65-F5344CB8AC3E}">
        <p14:creationId xmlns:p14="http://schemas.microsoft.com/office/powerpoint/2010/main" val="320032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iḍe">
            <a:extLst>
              <a:ext uri="{FF2B5EF4-FFF2-40B4-BE49-F238E27FC236}">
                <a16:creationId xmlns:a16="http://schemas.microsoft.com/office/drawing/2014/main" id="{4C7CF7C8-4F03-4895-A637-A8AC81D5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74"/>
            <a:ext cx="10858500" cy="747853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作宾补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D28E20F-C2A6-4CAA-8566-063469312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061374"/>
            <a:ext cx="11586387" cy="195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要求分词或分词短语作补足语的多是一些“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感觉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”和“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使役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”动词。包括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feel,  see,  hear,  notice,  watch, smell, get,  have,  make,  want, find,  keep,  imagine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等。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782F2C3D-9AC0-4AE3-887E-DA10D733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3335307"/>
            <a:ext cx="11724610" cy="130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作宾补说明宾语是动作的发出者，形成逻辑上的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主谓关系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  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过去分词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作宾补，表示宾语是动作的承受者，形成逻辑上的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动宾关系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708193-3FE2-6CAA-E4FB-1294E24D378A}"/>
              </a:ext>
            </a:extLst>
          </p:cNvPr>
          <p:cNvSpPr txBox="1"/>
          <p:nvPr/>
        </p:nvSpPr>
        <p:spPr>
          <a:xfrm>
            <a:off x="2839424" y="4962909"/>
            <a:ext cx="56749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him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becoming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king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engaged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B7A5DD1-1BD8-443F-A4D1-2066CC87F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51" y="747811"/>
            <a:ext cx="10901400" cy="510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做宾补，如：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I’m sorry to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kept you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waiting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so long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I could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feel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cold wind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blowing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on my face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He tried to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start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engine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running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The words immediately </a:t>
            </a:r>
            <a:r>
              <a:rPr lang="en-US" altLang="zh-CN" sz="2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 all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laughing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</a:t>
            </a:r>
            <a:r>
              <a:rPr lang="zh-CN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引起</a:t>
            </a:r>
            <a:r>
              <a:rPr lang="en-US" altLang="zh-CN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…; </a:t>
            </a:r>
            <a:r>
              <a:rPr lang="zh-CN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使开始做</a:t>
            </a:r>
            <a:r>
              <a:rPr lang="en-US" altLang="zh-CN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注意：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现在分词做宾补表示动作与谓语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同时发生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正在进行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 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强调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动作过程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5035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6">
            <a:extLst>
              <a:ext uri="{FF2B5EF4-FFF2-40B4-BE49-F238E27FC236}">
                <a16:creationId xmlns:a16="http://schemas.microsoft.com/office/drawing/2014/main" id="{9CA5F10E-16E1-4457-B75C-E66B5A5C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027" y="1130300"/>
            <a:ext cx="10725873" cy="381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 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过去分词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做宾补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</a:t>
            </a:r>
            <a:r>
              <a:rPr lang="en-US" altLang="zh-CN" sz="2800" b="1" dirty="0">
                <a:solidFill>
                  <a:srgbClr val="24415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watched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TV set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carried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out of the room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Last year they </a:t>
            </a:r>
            <a:r>
              <a:rPr lang="en-US" altLang="zh-CN" sz="2800" b="1" dirty="0">
                <a:solidFill>
                  <a:srgbClr val="24415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house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rebuilt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 you speak English, be sure to</a:t>
            </a:r>
            <a:r>
              <a:rPr lang="en-US" altLang="zh-CN" sz="2800" b="1" dirty="0">
                <a:solidFill>
                  <a:srgbClr val="24415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make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yourself 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understood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You’d better </a:t>
            </a:r>
            <a:r>
              <a:rPr lang="en-US" altLang="zh-CN" sz="2800" b="1" dirty="0">
                <a:solidFill>
                  <a:srgbClr val="24415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your shoes 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mended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注意：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过去分词做宾语补足语表示动作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完成结果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，并有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被动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意义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26767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AA78015C-D6E3-4441-8A40-BAF05E130EC4}"/>
              </a:ext>
            </a:extLst>
          </p:cNvPr>
          <p:cNvSpPr txBox="1">
            <a:spLocks noChangeArrowheads="1"/>
          </p:cNvSpPr>
          <p:nvPr/>
        </p:nvSpPr>
        <p:spPr>
          <a:xfrm>
            <a:off x="3086582" y="2102734"/>
            <a:ext cx="6629400" cy="231616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5400" b="1">
                <a:solidFill>
                  <a:srgbClr val="FF33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5400" b="1">
                <a:solidFill>
                  <a:srgbClr val="FF3300"/>
                </a:solidFill>
                <a:latin typeface="Times New Roman" panose="02020603050405020304" pitchFamily="18" charset="0"/>
              </a:rPr>
              <a:t>Part 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5400" b="1">
                <a:solidFill>
                  <a:srgbClr val="000000"/>
                </a:solidFill>
                <a:latin typeface="Times New Roman" panose="02020603050405020304" pitchFamily="18" charset="0"/>
              </a:rPr>
              <a:t>To-infinitive</a:t>
            </a:r>
            <a:r>
              <a:rPr lang="zh-CN" altLang="en-US" sz="5400" b="1">
                <a:solidFill>
                  <a:srgbClr val="000000"/>
                </a:solidFill>
                <a:latin typeface="Times New Roman" panose="02020603050405020304" pitchFamily="18" charset="0"/>
              </a:rPr>
              <a:t> 不定式</a:t>
            </a:r>
            <a:endParaRPr lang="en-US" altLang="zh-CN" sz="5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08AA678B-E969-4AAF-A6E3-44BE9B8A9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43" y="694149"/>
            <a:ext cx="11115914" cy="488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③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前面的例子可变为被动结构，宾补就成了主补，与谓语一起称为“复合谓语”，如：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They kept us waiting for quite a long time.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We heard her singing that song again. 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I found one of the glasses broken. 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were kept waitin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quite a long time.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She 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was heard singing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that song again.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One of the glasses </a:t>
            </a:r>
            <a:r>
              <a:rPr lang="en-US" altLang="zh-CN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was found broken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endParaRPr lang="zh-CN" altLang="en-US" sz="2800" b="1" dirty="0">
              <a:solidFill>
                <a:srgbClr val="CC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1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BD72430-6728-4C4E-89D6-9F0ACF0E1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88" y="890929"/>
            <a:ext cx="11644424" cy="17772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有些动词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只能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现在分词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作宾语补足语，包括：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35000"/>
              </a:lnSpc>
              <a:defRPr/>
            </a:pPr>
            <a:r>
              <a:rPr lang="en-US" altLang="zh-CN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catch</a:t>
            </a:r>
            <a:r>
              <a:rPr lang="en-US" altLang="zh-CN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keep, mind, prevent, remember, stop, start, smell, excuse, spy, </a:t>
            </a:r>
            <a:r>
              <a:rPr lang="en-US" altLang="zh-CN" sz="2800" b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send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等，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848EB5C-A4C5-4D73-9641-E7F2251A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59" y="2668147"/>
            <a:ext cx="10745791" cy="380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She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caught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her son </a:t>
            </a:r>
            <a:r>
              <a:rPr lang="en-US" altLang="zh-CN" sz="2800" b="1" u="sng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smoking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cigarette.   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逮个正着</a:t>
            </a:r>
            <a:endParaRPr lang="en-US" altLang="zh-CN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don’t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mind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joking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I like it.</a:t>
            </a:r>
          </a:p>
          <a:p>
            <a:pPr eaLnBrk="1" hangingPunct="1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heavy rain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prevented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us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coming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here on time.</a:t>
            </a:r>
          </a:p>
          <a:p>
            <a:pPr eaLnBrk="1" hangingPunct="1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don’t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remember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him ever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saying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anything like that.</a:t>
            </a:r>
          </a:p>
          <a:p>
            <a:pPr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explosion </a:t>
            </a:r>
            <a:r>
              <a:rPr lang="en-US" altLang="zh-CN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sent</a:t>
            </a:r>
            <a:r>
              <a:rPr lang="en-US" altLang="zh-CN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glass </a:t>
            </a:r>
            <a:r>
              <a:rPr lang="en-US" altLang="zh-CN" sz="2800" b="1" u="sng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flying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everywhere.  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使得</a:t>
            </a:r>
            <a:r>
              <a:rPr lang="en-US" altLang="zh-CN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迅速移动</a:t>
            </a:r>
          </a:p>
        </p:txBody>
      </p:sp>
    </p:spTree>
    <p:extLst>
      <p:ext uri="{BB962C8B-B14F-4D97-AF65-F5344CB8AC3E}">
        <p14:creationId xmlns:p14="http://schemas.microsoft.com/office/powerpoint/2010/main" val="314529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F6E6EB7-185A-4D10-ACF4-1C5B22511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99" y="443343"/>
            <a:ext cx="60244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⑤</a:t>
            </a:r>
            <a:r>
              <a:rPr lang="zh-CN" altLang="en-US" b="1" dirty="0"/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have/get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后面要求宾补的两种情况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C9516E7-C994-49E8-8C9D-97C52ABF2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399" y="1309430"/>
            <a:ext cx="66912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 sb doing </a:t>
            </a:r>
            <a:r>
              <a:rPr lang="en-US" altLang="zh-CN" sz="2800" b="1" dirty="0" err="1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让人（老是）做某事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789DBE-288A-4DFD-BC9A-AE19C10BC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832650"/>
            <a:ext cx="66624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She 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working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day after day.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don’t 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speaking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 rudely to me.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05EEBA9-03E2-45AF-AAEC-B1F640C80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399" y="3018098"/>
            <a:ext cx="100349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 </a:t>
            </a:r>
            <a:r>
              <a:rPr lang="en-US" altLang="zh-CN" sz="2800" b="1" dirty="0" err="1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(sb) done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使某事发生（被做），让别人做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1A5B9EB-E2E6-4A48-9319-F07178B6F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3541318"/>
            <a:ext cx="79422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You’d better 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have/get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your hair 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cut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They should 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him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examined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 a good doctor.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They two 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wedding picture 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taken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yesterday.</a:t>
            </a:r>
          </a:p>
        </p:txBody>
      </p:sp>
    </p:spTree>
    <p:extLst>
      <p:ext uri="{BB962C8B-B14F-4D97-AF65-F5344CB8AC3E}">
        <p14:creationId xmlns:p14="http://schemas.microsoft.com/office/powerpoint/2010/main" val="306673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iḍe">
            <a:extLst>
              <a:ext uri="{FF2B5EF4-FFF2-40B4-BE49-F238E27FC236}">
                <a16:creationId xmlns:a16="http://schemas.microsoft.com/office/drawing/2014/main" id="{4C7CF7C8-4F03-4895-A637-A8AC81D5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80" y="195975"/>
            <a:ext cx="10425896" cy="52322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作状语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C9B61EB-434D-45F1-92E9-CD7AEC384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18" y="822084"/>
            <a:ext cx="11898182" cy="130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1、分词作状语描述谓语动作发生的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时间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原因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条件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结果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伴随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情况、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行为</a:t>
            </a:r>
            <a:r>
              <a:rPr lang="zh-CN" altLang="en-US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或对谓语加以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补充说明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7D9F70-D7C7-49C4-8429-56F946EF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18" y="2336490"/>
            <a:ext cx="11699708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常放句首或句尾，有时也可插在句子的主谓语之间。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77E2A6E-819D-4F54-94D5-8CA0305F4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18" y="3650026"/>
            <a:ext cx="104258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3、分词作状语时，</a:t>
            </a:r>
            <a:r>
              <a:rPr lang="zh-CN" altLang="en-US" sz="2800" b="1" dirty="0">
                <a:solidFill>
                  <a:srgbClr val="FF33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它的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逻辑主语</a:t>
            </a:r>
            <a:r>
              <a:rPr lang="zh-CN" alt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必须</a:t>
            </a:r>
            <a:r>
              <a:rPr lang="zh-CN" altLang="en-US" sz="2800" b="1" dirty="0">
                <a:solidFill>
                  <a:srgbClr val="FF33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句子主语</a:t>
            </a:r>
            <a:r>
              <a:rPr lang="zh-CN" altLang="en-US" sz="2800" b="1" dirty="0">
                <a:solidFill>
                  <a:srgbClr val="FF33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保持一致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2C5D5F5E-344B-4FBE-8455-398C885B9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18" y="4718972"/>
            <a:ext cx="11699708" cy="130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有时为了明确时间、条件或结果，分词前可加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when,　while,　if/unless, 　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thus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等连接词。</a:t>
            </a:r>
          </a:p>
        </p:txBody>
      </p:sp>
    </p:spTree>
    <p:extLst>
      <p:ext uri="{BB962C8B-B14F-4D97-AF65-F5344CB8AC3E}">
        <p14:creationId xmlns:p14="http://schemas.microsoft.com/office/powerpoint/2010/main" val="283168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iḍe">
            <a:extLst>
              <a:ext uri="{FF2B5EF4-FFF2-40B4-BE49-F238E27FC236}">
                <a16:creationId xmlns:a16="http://schemas.microsoft.com/office/drawing/2014/main" id="{4C7CF7C8-4F03-4895-A637-A8AC81D5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-14147"/>
            <a:ext cx="10858500" cy="10287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现在分词作状语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60543D9-4136-477A-9F5A-FF533DA2F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366749"/>
            <a:ext cx="1010566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①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现在分词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作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伴随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状语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，表示</a:t>
            </a:r>
            <a:r>
              <a:rPr lang="zh-CN" altLang="en-US" sz="2800" b="1" u="sng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陪衬性的动作或伴随情况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D6F7CE5-6255-4730-81D6-A3C9ACE95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2242165"/>
            <a:ext cx="10105664" cy="27617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例如：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children ran out of the room,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laughing and talking merrily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They stood there for an hour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watching the game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She sat at the desk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reading a newspaper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58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iḍe">
            <a:extLst>
              <a:ext uri="{FF2B5EF4-FFF2-40B4-BE49-F238E27FC236}">
                <a16:creationId xmlns:a16="http://schemas.microsoft.com/office/drawing/2014/main" id="{4C7CF7C8-4F03-4895-A637-A8AC81D5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75" y="-93902"/>
            <a:ext cx="10858500" cy="10287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6194056-8744-4C13-8EAA-E57304AE7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77" y="1450181"/>
            <a:ext cx="74222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D6009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分词表示的必须是主语的一个动作；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78624F-AB5E-48C3-A5BF-50E3D6957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77" y="2197100"/>
            <a:ext cx="100911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D6009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分词的动作和谓语的动作（或状态）是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发生的；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760DDA-CAD9-4FAF-AB31-51C535D6B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76" y="2963228"/>
            <a:ext cx="10252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D6009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分词表比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较次要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的动作，对谓语动作或状态加以说明；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7DA88EF-0DC8-4F31-85D7-8AEFEA572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75" y="3805774"/>
            <a:ext cx="106120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D6009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大部分放在谓语之后；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BFFC699-6400-488D-A77E-496D568B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75" y="4571902"/>
            <a:ext cx="106120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D6009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e.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分词有时可以与句子的其他部分用逗号隔开。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149380F4-E96A-43EB-BB29-D7309519D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390313"/>
            <a:ext cx="3184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作伴随状语时：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0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6FAAE87-D88A-4714-8E30-293317C7C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955" y="664986"/>
            <a:ext cx="11275133" cy="1082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② 现在分词作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方式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状语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表示行为方式或手段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这类状语可以放在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句首或句末，有时还可句中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。如：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CE1607-E0CD-4FCD-8573-E3B489A3A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870" y="2114150"/>
            <a:ext cx="10298259" cy="20292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Following the guide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they started to climb.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Working this way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they greatly reduced the cost.</a:t>
            </a:r>
          </a:p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by jeep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we visited a number of cities.</a:t>
            </a:r>
          </a:p>
        </p:txBody>
      </p:sp>
    </p:spTree>
    <p:extLst>
      <p:ext uri="{BB962C8B-B14F-4D97-AF65-F5344CB8AC3E}">
        <p14:creationId xmlns:p14="http://schemas.microsoft.com/office/powerpoint/2010/main" val="21412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F85E09F-944C-4907-9596-D3E6DD00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86" y="476194"/>
            <a:ext cx="8245593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③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现在分词作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原因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状语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b="1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表示原因或理由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C517EFC-8903-4688-81D7-757A436AC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28" y="1583284"/>
            <a:ext cx="11845144" cy="268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Seeing nobody at home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she decided to leave them a note.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knowing her address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we couldn’t get in touch with her.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Being so poor in those days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we couldn’t afford to send the boy to hospital.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5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iḍe">
            <a:extLst>
              <a:ext uri="{FF2B5EF4-FFF2-40B4-BE49-F238E27FC236}">
                <a16:creationId xmlns:a16="http://schemas.microsoft.com/office/drawing/2014/main" id="{4C7CF7C8-4F03-4895-A637-A8AC81D5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13" y="223627"/>
            <a:ext cx="10695361" cy="770004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5B1983B-4CCB-4FC4-A6CC-2A9455A13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" y="1345350"/>
            <a:ext cx="10306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分词动作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lang="zh-CN" alt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谓语动作</a:t>
            </a: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之前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发生，则要用</a:t>
            </a: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完成式</a:t>
            </a:r>
            <a:r>
              <a:rPr lang="en-US" altLang="zh-CN" sz="2800" b="1" dirty="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having done</a:t>
            </a:r>
            <a:endParaRPr lang="zh-CN" altLang="en-US" sz="2800" b="1" dirty="0">
              <a:highlight>
                <a:srgbClr val="FFFF00"/>
              </a:highligh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FC9E4E2-07A5-4C30-B08D-E6DA90839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3" y="2220289"/>
            <a:ext cx="11794174" cy="197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Having finished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his homework, he </a:t>
            </a:r>
            <a:r>
              <a:rPr lang="en-US" altLang="zh-CN" sz="2800" b="1" dirty="0">
                <a:solidFill>
                  <a:srgbClr val="3399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went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 to play basketball.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Having worked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among the peasants for many years, he </a:t>
            </a:r>
            <a:r>
              <a:rPr lang="en-US" altLang="zh-CN" sz="2800" b="1" dirty="0">
                <a:solidFill>
                  <a:srgbClr val="3399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knew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them very well.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having received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answer, he </a:t>
            </a:r>
            <a:r>
              <a:rPr lang="en-US" altLang="zh-CN" sz="2800" b="1" dirty="0">
                <a:solidFill>
                  <a:srgbClr val="3399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decided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write another letter.</a:t>
            </a:r>
          </a:p>
        </p:txBody>
      </p:sp>
    </p:spTree>
    <p:extLst>
      <p:ext uri="{BB962C8B-B14F-4D97-AF65-F5344CB8AC3E}">
        <p14:creationId xmlns:p14="http://schemas.microsoft.com/office/powerpoint/2010/main" val="60333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4A91B55-82AF-484E-BB02-863354C6D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22" y="129351"/>
            <a:ext cx="9973518" cy="5491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④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现在分词作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时间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状语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（相当于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引导的从句），如：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E47368-9870-4406-8305-CF61FF86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74" y="886585"/>
            <a:ext cx="11454451" cy="1970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Turning around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she saw a police car driving up.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Hearing the news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they all jumped with joy.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Seeing those pictures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he couldn’t help thinking of those days in Utah. 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DFCEA9-7DE3-297D-2B1D-445DC9049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22" y="3064656"/>
            <a:ext cx="11645753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9C24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注①：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以上分词表示的是一个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极短暂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的动作，该动作一发生，谓语动作立即发生。这类分词一般放在句首，表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“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就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…”</a:t>
            </a:r>
          </a:p>
          <a:p>
            <a:pPr>
              <a:defRPr/>
            </a:pP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如果两个动作是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完全同时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发生的，多用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分词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BD7DE8C-35B8-2A3F-097D-DB10E8ABD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68" y="4735588"/>
            <a:ext cx="11518064" cy="10277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 careful 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crossing the street.   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Don’t mention this 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talking to him.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27395-3EA2-5978-AC08-FCFC553C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68" y="5971415"/>
            <a:ext cx="12303563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9C24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注②：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如果要强调谓语动作前，分词动作已经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完成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，要用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完成式(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having done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9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8" y="-268286"/>
            <a:ext cx="10858500" cy="1028700"/>
          </a:xfrm>
        </p:spPr>
        <p:txBody>
          <a:bodyPr>
            <a:norm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动词不定式（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Infinitive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74493-F796-4DF0-B26B-F967D147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918697"/>
            <a:ext cx="4692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动词不定式的基本构成：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287C5A7-A215-462A-A413-8E83FC744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29" y="1506398"/>
            <a:ext cx="100767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由不定式符号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加动词原形构成。其否定式由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not+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不定式构成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2857ECE-2D3F-4019-9D7F-2FFC8FD6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764" y="2171700"/>
            <a:ext cx="94978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肯定式：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否定式：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 to do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Group 65">
            <a:extLst>
              <a:ext uri="{FF2B5EF4-FFF2-40B4-BE49-F238E27FC236}">
                <a16:creationId xmlns:a16="http://schemas.microsoft.com/office/drawing/2014/main" id="{A6DE537D-31DB-43F3-BF93-98B057966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64809"/>
              </p:ext>
            </p:extLst>
          </p:nvPr>
        </p:nvGraphicFramePr>
        <p:xfrm>
          <a:off x="1085833" y="3021011"/>
          <a:ext cx="8639192" cy="3281364"/>
        </p:xfrm>
        <a:graphic>
          <a:graphicData uri="http://schemas.openxmlformats.org/drawingml/2006/table">
            <a:tbl>
              <a:tblPr/>
              <a:tblGrid>
                <a:gridCol w="175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6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主动态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被动态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9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一般式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to do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to be done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完成式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to have done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to have been done 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进行式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to be doing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4329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ṡḻiḍe">
            <a:extLst>
              <a:ext uri="{FF2B5EF4-FFF2-40B4-BE49-F238E27FC236}">
                <a16:creationId xmlns:a16="http://schemas.microsoft.com/office/drawing/2014/main" id="{4C4C4783-8967-459B-9AA0-CBA05652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065" y="0"/>
            <a:ext cx="12124218" cy="10287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延续性动词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终止性动词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的现在分词在时间含义上的区别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E2C397-7580-4F41-A8E4-ADC4724EF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35" y="1205554"/>
            <a:ext cx="116422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延续性动词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的分词相当于一个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过去进行时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的从句；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终止性动词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的分词结构相当于一个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一般过去时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的从句。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C9FB2EE-D84E-4EB3-9ED7-BA94D7766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35" y="2513486"/>
            <a:ext cx="119987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Walking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the street the other day, I came across an old friend of mine.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8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 </a:t>
            </a:r>
            <a:r>
              <a:rPr lang="en-US" altLang="zh-CN" sz="2800" b="1" u="sng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was walking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the street the other day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A16B47-2BF5-4914-38FF-A53BF4D38C9B}"/>
              </a:ext>
            </a:extLst>
          </p:cNvPr>
          <p:cNvSpPr txBox="1"/>
          <p:nvPr/>
        </p:nvSpPr>
        <p:spPr>
          <a:xfrm>
            <a:off x="344335" y="4421701"/>
            <a:ext cx="6693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altLang="zh-CN" sz="28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arrived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airport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A96C50-BD71-DD6C-EE7E-05BD1C54D657}"/>
              </a:ext>
            </a:extLst>
          </p:cNvPr>
          <p:cNvSpPr txBox="1"/>
          <p:nvPr/>
        </p:nvSpPr>
        <p:spPr>
          <a:xfrm>
            <a:off x="344335" y="3898481"/>
            <a:ext cx="8617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Arriving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 the airport, I found my flight had taken off.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27C090-E982-0FDA-8244-9204784B63ED}"/>
              </a:ext>
            </a:extLst>
          </p:cNvPr>
          <p:cNvSpPr txBox="1"/>
          <p:nvPr/>
        </p:nvSpPr>
        <p:spPr>
          <a:xfrm>
            <a:off x="344335" y="505480"/>
            <a:ext cx="152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9C24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注③</a:t>
            </a:r>
          </a:p>
        </p:txBody>
      </p:sp>
    </p:spTree>
    <p:extLst>
      <p:ext uri="{BB962C8B-B14F-4D97-AF65-F5344CB8AC3E}">
        <p14:creationId xmlns:p14="http://schemas.microsoft.com/office/powerpoint/2010/main" val="418896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/>
      <p:bldP spid="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2676F6D-A004-4584-96B9-1B3C69808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12" y="1180110"/>
            <a:ext cx="11248528" cy="504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Her husband died in 1942,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leaving her with five children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                                    (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结果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bus was held up by snowstorm, </a:t>
            </a:r>
            <a:r>
              <a:rPr lang="en-US" altLang="zh-CN" sz="2800" b="1" u="sng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thus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causing the delay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                           (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结果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Working hard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you will succeed.     (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Turning to the left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you will find the path leading to the site.                            (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Weighing almost one ton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the stone was moved by him alone.                (</a:t>
            </a: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让步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DF0C01F-BB60-40EE-8A12-555ADA8A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390" y="428255"/>
            <a:ext cx="1078706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⑤ 现在分词作状语还可以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表结果、条件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让步</a:t>
            </a:r>
          </a:p>
        </p:txBody>
      </p:sp>
    </p:spTree>
    <p:extLst>
      <p:ext uri="{BB962C8B-B14F-4D97-AF65-F5344CB8AC3E}">
        <p14:creationId xmlns:p14="http://schemas.microsoft.com/office/powerpoint/2010/main" val="408528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ṡḻiḍe">
            <a:extLst>
              <a:ext uri="{FF2B5EF4-FFF2-40B4-BE49-F238E27FC236}">
                <a16:creationId xmlns:a16="http://schemas.microsoft.com/office/drawing/2014/main" id="{4C7CF7C8-4F03-4895-A637-A8AC81D5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4" y="-165197"/>
            <a:ext cx="10858500" cy="10287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过去分词作状语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F98967-B11A-408D-99C7-80DBD1C5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54" y="1235673"/>
            <a:ext cx="1118789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⑥ </a:t>
            </a:r>
            <a:r>
              <a:rPr lang="zh-CN" altLang="en-US" sz="2800" b="1" u="sng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过去分词短语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作状语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，可修饰谓语，说明动作发生的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背景或情况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C4E0F02-114A-409D-91AF-AD691DF7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54" y="1997907"/>
            <a:ext cx="11187896" cy="185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Built in 1192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the bridge is over 900 years old.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Surrounded by a group of pupils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the old teacher walked into the room.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trainer appeared,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followed by six little dogs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749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1AFF658-6872-4DE5-B236-7032F8E38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29" y="208735"/>
            <a:ext cx="8458200" cy="5168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⑦ </a:t>
            </a:r>
            <a:r>
              <a:rPr lang="zh-CN" altLang="en-US" sz="2800" b="1" u="sng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过去分词短语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原因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（相当于一个原因状语从句）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3E248F2-2674-4713-BCF2-A84BB5C3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29" y="895809"/>
            <a:ext cx="11203801" cy="1183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children,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exhausted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fell asleep at once.</a:t>
            </a: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soon fell asleep,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exhausted by the journey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(= as he was exhausted…)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6512F2-0382-A2D0-CF88-55752758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103" y="2474893"/>
            <a:ext cx="11707794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⑧ </a:t>
            </a:r>
            <a:r>
              <a:rPr lang="zh-CN" altLang="en-US" sz="2800" b="1" u="sng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过去分词短语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有时可以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时间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（相当于时间状语从句）和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条件  </a:t>
            </a:r>
            <a:endParaRPr lang="en-US" altLang="zh-C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（相当于条件状语从句）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78E6F7-CA8D-18CB-6D0A-695FF226B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95" y="3850841"/>
            <a:ext cx="11707794" cy="22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United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we stand;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divided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we fall.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(=When / If we are united …)</a:t>
            </a:r>
          </a:p>
          <a:p>
            <a:pPr eaLnBrk="1" hangingPunct="1">
              <a:lnSpc>
                <a:spcPct val="13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Heated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water changes into steam.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(=When / If water is heated …)</a:t>
            </a:r>
          </a:p>
          <a:p>
            <a:pPr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Seen from the hill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the park looks amazing.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(=When / If the park is seen …)</a:t>
            </a:r>
            <a:endPara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4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3B7988B-712B-437E-A27D-586C30971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45" y="968506"/>
            <a:ext cx="11918655" cy="17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过去分词短语作状语时，前面有时可以加上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when, if, while, though, as if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等连词，这种结构可以看作是一种省略的状从（省略部分多为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rgbClr val="9C24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主语 + </a:t>
            </a:r>
            <a:r>
              <a:rPr lang="en-US" altLang="zh-CN" sz="2800" b="1" dirty="0">
                <a:solidFill>
                  <a:srgbClr val="9C24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）。需要注意的是，</a:t>
            </a:r>
            <a:r>
              <a:rPr lang="zh-CN" altLang="en-US" sz="2800" b="1" dirty="0">
                <a:solidFill>
                  <a:schemeClr val="accent2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省略的主语必须和主句的主语相同</a:t>
            </a:r>
            <a:endParaRPr lang="en-US" altLang="zh-CN" sz="2800" b="1" dirty="0">
              <a:solidFill>
                <a:schemeClr val="accent2"/>
              </a:solidFill>
              <a:highlight>
                <a:srgbClr val="FFFF00"/>
              </a:highligh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77D64D9-28AD-4155-8DDA-8DA6BB40D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45" y="3129569"/>
            <a:ext cx="11160889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/ When </a:t>
            </a:r>
            <a:r>
              <a:rPr lang="en-US" altLang="zh-CN" sz="2800" b="1" dirty="0">
                <a:solidFill>
                  <a:srgbClr val="E385C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(the water is)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heated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water changes into steam.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Even if </a:t>
            </a:r>
            <a:r>
              <a:rPr lang="en-US" altLang="zh-CN" sz="2800" b="1" dirty="0">
                <a:solidFill>
                  <a:srgbClr val="E385C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 am)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invited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 won’t go.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will not attack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unless </a:t>
            </a:r>
            <a:r>
              <a:rPr lang="en-US" altLang="zh-CN" sz="2800" b="1" dirty="0">
                <a:solidFill>
                  <a:srgbClr val="E385C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(we are)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attacked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girl is very shy, and never speaks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until </a:t>
            </a:r>
            <a:r>
              <a:rPr lang="en-US" altLang="zh-CN" sz="2800" b="1" dirty="0">
                <a:solidFill>
                  <a:srgbClr val="E385C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(she is) </a:t>
            </a:r>
            <a:r>
              <a:rPr lang="en-US" altLang="zh-CN" sz="28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spoken to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ïṡḻiḍe">
            <a:extLst>
              <a:ext uri="{FF2B5EF4-FFF2-40B4-BE49-F238E27FC236}">
                <a16:creationId xmlns:a16="http://schemas.microsoft.com/office/drawing/2014/main" id="{4C4C4783-8967-459B-9AA0-CBA05652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45" y="-209587"/>
            <a:ext cx="10858500" cy="10287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161043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EFB41E6-2A55-441A-9794-1E3A0A999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45" y="246354"/>
            <a:ext cx="634019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将下列非谓语短语改写为状语从句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305A220-B678-41AC-A244-F5F121166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45" y="971591"/>
            <a:ext cx="11566488" cy="29585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Not knowing her address, I can’t write to her.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 Entering the room, I saw a strange sight.   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Scolded by the teacher, he was very sad.</a:t>
            </a: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726BDC-45FB-5565-5200-B9CD3F93B63F}"/>
              </a:ext>
            </a:extLst>
          </p:cNvPr>
          <p:cNvSpPr txBox="1"/>
          <p:nvPr/>
        </p:nvSpPr>
        <p:spPr>
          <a:xfrm>
            <a:off x="256917" y="3184474"/>
            <a:ext cx="11692343" cy="2219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Not knowing  where to go, he asked a policeman . </a:t>
            </a:r>
            <a:b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Hearing  her friend was badly hurt, she burst into tears.</a:t>
            </a:r>
            <a:b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Knowing his team had won, he became happy at once.</a:t>
            </a:r>
          </a:p>
        </p:txBody>
      </p:sp>
    </p:spTree>
    <p:extLst>
      <p:ext uri="{BB962C8B-B14F-4D97-AF65-F5344CB8AC3E}">
        <p14:creationId xmlns:p14="http://schemas.microsoft.com/office/powerpoint/2010/main" val="59229939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AAA315B2-5469-4D67-8EE8-39B8F9E40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43" y="373583"/>
            <a:ext cx="10485476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现在分词表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主动进行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，过去分词表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被动完成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210AF380-3202-4AF2-A63A-91AAC332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43" y="1378169"/>
            <a:ext cx="11073114" cy="260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(Seeing/seen) from the top of the tower, we can see a beautiful factory.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(Seeing/seen) from the top of the tower, the factory looks beautiful.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(Hearing/heard) the bad news,  they couldn’t help crying.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(Giving/Given) more time, we could do it better. 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D4B7E6F3-5AD1-489B-A5DE-A4811FCF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25" y="1558817"/>
            <a:ext cx="1102988" cy="525163"/>
          </a:xfrm>
          <a:prstGeom prst="ellipse">
            <a:avLst/>
          </a:prstGeom>
          <a:solidFill>
            <a:srgbClr val="FF006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2CDE59AE-F77E-47DE-B554-1FFD12702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143" y="2176435"/>
            <a:ext cx="721545" cy="481705"/>
          </a:xfrm>
          <a:prstGeom prst="ellipse">
            <a:avLst/>
          </a:prstGeom>
          <a:solidFill>
            <a:srgbClr val="FF006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B14DC5DB-56AB-491E-9D71-E7054CD8B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1143" y="3369808"/>
            <a:ext cx="993314" cy="617147"/>
          </a:xfrm>
          <a:prstGeom prst="ellipse">
            <a:avLst/>
          </a:prstGeom>
          <a:solidFill>
            <a:srgbClr val="FF006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6B65C377-4D5F-4D63-8C46-7C9E3F65F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25" y="2776408"/>
            <a:ext cx="1297173" cy="617147"/>
          </a:xfrm>
          <a:prstGeom prst="ellipse">
            <a:avLst/>
          </a:prstGeom>
          <a:solidFill>
            <a:srgbClr val="FF006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37866438-CDAB-4D63-A503-A3CAD6F58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70" y="4459741"/>
            <a:ext cx="110731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分词做状语，其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逻辑主语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主句主语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一致。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分词与逻辑主语形成</a:t>
            </a:r>
            <a:r>
              <a:rPr lang="zh-CN" altLang="en-US" sz="2800" b="1" dirty="0">
                <a:solidFill>
                  <a:srgbClr val="255D3A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主谓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关系用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，形成</a:t>
            </a:r>
            <a:r>
              <a:rPr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动宾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关系用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过去分词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360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90B73E6-CD01-429E-9CF7-7D305DDB0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50" y="162632"/>
            <a:ext cx="759794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判断下列句子正误</a:t>
            </a:r>
            <a:r>
              <a:rPr lang="en-US" altLang="zh-C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并改正：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C87FF5B9-F36E-4D4A-963F-6065B5A5B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50" y="542816"/>
            <a:ext cx="10777879" cy="3408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learn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English well, a lot of practice must be done.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Seeing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the hill, the city is more beautiful.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Heating, water will boil.</a:t>
            </a:r>
          </a:p>
          <a:p>
            <a:pPr eaLnBrk="1" hangingPunct="1">
              <a:lnSpc>
                <a:spcPct val="2000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Getting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there, the door was found opened. 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F72C48-5D0C-1056-3729-8B4F9A7A198C}"/>
              </a:ext>
            </a:extLst>
          </p:cNvPr>
          <p:cNvSpPr txBox="1"/>
          <p:nvPr/>
        </p:nvSpPr>
        <p:spPr>
          <a:xfrm>
            <a:off x="639850" y="3950928"/>
            <a:ext cx="10777878" cy="2546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Being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ill, his classmate sent him to hospital.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get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in time, he told me to get up early.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Broken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by Jim, I can’t use the cup.</a:t>
            </a:r>
          </a:p>
        </p:txBody>
      </p:sp>
    </p:spTree>
    <p:extLst>
      <p:ext uri="{BB962C8B-B14F-4D97-AF65-F5344CB8AC3E}">
        <p14:creationId xmlns:p14="http://schemas.microsoft.com/office/powerpoint/2010/main" val="4659333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5F4EB3A-DD69-43ED-B442-000AC816A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1925638"/>
            <a:ext cx="250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AF610D6-4614-44E0-98C2-84C7599F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583" y="107686"/>
            <a:ext cx="4873424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0033CC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独立主格结构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6B02A3-709C-4A1C-A5F4-23D422D00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23" y="692461"/>
            <a:ext cx="11773098" cy="63401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一般来说，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分词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短语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作状语，其逻辑主语要和句子主语一致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。但有时候，分词动作不是由句子主语发出来的，它</a:t>
            </a:r>
            <a:r>
              <a:rPr lang="zh-CN" altLang="en-US" sz="2600" b="1" u="sng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有自己真正的发出者，即逻辑主语</a:t>
            </a:r>
            <a:r>
              <a:rPr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r>
              <a:rPr lang="en-US" altLang="zh-CN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Weather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244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permitting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’ll have a picnic next weekend.</a:t>
            </a:r>
          </a:p>
          <a:p>
            <a:pPr eaLnBrk="1" hangingPunct="1">
              <a:defRPr/>
            </a:pPr>
            <a:endParaRPr lang="en-US" altLang="zh-CN" sz="2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独立主格</a:t>
            </a: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结构有两部分组成：前一部份是</a:t>
            </a:r>
            <a:r>
              <a:rPr lang="zh-CN" altLang="en-US" sz="27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名词</a:t>
            </a:r>
            <a:r>
              <a:rPr lang="zh-CN" altLang="en-US" sz="27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</a:t>
            </a:r>
            <a:r>
              <a:rPr lang="zh-CN" altLang="en-US" sz="27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代词</a:t>
            </a: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，后一部分可为</a:t>
            </a:r>
            <a:r>
              <a:rPr lang="zh-CN" altLang="en-US" sz="2700" b="1" dirty="0">
                <a:solidFill>
                  <a:srgbClr val="9C24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非谓语</a:t>
            </a:r>
            <a:r>
              <a:rPr lang="zh-CN" altLang="en-US" sz="2700" b="1" dirty="0">
                <a:solidFill>
                  <a:srgbClr val="9C24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不定式、动名词和分词</a:t>
            </a:r>
            <a:r>
              <a:rPr lang="en-US" altLang="zh-CN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</a:t>
            </a:r>
            <a:r>
              <a:rPr lang="zh-CN" altLang="en-US" sz="2700" b="1" dirty="0">
                <a:solidFill>
                  <a:srgbClr val="9C24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形容词</a:t>
            </a:r>
            <a:r>
              <a:rPr lang="zh-CN" altLang="en-US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700" b="1" dirty="0">
                <a:solidFill>
                  <a:srgbClr val="9C24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副词</a:t>
            </a:r>
            <a:r>
              <a:rPr lang="zh-CN" altLang="en-US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sz="2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</a:t>
            </a:r>
            <a:r>
              <a:rPr lang="zh-CN" altLang="en-US" sz="2700" b="1" dirty="0">
                <a:solidFill>
                  <a:srgbClr val="9C24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介词短语</a:t>
            </a: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。前后两部分具有逻辑上的主谓关系。</a:t>
            </a:r>
            <a:endParaRPr lang="en-US" altLang="zh-CN" sz="27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endParaRPr lang="en-US" altLang="zh-CN" sz="27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defRPr/>
            </a:pP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独立主格结构本身不是句子，在句子中作</a:t>
            </a:r>
            <a:r>
              <a:rPr lang="zh-CN" altLang="en-US" sz="2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状语</a:t>
            </a: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，表时间、原因、条件、伴随、目的等。</a:t>
            </a:r>
            <a:endParaRPr lang="en-US" altLang="zh-CN" sz="27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defRPr/>
            </a:pPr>
            <a:endParaRPr lang="en-US" altLang="zh-CN" sz="27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defRPr/>
            </a:pP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独立主格结构在句中做</a:t>
            </a: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状语</a:t>
            </a: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，多用于书面语。 </a:t>
            </a:r>
            <a:endParaRPr lang="en-US" altLang="zh-CN" sz="27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r>
              <a:rPr lang="zh-CN" altLang="en-US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1AF917-5EA1-4D65-9C5C-16AB8EA62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23" y="1524787"/>
            <a:ext cx="78696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244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Given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more time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could do it better.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CB8490D-B257-44D9-BF9B-06F03B4A2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23" y="1961292"/>
            <a:ext cx="1026529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Nobody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244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having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any more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say,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meeting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was closed.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5AE905-D0B1-40D2-6C93-0392C3B64F1B}"/>
              </a:ext>
            </a:extLst>
          </p:cNvPr>
          <p:cNvSpPr txBox="1"/>
          <p:nvPr/>
        </p:nvSpPr>
        <p:spPr>
          <a:xfrm>
            <a:off x="6390295" y="200019"/>
            <a:ext cx="66347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Independent Genitive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2164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E241D54-230C-45CB-9ACC-999986E71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74" y="0"/>
            <a:ext cx="5764226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．独立主格的形式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B58CA4-6919-4AC8-B53C-CB060FB6B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2" y="756040"/>
            <a:ext cx="793180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）名词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b="1" dirty="0" err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ing</a:t>
            </a:r>
            <a:r>
              <a:rPr lang="en-US" altLang="zh-CN" sz="28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分词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及其短语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87C37B-41CF-4EFE-ABA9-5CCF7C3AD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25" y="1110787"/>
            <a:ext cx="11420354" cy="1307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moon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appearing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they decided to go on with their journey.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pupils are walking slowly,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their teacher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following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949881-F90E-4F1F-BA61-97B14EA0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2" y="2736151"/>
            <a:ext cx="7771169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）名词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altLang="zh-CN" sz="28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-ed </a:t>
            </a:r>
            <a:r>
              <a:rPr lang="zh-CN" altLang="en-US" sz="28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分词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及其短语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A31900F-B4BE-49BF-9DB9-8192C63E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25" y="3090899"/>
            <a:ext cx="8143770" cy="1307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Good-bye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said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we went home.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things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considered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it is a good plan.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A793B4A-374A-7F21-5DD3-21683A42E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2" y="4716263"/>
            <a:ext cx="5785558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）名词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28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不定式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及其短语</a:t>
            </a:r>
            <a:b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4D060B3-0B08-F1AB-93FD-3D556186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18" y="5058605"/>
            <a:ext cx="10898372" cy="1307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money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be paid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the driver, the police went away.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Here are the first two volumes,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third one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come out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next month.</a:t>
            </a:r>
          </a:p>
        </p:txBody>
      </p:sp>
    </p:spTree>
    <p:extLst>
      <p:ext uri="{BB962C8B-B14F-4D97-AF65-F5344CB8AC3E}">
        <p14:creationId xmlns:p14="http://schemas.microsoft.com/office/powerpoint/2010/main" val="383875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不定式各种形式的应用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45C106-3DD0-4339-8E30-86B5B44C46C9}"/>
              </a:ext>
            </a:extLst>
          </p:cNvPr>
          <p:cNvSpPr txBox="1"/>
          <p:nvPr/>
        </p:nvSpPr>
        <p:spPr>
          <a:xfrm>
            <a:off x="827589" y="1160463"/>
            <a:ext cx="1059288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（与谓语动词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发生或在谓语动词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之后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发生）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He happened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hotel when it caught fire.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He planned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go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abroad next year.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done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（与逻辑主语之间的关系是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关系，且发生在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将来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the building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completed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year.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doing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（与谓语动词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发生，且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正在进行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Look! He seems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reading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93741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4C9ABC2-2EF6-4BA2-B704-519D18CE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15" y="114195"/>
            <a:ext cx="569579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）名词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28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形容词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及其短语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2D092A0-A833-4E0E-B0E3-ECADE272E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62" y="610592"/>
            <a:ext cx="8593250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weather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(being) hot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we all went swimming.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Dinner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ready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the hostess asked her guests to be seated.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CBB6C6-E961-58CB-B016-237A7FBB8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15" y="2413348"/>
            <a:ext cx="5333511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）名词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28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副词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及其短语</a:t>
            </a:r>
            <a:b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BAA200-E348-6F83-5C1B-718BEDC9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62" y="2987260"/>
            <a:ext cx="6736781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meeting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(being) over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we left the room.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90E476-65CF-5495-910F-44BF0E5A3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83" y="4127847"/>
            <a:ext cx="533671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）名词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2800" b="1" dirty="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介词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及其短语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D6E80D9-D88D-CEFA-8AC8-AB689DC0F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62" y="4718961"/>
            <a:ext cx="6788140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She stood there,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book in hand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Everybody at home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we sat down to dinner.</a:t>
            </a:r>
          </a:p>
        </p:txBody>
      </p:sp>
    </p:spTree>
    <p:extLst>
      <p:ext uri="{BB962C8B-B14F-4D97-AF65-F5344CB8AC3E}">
        <p14:creationId xmlns:p14="http://schemas.microsoft.com/office/powerpoint/2010/main" val="399665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3E673BE-9AF5-4FA6-AFB6-D893CAE3A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63" y="186978"/>
            <a:ext cx="5012911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r>
              <a:rPr lang="en-US" altLang="zh-CN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+ 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复合宾语结构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3871230-F972-4414-8CD8-13767AB7D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26" y="1088496"/>
            <a:ext cx="11586308" cy="18158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这种结构也可以看成是一种独立主格结构。有较鲜明的特色：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后的宾语相当于该结构中的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逻辑主语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，其后面的词相当于这个结构中的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逻辑谓语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。这个结构很像一个用来说明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附带情况或细节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的，可以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起状语作用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的句子。翻译时，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原有的含意往往不翻译出来。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6FBFC6-9546-4645-A5E3-B1602C70A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26" y="3429000"/>
            <a:ext cx="11586309" cy="19538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+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名词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名词</a:t>
            </a:r>
            <a:b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brave man fought the tiger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stick his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only weapon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left the room in a hurry,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his desk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mass of books and scraps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32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0A4B912-855F-4A46-941D-9E3E0A802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2" y="362987"/>
            <a:ext cx="12380853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+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名词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介词短语</a:t>
            </a:r>
            <a:b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teacher came into the classroom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 book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his hand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was asleep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his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head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 his arms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Special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patienst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enjoy free medical treatment,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medicines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 half price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A0F9557-95E4-483C-AB8D-23FB29C9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92" y="3817358"/>
            <a:ext cx="10711204" cy="18158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+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名词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副词</a:t>
            </a:r>
            <a:b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went out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his hat 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square looks more beautiful than ever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her lights </a:t>
            </a: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952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FD19CB2-6F79-4307-B7D8-9C66D499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28" y="514844"/>
            <a:ext cx="9891388" cy="18158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+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名词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形容词</a:t>
            </a:r>
            <a:b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Don’t speak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your mouth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full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once lowly serfs now walk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heads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high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405DEB4-83B0-4B39-B08A-5D8F0FCB5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28" y="3209714"/>
            <a:ext cx="10679835" cy="2677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+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名词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现在分词</a:t>
            </a:r>
            <a:b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old man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leading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the two started toward the mountains.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everyone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surrounding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 we can certainly succeed.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She felt very nervous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 many people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looking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at her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157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A8F5F21-037F-41BB-BF32-F5D4F2D27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72" y="95693"/>
            <a:ext cx="10629418" cy="26001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+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名词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过去分词</a:t>
            </a:r>
            <a:b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the afternoon he worked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door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locked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died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his life’s work still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unfinished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his matter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settled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we left the room.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27C1818-AAB2-4A09-9EAE-80F535D13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71" y="3073685"/>
            <a:ext cx="11833447" cy="26001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+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名词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不定式</a:t>
            </a:r>
            <a:b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They are highly mechanized farms,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machinery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do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most of the work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was a severe test,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innumerable difficulties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be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overcome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five minutes 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go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before the last train left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we arrived here.</a:t>
            </a:r>
          </a:p>
        </p:txBody>
      </p:sp>
    </p:spTree>
    <p:extLst>
      <p:ext uri="{BB962C8B-B14F-4D97-AF65-F5344CB8AC3E}">
        <p14:creationId xmlns:p14="http://schemas.microsoft.com/office/powerpoint/2010/main" val="389224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F858266-B6F6-45F8-B422-351482007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69" y="651836"/>
            <a:ext cx="6781800" cy="149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 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</a:t>
            </a:r>
            <a:r>
              <a:rPr lang="en-US" altLang="zh-CN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 being +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主语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这种结构多表示原因。例如：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1F9E34B-13F2-427B-AC64-F259FF3F1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841" y="2567650"/>
            <a:ext cx="10809768" cy="195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 being no bus,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had to walk home in the cold wind.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 being a lot of books to read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he often studied till midnight.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08461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ṡḻiḍe">
            <a:extLst>
              <a:ext uri="{FF2B5EF4-FFF2-40B4-BE49-F238E27FC236}">
                <a16:creationId xmlns:a16="http://schemas.microsoft.com/office/drawing/2014/main" id="{4C4C4783-8967-459B-9AA0-CBA05652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75" y="379052"/>
            <a:ext cx="2990850" cy="557353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现在分词的体</a:t>
            </a:r>
          </a:p>
        </p:txBody>
      </p:sp>
      <p:graphicFrame>
        <p:nvGraphicFramePr>
          <p:cNvPr id="5" name="Group 33">
            <a:extLst>
              <a:ext uri="{FF2B5EF4-FFF2-40B4-BE49-F238E27FC236}">
                <a16:creationId xmlns:a16="http://schemas.microsoft.com/office/drawing/2014/main" id="{1F5E2561-A302-4EC1-99BB-0D1DA9CA1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06728"/>
              </p:ext>
            </p:extLst>
          </p:nvPr>
        </p:nvGraphicFramePr>
        <p:xfrm>
          <a:off x="3564926" y="148854"/>
          <a:ext cx="6734106" cy="1308629"/>
        </p:xfrm>
        <a:graphic>
          <a:graphicData uri="http://schemas.openxmlformats.org/drawingml/2006/table">
            <a:tbl>
              <a:tblPr/>
              <a:tblGrid>
                <a:gridCol w="1245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肯定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否定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一般式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doing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doing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完成式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having done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having done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 Box 2">
            <a:extLst>
              <a:ext uri="{FF2B5EF4-FFF2-40B4-BE49-F238E27FC236}">
                <a16:creationId xmlns:a16="http://schemas.microsoft.com/office/drawing/2014/main" id="{B6D7CA90-F297-E5B9-52F2-A1A5DFF42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91" y="1352307"/>
            <a:ext cx="11385287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现在分词的一般形式(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doing)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所表动作与谓语动作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同时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发生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09304BC-1986-111A-A424-226669487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4" y="2439918"/>
            <a:ext cx="12231942" cy="16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 I entered the room, I found him 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reading</a:t>
            </a:r>
            <a:r>
              <a:rPr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teacher came in, 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holding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flower in her left hand</a:t>
            </a:r>
            <a:r>
              <a:rPr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Examining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 patient carefully</a:t>
            </a:r>
            <a:r>
              <a:rPr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doctor paid special attention  to the pain in his chest.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31A9B6C-4A45-F651-2C4B-29787EC5D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91" y="4129677"/>
            <a:ext cx="10760597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 现在分词的完成式 (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having done)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分词动作发生在谓语动作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之前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。在句中经常作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状语，不可作定语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79994E7-2A3A-B85E-742E-634F873E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91" y="5170037"/>
            <a:ext cx="12149725" cy="16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having made </a:t>
            </a:r>
            <a:r>
              <a:rPr lang="en-US" altLang="zh-CN" sz="2400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adequate preparation, we postponed the sports meet.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Having examined </a:t>
            </a:r>
            <a:r>
              <a:rPr lang="en-US" altLang="zh-CN" sz="2400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patient carefully, the doctor went out of the ward to have a consultation with other doctors.</a:t>
            </a:r>
          </a:p>
        </p:txBody>
      </p:sp>
    </p:spTree>
    <p:extLst>
      <p:ext uri="{BB962C8B-B14F-4D97-AF65-F5344CB8AC3E}">
        <p14:creationId xmlns:p14="http://schemas.microsoft.com/office/powerpoint/2010/main" val="175834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ṡḻiḍe">
            <a:extLst>
              <a:ext uri="{FF2B5EF4-FFF2-40B4-BE49-F238E27FC236}">
                <a16:creationId xmlns:a16="http://schemas.microsoft.com/office/drawing/2014/main" id="{4C4C4783-8967-459B-9AA0-CBA05652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18" y="27375"/>
            <a:ext cx="3150338" cy="663679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现在分词被动态</a:t>
            </a:r>
          </a:p>
        </p:txBody>
      </p:sp>
      <p:graphicFrame>
        <p:nvGraphicFramePr>
          <p:cNvPr id="6" name="Group 42">
            <a:extLst>
              <a:ext uri="{FF2B5EF4-FFF2-40B4-BE49-F238E27FC236}">
                <a16:creationId xmlns:a16="http://schemas.microsoft.com/office/drawing/2014/main" id="{A7D54A3D-C5E8-4EEC-B3EC-BBBB30A3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50878"/>
              </p:ext>
            </p:extLst>
          </p:nvPr>
        </p:nvGraphicFramePr>
        <p:xfrm>
          <a:off x="4474272" y="27375"/>
          <a:ext cx="7518810" cy="1188762"/>
        </p:xfrm>
        <a:graphic>
          <a:graphicData uri="http://schemas.openxmlformats.org/drawingml/2006/table">
            <a:tbl>
              <a:tblPr/>
              <a:tblGrid>
                <a:gridCol w="1166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1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肯定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否定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一般式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being done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being done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完成式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having been done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having been done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096FE840-81E2-D287-5B36-856A7FA4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9" y="1166054"/>
            <a:ext cx="1199308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表一个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被动动作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时，若是现刻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正在进行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的，或与谓语动作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同时发生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，就可用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现在分词的被动态</a:t>
            </a:r>
            <a:r>
              <a:rPr lang="en-US" altLang="zh-CN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(being done)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。这种形式可以作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定语、状语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补语。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48F1728-DA5B-B88C-E969-F84A9AB0F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8" y="1997051"/>
            <a:ext cx="10795147" cy="220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 building </a:t>
            </a:r>
            <a:r>
              <a:rPr lang="en-US" altLang="zh-CN" sz="25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being repaired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our library. </a:t>
            </a:r>
            <a:r>
              <a:rPr lang="en-US" altLang="zh-CN" sz="25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sz="25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定语）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asked who was the man </a:t>
            </a:r>
            <a:r>
              <a:rPr lang="en-US" altLang="zh-CN" sz="25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being operated on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altLang="zh-CN" sz="25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sz="25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定语）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You’ll find the topic </a:t>
            </a:r>
            <a:r>
              <a:rPr lang="en-US" altLang="zh-CN" sz="25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being discussed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everywhere. </a:t>
            </a:r>
            <a:r>
              <a:rPr lang="en-US" altLang="zh-CN" sz="2500" b="1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sz="2500" b="1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宾补）</a:t>
            </a:r>
            <a:r>
              <a:rPr lang="zh-CN" altLang="en-US" sz="25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lang="en-US" altLang="zh-CN" sz="2500" b="1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we entered the village, we saw new houses </a:t>
            </a:r>
            <a:r>
              <a:rPr lang="en-US" altLang="zh-CN" sz="2500" b="1" dirty="0">
                <a:solidFill>
                  <a:srgbClr val="0099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being built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altLang="zh-CN" sz="2500" b="1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sz="2500" b="1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宾补）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4C12100-DB9B-CD22-32DC-2CF4E1582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59" y="5910171"/>
            <a:ext cx="12192000" cy="4848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altLang="zh-CN" sz="2500" b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Having been examined</a:t>
            </a:r>
            <a:r>
              <a:rPr lang="en-US" altLang="zh-CN" sz="25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5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carefully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the patient  was sent to the operation room.</a:t>
            </a:r>
            <a:endParaRPr lang="zh-CN" altLang="en-US" sz="25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25EF5-D055-7B11-5F42-FA76893C1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18" y="4147730"/>
            <a:ext cx="10413357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500" b="1" dirty="0">
                <a:solidFill>
                  <a:srgbClr val="3399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Being asked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give a performance, she couldn’t very well refuse</a:t>
            </a:r>
            <a:r>
              <a:rPr lang="en-US" altLang="zh-CN" sz="25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.（</a:t>
            </a:r>
            <a:r>
              <a:rPr lang="zh-CN" altLang="en-US" sz="25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状语）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500" b="1" dirty="0">
                <a:solidFill>
                  <a:srgbClr val="3399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Being examined 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 the doctor, the patient felt a pain in the chest. </a:t>
            </a:r>
            <a:r>
              <a:rPr lang="en-US" altLang="zh-CN" sz="25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sz="25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状语）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167547-44AF-43BF-D01C-7ABFD21929A9}"/>
              </a:ext>
            </a:extLst>
          </p:cNvPr>
          <p:cNvSpPr/>
          <p:nvPr/>
        </p:nvSpPr>
        <p:spPr>
          <a:xfrm>
            <a:off x="8880804" y="2922562"/>
            <a:ext cx="1571002" cy="506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7C8C40-1D72-EAAE-5DAB-8221189A19F4}"/>
              </a:ext>
            </a:extLst>
          </p:cNvPr>
          <p:cNvSpPr txBox="1"/>
          <p:nvPr/>
        </p:nvSpPr>
        <p:spPr>
          <a:xfrm>
            <a:off x="9037927" y="2954679"/>
            <a:ext cx="148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正在被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332240-4B0F-4561-E875-486DD085F65F}"/>
              </a:ext>
            </a:extLst>
          </p:cNvPr>
          <p:cNvSpPr txBox="1"/>
          <p:nvPr/>
        </p:nvSpPr>
        <p:spPr>
          <a:xfrm>
            <a:off x="99459" y="5897246"/>
            <a:ext cx="89366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Examined</a:t>
            </a:r>
            <a:r>
              <a:rPr lang="en-US" altLang="zh-CN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carefully, the patient was sent to the operation room. </a:t>
            </a:r>
            <a:endParaRPr lang="zh-CN" altLang="en-US" sz="25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48D766-0499-0CBD-574D-54ED8646E7E0}"/>
              </a:ext>
            </a:extLst>
          </p:cNvPr>
          <p:cNvSpPr txBox="1"/>
          <p:nvPr/>
        </p:nvSpPr>
        <p:spPr>
          <a:xfrm>
            <a:off x="0" y="5388789"/>
            <a:ext cx="9664995" cy="470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 若该被动动作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先于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谓语发生，则 有时还有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完成被动形式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，如：</a:t>
            </a:r>
          </a:p>
        </p:txBody>
      </p:sp>
    </p:spTree>
    <p:extLst>
      <p:ext uri="{BB962C8B-B14F-4D97-AF65-F5344CB8AC3E}">
        <p14:creationId xmlns:p14="http://schemas.microsoft.com/office/powerpoint/2010/main" val="147200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5" grpId="1"/>
      <p:bldP spid="7" grpId="0"/>
      <p:bldP spid="8" grpId="0" animBg="1"/>
      <p:bldP spid="9" grpId="0"/>
      <p:bldP spid="10" grpId="0"/>
      <p:bldP spid="12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ṡḻiḍe">
            <a:extLst>
              <a:ext uri="{FF2B5EF4-FFF2-40B4-BE49-F238E27FC236}">
                <a16:creationId xmlns:a16="http://schemas.microsoft.com/office/drawing/2014/main" id="{4C4C4783-8967-459B-9AA0-CBA05652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824" y="-8706"/>
            <a:ext cx="10858500" cy="10287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分词的体和语态总结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A6163F-CF55-4306-BEF1-AC4747BE0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1236266"/>
            <a:ext cx="42562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构成（以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study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go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为例）</a:t>
            </a:r>
          </a:p>
        </p:txBody>
      </p:sp>
      <p:graphicFrame>
        <p:nvGraphicFramePr>
          <p:cNvPr id="7" name="Group 6">
            <a:extLst>
              <a:ext uri="{FF2B5EF4-FFF2-40B4-BE49-F238E27FC236}">
                <a16:creationId xmlns:a16="http://schemas.microsoft.com/office/drawing/2014/main" id="{1D6C3325-EE73-4F24-BFCB-A8837DEFC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882468"/>
              </p:ext>
            </p:extLst>
          </p:nvPr>
        </p:nvGraphicFramePr>
        <p:xfrm>
          <a:off x="550318" y="2161672"/>
          <a:ext cx="10613985" cy="4190684"/>
        </p:xfrm>
        <a:graphic>
          <a:graphicData uri="http://schemas.openxmlformats.org/drawingml/2006/table">
            <a:tbl>
              <a:tblPr/>
              <a:tblGrid>
                <a:gridCol w="1782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2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4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42">
                <a:tc rowSpan="2" gridSpan="2"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及物与不及物动词</a:t>
                      </a:r>
                    </a:p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语态                            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时态             </a:t>
                      </a:r>
                    </a:p>
                    <a:p>
                      <a:pPr marL="0" marR="0" lvl="0" indent="2667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类别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及 物 动 词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不及物动词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338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2667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主动语态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被动语态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主动语态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94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现在分词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一般式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studying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being studied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going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2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完成式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having studied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having been studied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having gone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过去分词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一般式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studied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gone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1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449D281-56AA-45B8-A512-93F74B850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90" y="671052"/>
            <a:ext cx="11496675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 was a terrible noise ____ the sudden burst of light. 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followed        B. following          C. to be followed        D. being followed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Olympic Games, ____ in 776 B. C., didn’t include women until 1912. 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first playing 			B. to be first played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C. first played 			D. to be playing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What’s the language ____ in Germany?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A. speaking         B. spoken            C. be spoken          D. to speak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EEE76E3-2453-4CDE-ABA3-C692B32F7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89" y="1495691"/>
            <a:ext cx="117050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简析：首先，根据语法分析可知，句子后半部分是一个作定语、修饰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noise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的分词短语；再根据句意“一阵闪电之后，接着就是一声巨响。”可知，巨响应是主动，紧接在闪电之后的。因此，该题应选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2EAB87D-B9E1-47D4-9C82-3ED85732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89" y="4003705"/>
            <a:ext cx="117050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简析：首先，根据语法分析可知，待选部分是一个作定语、修饰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Olympic Games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的后置分词短语；再根据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Olympic Games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对于动词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play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来说只能是被动承受，且已完成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776 B. C.)。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因此，该题应选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A86F0A4-6A6A-4E6E-9A72-E16C833E0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99" y="6186948"/>
            <a:ext cx="12174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简析：该题应选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测试过去分词作后置定语表达被动，等于定语从句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which is spoken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0B9B8C3-1356-7251-F294-4924C7B63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89" y="83796"/>
            <a:ext cx="8616387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一起练练吧</a:t>
            </a:r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683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不定式各种形式的应用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7F0998-E53D-4136-A860-A7C801FA572B}"/>
              </a:ext>
            </a:extLst>
          </p:cNvPr>
          <p:cNvSpPr txBox="1"/>
          <p:nvPr/>
        </p:nvSpPr>
        <p:spPr>
          <a:xfrm>
            <a:off x="1059083" y="1479476"/>
            <a:ext cx="102609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have done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（发生在谓语动词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He pretended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have seen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film, but he didn’t in fact.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have been done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（发生在谓语动词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His bike is said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have been stolen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night.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have been doing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（发生在谓语动词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且一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正在进行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He is  said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have been living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tent since the earthquake.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902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1DC2128-077A-44CE-864F-92839A7D74F5}"/>
              </a:ext>
            </a:extLst>
          </p:cNvPr>
          <p:cNvSpPr txBox="1"/>
          <p:nvPr/>
        </p:nvSpPr>
        <p:spPr>
          <a:xfrm>
            <a:off x="0" y="172371"/>
            <a:ext cx="13087769" cy="651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people ____ to the party were famous scientists.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 invited           B. to invite         C. being invited       D. inviting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简析：该题应选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测试过去分词作后置定语表达被动，等于定语从句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were invited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artists ____ to the party were from South Africa.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 invited       B. to invite       C. being invited     D. had been invited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简析：该题应选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测试过去分词作后置定语表达被动，等于定语从句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were invited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____ last year, is very popular among the students in this school.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 open           B. opening          C. having opened       D. opened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简析：该题应选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测试过去分词短语作定语放在所修饰的名词后，可以用非限制性定语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从句“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was opened last year”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代替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textbooks ____ for teaching English as a foreign language came out in the 16th   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century.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 having written    B. to be written     C. being written    D. written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简析：该题应选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测试过去分词作后置定语表达被动，等于定语从句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were written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775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D122C8-8D98-49E6-A70F-87358DE99C48}"/>
              </a:ext>
            </a:extLst>
          </p:cNvPr>
          <p:cNvSpPr txBox="1"/>
          <p:nvPr/>
        </p:nvSpPr>
        <p:spPr>
          <a:xfrm>
            <a:off x="185838" y="361555"/>
            <a:ext cx="12006162" cy="5885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news sounds ____.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 encouraging   	B. encouraged   	C. encourage   	D. to encourage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简析：首先，根据语法分析可知，待选部分在句中应作表语，因为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sounds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在此句中用作连系动词；再根据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news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对于动词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来说应是主动关系，即这个消息本身就鼓舞人心。因此，该题应选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Bob do in the exams this time?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-Well, his father seems ____ with his results.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 pleasing       	 B. please            	C. pleased        	D. to please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简析：首先, 根据语法分析可知, 待选部分在句中应作表语。因为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seems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在此句中用作连系动词; 再根据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father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对于动词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来说应是被动关系, 即这个结果使他的父亲高兴; 换言之, 他的父亲因为受到这个结果的刺激而感到高兴。因此, 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C。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did the audience receive the new play?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-They got very ____.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A. excite          	B. excited          	 C. excitedly         	D. exciting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简析：该题应选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测试他们被那出新戏所打动。 </a:t>
            </a:r>
          </a:p>
        </p:txBody>
      </p:sp>
    </p:spTree>
    <p:extLst>
      <p:ext uri="{BB962C8B-B14F-4D97-AF65-F5344CB8AC3E}">
        <p14:creationId xmlns:p14="http://schemas.microsoft.com/office/powerpoint/2010/main" val="152822893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6822C6B-A79E-4887-8868-9D245214CA14}"/>
              </a:ext>
            </a:extLst>
          </p:cNvPr>
          <p:cNvSpPr txBox="1"/>
          <p:nvPr/>
        </p:nvSpPr>
        <p:spPr>
          <a:xfrm>
            <a:off x="240516" y="532085"/>
            <a:ext cx="11710967" cy="5026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morning she found the man ____ in bed, dead.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A. lying                 B. lie                  C. lay                D. laying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简析: 首先, 根据语法分析可知, 待选部分在句中应作宾补, 补充说明宾语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man;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再根据宾语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man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对于动词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来说应是主动关系, 而且,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这个动作与谓语动词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同时进行。因此, 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A。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-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morning. Can I help you?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-I’d like to have the package ____, madam.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A. be weighed      B. to be weighed     C. to weigh         D. weighed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简析: 首先, 根据语法分析可知, 待选部分在句中应作宾补, 补充说明宾语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package;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再根据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package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对于动词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来说, 只能是被动关系。因此，该题应选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D。</a:t>
            </a:r>
          </a:p>
        </p:txBody>
      </p:sp>
    </p:spTree>
    <p:extLst>
      <p:ext uri="{BB962C8B-B14F-4D97-AF65-F5344CB8AC3E}">
        <p14:creationId xmlns:p14="http://schemas.microsoft.com/office/powerpoint/2010/main" val="787787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A5F31F-D1A0-4B2E-BF0D-C2F4FB89F681}"/>
              </a:ext>
            </a:extLst>
          </p:cNvPr>
          <p:cNvSpPr txBox="1"/>
          <p:nvPr/>
        </p:nvSpPr>
        <p:spPr>
          <a:xfrm>
            <a:off x="80211" y="48126"/>
            <a:ext cx="12031579" cy="3530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can hardly imagine Peter ____ across the Atlantic Ocean in five days.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A. sail 	    B. sailing 		C. to sail            D. to have sailed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简析: 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测试动词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imagine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后要求跟动名词,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是动名词的逻辑主语。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wave your book in front of your face, you can feel the air ____ against your face.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A. moved            B. moving            C. moves             D. to move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简析: 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测试使役动词后用现在分词作宾补表示宾语正发出的动作。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D15DDF-CB96-6EB2-AD7C-7037D1641847}"/>
              </a:ext>
            </a:extLst>
          </p:cNvPr>
          <p:cNvSpPr txBox="1"/>
          <p:nvPr/>
        </p:nvSpPr>
        <p:spPr>
          <a:xfrm>
            <a:off x="-12032" y="3922642"/>
            <a:ext cx="12204032" cy="2182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football is played in 80 countries, ____ it the most popular sport in the world.</a:t>
            </a:r>
            <a:endParaRPr lang="zh-CN" altLang="en-US" sz="24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A. making          B. makes 		C. made 	     D. to make</a:t>
            </a:r>
            <a:endParaRPr lang="en-US" altLang="zh-CN" sz="24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简析：首先，根据语法分析可知，待选部分在整个句中应作状语；再根据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European football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来说应是主动关系，即欧洲足球使之本身成为一项最受世人欢迎的运动。因此，该题应选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A。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632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08411D-3F10-5187-CA73-825318E45BC4}"/>
              </a:ext>
            </a:extLst>
          </p:cNvPr>
          <p:cNvSpPr txBox="1"/>
          <p:nvPr/>
        </p:nvSpPr>
        <p:spPr>
          <a:xfrm>
            <a:off x="179103" y="68821"/>
            <a:ext cx="12012896" cy="2896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____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reply, he decided to write again.</a:t>
            </a:r>
            <a:endParaRPr lang="zh-CN" altLang="en-US" sz="20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A. Not receiving 			B. Receiving not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C. Not having received 		D. Having not received</a:t>
            </a:r>
            <a:endParaRPr lang="en-US" altLang="zh-CN" sz="20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简析：该题应选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C。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否定式是在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直接加非谓语动词前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若动作发生在主句动作之前时用非谓语的完成式。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visiting Minister expressed his satisfaction with the talks, ____ that he had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enjoyed his stay here.</a:t>
            </a:r>
            <a:endParaRPr lang="zh-CN" altLang="en-US" sz="20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A. having added 	      B. to add        C. adding          D. added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简析：该题应选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测试现在分词可以作补充说明的状语。　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274934-E243-D2AB-C603-5ABD858BB6F0}"/>
              </a:ext>
            </a:extLst>
          </p:cNvPr>
          <p:cNvSpPr txBox="1"/>
          <p:nvPr/>
        </p:nvSpPr>
        <p:spPr>
          <a:xfrm>
            <a:off x="179102" y="3160937"/>
            <a:ext cx="12012897" cy="313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“Can’t you read?” Mary said ____ to the notice.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A. angrily pointing 			B. and point angrily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C. angrily pointed 			D. and angrily pointing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简析：该题应选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测试现在分词作伴随状语，通过副词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angrily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进行干扰。若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答案为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pointed angrily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时也对。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The murderer was brought in, with his hands ____ behind his back.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A. being tied           B. having tied 	      C. to be tied            D. tied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简析：很显然，待选部分的逻辑主语是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hands，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只能是被动承受。因此，该题应选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D。 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540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F6D2AEF0-FD68-4270-A234-E26B84DE6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02" y="-3064"/>
            <a:ext cx="10960666" cy="67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cannot understand _____ such a well-paid job.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him to give up 			B. him to have given up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his giving up 			D. his being given up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Jane’s summer vacation in England led to _____ an Englishman.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her marry 			B. her to marry 		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her being married 		D. her marrying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She was sad because of _____ any chance left.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there being not 			B. there not being 		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not there being 			D. there was not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If you think a letter is too slow, why not _____ a telegram?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try to have sent 			B. trying to send 		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to try to send 			D. try sending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There is no chance _____ him today.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A. in seeing 				B. to seeing 			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C. of seeing 				D. about seeing 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A96EDF-9B11-4F7E-A9C0-4395A3599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02" y="911336"/>
            <a:ext cx="2362200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1E95277-A867-4841-AE14-3E3996D26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902" y="2282936"/>
            <a:ext cx="2362200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8A38F0E-AB17-4224-963F-393D95FE1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702" y="3121136"/>
            <a:ext cx="2590800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71503EE-C7B5-462E-98AA-C4738D4B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902" y="4873736"/>
            <a:ext cx="2133600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8EB7CADF-F28B-4367-8B9F-B360110E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02" y="6169136"/>
            <a:ext cx="1828800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821D0DA5-039D-4A14-8F1F-410B724F6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963" y="34925"/>
            <a:ext cx="9144000" cy="682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6. 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 know you like _____ . Would you like _____ with me now? 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A. to swim, to swim 		B. swimming, swimming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C. swimming, to swim 		D. to swim, swimming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7. Before _____, the machine must be checked. 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A. being used 			B. using it 			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C. being used to 			D. using 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8. To give up _____ means _____ . 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A. smoking, stopping smoking 	B. smoking, to stop smoking 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C. to smoke, to stop to smoke 	D. to smoke, stopping to smoke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9.  — What do you think of the book?    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—  Oh, excellent. It’s worth _____ a second time.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A. to read 				B. reading 			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C. to be read 			D. being read 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10.  “What has made you so upset?”    “________ my new bike.”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Lost                                              	B. Because of losing  	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Since I lost 			D. Losing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73600D7-A25B-4F18-A0EB-641E42F30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963" y="949325"/>
            <a:ext cx="3200400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F0E595-1F8D-41FC-8E66-1DA5FBCD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963" y="1787525"/>
            <a:ext cx="2057400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390CA8-AD6D-42FD-A0ED-309CC7D73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963" y="3082925"/>
            <a:ext cx="4267200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B38E6A-3B75-40E7-A1E0-094DF306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163" y="4759325"/>
            <a:ext cx="1600200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5DB1E7D-57AD-442D-A1D7-AD2ED523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763" y="6435725"/>
            <a:ext cx="1600200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EBCEE01-D5E1-484D-9136-CB386D77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044" y="117475"/>
            <a:ext cx="9144000" cy="662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11. </a:t>
            </a: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 still remember _____ to Beijing when I was six.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A. to take      B. taking      C. having taking      D. having been taken 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12. Some foreigner used to _____ on the left in their own countries, but now they have got used to _____ on the right in our country.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A. driving, drive 			B. drive, drive 		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C. drive, driving 			D. driving, driving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13. He remained ____ there, for he grew ____ in many things there.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A. staying, interesting  		B. staying, interested 	 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C. to stay, interest 			D. stayed, interested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14. It is important for parents and young people to learn how to get through to each other and develop skill in understanding and _____.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A. being understood 		B. to be understood 	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C. understand 			D. understood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15. _____ more trees is good for health and it is also important to stop waste from factories _____ our surroundings.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To plant, pollute 			B. Planting, to pollute 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Plant, polluting 			D. Planting, polluting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0A65D8B-BD3F-44C3-8F18-3959962FE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744" y="538580"/>
            <a:ext cx="2971800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CF2BC5-FCB8-4F59-9C26-4EF648E08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044" y="2098675"/>
            <a:ext cx="2438400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0D2E47-6A79-4739-9BE4-B1976C1F2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044" y="2860675"/>
            <a:ext cx="2895600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EE23FB-6DB9-4820-A16A-2DC9E9A38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044" y="4384675"/>
            <a:ext cx="2971800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58A46BE-A07A-447A-8458-5E714262D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844" y="6289675"/>
            <a:ext cx="3124200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1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E7C0DEC-8995-4587-B46A-93645DCBB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271"/>
            <a:ext cx="11417968" cy="62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16.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would appreciate _____ back this afternoon.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you to call 			B. you call 			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your calling 			D. you’re calling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17. How about the two of us _____ a walk down the garden?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to take 	        B. take 		C. taking 	   D. to be taking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18. “The light in the office is still on.”    “Oh, I forgot _____.”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turning it off 			B. turn it off  			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to turn it off 			D. having turned it off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19. “I must apologize for _____ ahead of time.”    “That’s all right.”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letting you not know 		B. not letting you know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letting you know not 		D. letting not you know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20. It happened ______ when I left the station, so I had to wait until the rain stopped.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to be raining　　　　 		B. to have rained　　　　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to rain　　 			D. raining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91BB84C-EB96-41B4-8983-B169AC79F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26622"/>
            <a:ext cx="2362200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D6D043-947A-4EDE-8D7E-43AAD1089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516" y="1860391"/>
            <a:ext cx="1524000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41328E-2F4F-48EA-ABFB-C9D1A3F41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20999"/>
            <a:ext cx="2273968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5B36B5-89E2-4C28-A4B7-83A9CE299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516" y="4094711"/>
            <a:ext cx="3276600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52B4601-664F-4963-BF45-5BBB5BFFC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5450378"/>
            <a:ext cx="2438400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9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2F5D0C-8BF2-4B01-AAA4-12BF5F9E3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42" y="486752"/>
            <a:ext cx="11185358" cy="588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____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attention, the trees could have grown better. </a:t>
            </a:r>
            <a:endParaRPr lang="en-US" altLang="zh-CN" sz="24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. Given 	    B . To give 		C . Giving          D . Having given</a:t>
            </a:r>
            <a:endParaRPr lang="en-US" altLang="zh-CN" sz="24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Climbing mountains was ____, so we all felt ____. </a:t>
            </a:r>
            <a:endParaRPr lang="en-US" altLang="zh-CN" sz="24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tiring ; tired   B. tired ; tiring   C. tiring ; tiring   D. tired ; tired</a:t>
            </a:r>
            <a:endParaRPr lang="en-US" altLang="zh-CN" sz="24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The ____ morning, the father came into the lonely house , ____ by his naughty boy . </a:t>
            </a:r>
            <a:endParaRPr lang="en-US" altLang="zh-CN" sz="24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following ; following 		B. followed ; followed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following ; followed 		D. followed ; following</a:t>
            </a:r>
            <a:endParaRPr lang="en-US" altLang="zh-CN" sz="24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 ____ these pictures, I couldn’t help thinking of those days when I was in Beijing and ____ from the top of a thirty-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storeyed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building, Beijing looks more magnificent. </a:t>
            </a:r>
            <a:endParaRPr lang="en-US" altLang="zh-CN" sz="24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Seeing ; seen   B. Seen ; seeing   C. Seeing ; seeing   D. Seen ; seen</a:t>
            </a:r>
            <a:endParaRPr lang="en-US" altLang="zh-CN" sz="24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White was glad to see the nurse ____ after her son and her daughter and was also pleased to see children well ____ care of in the nursery. </a:t>
            </a:r>
            <a:endParaRPr lang="en-US" altLang="zh-CN" sz="2400" b="1" dirty="0">
              <a:latin typeface="Times New Roman" panose="02020603050405020304" pitchFamily="18" charset="0"/>
              <a:ea typeface="Arial Unicode MS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looked ; taken 			B. looking ; taken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looked ; took 			D. looking ; taking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A0CF72C-4EF6-4318-A17B-B6B35BFA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42" y="937426"/>
            <a:ext cx="1487905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7C5A27-CEF0-4E19-BCB6-EAAE0DE5E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42" y="1623698"/>
            <a:ext cx="2185737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1B1E31-6A4B-41E6-9605-C087729E5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42" y="3238500"/>
            <a:ext cx="3352800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A726B7-F74A-4282-B42D-3D37757F6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42" y="4359552"/>
            <a:ext cx="2185737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485459D-1420-473C-9CE5-5E1AC3B4F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42" y="5480604"/>
            <a:ext cx="2514600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3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不定式不同“体”的用法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C189AEE-2496-48AF-B38B-BC3E4AEA6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779" y="1491818"/>
            <a:ext cx="10415747" cy="35050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不定式的动作与谓语动词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同时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发生时，用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一般形式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He wanted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see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you.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强调不定式的动作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正在进行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时，用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进行体形式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When I came in, he pretended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be reading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book.  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He is said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be writing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novel. 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强调不定式的动作在谓语动词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之前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发生时，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用完成体形式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He is said to have written a novel. I’m so glad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have seen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47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9223D68-0CCF-44EF-9E40-AC902DBD4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68" y="167312"/>
            <a:ext cx="11758863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26.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was fortunate to pick up a wallet ____ on the ground on the way home, but unfortunately for me, I found my </a:t>
            </a:r>
            <a:r>
              <a:rPr lang="en-US" altLang="zh-CN" sz="24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colour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TV set ____ when I got home.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lying; stolen        	B. laying; stealing       	C. lay; stolen        	 D. lying; stealing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27. ____ better attention , the vegetables could have grown better with the sun shining brightly in the sky and ____ them light.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Giving; given       B. Given; given      		C. Giving; giving      D. Given; giving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28. ____ his head high , the manager walked into the room to attend the meeting ____ then 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Holding ; being held 			B. Held ; holding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Having held ; held 			D. Held ; to be held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29. ____ but he still could not understand it.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Told many times 				B. Having been told many times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He had been told many times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Though he had been told many times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30. On hearing the ____ news, I was too ____ to sleep.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exciting ; excited 				B. excited ; exciting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exciting ; exciting 				D. excited ; excited 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A21D0DE-7488-4096-98EB-1639A2E5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68" y="890544"/>
            <a:ext cx="2133600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E687C4-A8FA-4EF3-945A-B1287C0E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370" y="1981199"/>
            <a:ext cx="2286000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D71288-93CD-4B2B-B787-A4FAAF1F5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98" y="3146212"/>
            <a:ext cx="3352800" cy="3810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AD6473-37FD-47BF-A5B6-B087F76E8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81" y="4624091"/>
            <a:ext cx="5312110" cy="352425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FE3B5F8-E20B-4DC0-A576-C401AC4B9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98" y="5706681"/>
            <a:ext cx="2895600" cy="457200"/>
          </a:xfrm>
          <a:prstGeom prst="rect">
            <a:avLst/>
          </a:prstGeom>
          <a:noFill/>
          <a:ln w="38100">
            <a:solidFill>
              <a:srgbClr val="FF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8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bldLvl="0" animBg="1"/>
      <p:bldP spid="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2D8239C-0BB0-4687-9456-3BF4AEB0C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84" y="853651"/>
            <a:ext cx="11921924" cy="56323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1.“______________________________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你有衣服要洗吗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)? the maid asked.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_______________________________ 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没有完成作业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),Tom was forbidden to watch TV.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_______________________________ 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正在刷油漆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), the house was not allowed to enter.</a:t>
            </a:r>
          </a:p>
          <a:p>
            <a:pPr algn="just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_______________________________ 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被邀请参加舞会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), Mary felt excited.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5.The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maths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problem _____________________________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很难算出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).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6.She was angry for ________________________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没有被邀请）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the ball.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7.The thief stole into the store_________________________(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没人看到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).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8.The driver ____________ 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该负责）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the little accident.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10.They were proud of ________________________________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被派往西藏去工作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).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11.When the teacher came in, Tom __________________________(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假装再看书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).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12. She is said ___________________________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写了一本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畅销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书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).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13.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____________________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从窗户往外看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), I can see many tall buildings.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14.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________________________(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从山顶往下看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), the city looks more beautiful.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15. ______________________(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我有很多活要干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I’m afraid I _________________________</a:t>
            </a:r>
          </a:p>
          <a:p>
            <a:pPr algn="just" eaLnBrk="1" hangingPunct="1"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没法帮忙修理这台电脑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122A021-854E-45CE-93EA-F8A3E8D09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687" y="2319831"/>
            <a:ext cx="495935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difficult to work out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7D952DFE-6FBA-4D06-92C3-6A8EC9D1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6698" y="2721525"/>
            <a:ext cx="4452511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 having been invited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EFFC8B1B-49C4-492E-8BC2-1F87584CB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018" y="3069716"/>
            <a:ext cx="291653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without being seen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702A87A-039F-48C4-AF6B-FF39F038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257" y="3415753"/>
            <a:ext cx="192190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to blame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B2EBD8D8-D549-4795-8DF2-5F84C2C4B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6329" y="3808868"/>
            <a:ext cx="506508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having been sent to work in Tibet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15BDB84-E3B9-46C1-A7C4-27EC505A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395" y="4129591"/>
            <a:ext cx="512830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pretended to be reading 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8323F0F1-C5A6-4E9E-964E-55B2B8B59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96" y="4494568"/>
            <a:ext cx="620411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have written a best-seller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0C45A537-B9CA-4D39-9E74-DE3B7B0ED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303" y="5623642"/>
            <a:ext cx="507727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zh-CN" sz="24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a lot of work to do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1BD6D8-AE47-C6ED-DE96-F17ADEC2A3BB}"/>
              </a:ext>
            </a:extLst>
          </p:cNvPr>
          <p:cNvSpPr txBox="1"/>
          <p:nvPr/>
        </p:nvSpPr>
        <p:spPr>
          <a:xfrm>
            <a:off x="588063" y="853651"/>
            <a:ext cx="667752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zh-CN" sz="23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 you have any clothes to be washed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93F526-7CC1-D0B0-8181-F51AEF5ED14C}"/>
              </a:ext>
            </a:extLst>
          </p:cNvPr>
          <p:cNvSpPr txBox="1"/>
          <p:nvPr/>
        </p:nvSpPr>
        <p:spPr>
          <a:xfrm>
            <a:off x="588063" y="1214494"/>
            <a:ext cx="667752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zh-CN" sz="23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 having finished his homework,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1972249-9DEE-3E2F-41F7-70C270F6E002}"/>
              </a:ext>
            </a:extLst>
          </p:cNvPr>
          <p:cNvSpPr txBox="1"/>
          <p:nvPr/>
        </p:nvSpPr>
        <p:spPr>
          <a:xfrm>
            <a:off x="636740" y="1595493"/>
            <a:ext cx="667752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zh-CN" sz="23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Being painted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0A5E5F-F271-28AD-6C7F-D8667312D51E}"/>
              </a:ext>
            </a:extLst>
          </p:cNvPr>
          <p:cNvSpPr txBox="1"/>
          <p:nvPr/>
        </p:nvSpPr>
        <p:spPr>
          <a:xfrm>
            <a:off x="588063" y="1981585"/>
            <a:ext cx="6677526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altLang="zh-CN" sz="2300" b="1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Having been invited to the ball,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2D8E2B-D63C-EF3A-F5DB-AEFBE1FCF4BE}"/>
              </a:ext>
            </a:extLst>
          </p:cNvPr>
          <p:cNvSpPr txBox="1"/>
          <p:nvPr/>
        </p:nvSpPr>
        <p:spPr>
          <a:xfrm>
            <a:off x="715890" y="4900676"/>
            <a:ext cx="482161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24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ym typeface="+mn-ea"/>
              </a:rPr>
              <a:t>Looking out of the window,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CA69FC4-8083-2086-ED45-210CA1ED8F67}"/>
              </a:ext>
            </a:extLst>
          </p:cNvPr>
          <p:cNvSpPr txBox="1"/>
          <p:nvPr/>
        </p:nvSpPr>
        <p:spPr>
          <a:xfrm>
            <a:off x="715890" y="5272618"/>
            <a:ext cx="667752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24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ym typeface="+mn-ea"/>
              </a:rPr>
              <a:t>Seen from top of the hill,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5ADE31-9942-DF4B-10E9-29AD1BB36837}"/>
              </a:ext>
            </a:extLst>
          </p:cNvPr>
          <p:cNvSpPr txBox="1"/>
          <p:nvPr/>
        </p:nvSpPr>
        <p:spPr>
          <a:xfrm>
            <a:off x="8001022" y="5591306"/>
            <a:ext cx="6677526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2400" b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ym typeface="+mn-ea"/>
              </a:rPr>
              <a:t>can’t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help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(to)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fix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the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computer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36993FDB-15FC-234B-77AA-245734180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84" y="168148"/>
            <a:ext cx="861638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完成句子</a:t>
            </a:r>
            <a:endParaRPr lang="en-US" altLang="zh-CN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058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6" grpId="0"/>
      <p:bldP spid="18" grpId="0"/>
      <p:bldP spid="20" grpId="0"/>
      <p:bldP spid="24" grpId="0"/>
      <p:bldP spid="26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-14966"/>
            <a:ext cx="10858500" cy="74295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不定式被动态的用法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61B78CC-8F89-49DE-8407-4C916A676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80" y="966787"/>
            <a:ext cx="10858500" cy="24622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A.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当不定式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和它所描述的名词或代词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构成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动宾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关系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被动语态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She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asked </a:t>
            </a:r>
            <a:r>
              <a:rPr lang="en-US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be sent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work in Tibet.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said </a:t>
            </a:r>
            <a:r>
              <a:rPr lang="en-US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have been translated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into English.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It is an honor for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be asked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speak here.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8DE45A-234F-481A-B8E2-F5889F3496EF}"/>
              </a:ext>
            </a:extLst>
          </p:cNvPr>
          <p:cNvSpPr txBox="1"/>
          <p:nvPr/>
        </p:nvSpPr>
        <p:spPr>
          <a:xfrm>
            <a:off x="522180" y="3640544"/>
            <a:ext cx="1140777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spcBef>
                <a:spcPct val="50000"/>
              </a:spcBef>
              <a:buFontTx/>
              <a:buAutoNum type="alphaUcPeriod" startAt="2"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句子中存在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和不定式构成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主谓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关系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的名词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代词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，尽管不定式与被修饰词是被动关系，也要用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主动语态</a:t>
            </a:r>
          </a:p>
          <a:p>
            <a:pPr marL="457200" indent="-457200" algn="just" eaLnBrk="1" hangingPunct="1">
              <a:spcBef>
                <a:spcPct val="50000"/>
              </a:spcBef>
              <a:buFontTx/>
              <a:buAutoNum type="arabicPeriod"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Give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him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some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book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read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 marL="457200" indent="-457200" algn="just"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Do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have any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clothes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wash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</a:p>
          <a:p>
            <a:pPr marL="457200" indent="-457200" algn="just"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24415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“Do </a:t>
            </a:r>
            <a:r>
              <a:rPr lang="en-US" altLang="zh-CN" sz="2800" b="1" dirty="0">
                <a:solidFill>
                  <a:srgbClr val="2441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you</a:t>
            </a:r>
            <a:r>
              <a:rPr lang="en-US" altLang="zh-CN" sz="2800" b="1" dirty="0">
                <a:solidFill>
                  <a:srgbClr val="24415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have any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clothes </a:t>
            </a:r>
            <a:r>
              <a:rPr lang="en-US" altLang="zh-CN" sz="2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be washed</a:t>
            </a:r>
            <a:r>
              <a:rPr lang="en-US" altLang="zh-CN" sz="2800" b="1" dirty="0">
                <a:solidFill>
                  <a:srgbClr val="24415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?” asked the maid.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9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3A783D5-36BD-42B8-B010-A8135FD1F653}"/>
              </a:ext>
            </a:extLst>
          </p:cNvPr>
          <p:cNvSpPr txBox="1"/>
          <p:nvPr/>
        </p:nvSpPr>
        <p:spPr>
          <a:xfrm>
            <a:off x="225706" y="121098"/>
            <a:ext cx="11740587" cy="6177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+be + easy \difficult \hard \pleasant \interesting \exciting \comfortable +to do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question is easy to answer. 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The boy is difficult to teach.</a:t>
            </a:r>
          </a:p>
          <a:p>
            <a:pPr marL="457200" indent="-457200" algn="just"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The house is to let. \The manager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to blame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.\The reason is not far to seek .</a:t>
            </a:r>
          </a:p>
          <a:p>
            <a:pPr marL="457200" indent="-457200"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 be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句型中，主动形式或被动形式均可但有时含意不同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There is nothing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do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now (we have nothing to do now).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现在没事干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There is nothing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be done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now (we can do nothing now).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现在没什么办法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There is nothing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see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(nothing is worth seeing).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没有东西值得看</a:t>
            </a:r>
          </a:p>
          <a:p>
            <a:pPr algn="just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There is nothing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be seen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看不见有什么东西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64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动词不定式（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Infinitive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74493-F796-4DF0-B26B-F967D147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540879"/>
            <a:ext cx="46923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动词不定式的句法作用法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287C5A7-A215-462A-A413-8E83FC744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8" y="2576278"/>
            <a:ext cx="113220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动词不定式有副词，形容词和名词的特征，因此在句中可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作主语、宾语、宾语补足语、表语、定语、状语，独立成分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8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>
            <a:extLst>
              <a:ext uri="{FF2B5EF4-FFF2-40B4-BE49-F238E27FC236}">
                <a16:creationId xmlns:a16="http://schemas.microsoft.com/office/drawing/2014/main" id="{9E67951C-87C2-4511-B0FA-407F45B7DA66}"/>
              </a:ext>
            </a:extLst>
          </p:cNvPr>
          <p:cNvSpPr txBox="1">
            <a:spLocks noChangeArrowheads="1"/>
          </p:cNvSpPr>
          <p:nvPr/>
        </p:nvSpPr>
        <p:spPr>
          <a:xfrm>
            <a:off x="660400" y="955876"/>
            <a:ext cx="9144000" cy="51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you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nice.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=It’s nice to see you.  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 want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you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 want him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you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My hope is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you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He is the man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you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I’m glad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you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 went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you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He went so early as </a:t>
            </a: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you.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59B52116-FABA-4BF0-BCD9-19AFE545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3" y="1665489"/>
            <a:ext cx="6477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2BA72AA7-B557-426D-B07D-22447B24D052}"/>
              </a:ext>
            </a:extLst>
          </p:cNvPr>
          <p:cNvSpPr>
            <a:spLocks/>
          </p:cNvSpPr>
          <p:nvPr/>
        </p:nvSpPr>
        <p:spPr bwMode="auto">
          <a:xfrm>
            <a:off x="4409633" y="1216226"/>
            <a:ext cx="73025" cy="647700"/>
          </a:xfrm>
          <a:prstGeom prst="rightBrace">
            <a:avLst>
              <a:gd name="adj1" fmla="val 736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46BF8BA-975D-45A1-9134-5C44C933C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142" y="1312907"/>
            <a:ext cx="20875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（作主语）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F66BC99C-9CC9-415A-9779-DAAE0AE9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2" y="2154417"/>
            <a:ext cx="25923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（作宾语）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843C0778-217B-4D18-9C0A-0E13D4BD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2657382"/>
            <a:ext cx="2593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（作宾补）</a:t>
            </a: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EE25354A-6038-4699-A8D8-4D13A2BE8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3244266"/>
            <a:ext cx="23764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（作表语）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A41F3880-ADC9-4FAA-8706-BB3CD4B0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2343" y="3730628"/>
            <a:ext cx="29511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（作定语）</a:t>
            </a: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0D3E5C59-5189-442F-9344-F31BC8A3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4308001"/>
            <a:ext cx="36004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（作原因状语）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4160901A-E835-4D73-AAF7-EB1DCCA4E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648" y="4978198"/>
            <a:ext cx="33845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（作目的状语）</a:t>
            </a:r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6141337D-703B-4CB4-A8BB-E2A5D6D72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5595937"/>
            <a:ext cx="182880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（作结果状语）</a:t>
            </a:r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id="{2452DBE0-191E-4E18-9631-FA12B25C7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05" y="146044"/>
            <a:ext cx="7924800" cy="52322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defTabSz="914332">
              <a:lnSpc>
                <a:spcPct val="90000"/>
              </a:lnSpc>
              <a:spcBef>
                <a:spcPct val="50000"/>
              </a:spcBef>
              <a:buFontTx/>
              <a:buNone/>
              <a:defRPr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说出不定式在句中的成分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3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[wallcoo">
            <a:extLst>
              <a:ext uri="{FF2B5EF4-FFF2-40B4-BE49-F238E27FC236}">
                <a16:creationId xmlns:a16="http://schemas.microsoft.com/office/drawing/2014/main" id="{8EE8F08A-7203-49A1-B6BF-FAA3B22E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902" y="2367988"/>
            <a:ext cx="4343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7">
            <a:extLst>
              <a:ext uri="{FF2B5EF4-FFF2-40B4-BE49-F238E27FC236}">
                <a16:creationId xmlns:a16="http://schemas.microsoft.com/office/drawing/2014/main" id="{C1771750-BDAA-4444-B159-AEEC8D925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02" y="920188"/>
            <a:ext cx="3352800" cy="990600"/>
          </a:xfrm>
          <a:prstGeom prst="wedgeEllipseCallout">
            <a:avLst>
              <a:gd name="adj1" fmla="val 74211"/>
              <a:gd name="adj2" fmla="val 238121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+mn-ea"/>
                <a:ea typeface="+mn-ea"/>
              </a:rPr>
              <a:t>   </a:t>
            </a:r>
            <a:r>
              <a:rPr lang="zh-CN" altLang="en-US" sz="2800" b="1">
                <a:latin typeface="+mn-ea"/>
                <a:ea typeface="+mn-ea"/>
              </a:rPr>
              <a:t>什么是非谓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n-ea"/>
                <a:ea typeface="+mn-ea"/>
              </a:rPr>
              <a:t>   语动词啊？</a:t>
            </a:r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id="{C87F9EA2-6812-4A45-BCE2-6F4CC8A5A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978" y="272488"/>
            <a:ext cx="5435922" cy="1521588"/>
          </a:xfrm>
          <a:prstGeom prst="wedgeEllipseCallout">
            <a:avLst>
              <a:gd name="adj1" fmla="val -39063"/>
              <a:gd name="adj2" fmla="val 180033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zh-CN" sz="2800" b="1" dirty="0">
                <a:latin typeface="+mn-ea"/>
                <a:ea typeface="+mn-ea"/>
              </a:rPr>
              <a:t>“</a:t>
            </a:r>
            <a:r>
              <a:rPr lang="zh-CN" altLang="en-US" sz="2800" b="1" dirty="0">
                <a:latin typeface="+mn-ea"/>
                <a:ea typeface="+mn-ea"/>
              </a:rPr>
              <a:t>非谓语非谓语”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  <a:r>
              <a:rPr lang="zh-CN" altLang="en-US" sz="2800" b="1" dirty="0">
                <a:latin typeface="+mn-ea"/>
                <a:ea typeface="+mn-ea"/>
              </a:rPr>
              <a:t>就是不是谓语的动词呗</a:t>
            </a:r>
            <a:r>
              <a:rPr lang="en-US" altLang="zh-CN" sz="2800" b="1" dirty="0">
                <a:latin typeface="+mn-ea"/>
                <a:ea typeface="+mn-ea"/>
              </a:rPr>
              <a:t>!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37" name="AutoShape 13">
            <a:extLst>
              <a:ext uri="{FF2B5EF4-FFF2-40B4-BE49-F238E27FC236}">
                <a16:creationId xmlns:a16="http://schemas.microsoft.com/office/drawing/2014/main" id="{826B5A59-B28B-4441-83AB-2E35DEF8B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702" y="2748988"/>
            <a:ext cx="2133600" cy="1143000"/>
          </a:xfrm>
          <a:prstGeom prst="wedgeRoundRectCallout">
            <a:avLst>
              <a:gd name="adj1" fmla="val 129818"/>
              <a:gd name="adj2" fmla="val 41392"/>
              <a:gd name="adj3" fmla="val 16667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n-ea"/>
                <a:ea typeface="+mn-ea"/>
              </a:rPr>
              <a:t>那不是谓语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+mn-ea"/>
                <a:ea typeface="+mn-ea"/>
              </a:rPr>
              <a:t>是什么呢？</a:t>
            </a:r>
          </a:p>
        </p:txBody>
      </p:sp>
      <p:sp>
        <p:nvSpPr>
          <p:cNvPr id="38" name="AutoShape 14">
            <a:extLst>
              <a:ext uri="{FF2B5EF4-FFF2-40B4-BE49-F238E27FC236}">
                <a16:creationId xmlns:a16="http://schemas.microsoft.com/office/drawing/2014/main" id="{FEFA89F4-1181-4B27-B1F4-A3F96C305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478" y="2300952"/>
            <a:ext cx="3188825" cy="1019536"/>
          </a:xfrm>
          <a:prstGeom prst="wedgeRoundRectCallout">
            <a:avLst>
              <a:gd name="adj1" fmla="val -109025"/>
              <a:gd name="adj2" fmla="val 103987"/>
              <a:gd name="adj3" fmla="val 16667"/>
            </a:avLst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latin typeface="+mn-ea"/>
                <a:ea typeface="+mn-ea"/>
              </a:rPr>
              <a:t>。。。。。。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799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92CF86A-8077-48AC-88DF-57E33EFBB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728" y="251362"/>
            <a:ext cx="18485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A.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作主语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E7CE30-4D2A-4241-9032-6D7F3F602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125" y="255332"/>
            <a:ext cx="77588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+mn-ea"/>
                <a:ea typeface="+mn-ea"/>
                <a:cs typeface="Times New Roman" panose="02020603050405020304" pitchFamily="18" charset="0"/>
              </a:rPr>
              <a:t>不定式做主语时，可以直接放在谓语动词之前。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2F4E8DE8-FE8C-4D2D-8333-107A750B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089" y="809695"/>
            <a:ext cx="3429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is to believe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E4A3A55-AA9B-4A59-882D-DCD67C2BC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1351827"/>
            <a:ext cx="57485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 get there in time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your fault.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B671E52-94A7-469E-BB41-B894B51D4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994437"/>
            <a:ext cx="10666819" cy="523220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注：常用 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形式主语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放在位于之后，使句子保持平衡。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FC3E5E7-EF23-4EF9-BC49-C6D69BFEF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44" y="3840686"/>
            <a:ext cx="7086600" cy="52322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句型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+ v+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宾语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（宾补）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to  do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43E37C4-2732-408E-9CE3-7F9E327B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45" y="3210322"/>
            <a:ext cx="62999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us an hour ___ get there by bus.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29C1928-4DFC-4D61-BD8F-0CB423E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906437"/>
            <a:ext cx="7086600" cy="52322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句型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+be + n. + to do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71B6EF78-BB9B-4C15-828B-188EAA2B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45" y="5322151"/>
            <a:ext cx="4734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our duty __ help the poor.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F34585D4-1819-4011-9DF2-CDD5E39A0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250" y="3219977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16A95B7-7D16-4908-946C-9F4F185F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2713902"/>
            <a:ext cx="7086600" cy="52322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句型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+ takes sb +some time + to  do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3BD8365-1CB4-47FE-B545-74D962735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287" y="4266937"/>
            <a:ext cx="6508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me happy __ just think about it.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E8BDB3F-C929-4FAA-99C2-B208C923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488" y="4278130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DD41EBEE-6163-4972-B76A-EDDD2B894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003" y="5284327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47553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8E884A72-0659-4097-8821-37852E03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2" y="325986"/>
            <a:ext cx="5679760" cy="523220"/>
          </a:xfrm>
          <a:prstGeom prst="rect">
            <a:avLst/>
          </a:prstGeom>
          <a:noFill/>
          <a:ln w="952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句型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adj. for/of sb. to do </a:t>
            </a:r>
            <a:r>
              <a:rPr lang="en-US" altLang="zh-CN" sz="2800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6BB66F05-95CA-4878-9069-220F38573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2" y="906683"/>
            <a:ext cx="433317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+ adj + 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b="1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sb to do sth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+ adj + 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2800" b="1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sb to do sth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DD1ECFA7-B2A1-4700-983B-4F9D49B5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2" y="1370633"/>
            <a:ext cx="31598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形容人的品质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A35962DB-BC2D-4202-AB2C-284A7D6B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2" y="913433"/>
            <a:ext cx="31598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形容事物性质 </a:t>
            </a: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FDCC72B9-BE11-4A64-BAE0-E8507AEA0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2" y="2354483"/>
            <a:ext cx="785018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It is easy ______ </a:t>
            </a:r>
            <a:r>
              <a:rPr lang="en-US" altLang="zh-CN" sz="2800" b="1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800" b="1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this work before ten.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It is honorable _______ </a:t>
            </a:r>
            <a:r>
              <a:rPr lang="en-US" altLang="zh-CN" sz="2800" b="1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2800" b="1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present at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birthday party. 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76626E02-96DD-4176-B8AC-323EC03BD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" y="3878483"/>
            <a:ext cx="1056003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</a:t>
            </a:r>
            <a:r>
              <a:rPr lang="en-US" altLang="zh-CN" sz="2800" b="1" dirty="0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___ </a:t>
            </a:r>
            <a:r>
              <a:rPr lang="en-US" altLang="zh-CN" sz="2800" b="1" dirty="0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give me some help.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</a:t>
            </a:r>
            <a:r>
              <a:rPr lang="en-US" altLang="zh-CN" sz="2800" b="1" dirty="0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impolite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___ </a:t>
            </a:r>
            <a:r>
              <a:rPr lang="en-US" altLang="zh-CN" sz="2800" b="1" dirty="0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speak to the teacher like that.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F241B908-5161-40BC-801C-E23406DB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2" y="4335683"/>
            <a:ext cx="6992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very kind to give me some help.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98E54DA4-7F8D-4E08-9E98-7976A7978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5232522"/>
            <a:ext cx="83742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impolite to speak to the teacher like that.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27" name="AutoShape 14">
            <a:extLst>
              <a:ext uri="{FF2B5EF4-FFF2-40B4-BE49-F238E27FC236}">
                <a16:creationId xmlns:a16="http://schemas.microsoft.com/office/drawing/2014/main" id="{FEBE1C02-A9AB-4BCA-B15B-E5469478D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2" y="2125883"/>
            <a:ext cx="2667000" cy="304800"/>
          </a:xfrm>
          <a:prstGeom prst="curvedDownArrow">
            <a:avLst>
              <a:gd name="adj1" fmla="val 175000"/>
              <a:gd name="adj2" fmla="val 350000"/>
              <a:gd name="adj3" fmla="val 333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AutoShape 15">
            <a:extLst>
              <a:ext uri="{FF2B5EF4-FFF2-40B4-BE49-F238E27FC236}">
                <a16:creationId xmlns:a16="http://schemas.microsoft.com/office/drawing/2014/main" id="{19EDDAB4-CAA1-4067-A887-6C4314444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2" y="3649883"/>
            <a:ext cx="1214438" cy="352425"/>
          </a:xfrm>
          <a:prstGeom prst="curvedDownArrow">
            <a:avLst>
              <a:gd name="adj1" fmla="val 68919"/>
              <a:gd name="adj2" fmla="val 137838"/>
              <a:gd name="adj3" fmla="val 333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A309D425-0ED9-4663-A9C4-F4AF8C01A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2" y="2354483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363AAB60-CB2D-4AEB-8AAF-55EADF46F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2" y="2811683"/>
            <a:ext cx="643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31" name="Text Box 18">
            <a:extLst>
              <a:ext uri="{FF2B5EF4-FFF2-40B4-BE49-F238E27FC236}">
                <a16:creationId xmlns:a16="http://schemas.microsoft.com/office/drawing/2014/main" id="{C69FA360-8C6C-4047-B7B5-D422B6114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2" y="3878483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AE03F2D-B689-4F2E-BCCA-0A333D3D5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2" y="477121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</p:txBody>
      </p:sp>
    </p:spTree>
    <p:extLst>
      <p:ext uri="{BB962C8B-B14F-4D97-AF65-F5344CB8AC3E}">
        <p14:creationId xmlns:p14="http://schemas.microsoft.com/office/powerpoint/2010/main" val="385791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C77D0E55-101E-4333-A82A-596EB39EB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656431"/>
            <a:ext cx="108585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如果主语是不定式（条件），表语也是不定式（结果）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2892E08B-D4A7-4B1B-8610-560462734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49" y="1364456"/>
            <a:ext cx="91587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_______(do) two things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at a time is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 neither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 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5B427968-8B7D-42A6-81B7-4759B083C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875631"/>
            <a:ext cx="44513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_______(see)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believe.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E18C9002-A992-4755-A420-32D6CAFE6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2630626"/>
            <a:ext cx="11261524" cy="321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系动词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be, appear, seem, prove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后用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形式做表语；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be to do, be about to do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结构表将来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14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____________ the large factory.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was just about ____________ (leave) the office when the phone rang.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His words proved ______________ (correct).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girl seems _________ (be) unhappy.</a:t>
            </a: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5F7DC54D-19E8-422F-A359-A808076C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391772"/>
            <a:ext cx="11295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 </a:t>
            </a:r>
          </a:p>
        </p:txBody>
      </p:sp>
      <p:sp>
        <p:nvSpPr>
          <p:cNvPr id="36" name="Text Box 13">
            <a:extLst>
              <a:ext uri="{FF2B5EF4-FFF2-40B4-BE49-F238E27FC236}">
                <a16:creationId xmlns:a16="http://schemas.microsoft.com/office/drawing/2014/main" id="{901D1A92-2208-4F8C-97BA-D0DAD87D1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24" y="1854806"/>
            <a:ext cx="11167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see</a:t>
            </a:r>
          </a:p>
        </p:txBody>
      </p:sp>
      <p:sp>
        <p:nvSpPr>
          <p:cNvPr id="37" name="Text Box 14">
            <a:extLst>
              <a:ext uri="{FF2B5EF4-FFF2-40B4-BE49-F238E27FC236}">
                <a16:creationId xmlns:a16="http://schemas.microsoft.com/office/drawing/2014/main" id="{1F231701-D204-42AB-AE73-D39D2E357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4902" y="4816422"/>
            <a:ext cx="2109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be correct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6E509EB8-4381-4EE1-9245-55C402F23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083" y="5341740"/>
            <a:ext cx="933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be</a:t>
            </a: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B05C42FB-4332-49B9-B7A3-0F5F57B78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147" y="4369215"/>
            <a:ext cx="1350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leave</a:t>
            </a:r>
          </a:p>
        </p:txBody>
      </p:sp>
      <p:sp>
        <p:nvSpPr>
          <p:cNvPr id="40" name="Text Box 18">
            <a:extLst>
              <a:ext uri="{FF2B5EF4-FFF2-40B4-BE49-F238E27FC236}">
                <a16:creationId xmlns:a16="http://schemas.microsoft.com/office/drawing/2014/main" id="{95F1148D-506E-4606-AEF5-D7E71ABFD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854" y="3845995"/>
            <a:ext cx="17924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to visit</a:t>
            </a:r>
          </a:p>
        </p:txBody>
      </p:sp>
      <p:sp>
        <p:nvSpPr>
          <p:cNvPr id="41" name="Text Box 4">
            <a:extLst>
              <a:ext uri="{FF2B5EF4-FFF2-40B4-BE49-F238E27FC236}">
                <a16:creationId xmlns:a16="http://schemas.microsoft.com/office/drawing/2014/main" id="{F38448B7-1502-4972-B350-4A34C7E88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97631"/>
            <a:ext cx="2546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B. </a:t>
            </a:r>
            <a:r>
              <a:rPr lang="zh-CN" altLang="en-US" dirty="0"/>
              <a:t>作表语 </a:t>
            </a:r>
          </a:p>
        </p:txBody>
      </p:sp>
    </p:spTree>
    <p:extLst>
      <p:ext uri="{BB962C8B-B14F-4D97-AF65-F5344CB8AC3E}">
        <p14:creationId xmlns:p14="http://schemas.microsoft.com/office/powerpoint/2010/main" val="18996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  <p:bldP spid="18" grpId="0"/>
      <p:bldP spid="35" grpId="0"/>
      <p:bldP spid="36" grpId="0"/>
      <p:bldP spid="37" grpId="0"/>
      <p:bldP spid="39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4">
            <a:extLst>
              <a:ext uri="{FF2B5EF4-FFF2-40B4-BE49-F238E27FC236}">
                <a16:creationId xmlns:a16="http://schemas.microsoft.com/office/drawing/2014/main" id="{F38448B7-1502-4972-B350-4A34C7E88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97631"/>
            <a:ext cx="2546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B. </a:t>
            </a:r>
            <a:r>
              <a:rPr lang="zh-CN" altLang="en-US" dirty="0"/>
              <a:t>作表语 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B78626C9-982C-4283-9DA7-94BD09613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" y="1876737"/>
            <a:ext cx="10853737" cy="159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当句子的主语是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aim, duty, hope, idea, job, plan, problem, wish, task, job, purpose ,thing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等为中心的名词时，后面可以用不定式做表语，用以说明主语所包含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内容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或者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目的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4635F7A3-3852-4F28-A522-F498C113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343" y="736229"/>
            <a:ext cx="7046913" cy="102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 job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teach English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 wish is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be a doctor.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984E3E71-877F-44E2-9B27-2873D50D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81" y="3613211"/>
            <a:ext cx="6316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24415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他的希望是在不远的将来买一辆轿车。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B2AF8B2-C948-40E4-A61A-817B9D7E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343" y="4184250"/>
            <a:ext cx="8283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wish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________ (buy) a car in the near future.  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D0944EE9-DD8B-47F0-B300-6CFAA69C2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300" y="4778375"/>
            <a:ext cx="5930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24415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最重要的事情是采取措施阻止污染．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171DBEDD-D9E3-49BF-AD9D-A71145507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81" y="5308600"/>
            <a:ext cx="10665319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most important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__________ (take) measures to prevent the pollution.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61D9965D-2766-4B95-A2CE-D60D3AE7E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082" y="4207719"/>
            <a:ext cx="11544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buy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BAEFFE35-4FCC-48B3-970E-8C7426DB7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170" y="5341384"/>
            <a:ext cx="12330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take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49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" fill="hold"/>
                                        <p:tgtEl>
                                          <p:spTgt spid="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" fill="hold"/>
                                        <p:tgtEl>
                                          <p:spTgt spid="2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>
            <a:extLst>
              <a:ext uri="{FF2B5EF4-FFF2-40B4-BE49-F238E27FC236}">
                <a16:creationId xmlns:a16="http://schemas.microsoft.com/office/drawing/2014/main" id="{4AB8D0D3-5C68-4D32-871A-298E09063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000" y="962331"/>
            <a:ext cx="9796000" cy="1310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31838" indent="-7318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作表语的不定式都带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但当主语部分有实义动词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to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可以省略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D72CCB6C-C68C-4E41-AD11-09FC89496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239" y="2468562"/>
            <a:ext cx="7486650" cy="66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Now the only thing we can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wait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6" name="Picture 5" descr="waiting1">
            <a:extLst>
              <a:ext uri="{FF2B5EF4-FFF2-40B4-BE49-F238E27FC236}">
                <a16:creationId xmlns:a16="http://schemas.microsoft.com/office/drawing/2014/main" id="{E3CBAAF4-C81B-42BF-BE2A-6F2FCA661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46" y="3635069"/>
            <a:ext cx="4934954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20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4">
            <a:extLst>
              <a:ext uri="{FF2B5EF4-FFF2-40B4-BE49-F238E27FC236}">
                <a16:creationId xmlns:a16="http://schemas.microsoft.com/office/drawing/2014/main" id="{F38448B7-1502-4972-B350-4A34C7E88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12" y="53397"/>
            <a:ext cx="2546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C.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作宾语 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30BC5270-2402-4B83-A6DC-46637FC8D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30" y="648559"/>
            <a:ext cx="25463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动词宾语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E5E4688-85F0-496E-815A-B54F1CB8F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65" y="1387552"/>
            <a:ext cx="8084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+mn-ea"/>
                <a:ea typeface="+mn-ea"/>
              </a:rPr>
              <a:t>有些动词只能用不定式作宾语，请牢记下列小诗：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5314A1B6-6AAA-49E5-9A5F-4C3ABB50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669" y="366937"/>
            <a:ext cx="43259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want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know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matter.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FBF493B-5734-4DFF-B431-9732F93E7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669" y="853777"/>
            <a:ext cx="50160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don’t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expect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meet you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here.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8C4B7A15-58F5-4683-A6B4-5D308C511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64" y="2042944"/>
            <a:ext cx="31242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决心学会想希望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设法假装在拒绝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主动答应选计划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同意请求帮一帮</a:t>
            </a:r>
          </a:p>
        </p:txBody>
      </p:sp>
      <p:sp>
        <p:nvSpPr>
          <p:cNvPr id="28" name="Text Box 11">
            <a:extLst>
              <a:ext uri="{FF2B5EF4-FFF2-40B4-BE49-F238E27FC236}">
                <a16:creationId xmlns:a16="http://schemas.microsoft.com/office/drawing/2014/main" id="{A9037D08-E2EA-47DC-AEFA-3DD9C000A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649" y="1938009"/>
            <a:ext cx="6981554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decide/ determine, learn, want, expect/hope/wish </a:t>
            </a: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9C5E729E-1A1D-489D-8C92-3E976F5AF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649" y="2792629"/>
            <a:ext cx="666894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manage, pretend, refuse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F4EE81F8-BD5F-43C0-A5E7-DE1A5929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649" y="3268543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offer, promise, choose, plan</a:t>
            </a:r>
          </a:p>
        </p:txBody>
      </p:sp>
      <p:sp>
        <p:nvSpPr>
          <p:cNvPr id="31" name="Text Box 15">
            <a:extLst>
              <a:ext uri="{FF2B5EF4-FFF2-40B4-BE49-F238E27FC236}">
                <a16:creationId xmlns:a16="http://schemas.microsoft.com/office/drawing/2014/main" id="{FE1C7321-9761-40EA-80D8-FA22427AF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648" y="3667937"/>
            <a:ext cx="666894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agree, ask, help</a:t>
            </a:r>
          </a:p>
        </p:txBody>
      </p:sp>
      <p:sp>
        <p:nvSpPr>
          <p:cNvPr id="32" name="Text Box 16">
            <a:extLst>
              <a:ext uri="{FF2B5EF4-FFF2-40B4-BE49-F238E27FC236}">
                <a16:creationId xmlns:a16="http://schemas.microsoft.com/office/drawing/2014/main" id="{5EC98FA4-8978-49A7-9DA2-DC24A2CED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64" y="4283064"/>
            <a:ext cx="1160763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此外，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fail, need, would like/love, happen, afford, aim, prepare, can’t wait to do, used to do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过去曾经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 able to do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9F4C3524-10B8-429C-B59D-A9A2BFAC1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97" y="5208838"/>
            <a:ext cx="845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She pretended not to see me when I passed by.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9D127500-E2FF-45A4-92F3-98CE8551F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797" y="5636727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happened to be there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FC5A6555-7988-4010-9789-06932B8E2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797" y="6071877"/>
            <a:ext cx="845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would like to go swimming this weekend.</a:t>
            </a:r>
          </a:p>
        </p:txBody>
      </p:sp>
    </p:spTree>
    <p:extLst>
      <p:ext uri="{BB962C8B-B14F-4D97-AF65-F5344CB8AC3E}">
        <p14:creationId xmlns:p14="http://schemas.microsoft.com/office/powerpoint/2010/main" val="21343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4D691ECB-18CB-4B12-A52F-00490DC40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92" y="319805"/>
            <a:ext cx="111030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在表“希望、打算”等动词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hope, expect,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intend, mean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want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等），其过去式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动词不定式完成式， 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本计划要做，实际未能实现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的动作。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9263690-CC88-4A75-86B8-50511E3D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410" y="1736202"/>
            <a:ext cx="47644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intended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have called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you.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8E75ED99-566F-40CE-BE9B-1026697F1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410" y="3107802"/>
            <a:ext cx="6255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meant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have stayed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here for a week.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4EFAB30E-F4CC-42B2-9673-9EFAC6A1C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210" y="4555602"/>
            <a:ext cx="60019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expected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have met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him last night.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89BF405-2514-4AB0-9438-581BE9982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210" y="2345802"/>
            <a:ext cx="45624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I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 intended to call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you. </a:t>
            </a:r>
            <a:endParaRPr lang="zh-CN" altLang="en-US" sz="2800" b="1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A869804B-3D25-4D79-952D-B95406F41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210" y="3717402"/>
            <a:ext cx="60531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I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 meant to stay </a:t>
            </a:r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here for a week. </a:t>
            </a:r>
            <a:endParaRPr lang="zh-CN" altLang="en-US" sz="2800" b="1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59097956-6E22-4658-A324-1F26842F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210" y="5165202"/>
            <a:ext cx="6317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I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 expected to meet </a:t>
            </a:r>
            <a:r>
              <a:rPr lang="en-US" altLang="zh-CN" sz="2800" b="1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him last night. </a:t>
            </a:r>
            <a:endParaRPr lang="zh-CN" altLang="en-US" sz="2800" b="1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F4D6B9E2-86D5-4298-93F8-79E53852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462" y="79565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find/feel to work with him interesting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1AAD8B-AA3C-4E22-8505-CFACEAACC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762" y="460565"/>
            <a:ext cx="67937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find/feel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interesting to work with him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6DF9A5F-C943-486F-9C4A-F30B542EF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62" y="1082749"/>
            <a:ext cx="10968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不定式短语作宾语时，如果还带有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宾语补足语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，往往把不定式宾语放在宾语补足语之后，而用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作形式宾语。 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CB8D04BC-01D8-4446-9698-D2A2AA68A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1830" y="513560"/>
            <a:ext cx="2508429" cy="8267"/>
          </a:xfrm>
          <a:prstGeom prst="line">
            <a:avLst/>
          </a:prstGeom>
          <a:noFill/>
          <a:ln w="50800">
            <a:solidFill>
              <a:srgbClr val="FD653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9B93CF18-13BA-431A-8512-31DC4B98A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7539" y="529189"/>
            <a:ext cx="1447800" cy="0"/>
          </a:xfrm>
          <a:prstGeom prst="line">
            <a:avLst/>
          </a:prstGeom>
          <a:noFill/>
          <a:ln w="50800">
            <a:solidFill>
              <a:srgbClr val="FD653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0ACE8A17-97B7-45CC-B8E8-3CB89C02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381" y="5299290"/>
            <a:ext cx="110551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college students 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make </a:t>
            </a:r>
            <a:r>
              <a:rPr lang="en-US" altLang="zh-CN" sz="27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</a:t>
            </a:r>
            <a:r>
              <a:rPr lang="en-US" altLang="zh-CN" sz="27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 rule </a:t>
            </a:r>
            <a:r>
              <a:rPr lang="en-US" altLang="zh-CN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volunteer 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the orphanage every Wednesday. </a:t>
            </a:r>
            <a:endParaRPr lang="zh-CN" altLang="en-US" sz="27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7B6DCA95-07B1-4A76-A50B-08E465740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37" y="233957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</a:t>
            </a:r>
            <a:r>
              <a:rPr lang="zh-CN" alt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形式宾语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AA1EB4-A7B3-41F7-A804-D15BAA965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01" y="2801761"/>
            <a:ext cx="8362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翻译：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我们认为早点开始是有必要的。</a:t>
            </a:r>
            <a:endParaRPr lang="en-US" altLang="zh-CN" sz="27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73860A-15E2-447F-BD68-EAC613537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381" y="3226471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 </a:t>
            </a:r>
            <a:r>
              <a:rPr lang="en-US" altLang="zh-CN" sz="2700" b="1" dirty="0">
                <a:solidFill>
                  <a:srgbClr val="6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think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altLang="zh-CN" sz="2700" b="1" dirty="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 </a:t>
            </a:r>
            <a:r>
              <a:rPr lang="en-US" altLang="zh-CN" sz="2700" b="1" dirty="0">
                <a:solidFill>
                  <a:srgbClr val="6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necessary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 start early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endParaRPr lang="zh-CN" altLang="en-US" sz="27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78A9C1-3186-42C6-93E4-A3F7DA4F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79" y="3712612"/>
            <a:ext cx="81946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我觉得保护环境是我们的责任。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B2B7C7-D44A-458A-8FE2-4B92218F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381" y="4221383"/>
            <a:ext cx="8767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I </a:t>
            </a:r>
            <a:r>
              <a:rPr lang="en-US" altLang="zh-CN" sz="2700" b="1" dirty="0">
                <a:solidFill>
                  <a:srgbClr val="6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feel/consider </a:t>
            </a:r>
            <a:r>
              <a:rPr lang="en-US" altLang="zh-CN" sz="2700" b="1" dirty="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rgbClr val="6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 duty </a:t>
            </a:r>
            <a:r>
              <a:rPr lang="en-US" altLang="zh-CN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protect the environment</a:t>
            </a: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endParaRPr lang="zh-CN" altLang="en-US" sz="27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8BDD2D-499E-4504-A80C-C5F31425F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79" y="4768214"/>
            <a:ext cx="10354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zh-CN" altLang="en-US" sz="27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大学生们每周三雷打不动地去孤儿院做志愿者。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4FFDD1-9227-4EE8-BEDE-A1228CE177A8}"/>
              </a:ext>
            </a:extLst>
          </p:cNvPr>
          <p:cNvSpPr/>
          <p:nvPr/>
        </p:nvSpPr>
        <p:spPr>
          <a:xfrm>
            <a:off x="266222" y="2011453"/>
            <a:ext cx="11453830" cy="714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EEDFC7A-C34B-4276-AFC7-C73B29A52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66" y="2085427"/>
            <a:ext cx="116901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※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句型：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S+ </a:t>
            </a:r>
            <a:r>
              <a:rPr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find/think/feel/make/ consider/ believe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…..+</a:t>
            </a:r>
            <a:r>
              <a:rPr lang="en-US" altLang="zh-CN" sz="36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+adj./n.+ to do </a:t>
            </a:r>
            <a:r>
              <a:rPr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28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2" grpId="0"/>
      <p:bldP spid="13" grpId="0"/>
      <p:bldP spid="14" grpId="0"/>
      <p:bldP spid="15" grpId="0"/>
      <p:bldP spid="18" grpId="0"/>
      <p:bldP spid="7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719F11-70DB-45E0-A20B-E6DE2F17CBEA}"/>
              </a:ext>
            </a:extLst>
          </p:cNvPr>
          <p:cNvSpPr txBox="1">
            <a:spLocks noChangeArrowheads="1"/>
          </p:cNvSpPr>
          <p:nvPr/>
        </p:nvSpPr>
        <p:spPr>
          <a:xfrm>
            <a:off x="1373529" y="4919354"/>
            <a:ext cx="8101013" cy="2188579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 am glad to meet you.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problem is easy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solve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room is really comfortable to live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DB3B3D5-83BB-4E4E-BC4E-748778579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602" y="3201383"/>
            <a:ext cx="9938795" cy="171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有些表示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感情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评价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色彩的形容词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(glad, happy, lucky, fortunate, surprised, angry, pleased, sad, sorry, comfortable, difficult, easy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)+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不定式结构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EFCF440-3858-425E-89C2-C0F64007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293761"/>
            <a:ext cx="39517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介词宾语：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but/except 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D4EADD9E-21A9-4904-A20A-E5AFB721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42" y="2698446"/>
            <a:ext cx="2265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形容词宾语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EA11123-2BCF-447C-88AF-036C1C2C1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304" y="892216"/>
            <a:ext cx="49343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have no choice but to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wait. 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09B82781-DCB1-47A6-8C2F-50BADCBE1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304" y="1349416"/>
            <a:ext cx="4079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I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can’t (help) but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wait. 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4013029-0BFC-47A9-8D44-EBD562492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304" y="1806616"/>
            <a:ext cx="5158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I have nothing to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 wait. 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>
            <a:extLst>
              <a:ext uri="{FF2B5EF4-FFF2-40B4-BE49-F238E27FC236}">
                <a16:creationId xmlns:a16="http://schemas.microsoft.com/office/drawing/2014/main" id="{356DEBE9-E4B7-497E-B920-3D4332B19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204612"/>
            <a:ext cx="3429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D. </a:t>
            </a:r>
            <a:r>
              <a:rPr lang="zh-CN" altLang="en-US" dirty="0"/>
              <a:t>作宾补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000C9E60-F36D-4B3A-BDB0-04315A757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703" y="1418208"/>
            <a:ext cx="721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She asked me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stay there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02AD73DD-C6A2-41F7-9D89-EBEC7C868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65" y="848400"/>
            <a:ext cx="5324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她叫我呆在这儿。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9910A2EC-9B0B-4114-B4E8-5A4D583A2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65" y="2053982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请允许我介绍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Mr. White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给你们。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2443A9C3-7901-44EA-8FA7-C0AA567EA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175" y="2577202"/>
            <a:ext cx="828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Please allow me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introduce Mr. White to you.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6F65C793-0AEC-413D-B9E1-BF4EBEC8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478" y="4567238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94066E48-D4DA-49F6-BB6C-8A4E348BD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65" y="4516543"/>
            <a:ext cx="10216587" cy="214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通常这样的动词用在以下的结构里: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Verb +sb/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to do 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endParaRPr lang="en-US" altLang="zh-CN" sz="2800" b="1" i="1" dirty="0">
              <a:solidFill>
                <a:srgbClr val="FF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宾语与宾补之间的关系实际上是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逻辑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上的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关系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800" b="1" i="1" dirty="0">
              <a:solidFill>
                <a:srgbClr val="FF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B472699C-9CA4-4047-9255-15788CD1A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65" y="3287428"/>
            <a:ext cx="495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他要求我与他一起工作。</a:t>
            </a: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BBC17203-9875-4E6F-90A4-0808E540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703" y="3802210"/>
            <a:ext cx="701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required me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work with him.</a:t>
            </a:r>
          </a:p>
        </p:txBody>
      </p:sp>
    </p:spTree>
    <p:extLst>
      <p:ext uri="{BB962C8B-B14F-4D97-AF65-F5344CB8AC3E}">
        <p14:creationId xmlns:p14="http://schemas.microsoft.com/office/powerpoint/2010/main" val="51017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概述：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541801B-390B-4A4D-87D5-821BD89A28E3}"/>
              </a:ext>
            </a:extLst>
          </p:cNvPr>
          <p:cNvSpPr txBox="1"/>
          <p:nvPr/>
        </p:nvSpPr>
        <p:spPr>
          <a:xfrm>
            <a:off x="1313726" y="1421635"/>
            <a:ext cx="1996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F92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谓语动词：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51DA7E9F-6E6D-4F57-9A33-2CCE15A7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479" y="1423156"/>
            <a:ext cx="4134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在句子中担任谓语的动词</a:t>
            </a:r>
            <a:endParaRPr lang="zh-CN" altLang="en-US" sz="2800" b="1" dirty="0">
              <a:solidFill>
                <a:srgbClr val="F92515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75624F75-3929-49D4-B3FD-BF707DDF8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478" y="1944855"/>
            <a:ext cx="1676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实义动词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系动词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助动词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情态动词</a:t>
            </a:r>
          </a:p>
        </p:txBody>
      </p:sp>
      <p:sp>
        <p:nvSpPr>
          <p:cNvPr id="37" name="Text Box 11">
            <a:extLst>
              <a:ext uri="{FF2B5EF4-FFF2-40B4-BE49-F238E27FC236}">
                <a16:creationId xmlns:a16="http://schemas.microsoft.com/office/drawing/2014/main" id="{5D7A7605-613E-4946-B4B3-26F0CD04D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726" y="4544583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非谓语词：</a:t>
            </a:r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id="{7CB6B5E2-CE4D-48E5-90B8-122777341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479" y="4544583"/>
            <a:ext cx="714479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是动词的特殊形式，在句中可以作除谓语外的所有成分（通俗地说，就是不能作谓语的动词变形）。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4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íśļïḋe">
            <a:extLst>
              <a:ext uri="{FF2B5EF4-FFF2-40B4-BE49-F238E27FC236}">
                <a16:creationId xmlns:a16="http://schemas.microsoft.com/office/drawing/2014/main" id="{D3C94F97-D000-46D6-976B-105E4E839386}"/>
              </a:ext>
            </a:extLst>
          </p:cNvPr>
          <p:cNvGrpSpPr/>
          <p:nvPr/>
        </p:nvGrpSpPr>
        <p:grpSpPr>
          <a:xfrm>
            <a:off x="790884" y="271669"/>
            <a:ext cx="7890129" cy="1175168"/>
            <a:chOff x="5035496" y="2654300"/>
            <a:chExt cx="7890129" cy="1175168"/>
          </a:xfrm>
        </p:grpSpPr>
        <p:sp>
          <p:nvSpPr>
            <p:cNvPr id="6" name="îşľíḓê">
              <a:extLst>
                <a:ext uri="{FF2B5EF4-FFF2-40B4-BE49-F238E27FC236}">
                  <a16:creationId xmlns:a16="http://schemas.microsoft.com/office/drawing/2014/main" id="{12C98236-B595-4D99-A69E-8CB35076ACE9}"/>
                </a:ext>
              </a:extLst>
            </p:cNvPr>
            <p:cNvSpPr txBox="1"/>
            <p:nvPr/>
          </p:nvSpPr>
          <p:spPr>
            <a:xfrm>
              <a:off x="6175008" y="3037052"/>
              <a:ext cx="6750617" cy="5942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Verb +sb/</a:t>
              </a:r>
              <a:r>
                <a:rPr lang="en-US" altLang="zh-CN" sz="2800" b="1" dirty="0" err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sth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to do </a:t>
              </a:r>
              <a:r>
                <a:rPr lang="en-US" altLang="zh-CN" sz="2800" b="1" dirty="0" err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sth</a:t>
              </a:r>
              <a:endPara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iṡlïdé">
              <a:extLst>
                <a:ext uri="{FF2B5EF4-FFF2-40B4-BE49-F238E27FC236}">
                  <a16:creationId xmlns:a16="http://schemas.microsoft.com/office/drawing/2014/main" id="{F9F78A24-F3CA-4AED-BDAD-17DEE93D11E9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4956850" y="2732946"/>
              <a:ext cx="1175168" cy="101787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îṡḷîḑe">
              <a:extLst>
                <a:ext uri="{FF2B5EF4-FFF2-40B4-BE49-F238E27FC236}">
                  <a16:creationId xmlns:a16="http://schemas.microsoft.com/office/drawing/2014/main" id="{88275C10-5CC6-4AC5-AC8E-A7CCBF9632E3}"/>
                </a:ext>
              </a:extLst>
            </p:cNvPr>
            <p:cNvSpPr txBox="1"/>
            <p:nvPr/>
          </p:nvSpPr>
          <p:spPr>
            <a:xfrm>
              <a:off x="5157131" y="2980273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1</a:t>
              </a:r>
              <a:endParaRPr lang="en-GB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 Box 3">
            <a:extLst>
              <a:ext uri="{FF2B5EF4-FFF2-40B4-BE49-F238E27FC236}">
                <a16:creationId xmlns:a16="http://schemas.microsoft.com/office/drawing/2014/main" id="{6D99A122-177C-4D23-BA2E-CAC4F4D88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396" y="2104725"/>
            <a:ext cx="5486400" cy="3108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advise, allow, ask, beg,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cause, expect, encourage, force, forbid, get, help, 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invite, order, promise, permit,  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persuade, request, require, 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remind, tell, teach, wish,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 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want, warn …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FBB87890-6CC7-4CA6-B1D9-1D81501E6670}"/>
              </a:ext>
            </a:extLst>
          </p:cNvPr>
          <p:cNvSpPr>
            <a:spLocks/>
          </p:cNvSpPr>
          <p:nvPr/>
        </p:nvSpPr>
        <p:spPr bwMode="auto">
          <a:xfrm>
            <a:off x="6987542" y="2202239"/>
            <a:ext cx="565612" cy="2913517"/>
          </a:xfrm>
          <a:prstGeom prst="rightBrace">
            <a:avLst>
              <a:gd name="adj1" fmla="val 79349"/>
              <a:gd name="adj2" fmla="val 47385"/>
            </a:avLst>
          </a:pr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84B1E2E-9D66-464F-A464-06F582065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2093" y="3397388"/>
            <a:ext cx="1473480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sb. to do</a:t>
            </a:r>
          </a:p>
        </p:txBody>
      </p:sp>
    </p:spTree>
    <p:extLst>
      <p:ext uri="{BB962C8B-B14F-4D97-AF65-F5344CB8AC3E}">
        <p14:creationId xmlns:p14="http://schemas.microsoft.com/office/powerpoint/2010/main" val="9984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D27966F4-A07A-46C8-803F-B1BDFD054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23" y="2327517"/>
            <a:ext cx="2263775" cy="3517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see 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watch  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look at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notice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observe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hear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listen to 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feel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DCFC508-A5EF-4B76-B944-E976A53C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575" y="3593187"/>
            <a:ext cx="3898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ym typeface="宋体" panose="02010600030101010101" pitchFamily="2" charset="-122"/>
              </a:rPr>
              <a:t>+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EC787A0-3FC8-4793-9C7C-C93D1E6FB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058" y="3695700"/>
            <a:ext cx="1143000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sb/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sth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CA38473-43CA-476B-BDD7-B791A5EB6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893" y="3593187"/>
            <a:ext cx="47961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+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5C1A60F-AAE2-4AC7-8AE5-EFE44655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458" y="3162300"/>
            <a:ext cx="1133644" cy="138499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doing 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done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52DD2884-58E8-4852-A11D-1F982B8BB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458" y="1257300"/>
            <a:ext cx="1580882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make  let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have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990C706D-CEE0-4FDE-9269-15F20D86E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746" y="1950581"/>
            <a:ext cx="865188" cy="1655763"/>
          </a:xfrm>
          <a:prstGeom prst="curvedLeftArrow">
            <a:avLst>
              <a:gd name="adj1" fmla="val 18571"/>
              <a:gd name="adj2" fmla="val 76550"/>
              <a:gd name="adj3" fmla="val 33301"/>
            </a:avLst>
          </a:prstGeom>
          <a:solidFill>
            <a:srgbClr val="FF0000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52853F3-E65F-44C6-99F7-01710B2B9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658" y="206936"/>
            <a:ext cx="5410200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Verb +sb/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to do 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endParaRPr lang="en-US" altLang="zh-CN" sz="2800" b="1" i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C1D77C5C-8430-4756-9492-E506ADC8D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458" y="1485900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5C9C5BE9-448E-4405-B176-6489A0340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776" y="1028700"/>
            <a:ext cx="502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吾看三室两厅一感觉半帮助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80C78E2F-D8FD-4415-8927-46FB8D720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658" y="5203568"/>
            <a:ext cx="502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help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+sb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+ (to) do 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endParaRPr lang="zh-CN" altLang="en-US" sz="2800" b="1" i="1" dirty="0">
              <a:solidFill>
                <a:srgbClr val="FF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1CDCFE4C-2E61-47E3-A419-7C79D3AB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558" y="317703"/>
            <a:ext cx="358582" cy="4373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5" name="íśļïḋe">
            <a:extLst>
              <a:ext uri="{FF2B5EF4-FFF2-40B4-BE49-F238E27FC236}">
                <a16:creationId xmlns:a16="http://schemas.microsoft.com/office/drawing/2014/main" id="{92456602-93A3-4C95-8650-0EEC3243536D}"/>
              </a:ext>
            </a:extLst>
          </p:cNvPr>
          <p:cNvGrpSpPr/>
          <p:nvPr/>
        </p:nvGrpSpPr>
        <p:grpSpPr>
          <a:xfrm>
            <a:off x="790884" y="285883"/>
            <a:ext cx="1017876" cy="1175168"/>
            <a:chOff x="5035496" y="2654300"/>
            <a:chExt cx="1017876" cy="1175168"/>
          </a:xfrm>
        </p:grpSpPr>
        <p:sp>
          <p:nvSpPr>
            <p:cNvPr id="17" name="iṡlïdé">
              <a:extLst>
                <a:ext uri="{FF2B5EF4-FFF2-40B4-BE49-F238E27FC236}">
                  <a16:creationId xmlns:a16="http://schemas.microsoft.com/office/drawing/2014/main" id="{5BFF42EF-4AD0-4550-B8EA-96399815F1C4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4956850" y="2732946"/>
              <a:ext cx="1175168" cy="1017876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îṡḷîḑe">
              <a:extLst>
                <a:ext uri="{FF2B5EF4-FFF2-40B4-BE49-F238E27FC236}">
                  <a16:creationId xmlns:a16="http://schemas.microsoft.com/office/drawing/2014/main" id="{33371525-A523-483D-85AB-8129824F68B7}"/>
                </a:ext>
              </a:extLst>
            </p:cNvPr>
            <p:cNvSpPr txBox="1"/>
            <p:nvPr/>
          </p:nvSpPr>
          <p:spPr>
            <a:xfrm>
              <a:off x="5157131" y="2980273"/>
              <a:ext cx="5886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2</a:t>
              </a:r>
              <a:endParaRPr lang="en-GB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0209 -0.02199 L 0.00209 -0.09421 " pathEditMode="relative" rAng="0" ptsTypes="AA">
                                      <p:cBhvr>
                                        <p:cTn id="41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3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5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build="allAtOnce" animBg="1"/>
      <p:bldP spid="8" grpId="0" animBg="1"/>
      <p:bldP spid="9" grpId="0" animBg="1"/>
      <p:bldP spid="12" grpId="0"/>
      <p:bldP spid="13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8A4FB571-8296-4F43-955A-7D052589B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886" y="272469"/>
            <a:ext cx="51683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 often hear them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this song.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2B61022-9B65-4CE1-A930-1E567C1E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59" y="729483"/>
            <a:ext cx="719607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Did you notice anyone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come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in ? </a:t>
            </a:r>
            <a:b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 would have him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wait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 me for a long time. </a:t>
            </a:r>
            <a:b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b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FF6943D-20C4-4DE2-B09B-5ADD61B3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896" y="2072713"/>
            <a:ext cx="1125310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注意： 当这类动词转为被动语态时， 其后的不定式则要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还原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“to”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 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30D7D78-0A45-442D-BDFD-FC4CDC66F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534" y="3207829"/>
            <a:ext cx="5811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is often heard ________</a:t>
            </a:r>
            <a:r>
              <a:rPr lang="en-US" altLang="zh-CN" sz="2800" b="1" dirty="0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song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8F7D489-B5FA-4362-B182-3D96DA144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659" y="3814537"/>
            <a:ext cx="4499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 was made _______   her. 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8654183-84DA-4342-A88D-E771B5B73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062" y="3173899"/>
            <a:ext cx="11929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sing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24D33747-4E6F-4272-AC1D-726B541F0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141" y="3788703"/>
            <a:ext cx="1550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 marry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476C112-3D40-4931-88CD-CCCE8D39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886" y="4613489"/>
            <a:ext cx="5410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区分：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saw someone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come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saw someone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in.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0A3B7DFC-C111-4812-AEF1-934251343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711" y="4946725"/>
            <a:ext cx="54809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我看到有人进来了。   （已进来）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6318370F-5F08-47DE-BC27-FDB8CD69F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560" y="5469945"/>
            <a:ext cx="5570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我看到有人正往里来。（正在走）</a:t>
            </a:r>
          </a:p>
        </p:txBody>
      </p:sp>
    </p:spTree>
    <p:extLst>
      <p:ext uri="{BB962C8B-B14F-4D97-AF65-F5344CB8AC3E}">
        <p14:creationId xmlns:p14="http://schemas.microsoft.com/office/powerpoint/2010/main" val="10294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BF218CB7-D200-4086-9789-CF81B8BC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96" y="582067"/>
            <a:ext cx="11023278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括号内所给动词的适当形式填空，使句子完整、正确。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Let me ______(help) you _____________  (water) the flowers.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Little Sandy would love ____________(take) to the cinema this evening.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Though he often made his sister ______(cry), today he was made _______(cry) by his sister.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I saw him _______ into the small store.</a:t>
            </a:r>
            <a:b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 went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 going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to go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has gone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Tell the boy _______ out of the window.</a:t>
            </a:r>
          </a:p>
          <a:p>
            <a:pPr eaLnBrk="1" hangingPunct="1">
              <a:spcBef>
                <a:spcPct val="50000"/>
              </a:spcBef>
              <a:buFontTx/>
              <a:buAutoNum type="alphaUcPeriod"/>
            </a:pP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to look    B. to not look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  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don’t look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   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not look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71B4242-85E0-459C-813B-C5D2EAB12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173" y="1244509"/>
            <a:ext cx="1402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help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2F84EDAC-4D54-4A3A-BB20-0BEB0DD02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512" y="1240402"/>
            <a:ext cx="21044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(to) water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C945F192-C2BB-44DE-9F84-8C3B2DA85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09887"/>
            <a:ext cx="130275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cry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FF1DD68-3071-45BC-9AEA-8779B72C2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838" y="3354931"/>
            <a:ext cx="160338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cry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D4D6E185-4C6B-4B54-8674-49E3E8234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751" y="1922237"/>
            <a:ext cx="2475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be taken</a:t>
            </a:r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377691B7-06EB-4877-9940-D67412807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264" y="4503488"/>
            <a:ext cx="685800" cy="381000"/>
          </a:xfrm>
          <a:prstGeom prst="ellipse">
            <a:avLst/>
          </a:prstGeom>
          <a:solidFill>
            <a:srgbClr val="FF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/>
          </a:p>
        </p:txBody>
      </p:sp>
      <p:sp>
        <p:nvSpPr>
          <p:cNvPr id="21" name="Oval 10">
            <a:extLst>
              <a:ext uri="{FF2B5EF4-FFF2-40B4-BE49-F238E27FC236}">
                <a16:creationId xmlns:a16="http://schemas.microsoft.com/office/drawing/2014/main" id="{A999251F-2B0F-42CF-B01C-165B5313E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3" y="5818733"/>
            <a:ext cx="609600" cy="457200"/>
          </a:xfrm>
          <a:prstGeom prst="ellipse">
            <a:avLst/>
          </a:prstGeom>
          <a:solidFill>
            <a:srgbClr val="FF00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32172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9" grpId="0"/>
      <p:bldP spid="20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601FC-13D4-4F75-A1BD-AC370345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47" y="-206921"/>
            <a:ext cx="10858500" cy="10287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比较 动词 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 </a:t>
            </a:r>
            <a:r>
              <a:rPr lang="zh-CN" altLang="en-US" sz="3200" dirty="0"/>
              <a:t>的用法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A97AB-9625-4449-B9D7-024A10841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47" y="1103713"/>
            <a:ext cx="1146086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让，使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have sb. do </a:t>
            </a:r>
            <a:r>
              <a:rPr lang="en-US" altLang="zh-CN" sz="2800" b="1" dirty="0" err="1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get             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让某人做某事  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 </a:t>
            </a:r>
            <a:r>
              <a:rPr lang="en-US" altLang="zh-CN" sz="2800" b="1" dirty="0" err="1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done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让某事被做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have him ___________ (repair) my watch. 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=I have my watch __________ (repair).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 sb./ </a:t>
            </a:r>
            <a:r>
              <a:rPr lang="en-US" altLang="zh-CN" sz="2800" b="1" dirty="0" err="1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doing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让某人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事一直进行某动作或保持某状态          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 had my car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waiting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outside.                                                           </a:t>
            </a:r>
          </a:p>
          <a:p>
            <a:pPr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I won’t have you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smoking.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容忍；坐视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A883CCA-6BAB-462F-877A-A86D2C1B2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3980" y="2644171"/>
            <a:ext cx="1133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repair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3C8C5BA3-B7C4-42C5-89D1-733A1823E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221" y="3151679"/>
            <a:ext cx="14861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repaired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F6336B35-EB85-4757-B9F5-A84DF934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770" y="1612332"/>
            <a:ext cx="21130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sb.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9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601FC-13D4-4F75-A1BD-AC370345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比较   </a:t>
            </a:r>
            <a:r>
              <a:rPr lang="en-US" altLang="zh-CN" sz="3200" dirty="0"/>
              <a:t>have </a:t>
            </a:r>
            <a:r>
              <a:rPr lang="zh-CN" altLang="en-US" sz="3200" dirty="0"/>
              <a:t>的用法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1B8F1-1003-4534-94E6-A185DCF8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282" y="4094886"/>
            <a:ext cx="1841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C0365C2A-3158-42D8-B1AB-8070F5936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344" y="2396261"/>
            <a:ext cx="10840656" cy="389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had him __________ (repair) my bike.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= I got him __________ (repair) my bike.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It is too cold, so we have the fire ________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burn) all night long.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She has a meeting  _______ (attend) 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He had me _________ (wait) for a long time.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5108295-E8CD-4D07-97DE-D9A8A9C54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282" y="2522409"/>
            <a:ext cx="1133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repair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5FC01527-1860-4517-81DB-09208F3C9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445" y="3171777"/>
            <a:ext cx="15231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repair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5C735CBC-A676-49F8-8672-568F2338C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1672" y="3788359"/>
            <a:ext cx="1423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burning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6433CEDF-B3E1-4B62-88C0-EE11D8C8B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445" y="5073759"/>
            <a:ext cx="13227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waiting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18E3AE1B-77BA-49ED-877F-3D8F20665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862" y="4424391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attend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852128C0-4885-4526-808B-F9C0C78F2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344" y="1368671"/>
            <a:ext cx="6629400" cy="66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 </a:t>
            </a:r>
            <a:r>
              <a:rPr lang="en-US" altLang="zh-CN" sz="2800" b="1" dirty="0" err="1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to do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有某事要做 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7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xx.jpg">
            <a:extLst>
              <a:ext uri="{FF2B5EF4-FFF2-40B4-BE49-F238E27FC236}">
                <a16:creationId xmlns:a16="http://schemas.microsoft.com/office/drawing/2014/main" id="{4DA4AECF-D44F-4ACB-96E8-A4BC48769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196" y="2866005"/>
            <a:ext cx="984919" cy="98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390F33B7-EAE4-436D-9071-37ABB82C3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64" y="1181597"/>
            <a:ext cx="96868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注意：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hope/ demand/ suggest </a:t>
            </a: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等动词后不可接动词不定式做宾补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3CB7921-3C0A-4354-BD51-27A5B85C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540" y="3035300"/>
            <a:ext cx="82125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220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hope/ demand/suggest +sb+ to do </a:t>
            </a:r>
            <a:r>
              <a:rPr lang="zh-CN" altLang="en-US" sz="36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错误！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DCA787-CE0D-4C04-8D9C-76683E30A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928" y="4649788"/>
            <a:ext cx="9775361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不能如此使用的动词还有</a:t>
            </a:r>
            <a:r>
              <a:rPr lang="en-US" altLang="zh-CN" dirty="0"/>
              <a:t>refuse, welcome, arrange, insist, prevent 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382594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>
            <a:extLst>
              <a:ext uri="{FF2B5EF4-FFF2-40B4-BE49-F238E27FC236}">
                <a16:creationId xmlns:a16="http://schemas.microsoft.com/office/drawing/2014/main" id="{356DEBE9-E4B7-497E-B920-3D4332B19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87" y="312063"/>
            <a:ext cx="16770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buFont typeface="Arial" panose="020B0604020202020204" pitchFamily="34" charset="0"/>
              <a:buNone/>
              <a:defRPr sz="28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E. </a:t>
            </a:r>
            <a:r>
              <a:rPr lang="zh-CN" altLang="en-US" dirty="0"/>
              <a:t>作定语</a:t>
            </a:r>
          </a:p>
          <a:p>
            <a:endParaRPr lang="zh-CN" altLang="en-US" dirty="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8D879ED-AEBE-4B5A-90CA-D07330DA0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5932" y="312063"/>
            <a:ext cx="739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/>
              <a:t>不定式做定语时一般</a:t>
            </a:r>
            <a:r>
              <a:rPr lang="zh-CN" altLang="en-US" b="1" dirty="0">
                <a:solidFill>
                  <a:srgbClr val="FF0000"/>
                </a:solidFill>
              </a:rPr>
              <a:t>表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将要发生</a:t>
            </a:r>
            <a:r>
              <a:rPr lang="zh-CN" altLang="en-US" b="1" dirty="0">
                <a:solidFill>
                  <a:srgbClr val="FF0000"/>
                </a:solidFill>
              </a:rPr>
              <a:t>的动作。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1CDED23-9C53-4980-BB13-12F42B253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" y="1190625"/>
            <a:ext cx="11201661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I have something 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tell you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The meeting 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be held tomorrow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very important.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The next train 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arrive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from Beijing.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The car 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be bought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for his sister.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97CDA2C5-8BE7-4674-BDE5-575A8C929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" y="3791463"/>
            <a:ext cx="86106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She made a decision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go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abroad for a year.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His plan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finish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his doctor’s degree was quite clear.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 I’ve no time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listen to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your excuse.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uild="allAtOnce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49E71D1C-1D20-462E-AAD3-171C550B3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2126040"/>
            <a:ext cx="77406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is the man to see you. 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7586E4E-B88B-4A17-A4C5-764199A4E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36" y="3573683"/>
            <a:ext cx="8355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Please find me something to drink. I am very thirsty.                                 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47A9323-50E7-4D37-9895-8C22EF94D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36" y="4869083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all have a chance to go to college.</a:t>
            </a: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B3C3ADE-3300-471C-85B3-92611089E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2696230"/>
            <a:ext cx="990600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D75FBAA7-4F77-4493-B6FF-3D4448C60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5" y="2696230"/>
            <a:ext cx="1219200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CF856A73-81D9-4628-B7DE-4E9515583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459" y="4087189"/>
            <a:ext cx="1446213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95DBEC1-970E-4BBA-86FB-E23744958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426" y="4096903"/>
            <a:ext cx="990600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9F8A902-16CE-41D5-B9E0-47476216D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0161" y="5384587"/>
            <a:ext cx="1584325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747B79CD-BA12-42C3-8113-77C0AB31C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656" y="5392303"/>
            <a:ext cx="2160588" cy="0"/>
          </a:xfrm>
          <a:prstGeom prst="line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8C7F5D-CD94-4FE0-91CB-F908A15BF812}"/>
              </a:ext>
            </a:extLst>
          </p:cNvPr>
          <p:cNvGrpSpPr>
            <a:grpSpLocks/>
          </p:cNvGrpSpPr>
          <p:nvPr/>
        </p:nvGrpSpPr>
        <p:grpSpPr bwMode="auto">
          <a:xfrm>
            <a:off x="2727325" y="2696230"/>
            <a:ext cx="1676400" cy="381000"/>
            <a:chOff x="1920" y="1776"/>
            <a:chExt cx="1056" cy="240"/>
          </a:xfrm>
        </p:grpSpPr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25D5198B-2D16-459D-B590-87EBD395A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76"/>
              <a:ext cx="0" cy="24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2C0D07AC-27E8-485B-A57F-F541935EA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016"/>
              <a:ext cx="1056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70634C25-A90B-4144-B775-3AA586D78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776"/>
              <a:ext cx="0" cy="24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6D506A-C5DC-49E9-9D4E-25CE4B9D3D38}"/>
              </a:ext>
            </a:extLst>
          </p:cNvPr>
          <p:cNvGrpSpPr>
            <a:grpSpLocks/>
          </p:cNvGrpSpPr>
          <p:nvPr/>
        </p:nvGrpSpPr>
        <p:grpSpPr bwMode="auto">
          <a:xfrm>
            <a:off x="3565525" y="5444007"/>
            <a:ext cx="1676400" cy="381000"/>
            <a:chOff x="2544" y="3840"/>
            <a:chExt cx="1056" cy="240"/>
          </a:xfrm>
        </p:grpSpPr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F6592AD0-4BE7-44CF-9F12-714F80878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840"/>
              <a:ext cx="0" cy="24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BA9EF3F2-3BEE-47CE-9EAE-97E7B9D53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4080"/>
              <a:ext cx="1056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B1403036-3FC7-4928-BAD0-2D29EA10F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3840"/>
              <a:ext cx="0" cy="24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F137B2-BD26-4053-A25B-93B42DCD3F8C}"/>
              </a:ext>
            </a:extLst>
          </p:cNvPr>
          <p:cNvGrpSpPr>
            <a:grpSpLocks/>
          </p:cNvGrpSpPr>
          <p:nvPr/>
        </p:nvGrpSpPr>
        <p:grpSpPr bwMode="auto">
          <a:xfrm>
            <a:off x="3961565" y="4152982"/>
            <a:ext cx="1676400" cy="381000"/>
            <a:chOff x="3120" y="3024"/>
            <a:chExt cx="1056" cy="240"/>
          </a:xfrm>
        </p:grpSpPr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40C4AA33-6D21-4EA2-BD47-489F77BCD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024"/>
              <a:ext cx="0" cy="24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5805A02-7626-4C5D-9EC7-625CA065E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64"/>
              <a:ext cx="1056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003440DA-4575-4366-80B2-952857073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3024"/>
              <a:ext cx="0" cy="24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 Box 23">
            <a:extLst>
              <a:ext uri="{FF2B5EF4-FFF2-40B4-BE49-F238E27FC236}">
                <a16:creationId xmlns:a16="http://schemas.microsoft.com/office/drawing/2014/main" id="{D9A82618-A930-4778-B534-11F8F290C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589745"/>
            <a:ext cx="111386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动词不定式做定语时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应放在被修饰词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名词或代词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的后面，它和被修饰词之间有三种关系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主谓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动宾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同位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zh-CN" sz="2800" b="1" dirty="0">
              <a:solidFill>
                <a:schemeClr val="hlink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27763153-835C-4256-B6A4-3C910A00B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9611" y="5780308"/>
            <a:ext cx="0" cy="3603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707440C7-868E-447D-9492-5447070F0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539" y="2234096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主谓关系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DE63245F-E747-4EB8-A9D7-4C8556388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512" y="3597744"/>
            <a:ext cx="18288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动宾关系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11F6F0A5-87BE-4740-B7F3-79748E60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036" y="4925163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同位关系</a:t>
            </a:r>
          </a:p>
        </p:txBody>
      </p:sp>
    </p:spTree>
    <p:extLst>
      <p:ext uri="{BB962C8B-B14F-4D97-AF65-F5344CB8AC3E}">
        <p14:creationId xmlns:p14="http://schemas.microsoft.com/office/powerpoint/2010/main" val="42781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4" grpId="0"/>
      <p:bldP spid="27" grpId="0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B4642F2C-A9E6-4999-B80D-9A19D8144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440"/>
            <a:ext cx="115148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AutoNum type="arabicParenR"/>
            </a:pPr>
            <a:r>
              <a:rPr lang="zh-CN" altLang="en-US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不定式与它所修饰的词有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动宾</a:t>
            </a:r>
            <a:r>
              <a:rPr lang="zh-CN" altLang="en-US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关系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7C129AA-E4A0-4010-A812-FEFFDDE7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806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F15D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She has a lot of work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</a:t>
            </a:r>
            <a:r>
              <a:rPr lang="en-US" altLang="zh-CN" sz="2800" b="1" dirty="0">
                <a:solidFill>
                  <a:srgbClr val="3F15D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the morning.  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23B6DE5-7FFE-4318-AF1E-AC5CE649B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12468828" cy="545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当不定式与所修饰词有动宾关系，同时又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与本句某人称构成</a:t>
            </a: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主谓关系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用主表被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。如：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(1) Mr. Smith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have some questions__________ (ask). 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不定式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ask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的动作执行者是主语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I)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(2) Please give me some books___________ (read).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不定式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read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的动作执行者是句中的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me)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但：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I’m going to the post office. Do you have anything _____________ (send)?</a:t>
            </a: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(3)The houses ___________ (build) next year are for the teachers.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9761544F-F37C-4BE7-88CE-CF9C2532E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3014" y="2168482"/>
            <a:ext cx="10935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ask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A8C384E7-F7F0-4A10-8BBC-B46F68591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988" y="3123406"/>
            <a:ext cx="12650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read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263E1730-5F68-4FFA-A069-994D26A6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15" y="4532183"/>
            <a:ext cx="1641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be sent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6ECEA8FF-B768-41D4-B877-AF497ED52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796" y="6043212"/>
            <a:ext cx="25039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be built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407A2C16-B51D-4EC3-AE21-CD4B82C63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55403"/>
            <a:ext cx="11963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我要去邮局，你有什么要寄的东西吗？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此句中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这个动作不是句中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发出的，句中也无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send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的执行者，故仍用被动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3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E1A19EBA-480E-46A0-A1C5-4D21B9D9F44C}"/>
              </a:ext>
            </a:extLst>
          </p:cNvPr>
          <p:cNvSpPr txBox="1">
            <a:spLocks noChangeArrowheads="1"/>
          </p:cNvSpPr>
          <p:nvPr/>
        </p:nvSpPr>
        <p:spPr>
          <a:xfrm>
            <a:off x="781614" y="1298295"/>
            <a:ext cx="10616078" cy="399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英语一句话中只能有一个主谓结构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如果出现更多动词： </a:t>
            </a:r>
          </a:p>
          <a:p>
            <a:pPr lvl="4">
              <a:lnSpc>
                <a:spcPct val="114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并列连词（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/ but / so…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</a:p>
          <a:p>
            <a:pPr lvl="4">
              <a:lnSpc>
                <a:spcPct val="114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放入从句（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because/while…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4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变为非谓语动词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668AC5EE-D9F1-4A0D-A9D9-CF7F7FE13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177" y="4422495"/>
            <a:ext cx="8527648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主语、谓语、宾语、表语、定语、状语、补语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AD880BB-9835-4275-A884-02A2A697B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280" y="4422495"/>
            <a:ext cx="1088021" cy="4457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81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>
            <a:extLst>
              <a:ext uri="{FF2B5EF4-FFF2-40B4-BE49-F238E27FC236}">
                <a16:creationId xmlns:a16="http://schemas.microsoft.com/office/drawing/2014/main" id="{88BD36D0-37ED-41C9-8365-2AE7D7DB2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16" y="2125438"/>
            <a:ext cx="1125368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Practice: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                                             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I have a large house to ________(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live)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Please give me some paper to________(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write)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Can you give me a chair to ________(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sit)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  </a:t>
            </a:r>
            <a:endParaRPr lang="en-US" altLang="zh-CN" sz="2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He is looking for a room _________(live). 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Please give me a knife ______________(cut).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There’s nothing to _____________(worry).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 He has a pen to ___________(write).</a:t>
            </a:r>
          </a:p>
          <a:p>
            <a:pPr algn="just" eaLnBrk="1" hangingPunct="1">
              <a:spcBef>
                <a:spcPts val="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 There are 5 pairs of shoes  to ____________ (choose).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EC6D327-4FE9-489C-A6CA-0517873AA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313" y="2582990"/>
            <a:ext cx="171350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live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1173938C-82C8-4067-923D-882AAECA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024" y="2996476"/>
            <a:ext cx="248698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write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40EC7F24-F328-4B98-943F-EE9DEF654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925" y="3451129"/>
            <a:ext cx="173648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sit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6" name="Text Box 44">
            <a:extLst>
              <a:ext uri="{FF2B5EF4-FFF2-40B4-BE49-F238E27FC236}">
                <a16:creationId xmlns:a16="http://schemas.microsoft.com/office/drawing/2014/main" id="{1C5F7607-B1E8-49F5-B68D-3A0F1400B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68" y="477626"/>
            <a:ext cx="11504271" cy="10772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solidFill>
                  <a:srgbClr val="DC04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如果不定式部分的动词是不及物动词</a:t>
            </a:r>
            <a:r>
              <a:rPr lang="en-US" altLang="zh-CN" b="1" dirty="0">
                <a:solidFill>
                  <a:srgbClr val="DC04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DC04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且与被修饰的名词是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动宾</a:t>
            </a:r>
            <a:r>
              <a:rPr lang="zh-CN" altLang="en-US" b="1" dirty="0">
                <a:solidFill>
                  <a:srgbClr val="DC04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关系时</a:t>
            </a:r>
            <a:r>
              <a:rPr lang="en-US" altLang="zh-CN" b="1" dirty="0">
                <a:solidFill>
                  <a:srgbClr val="DC04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DC040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则需带上相应的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介词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8A279F-96FC-4174-BDFA-46A4855F5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234" y="3864615"/>
            <a:ext cx="18098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live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</a:t>
            </a:r>
            <a:endPara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EB1890F-7675-46E3-A7A6-84FAD467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414" y="4305567"/>
            <a:ext cx="21984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cut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</a:t>
            </a:r>
            <a:endPara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Text Box 50">
            <a:extLst>
              <a:ext uri="{FF2B5EF4-FFF2-40B4-BE49-F238E27FC236}">
                <a16:creationId xmlns:a16="http://schemas.microsoft.com/office/drawing/2014/main" id="{80A178B3-60F1-43AE-9032-0A5DBA1D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187" y="4709159"/>
            <a:ext cx="340021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worry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about</a:t>
            </a:r>
          </a:p>
        </p:txBody>
      </p:sp>
      <p:sp>
        <p:nvSpPr>
          <p:cNvPr id="20" name="Text Box 51">
            <a:extLst>
              <a:ext uri="{FF2B5EF4-FFF2-40B4-BE49-F238E27FC236}">
                <a16:creationId xmlns:a16="http://schemas.microsoft.com/office/drawing/2014/main" id="{07FC8AC1-133E-443B-A132-962E09D3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819" y="5159350"/>
            <a:ext cx="2111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write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282E015B-0DB9-488A-ABF1-56CC0CDF4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067" y="5534005"/>
            <a:ext cx="422729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choose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39210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312BC75-E1B7-4146-B2E7-11F90400E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402" y="460968"/>
            <a:ext cx="10453338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</a:t>
            </a:r>
            <a:r>
              <a:rPr lang="zh-CN" altLang="en-US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不定式与被修饰的词有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主谓</a:t>
            </a:r>
            <a:r>
              <a:rPr lang="zh-CN" altLang="en-US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关系</a:t>
            </a:r>
            <a:endParaRPr lang="en-US" altLang="zh-CN" b="1" dirty="0">
              <a:solidFill>
                <a:srgbClr val="1DB56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She is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last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leave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room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zh-CN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C2F522-B636-4BCB-A981-AD846077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40" y="4292340"/>
            <a:ext cx="114009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72F0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注意：不定式修饰的名词前有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only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last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next</a:t>
            </a:r>
            <a:r>
              <a:rPr lang="en-US" altLang="zh-CN" sz="2800" b="1" dirty="0">
                <a:solidFill>
                  <a:srgbClr val="F72F0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序数词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(first, second,…) </a:t>
            </a:r>
            <a:r>
              <a:rPr lang="zh-CN" altLang="en-US" sz="2800" b="1" dirty="0">
                <a:solidFill>
                  <a:srgbClr val="F72F0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或形容词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最高级</a:t>
            </a:r>
            <a:r>
              <a:rPr lang="zh-CN" altLang="en-US" sz="2800" b="1" dirty="0">
                <a:solidFill>
                  <a:srgbClr val="F72F0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形容时，常用不定式作后置定语</a:t>
            </a:r>
            <a:r>
              <a:rPr lang="en-US" altLang="zh-CN" sz="2800" b="1" dirty="0">
                <a:solidFill>
                  <a:srgbClr val="F72F0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F72F0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与其所修饰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的词有</a:t>
            </a:r>
            <a:r>
              <a:rPr lang="zh-CN" altLang="en-US" sz="2800" b="1" dirty="0">
                <a:solidFill>
                  <a:srgbClr val="F72F07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逻辑上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主谓关系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3ED18B-71C7-43D5-8A29-C3DE258AD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401" y="2041173"/>
            <a:ext cx="104533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Charles Lindbergh is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first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 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fly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Atlantic alone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5770720-C747-424B-A688-033B2585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401" y="3004678"/>
            <a:ext cx="822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She is the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most suitable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person </a:t>
            </a:r>
            <a:r>
              <a:rPr lang="en-US" altLang="zh-CN" b="1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job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36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5464A6-1E52-4213-A003-832719F58048}"/>
              </a:ext>
            </a:extLst>
          </p:cNvPr>
          <p:cNvSpPr txBox="1">
            <a:spLocks noChangeArrowheads="1"/>
          </p:cNvSpPr>
          <p:nvPr/>
        </p:nvSpPr>
        <p:spPr>
          <a:xfrm>
            <a:off x="637235" y="2083494"/>
            <a:ext cx="11090007" cy="452596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这样的名词常用的有：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way, time, ability, chance ,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, opportunity , need , wish , right , plan, ambition, effort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 It’s time for you ______ up and go to school.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 There is no reason  _________ his word.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3. They have now an opportunity ______ abroad to study further.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farmers thought of ways _________ (protect) their crops.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2E38EBA-5410-47D1-8579-B938CD2B3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2" y="794574"/>
            <a:ext cx="22906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b="1" u="sng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3E076359-7DA0-4F4C-B995-6BA8CE4C7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58" y="65960"/>
            <a:ext cx="11727242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3) </a:t>
            </a:r>
            <a:r>
              <a:rPr lang="zh-CN" altLang="en-US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不定式与所修饰词的有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同位</a:t>
            </a:r>
            <a:r>
              <a:rPr lang="zh-CN" altLang="en-US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关系（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前抽象后具体</a:t>
            </a:r>
            <a:r>
              <a:rPr lang="zh-CN" altLang="en-US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），</a:t>
            </a:r>
            <a:endParaRPr lang="en-US" altLang="zh-CN" b="1" dirty="0">
              <a:solidFill>
                <a:srgbClr val="1DB56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即不定式短语说明前面名词或代词的内容。</a:t>
            </a:r>
            <a:endParaRPr lang="en-US" altLang="zh-CN" b="1" dirty="0">
              <a:solidFill>
                <a:srgbClr val="1DB56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have no chance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go there.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DDB0639-D9BE-4286-A500-AD1E50458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150" y="3045541"/>
            <a:ext cx="12845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get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CCE4977-DCFC-42DC-B0EB-B42EA895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908" y="3652720"/>
            <a:ext cx="18348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doubt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F085068-92D3-46F7-95D0-66B970E47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788" y="4208715"/>
            <a:ext cx="127257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go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800" b="1" u="sng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849D184-BDC1-4702-967B-33FCB56C6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31026"/>
            <a:ext cx="255923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protect</a:t>
            </a:r>
          </a:p>
        </p:txBody>
      </p:sp>
    </p:spTree>
    <p:extLst>
      <p:ext uri="{BB962C8B-B14F-4D97-AF65-F5344CB8AC3E}">
        <p14:creationId xmlns:p14="http://schemas.microsoft.com/office/powerpoint/2010/main" val="368488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76199D-EBA2-4D18-B2B1-AD505642F928}"/>
              </a:ext>
            </a:extLst>
          </p:cNvPr>
          <p:cNvSpPr txBox="1">
            <a:spLocks noChangeArrowheads="1"/>
          </p:cNvSpPr>
          <p:nvPr/>
        </p:nvSpPr>
        <p:spPr>
          <a:xfrm>
            <a:off x="368981" y="469808"/>
            <a:ext cx="11460162" cy="493930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lang="en-US" altLang="zh-CN" sz="3200" b="1" dirty="0">
                <a:solidFill>
                  <a:srgbClr val="1DB5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zh-CN" altLang="en-US" sz="3200" b="1" dirty="0">
                <a:solidFill>
                  <a:srgbClr val="1DB5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某些动词或形容词后可接不定式时，它相应的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同根名词</a:t>
            </a:r>
            <a:r>
              <a:rPr lang="zh-CN" altLang="en-US" sz="3200" b="1" dirty="0">
                <a:solidFill>
                  <a:srgbClr val="1DB5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也常用不定式做定语。</a:t>
            </a:r>
          </a:p>
          <a:p>
            <a:pPr marL="514350" indent="-514350" algn="just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kumimoji="1"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He made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 attempt </a:t>
            </a:r>
            <a:r>
              <a:rPr kumimoji="1" lang="en-US" altLang="zh-CN" sz="2800" b="1" u="sng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 learn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English well.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1" lang="en-US" altLang="zh-CN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  <a:defRPr/>
            </a:pPr>
            <a:r>
              <a:rPr kumimoji="1"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His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ability </a:t>
            </a:r>
            <a:r>
              <a:rPr kumimoji="1" lang="en-US" altLang="zh-CN" sz="2800" b="1" u="sng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 get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with people is his chief advantage.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(be able to do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sth</a:t>
            </a:r>
            <a:r>
              <a:rPr kumimoji="1"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I don’t trust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his promise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u="sng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 come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a visit.</a:t>
            </a:r>
            <a:r>
              <a:rPr kumimoji="1" lang="zh-CN" altLang="en-US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(promise to do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sth</a:t>
            </a:r>
            <a:r>
              <a:rPr kumimoji="1"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endParaRPr kumimoji="1"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511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>
            <a:extLst>
              <a:ext uri="{FF2B5EF4-FFF2-40B4-BE49-F238E27FC236}">
                <a16:creationId xmlns:a16="http://schemas.microsoft.com/office/drawing/2014/main" id="{356DEBE9-E4B7-497E-B920-3D4332B19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45" y="382776"/>
            <a:ext cx="3429000" cy="132343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F.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作状语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8D879ED-AEBE-4B5A-90CA-D07330DA0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410" y="399398"/>
            <a:ext cx="739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——</a:t>
            </a:r>
            <a:r>
              <a:rPr lang="zh-CN" altLang="en-US" b="1" dirty="0">
                <a:solidFill>
                  <a:srgbClr val="0033CC"/>
                </a:solidFill>
              </a:rPr>
              <a:t>目的、原因、结果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DAFA9ED-C50F-4056-84E8-0EB27B4F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461" y="1150025"/>
            <a:ext cx="9144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came here </a:t>
            </a:r>
            <a:r>
              <a:rPr lang="en-US" altLang="zh-CN" sz="2800" b="1" dirty="0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see you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were very excited </a:t>
            </a:r>
            <a:r>
              <a:rPr lang="en-US" altLang="zh-CN" sz="2800" b="1" dirty="0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hear the news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．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hurried to the school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only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find nobody there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. 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66E779F-4121-4A89-B87F-701F2B09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061" y="1150025"/>
            <a:ext cx="1233030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目的</a:t>
            </a:r>
            <a:r>
              <a:rPr lang="en-US" altLang="zh-CN" sz="2800" b="1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1DEA100-EBC2-4FF4-9108-0DCBA8567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911" y="1515831"/>
            <a:ext cx="1181734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原因</a:t>
            </a:r>
            <a:r>
              <a:rPr lang="en-US" altLang="zh-CN" sz="2800" b="1" dirty="0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F74D7A09-AE9E-4177-A581-3DA3FC4D6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762" y="1995868"/>
            <a:ext cx="1172435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结果</a:t>
            </a:r>
            <a:r>
              <a:rPr lang="en-US" altLang="zh-CN" sz="2800" b="1">
                <a:solidFill>
                  <a:srgbClr val="F9251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EE769C4-8B36-4CA1-ABC7-0DB3DCED6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80" y="3056083"/>
            <a:ext cx="1098716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）不定式做目的状语，相当于用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order to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 as to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引导的目的状语。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got up early 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catch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first bus. 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806C147B-2379-427E-A406-6D3791BB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80" y="4270681"/>
            <a:ext cx="838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stayed there </a:t>
            </a:r>
            <a:r>
              <a:rPr lang="en-US" altLang="zh-CN" sz="2800" b="1" u="sng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see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would happen.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3DE69C84-49B4-4CE9-AEC9-396F9FFCE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80" y="5023646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get/ In order to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 a good seat, she arrived early.</a:t>
            </a:r>
          </a:p>
        </p:txBody>
      </p:sp>
    </p:spTree>
    <p:extLst>
      <p:ext uri="{BB962C8B-B14F-4D97-AF65-F5344CB8AC3E}">
        <p14:creationId xmlns:p14="http://schemas.microsoft.com/office/powerpoint/2010/main" val="426850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8" grpId="0" animBg="1"/>
      <p:bldP spid="9" grpId="0" animBg="1"/>
      <p:bldP spid="10" grpId="0" animBg="1"/>
      <p:bldP spid="14" grpId="0" build="p"/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FC9C3E-2AF1-4F4D-8546-102E42D1BCB0}"/>
              </a:ext>
            </a:extLst>
          </p:cNvPr>
          <p:cNvSpPr txBox="1">
            <a:spLocks noChangeArrowheads="1"/>
          </p:cNvSpPr>
          <p:nvPr/>
        </p:nvSpPr>
        <p:spPr>
          <a:xfrm>
            <a:off x="1203768" y="314445"/>
            <a:ext cx="11157994" cy="452596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掌握含有目的状语的几种句式：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He got up early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catch the first bus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He got up early ___  ____  ___ catch the first bus.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______________________, he got up early.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_______________ the first bus, he got up early.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=He got up early ___ _____ _____ he could catch the first bus.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He got up early ___ ___ ____ catch the first bus.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=He got up __ _____ ___ ____ catch the first bus.</a:t>
            </a:r>
          </a:p>
          <a:p>
            <a:pPr>
              <a:lnSpc>
                <a:spcPct val="100000"/>
              </a:lnSpc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as to do…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结构不能放于句首；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do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结构，可以与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that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目的状语从句转换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36D686B-ADF2-43A6-93CC-C75393C77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2543" y="1993702"/>
            <a:ext cx="340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catch the first bus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52180B7-CD6F-4AC2-BE01-8AC237F2E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877" y="2528041"/>
            <a:ext cx="27606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order to catch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30C4C12-9D59-4EA7-A9CF-0797580D6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168" y="3605591"/>
            <a:ext cx="1840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    as    to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B9F21460-32D4-4734-8376-CEA1C6240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025" y="4201902"/>
            <a:ext cx="2795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  early   as     to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4E4F9ED-6795-487F-AB95-75821EC4E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996" y="3079978"/>
            <a:ext cx="25826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  order    that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5EEF8ED5-A8FE-4550-B0D4-D57114E40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996" y="1408408"/>
            <a:ext cx="22620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   order   to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CDBF28C2-5AF2-4BCE-A6BC-5AB1C99A1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368" y="3895845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b="1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B243E55-0E7F-43B5-BA4C-8FA4A930E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977" y="4128811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作结果状语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830871-1196-4E28-86ED-758351404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58" y="4182895"/>
            <a:ext cx="8002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58433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1" grpId="0"/>
      <p:bldP spid="12" grpId="0"/>
      <p:bldP spid="1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501F0AE-FEA2-4E15-AEB3-6CF7231EA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32" y="140866"/>
            <a:ext cx="11621947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不定式可以用来做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结果状语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，常有：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enough to do 	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足以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too...to 		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太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而不能（否定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+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adj/adv.+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to do,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such…as to do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如此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以至于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only to do… 	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结果却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（表示意想不到的结果）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4DC15CE6-8D37-4ACE-9494-329684A46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10" y="4598333"/>
            <a:ext cx="79930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I tried the door,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only to find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locked inside.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2C4E62B-2720-473D-A661-163935577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45" y="4999165"/>
            <a:ext cx="5929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我要开门，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却发现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门被里面锁住了。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1A4BF726-CF42-4F2F-9AFF-E4EA85E6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10" y="2737823"/>
            <a:ext cx="105300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is brave enough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go out alone at night.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B25AFEA-8645-4525-A594-23DE01F00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10" y="3149931"/>
            <a:ext cx="64450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question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too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difficult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answer.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BE8256C4-2CE4-4B4C-81E6-939EB8A58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7695"/>
            <a:ext cx="10472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比较：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came late twice a week, making his boss angry.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85886529-7E86-49EF-8AD2-67401E070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988" y="5538723"/>
            <a:ext cx="708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现在分词表自然而然的结果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A1EACC39-A547-4B1F-A4E7-CCCBC00A0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10" y="3644088"/>
            <a:ext cx="8305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I’m not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stupid (a fool)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to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believe him again.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=I’m not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such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stupid fool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to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believe him again.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174C2B-7FB5-4232-8BA7-308B769F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10" y="5858448"/>
            <a:ext cx="1109265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After the meeting, they parted,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never to see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each other again.                                   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那次会面，他们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再也没有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见过彼此。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F39805C-8F25-4C54-8CF9-1F2B60914B7F}"/>
              </a:ext>
            </a:extLst>
          </p:cNvPr>
          <p:cNvSpPr txBox="1">
            <a:spLocks noChangeArrowheads="1"/>
          </p:cNvSpPr>
          <p:nvPr/>
        </p:nvSpPr>
        <p:spPr>
          <a:xfrm>
            <a:off x="267703" y="320033"/>
            <a:ext cx="11924297" cy="452596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掌握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too…to…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的不同含义</a:t>
            </a:r>
          </a:p>
          <a:p>
            <a:pPr marL="609600" indent="-6096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be+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形容词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副词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+enough to do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足以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以至于可以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… to do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而不能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（否定含义）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+ 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willing / ready / glad / anxious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</a:t>
            </a:r>
            <a:r>
              <a:rPr lang="en-US" altLang="zh-CN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等时，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的意思是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意思，表示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非常乐意做某事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非常着急想某事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young man is 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 willing to help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old living around here.</a:t>
            </a:r>
          </a:p>
          <a:p>
            <a:pPr marL="609600" indent="-609600"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A229B77-FBCD-4946-AA61-702467B97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95" y="3799556"/>
            <a:ext cx="112934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这位年轻人非常愿意帮助住在这儿周围的老人。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046F9CC-8772-4BAC-A895-9C05AE22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95" y="4618913"/>
            <a:ext cx="9016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They seemed to be 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too anxious to leave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C42F2277-60F4-4A31-BE9E-A1278CBB9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4947"/>
            <a:ext cx="6970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他们似乎太着急而想赶快离开。</a:t>
            </a:r>
          </a:p>
        </p:txBody>
      </p:sp>
    </p:spTree>
    <p:extLst>
      <p:ext uri="{BB962C8B-B14F-4D97-AF65-F5344CB8AC3E}">
        <p14:creationId xmlns:p14="http://schemas.microsoft.com/office/powerpoint/2010/main" val="39017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8D9945DB-7837-4E93-A1B8-475098D05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57" y="273707"/>
            <a:ext cx="11736993" cy="166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87363" indent="-487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G.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作独立成分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用来说明说话人的态度、看法、对整个句子进行解释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be frank/honest (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坦白地说)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to be sure (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确实),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make matters worse (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更糟糕的是)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to begin with(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首先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等。也可称为“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评注性状语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”。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ED993FD-385D-452B-A227-17DE6C5E9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68" y="2352359"/>
            <a:ext cx="71363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tell you the truth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 hate this game.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531CB99-0CBF-4DF6-B6C3-11394C4A5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568" y="3338836"/>
            <a:ext cx="1163043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He’s a serious person, or 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put it another way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he’s got no sense of humor.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2AB4784-815F-4067-8F80-68C2B20EE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568" y="4736649"/>
            <a:ext cx="988595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can’t even memorize the alphabet, 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to mention/ to say nothing of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expressing himself freely in English.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>
            <a:extLst>
              <a:ext uri="{FF2B5EF4-FFF2-40B4-BE49-F238E27FC236}">
                <a16:creationId xmlns:a16="http://schemas.microsoft.com/office/drawing/2014/main" id="{9A1666E7-C5A1-4ADB-A989-5EFF973CE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79" y="31898"/>
            <a:ext cx="12076698" cy="906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H.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其他用法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不定式与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疑问词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who, which, what, how, when, where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连用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，在句中起名词作用，可充当主语、表语或宾语等。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He didn’t know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to say.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 to solve the problem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very important.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 to hold the meeting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still unknown.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They told me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to do next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altLang="zh-CN" b="1" dirty="0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My question is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when to start.</a:t>
            </a:r>
          </a:p>
          <a:p>
            <a:pPr eaLnBrk="1" hangingPunct="1">
              <a:lnSpc>
                <a:spcPct val="15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They are considering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where to go next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F37D145C-E553-46CD-A491-CCB7FC0F0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2977" y="1391580"/>
            <a:ext cx="2204669" cy="74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（宾语）</a:t>
            </a:r>
            <a:endParaRPr lang="zh-CN" altLang="en-US" b="1" u="sng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028A2D28-9796-4048-A095-47D7F690F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2976" y="2598494"/>
            <a:ext cx="2204669" cy="74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（主语）</a:t>
            </a:r>
            <a:endParaRPr lang="zh-CN" altLang="en-US" b="1" u="sng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E66EA5BB-9217-416F-A3FD-9DD952121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2975" y="3722556"/>
            <a:ext cx="2204669" cy="74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（宾语）</a:t>
            </a:r>
            <a:endParaRPr lang="zh-CN" altLang="en-US" b="1" u="sng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15">
            <a:extLst>
              <a:ext uri="{FF2B5EF4-FFF2-40B4-BE49-F238E27FC236}">
                <a16:creationId xmlns:a16="http://schemas.microsoft.com/office/drawing/2014/main" id="{69D9155C-B3BA-4C54-BE35-5EA2E646B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448" y="5226261"/>
            <a:ext cx="2204669" cy="74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（宾语）</a:t>
            </a:r>
            <a:endParaRPr lang="zh-CN" altLang="en-US" b="1" u="sng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3191C888-A722-4D23-A7BF-D73FF0D08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2978" y="4479271"/>
            <a:ext cx="2204669" cy="74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（表语）</a:t>
            </a:r>
            <a:endParaRPr lang="zh-CN" altLang="en-US" b="1" u="sng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44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为什么使用非谓语动词？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680704-E0D4-4402-9628-B2610239F0B6}"/>
              </a:ext>
            </a:extLst>
          </p:cNvPr>
          <p:cNvSpPr txBox="1"/>
          <p:nvPr/>
        </p:nvSpPr>
        <p:spPr>
          <a:xfrm>
            <a:off x="686072" y="1126971"/>
            <a:ext cx="11271323" cy="130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zh-CN" sz="2800" b="1" dirty="0">
                <a:solidFill>
                  <a:srgbClr val="FF0000"/>
                </a:solidFill>
                <a:sym typeface="+mn-ea"/>
              </a:rPr>
              <a:t>一个句子</a:t>
            </a:r>
            <a:r>
              <a:rPr lang="zh-CN" altLang="zh-CN" sz="2800" b="1" dirty="0">
                <a:sym typeface="+mn-ea"/>
              </a:rPr>
              <a:t>当中，</a:t>
            </a:r>
            <a:r>
              <a:rPr lang="zh-CN" altLang="zh-CN" sz="2800" b="1" u="sng" dirty="0">
                <a:sym typeface="+mn-ea"/>
              </a:rPr>
              <a:t>已经存在一个</a:t>
            </a:r>
            <a:r>
              <a:rPr lang="zh-CN" altLang="zh-CN" sz="2800" b="1" u="sng" dirty="0">
                <a:solidFill>
                  <a:srgbClr val="FF0000"/>
                </a:solidFill>
                <a:sym typeface="+mn-ea"/>
              </a:rPr>
              <a:t>主句</a:t>
            </a:r>
            <a:r>
              <a:rPr lang="zh-CN" altLang="zh-CN" sz="2800" b="1" u="sng" dirty="0">
                <a:sym typeface="+mn-ea"/>
              </a:rPr>
              <a:t>（谓语动词）,</a:t>
            </a:r>
            <a:r>
              <a:rPr lang="en-US" altLang="zh-CN" sz="2800" b="1" u="sng" dirty="0">
                <a:sym typeface="+mn-ea"/>
              </a:rPr>
              <a:t> </a:t>
            </a:r>
            <a:r>
              <a:rPr lang="zh-CN" altLang="zh-CN" sz="2800" b="1" u="sng" dirty="0">
                <a:sym typeface="+mn-ea"/>
              </a:rPr>
              <a:t>又没有连词</a:t>
            </a:r>
            <a:r>
              <a:rPr lang="zh-CN" altLang="zh-CN" sz="2800" b="1" dirty="0">
                <a:sym typeface="+mn-ea"/>
              </a:rPr>
              <a:t>的情况下, 还有别的动词出现时。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FA3815D4-41B6-4E70-A598-FA380934461C}"/>
              </a:ext>
            </a:extLst>
          </p:cNvPr>
          <p:cNvSpPr txBox="1"/>
          <p:nvPr/>
        </p:nvSpPr>
        <p:spPr>
          <a:xfrm>
            <a:off x="1428445" y="2464650"/>
            <a:ext cx="8510588" cy="1169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worked really hard </a:t>
            </a:r>
            <a:r>
              <a:rPr lang="en-US" altLang="zh-CN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 that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could achieve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success.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worked really hard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achieve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success. </a:t>
            </a:r>
          </a:p>
        </p:txBody>
      </p:sp>
      <p:sp>
        <p:nvSpPr>
          <p:cNvPr id="42" name="右箭头 8">
            <a:extLst>
              <a:ext uri="{FF2B5EF4-FFF2-40B4-BE49-F238E27FC236}">
                <a16:creationId xmlns:a16="http://schemas.microsoft.com/office/drawing/2014/main" id="{2AE50CF2-BF32-4720-B6EE-1A52F2A2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3" y="2577864"/>
            <a:ext cx="609600" cy="1039356"/>
          </a:xfrm>
          <a:prstGeom prst="rightArrow">
            <a:avLst>
              <a:gd name="adj1" fmla="val 50000"/>
              <a:gd name="adj2" fmla="val 4993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13">
            <a:extLst>
              <a:ext uri="{FF2B5EF4-FFF2-40B4-BE49-F238E27FC236}">
                <a16:creationId xmlns:a16="http://schemas.microsoft.com/office/drawing/2014/main" id="{5824BBD1-5AEF-49C4-9545-CF42EFD25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566" y="2968267"/>
            <a:ext cx="3458902" cy="523220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动词不定式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(to do)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8EB465F6-AE28-4A61-82D3-C0B826066428}"/>
              </a:ext>
            </a:extLst>
          </p:cNvPr>
          <p:cNvSpPr txBox="1"/>
          <p:nvPr/>
        </p:nvSpPr>
        <p:spPr>
          <a:xfrm>
            <a:off x="1428445" y="4772974"/>
            <a:ext cx="9538126" cy="1169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tried to persuade him,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which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was a waste of time.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was a waste of time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trying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persuade him.  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右箭头 10">
            <a:extLst>
              <a:ext uri="{FF2B5EF4-FFF2-40B4-BE49-F238E27FC236}">
                <a16:creationId xmlns:a16="http://schemas.microsoft.com/office/drawing/2014/main" id="{45B0337A-8317-4648-B445-B9F893325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3" y="4646706"/>
            <a:ext cx="609600" cy="1039356"/>
          </a:xfrm>
          <a:prstGeom prst="rightArrow">
            <a:avLst>
              <a:gd name="adj1" fmla="val 50000"/>
              <a:gd name="adj2" fmla="val 4993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877EF840-BC8B-4551-B236-FC65BA38D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8506" y="5481879"/>
            <a:ext cx="3267479" cy="523220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FontTx/>
              <a:buNone/>
              <a:defRPr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动名词</a:t>
            </a:r>
            <a:r>
              <a:rPr lang="en-US" altLang="zh-CN" b="1" dirty="0"/>
              <a:t>(doing)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502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F22137-9481-41B3-B9AA-31B79FF05DFA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706056"/>
            <a:ext cx="11618349" cy="5903088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你能告诉我该如何解决这个问题吗？</a:t>
            </a:r>
          </a:p>
          <a:p>
            <a:pPr marL="609600" indent="-6096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Could you tell me ______________ the problem.</a:t>
            </a:r>
          </a:p>
          <a:p>
            <a:pPr marL="609600" indent="-6096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我们想知道下周我们去哪里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609600" indent="-6096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We wonder _______________ next week.</a:t>
            </a:r>
          </a:p>
          <a:p>
            <a:pPr marL="609600" indent="-6096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We have no idea about what _________ (do) next.</a:t>
            </a:r>
          </a:p>
          <a:p>
            <a:pPr marL="609600" indent="-6096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She gave us some advice on ____________ (learn) </a:t>
            </a:r>
          </a:p>
          <a:p>
            <a:pPr marL="609600" indent="-6096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foreign language.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（如何去学）</a:t>
            </a:r>
          </a:p>
          <a:p>
            <a:pPr marL="609600" indent="-6096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There isn’t any difference between the two. I really don’t</a:t>
            </a:r>
          </a:p>
          <a:p>
            <a:pPr marL="609600" indent="-609600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know ______________ 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该选哪个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609600" indent="-609600"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BE7F639-BC4D-4349-8B70-E56EC0EEC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555" y="1695445"/>
            <a:ext cx="28496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 to solve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269216A-12A0-432E-B710-969B0B8B0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50" y="2709492"/>
            <a:ext cx="2652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where to go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986B868-5304-4CBF-BE58-1A7DE435C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3572" y="3232712"/>
            <a:ext cx="14148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88712D9-A0C7-4198-AB1C-9A5D3146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911" y="3745299"/>
            <a:ext cx="27930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learn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BAD9236-38F0-45EF-8AEA-AF24D28B0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761" y="5271933"/>
            <a:ext cx="35512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which to choose</a:t>
            </a:r>
          </a:p>
        </p:txBody>
      </p:sp>
    </p:spTree>
    <p:extLst>
      <p:ext uri="{BB962C8B-B14F-4D97-AF65-F5344CB8AC3E}">
        <p14:creationId xmlns:p14="http://schemas.microsoft.com/office/powerpoint/2010/main" val="14454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C1427DF-1EB5-4B6F-BD93-D97A398387AC}"/>
              </a:ext>
            </a:extLst>
          </p:cNvPr>
          <p:cNvSpPr txBox="1">
            <a:spLocks noChangeArrowheads="1"/>
          </p:cNvSpPr>
          <p:nvPr/>
        </p:nvSpPr>
        <p:spPr>
          <a:xfrm>
            <a:off x="265470" y="612058"/>
            <a:ext cx="111271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常跟疑问词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不定式的动词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tell, advise, show, teach, find out, decide, discuss, learn, explain… know, show, discover, see(understand)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7B7A1AF-7BB8-40C7-B15C-3A8807EF4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3620441"/>
            <a:ext cx="64635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I don’t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know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 to get there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9C2845-B96A-40D1-81A3-ACD5E3642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4041717"/>
            <a:ext cx="8500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I haven’t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decided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whether to go or stay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BD28B2-1D2B-4808-B7DB-91C7D08E92B9}"/>
              </a:ext>
            </a:extLst>
          </p:cNvPr>
          <p:cNvSpPr txBox="1"/>
          <p:nvPr/>
        </p:nvSpPr>
        <p:spPr>
          <a:xfrm>
            <a:off x="265470" y="2294654"/>
            <a:ext cx="91243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Arial" panose="020B0604020202020204" pitchFamily="34" charset="0"/>
              <a:buChar char="•"/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  He </a:t>
            </a:r>
            <a:r>
              <a:rPr lang="en-US" altLang="zh-CN" dirty="0">
                <a:solidFill>
                  <a:srgbClr val="0070C0"/>
                </a:solidFill>
              </a:rPr>
              <a:t>taught </a:t>
            </a:r>
            <a:r>
              <a:rPr lang="en-US" altLang="zh-CN" dirty="0"/>
              <a:t>us </a:t>
            </a:r>
            <a:r>
              <a:rPr lang="en-US" altLang="zh-CN" dirty="0">
                <a:solidFill>
                  <a:srgbClr val="FF0000"/>
                </a:solidFill>
              </a:rPr>
              <a:t>how to use </a:t>
            </a:r>
            <a:r>
              <a:rPr lang="en-US" altLang="zh-CN" dirty="0"/>
              <a:t>the tool.</a:t>
            </a:r>
          </a:p>
          <a:p>
            <a:r>
              <a:rPr lang="en-US" altLang="zh-CN" dirty="0"/>
              <a:t>  No one could </a:t>
            </a:r>
            <a:r>
              <a:rPr lang="en-US" altLang="zh-CN" dirty="0">
                <a:solidFill>
                  <a:srgbClr val="0070C0"/>
                </a:solidFill>
              </a:rPr>
              <a:t>tell</a:t>
            </a:r>
            <a:r>
              <a:rPr lang="en-US" altLang="zh-CN" dirty="0"/>
              <a:t> me </a:t>
            </a:r>
            <a:r>
              <a:rPr lang="en-US" altLang="zh-CN" dirty="0">
                <a:solidFill>
                  <a:srgbClr val="FF0000"/>
                </a:solidFill>
              </a:rPr>
              <a:t>where to get </a:t>
            </a:r>
            <a:r>
              <a:rPr lang="en-US" altLang="zh-CN" dirty="0"/>
              <a:t>the book.</a:t>
            </a:r>
          </a:p>
          <a:p>
            <a:r>
              <a:rPr lang="en-US" altLang="zh-CN" dirty="0"/>
              <a:t>  I hope you’ll </a:t>
            </a:r>
            <a:r>
              <a:rPr lang="en-US" altLang="zh-CN" dirty="0">
                <a:solidFill>
                  <a:srgbClr val="0070C0"/>
                </a:solidFill>
              </a:rPr>
              <a:t>advise</a:t>
            </a:r>
            <a:r>
              <a:rPr lang="en-US" altLang="zh-CN" dirty="0"/>
              <a:t> me </a:t>
            </a:r>
            <a:r>
              <a:rPr lang="en-US" altLang="zh-CN" dirty="0">
                <a:solidFill>
                  <a:srgbClr val="FF0000"/>
                </a:solidFill>
              </a:rPr>
              <a:t>what to do</a:t>
            </a:r>
            <a:r>
              <a:rPr lang="en-US" altLang="zh-CN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181600"/>
            <a:ext cx="98659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注意： 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Do we say</a:t>
            </a:r>
          </a:p>
          <a:p>
            <a:r>
              <a:rPr lang="en-US" altLang="zh-CN" sz="3200" b="1" dirty="0">
                <a:solidFill>
                  <a:schemeClr val="accent3">
                    <a:lumMod val="50000"/>
                  </a:schemeClr>
                </a:solidFill>
              </a:rPr>
              <a:t>Excuse me, how to get to the People’s Square???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" name="图片 9" descr="xx.jpg">
            <a:extLst>
              <a:ext uri="{FF2B5EF4-FFF2-40B4-BE49-F238E27FC236}">
                <a16:creationId xmlns:a16="http://schemas.microsoft.com/office/drawing/2014/main" id="{4DA4AECF-D44F-4ACB-96E8-A4BC48769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171" y="5386396"/>
            <a:ext cx="984919" cy="984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246FE527-62FE-4EF0-A5E9-E5AFB5DE480C}"/>
              </a:ext>
            </a:extLst>
          </p:cNvPr>
          <p:cNvSpPr txBox="1">
            <a:spLocks noChangeArrowheads="1"/>
          </p:cNvSpPr>
          <p:nvPr/>
        </p:nvSpPr>
        <p:spPr>
          <a:xfrm>
            <a:off x="3643489" y="1420232"/>
            <a:ext cx="5621438" cy="3176285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4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Part 2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4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Bare  infinitive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4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不定式符号</a:t>
            </a:r>
            <a:endParaRPr lang="en-US" altLang="zh-CN" sz="4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>
            <a:extLst>
              <a:ext uri="{FF2B5EF4-FFF2-40B4-BE49-F238E27FC236}">
                <a16:creationId xmlns:a16="http://schemas.microsoft.com/office/drawing/2014/main" id="{A3340E55-5275-4B81-AF87-C0E86B6BF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213496"/>
            <a:ext cx="3429000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省略现象小结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1C4E2DE8-4746-4EBC-A6A4-9D2A14EAA26B}"/>
              </a:ext>
            </a:extLst>
          </p:cNvPr>
          <p:cNvSpPr txBox="1">
            <a:spLocks noChangeArrowheads="1"/>
          </p:cNvSpPr>
          <p:nvPr/>
        </p:nvSpPr>
        <p:spPr>
          <a:xfrm>
            <a:off x="889462" y="1160463"/>
            <a:ext cx="9180513" cy="1295400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不定式在一些动词后作宾语补足语时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不定式省略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to.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但这种句子如果变为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被动结构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补上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814C3BC4-0955-4988-B20D-0A0F7BCD1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25" y="3325813"/>
            <a:ext cx="15795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五看</a:t>
            </a:r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9145D5A8-BAB3-4ED4-927C-9331FBD25DBB}"/>
              </a:ext>
            </a:extLst>
          </p:cNvPr>
          <p:cNvSpPr>
            <a:spLocks/>
          </p:cNvSpPr>
          <p:nvPr/>
        </p:nvSpPr>
        <p:spPr bwMode="auto">
          <a:xfrm>
            <a:off x="2081675" y="2887663"/>
            <a:ext cx="144463" cy="2665413"/>
          </a:xfrm>
          <a:prstGeom prst="leftBrace">
            <a:avLst>
              <a:gd name="adj1" fmla="val 153156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6D417DC8-8636-4AC8-9B6C-077E8F507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338" y="2735263"/>
            <a:ext cx="12827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watch </a:t>
            </a: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A3ED6422-E0AD-4E80-B9E6-0B93B62CA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400" y="3321051"/>
            <a:ext cx="7312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see</a:t>
            </a:r>
          </a:p>
        </p:txBody>
      </p:sp>
      <p:sp>
        <p:nvSpPr>
          <p:cNvPr id="32" name="Text Box 9">
            <a:extLst>
              <a:ext uri="{FF2B5EF4-FFF2-40B4-BE49-F238E27FC236}">
                <a16:creationId xmlns:a16="http://schemas.microsoft.com/office/drawing/2014/main" id="{43599D8D-B269-4629-9291-1700AAC19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400" y="3897313"/>
            <a:ext cx="14125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look at </a:t>
            </a: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7ECB9401-6DA4-468F-BBA1-3A347F28F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400" y="4471988"/>
            <a:ext cx="1754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observe</a:t>
            </a:r>
          </a:p>
        </p:txBody>
      </p:sp>
      <p:sp>
        <p:nvSpPr>
          <p:cNvPr id="34" name="Text Box 11">
            <a:extLst>
              <a:ext uri="{FF2B5EF4-FFF2-40B4-BE49-F238E27FC236}">
                <a16:creationId xmlns:a16="http://schemas.microsoft.com/office/drawing/2014/main" id="{70CC245A-FA3D-4B26-8A03-530D782F6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1400" y="5121276"/>
            <a:ext cx="1191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notice</a:t>
            </a: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95B44E3C-8D85-4FC5-8BB2-9C8ACC5A8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900" y="2239963"/>
            <a:ext cx="4105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常见动词有</a:t>
            </a:r>
            <a:r>
              <a:rPr lang="en-US" altLang="zh-CN" sz="2800" b="1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6" name="Text Box 13">
            <a:extLst>
              <a:ext uri="{FF2B5EF4-FFF2-40B4-BE49-F238E27FC236}">
                <a16:creationId xmlns:a16="http://schemas.microsoft.com/office/drawing/2014/main" id="{7C66BCA9-C757-4671-BD28-DC8FFE62A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4013" y="2960688"/>
            <a:ext cx="1203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三使</a:t>
            </a:r>
          </a:p>
        </p:txBody>
      </p:sp>
      <p:sp>
        <p:nvSpPr>
          <p:cNvPr id="37" name="AutoShape 14">
            <a:extLst>
              <a:ext uri="{FF2B5EF4-FFF2-40B4-BE49-F238E27FC236}">
                <a16:creationId xmlns:a16="http://schemas.microsoft.com/office/drawing/2014/main" id="{BA402E72-11A8-4C9A-B928-E0DF7143A4F6}"/>
              </a:ext>
            </a:extLst>
          </p:cNvPr>
          <p:cNvSpPr>
            <a:spLocks/>
          </p:cNvSpPr>
          <p:nvPr/>
        </p:nvSpPr>
        <p:spPr bwMode="auto">
          <a:xfrm>
            <a:off x="5445588" y="2671763"/>
            <a:ext cx="144462" cy="1655763"/>
          </a:xfrm>
          <a:prstGeom prst="leftBrace">
            <a:avLst>
              <a:gd name="adj1" fmla="val 95142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A2A48180-792A-42AE-82CF-FEA24E02F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775" y="2384426"/>
            <a:ext cx="6527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let</a:t>
            </a:r>
          </a:p>
        </p:txBody>
      </p:sp>
      <p:sp>
        <p:nvSpPr>
          <p:cNvPr id="39" name="Text Box 16">
            <a:extLst>
              <a:ext uri="{FF2B5EF4-FFF2-40B4-BE49-F238E27FC236}">
                <a16:creationId xmlns:a16="http://schemas.microsoft.com/office/drawing/2014/main" id="{B13D2360-6D8B-4C5B-8471-7AC5C6779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313" y="3032126"/>
            <a:ext cx="11128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make</a:t>
            </a:r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593CCF9C-4EDE-446C-894F-7F3DDEB48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5313" y="3824288"/>
            <a:ext cx="9925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</a:t>
            </a:r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C8E6C68F-B41D-425B-ACBE-B523DCAB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925" y="4765676"/>
            <a:ext cx="9925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二听</a:t>
            </a:r>
          </a:p>
        </p:txBody>
      </p:sp>
      <p:sp>
        <p:nvSpPr>
          <p:cNvPr id="42" name="AutoShape 19">
            <a:extLst>
              <a:ext uri="{FF2B5EF4-FFF2-40B4-BE49-F238E27FC236}">
                <a16:creationId xmlns:a16="http://schemas.microsoft.com/office/drawing/2014/main" id="{7794D638-74D0-4384-8161-76C52355E8E3}"/>
              </a:ext>
            </a:extLst>
          </p:cNvPr>
          <p:cNvSpPr>
            <a:spLocks/>
          </p:cNvSpPr>
          <p:nvPr/>
        </p:nvSpPr>
        <p:spPr bwMode="auto">
          <a:xfrm>
            <a:off x="5424950" y="4616451"/>
            <a:ext cx="73025" cy="1079500"/>
          </a:xfrm>
          <a:prstGeom prst="leftBrace">
            <a:avLst>
              <a:gd name="adj1" fmla="val 122709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Text Box 20">
            <a:extLst>
              <a:ext uri="{FF2B5EF4-FFF2-40B4-BE49-F238E27FC236}">
                <a16:creationId xmlns:a16="http://schemas.microsoft.com/office/drawing/2014/main" id="{7609EB99-2C3A-47C0-B128-5FC979F87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638" y="4400551"/>
            <a:ext cx="1571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listen to </a:t>
            </a: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26B31739-0D6E-4079-B034-EE73B2D75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313" y="5265738"/>
            <a:ext cx="9717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hear</a:t>
            </a:r>
          </a:p>
        </p:txBody>
      </p:sp>
      <p:sp>
        <p:nvSpPr>
          <p:cNvPr id="45" name="Text Box 22">
            <a:extLst>
              <a:ext uri="{FF2B5EF4-FFF2-40B4-BE49-F238E27FC236}">
                <a16:creationId xmlns:a16="http://schemas.microsoft.com/office/drawing/2014/main" id="{BED1D2ED-744C-4993-AE6F-1492F0E7B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575" y="5907088"/>
            <a:ext cx="1471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一感觉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2DFFF03E-B9C3-4D1B-8282-2ADE0B559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935" y="5907088"/>
            <a:ext cx="8114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feel</a:t>
            </a:r>
          </a:p>
        </p:txBody>
      </p:sp>
      <p:sp>
        <p:nvSpPr>
          <p:cNvPr id="47" name="Text Box 25">
            <a:extLst>
              <a:ext uri="{FF2B5EF4-FFF2-40B4-BE49-F238E27FC236}">
                <a16:creationId xmlns:a16="http://schemas.microsoft.com/office/drawing/2014/main" id="{FB07AE8B-C0B4-4182-9212-8C043F968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976906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半帮助：</a:t>
            </a:r>
          </a:p>
        </p:txBody>
      </p:sp>
      <p:sp>
        <p:nvSpPr>
          <p:cNvPr id="48" name="Text Box 26">
            <a:extLst>
              <a:ext uri="{FF2B5EF4-FFF2-40B4-BE49-F238E27FC236}">
                <a16:creationId xmlns:a16="http://schemas.microsoft.com/office/drawing/2014/main" id="{157785D3-9D4D-476D-87BC-15269475A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947" y="5976906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208017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8" grpId="0"/>
      <p:bldP spid="39" grpId="0"/>
      <p:bldP spid="40" grpId="0"/>
      <p:bldP spid="43" grpId="0"/>
      <p:bldP spid="44" grpId="0"/>
      <p:bldP spid="46" grpId="0"/>
      <p:bldP spid="4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>
            <a:extLst>
              <a:ext uri="{FF2B5EF4-FFF2-40B4-BE49-F238E27FC236}">
                <a16:creationId xmlns:a16="http://schemas.microsoft.com/office/drawing/2014/main" id="{A3340E55-5275-4B81-AF87-C0E86B6BF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84" y="201773"/>
            <a:ext cx="3429000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省略现象小结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C71FEBA8-E978-438B-BE9B-ADBF6E80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113" y="3658414"/>
            <a:ext cx="11701887" cy="30021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前有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do,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后无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to;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前无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do,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后有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”.</a:t>
            </a:r>
          </a:p>
          <a:p>
            <a:pPr marL="514350" indent="-514350" eaLnBrk="1" hangingPunct="1">
              <a:lnSpc>
                <a:spcPct val="114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不定式用在介词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but, except, besides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后时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如果这些介词前有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行为动词   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的各种形式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那么介词后的不定式不带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to,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相反则带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514350" indent="-514350" eaLnBrk="1" hangingPunct="1">
              <a:lnSpc>
                <a:spcPct val="114000"/>
              </a:lnSpc>
              <a:spcBef>
                <a:spcPct val="0"/>
              </a:spcBef>
              <a:buNone/>
            </a:pPr>
            <a:endParaRPr lang="en-US" altLang="zh-CN" sz="2800" b="1" dirty="0">
              <a:solidFill>
                <a:srgbClr val="0033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不定式在系动词 后作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表语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当主语部分有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行为动词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作表语的不   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定式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可省略。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093C3C5C-0840-4C7E-BF45-77D171B60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2" y="945661"/>
            <a:ext cx="1073601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99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Practice: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(1). She could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nothing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________ (cry).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She could say nothing but ________ (cry)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I have no choice but _________(cry)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(2). What I want to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now is _________ (find)  some books  to read.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3FC30D4C-D998-40AF-A2AB-9AE6724C6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612" y="1335090"/>
            <a:ext cx="1439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cry</a:t>
            </a:r>
          </a:p>
        </p:txBody>
      </p:sp>
      <p:sp>
        <p:nvSpPr>
          <p:cNvPr id="51" name="Text Box 7">
            <a:extLst>
              <a:ext uri="{FF2B5EF4-FFF2-40B4-BE49-F238E27FC236}">
                <a16:creationId xmlns:a16="http://schemas.microsoft.com/office/drawing/2014/main" id="{39B8DAE7-7269-452E-BAFE-0175E4BCF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274" y="1797539"/>
            <a:ext cx="1439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cry</a:t>
            </a: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72DF82EE-D2BB-4374-A241-EC5F15400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088" y="2663705"/>
            <a:ext cx="1728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(to) find</a:t>
            </a:r>
          </a:p>
        </p:txBody>
      </p:sp>
      <p:sp>
        <p:nvSpPr>
          <p:cNvPr id="53" name="Text Box 9">
            <a:extLst>
              <a:ext uri="{FF2B5EF4-FFF2-40B4-BE49-F238E27FC236}">
                <a16:creationId xmlns:a16="http://schemas.microsoft.com/office/drawing/2014/main" id="{9C38BB55-6AFB-4839-92CF-4947F251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705" y="2224570"/>
            <a:ext cx="14398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cry</a:t>
            </a:r>
          </a:p>
        </p:txBody>
      </p:sp>
    </p:spTree>
    <p:extLst>
      <p:ext uri="{BB962C8B-B14F-4D97-AF65-F5344CB8AC3E}">
        <p14:creationId xmlns:p14="http://schemas.microsoft.com/office/powerpoint/2010/main" val="20432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0" grpId="0"/>
      <p:bldP spid="51" grpId="0"/>
      <p:bldP spid="52" grpId="0"/>
      <p:bldP spid="5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>
            <a:extLst>
              <a:ext uri="{FF2B5EF4-FFF2-40B4-BE49-F238E27FC236}">
                <a16:creationId xmlns:a16="http://schemas.microsoft.com/office/drawing/2014/main" id="{A3340E55-5275-4B81-AF87-C0E86B6BF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99" y="154881"/>
            <a:ext cx="3429000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省略现象小结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A1AC8CE-A1FC-498A-A1CA-37ABF6F91325}"/>
              </a:ext>
            </a:extLst>
          </p:cNvPr>
          <p:cNvSpPr txBox="1">
            <a:spLocks noChangeArrowheads="1"/>
          </p:cNvSpPr>
          <p:nvPr/>
        </p:nvSpPr>
        <p:spPr>
          <a:xfrm>
            <a:off x="5150309" y="296647"/>
            <a:ext cx="5597108" cy="720725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固定词组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句型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中省略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1A6531EB-CC97-401F-81B9-055045E32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49325"/>
            <a:ext cx="12224421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99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Practice: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You</a:t>
            </a:r>
            <a:r>
              <a:rPr lang="en-US" altLang="zh-CN" sz="3100" b="1" dirty="0">
                <a:solidFill>
                  <a:srgbClr val="00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’d better</a:t>
            </a:r>
            <a:r>
              <a:rPr lang="en-US" altLang="zh-CN" sz="3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1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</a:t>
            </a:r>
            <a:r>
              <a:rPr lang="en-US" altLang="zh-CN" sz="31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3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 (do) 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They </a:t>
            </a:r>
            <a:r>
              <a:rPr lang="en-US" altLang="zh-CN" sz="3100" b="1" dirty="0">
                <a:solidFill>
                  <a:srgbClr val="00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would rather</a:t>
            </a:r>
            <a:r>
              <a:rPr lang="en-US" altLang="zh-CN" sz="3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_____ (try) and fail </a:t>
            </a:r>
            <a:r>
              <a:rPr lang="en-US" altLang="zh-CN" sz="3100" b="1" dirty="0">
                <a:solidFill>
                  <a:srgbClr val="00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</a:t>
            </a:r>
            <a:r>
              <a:rPr lang="en-US" altLang="zh-CN" sz="3100" b="1" dirty="0">
                <a:solidFill>
                  <a:srgbClr val="3333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_______ (give up)</a:t>
            </a:r>
            <a:r>
              <a:rPr lang="en-US" altLang="zh-CN" sz="31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1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plan.</a:t>
            </a:r>
            <a:endParaRPr lang="en-US" altLang="zh-CN" sz="3100" b="1" dirty="0">
              <a:solidFill>
                <a:srgbClr val="0000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BE7C20BC-8695-4D44-81ED-E7D031C61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99" y="924397"/>
            <a:ext cx="9511382" cy="356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99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常见的固定搭配有</a:t>
            </a:r>
            <a:r>
              <a:rPr lang="en-US" altLang="zh-CN" sz="2400" b="1" dirty="0">
                <a:solidFill>
                  <a:srgbClr val="99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had better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(not) do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would rather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 </a:t>
            </a:r>
            <a:r>
              <a:rPr lang="en-US" altLang="zh-CN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do </a:t>
            </a:r>
            <a:r>
              <a:rPr lang="en-US" altLang="zh-CN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prefer to do </a:t>
            </a:r>
            <a:r>
              <a:rPr lang="en-US" altLang="zh-CN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rather than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 </a:t>
            </a:r>
            <a:r>
              <a:rPr lang="en-US" altLang="zh-CN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cannot but do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./  can’t help but do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不得不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can’t choose but do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只得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not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 </a:t>
            </a:r>
            <a:r>
              <a:rPr lang="en-US" altLang="zh-CN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表建议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BCA18B05-5588-4C83-8BFD-54700E3F8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850" y="5029047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A09FE3B2-D301-4948-B25A-EFC21A0C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030" y="5519532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try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E77FB64B-CC0E-49D6-82CB-239F728FE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100" y="5446751"/>
            <a:ext cx="19446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give up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AD4A3B4-76D8-42F1-ACE5-C05A12946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0182" y="3464422"/>
            <a:ext cx="4267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比较：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can’t help doing </a:t>
            </a:r>
            <a:r>
              <a:rPr lang="en-US" altLang="zh-CN" sz="24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can’t help to do </a:t>
            </a:r>
            <a:r>
              <a:rPr lang="en-US" altLang="zh-CN" sz="2400" b="1" dirty="0" err="1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endParaRPr lang="en-US" altLang="zh-CN" sz="2400" b="1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3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>
            <a:extLst>
              <a:ext uri="{FF2B5EF4-FFF2-40B4-BE49-F238E27FC236}">
                <a16:creationId xmlns:a16="http://schemas.microsoft.com/office/drawing/2014/main" id="{A3340E55-5275-4B81-AF87-C0E86B6BF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07" y="201772"/>
            <a:ext cx="3429000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省略现象小结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BD07611-A667-4062-8AB9-DED347A9387B}"/>
              </a:ext>
            </a:extLst>
          </p:cNvPr>
          <p:cNvSpPr txBox="1">
            <a:spLocks noChangeArrowheads="1"/>
          </p:cNvSpPr>
          <p:nvPr/>
        </p:nvSpPr>
        <p:spPr>
          <a:xfrm>
            <a:off x="1226916" y="978905"/>
            <a:ext cx="8153400" cy="122396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or, than, rather than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等词连接两个不定式并列在一起时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第二个不定式的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可以省略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756A4E46-2DEA-4A8A-AC99-E716F69C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516" y="2045705"/>
            <a:ext cx="8915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promise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finish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my homework </a:t>
            </a:r>
            <a:r>
              <a:rPr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hand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on time.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 you want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go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shopping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watch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 film.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decided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write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rather than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phone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1D6F79C0-33C1-4626-B9BE-7433C9D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17" y="4185165"/>
            <a:ext cx="112112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注：当两个不定式表对比意义或加强语气，第二个</a:t>
            </a:r>
            <a:r>
              <a:rPr lang="en-US" altLang="zh-CN" sz="30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lang="zh-CN" altLang="en-US" sz="30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不省为好。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8DE7B2C9-D8BA-43EF-8A28-13D0C0BE5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85" y="5123013"/>
            <a:ext cx="7848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is easier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say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go out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stay home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up to you.</a:t>
            </a:r>
          </a:p>
        </p:txBody>
      </p:sp>
    </p:spTree>
    <p:extLst>
      <p:ext uri="{BB962C8B-B14F-4D97-AF65-F5344CB8AC3E}">
        <p14:creationId xmlns:p14="http://schemas.microsoft.com/office/powerpoint/2010/main" val="8215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18"/>
                                        </p:tgtEl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0AF60B0-C4F5-4C29-A165-B5A8A74A9935}"/>
              </a:ext>
            </a:extLst>
          </p:cNvPr>
          <p:cNvSpPr txBox="1">
            <a:spLocks noChangeArrowheads="1"/>
          </p:cNvSpPr>
          <p:nvPr/>
        </p:nvSpPr>
        <p:spPr>
          <a:xfrm>
            <a:off x="1013748" y="799537"/>
            <a:ext cx="9426615" cy="4525963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Yesterday I did nothing but _____ (watch) TV.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He wanted nothing but ___________ (enjoy) himself at the moment.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At last the enemy soldiers had no choice but ________ (lay) down their guns.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We can not choose but ________ (hear).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Bod did nothing except _______ (play) tennis.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We had nothing to do except _________ (fight) against the pollution.</a:t>
            </a:r>
          </a:p>
          <a:p>
            <a:pPr marL="609600" indent="-609600">
              <a:buFontTx/>
              <a:buAutoNum type="arabicPeriod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It had no effect except ___________ (make) him angry.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C2388E0F-EEEE-47AE-8200-E106AADCF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568" y="770496"/>
            <a:ext cx="1263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1A473FF-3CBA-48CF-9D7D-191F7AC2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040" y="1229469"/>
            <a:ext cx="1618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enjoy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6925C9A-D478-4039-8DF1-E08CF808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217" y="2185064"/>
            <a:ext cx="11828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lay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12D4DE67-4493-4DE4-94E3-40C5EA9E6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134" y="3056949"/>
            <a:ext cx="10102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C02F009B-3150-4204-B056-206820A73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471" y="3540360"/>
            <a:ext cx="9661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D713E00-1652-4FD2-AA7E-A7FC524EE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3054" y="4098783"/>
            <a:ext cx="10359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fight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CABB4EB0-5095-4085-B1BC-791F34650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65" y="4996932"/>
            <a:ext cx="1618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2F6766DD-F051-4BAA-9CC0-313749AFA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36942"/>
            <a:ext cx="3429000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EF637F9-BBA6-47F2-91A6-BAE9E39B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77938"/>
            <a:ext cx="96845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作简短回答或避免不必要的重复时，动词不定式常常省去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后面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的动词，只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保留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80AF2AD-5129-43CD-A959-BC41793BE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2520910"/>
            <a:ext cx="769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A:Would you like to come to my party?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371ED2DF-9342-4723-90A0-C2AC15FEF2DF}"/>
              </a:ext>
            </a:extLst>
          </p:cNvPr>
          <p:cNvSpPr>
            <a:spLocks/>
          </p:cNvSpPr>
          <p:nvPr/>
        </p:nvSpPr>
        <p:spPr bwMode="auto">
          <a:xfrm>
            <a:off x="1943100" y="2770147"/>
            <a:ext cx="457200" cy="762000"/>
          </a:xfrm>
          <a:prstGeom prst="leftBrace">
            <a:avLst>
              <a:gd name="adj1" fmla="val 8279"/>
              <a:gd name="adj2" fmla="val 4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AB7EF767-13DE-41D0-B339-E734075A3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4675147"/>
            <a:ext cx="7543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Mary wanted to use my bike, but I asked her not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(use my bike).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90749FF9-BE6E-469E-B81E-372386B9A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257510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B: Yes , I’d love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come to your party).</a:t>
            </a:r>
            <a:endParaRPr lang="en-US" altLang="zh-CN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53E9CB1-B0AB-40DA-8D66-4EFC9D514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4019510"/>
            <a:ext cx="7696200" cy="52322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Mary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想用我的自行车，但我叫她别用。</a:t>
            </a:r>
          </a:p>
        </p:txBody>
      </p:sp>
    </p:spTree>
    <p:extLst>
      <p:ext uri="{BB962C8B-B14F-4D97-AF65-F5344CB8AC3E}">
        <p14:creationId xmlns:p14="http://schemas.microsoft.com/office/powerpoint/2010/main" val="91152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79EB8E-8FD4-4B16-A8D0-5C2C3624E39D}"/>
              </a:ext>
            </a:extLst>
          </p:cNvPr>
          <p:cNvSpPr txBox="1"/>
          <p:nvPr/>
        </p:nvSpPr>
        <p:spPr>
          <a:xfrm>
            <a:off x="966486" y="366623"/>
            <a:ext cx="10029464" cy="61247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不定式运用口诀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本领最多不定式，</a:t>
            </a:r>
            <a:r>
              <a:rPr kumimoji="1" lang="zh-CN" altLang="en-US" sz="2800" b="1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主、表、宾、补、定和状。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样样成分都能干，只有谓语它不敢。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大家千万要当心，</a:t>
            </a:r>
            <a:r>
              <a:rPr kumimoji="1" lang="zh-CN" altLang="en-US" sz="2800" b="1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有时它把句型改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作主宾时用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“it”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，自己在后把身藏。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七个感官三使役， </a:t>
            </a:r>
            <a:r>
              <a:rPr kumimoji="1" lang="zh-CN" altLang="en-US" sz="2800" b="1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宾补要把</a:t>
            </a:r>
            <a:r>
              <a:rPr kumimoji="1" lang="en-US" altLang="zh-CN" sz="2800" b="1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kumimoji="1" lang="zh-CN" altLang="en-US" sz="2800" b="1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甩开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疑问词后接上它，</a:t>
            </a:r>
            <a:r>
              <a:rPr kumimoji="1" lang="zh-CN" altLang="en-US" sz="2800" b="1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宾语从句可充当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逻辑主语不定式，</a:t>
            </a:r>
            <a:r>
              <a:rPr kumimoji="1" lang="zh-CN" altLang="en-US" sz="2800" b="1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不定式前</a:t>
            </a:r>
            <a:r>
              <a:rPr kumimoji="1" lang="en-US" altLang="zh-CN" sz="2800" b="1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sb.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kumimoji="1" lang="en-US" altLang="zh-CN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kumimoji="1" lang="en-US" altLang="zh-CN" sz="2800" b="1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</a:t>
            </a:r>
            <a:r>
              <a:rPr kumimoji="1" lang="zh-CN" altLang="en-US" sz="2800" b="1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前</a:t>
            </a:r>
            <a:r>
              <a:rPr kumimoji="1" lang="en-US" altLang="zh-CN" sz="2800" b="1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not</a:t>
            </a:r>
            <a:r>
              <a:rPr kumimoji="1" lang="zh-CN" altLang="en-US" sz="2800" b="1" dirty="0">
                <a:ln w="22225">
                  <a:noFill/>
                  <a:prstDash val="solid"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是否定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   各种用法区别开。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496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为什么使用非谓语动词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680704-E0D4-4402-9628-B2610239F0B6}"/>
              </a:ext>
            </a:extLst>
          </p:cNvPr>
          <p:cNvSpPr txBox="1"/>
          <p:nvPr/>
        </p:nvSpPr>
        <p:spPr>
          <a:xfrm>
            <a:off x="839161" y="1114511"/>
            <a:ext cx="10411427" cy="130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zh-CN" sz="2800" b="1" dirty="0">
                <a:solidFill>
                  <a:srgbClr val="FF0000"/>
                </a:solidFill>
                <a:sym typeface="+mn-ea"/>
              </a:rPr>
              <a:t>一个句子</a:t>
            </a:r>
            <a:r>
              <a:rPr lang="zh-CN" altLang="zh-CN" sz="2800" b="1" dirty="0">
                <a:sym typeface="+mn-ea"/>
              </a:rPr>
              <a:t>当中，</a:t>
            </a:r>
            <a:r>
              <a:rPr lang="zh-CN" altLang="zh-CN" sz="2800" b="1" u="sng" dirty="0">
                <a:sym typeface="+mn-ea"/>
              </a:rPr>
              <a:t>已经存在一个</a:t>
            </a:r>
            <a:r>
              <a:rPr lang="zh-CN" altLang="zh-CN" sz="2800" b="1" u="sng" dirty="0">
                <a:solidFill>
                  <a:srgbClr val="FF0000"/>
                </a:solidFill>
                <a:sym typeface="+mn-ea"/>
              </a:rPr>
              <a:t>主句</a:t>
            </a:r>
            <a:r>
              <a:rPr lang="zh-CN" altLang="zh-CN" sz="2800" b="1" u="sng" dirty="0">
                <a:sym typeface="+mn-ea"/>
              </a:rPr>
              <a:t>（谓语动词）,又没有连词</a:t>
            </a:r>
            <a:r>
              <a:rPr lang="zh-CN" altLang="zh-CN" sz="2800" b="1" dirty="0">
                <a:sym typeface="+mn-ea"/>
              </a:rPr>
              <a:t>的情况下, 还有别的动词出现时。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81E3107-EB7A-4E0D-A98B-369A24C0C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968" y="4421306"/>
            <a:ext cx="9834620" cy="1169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was seated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the audience, he joined in the applause.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Seated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the audience, he joined in the applause.</a:t>
            </a:r>
            <a:endParaRPr lang="zh-CN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右箭头 12">
            <a:extLst>
              <a:ext uri="{FF2B5EF4-FFF2-40B4-BE49-F238E27FC236}">
                <a16:creationId xmlns:a16="http://schemas.microsoft.com/office/drawing/2014/main" id="{96D12315-7BF7-4305-BF79-F3D2BD6E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86403"/>
            <a:ext cx="609600" cy="1039356"/>
          </a:xfrm>
          <a:prstGeom prst="rightArrow">
            <a:avLst>
              <a:gd name="adj1" fmla="val 50000"/>
              <a:gd name="adj2" fmla="val 4993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E10D64B5-B574-4A11-8A3E-4FB9EE40E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261" y="5481879"/>
            <a:ext cx="2654701" cy="523220"/>
          </a:xfrm>
          <a:prstGeom prst="rect">
            <a:avLst/>
          </a:prstGeom>
          <a:noFill/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FontTx/>
              <a:buNone/>
              <a:defRPr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过去分词</a:t>
            </a:r>
            <a:r>
              <a:rPr lang="en-US" altLang="zh-CN" b="1" dirty="0"/>
              <a:t>(done)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CA1B00D0-61CE-4ABC-8187-EEBE865CE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975" y="2442539"/>
            <a:ext cx="8610600" cy="11695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She got off the bus, </a:t>
            </a:r>
            <a:r>
              <a:rPr lang="zh-CN" altLang="zh-CN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but</a:t>
            </a:r>
            <a:r>
              <a:rPr lang="zh-CN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left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her handbag on her seat.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She got off the bus,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leaving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her handbag on her seat.</a:t>
            </a:r>
          </a:p>
        </p:txBody>
      </p:sp>
      <p:sp>
        <p:nvSpPr>
          <p:cNvPr id="18" name="右箭头 9">
            <a:extLst>
              <a:ext uri="{FF2B5EF4-FFF2-40B4-BE49-F238E27FC236}">
                <a16:creationId xmlns:a16="http://schemas.microsoft.com/office/drawing/2014/main" id="{9E078A60-C068-4093-909A-B92822825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2507637"/>
            <a:ext cx="609600" cy="1039356"/>
          </a:xfrm>
          <a:prstGeom prst="rightArrow">
            <a:avLst>
              <a:gd name="adj1" fmla="val 50000"/>
              <a:gd name="adj2" fmla="val 49932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CF85BD9B-2FE8-40D3-AF83-2BC10DE3A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261" y="3637063"/>
            <a:ext cx="2830488" cy="5232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现在分词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(doing)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981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8D3526C-7581-4AA2-803C-FC59F2DB5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12" y="246042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真题汇集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314A74-9E50-4AC1-8202-40BDD574D5B5}"/>
              </a:ext>
            </a:extLst>
          </p:cNvPr>
          <p:cNvSpPr txBox="1"/>
          <p:nvPr/>
        </p:nvSpPr>
        <p:spPr>
          <a:xfrm>
            <a:off x="392212" y="1003178"/>
            <a:ext cx="11407576" cy="4539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new technologies is to make life easier ______ it more difficult.   </a:t>
            </a:r>
          </a:p>
          <a:p>
            <a:pPr marL="514350" indent="-514350">
              <a:lnSpc>
                <a:spcPct val="150000"/>
              </a:lnSpc>
              <a:spcBef>
                <a:spcPct val="0"/>
              </a:spcBef>
              <a:buFontTx/>
              <a:buAutoNum type="alphaUcPeriod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make                                B. not to make                                          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not making                             D. do not make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I’ve worked with children before, so I know what ______ in my new job.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 expected                                  B. to expect                               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to be expecting                         D. expects</a:t>
            </a:r>
          </a:p>
        </p:txBody>
      </p:sp>
      <p:pic>
        <p:nvPicPr>
          <p:cNvPr id="10" name="Picture 10" descr="flower5">
            <a:extLst>
              <a:ext uri="{FF2B5EF4-FFF2-40B4-BE49-F238E27FC236}">
                <a16:creationId xmlns:a16="http://schemas.microsoft.com/office/drawing/2014/main" id="{B8BAF04E-2F4F-41EB-8A27-590E02D5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604" y="2418762"/>
            <a:ext cx="620713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flower5">
            <a:extLst>
              <a:ext uri="{FF2B5EF4-FFF2-40B4-BE49-F238E27FC236}">
                <a16:creationId xmlns:a16="http://schemas.microsoft.com/office/drawing/2014/main" id="{E60F36C9-0A64-4BB3-B30A-959C0B00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484" y="4288589"/>
            <a:ext cx="620713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39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62B48ED-050C-4521-9E6D-702D57BF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55" y="230981"/>
            <a:ext cx="1001403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3. Charles Babbage is generally considered _____the first computer. 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800" b="1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A2C956C-CE87-4639-AD82-E66B4CA0D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99" y="1149010"/>
            <a:ext cx="8077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lphaUcPeriod"/>
            </a:pPr>
            <a:r>
              <a:rPr lang="en-US" altLang="zh-CN" sz="2800" b="1" dirty="0"/>
              <a:t>to invent                       B. inventing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C. to have invented          C. having invented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F29972F-AB94-44AC-AB20-1A583D149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12" y="2720181"/>
            <a:ext cx="1135660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4. Allen had to call a taxi because the box was _______ to carry all the    way home. 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800" b="1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8C98AD2-260B-4856-845F-32A487325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427" y="3921238"/>
            <a:ext cx="8153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lphaUcPeriod"/>
            </a:pPr>
            <a:r>
              <a:rPr lang="en-US" altLang="zh-CN" sz="2800" b="1" dirty="0"/>
              <a:t>much too heavy           B. too much heavy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C.  heavy too much          D. too heavy much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800" b="1" dirty="0"/>
          </a:p>
        </p:txBody>
      </p:sp>
      <p:pic>
        <p:nvPicPr>
          <p:cNvPr id="6" name="Picture 8" descr="flower5">
            <a:extLst>
              <a:ext uri="{FF2B5EF4-FFF2-40B4-BE49-F238E27FC236}">
                <a16:creationId xmlns:a16="http://schemas.microsoft.com/office/drawing/2014/main" id="{56F72031-C338-481E-B94D-4D2736DB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6" y="1780381"/>
            <a:ext cx="62071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flower5">
            <a:extLst>
              <a:ext uri="{FF2B5EF4-FFF2-40B4-BE49-F238E27FC236}">
                <a16:creationId xmlns:a16="http://schemas.microsoft.com/office/drawing/2014/main" id="{979E2A56-71FA-40E8-AEBB-0857D4AB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7" y="3997438"/>
            <a:ext cx="62071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7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28E4041-13A1-4EF7-BA93-D933A0CF4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51" y="266700"/>
            <a:ext cx="1105932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5.  The boy wanted to ride his bicycle in the  street, but his mother told  him _____.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5E2F2B8-16BA-4AC1-9BC1-31323C3CD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75" y="1115524"/>
            <a:ext cx="1142081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A. not to    		B. not to do   	C. not do it     	D. do not to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96A89A05-7E01-4987-BDE4-82135BE76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12" y="2338830"/>
            <a:ext cx="11765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6. Little Jim should love _____ to the theatre this evening. 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D556FC0F-7FE7-41AA-9B6E-564A8D68EAFD}"/>
              </a:ext>
            </a:extLst>
          </p:cNvPr>
          <p:cNvSpPr txBox="1"/>
          <p:nvPr/>
        </p:nvSpPr>
        <p:spPr>
          <a:xfrm>
            <a:off x="440075" y="3397230"/>
            <a:ext cx="1101169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AutoNum type="alphaUcPeriod"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be taken      B. to take    	 C. being taken    		D. taking</a:t>
            </a:r>
          </a:p>
        </p:txBody>
      </p:sp>
      <p:pic>
        <p:nvPicPr>
          <p:cNvPr id="6" name="Picture 10" descr="flower5">
            <a:extLst>
              <a:ext uri="{FF2B5EF4-FFF2-40B4-BE49-F238E27FC236}">
                <a16:creationId xmlns:a16="http://schemas.microsoft.com/office/drawing/2014/main" id="{1988D89A-2266-49F9-9DF0-5A25FB473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7" y="1446984"/>
            <a:ext cx="620713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flower5">
            <a:extLst>
              <a:ext uri="{FF2B5EF4-FFF2-40B4-BE49-F238E27FC236}">
                <a16:creationId xmlns:a16="http://schemas.microsoft.com/office/drawing/2014/main" id="{46D5E908-DD36-4783-A042-E171FD570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06" y="3360062"/>
            <a:ext cx="62071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DD032511-DC07-415C-A0EA-56CBBD97C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08" y="4267200"/>
            <a:ext cx="106661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7.There are five pairs _____ ,but I’m at a loss which to buy.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656B815-93CB-4176-B12B-C03A961AC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808" y="4685784"/>
            <a:ext cx="11693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  <a:buFontTx/>
              <a:buAutoNum type="alphaUcPeriod"/>
            </a:pPr>
            <a:r>
              <a:rPr lang="en-US" altLang="zh-CN" sz="2800" b="1" dirty="0">
                <a:cs typeface="Times New Roman" panose="02020603050405020304" pitchFamily="18" charset="0"/>
              </a:rPr>
              <a:t>to be chosen    	 B. to choose from   C. to choose       	D. for choosing</a:t>
            </a:r>
          </a:p>
        </p:txBody>
      </p:sp>
      <p:pic>
        <p:nvPicPr>
          <p:cNvPr id="10" name="Picture 11" descr="flower5">
            <a:extLst>
              <a:ext uri="{FF2B5EF4-FFF2-40B4-BE49-F238E27FC236}">
                <a16:creationId xmlns:a16="http://schemas.microsoft.com/office/drawing/2014/main" id="{46D5E908-DD36-4783-A042-E171FD570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99" y="4940520"/>
            <a:ext cx="62071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09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3BA1059B-03BE-4C04-BF6C-C71F38C0B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66" y="203200"/>
            <a:ext cx="10970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8. _____ late in the afternoon,  Bob turned off  the alarm. 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BEB684B7-55AF-4B53-9A0C-DF1E0A064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00" y="871060"/>
            <a:ext cx="105101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cs typeface="Times New Roman" panose="02020603050405020304" pitchFamily="18" charset="0"/>
              </a:rPr>
              <a:t> A. To sleep          B. Sleeping       C. Sleep             D. Having sleep </a:t>
            </a:r>
          </a:p>
        </p:txBody>
      </p:sp>
      <p:pic>
        <p:nvPicPr>
          <p:cNvPr id="7" name="Picture 9" descr="flower5">
            <a:extLst>
              <a:ext uri="{FF2B5EF4-FFF2-40B4-BE49-F238E27FC236}">
                <a16:creationId xmlns:a16="http://schemas.microsoft.com/office/drawing/2014/main" id="{B4FC70EA-69C3-4963-805A-127200E4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3" y="893283"/>
            <a:ext cx="62071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5BE90B66-56C4-44B3-AC18-E10398BF4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29" y="1537789"/>
            <a:ext cx="1164964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9. </a:t>
            </a:r>
            <a:r>
              <a:rPr lang="en-US" altLang="zh-CN" sz="2800" b="1" dirty="0">
                <a:cs typeface="Times New Roman" panose="02020603050405020304" pitchFamily="18" charset="0"/>
              </a:rPr>
              <a:t>With a lot of difficult problems _____, the newly-elected president is having a hard time.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5FF60C6-7184-432A-ACD2-72D74C2C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66" y="2592680"/>
            <a:ext cx="1139927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lphaUcPeriod"/>
            </a:pPr>
            <a:r>
              <a:rPr lang="en-US" altLang="zh-CN" sz="2800" b="1" dirty="0">
                <a:cs typeface="Times New Roman" panose="02020603050405020304" pitchFamily="18" charset="0"/>
              </a:rPr>
              <a:t>settled               B. settling          C. to settle        D. being settled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4DD5E25-F738-4967-A29F-5E50F885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12" y="3212419"/>
            <a:ext cx="1172385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10. </a:t>
            </a:r>
            <a:r>
              <a:rPr lang="en-US" altLang="zh-CN" sz="2800" b="1" dirty="0">
                <a:cs typeface="Times New Roman" panose="02020603050405020304" pitchFamily="18" charset="0"/>
              </a:rPr>
              <a:t>She will tell us why she feels so strongly that each of us has a role _____ in making the earth a better place to live.   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71494F19-F78E-470B-8C86-C31EC4AD1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00" y="4351428"/>
            <a:ext cx="120633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cs typeface="Times New Roman" panose="02020603050405020304" pitchFamily="18" charset="0"/>
              </a:rPr>
              <a:t>A. </a:t>
            </a:r>
            <a:r>
              <a:rPr lang="en-US" altLang="zh-CN" sz="2800" b="1" dirty="0">
                <a:cs typeface="Times New Roman" panose="02020603050405020304" pitchFamily="18" charset="0"/>
              </a:rPr>
              <a:t>to have played          B. to play      C. to be played           D. to be playing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b="1" dirty="0">
              <a:cs typeface="Times New Roman" panose="02020603050405020304" pitchFamily="18" charset="0"/>
            </a:endParaRPr>
          </a:p>
        </p:txBody>
      </p:sp>
      <p:pic>
        <p:nvPicPr>
          <p:cNvPr id="12" name="Picture 9" descr="flower5">
            <a:extLst>
              <a:ext uri="{FF2B5EF4-FFF2-40B4-BE49-F238E27FC236}">
                <a16:creationId xmlns:a16="http://schemas.microsoft.com/office/drawing/2014/main" id="{B4FC70EA-69C3-4963-805A-127200E4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76" y="2524812"/>
            <a:ext cx="62071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 descr="flower5">
            <a:extLst>
              <a:ext uri="{FF2B5EF4-FFF2-40B4-BE49-F238E27FC236}">
                <a16:creationId xmlns:a16="http://schemas.microsoft.com/office/drawing/2014/main" id="{B4FC70EA-69C3-4963-805A-127200E4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703" y="4381970"/>
            <a:ext cx="62071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3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746" y="0"/>
            <a:ext cx="4317996" cy="10287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动名词（</a:t>
            </a:r>
            <a:r>
              <a:rPr lang="en-US" altLang="zh-CN" sz="4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gerund</a:t>
            </a:r>
            <a:r>
              <a:rPr lang="zh-CN" alt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74493-F796-4DF0-B26B-F967D147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72" y="1015320"/>
            <a:ext cx="3595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动名词的基本构成</a:t>
            </a:r>
          </a:p>
        </p:txBody>
      </p:sp>
      <p:graphicFrame>
        <p:nvGraphicFramePr>
          <p:cNvPr id="5" name="Group 9">
            <a:extLst>
              <a:ext uri="{FF2B5EF4-FFF2-40B4-BE49-F238E27FC236}">
                <a16:creationId xmlns:a16="http://schemas.microsoft.com/office/drawing/2014/main" id="{2B2C0287-7E7C-4BBE-9BA4-2A80B0E22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548723"/>
              </p:ext>
            </p:extLst>
          </p:nvPr>
        </p:nvGraphicFramePr>
        <p:xfrm>
          <a:off x="1004471" y="1771564"/>
          <a:ext cx="9286158" cy="1905001"/>
        </p:xfrm>
        <a:graphic>
          <a:graphicData uri="http://schemas.openxmlformats.org/drawingml/2006/table">
            <a:tbl>
              <a:tblPr/>
              <a:tblGrid>
                <a:gridCol w="249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marL="0" marR="0" lvl="0" indent="0" algn="l" defTabSz="94805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4629" marR="94629" marT="47316" marB="473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805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主动语态</a:t>
                      </a:r>
                    </a:p>
                  </a:txBody>
                  <a:tcPr marL="94629" marR="94629" marT="47316" marB="473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805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被动语态</a:t>
                      </a:r>
                    </a:p>
                  </a:txBody>
                  <a:tcPr marL="94629" marR="94629" marT="47316" marB="473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4805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一般式</a:t>
                      </a:r>
                    </a:p>
                  </a:txBody>
                  <a:tcPr marL="94629" marR="94629" marT="47316" marB="473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805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doing</a:t>
                      </a:r>
                    </a:p>
                  </a:txBody>
                  <a:tcPr marL="94629" marR="94629" marT="47316" marB="473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805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being done</a:t>
                      </a:r>
                    </a:p>
                  </a:txBody>
                  <a:tcPr marL="94629" marR="94629" marT="47316" marB="473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4805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完成式</a:t>
                      </a:r>
                    </a:p>
                  </a:txBody>
                  <a:tcPr marL="94629" marR="94629" marT="47316" marB="473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805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having done</a:t>
                      </a:r>
                    </a:p>
                  </a:txBody>
                  <a:tcPr marL="94629" marR="94629" marT="47316" marB="473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4805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having been done</a:t>
                      </a:r>
                    </a:p>
                  </a:txBody>
                  <a:tcPr marL="94629" marR="94629" marT="47316" marB="473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27">
            <a:extLst>
              <a:ext uri="{FF2B5EF4-FFF2-40B4-BE49-F238E27FC236}">
                <a16:creationId xmlns:a16="http://schemas.microsoft.com/office/drawing/2014/main" id="{9A545E23-4818-4FD7-BA78-9BE766E2B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67" y="3997445"/>
            <a:ext cx="29081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动名词的性质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175D86E3-48E0-4F34-B381-364DB386E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43" y="4715914"/>
            <a:ext cx="73661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动名词</a:t>
            </a:r>
            <a:r>
              <a:rPr lang="zh-CN" altLang="en-US" sz="2800" b="1" dirty="0">
                <a:solidFill>
                  <a:srgbClr val="24415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兼具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动词和名词的特点，具体表现为：</a:t>
            </a:r>
          </a:p>
        </p:txBody>
      </p:sp>
      <p:sp>
        <p:nvSpPr>
          <p:cNvPr id="8" name="Rectangle 29">
            <a:extLst>
              <a:ext uri="{FF2B5EF4-FFF2-40B4-BE49-F238E27FC236}">
                <a16:creationId xmlns:a16="http://schemas.microsoft.com/office/drawing/2014/main" id="{8504471F-ED1D-42C9-A103-86E84EB4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43" y="5239134"/>
            <a:ext cx="62552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动名词可以被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定冠词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物主代词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修饰</a:t>
            </a: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E5AF7C0-8F1E-4EA8-8D43-E8FB03EE8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952" y="5784270"/>
            <a:ext cx="5638082" cy="52322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hope you don’t mind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 saying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00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8" grpId="0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DEB2FDA-CFF6-49DE-84B8-6F2E9D3B7A00}"/>
              </a:ext>
            </a:extLst>
          </p:cNvPr>
          <p:cNvSpPr txBox="1">
            <a:spLocks noChangeArrowheads="1"/>
          </p:cNvSpPr>
          <p:nvPr/>
        </p:nvSpPr>
        <p:spPr>
          <a:xfrm>
            <a:off x="732420" y="1378903"/>
            <a:ext cx="8713788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Swimming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his favorite sport. </a:t>
            </a:r>
          </a:p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enjoys </a:t>
            </a:r>
            <a:r>
              <a:rPr lang="en-US" altLang="zh-C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swimming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favorite sport is </a:t>
            </a:r>
            <a:r>
              <a:rPr lang="en-US" altLang="zh-C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swimming.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building a private </a:t>
            </a:r>
            <a:r>
              <a:rPr lang="en-US" altLang="zh-C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swimming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 in the mansion.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C7584D-2264-46C0-A736-9E11D527C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881" y="1407704"/>
            <a:ext cx="1727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（作主语）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F6745B-C911-4A3A-9590-55B9E7B5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2058" y="2232296"/>
            <a:ext cx="2112962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（作宾语）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270EF2-C31E-448B-A7EC-03544EA03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932" y="2970712"/>
            <a:ext cx="2062162" cy="43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（作表语）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EEF4DA9-7EE3-4BED-B564-3526B7484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351" y="3609802"/>
            <a:ext cx="2138363" cy="457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（作定语）</a:t>
            </a:r>
          </a:p>
        </p:txBody>
      </p:sp>
    </p:spTree>
    <p:extLst>
      <p:ext uri="{BB962C8B-B14F-4D97-AF65-F5344CB8AC3E}">
        <p14:creationId xmlns:p14="http://schemas.microsoft.com/office/powerpoint/2010/main" val="25977419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>
            <a:extLst>
              <a:ext uri="{FF2B5EF4-FFF2-40B4-BE49-F238E27FC236}">
                <a16:creationId xmlns:a16="http://schemas.microsoft.com/office/drawing/2014/main" id="{037F4762-B66F-4263-B2A4-25F7386C5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70" y="9744"/>
            <a:ext cx="78394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动名词可带有自己的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宾语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状语</a:t>
            </a:r>
            <a:endParaRPr lang="zh-TW" alt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C7C956D-B9E2-47F2-B13B-2A1F1A46C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72" y="519186"/>
            <a:ext cx="6705600" cy="9541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you for or against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having the meeting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insisted on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leaving at once/immediately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82B52DCF-3227-4B14-AE52-5FAC7EE46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70" y="147969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动名词的功用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BF7476C-5A17-4846-A2BB-7EE090F95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70" y="1874301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可作主语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5B6B83C4-0A32-4A0E-929C-C60CF6D76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36" y="2417292"/>
            <a:ext cx="34243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Seeing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believing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A1A533B2-D285-4FC9-964B-49654312C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834" y="2724432"/>
            <a:ext cx="66431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Reading newspapers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 enrich our mind.</a:t>
            </a: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E04C58E0-64EA-4688-A49C-F9A50FECC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81" y="3197758"/>
            <a:ext cx="8639355" cy="353943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no good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no fun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② It’s +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a shame 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+ doing</a:t>
            </a:r>
            <a:endParaRPr lang="en-US" altLang="zh-CN" sz="2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a waste of time/money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useless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dangerous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③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 is no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doing...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25001" y="2573847"/>
            <a:ext cx="9671524" cy="4345408"/>
            <a:chOff x="912812" y="2129059"/>
            <a:chExt cx="8300635" cy="4806340"/>
          </a:xfrm>
        </p:grpSpPr>
        <p:grpSp>
          <p:nvGrpSpPr>
            <p:cNvPr id="27" name="Group 10">
              <a:extLst>
                <a:ext uri="{FF2B5EF4-FFF2-40B4-BE49-F238E27FC236}">
                  <a16:creationId xmlns:a16="http://schemas.microsoft.com/office/drawing/2014/main" id="{0846AAB2-4785-4103-9200-A9B632F8D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812" y="2129059"/>
              <a:ext cx="8300635" cy="4806340"/>
              <a:chOff x="0" y="0"/>
              <a:chExt cx="7715250" cy="2838620"/>
            </a:xfrm>
          </p:grpSpPr>
          <p:grpSp>
            <p:nvGrpSpPr>
              <p:cNvPr id="28" name="Group 11">
                <a:extLst>
                  <a:ext uri="{FF2B5EF4-FFF2-40B4-BE49-F238E27FC236}">
                    <a16:creationId xmlns:a16="http://schemas.microsoft.com/office/drawing/2014/main" id="{1318ECCB-1661-4423-9FD1-21086B7055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7715250" cy="2838620"/>
                <a:chOff x="0" y="0"/>
                <a:chExt cx="8143932" cy="3141871"/>
              </a:xfrm>
            </p:grpSpPr>
            <p:grpSp>
              <p:nvGrpSpPr>
                <p:cNvPr id="30" name="Group 12">
                  <a:extLst>
                    <a:ext uri="{FF2B5EF4-FFF2-40B4-BE49-F238E27FC236}">
                      <a16:creationId xmlns:a16="http://schemas.microsoft.com/office/drawing/2014/main" id="{21961D48-9E35-47BF-AC14-06D8CE6091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69241" y="-52885"/>
                  <a:ext cx="8275039" cy="3319840"/>
                  <a:chOff x="0" y="0"/>
                  <a:chExt cx="7839456" cy="2499360"/>
                </a:xfrm>
              </p:grpSpPr>
              <p:pic>
                <p:nvPicPr>
                  <p:cNvPr id="34" name="AutoShape 3">
                    <a:extLst>
                      <a:ext uri="{FF2B5EF4-FFF2-40B4-BE49-F238E27FC236}">
                        <a16:creationId xmlns:a16="http://schemas.microsoft.com/office/drawing/2014/main" id="{998D91A8-4CE3-4666-A75E-7585A2D80087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7839456" cy="2499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5" name="Text Box 14">
                    <a:extLst>
                      <a:ext uri="{FF2B5EF4-FFF2-40B4-BE49-F238E27FC236}">
                        <a16:creationId xmlns:a16="http://schemas.microsoft.com/office/drawing/2014/main" id="{37F25A1B-E269-40C8-84D2-56737EC49D8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576" y="56795"/>
                    <a:ext cx="7681290" cy="23314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 b="1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" name="Group 15">
                  <a:extLst>
                    <a:ext uri="{FF2B5EF4-FFF2-40B4-BE49-F238E27FC236}">
                      <a16:creationId xmlns:a16="http://schemas.microsoft.com/office/drawing/2014/main" id="{538389C5-EC0D-4FEB-B80C-82295BB5A2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69241" y="109058"/>
                  <a:ext cx="8275039" cy="2979759"/>
                  <a:chOff x="0" y="0"/>
                  <a:chExt cx="7839456" cy="2243328"/>
                </a:xfrm>
              </p:grpSpPr>
              <p:pic>
                <p:nvPicPr>
                  <p:cNvPr id="32" name="AutoShape 3">
                    <a:extLst>
                      <a:ext uri="{FF2B5EF4-FFF2-40B4-BE49-F238E27FC236}">
                        <a16:creationId xmlns:a16="http://schemas.microsoft.com/office/drawing/2014/main" id="{A7FF6F7F-7B05-4EB6-B7FF-26C792E66616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7839456" cy="2243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3" name="Text Box 17">
                    <a:extLst>
                      <a:ext uri="{FF2B5EF4-FFF2-40B4-BE49-F238E27FC236}">
                        <a16:creationId xmlns:a16="http://schemas.microsoft.com/office/drawing/2014/main" id="{0E2D729D-2B06-4247-941D-7A26C4F6D7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474" y="58721"/>
                    <a:ext cx="7675494" cy="20753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 b="1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9" name="Text Box 11">
                <a:extLst>
                  <a:ext uri="{FF2B5EF4-FFF2-40B4-BE49-F238E27FC236}">
                    <a16:creationId xmlns:a16="http://schemas.microsoft.com/office/drawing/2014/main" id="{92729576-F260-4BAC-B0C7-4D26CA757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000" y="345651"/>
                <a:ext cx="7516813" cy="363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8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9CF42773-556C-4966-970B-AC7201ADF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637" y="2607294"/>
              <a:ext cx="7736072" cy="3199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①</a:t>
              </a: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It is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no use</a:t>
              </a: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crying.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②It is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no good</a:t>
              </a: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crying over spilt milk.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③It’s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dangerous</a:t>
              </a: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playing with fire.</a:t>
              </a: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④It’s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  waste  of  time </a:t>
              </a: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copying  others’ homework.</a:t>
              </a:r>
            </a:p>
            <a:p>
              <a:pPr algn="just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⑤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There is no</a:t>
              </a: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joking about the matter.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029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ldLvl="0" animBg="1"/>
      <p:bldP spid="22" grpId="0"/>
      <p:bldP spid="23" grpId="0"/>
      <p:bldP spid="24" grpId="0"/>
      <p:bldP spid="25" grpId="0"/>
      <p:bldP spid="2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57" y="188685"/>
            <a:ext cx="1451428" cy="6223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A829043E-66A9-4C60-8891-F8183AB75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972" y="937506"/>
            <a:ext cx="1140306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1.  </a:t>
            </a:r>
            <a:r>
              <a:rPr lang="zh-CN" altLang="en-US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动名词作主语，有时句中使用 </a:t>
            </a:r>
            <a:r>
              <a:rPr lang="zh-CN" altLang="en-US" b="1" dirty="0">
                <a:solidFill>
                  <a:srgbClr val="700000"/>
                </a:solidFill>
                <a:ea typeface="+mn-ea"/>
                <a:cs typeface="Times New Roman" panose="02020603050405020304" pitchFamily="18" charset="0"/>
              </a:rPr>
              <a:t>形式主语 </a:t>
            </a:r>
            <a:r>
              <a:rPr lang="en-US" altLang="zh-CN" b="1" dirty="0">
                <a:solidFill>
                  <a:srgbClr val="700000"/>
                </a:solidFill>
                <a:ea typeface="+mn-ea"/>
                <a:cs typeface="Times New Roman" panose="02020603050405020304" pitchFamily="18" charset="0"/>
              </a:rPr>
              <a:t>it </a:t>
            </a:r>
            <a:r>
              <a:rPr lang="zh-CN" altLang="en-US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而将真正主语（动名词）放到句尾。常用的结构有：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600000"/>
                </a:solidFill>
                <a:ea typeface="+mn-ea"/>
                <a:cs typeface="Times New Roman" panose="02020603050405020304" pitchFamily="18" charset="0"/>
              </a:rPr>
              <a:t>  It is 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b="1" i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.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(no good/use; not any use/good; a waste of time)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+ doing.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600000"/>
                </a:solidFill>
                <a:ea typeface="+mn-ea"/>
                <a:cs typeface="Times New Roman" panose="02020603050405020304" pitchFamily="18" charset="0"/>
              </a:rPr>
              <a:t>It is 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adj.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(useless…) + 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doing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600000"/>
                </a:solidFill>
                <a:ea typeface="+mn-ea"/>
                <a:cs typeface="Times New Roman" panose="02020603050405020304" pitchFamily="18" charset="0"/>
              </a:rPr>
              <a:t>  There is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no doing 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(=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It is impossible to do…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).  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 There is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no point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(in) 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doing…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01F92A89-A9D6-49A0-85F7-05DE817DE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14" y="4603457"/>
            <a:ext cx="969999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24415F"/>
                </a:solidFill>
                <a:ea typeface="+mn-ea"/>
                <a:cs typeface="Times New Roman" panose="02020603050405020304" pitchFamily="18" charset="0"/>
              </a:rPr>
              <a:t>It is </a:t>
            </a:r>
            <a:r>
              <a:rPr lang="en-US" altLang="zh-CN" b="1" dirty="0">
                <a:solidFill>
                  <a:srgbClr val="700000"/>
                </a:solidFill>
                <a:ea typeface="+mn-ea"/>
                <a:cs typeface="Times New Roman" panose="02020603050405020304" pitchFamily="18" charset="0"/>
              </a:rPr>
              <a:t>no use 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writing to him</a:t>
            </a:r>
            <a:r>
              <a:rPr lang="en-US" altLang="zh-CN" b="1" dirty="0">
                <a:solidFill>
                  <a:srgbClr val="24415F"/>
                </a:solidFill>
                <a:ea typeface="+mn-ea"/>
                <a:cs typeface="Times New Roman" panose="02020603050405020304" pitchFamily="18" charset="0"/>
              </a:rPr>
              <a:t>;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24415F"/>
                </a:solidFill>
                <a:ea typeface="+mn-ea"/>
                <a:cs typeface="Times New Roman" panose="02020603050405020304" pitchFamily="18" charset="0"/>
              </a:rPr>
              <a:t>he never answers letters.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24415F"/>
                </a:solidFill>
                <a:ea typeface="+mn-ea"/>
                <a:cs typeface="Times New Roman" panose="02020603050405020304" pitchFamily="18" charset="0"/>
              </a:rPr>
              <a:t>It is </a:t>
            </a:r>
            <a:r>
              <a:rPr lang="en-US" altLang="zh-CN" b="1" dirty="0">
                <a:solidFill>
                  <a:srgbClr val="700000"/>
                </a:solidFill>
                <a:ea typeface="+mn-ea"/>
                <a:cs typeface="Times New Roman" panose="02020603050405020304" pitchFamily="18" charset="0"/>
              </a:rPr>
              <a:t>(no) good 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playing chess after dinner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700000"/>
                </a:solidFill>
                <a:ea typeface="+mn-ea"/>
                <a:cs typeface="Times New Roman" panose="02020603050405020304" pitchFamily="18" charset="0"/>
              </a:rPr>
              <a:t>There is no 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holding back </a:t>
            </a:r>
            <a:r>
              <a:rPr lang="en-US" altLang="zh-CN" b="1" dirty="0">
                <a:solidFill>
                  <a:srgbClr val="24415F"/>
                </a:solidFill>
                <a:ea typeface="+mn-ea"/>
                <a:cs typeface="Times New Roman" panose="02020603050405020304" pitchFamily="18" charset="0"/>
              </a:rPr>
              <a:t>the wheel of history.</a:t>
            </a:r>
            <a:r>
              <a:rPr lang="en-US" altLang="zh-CN" b="1" dirty="0">
                <a:solidFill>
                  <a:srgbClr val="700000"/>
                </a:solidFill>
                <a:ea typeface="+mn-ea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700000"/>
                </a:solidFill>
                <a:ea typeface="+mn-ea"/>
                <a:cs typeface="Times New Roman" panose="02020603050405020304" pitchFamily="18" charset="0"/>
              </a:rPr>
              <a:t>There is no point (in) 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arguing with him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b="1" dirty="0">
              <a:solidFill>
                <a:srgbClr val="24415F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30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9F18F23C-1A0A-4D56-883E-E4B5B4238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137098"/>
            <a:ext cx="1167637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 startAt="2"/>
            </a:pPr>
            <a:r>
              <a:rPr lang="zh-CN" altLang="en-US" sz="28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适用于以上结构的名词（短语）有：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6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no use, no good, fun, a waste (of time), </a:t>
            </a:r>
            <a:r>
              <a:rPr lang="en-US" altLang="zh-CN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 great pleasure</a:t>
            </a:r>
            <a:r>
              <a:rPr lang="en-US" altLang="zh-CN" sz="28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形容词有：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6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useless</a:t>
            </a:r>
            <a:r>
              <a:rPr lang="en-US" altLang="zh-CN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,  nice,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6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good</a:t>
            </a:r>
            <a:r>
              <a:rPr lang="en-US" altLang="zh-CN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, interesting,  </a:t>
            </a:r>
            <a:r>
              <a:rPr lang="en-US" altLang="zh-CN" sz="2800" b="1" dirty="0">
                <a:solidFill>
                  <a:srgbClr val="6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worthwhile</a:t>
            </a:r>
            <a:r>
              <a:rPr lang="en-US" altLang="zh-CN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, foolish, dangerous </a:t>
            </a:r>
            <a:r>
              <a:rPr lang="zh-CN" altLang="en-US" sz="28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等</a:t>
            </a:r>
            <a:endParaRPr lang="en-US" altLang="zh-CN" sz="2800" b="1" dirty="0">
              <a:solidFill>
                <a:srgbClr val="3333CC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如：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ACC8346-2487-4152-B7E9-9954FCBCE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2383867"/>
            <a:ext cx="1029751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It is no good </a:t>
            </a:r>
            <a:r>
              <a:rPr lang="en-US" altLang="zh-CN" sz="28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learning without practice</a:t>
            </a:r>
            <a:r>
              <a:rPr lang="en-US" altLang="zh-CN" sz="2800" b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It is a waste of time/worthwhile </a:t>
            </a:r>
            <a:r>
              <a:rPr lang="en-US" altLang="zh-CN" sz="28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discussing such matters</a:t>
            </a:r>
            <a:r>
              <a:rPr lang="en-US" altLang="zh-CN" sz="2800" b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1" dirty="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18FE4A-F9B2-4182-9C40-B0850271DE0E}"/>
              </a:ext>
            </a:extLst>
          </p:cNvPr>
          <p:cNvSpPr txBox="1"/>
          <p:nvPr/>
        </p:nvSpPr>
        <p:spPr>
          <a:xfrm>
            <a:off x="203200" y="3970373"/>
            <a:ext cx="117345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不定式与动名词作主语的区别：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不定式作主语时经常表示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具体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动作，而动名词作主语时经常表示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抽象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动作：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It’s no good </a:t>
            </a:r>
            <a:r>
              <a:rPr lang="en-US" altLang="zh-CN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eating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too much fat.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It’s not good for you </a:t>
            </a:r>
            <a:r>
              <a:rPr lang="en-US" altLang="zh-CN" sz="2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eat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 much fat. </a:t>
            </a:r>
          </a:p>
        </p:txBody>
      </p:sp>
    </p:spTree>
    <p:extLst>
      <p:ext uri="{BB962C8B-B14F-4D97-AF65-F5344CB8AC3E}">
        <p14:creationId xmlns:p14="http://schemas.microsoft.com/office/powerpoint/2010/main" val="286423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99FAC19-9623-4F35-B4EA-2C09815E9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71" y="288908"/>
            <a:ext cx="2438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可作宾语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F24B45-12C9-4182-A62C-032018FF8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457" y="310679"/>
            <a:ext cx="2900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①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S. + 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vt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doing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E06E3C1-C13B-41E0-A850-ECCA71FFA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8894" y="942757"/>
            <a:ext cx="5803155" cy="957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4629" tIns="47316" rIns="94629" bIns="47316">
            <a:spAutoFit/>
          </a:bodyPr>
          <a:lstStyle>
            <a:lvl1pPr defTabSz="9477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477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477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4773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47738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47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47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47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477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 you finished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reading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book?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suggest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it in a different way.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3803E7-80A7-40B5-BA70-C0A740C0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35" y="1995042"/>
            <a:ext cx="112130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在某些动词后要求用动名词作宾语，不能用不定式，常见的这类动词有：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73D47BC-2C5A-4D5A-9380-FCECB389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050" y="2723456"/>
            <a:ext cx="1011314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避免错过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少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延期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avoid / miss / delay / </a:t>
            </a:r>
            <a:r>
              <a:rPr lang="en-US" altLang="zh-CN" sz="2800" b="1" dirty="0">
                <a:solidFill>
                  <a:srgbClr val="6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postpone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建议完成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练习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6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suggest</a:t>
            </a:r>
            <a:r>
              <a:rPr lang="en-US" altLang="zh-CN" sz="2800" b="1" dirty="0">
                <a:solidFill>
                  <a:srgbClr val="6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 advise /finish / practice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喜欢想象 禁不住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enjoy / appreciate/ imagine / resist /</a:t>
            </a:r>
            <a:r>
              <a:rPr lang="en-US" altLang="zh-CN" sz="2800" b="1" dirty="0">
                <a:solidFill>
                  <a:srgbClr val="6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can’t help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承认 否定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嫉妒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admit / deny/ envy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逃脱 冒险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莫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原谅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escape /envy /</a:t>
            </a:r>
            <a:r>
              <a:rPr lang="en-US" altLang="zh-CN" sz="2800" b="1" dirty="0">
                <a:solidFill>
                  <a:srgbClr val="6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risk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/ pardon / excuse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忍受 保持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在意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stand / keep /mind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-343128" y="-3868420"/>
            <a:ext cx="12148157" cy="10161454"/>
            <a:chOff x="1245925" y="-3414793"/>
            <a:chExt cx="9414359" cy="9802893"/>
          </a:xfrm>
        </p:grpSpPr>
        <p:grpSp>
          <p:nvGrpSpPr>
            <p:cNvPr id="23" name="Group 8">
              <a:extLst>
                <a:ext uri="{FF2B5EF4-FFF2-40B4-BE49-F238E27FC236}">
                  <a16:creationId xmlns:a16="http://schemas.microsoft.com/office/drawing/2014/main" id="{05997901-C8DE-4C4E-BFDD-CD8B13FA0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5925" y="-3414793"/>
              <a:ext cx="9414359" cy="9802893"/>
              <a:chOff x="-306761" y="-2640616"/>
              <a:chExt cx="8080620" cy="5592247"/>
            </a:xfrm>
          </p:grpSpPr>
          <p:grpSp>
            <p:nvGrpSpPr>
              <p:cNvPr id="28" name="Group 9">
                <a:extLst>
                  <a:ext uri="{FF2B5EF4-FFF2-40B4-BE49-F238E27FC236}">
                    <a16:creationId xmlns:a16="http://schemas.microsoft.com/office/drawing/2014/main" id="{6AEA2842-470A-4EB1-BD10-3F5E69E741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6761" y="-2640616"/>
                <a:ext cx="8080620" cy="5592247"/>
                <a:chOff x="-323806" y="-2922713"/>
                <a:chExt cx="8529603" cy="6189668"/>
              </a:xfrm>
            </p:grpSpPr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00DD5FEA-975F-4E2B-B2F4-CD00051F2B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323806" y="-2922713"/>
                  <a:ext cx="8529603" cy="6189668"/>
                  <a:chOff x="-241165" y="-2160566"/>
                  <a:chExt cx="8080620" cy="4659926"/>
                </a:xfrm>
              </p:grpSpPr>
              <p:pic>
                <p:nvPicPr>
                  <p:cNvPr id="34" name="AutoShape 3">
                    <a:extLst>
                      <a:ext uri="{FF2B5EF4-FFF2-40B4-BE49-F238E27FC236}">
                        <a16:creationId xmlns:a16="http://schemas.microsoft.com/office/drawing/2014/main" id="{81C2C341-78F9-4817-A7C0-C0E15054AF76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7839455" cy="2499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5" name="Text Box 12">
                    <a:extLst>
                      <a:ext uri="{FF2B5EF4-FFF2-40B4-BE49-F238E27FC236}">
                        <a16:creationId xmlns:a16="http://schemas.microsoft.com/office/drawing/2014/main" id="{A977535A-FDC0-4453-BC57-3DC493ED63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41165" y="-2160566"/>
                    <a:ext cx="7681290" cy="23314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 b="1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1" name="Group 13">
                  <a:extLst>
                    <a:ext uri="{FF2B5EF4-FFF2-40B4-BE49-F238E27FC236}">
                      <a16:creationId xmlns:a16="http://schemas.microsoft.com/office/drawing/2014/main" id="{856071CE-64F9-4B77-A787-A7EAC18D1C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206270" y="-2413663"/>
                  <a:ext cx="8412066" cy="5502480"/>
                  <a:chOff x="-129816" y="-1899244"/>
                  <a:chExt cx="7969270" cy="4142572"/>
                </a:xfrm>
              </p:grpSpPr>
              <p:pic>
                <p:nvPicPr>
                  <p:cNvPr id="32" name="AutoShape 3">
                    <a:extLst>
                      <a:ext uri="{FF2B5EF4-FFF2-40B4-BE49-F238E27FC236}">
                        <a16:creationId xmlns:a16="http://schemas.microsoft.com/office/drawing/2014/main" id="{F73D3F80-08C7-4F78-AF12-CDE6305483EF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1" y="0"/>
                    <a:ext cx="7839455" cy="2243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3" name="Text Box 15">
                    <a:extLst>
                      <a:ext uri="{FF2B5EF4-FFF2-40B4-BE49-F238E27FC236}">
                        <a16:creationId xmlns:a16="http://schemas.microsoft.com/office/drawing/2014/main" id="{5DB14D70-21CE-4B1D-B883-0604F99DA4E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29816" y="-1899244"/>
                    <a:ext cx="7675494" cy="20753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 b="1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9" name="Text Box 11">
                <a:extLst>
                  <a:ext uri="{FF2B5EF4-FFF2-40B4-BE49-F238E27FC236}">
                    <a16:creationId xmlns:a16="http://schemas.microsoft.com/office/drawing/2014/main" id="{3D147AB5-29B5-4B86-85A5-55C5CB805F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000" y="345400"/>
                <a:ext cx="7516813" cy="305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8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74595168-778F-4F2D-8A8B-C864481F2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863" y="3424934"/>
              <a:ext cx="7502428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We don’t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allow</a:t>
              </a:r>
              <a: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people</a:t>
              </a:r>
              <a: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to fish </a:t>
              </a:r>
              <a: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here.</a:t>
              </a:r>
              <a:br>
                <a:rPr lang="en-US" altLang="zh-CN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</a:br>
              <a:endParaRPr lang="zh-CN" altLang="en-US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21185" y="2772229"/>
              <a:ext cx="23692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/>
                <a:t>此处不准钓鱼。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4729" y="4064000"/>
              <a:ext cx="465800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don’t 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allow 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fishing</a:t>
              </a:r>
              <a:r>
                <a:rPr lang="en-US" altLang="zh-C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here. </a:t>
              </a:r>
              <a:endPara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50714671-18C3-49AD-BCC9-48F8F92C3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490" y="1641540"/>
              <a:ext cx="8827282" cy="954107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注：在动词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advise, allow, forbid,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permit, recommend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等后，如果没有人称宾语，后跟动名词；如果有人称宾语则后跟不定式。例如 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16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59DE93F1-9961-4200-AA09-9029906B5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3726" y="1915451"/>
            <a:ext cx="615553" cy="2246769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FontTx/>
              <a:buNone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非谓语动词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16E5D4C6-47CF-4B06-A5AD-0C4A2FF5B374}"/>
              </a:ext>
            </a:extLst>
          </p:cNvPr>
          <p:cNvSpPr>
            <a:spLocks/>
          </p:cNvSpPr>
          <p:nvPr/>
        </p:nvSpPr>
        <p:spPr bwMode="auto">
          <a:xfrm>
            <a:off x="3124200" y="714736"/>
            <a:ext cx="304800" cy="4648200"/>
          </a:xfrm>
          <a:prstGeom prst="leftBrace">
            <a:avLst>
              <a:gd name="adj1" fmla="val 126589"/>
              <a:gd name="adj2" fmla="val 50000"/>
            </a:avLst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616C00B-3126-4543-939D-A9C7EB9A3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91136"/>
            <a:ext cx="2514600" cy="52322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FontTx/>
              <a:buNone/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动名词</a:t>
            </a:r>
            <a:r>
              <a:rPr lang="en-US" altLang="zh-CN" dirty="0"/>
              <a:t>(doing)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F1996611-5E90-4234-A981-56785717F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921" y="4067536"/>
            <a:ext cx="2514600" cy="52322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FontTx/>
              <a:buNone/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分词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9543C6A-A03A-4EE6-90DF-C13C6CF3205C}"/>
              </a:ext>
            </a:extLst>
          </p:cNvPr>
          <p:cNvSpPr>
            <a:spLocks/>
          </p:cNvSpPr>
          <p:nvPr/>
        </p:nvSpPr>
        <p:spPr bwMode="auto">
          <a:xfrm>
            <a:off x="6563811" y="3229336"/>
            <a:ext cx="304800" cy="2133600"/>
          </a:xfrm>
          <a:prstGeom prst="leftBrace">
            <a:avLst>
              <a:gd name="adj1" fmla="val 58106"/>
              <a:gd name="adj2" fmla="val 50000"/>
            </a:avLst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ECAA9D39-51A1-49C0-A29B-65531D027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822" y="3229336"/>
            <a:ext cx="2514600" cy="954107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FontTx/>
              <a:buNone/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现在分词</a:t>
            </a:r>
            <a:r>
              <a:rPr lang="en-US" altLang="zh-CN"/>
              <a:t>(doing)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D5A6FD90-A720-4F61-B1F4-3666FA4C8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822" y="4839716"/>
            <a:ext cx="2514600" cy="52322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buFontTx/>
              <a:buNone/>
              <a:defRPr sz="2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过去分词</a:t>
            </a:r>
            <a:r>
              <a:rPr lang="en-US" altLang="zh-CN" dirty="0"/>
              <a:t>(done)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3D376DF9-6961-4C7C-859C-0013D442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714736"/>
            <a:ext cx="2514600" cy="954107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动词不定式（</a:t>
            </a: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do</a:t>
            </a: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750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14959A4-D840-4118-A17A-9C6A0E560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519" y="1282700"/>
            <a:ext cx="8869652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prefer…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look forward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be used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put off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give up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S. +  keep on                                           +    doing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succeed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can’t help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feel like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b="1" dirty="0">
                <a:solidFill>
                  <a:srgbClr val="6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 busy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be worth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have difficulty/trouble/a problem (in)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E67DA1-9CF0-410B-AF19-88370FE4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86" y="329746"/>
            <a:ext cx="4333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②作介词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短语动词的宾语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3D7C61-92F4-4E15-8527-F835FF57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028" y="358775"/>
            <a:ext cx="34703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S. +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v. + prep.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doing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016538" y="108284"/>
            <a:ext cx="9946273" cy="8671485"/>
            <a:chOff x="439920" y="284312"/>
            <a:chExt cx="9946273" cy="8671485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9AF44B96-B70E-4DB1-AF83-01EFB7710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920" y="284312"/>
              <a:ext cx="9946273" cy="8671485"/>
              <a:chOff x="-519778" y="20377"/>
              <a:chExt cx="8218048" cy="4486558"/>
            </a:xfrm>
          </p:grpSpPr>
          <p:grpSp>
            <p:nvGrpSpPr>
              <p:cNvPr id="6" name="Group 7">
                <a:extLst>
                  <a:ext uri="{FF2B5EF4-FFF2-40B4-BE49-F238E27FC236}">
                    <a16:creationId xmlns:a16="http://schemas.microsoft.com/office/drawing/2014/main" id="{7A0FB0D8-D5F7-4F8B-A77F-02558DD2B4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19778" y="20377"/>
                <a:ext cx="8218048" cy="4486558"/>
                <a:chOff x="-548658" y="22554"/>
                <a:chExt cx="8674666" cy="4965859"/>
              </a:xfrm>
            </p:grpSpPr>
            <p:grpSp>
              <p:nvGrpSpPr>
                <p:cNvPr id="8" name="Group 8">
                  <a:extLst>
                    <a:ext uri="{FF2B5EF4-FFF2-40B4-BE49-F238E27FC236}">
                      <a16:creationId xmlns:a16="http://schemas.microsoft.com/office/drawing/2014/main" id="{52097F36-393F-4CCF-8464-97BCDA93E9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99634" y="22554"/>
                  <a:ext cx="8625642" cy="3764523"/>
                  <a:chOff x="-407738" y="56795"/>
                  <a:chExt cx="8171604" cy="2834142"/>
                </a:xfrm>
              </p:grpSpPr>
              <p:pic>
                <p:nvPicPr>
                  <p:cNvPr id="12" name="AutoShape 3">
                    <a:extLst>
                      <a:ext uri="{FF2B5EF4-FFF2-40B4-BE49-F238E27FC236}">
                        <a16:creationId xmlns:a16="http://schemas.microsoft.com/office/drawing/2014/main" id="{D5B5480D-8519-43A4-9707-6B739F9748B1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07738" y="391577"/>
                    <a:ext cx="8152606" cy="2499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" name="Text Box 10">
                    <a:extLst>
                      <a:ext uri="{FF2B5EF4-FFF2-40B4-BE49-F238E27FC236}">
                        <a16:creationId xmlns:a16="http://schemas.microsoft.com/office/drawing/2014/main" id="{408DEB51-E3E3-4C01-8BC1-AC3CF8447A7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576" y="56795"/>
                    <a:ext cx="7681290" cy="23314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 b="1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" name="Group 11">
                  <a:extLst>
                    <a:ext uri="{FF2B5EF4-FFF2-40B4-BE49-F238E27FC236}">
                      <a16:creationId xmlns:a16="http://schemas.microsoft.com/office/drawing/2014/main" id="{86C5514F-6489-42FD-BE8A-9E57CBFCF1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548658" y="582832"/>
                  <a:ext cx="8490049" cy="4405581"/>
                  <a:chOff x="-454182" y="356684"/>
                  <a:chExt cx="8043149" cy="3316766"/>
                </a:xfrm>
              </p:grpSpPr>
              <p:pic>
                <p:nvPicPr>
                  <p:cNvPr id="10" name="AutoShape 3">
                    <a:extLst>
                      <a:ext uri="{FF2B5EF4-FFF2-40B4-BE49-F238E27FC236}">
                        <a16:creationId xmlns:a16="http://schemas.microsoft.com/office/drawing/2014/main" id="{ADE3058A-CE85-4AC0-BCB9-EAE9A8A15D30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323794" y="356684"/>
                    <a:ext cx="7912761" cy="22527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" name="Text Box 13">
                    <a:extLst>
                      <a:ext uri="{FF2B5EF4-FFF2-40B4-BE49-F238E27FC236}">
                        <a16:creationId xmlns:a16="http://schemas.microsoft.com/office/drawing/2014/main" id="{3F2621B1-056E-41FB-AE50-9C6A2C8462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454182" y="1598091"/>
                    <a:ext cx="7675494" cy="20753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 b="1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" name="Text Box 11">
                <a:extLst>
                  <a:ext uri="{FF2B5EF4-FFF2-40B4-BE49-F238E27FC236}">
                    <a16:creationId xmlns:a16="http://schemas.microsoft.com/office/drawing/2014/main" id="{4D08C7A4-FFD3-4886-924B-B3190B876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000" y="344971"/>
                <a:ext cx="7516813" cy="2926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8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EDA22047-B9DE-424B-84B0-30EFDFF06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548" y="1899556"/>
              <a:ext cx="9519166" cy="3108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e.g.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①She sat there without (speak).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②I look forward to (see) him again.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③Are you used to (live) there alone?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④When my father heard the news, he couldn’t help (laugh).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⑤I don’t feel like (go) to see the film.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⑥He was busy (prepare) his lessons.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62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5539D2D5-6131-4765-955E-E35601799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88" y="-478465"/>
            <a:ext cx="12407646" cy="819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3333CC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在一些动名词（短语）作介词</a:t>
            </a:r>
            <a:r>
              <a:rPr lang="en-US" altLang="zh-CN" sz="24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in</a:t>
            </a:r>
            <a:r>
              <a:rPr lang="zh-CN" altLang="en-US" sz="24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的宾语 的结构中，介词</a:t>
            </a:r>
            <a:r>
              <a:rPr lang="en-US" altLang="zh-CN" sz="24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in </a:t>
            </a:r>
            <a:r>
              <a:rPr lang="zh-CN" altLang="en-US" sz="24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可以省略。这些结构有：</a:t>
            </a:r>
            <a:endParaRPr lang="en-US" altLang="zh-CN" sz="2400" b="1" dirty="0">
              <a:solidFill>
                <a:srgbClr val="3333CC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600" b="1" dirty="0">
              <a:solidFill>
                <a:srgbClr val="3333CC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1.                    difficulty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                       trouble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600" b="1" dirty="0" err="1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S+have</a:t>
            </a:r>
            <a:r>
              <a:rPr lang="en-US" altLang="zh-CN" sz="26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+   </a:t>
            </a:r>
            <a:r>
              <a:rPr lang="en-US" altLang="zh-CN" sz="26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 problem                        + (in) doing …</a:t>
            </a:r>
          </a:p>
          <a:p>
            <a:pPr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                       </a:t>
            </a:r>
            <a:r>
              <a:rPr lang="en-US" altLang="zh-CN" sz="26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 hard/</a:t>
            </a:r>
            <a:r>
              <a:rPr lang="en-US" altLang="zh-CN" sz="2600" b="1" dirty="0">
                <a:solidFill>
                  <a:srgbClr val="700000"/>
                </a:solidFill>
                <a:ea typeface="+mn-ea"/>
                <a:cs typeface="Times New Roman" panose="02020603050405020304" pitchFamily="18" charset="0"/>
              </a:rPr>
              <a:t>good time</a:t>
            </a:r>
          </a:p>
          <a:p>
            <a:pPr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                       </a:t>
            </a:r>
            <a:r>
              <a:rPr lang="en-US" altLang="zh-CN" sz="2600" b="1" dirty="0">
                <a:solidFill>
                  <a:srgbClr val="700000"/>
                </a:solidFill>
                <a:ea typeface="+mn-ea"/>
                <a:cs typeface="Times New Roman" panose="02020603050405020304" pitchFamily="18" charset="0"/>
              </a:rPr>
              <a:t>fun</a:t>
            </a:r>
            <a:endParaRPr lang="en-US" altLang="zh-CN" sz="2600" b="1" dirty="0">
              <a:solidFill>
                <a:srgbClr val="3333CC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zh-CN" sz="2600" b="1" dirty="0">
              <a:solidFill>
                <a:srgbClr val="CC0000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2. There is no point/sense (in) doing </a:t>
            </a:r>
            <a:r>
              <a:rPr lang="en-US" altLang="zh-CN" sz="2600" b="1" dirty="0" err="1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6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…</a:t>
            </a:r>
            <a:endParaRPr lang="en-US" altLang="zh-CN" sz="2600" b="1" dirty="0">
              <a:solidFill>
                <a:srgbClr val="CC0000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zh-CN" sz="2600" b="1" dirty="0">
              <a:solidFill>
                <a:srgbClr val="CC0000"/>
              </a:solidFill>
              <a:ea typeface="+mn-ea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5000"/>
              </a:lnSpc>
              <a:spcBef>
                <a:spcPct val="0"/>
              </a:spcBef>
              <a:buAutoNum type="arabicPeriod" startAt="3"/>
            </a:pPr>
            <a:r>
              <a:rPr lang="en-US" altLang="zh-CN" sz="2600" b="1" dirty="0">
                <a:solidFill>
                  <a:srgbClr val="7030A0"/>
                </a:solidFill>
                <a:ea typeface="+mn-ea"/>
                <a:cs typeface="Times New Roman" panose="02020603050405020304" pitchFamily="18" charset="0"/>
              </a:rPr>
              <a:t>S + spend time / money (in) doing </a:t>
            </a:r>
            <a:r>
              <a:rPr lang="en-US" altLang="zh-CN" sz="2600" b="1" dirty="0" err="1">
                <a:solidFill>
                  <a:srgbClr val="7030A0"/>
                </a:solidFill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600" b="1" dirty="0">
                <a:solidFill>
                  <a:srgbClr val="7030A0"/>
                </a:solidFill>
                <a:ea typeface="+mn-ea"/>
                <a:cs typeface="Times New Roman" panose="02020603050405020304" pitchFamily="18" charset="0"/>
              </a:rPr>
              <a:t>…	</a:t>
            </a:r>
          </a:p>
          <a:p>
            <a:pPr marL="514350" indent="-514350">
              <a:lnSpc>
                <a:spcPct val="125000"/>
              </a:lnSpc>
              <a:spcBef>
                <a:spcPct val="0"/>
              </a:spcBef>
              <a:buFontTx/>
              <a:buAutoNum type="arabicPeriod" startAt="3"/>
            </a:pPr>
            <a:r>
              <a:rPr lang="en-US" altLang="zh-CN" sz="26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S+     lose… time           + (in) doing…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	    waste… time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	     be busy </a:t>
            </a:r>
          </a:p>
          <a:p>
            <a:pPr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600" b="1" dirty="0">
              <a:solidFill>
                <a:srgbClr val="CC0000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                                             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664F3F0-4913-41F1-A9C7-8F31F388C19B}"/>
              </a:ext>
            </a:extLst>
          </p:cNvPr>
          <p:cNvSpPr>
            <a:spLocks/>
          </p:cNvSpPr>
          <p:nvPr/>
        </p:nvSpPr>
        <p:spPr bwMode="auto">
          <a:xfrm>
            <a:off x="2268303" y="1353670"/>
            <a:ext cx="228600" cy="2209800"/>
          </a:xfrm>
          <a:prstGeom prst="leftBrace">
            <a:avLst>
              <a:gd name="adj1" fmla="val 803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0FC3AD2E-87EB-4AE0-A3E8-F81242537741}"/>
              </a:ext>
            </a:extLst>
          </p:cNvPr>
          <p:cNvSpPr>
            <a:spLocks/>
          </p:cNvSpPr>
          <p:nvPr/>
        </p:nvSpPr>
        <p:spPr bwMode="auto">
          <a:xfrm>
            <a:off x="4996575" y="1279555"/>
            <a:ext cx="262565" cy="2305956"/>
          </a:xfrm>
          <a:prstGeom prst="rightBrace">
            <a:avLst>
              <a:gd name="adj1" fmla="val 582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968E5239-BF97-4048-99B2-C2688108A4DD}"/>
              </a:ext>
            </a:extLst>
          </p:cNvPr>
          <p:cNvSpPr>
            <a:spLocks/>
          </p:cNvSpPr>
          <p:nvPr/>
        </p:nvSpPr>
        <p:spPr bwMode="auto">
          <a:xfrm>
            <a:off x="1664360" y="5444251"/>
            <a:ext cx="326894" cy="1291768"/>
          </a:xfrm>
          <a:prstGeom prst="leftBrace">
            <a:avLst>
              <a:gd name="adj1" fmla="val 457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BA6CA98-4034-40DE-A84B-5ADA1FE70BE0}"/>
              </a:ext>
            </a:extLst>
          </p:cNvPr>
          <p:cNvSpPr>
            <a:spLocks/>
          </p:cNvSpPr>
          <p:nvPr/>
        </p:nvSpPr>
        <p:spPr bwMode="auto">
          <a:xfrm>
            <a:off x="3687009" y="5516819"/>
            <a:ext cx="333828" cy="1219200"/>
          </a:xfrm>
          <a:prstGeom prst="rightBrace">
            <a:avLst>
              <a:gd name="adj1" fmla="val 582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 dirty="0">
              <a:solidFill>
                <a:srgbClr val="00000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87F1E0-3551-D404-22F6-478E1521F0FD}"/>
              </a:ext>
            </a:extLst>
          </p:cNvPr>
          <p:cNvSpPr txBox="1"/>
          <p:nvPr/>
        </p:nvSpPr>
        <p:spPr>
          <a:xfrm>
            <a:off x="7758813" y="18624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“困难”组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E1060F-8C72-3B3B-454A-113D0106876A}"/>
              </a:ext>
            </a:extLst>
          </p:cNvPr>
          <p:cNvSpPr txBox="1"/>
          <p:nvPr/>
        </p:nvSpPr>
        <p:spPr>
          <a:xfrm>
            <a:off x="7054568" y="3585511"/>
            <a:ext cx="47857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“无意义”组：联想 </a:t>
            </a:r>
            <a:endParaRPr lang="en-US" altLang="zh-C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It’s no good/use/useless doing…</a:t>
            </a:r>
            <a:endParaRPr lang="zh-CN" altLang="en-US" sz="2600" b="1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ïṡḻiḍe">
            <a:extLst>
              <a:ext uri="{FF2B5EF4-FFF2-40B4-BE49-F238E27FC236}">
                <a16:creationId xmlns:a16="http://schemas.microsoft.com/office/drawing/2014/main" id="{0D9713F2-F802-2441-CFD5-E78461B97F8D}"/>
              </a:ext>
            </a:extLst>
          </p:cNvPr>
          <p:cNvSpPr txBox="1">
            <a:spLocks/>
          </p:cNvSpPr>
          <p:nvPr/>
        </p:nvSpPr>
        <p:spPr>
          <a:xfrm>
            <a:off x="0" y="-153516"/>
            <a:ext cx="1049336" cy="5927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B652417-788B-842E-2E50-7F1ED0A6616C}"/>
              </a:ext>
            </a:extLst>
          </p:cNvPr>
          <p:cNvSpPr txBox="1"/>
          <p:nvPr/>
        </p:nvSpPr>
        <p:spPr>
          <a:xfrm>
            <a:off x="7758813" y="540796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“时间”组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22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5F98F4F4-B2D6-4700-83BC-1B7EAE30C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886" y="406400"/>
            <a:ext cx="82454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在</a:t>
            </a:r>
            <a:r>
              <a:rPr lang="zh-CN" altLang="en-US" sz="2800" b="1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带有宾补</a:t>
            </a:r>
            <a:r>
              <a:rPr lang="zh-CN" altLang="en-US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的结构中，往往用</a:t>
            </a:r>
            <a:r>
              <a:rPr lang="en-US" altLang="zh-CN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it</a:t>
            </a:r>
            <a:r>
              <a:rPr lang="zh-CN" altLang="en-US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作形式宾语而将真正宾语（动名词）放在句尾。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050E824-D76F-4698-9A5B-DF6F7FD2F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1" y="4175562"/>
            <a:ext cx="770698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I consider</a:t>
            </a:r>
            <a:r>
              <a:rPr lang="en-US" altLang="zh-CN" sz="2800" b="1" dirty="0">
                <a:solidFill>
                  <a:srgbClr val="339933"/>
                </a:solidFill>
                <a:highlight>
                  <a:srgbClr val="FFFF00"/>
                </a:highlight>
                <a:ea typeface="+mn-ea"/>
                <a:cs typeface="Times New Roman" panose="02020603050405020304" pitchFamily="18" charset="0"/>
              </a:rPr>
              <a:t> it 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a waste of time </a:t>
            </a:r>
            <a:r>
              <a:rPr lang="en-US" altLang="zh-CN" sz="28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arguing about it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We found </a:t>
            </a:r>
            <a:r>
              <a:rPr lang="en-US" altLang="zh-CN" sz="2800" b="1" dirty="0">
                <a:solidFill>
                  <a:srgbClr val="339933"/>
                </a:solidFill>
                <a:highlight>
                  <a:srgbClr val="FFFF00"/>
                </a:highlight>
                <a:ea typeface="+mn-ea"/>
                <a:cs typeface="Times New Roman" panose="02020603050405020304" pitchFamily="18" charset="0"/>
              </a:rPr>
              <a:t>it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 useless </a:t>
            </a:r>
            <a:r>
              <a:rPr lang="en-US" altLang="zh-CN" sz="28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discussing it again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I don’t think </a:t>
            </a:r>
            <a:r>
              <a:rPr lang="en-US" altLang="zh-CN" sz="2800" b="1" dirty="0">
                <a:solidFill>
                  <a:srgbClr val="339933"/>
                </a:solidFill>
                <a:highlight>
                  <a:srgbClr val="FFFF00"/>
                </a:highlight>
                <a:ea typeface="+mn-ea"/>
                <a:cs typeface="Times New Roman" panose="02020603050405020304" pitchFamily="18" charset="0"/>
              </a:rPr>
              <a:t>it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 worthwhile </a:t>
            </a:r>
            <a:r>
              <a:rPr lang="en-US" altLang="zh-CN" sz="2800" b="1" dirty="0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doing it right now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64A472B1-CD26-4C08-A4CA-59FC8956E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411" y="1644650"/>
            <a:ext cx="707918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                  think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                  consider             useless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       S +      find           </a:t>
            </a:r>
            <a:r>
              <a:rPr lang="en-US" altLang="zh-CN" sz="2800" b="1" dirty="0">
                <a:highlight>
                  <a:srgbClr val="FFFF00"/>
                </a:highlight>
                <a:ea typeface="+mn-ea"/>
                <a:cs typeface="Times New Roman" panose="02020603050405020304" pitchFamily="18" charset="0"/>
              </a:rPr>
              <a:t>it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 +   no use       +  doing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                  feel like              no good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                  etc.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E3D59F95-82E0-43B3-AF22-55BE692957AF}"/>
              </a:ext>
            </a:extLst>
          </p:cNvPr>
          <p:cNvSpPr>
            <a:spLocks/>
          </p:cNvSpPr>
          <p:nvPr/>
        </p:nvSpPr>
        <p:spPr bwMode="auto">
          <a:xfrm>
            <a:off x="3404886" y="1749629"/>
            <a:ext cx="304800" cy="2209800"/>
          </a:xfrm>
          <a:prstGeom prst="leftBrace">
            <a:avLst>
              <a:gd name="adj1" fmla="val 602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C54233BB-3E2C-4F74-A6FA-B3FD0509365B}"/>
              </a:ext>
            </a:extLst>
          </p:cNvPr>
          <p:cNvSpPr>
            <a:spLocks/>
          </p:cNvSpPr>
          <p:nvPr/>
        </p:nvSpPr>
        <p:spPr bwMode="auto">
          <a:xfrm>
            <a:off x="5896747" y="2194206"/>
            <a:ext cx="152400" cy="1066800"/>
          </a:xfrm>
          <a:prstGeom prst="leftBrace">
            <a:avLst>
              <a:gd name="adj1" fmla="val 582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F5D0843B-F592-4CFC-892B-29F5D971C975}"/>
              </a:ext>
            </a:extLst>
          </p:cNvPr>
          <p:cNvSpPr>
            <a:spLocks/>
          </p:cNvSpPr>
          <p:nvPr/>
        </p:nvSpPr>
        <p:spPr bwMode="auto">
          <a:xfrm>
            <a:off x="4927072" y="1716068"/>
            <a:ext cx="381000" cy="2209800"/>
          </a:xfrm>
          <a:prstGeom prst="rightBrace">
            <a:avLst>
              <a:gd name="adj1" fmla="val 482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11470E2A-E50D-4074-8A0C-3E9BE103F3A5}"/>
              </a:ext>
            </a:extLst>
          </p:cNvPr>
          <p:cNvSpPr>
            <a:spLocks/>
          </p:cNvSpPr>
          <p:nvPr/>
        </p:nvSpPr>
        <p:spPr bwMode="auto">
          <a:xfrm>
            <a:off x="7420470" y="2194206"/>
            <a:ext cx="152400" cy="1066800"/>
          </a:xfrm>
          <a:prstGeom prst="rightBrace">
            <a:avLst>
              <a:gd name="adj1" fmla="val 582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2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5423265-B1E4-4391-BFB2-D1039D411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828" y="1970852"/>
            <a:ext cx="3717684" cy="37856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 eaLnBrk="1" hangingPunct="1">
              <a:defRPr/>
            </a:pPr>
            <a:r>
              <a:rPr lang="en-US" altLang="zh-CN" sz="8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begin</a:t>
            </a:r>
          </a:p>
          <a:p>
            <a:pPr eaLnBrk="1" hangingPunct="1">
              <a:defRPr/>
            </a:pPr>
            <a:r>
              <a:rPr lang="en-US" altLang="zh-CN" sz="8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start</a:t>
            </a:r>
          </a:p>
          <a:p>
            <a:pPr eaLnBrk="1" hangingPunct="1">
              <a:defRPr/>
            </a:pPr>
            <a:r>
              <a:rPr lang="en-US" altLang="zh-CN" sz="8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continue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F8AC703-E76A-4AD0-9CD7-1C3961D09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1423" y="3337856"/>
            <a:ext cx="763351" cy="1323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8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91E578C-E2CB-4120-A9C7-963652035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86" y="2580451"/>
            <a:ext cx="2613025" cy="25304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 eaLnBrk="1" hangingPunct="1">
              <a:defRPr/>
            </a:pPr>
            <a:r>
              <a:rPr lang="en-US" altLang="zh-CN" sz="8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do </a:t>
            </a:r>
          </a:p>
          <a:p>
            <a:pPr eaLnBrk="1" hangingPunct="1">
              <a:defRPr/>
            </a:pPr>
            <a:r>
              <a:rPr lang="en-US" altLang="zh-CN" sz="8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doing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BBE5E32-F221-4229-AD4B-5FC4DCC0B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453" y="521464"/>
            <a:ext cx="5222875" cy="10985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 eaLnBrk="1" hangingPunct="1">
              <a:defRPr/>
            </a:pPr>
            <a:r>
              <a:rPr lang="zh-CN" altLang="en-US" sz="66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注意下列动词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91A98A72-53FA-1E81-06C4-3C762B54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153" y="3355846"/>
            <a:ext cx="909452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  <a:flatTx/>
          </a:bodyPr>
          <a:lstStyle/>
          <a:p>
            <a:pPr eaLnBrk="1" hangingPunct="1">
              <a:defRPr/>
            </a:pPr>
            <a:endParaRPr lang="zh-CN" altLang="en-US" sz="6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B750A10-6ADE-CF9A-E4FA-70477B5C8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939" y="3337856"/>
            <a:ext cx="983880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  <a:flatTx/>
          </a:bodyPr>
          <a:lstStyle/>
          <a:p>
            <a:pPr eaLnBrk="1" hangingPunct="1">
              <a:defRPr/>
            </a:pPr>
            <a:r>
              <a:rPr lang="zh-CN" alt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7713240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F943293-0B27-4132-BE7D-D543CB400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598" y="2844799"/>
            <a:ext cx="946150" cy="10064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 eaLnBrk="1" hangingPunct="1">
              <a:defRPr/>
            </a:pPr>
            <a:r>
              <a:rPr lang="zh-CN" alt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+mn-ea"/>
              </a:rPr>
              <a:t>②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D0BA75A-A96B-4AEF-BEB7-30E2BAED8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178" y="1016000"/>
            <a:ext cx="2021707" cy="47089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 eaLnBrk="1" hangingPunct="1">
              <a:defRPr/>
            </a:pPr>
            <a:r>
              <a:rPr lang="en-US" altLang="zh-CN" sz="6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+mn-ea"/>
              </a:rPr>
              <a:t>like</a:t>
            </a:r>
          </a:p>
          <a:p>
            <a:pPr eaLnBrk="1" hangingPunct="1">
              <a:defRPr/>
            </a:pPr>
            <a:r>
              <a:rPr lang="en-US" altLang="zh-CN" sz="6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+mn-ea"/>
              </a:rPr>
              <a:t>love</a:t>
            </a:r>
          </a:p>
          <a:p>
            <a:pPr eaLnBrk="1" hangingPunct="1">
              <a:defRPr/>
            </a:pPr>
            <a:r>
              <a:rPr lang="en-US" altLang="zh-CN" sz="6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+mn-ea"/>
              </a:rPr>
              <a:t>hate</a:t>
            </a:r>
          </a:p>
          <a:p>
            <a:pPr eaLnBrk="1" hangingPunct="1">
              <a:defRPr/>
            </a:pPr>
            <a:r>
              <a:rPr lang="en-US" altLang="zh-CN" sz="60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+mn-ea"/>
              </a:rPr>
              <a:t>prefer</a:t>
            </a:r>
          </a:p>
          <a:p>
            <a:pPr eaLnBrk="1" hangingPunct="1">
              <a:defRPr/>
            </a:pPr>
            <a:r>
              <a:rPr lang="en-US" altLang="zh-CN" sz="6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learn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9A4504C-AD75-4930-8AFC-A30B88940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315" y="2700337"/>
            <a:ext cx="704850" cy="11890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7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宋体" panose="02010600030101010101" pitchFamily="2" charset="-122"/>
              </a:rPr>
              <a:t>+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BE22567-5611-4811-AF06-FC02B24A3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615" y="2387600"/>
            <a:ext cx="2005013" cy="19208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 eaLnBrk="1" hangingPunct="1">
              <a:defRPr/>
            </a:pPr>
            <a:r>
              <a:rPr lang="en-US" altLang="zh-CN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+mn-ea"/>
              </a:rPr>
              <a:t>to do</a:t>
            </a:r>
          </a:p>
          <a:p>
            <a:pPr eaLnBrk="1" hangingPunct="1">
              <a:defRPr/>
            </a:pPr>
            <a:r>
              <a:rPr lang="en-US" altLang="zh-CN" sz="60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+mn-ea"/>
              </a:rPr>
              <a:t>doing</a:t>
            </a:r>
          </a:p>
        </p:txBody>
      </p:sp>
    </p:spTree>
    <p:extLst>
      <p:ext uri="{BB962C8B-B14F-4D97-AF65-F5344CB8AC3E}">
        <p14:creationId xmlns:p14="http://schemas.microsoft.com/office/powerpoint/2010/main" val="42778241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>
            <a:extLst>
              <a:ext uri="{FF2B5EF4-FFF2-40B4-BE49-F238E27FC236}">
                <a16:creationId xmlns:a16="http://schemas.microsoft.com/office/drawing/2014/main" id="{72768DB8-C2B6-4930-8E8F-D3048D56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720" y="2878027"/>
            <a:ext cx="1022350" cy="10985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 eaLnBrk="1" hangingPunct="1">
              <a:defRPr/>
            </a:pPr>
            <a:r>
              <a:rPr lang="zh-CN" altLang="en-US" sz="66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+mn-ea"/>
              </a:rPr>
              <a:t>③</a:t>
            </a:r>
          </a:p>
        </p:txBody>
      </p:sp>
      <p:sp>
        <p:nvSpPr>
          <p:cNvPr id="141315" name="Text Box 3">
            <a:extLst>
              <a:ext uri="{FF2B5EF4-FFF2-40B4-BE49-F238E27FC236}">
                <a16:creationId xmlns:a16="http://schemas.microsoft.com/office/drawing/2014/main" id="{B60550D5-F30C-4507-AF33-F3818B78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2433" y="370770"/>
            <a:ext cx="3615092" cy="6186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 eaLnBrk="1" hangingPunct="1">
              <a:defRPr/>
            </a:pPr>
            <a:r>
              <a:rPr lang="en-US" altLang="zh-CN" sz="6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+mn-ea"/>
              </a:rPr>
              <a:t>remember</a:t>
            </a:r>
          </a:p>
          <a:p>
            <a:pPr eaLnBrk="1" hangingPunct="1">
              <a:defRPr/>
            </a:pPr>
            <a:r>
              <a:rPr lang="en-US" altLang="zh-CN" sz="66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+mn-ea"/>
              </a:rPr>
              <a:t>forget</a:t>
            </a:r>
          </a:p>
          <a:p>
            <a:pPr>
              <a:defRPr/>
            </a:pPr>
            <a:r>
              <a:rPr lang="en-US" altLang="zh-CN" sz="66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try</a:t>
            </a:r>
          </a:p>
          <a:p>
            <a:pPr eaLnBrk="1" hangingPunct="1">
              <a:defRPr/>
            </a:pPr>
            <a:r>
              <a:rPr lang="en-US" altLang="zh-CN" sz="66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stop</a:t>
            </a:r>
          </a:p>
          <a:p>
            <a:pPr eaLnBrk="1" hangingPunct="1">
              <a:defRPr/>
            </a:pPr>
            <a:r>
              <a:rPr lang="en-US" altLang="zh-CN" sz="66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go on</a:t>
            </a:r>
          </a:p>
          <a:p>
            <a:pPr eaLnBrk="1" hangingPunct="1">
              <a:defRPr/>
            </a:pPr>
            <a:endParaRPr lang="en-US" altLang="zh-CN" sz="66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41316" name="Text Box 4">
            <a:extLst>
              <a:ext uri="{FF2B5EF4-FFF2-40B4-BE49-F238E27FC236}">
                <a16:creationId xmlns:a16="http://schemas.microsoft.com/office/drawing/2014/main" id="{0726A2B1-6D68-48A8-B33F-D91BE563B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79725"/>
            <a:ext cx="661988" cy="10985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宋体" panose="02010600030101010101" pitchFamily="2" charset="-122"/>
              </a:rPr>
              <a:t>+</a:t>
            </a:r>
          </a:p>
        </p:txBody>
      </p:sp>
      <p:sp>
        <p:nvSpPr>
          <p:cNvPr id="141317" name="Text Box 5">
            <a:extLst>
              <a:ext uri="{FF2B5EF4-FFF2-40B4-BE49-F238E27FC236}">
                <a16:creationId xmlns:a16="http://schemas.microsoft.com/office/drawing/2014/main" id="{36D6A86A-25C8-4F21-9303-43E906F94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063" y="2320925"/>
            <a:ext cx="2368550" cy="228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 eaLnBrk="1" hangingPunct="1">
              <a:defRPr/>
            </a:pPr>
            <a:r>
              <a:rPr lang="en-US" altLang="zh-CN" sz="72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+mn-ea"/>
              </a:rPr>
              <a:t>to do</a:t>
            </a:r>
          </a:p>
          <a:p>
            <a:pPr eaLnBrk="1" hangingPunct="1">
              <a:defRPr/>
            </a:pPr>
            <a:r>
              <a:rPr lang="en-US" altLang="zh-CN" sz="72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+mn-ea"/>
              </a:rPr>
              <a:t>doing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>
            <a:extLst>
              <a:ext uri="{FF2B5EF4-FFF2-40B4-BE49-F238E27FC236}">
                <a16:creationId xmlns:a16="http://schemas.microsoft.com/office/drawing/2014/main" id="{2BD1CE28-6C4C-485D-BC96-2A6035CA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2833689"/>
            <a:ext cx="1100138" cy="118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720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④</a:t>
            </a:r>
          </a:p>
        </p:txBody>
      </p:sp>
      <p:sp>
        <p:nvSpPr>
          <p:cNvPr id="142339" name="Text Box 3">
            <a:extLst>
              <a:ext uri="{FF2B5EF4-FFF2-40B4-BE49-F238E27FC236}">
                <a16:creationId xmlns:a16="http://schemas.microsoft.com/office/drawing/2014/main" id="{2145B577-5F83-4489-944D-32879DBA0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143" y="2263676"/>
            <a:ext cx="2339102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7200" dirty="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mean</a:t>
            </a:r>
          </a:p>
          <a:p>
            <a:pPr>
              <a:defRPr/>
            </a:pPr>
            <a:r>
              <a:rPr lang="en-US" altLang="zh-CN" sz="7200" dirty="0">
                <a:latin typeface="Times New Roman" panose="02020603050405020304" pitchFamily="18" charset="0"/>
                <a:sym typeface="+mn-ea"/>
              </a:rPr>
              <a:t>regret</a:t>
            </a:r>
            <a:endParaRPr lang="en-US" altLang="zh-CN" sz="7200" dirty="0">
              <a:ln w="0">
                <a:noFill/>
              </a:ln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42340" name="Text Box 4">
            <a:extLst>
              <a:ext uri="{FF2B5EF4-FFF2-40B4-BE49-F238E27FC236}">
                <a16:creationId xmlns:a16="http://schemas.microsoft.com/office/drawing/2014/main" id="{FD85C3E4-3F65-484C-8867-B8A91C19A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2833689"/>
            <a:ext cx="704850" cy="11890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7200">
                <a:ln w="0">
                  <a:noFill/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宋体" panose="02010600030101010101" pitchFamily="2" charset="-122"/>
              </a:rPr>
              <a:t>+</a:t>
            </a:r>
          </a:p>
        </p:txBody>
      </p:sp>
      <p:sp>
        <p:nvSpPr>
          <p:cNvPr id="142341" name="Text Box 5" descr="001">
            <a:extLst>
              <a:ext uri="{FF2B5EF4-FFF2-40B4-BE49-F238E27FC236}">
                <a16:creationId xmlns:a16="http://schemas.microsoft.com/office/drawing/2014/main" id="{0FAF2CE5-8A65-464D-84AA-2A5DCF4C1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2286000"/>
            <a:ext cx="2368550" cy="2286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7200" dirty="0">
                <a:ln w="0">
                  <a:noFill/>
                </a:ln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to do</a:t>
            </a:r>
          </a:p>
          <a:p>
            <a:pPr eaLnBrk="1" hangingPunct="1">
              <a:defRPr/>
            </a:pPr>
            <a:r>
              <a:rPr lang="en-US" altLang="zh-CN" sz="72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sym typeface="+mn-ea"/>
              </a:rPr>
              <a:t>doing</a:t>
            </a:r>
          </a:p>
        </p:txBody>
      </p:sp>
    </p:spTree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EA7441F-9D21-4B8D-861B-B554AD204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33" y="629316"/>
            <a:ext cx="11420953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Boys, don’t forget _____ the windows before you leave the classroom.</a:t>
            </a:r>
            <a:b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A. closing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 closed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to closing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to close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She reached the top of the hill and stopped _______ on a big rock.</a:t>
            </a:r>
            <a:b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A. to have rested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 resting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to rest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rest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Remember _______ the lights when you leave the office.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A.  to turn off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 turning off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C. turn off</a:t>
            </a:r>
            <a:r>
              <a:rPr lang="zh-CN" altLang="en-US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</a:t>
            </a:r>
            <a:r>
              <a:rPr lang="en-US" altLang="zh-CN" sz="2800" b="1" dirty="0">
                <a:solidFill>
                  <a:srgbClr val="333333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 to turning off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95981A48-D594-46DE-8842-56301A40D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403" y="979858"/>
            <a:ext cx="458788" cy="735747"/>
          </a:xfrm>
          <a:prstGeom prst="ellipse">
            <a:avLst/>
          </a:prstGeom>
          <a:solidFill>
            <a:srgbClr val="FF006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807D91A1-9A6E-440F-84BB-580915472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334" y="2027742"/>
            <a:ext cx="501047" cy="735747"/>
          </a:xfrm>
          <a:prstGeom prst="ellipse">
            <a:avLst/>
          </a:prstGeom>
          <a:solidFill>
            <a:srgbClr val="FF006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A88EA284-3DB8-45CA-84B5-C62B228B0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35" y="3217556"/>
            <a:ext cx="381000" cy="735747"/>
          </a:xfrm>
          <a:prstGeom prst="ellipse">
            <a:avLst/>
          </a:prstGeom>
          <a:solidFill>
            <a:srgbClr val="FF0066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040F802-7DD9-420F-9A75-0E2C17BF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732" y="321479"/>
            <a:ext cx="2438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③主动表被动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E399B9-7AB2-424B-88C2-4AEF6DFA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2" y="1004104"/>
            <a:ext cx="873755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want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(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需要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　     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need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(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需要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　　 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           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需要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Sth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+                                      +      (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 worth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doing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　　　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deserve          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值得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A2CB4FA4-E9FC-4529-8785-67A668221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194" y="56434"/>
            <a:ext cx="4364620" cy="2110450"/>
          </a:xfrm>
          <a:prstGeom prst="cloudCallout">
            <a:avLst>
              <a:gd name="adj1" fmla="val -48411"/>
              <a:gd name="adj2" fmla="val 59202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使用动名词作宾语时，用主动形式表达被动含义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BE01A365-2DAD-4511-9045-ECFF57DD4BDA}"/>
              </a:ext>
            </a:extLst>
          </p:cNvPr>
          <p:cNvSpPr>
            <a:spLocks/>
          </p:cNvSpPr>
          <p:nvPr/>
        </p:nvSpPr>
        <p:spPr bwMode="auto">
          <a:xfrm>
            <a:off x="6081532" y="2223303"/>
            <a:ext cx="116068" cy="1405267"/>
          </a:xfrm>
          <a:prstGeom prst="leftBrace">
            <a:avLst>
              <a:gd name="adj1" fmla="val 1411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FEAEDD8F-5898-4433-B3C6-DCA59D20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502" y="2923618"/>
            <a:ext cx="33890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be done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1CB1D441-1154-4B5E-AAA8-E04AF5E73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463" y="3975904"/>
            <a:ext cx="4680766" cy="2057400"/>
          </a:xfrm>
          <a:prstGeom prst="cloudCallout">
            <a:avLst>
              <a:gd name="adj1" fmla="val 57352"/>
              <a:gd name="adj2" fmla="val -63505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使用不定式作宾语时，依然用被动形式表达被动含义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99881" y="-4963889"/>
            <a:ext cx="11022861" cy="11263438"/>
            <a:chOff x="617595" y="-4572003"/>
            <a:chExt cx="11022861" cy="11263438"/>
          </a:xfrm>
        </p:grpSpPr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EB9FDA9C-6E2E-4BBE-8AF0-1EC6159E6D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595" y="-4572003"/>
              <a:ext cx="11022861" cy="11263438"/>
              <a:chOff x="-24587" y="345534"/>
              <a:chExt cx="7891971" cy="5362873"/>
            </a:xfrm>
          </p:grpSpPr>
          <p:grpSp>
            <p:nvGrpSpPr>
              <p:cNvPr id="9" name="Group 10">
                <a:extLst>
                  <a:ext uri="{FF2B5EF4-FFF2-40B4-BE49-F238E27FC236}">
                    <a16:creationId xmlns:a16="http://schemas.microsoft.com/office/drawing/2014/main" id="{D590A512-67E7-4C9A-8285-C7ECFE5759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4587" y="2708996"/>
                <a:ext cx="7891971" cy="2999411"/>
                <a:chOff x="-25954" y="2998401"/>
                <a:chExt cx="8330474" cy="3319840"/>
              </a:xfrm>
            </p:grpSpPr>
            <p:grpSp>
              <p:nvGrpSpPr>
                <p:cNvPr id="11" name="Group 11">
                  <a:extLst>
                    <a:ext uri="{FF2B5EF4-FFF2-40B4-BE49-F238E27FC236}">
                      <a16:creationId xmlns:a16="http://schemas.microsoft.com/office/drawing/2014/main" id="{D96958DD-A8E7-4A4B-A46E-8C3DAD27B6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25954" y="2998401"/>
                  <a:ext cx="8330474" cy="3319840"/>
                  <a:chOff x="41009" y="2297178"/>
                  <a:chExt cx="7891973" cy="2499360"/>
                </a:xfrm>
              </p:grpSpPr>
              <p:pic>
                <p:nvPicPr>
                  <p:cNvPr id="15" name="AutoShape 3">
                    <a:extLst>
                      <a:ext uri="{FF2B5EF4-FFF2-40B4-BE49-F238E27FC236}">
                        <a16:creationId xmlns:a16="http://schemas.microsoft.com/office/drawing/2014/main" id="{B9E3EA1F-1F44-4652-83BE-3BD097364FE3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526" y="2297178"/>
                    <a:ext cx="7839456" cy="24993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" name="Text Box 13">
                    <a:extLst>
                      <a:ext uri="{FF2B5EF4-FFF2-40B4-BE49-F238E27FC236}">
                        <a16:creationId xmlns:a16="http://schemas.microsoft.com/office/drawing/2014/main" id="{BB868E7A-D10F-41D3-A747-84F4B44DFC2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09" y="2302639"/>
                    <a:ext cx="7681291" cy="23314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 b="1">
                      <a:solidFill>
                        <a:srgbClr val="C00000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" name="Group 14">
                  <a:extLst>
                    <a:ext uri="{FF2B5EF4-FFF2-40B4-BE49-F238E27FC236}">
                      <a16:creationId xmlns:a16="http://schemas.microsoft.com/office/drawing/2014/main" id="{6C3A0175-6DDD-4E84-BEA9-9BC054B823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22894" y="3032477"/>
                  <a:ext cx="8101967" cy="3092985"/>
                  <a:chOff x="43907" y="2200912"/>
                  <a:chExt cx="7675494" cy="2328571"/>
                </a:xfrm>
              </p:grpSpPr>
              <p:pic>
                <p:nvPicPr>
                  <p:cNvPr id="13" name="AutoShape 3">
                    <a:extLst>
                      <a:ext uri="{FF2B5EF4-FFF2-40B4-BE49-F238E27FC236}">
                        <a16:creationId xmlns:a16="http://schemas.microsoft.com/office/drawing/2014/main" id="{3D4BEBE3-D134-4D58-8D05-B919B00DCCD3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65068" y="2286155"/>
                    <a:ext cx="6353443" cy="224332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4" name="Text Box 16">
                    <a:extLst>
                      <a:ext uri="{FF2B5EF4-FFF2-40B4-BE49-F238E27FC236}">
                        <a16:creationId xmlns:a16="http://schemas.microsoft.com/office/drawing/2014/main" id="{BC85302B-85B5-49BD-830D-357C36EA972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07" y="2200912"/>
                    <a:ext cx="7675494" cy="20753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800" b="1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D1BBFB59-B4A4-437D-973D-5C3F6C55DE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000" y="345534"/>
                <a:ext cx="7516813" cy="30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  <a:buFontTx/>
                  <a:buNone/>
                </a:pPr>
                <a:endParaRPr lang="zh-CN" altLang="en-US" sz="2800" b="1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CEF5D636-2383-4702-ADE5-98BB6B251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67" y="1194422"/>
              <a:ext cx="830580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① </a:t>
              </a: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The room wants (clean).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② The method needs (improve).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③ This pair of shoes require (mend).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④ The problem needs (work out). 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⑤ The question is well worth (discuss).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78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CF254F5-1C6A-4226-AB39-1B09490A1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31" y="299748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可作表语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D103087-C70C-4768-87B3-EF280851A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56" y="1264948"/>
            <a:ext cx="1034423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动名词</a:t>
            </a:r>
            <a:r>
              <a:rPr lang="en-US" altLang="zh-CN" sz="36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6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短语</a:t>
            </a:r>
            <a:r>
              <a:rPr lang="en-US" altLang="zh-CN" sz="36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36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作表语用来表示主语的内容。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 b="1" dirty="0">
              <a:solidFill>
                <a:srgbClr val="3333CC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36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Her job is </a:t>
            </a:r>
            <a:r>
              <a:rPr lang="en-US" altLang="zh-CN" sz="36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nursing patients</a:t>
            </a:r>
            <a:r>
              <a:rPr lang="en-US" altLang="zh-CN" sz="36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zh-CN" sz="3600" b="1" dirty="0">
              <a:solidFill>
                <a:srgbClr val="3333CC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36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My favorite summer sport is </a:t>
            </a:r>
            <a:r>
              <a:rPr lang="en-US" altLang="zh-CN" sz="36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swimming</a:t>
            </a:r>
            <a:r>
              <a:rPr lang="en-US" altLang="zh-CN" sz="36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0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24688229-9C2F-4F6C-8CA1-EAD4198AE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703899"/>
              </p:ext>
            </p:extLst>
          </p:nvPr>
        </p:nvGraphicFramePr>
        <p:xfrm>
          <a:off x="1801018" y="1522574"/>
          <a:ext cx="8589963" cy="3384973"/>
        </p:xfrm>
        <a:graphic>
          <a:graphicData uri="http://schemas.openxmlformats.org/drawingml/2006/table">
            <a:tbl>
              <a:tblPr/>
              <a:tblGrid>
                <a:gridCol w="233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2937">
                <a:tc>
                  <a:txBody>
                    <a:bodyPr/>
                    <a:lstStyle/>
                    <a:p>
                      <a:pPr marL="0" marR="0" lvl="0" indent="47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非谓语</a:t>
                      </a:r>
                    </a:p>
                    <a:p>
                      <a:pPr marL="0" marR="0" lvl="0" indent="476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动词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主语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宾语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表语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定语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宾补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状语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不定式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动名词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现在分词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过去分词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 Box 53">
            <a:extLst>
              <a:ext uri="{FF2B5EF4-FFF2-40B4-BE49-F238E27FC236}">
                <a16:creationId xmlns:a16="http://schemas.microsoft.com/office/drawing/2014/main" id="{C1C25CD3-2585-46BB-8207-1604A5AA9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843" y="25300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C7E9A0B9-F554-4C04-B5F8-5EC51D31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243" y="25300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 Box 57">
            <a:extLst>
              <a:ext uri="{FF2B5EF4-FFF2-40B4-BE49-F238E27FC236}">
                <a16:creationId xmlns:a16="http://schemas.microsoft.com/office/drawing/2014/main" id="{D02BF1DA-A50B-46BE-B992-215AF5531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3843" y="2530035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4D729961-A8C2-4731-8320-4B3D921DD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0643" y="25300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CA78C8E4-1873-485B-81D9-EBE82D804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843" y="31396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 Box 60">
            <a:extLst>
              <a:ext uri="{FF2B5EF4-FFF2-40B4-BE49-F238E27FC236}">
                <a16:creationId xmlns:a16="http://schemas.microsoft.com/office/drawing/2014/main" id="{C58B5E0F-485E-42C0-A4A9-22D9BB68A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643" y="31396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 Box 61">
            <a:extLst>
              <a:ext uri="{FF2B5EF4-FFF2-40B4-BE49-F238E27FC236}">
                <a16:creationId xmlns:a16="http://schemas.microsoft.com/office/drawing/2014/main" id="{8600A757-F0DD-471B-9C36-4084755D4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43" y="31396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 Box 62">
            <a:extLst>
              <a:ext uri="{FF2B5EF4-FFF2-40B4-BE49-F238E27FC236}">
                <a16:creationId xmlns:a16="http://schemas.microsoft.com/office/drawing/2014/main" id="{E70232A2-AA66-486F-8282-5B3BB45C4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043" y="32158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 Box 63">
            <a:extLst>
              <a:ext uri="{FF2B5EF4-FFF2-40B4-BE49-F238E27FC236}">
                <a16:creationId xmlns:a16="http://schemas.microsoft.com/office/drawing/2014/main" id="{72675AB3-5DD3-4BBE-80CA-0D0A67AE5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43" y="38254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 Box 64">
            <a:extLst>
              <a:ext uri="{FF2B5EF4-FFF2-40B4-BE49-F238E27FC236}">
                <a16:creationId xmlns:a16="http://schemas.microsoft.com/office/drawing/2014/main" id="{B2C2065B-DF0F-4F9C-8858-6A4CEEEE4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043" y="38254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 Box 65">
            <a:extLst>
              <a:ext uri="{FF2B5EF4-FFF2-40B4-BE49-F238E27FC236}">
                <a16:creationId xmlns:a16="http://schemas.microsoft.com/office/drawing/2014/main" id="{FCA8A829-B509-473D-B5C9-0597894C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3843" y="38254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 Box 66">
            <a:extLst>
              <a:ext uri="{FF2B5EF4-FFF2-40B4-BE49-F238E27FC236}">
                <a16:creationId xmlns:a16="http://schemas.microsoft.com/office/drawing/2014/main" id="{3E9D46E1-BDEA-4467-A8AC-311E41232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0643" y="38254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 Box 67">
            <a:extLst>
              <a:ext uri="{FF2B5EF4-FFF2-40B4-BE49-F238E27FC236}">
                <a16:creationId xmlns:a16="http://schemas.microsoft.com/office/drawing/2014/main" id="{58411250-0DB4-40BA-9D35-8C8F84A2E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43" y="44350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Text Box 68">
            <a:extLst>
              <a:ext uri="{FF2B5EF4-FFF2-40B4-BE49-F238E27FC236}">
                <a16:creationId xmlns:a16="http://schemas.microsoft.com/office/drawing/2014/main" id="{6AC62430-7E8C-4B80-B7A1-FC5824685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043" y="44350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Text Box 70">
            <a:extLst>
              <a:ext uri="{FF2B5EF4-FFF2-40B4-BE49-F238E27FC236}">
                <a16:creationId xmlns:a16="http://schemas.microsoft.com/office/drawing/2014/main" id="{880564CB-3E51-4F76-A9E7-EB70CCB58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0643" y="43588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Text Box 61">
            <a:extLst>
              <a:ext uri="{FF2B5EF4-FFF2-40B4-BE49-F238E27FC236}">
                <a16:creationId xmlns:a16="http://schemas.microsoft.com/office/drawing/2014/main" id="{24C1F04A-BFB2-4397-96BC-1BEB1BA14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643" y="25300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Text Box 61">
            <a:extLst>
              <a:ext uri="{FF2B5EF4-FFF2-40B4-BE49-F238E27FC236}">
                <a16:creationId xmlns:a16="http://schemas.microsoft.com/office/drawing/2014/main" id="{79BE78E3-5B68-45C2-90B0-3C9B5EA9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43" y="25300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Text Box 61">
            <a:extLst>
              <a:ext uri="{FF2B5EF4-FFF2-40B4-BE49-F238E27FC236}">
                <a16:creationId xmlns:a16="http://schemas.microsoft.com/office/drawing/2014/main" id="{4A8BA700-FCAB-4747-9CC4-47E6740E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0043" y="4435035"/>
            <a:ext cx="352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√</a:t>
            </a:r>
            <a:endParaRPr lang="zh-CN" altLang="en-US" sz="24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5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BB4414-C4B8-448E-BDFF-4C006AE82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742" y="280020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Times New Roman" panose="02020603050405020304" pitchFamily="18" charset="0"/>
              </a:rPr>
              <a:t>可作定语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2D78095-056E-49E6-B998-8D9C11988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90" y="1174548"/>
            <a:ext cx="121920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动名词作定语放在所修饰的名词之前，表示所修饰的名词的</a:t>
            </a:r>
            <a:r>
              <a:rPr lang="zh-CN" altLang="en-US" sz="2800" b="1" dirty="0">
                <a:solidFill>
                  <a:srgbClr val="3333CC"/>
                </a:solidFill>
                <a:ea typeface="+mn-ea"/>
                <a:cs typeface="Times New Roman" panose="02020603050405020304" pitchFamily="18" charset="0"/>
              </a:rPr>
              <a:t>功能、作用。</a:t>
            </a:r>
            <a:endParaRPr lang="en-US" altLang="zh-CN" sz="2800" b="1" dirty="0">
              <a:solidFill>
                <a:srgbClr val="3333CC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 dirty="0">
              <a:solidFill>
                <a:srgbClr val="3333CC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These passages may be used as </a:t>
            </a:r>
            <a:r>
              <a:rPr lang="en-US" altLang="zh-CN" b="1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listening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 materials.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Mr. Wang suffers from insomnia, so he has to take a </a:t>
            </a:r>
            <a:r>
              <a:rPr lang="en-US" altLang="zh-CN" b="1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sleeping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 pill before going to bed.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He is too old and has to walk with the help of a </a:t>
            </a:r>
            <a:r>
              <a:rPr lang="en-US" altLang="zh-CN" b="1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walking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ea typeface="+mn-ea"/>
                <a:cs typeface="Times New Roman" panose="02020603050405020304" pitchFamily="18" charset="0"/>
              </a:rPr>
              <a:t> stick.</a:t>
            </a:r>
          </a:p>
        </p:txBody>
      </p:sp>
    </p:spTree>
    <p:extLst>
      <p:ext uri="{BB962C8B-B14F-4D97-AF65-F5344CB8AC3E}">
        <p14:creationId xmlns:p14="http://schemas.microsoft.com/office/powerpoint/2010/main" val="12348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DAAC576-31BA-4D9E-9273-8E70A959847C}"/>
              </a:ext>
            </a:extLst>
          </p:cNvPr>
          <p:cNvSpPr txBox="1">
            <a:spLocks noChangeArrowheads="1"/>
          </p:cNvSpPr>
          <p:nvPr/>
        </p:nvSpPr>
        <p:spPr>
          <a:xfrm>
            <a:off x="1770859" y="1282726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>
                <a:solidFill>
                  <a:srgbClr val="C00000"/>
                </a:solidFill>
              </a:rPr>
              <a:t>四</a:t>
            </a:r>
            <a:r>
              <a:rPr lang="en-US" altLang="zh-CN" sz="3600" dirty="0">
                <a:solidFill>
                  <a:srgbClr val="C00000"/>
                </a:solidFill>
              </a:rPr>
              <a:t>. </a:t>
            </a:r>
            <a:r>
              <a:rPr lang="zh-CN" altLang="en-US" sz="3600" dirty="0">
                <a:solidFill>
                  <a:srgbClr val="C00000"/>
                </a:solidFill>
              </a:rPr>
              <a:t>动名词的体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B9F35D5-CD6A-4F9D-A242-37C263C3E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857" y="3029272"/>
            <a:ext cx="562205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33CC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600" b="1" dirty="0">
                <a:solidFill>
                  <a:srgbClr val="0033CC"/>
                </a:solidFill>
                <a:ea typeface="+mn-ea"/>
                <a:cs typeface="Times New Roman" panose="02020603050405020304" pitchFamily="18" charset="0"/>
              </a:rPr>
              <a:t>一</a:t>
            </a:r>
            <a:r>
              <a:rPr lang="en-US" altLang="zh-CN" sz="3600" b="1" dirty="0">
                <a:solidFill>
                  <a:srgbClr val="0033CC"/>
                </a:solidFill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3600" b="1" dirty="0">
                <a:solidFill>
                  <a:srgbClr val="0033CC"/>
                </a:solidFill>
                <a:ea typeface="+mn-ea"/>
                <a:cs typeface="Times New Roman" panose="02020603050405020304" pitchFamily="18" charset="0"/>
              </a:rPr>
              <a:t>、一般式 </a:t>
            </a:r>
            <a:r>
              <a:rPr lang="en-US" altLang="zh-CN" sz="3600" b="1" dirty="0">
                <a:solidFill>
                  <a:srgbClr val="0033CC"/>
                </a:solidFill>
                <a:ea typeface="+mn-ea"/>
                <a:cs typeface="Times New Roman" panose="02020603050405020304" pitchFamily="18" charset="0"/>
              </a:rPr>
              <a:t>(doing)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3600" b="1" dirty="0">
              <a:solidFill>
                <a:srgbClr val="0033CC"/>
              </a:solidFill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33CC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600" b="1" dirty="0">
                <a:solidFill>
                  <a:srgbClr val="0033CC"/>
                </a:solidFill>
                <a:ea typeface="+mn-ea"/>
                <a:cs typeface="Times New Roman" panose="02020603050405020304" pitchFamily="18" charset="0"/>
              </a:rPr>
              <a:t>二</a:t>
            </a:r>
            <a:r>
              <a:rPr lang="en-US" altLang="zh-CN" sz="3600" b="1" dirty="0">
                <a:solidFill>
                  <a:srgbClr val="0033CC"/>
                </a:solidFill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3600" b="1" dirty="0">
                <a:solidFill>
                  <a:srgbClr val="0033CC"/>
                </a:solidFill>
                <a:ea typeface="+mn-ea"/>
                <a:cs typeface="Times New Roman" panose="02020603050405020304" pitchFamily="18" charset="0"/>
              </a:rPr>
              <a:t>、完成式 </a:t>
            </a:r>
            <a:r>
              <a:rPr lang="en-US" altLang="zh-CN" sz="3600" b="1" dirty="0">
                <a:solidFill>
                  <a:srgbClr val="0033CC"/>
                </a:solidFill>
                <a:ea typeface="+mn-ea"/>
                <a:cs typeface="Times New Roman" panose="02020603050405020304" pitchFamily="18" charset="0"/>
              </a:rPr>
              <a:t>(having done)</a:t>
            </a:r>
          </a:p>
        </p:txBody>
      </p:sp>
    </p:spTree>
    <p:extLst>
      <p:ext uri="{BB962C8B-B14F-4D97-AF65-F5344CB8AC3E}">
        <p14:creationId xmlns:p14="http://schemas.microsoft.com/office/powerpoint/2010/main" val="22255554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0F9DB4-D215-45FF-8BB7-445FC486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766" y="268146"/>
            <a:ext cx="3320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一</a:t>
            </a:r>
            <a:r>
              <a:rPr lang="en-US" altLang="zh-CN" sz="2800" b="1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、一般式</a:t>
            </a:r>
            <a:r>
              <a:rPr lang="en-US" altLang="zh-CN" sz="2800" b="1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(doing)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A8D01C3-ACB7-4E1F-9760-C48273E89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5" y="1058948"/>
            <a:ext cx="84740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动名词一般式所表示的动作通常与谓语动词所表示的动作</a:t>
            </a:r>
            <a:r>
              <a:rPr lang="zh-CN" altLang="en-US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同时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发生或在谓语动作</a:t>
            </a:r>
            <a:r>
              <a:rPr lang="zh-CN" altLang="en-US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之前、后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发生。　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B2B233E-16BF-4D41-BA0B-081C49AA7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44" y="2147793"/>
            <a:ext cx="84795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By 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reviewing the old</a:t>
            </a: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, you can learn something new.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Some people are interested in 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singing</a:t>
            </a: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Children enjoy 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watching</a:t>
            </a: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 animated cartoon.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2606910-08D4-4B54-8386-7AFCC4283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00" y="3823513"/>
            <a:ext cx="10725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某些动词后，动名词所表示的动作虽然发生在谓语动作之前，但仍用动名词的一般式。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I don’t remember ever 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seeing</a:t>
            </a:r>
            <a:r>
              <a:rPr lang="en-US" altLang="zh-CN" sz="28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her anywhere.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He mentioned 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meeting</a:t>
            </a:r>
            <a:r>
              <a:rPr lang="en-US" altLang="zh-CN" sz="2800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the mayor at the reception.</a:t>
            </a:r>
          </a:p>
        </p:txBody>
      </p:sp>
    </p:spTree>
    <p:extLst>
      <p:ext uri="{BB962C8B-B14F-4D97-AF65-F5344CB8AC3E}">
        <p14:creationId xmlns:p14="http://schemas.microsoft.com/office/powerpoint/2010/main" val="58472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D73CFF0-6BF3-43E9-B10C-5D6673749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117" y="339754"/>
            <a:ext cx="4911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1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二</a:t>
            </a:r>
            <a:r>
              <a:rPr lang="en-US" altLang="zh-CN" b="1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b="1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、完成式</a:t>
            </a:r>
            <a:r>
              <a:rPr lang="en-US" altLang="zh-CN" b="1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(having done)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3239736-9C6F-46DD-A505-D4FA559F3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258" y="1433542"/>
            <a:ext cx="977948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动名词的完成式所表示的动作在谓语动作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之前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发生。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I regret </a:t>
            </a:r>
            <a:r>
              <a:rPr lang="en-US" altLang="zh-CN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having been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unable to write you earlier.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He denied </a:t>
            </a:r>
            <a:r>
              <a:rPr lang="en-US" altLang="zh-CN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having taken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any money from the cash register.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I apologize for </a:t>
            </a:r>
            <a:r>
              <a:rPr lang="en-US" altLang="zh-CN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not having kept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my promise.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We have no idea of </a:t>
            </a:r>
            <a:r>
              <a:rPr lang="en-US" altLang="zh-CN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their having done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such a thing.</a:t>
            </a:r>
          </a:p>
        </p:txBody>
      </p:sp>
    </p:spTree>
    <p:extLst>
      <p:ext uri="{BB962C8B-B14F-4D97-AF65-F5344CB8AC3E}">
        <p14:creationId xmlns:p14="http://schemas.microsoft.com/office/powerpoint/2010/main" val="9496505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9E62977-4DF1-41C2-88A6-0E403BBF0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016000"/>
            <a:ext cx="77724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五、动名词的被动语态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7A26FCB-8C35-4490-A4A2-5B656689B1D5}"/>
              </a:ext>
            </a:extLst>
          </p:cNvPr>
          <p:cNvSpPr txBox="1">
            <a:spLocks noChangeArrowheads="1"/>
          </p:cNvSpPr>
          <p:nvPr/>
        </p:nvSpPr>
        <p:spPr>
          <a:xfrm>
            <a:off x="2753208" y="2673350"/>
            <a:ext cx="7329668" cy="2743200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（一）一般式（</a:t>
            </a:r>
            <a:r>
              <a:rPr lang="en-US" altLang="zh-CN" sz="3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done)</a:t>
            </a:r>
          </a:p>
          <a:p>
            <a:endParaRPr lang="en-US" altLang="zh-CN" sz="32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（二）完成式（</a:t>
            </a:r>
            <a:r>
              <a:rPr lang="en-US" altLang="zh-CN" sz="3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been done)</a:t>
            </a:r>
          </a:p>
        </p:txBody>
      </p:sp>
    </p:spTree>
    <p:extLst>
      <p:ext uri="{BB962C8B-B14F-4D97-AF65-F5344CB8AC3E}">
        <p14:creationId xmlns:p14="http://schemas.microsoft.com/office/powerpoint/2010/main" val="13745148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189612F-3685-4F30-AEDE-B95AAD04A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086" y="393700"/>
            <a:ext cx="509626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ea typeface="+mn-ea"/>
                <a:cs typeface="Times New Roman" panose="02020603050405020304" pitchFamily="18" charset="0"/>
              </a:rPr>
              <a:t>（一）一般式（</a:t>
            </a:r>
            <a:r>
              <a:rPr lang="en-US" altLang="zh-CN" b="1">
                <a:ea typeface="+mn-ea"/>
                <a:cs typeface="Times New Roman" panose="02020603050405020304" pitchFamily="18" charset="0"/>
              </a:rPr>
              <a:t>being done)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FDF8034-5E1E-42C6-A047-6A1366C12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447" y="1016000"/>
            <a:ext cx="1016992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当一个动名词逻辑上的主语所表示的是该动作的对象（即</a:t>
            </a:r>
            <a:r>
              <a:rPr lang="zh-CN" altLang="en-US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动名词所表示的动作与逻辑主语有动宾关系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）时，动名词一般要用被动式。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731DF0D-88FE-46B5-BDCB-50E68CDF3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248" y="2748847"/>
            <a:ext cx="1038265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He came in without </a:t>
            </a:r>
            <a:r>
              <a:rPr lang="en-US" altLang="zh-CN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being asked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I don’t mind </a:t>
            </a:r>
            <a:r>
              <a:rPr lang="en-US" altLang="zh-CN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being left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home all by myself.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He disliked </a:t>
            </a:r>
            <a:r>
              <a:rPr lang="en-US" altLang="zh-CN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being interrupted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in his experiment.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Tom avoided </a:t>
            </a:r>
            <a:r>
              <a:rPr lang="en-US" altLang="zh-CN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being punished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 because of his father’s absence.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Before </a:t>
            </a:r>
            <a:r>
              <a:rPr lang="en-US" altLang="zh-CN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being used</a:t>
            </a:r>
            <a:r>
              <a:rPr lang="en-US" altLang="zh-CN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, the computer should be tested.</a:t>
            </a:r>
          </a:p>
        </p:txBody>
      </p:sp>
    </p:spTree>
    <p:extLst>
      <p:ext uri="{BB962C8B-B14F-4D97-AF65-F5344CB8AC3E}">
        <p14:creationId xmlns:p14="http://schemas.microsoft.com/office/powerpoint/2010/main" val="272106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787E222-C2CA-4991-8803-3ED8DDC77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3" y="1499545"/>
            <a:ext cx="1068336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want, need</a:t>
            </a:r>
            <a:r>
              <a:rPr lang="zh-CN" altLang="en-US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demand, require </a:t>
            </a:r>
            <a:r>
              <a:rPr lang="zh-CN" altLang="en-US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deserve,</a:t>
            </a:r>
            <a:r>
              <a:rPr lang="en-US" altLang="zh-CN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等动词及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worth</a:t>
            </a:r>
            <a:r>
              <a:rPr lang="zh-CN" altLang="en-US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后，总是用动名词的</a:t>
            </a:r>
            <a:r>
              <a:rPr lang="zh-CN" altLang="en-US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主动形式表示被动意义</a:t>
            </a:r>
            <a:r>
              <a:rPr lang="zh-CN" altLang="en-US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，相当于“</a:t>
            </a: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to be +</a:t>
            </a:r>
            <a:r>
              <a:rPr lang="zh-CN" altLang="en-US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过去分词</a:t>
            </a:r>
            <a:r>
              <a:rPr lang="zh-CN" altLang="en-US" sz="2800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”。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A824220-3590-4623-97F8-80BC555AF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9527" y="3111686"/>
            <a:ext cx="86868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My watch needs 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repairing</a:t>
            </a: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 (=to be repaired).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The house wants 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cleaning </a:t>
            </a: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(=to be cleaned).</a:t>
            </a:r>
          </a:p>
          <a:p>
            <a:pPr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These young trees will require 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looking after carefully</a:t>
            </a: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The way deserves 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mentioning </a:t>
            </a: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(=to be mentioned) .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The </a:t>
            </a:r>
            <a:r>
              <a:rPr lang="en-US" altLang="zh-CN" sz="2800" b="1" i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Selected Poems</a:t>
            </a: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 is well worth </a:t>
            </a:r>
            <a:r>
              <a:rPr lang="en-US" altLang="zh-CN" sz="2800" b="1" dirty="0">
                <a:solidFill>
                  <a:srgbClr val="339933"/>
                </a:solidFill>
                <a:ea typeface="+mn-ea"/>
                <a:cs typeface="Times New Roman" panose="02020603050405020304" pitchFamily="18" charset="0"/>
              </a:rPr>
              <a:t>reading</a:t>
            </a:r>
            <a:r>
              <a:rPr lang="en-US" altLang="zh-CN" sz="2800" b="1" dirty="0">
                <a:solidFill>
                  <a:schemeClr val="accent2"/>
                </a:solidFill>
                <a:ea typeface="+mn-ea"/>
                <a:cs typeface="Times New Roman" panose="02020603050405020304" pitchFamily="18" charset="0"/>
              </a:rPr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49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F73471B-8683-4C32-A062-00ECAE2E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554" y="387409"/>
            <a:ext cx="624722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ea typeface="+mn-ea"/>
                <a:cs typeface="Times New Roman" panose="02020603050405020304" pitchFamily="18" charset="0"/>
              </a:rPr>
              <a:t>（二）完成式（</a:t>
            </a:r>
            <a:r>
              <a:rPr lang="en-US" altLang="zh-CN" b="1">
                <a:ea typeface="+mn-ea"/>
                <a:cs typeface="Times New Roman" panose="02020603050405020304" pitchFamily="18" charset="0"/>
              </a:rPr>
              <a:t>having been done)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D930288-8A75-49AA-9B91-51F4A42DE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3263" y="1366897"/>
            <a:ext cx="895790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如果动名词所表示的被动动作在谓语所表示的动作之前发生，有时需要用动名词的完成被动式。</a:t>
            </a:r>
            <a:r>
              <a:rPr lang="zh-CN" altLang="en-US" b="1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但大多数情况下都避免使用这种完成被动式，而用一般被动式代替，以免句子显得累赘。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2ADF277-D643-48FF-BCD8-FF34B165F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78" y="4111421"/>
            <a:ext cx="105492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I don’t remember                                           such a book.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Without                                   to the party, he felt sad.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0E514A-E007-8817-11E3-984C5BF52578}"/>
              </a:ext>
            </a:extLst>
          </p:cNvPr>
          <p:cNvSpPr txBox="1"/>
          <p:nvPr/>
        </p:nvSpPr>
        <p:spPr>
          <a:xfrm>
            <a:off x="4953868" y="4094858"/>
            <a:ext cx="30258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ever given 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4F4112-B2B2-7C76-F860-F8996FDEBA47}"/>
              </a:ext>
            </a:extLst>
          </p:cNvPr>
          <p:cNvSpPr txBox="1"/>
          <p:nvPr/>
        </p:nvSpPr>
        <p:spPr>
          <a:xfrm>
            <a:off x="3316007" y="4628474"/>
            <a:ext cx="2581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invited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82CB5-9272-5F3E-8DD8-CFE91EFBA774}"/>
              </a:ext>
            </a:extLst>
          </p:cNvPr>
          <p:cNvSpPr txBox="1"/>
          <p:nvPr/>
        </p:nvSpPr>
        <p:spPr>
          <a:xfrm>
            <a:off x="4432011" y="4094859"/>
            <a:ext cx="663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having ever been given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4309B2-A927-5603-B71A-4B5FB0964E7B}"/>
              </a:ext>
            </a:extLst>
          </p:cNvPr>
          <p:cNvSpPr txBox="1"/>
          <p:nvPr/>
        </p:nvSpPr>
        <p:spPr>
          <a:xfrm>
            <a:off x="2644857" y="4613940"/>
            <a:ext cx="6634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having been invited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90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78" y="123964"/>
            <a:ext cx="10858500" cy="523875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六、动名词的复合结构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99F45-3335-4CC0-8851-56811948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78" y="826085"/>
            <a:ext cx="1158324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动名词前可以加一个 </a:t>
            </a:r>
            <a:r>
              <a:rPr lang="zh-CN" altLang="en-US" sz="2400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物主代词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 </a:t>
            </a:r>
            <a:r>
              <a:rPr lang="zh-CN" altLang="en-US" sz="2400" b="1" dirty="0">
                <a:solidFill>
                  <a:srgbClr val="1DB56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名词所有格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来表示 这个动名词的 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逻辑主语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1). 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物主代词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名词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所有格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动名词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在句中作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主语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宾语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Mary’s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coming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late made her teacher angry.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Their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coming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help was a great encouragement to us.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Do you mind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smoking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人称代词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宾格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名词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普通格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动名词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I’m sure of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Jack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him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coming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on time.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口语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;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在句中作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宾语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zh-CN" sz="2400" b="1" dirty="0">
              <a:solidFill>
                <a:srgbClr val="FF006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has never heard of a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woman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being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pilot.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泛指意义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She hates 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adolescents and children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smoking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名词并列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She was made awake by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door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suddenly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shutting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无生命名词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717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0756BC-D719-4546-A5F9-1F784252D5B4}"/>
              </a:ext>
            </a:extLst>
          </p:cNvPr>
          <p:cNvSpPr txBox="1"/>
          <p:nvPr/>
        </p:nvSpPr>
        <p:spPr>
          <a:xfrm>
            <a:off x="191704" y="117693"/>
            <a:ext cx="1200029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关于带逻辑主语的动名词复合结构的一般规则是：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2441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</a:t>
            </a:r>
            <a:r>
              <a:rPr lang="zh-CN" altLang="en-US" sz="2400" b="1" dirty="0">
                <a:solidFill>
                  <a:srgbClr val="2441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逻辑主语是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有生命</a:t>
            </a:r>
            <a:r>
              <a:rPr lang="zh-CN" altLang="en-US" sz="2400" b="1" dirty="0">
                <a:solidFill>
                  <a:srgbClr val="2441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的名词：作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主语</a:t>
            </a:r>
            <a:r>
              <a:rPr lang="zh-CN" altLang="en-US" sz="2400" b="1" dirty="0">
                <a:solidFill>
                  <a:srgbClr val="2441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时，须用名词所有格或形容词性物主代词；作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宾语</a:t>
            </a:r>
            <a:r>
              <a:rPr lang="zh-CN" altLang="en-US" sz="2400" b="1" dirty="0">
                <a:solidFill>
                  <a:srgbClr val="2441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时，也可用普通格或人称代词宾格。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Tom’s (His)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coming is what we have expected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</a:p>
          <a:p>
            <a:pPr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She didn’t mind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Jack/ Jack’s (him/ his)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coming here.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rgbClr val="2441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</a:t>
            </a:r>
            <a:r>
              <a:rPr lang="zh-CN" altLang="en-US" sz="2400" b="1" dirty="0">
                <a:solidFill>
                  <a:srgbClr val="2441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逻辑主语是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无生命</a:t>
            </a:r>
            <a:r>
              <a:rPr lang="zh-CN" altLang="en-US" sz="2400" b="1" dirty="0">
                <a:solidFill>
                  <a:srgbClr val="2441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的名词</a:t>
            </a:r>
            <a:r>
              <a:rPr lang="en-US" altLang="zh-CN" sz="2400" b="1" dirty="0">
                <a:solidFill>
                  <a:srgbClr val="2441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b="1" dirty="0">
                <a:solidFill>
                  <a:srgbClr val="24415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只能用名词普通格或人称代词宾格：</a:t>
            </a:r>
            <a:endParaRPr lang="en-US" altLang="zh-CN" sz="2400" b="1" dirty="0">
              <a:solidFill>
                <a:srgbClr val="24415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there any hope of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team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winning the match?</a:t>
            </a:r>
          </a:p>
          <a:p>
            <a:pPr eaLnBrk="1" hangingPunct="1">
              <a:defRPr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______to the meeting surprised all of the boards.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A. Mike coming           B. Mike came 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C. Mike comes             D. Mike’s coming</a:t>
            </a:r>
          </a:p>
          <a:p>
            <a:pPr eaLnBrk="1" hangingPunct="1">
              <a:defRPr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2. It’s no use _______ that you didn’t know the rules.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A. you pretend                   B. you pretending  </a:t>
            </a:r>
          </a:p>
          <a:p>
            <a:pPr eaLnBrk="1" hangingPunct="1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C. your pretending  	D. your pretend</a:t>
            </a:r>
          </a:p>
          <a:p>
            <a:pPr eaLnBrk="1" hangingPunct="1">
              <a:defRPr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Change the following into the simple sentences.</a:t>
            </a:r>
            <a:endParaRPr lang="en-US" altLang="zh-CN" sz="24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defRPr/>
            </a:pPr>
            <a:r>
              <a:rPr lang="en-US" altLang="zh-CN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That Peter didn’t attend the meeting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made everyone disappointed.</a:t>
            </a:r>
          </a:p>
        </p:txBody>
      </p:sp>
    </p:spTree>
    <p:extLst>
      <p:ext uri="{BB962C8B-B14F-4D97-AF65-F5344CB8AC3E}">
        <p14:creationId xmlns:p14="http://schemas.microsoft.com/office/powerpoint/2010/main" val="319487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判别用谓语动词或非谓语动词</a:t>
            </a: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487AA591-D7F2-4BF6-8D53-903C9818C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34" y="1186406"/>
            <a:ext cx="11817753" cy="410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1.___       the dog came over, our friend ran away. (see)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2.___   from the top of a hill, and you’ll find the city more beautiful. (see)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3.___ you____ the city from the top of a hill, you’ll find it more beautiful. (see)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____more clearly, they came up and got close to it.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____from the top of a hill, our house looks like a car.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539AD40F-4965-4410-87B3-C32191882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777" y="1231724"/>
            <a:ext cx="1560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Seeing</a:t>
            </a: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E1B755A8-2B90-45AB-8336-02B2D89FF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777" y="2171905"/>
            <a:ext cx="10930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E012015A-2ECA-4B89-A8AB-9FA4B7FB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865" y="2817850"/>
            <a:ext cx="10019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id="{9A4D4B86-6666-4AD3-8BEB-3BA9F582C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965" y="2829302"/>
            <a:ext cx="10930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4759D127-7667-4FA3-8CD7-6247F59AA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35" y="4052267"/>
            <a:ext cx="34613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</a:t>
            </a: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143BB87B-E2A6-4985-A578-F13C5E8CD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777" y="4673488"/>
            <a:ext cx="17306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6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FEC578-7712-401E-B028-6EBF9A8B082B}"/>
              </a:ext>
            </a:extLst>
          </p:cNvPr>
          <p:cNvSpPr txBox="1">
            <a:spLocks noChangeArrowheads="1"/>
          </p:cNvSpPr>
          <p:nvPr/>
        </p:nvSpPr>
        <p:spPr>
          <a:xfrm>
            <a:off x="3709686" y="177800"/>
            <a:ext cx="5943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七、名词性动名词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D9C5868-1969-4227-8224-03E16F563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1423305"/>
            <a:ext cx="10130660" cy="18158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有时一个动名词既不带宾语、状语也没有完成时态和被动语态，失去了动词的特征而更多地具有了名词的特点，如动名词前可加不定冠词“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词后加表示复数的“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”， 可被形容词修饰。这种动名词称为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名词性动名词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F8A474AD-AB40-4FB1-89D9-BC7CB659C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732217"/>
            <a:ext cx="106886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They are giving the room a good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cleaning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His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teaching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still exerts a strong influence.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building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a better world requires our concerted efforts.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4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257" y="246741"/>
            <a:ext cx="4920343" cy="870857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8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分词：</a:t>
            </a:r>
            <a:r>
              <a:rPr lang="en-US" altLang="zh-CN" sz="48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Participles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74493-F796-4DF0-B26B-F967D147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71" y="986292"/>
            <a:ext cx="26084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分词的概述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BCA94B2-410E-4376-828C-0C8EFF896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12" y="1655789"/>
            <a:ext cx="11559159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buClr>
                <a:schemeClr val="hlink"/>
              </a:buClr>
              <a:buFontTx/>
              <a:buAutoNum type="arabicPeriod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分词是“非谓语动词”的另一种形式，它有两种形式：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14350" indent="-514350" eaLnBrk="1" hangingPunct="1">
              <a:buClr>
                <a:schemeClr val="hlink"/>
              </a:buClr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Present Participle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）和过去分词（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Past Participle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）。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7CE08C8-3905-495A-A540-2832F4F70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69" y="2942572"/>
            <a:ext cx="101657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现在分词：</a:t>
            </a:r>
            <a:r>
              <a:rPr lang="en-US" altLang="zh-CN" sz="2800" b="1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过去分词：规则动词 </a:t>
            </a:r>
            <a:r>
              <a:rPr lang="en-US" altLang="zh-CN" sz="2800" b="1" dirty="0" err="1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V+ed</a:t>
            </a:r>
            <a:endParaRPr lang="en-US" altLang="zh-CN" sz="2800" b="1" dirty="0">
              <a:solidFill>
                <a:srgbClr val="CC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</a:t>
            </a:r>
            <a:r>
              <a:rPr lang="zh-CN" altLang="en-US" sz="2800" b="1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不规则动词 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56043C80-AC6B-4748-AA4A-AAA0C412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98" y="4515103"/>
            <a:ext cx="1122533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分词在句中起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形容词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副词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的作用。在句中  作表语、定语、状语和  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宾语补足语。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69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现在分词与过去分词的区别：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208FF2-30ED-4E18-B4BF-9548F760B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344" y="1433682"/>
            <a:ext cx="73372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语态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上：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现在分词表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主动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，过去分词表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被动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B69A530-0949-48C6-A4AC-D2998DF1C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093" y="2076800"/>
            <a:ext cx="90525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 you know the woman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talking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Tom?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soldier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wounded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 the war has become a doctor.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9736E7A-D0A1-4CAB-8367-C596D7CC7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344" y="4029764"/>
            <a:ext cx="700704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体上：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现在分词表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进行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，过去分词表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完成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AB57E2FB-4667-4887-BFDE-507BD3EA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53" y="4857556"/>
            <a:ext cx="824442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Developing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country  	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boiling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water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Developed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country   	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boiled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078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一、构成形式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208FF2-30ED-4E18-B4BF-9548F760B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252" y="1281368"/>
            <a:ext cx="559319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△ 现在分词（否定式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+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分词）：</a:t>
            </a:r>
          </a:p>
        </p:txBody>
      </p:sp>
      <p:grpSp>
        <p:nvGrpSpPr>
          <p:cNvPr id="10" name="Group 32">
            <a:extLst>
              <a:ext uri="{FF2B5EF4-FFF2-40B4-BE49-F238E27FC236}">
                <a16:creationId xmlns:a16="http://schemas.microsoft.com/office/drawing/2014/main" id="{40E9E958-8B9E-4D91-A17D-90EC083F0E8D}"/>
              </a:ext>
            </a:extLst>
          </p:cNvPr>
          <p:cNvGrpSpPr>
            <a:grpSpLocks/>
          </p:cNvGrpSpPr>
          <p:nvPr/>
        </p:nvGrpSpPr>
        <p:grpSpPr bwMode="auto">
          <a:xfrm>
            <a:off x="2016888" y="2177133"/>
            <a:ext cx="7696200" cy="2971800"/>
            <a:chOff x="-3" y="477"/>
            <a:chExt cx="2253" cy="1158"/>
          </a:xfrm>
        </p:grpSpPr>
        <p:grpSp>
          <p:nvGrpSpPr>
            <p:cNvPr id="12" name="Group 30">
              <a:extLst>
                <a:ext uri="{FF2B5EF4-FFF2-40B4-BE49-F238E27FC236}">
                  <a16:creationId xmlns:a16="http://schemas.microsoft.com/office/drawing/2014/main" id="{896EF8F2-3892-442F-93CE-CF93F153B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480"/>
              <a:ext cx="2247" cy="1152"/>
              <a:chOff x="0" y="480"/>
              <a:chExt cx="2247" cy="115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90A4453-A6CF-45E4-93A1-7888159CDC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80"/>
                <a:ext cx="491" cy="384"/>
                <a:chOff x="0" y="480"/>
                <a:chExt cx="491" cy="384"/>
              </a:xfrm>
            </p:grpSpPr>
            <p:sp>
              <p:nvSpPr>
                <p:cNvPr id="40" name="Rectangle 3">
                  <a:extLst>
                    <a:ext uri="{FF2B5EF4-FFF2-40B4-BE49-F238E27FC236}">
                      <a16:creationId xmlns:a16="http://schemas.microsoft.com/office/drawing/2014/main" id="{80440C51-52E0-46E4-9005-9EE7A23A59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05" cy="384"/>
                </a:xfrm>
                <a:prstGeom prst="rect">
                  <a:avLst/>
                </a:prstGeom>
                <a:noFill/>
                <a:ln w="9525">
                  <a:solidFill>
                    <a:srgbClr val="D6009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800" b="1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 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12">
                  <a:extLst>
                    <a:ext uri="{FF2B5EF4-FFF2-40B4-BE49-F238E27FC236}">
                      <a16:creationId xmlns:a16="http://schemas.microsoft.com/office/drawing/2014/main" id="{39A58C8B-6254-4ECC-AD7C-AEB778C2F6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491" cy="384"/>
                </a:xfrm>
                <a:prstGeom prst="rect">
                  <a:avLst/>
                </a:prstGeom>
                <a:noFill/>
                <a:ln w="7">
                  <a:solidFill>
                    <a:srgbClr val="D6009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ECDE216-DD50-4D6F-9C8D-CAD9C4708D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0" y="480"/>
                <a:ext cx="847" cy="384"/>
                <a:chOff x="450" y="480"/>
                <a:chExt cx="847" cy="384"/>
              </a:xfrm>
            </p:grpSpPr>
            <p:sp>
              <p:nvSpPr>
                <p:cNvPr id="38" name="Rectangle 4">
                  <a:extLst>
                    <a:ext uri="{FF2B5EF4-FFF2-40B4-BE49-F238E27FC236}">
                      <a16:creationId xmlns:a16="http://schemas.microsoft.com/office/drawing/2014/main" id="{0C89FC28-F86C-41C4-B450-689C606EB8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" y="480"/>
                  <a:ext cx="802" cy="384"/>
                </a:xfrm>
                <a:prstGeom prst="rect">
                  <a:avLst/>
                </a:prstGeom>
                <a:noFill/>
                <a:ln w="9525">
                  <a:solidFill>
                    <a:srgbClr val="D60093"/>
                  </a:solidFill>
                  <a:miter lim="800000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28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主动形式</a:t>
                  </a:r>
                </a:p>
              </p:txBody>
            </p:sp>
            <p:sp>
              <p:nvSpPr>
                <p:cNvPr id="39" name="Rectangle 14">
                  <a:extLst>
                    <a:ext uri="{FF2B5EF4-FFF2-40B4-BE49-F238E27FC236}">
                      <a16:creationId xmlns:a16="http://schemas.microsoft.com/office/drawing/2014/main" id="{0789D769-FB6D-4C73-8ED3-3F88BCDA22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" y="480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D6009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" name="Group 17">
                <a:extLst>
                  <a:ext uri="{FF2B5EF4-FFF2-40B4-BE49-F238E27FC236}">
                    <a16:creationId xmlns:a16="http://schemas.microsoft.com/office/drawing/2014/main" id="{CF0B8028-DDC5-4997-869B-5DC57AD222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4" y="480"/>
                <a:ext cx="993" cy="384"/>
                <a:chOff x="1254" y="480"/>
                <a:chExt cx="993" cy="384"/>
              </a:xfrm>
            </p:grpSpPr>
            <p:sp>
              <p:nvSpPr>
                <p:cNvPr id="36" name="Rectangle 5">
                  <a:extLst>
                    <a:ext uri="{FF2B5EF4-FFF2-40B4-BE49-F238E27FC236}">
                      <a16:creationId xmlns:a16="http://schemas.microsoft.com/office/drawing/2014/main" id="{2886802D-355A-4F8C-96F5-07E7E65EE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4" y="480"/>
                  <a:ext cx="950" cy="384"/>
                </a:xfrm>
                <a:prstGeom prst="rect">
                  <a:avLst/>
                </a:prstGeom>
                <a:noFill/>
                <a:ln w="9525">
                  <a:solidFill>
                    <a:srgbClr val="D60093"/>
                  </a:solidFill>
                  <a:miter lim="800000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28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被动形式</a:t>
                  </a:r>
                </a:p>
              </p:txBody>
            </p:sp>
            <p:sp>
              <p:nvSpPr>
                <p:cNvPr id="37" name="Rectangle 16">
                  <a:extLst>
                    <a:ext uri="{FF2B5EF4-FFF2-40B4-BE49-F238E27FC236}">
                      <a16:creationId xmlns:a16="http://schemas.microsoft.com/office/drawing/2014/main" id="{C3B46827-BFDE-422B-91D7-DDC451F11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7" y="480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D6009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" name="Group 19">
                <a:extLst>
                  <a:ext uri="{FF2B5EF4-FFF2-40B4-BE49-F238E27FC236}">
                    <a16:creationId xmlns:a16="http://schemas.microsoft.com/office/drawing/2014/main" id="{52CE290A-7372-44B0-A6C0-228B10D97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64"/>
                <a:ext cx="491" cy="384"/>
                <a:chOff x="0" y="864"/>
                <a:chExt cx="491" cy="384"/>
              </a:xfrm>
            </p:grpSpPr>
            <p:sp>
              <p:nvSpPr>
                <p:cNvPr id="34" name="Rectangle 6">
                  <a:extLst>
                    <a:ext uri="{FF2B5EF4-FFF2-40B4-BE49-F238E27FC236}">
                      <a16:creationId xmlns:a16="http://schemas.microsoft.com/office/drawing/2014/main" id="{5E000683-38E2-44CF-A9E6-EA4F6D1476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405" cy="384"/>
                </a:xfrm>
                <a:prstGeom prst="rect">
                  <a:avLst/>
                </a:prstGeom>
                <a:noFill/>
                <a:ln w="9525">
                  <a:solidFill>
                    <a:srgbClr val="D60093"/>
                  </a:solidFill>
                  <a:miter lim="800000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2800" b="1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一般式</a:t>
                  </a:r>
                </a:p>
              </p:txBody>
            </p:sp>
            <p:sp>
              <p:nvSpPr>
                <p:cNvPr id="35" name="Rectangle 18">
                  <a:extLst>
                    <a:ext uri="{FF2B5EF4-FFF2-40B4-BE49-F238E27FC236}">
                      <a16:creationId xmlns:a16="http://schemas.microsoft.com/office/drawing/2014/main" id="{7E5D2156-EFDA-45B9-A081-315DF134D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491" cy="384"/>
                </a:xfrm>
                <a:prstGeom prst="rect">
                  <a:avLst/>
                </a:prstGeom>
                <a:noFill/>
                <a:ln w="7">
                  <a:solidFill>
                    <a:srgbClr val="D6009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Group 21">
                <a:extLst>
                  <a:ext uri="{FF2B5EF4-FFF2-40B4-BE49-F238E27FC236}">
                    <a16:creationId xmlns:a16="http://schemas.microsoft.com/office/drawing/2014/main" id="{4469C495-74A7-4E3C-BEE2-C97F004B1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0" y="864"/>
                <a:ext cx="847" cy="384"/>
                <a:chOff x="450" y="864"/>
                <a:chExt cx="847" cy="384"/>
              </a:xfrm>
            </p:grpSpPr>
            <p:sp>
              <p:nvSpPr>
                <p:cNvPr id="32" name="Rectangle 7">
                  <a:extLst>
                    <a:ext uri="{FF2B5EF4-FFF2-40B4-BE49-F238E27FC236}">
                      <a16:creationId xmlns:a16="http://schemas.microsoft.com/office/drawing/2014/main" id="{A83515B1-95CD-4302-95F5-CFE2AF028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" y="864"/>
                  <a:ext cx="802" cy="384"/>
                </a:xfrm>
                <a:prstGeom prst="rect">
                  <a:avLst/>
                </a:prstGeom>
                <a:noFill/>
                <a:ln w="9525">
                  <a:solidFill>
                    <a:srgbClr val="D60093"/>
                  </a:solidFill>
                  <a:miter lim="800000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800" b="1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doing</a:t>
                  </a:r>
                </a:p>
              </p:txBody>
            </p:sp>
            <p:sp>
              <p:nvSpPr>
                <p:cNvPr id="33" name="Rectangle 20">
                  <a:extLst>
                    <a:ext uri="{FF2B5EF4-FFF2-40B4-BE49-F238E27FC236}">
                      <a16:creationId xmlns:a16="http://schemas.microsoft.com/office/drawing/2014/main" id="{B0E6AE60-C9AC-486F-A761-A43EBCEEF5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" y="864"/>
                  <a:ext cx="847" cy="384"/>
                </a:xfrm>
                <a:prstGeom prst="rect">
                  <a:avLst/>
                </a:prstGeom>
                <a:noFill/>
                <a:ln w="7">
                  <a:solidFill>
                    <a:srgbClr val="D6009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" name="Group 23">
                <a:extLst>
                  <a:ext uri="{FF2B5EF4-FFF2-40B4-BE49-F238E27FC236}">
                    <a16:creationId xmlns:a16="http://schemas.microsoft.com/office/drawing/2014/main" id="{DA83DFB0-2885-4BB1-B1A7-EF725BBCB4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4" y="864"/>
                <a:ext cx="993" cy="384"/>
                <a:chOff x="1254" y="864"/>
                <a:chExt cx="993" cy="384"/>
              </a:xfrm>
            </p:grpSpPr>
            <p:sp>
              <p:nvSpPr>
                <p:cNvPr id="30" name="Rectangle 8">
                  <a:extLst>
                    <a:ext uri="{FF2B5EF4-FFF2-40B4-BE49-F238E27FC236}">
                      <a16:creationId xmlns:a16="http://schemas.microsoft.com/office/drawing/2014/main" id="{2DAB4330-6A9A-41A5-B426-30798CBA7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4" y="864"/>
                  <a:ext cx="950" cy="384"/>
                </a:xfrm>
                <a:prstGeom prst="rect">
                  <a:avLst/>
                </a:prstGeom>
                <a:noFill/>
                <a:ln w="9525">
                  <a:solidFill>
                    <a:srgbClr val="D60093"/>
                  </a:solidFill>
                  <a:miter lim="800000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800" b="1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being done</a:t>
                  </a:r>
                </a:p>
              </p:txBody>
            </p:sp>
            <p:sp>
              <p:nvSpPr>
                <p:cNvPr id="31" name="Rectangle 22">
                  <a:extLst>
                    <a:ext uri="{FF2B5EF4-FFF2-40B4-BE49-F238E27FC236}">
                      <a16:creationId xmlns:a16="http://schemas.microsoft.com/office/drawing/2014/main" id="{194F8F61-5A15-4F3D-9F8B-6062D1FDD1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7" y="864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D6009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25">
                <a:extLst>
                  <a:ext uri="{FF2B5EF4-FFF2-40B4-BE49-F238E27FC236}">
                    <a16:creationId xmlns:a16="http://schemas.microsoft.com/office/drawing/2014/main" id="{F9FCAB42-765F-4893-A898-1F4EED23F6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48"/>
                <a:ext cx="491" cy="384"/>
                <a:chOff x="0" y="1248"/>
                <a:chExt cx="491" cy="384"/>
              </a:xfrm>
            </p:grpSpPr>
            <p:sp>
              <p:nvSpPr>
                <p:cNvPr id="28" name="Rectangle 9">
                  <a:extLst>
                    <a:ext uri="{FF2B5EF4-FFF2-40B4-BE49-F238E27FC236}">
                      <a16:creationId xmlns:a16="http://schemas.microsoft.com/office/drawing/2014/main" id="{FFC8E12A-1FCD-4A68-8CBA-54CAC5A67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405" cy="384"/>
                </a:xfrm>
                <a:prstGeom prst="rect">
                  <a:avLst/>
                </a:prstGeom>
                <a:noFill/>
                <a:ln w="9525">
                  <a:solidFill>
                    <a:srgbClr val="D60093"/>
                  </a:solidFill>
                  <a:miter lim="800000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zh-CN" altLang="en-US" sz="2800" b="1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完成式</a:t>
                  </a:r>
                </a:p>
              </p:txBody>
            </p:sp>
            <p:sp>
              <p:nvSpPr>
                <p:cNvPr id="29" name="Rectangle 24">
                  <a:extLst>
                    <a:ext uri="{FF2B5EF4-FFF2-40B4-BE49-F238E27FC236}">
                      <a16:creationId xmlns:a16="http://schemas.microsoft.com/office/drawing/2014/main" id="{3B68E16A-3C7D-4CC9-98A1-F70C661EB1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491" cy="384"/>
                </a:xfrm>
                <a:prstGeom prst="rect">
                  <a:avLst/>
                </a:prstGeom>
                <a:noFill/>
                <a:ln w="7">
                  <a:solidFill>
                    <a:srgbClr val="D6009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" name="Group 27">
                <a:extLst>
                  <a:ext uri="{FF2B5EF4-FFF2-40B4-BE49-F238E27FC236}">
                    <a16:creationId xmlns:a16="http://schemas.microsoft.com/office/drawing/2014/main" id="{B40196D6-3180-4577-9576-4E9A16105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0" y="1248"/>
                <a:ext cx="847" cy="384"/>
                <a:chOff x="450" y="1248"/>
                <a:chExt cx="847" cy="384"/>
              </a:xfrm>
            </p:grpSpPr>
            <p:sp>
              <p:nvSpPr>
                <p:cNvPr id="26" name="Rectangle 10">
                  <a:extLst>
                    <a:ext uri="{FF2B5EF4-FFF2-40B4-BE49-F238E27FC236}">
                      <a16:creationId xmlns:a16="http://schemas.microsoft.com/office/drawing/2014/main" id="{7F7346ED-3769-40E4-A737-8565000BA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" y="1248"/>
                  <a:ext cx="802" cy="384"/>
                </a:xfrm>
                <a:prstGeom prst="rect">
                  <a:avLst/>
                </a:prstGeom>
                <a:noFill/>
                <a:ln w="9525">
                  <a:solidFill>
                    <a:srgbClr val="D60093"/>
                  </a:solidFill>
                  <a:miter lim="800000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800" b="1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having done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E93DC8-508D-42F5-8337-34F90A108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" y="1248"/>
                  <a:ext cx="806" cy="384"/>
                </a:xfrm>
                <a:prstGeom prst="rect">
                  <a:avLst/>
                </a:prstGeom>
                <a:noFill/>
                <a:ln w="7">
                  <a:solidFill>
                    <a:srgbClr val="D6009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Group 29">
                <a:extLst>
                  <a:ext uri="{FF2B5EF4-FFF2-40B4-BE49-F238E27FC236}">
                    <a16:creationId xmlns:a16="http://schemas.microsoft.com/office/drawing/2014/main" id="{7174692F-B242-46D5-B9AF-0B97847F62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4" y="1248"/>
                <a:ext cx="993" cy="384"/>
                <a:chOff x="1254" y="1248"/>
                <a:chExt cx="993" cy="384"/>
              </a:xfrm>
            </p:grpSpPr>
            <p:sp>
              <p:nvSpPr>
                <p:cNvPr id="24" name="Rectangle 11">
                  <a:extLst>
                    <a:ext uri="{FF2B5EF4-FFF2-40B4-BE49-F238E27FC236}">
                      <a16:creationId xmlns:a16="http://schemas.microsoft.com/office/drawing/2014/main" id="{14532222-88F0-41E1-94DE-4D19A8D36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4" y="1248"/>
                  <a:ext cx="950" cy="384"/>
                </a:xfrm>
                <a:prstGeom prst="rect">
                  <a:avLst/>
                </a:prstGeom>
                <a:noFill/>
                <a:ln w="9525">
                  <a:solidFill>
                    <a:srgbClr val="D60093"/>
                  </a:solidFill>
                  <a:miter lim="800000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2800" b="1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having been done</a:t>
                  </a:r>
                </a:p>
              </p:txBody>
            </p:sp>
            <p:sp>
              <p:nvSpPr>
                <p:cNvPr id="25" name="Rectangle 28">
                  <a:extLst>
                    <a:ext uri="{FF2B5EF4-FFF2-40B4-BE49-F238E27FC236}">
                      <a16:creationId xmlns:a16="http://schemas.microsoft.com/office/drawing/2014/main" id="{4AD0CF90-34A4-4DAA-A0BC-41DA9C5BE4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7" y="1248"/>
                  <a:ext cx="950" cy="384"/>
                </a:xfrm>
                <a:prstGeom prst="rect">
                  <a:avLst/>
                </a:prstGeom>
                <a:noFill/>
                <a:ln w="7">
                  <a:solidFill>
                    <a:srgbClr val="D60093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 b="1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3" name="Rectangle 31">
              <a:extLst>
                <a:ext uri="{FF2B5EF4-FFF2-40B4-BE49-F238E27FC236}">
                  <a16:creationId xmlns:a16="http://schemas.microsoft.com/office/drawing/2014/main" id="{51F98F4D-3B0E-4568-B522-24DEC47A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477"/>
              <a:ext cx="2253" cy="1158"/>
            </a:xfrm>
            <a:prstGeom prst="rect">
              <a:avLst/>
            </a:prstGeom>
            <a:noFill/>
            <a:ln w="11112">
              <a:solidFill>
                <a:srgbClr val="D6009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 b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Rectangle 33">
            <a:extLst>
              <a:ext uri="{FF2B5EF4-FFF2-40B4-BE49-F238E27FC236}">
                <a16:creationId xmlns:a16="http://schemas.microsoft.com/office/drawing/2014/main" id="{67FD5904-8AE5-4C59-84A0-FD6695767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66" y="5564567"/>
            <a:ext cx="569258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△    过去分词只有一种形式(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v+ed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123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二、 语法功能</a:t>
            </a:r>
          </a:p>
        </p:txBody>
      </p:sp>
      <p:sp>
        <p:nvSpPr>
          <p:cNvPr id="43" name="Text Box 3">
            <a:extLst>
              <a:ext uri="{FF2B5EF4-FFF2-40B4-BE49-F238E27FC236}">
                <a16:creationId xmlns:a16="http://schemas.microsoft.com/office/drawing/2014/main" id="{D65BEC7D-93D6-4A99-97EA-679F22EF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129" y="2226170"/>
            <a:ext cx="4727575" cy="24056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1．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作定语</a:t>
            </a:r>
          </a:p>
          <a:p>
            <a:pPr marL="457200" indent="-457200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	    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作表语</a:t>
            </a:r>
          </a:p>
          <a:p>
            <a:pPr marL="457200" indent="-457200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3．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作宾语补足语</a:t>
            </a:r>
          </a:p>
          <a:p>
            <a:pPr marL="457200" indent="-457200">
              <a:lnSpc>
                <a:spcPct val="120000"/>
              </a:lnSpc>
              <a:defRPr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4．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作状语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0725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ïṡḻiḍe">
            <a:extLst>
              <a:ext uri="{FF2B5EF4-FFF2-40B4-BE49-F238E27FC236}">
                <a16:creationId xmlns:a16="http://schemas.microsoft.com/office/drawing/2014/main" id="{2AC2BB70-6B79-4698-92A7-FB5FF6CA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3" y="-182852"/>
            <a:ext cx="10858500" cy="10287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做定语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6ACDDA-98DC-470A-8E54-E5F38D481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08" y="876331"/>
            <a:ext cx="115010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放在被修饰名词前，为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前置定语</a:t>
            </a:r>
            <a:r>
              <a:rPr lang="en-US" altLang="zh-CN" sz="2800" b="1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放在被修饰名词后，为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后置定语</a:t>
            </a:r>
            <a:r>
              <a:rPr lang="zh-CN" altLang="en-US" sz="2800" b="1" dirty="0">
                <a:solidFill>
                  <a:srgbClr val="CC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13FA3D-F43E-45E1-8686-A7DBED05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3" y="2947376"/>
            <a:ext cx="274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）前置定语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3AFA3F9-57B6-4056-8C5B-CD258C3ED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09" y="3408746"/>
            <a:ext cx="105676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is a 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promising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young man.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Make less noise. There’s a 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sleeping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child.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only sell 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used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books. </a:t>
            </a: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6EEA7B0-22B7-4E37-8A05-CB9BA49E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3" y="4824224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）后置定语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5C215E3-2511-40E0-8A11-5D8C4E81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83" y="5269911"/>
            <a:ext cx="116248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young man 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sitting between John and Mary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the editor of the school newspaper.  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B531ACA-E717-4FFB-9F1F-6590CF6A8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58" y="1978470"/>
            <a:ext cx="1121526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如果是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，放被修饰前；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如果是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短语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，放被修饰后。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467AA0B-C4C4-4908-84DF-7219FCA0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83" y="6194362"/>
            <a:ext cx="72570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bridge 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built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last month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needs repairing.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92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9099F1DA-FAF1-4C2C-8694-52CF7185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6" y="165887"/>
            <a:ext cx="117208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分词短语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作定语必须置于被修饰词之后，  相当于一个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定语从句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。如：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B32DC7-61F7-4111-990D-DE518C2B9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54" y="863838"/>
            <a:ext cx="868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Those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who wish to join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club should sign here.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7C1FE63-A7F5-48BD-BE28-15B93163B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17" y="1274244"/>
            <a:ext cx="838235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(Those 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wishing to join this club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should sign here. )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D4FD969-C8FB-4787-B331-82093C3B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429000"/>
            <a:ext cx="1847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A204FAF-74EB-4525-8B50-F0D4618DB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917" y="1833721"/>
            <a:ext cx="113995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man,  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who had been disturbed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 badly, almost lost his memory.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C29F2157-C9F7-4F37-B5D3-EFACD7F08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27" y="2228351"/>
            <a:ext cx="108849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(The man 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having been disturbed</a:t>
            </a:r>
            <a:r>
              <a:rPr lang="en-US" altLang="zh-CN" sz="28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 badly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almost lost his memory.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F1B74C-D783-461F-BA64-22C2164440BE}"/>
              </a:ext>
            </a:extLst>
          </p:cNvPr>
          <p:cNvSpPr txBox="1"/>
          <p:nvPr/>
        </p:nvSpPr>
        <p:spPr>
          <a:xfrm>
            <a:off x="11027712" y="2281721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？？？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3F8AA0-1D83-490A-9F22-8A29E27AC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948" y="2007318"/>
            <a:ext cx="262029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endParaRPr lang="zh-CN" altLang="en-US" sz="5400" b="1" dirty="0">
              <a:solidFill>
                <a:srgbClr val="008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87DE3DE-DFBD-433F-B6D2-E7D2791F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7" y="3287601"/>
            <a:ext cx="120045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过去分词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作定语在意义上有两种可能：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被动和完成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只表完成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   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4F87AD4-32E8-4A33-A8DD-3E6596CCE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33" y="4584817"/>
            <a:ext cx="7636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question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discussed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yesterday 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F19AAF5-FD14-465C-ADAB-C1F572576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410" y="4584817"/>
            <a:ext cx="105614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被动完成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5A0BCC7-1BB3-4407-B57D-32CF560F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33" y="5136344"/>
            <a:ext cx="39497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fallen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leaves 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97F24608-8192-4FE1-8B2E-AA6B3B8DB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410" y="5136344"/>
            <a:ext cx="9333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 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只表完成，不表被动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800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750F487-8C3F-473D-84CD-42379B69A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45" y="308345"/>
            <a:ext cx="11830309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(5).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分词还可作非限制性定语（相当于一个非限制性定语从句），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它和句子的其他部分用逗号隔开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9841FBC-A61C-4BAF-956A-B84BD1311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14" y="1756159"/>
            <a:ext cx="11023579" cy="263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试比较：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my brothers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living in Shanghai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scientists.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my brothers,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living in Shanghai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are scientists.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the letters in the drawer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written in pencil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from my sister.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the letters in the drawer, </a:t>
            </a:r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written in pencil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are from my sister.</a:t>
            </a:r>
            <a:endParaRPr lang="zh-CN" altLang="en-US" sz="2800" b="1" dirty="0">
              <a:solidFill>
                <a:srgbClr val="008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5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38A3BF1-1945-4E8A-B898-83645980F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92" y="3429000"/>
            <a:ext cx="12047800" cy="19700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表示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经常性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的动作, 或现在 (或当时) 的状态, (变从句时, 用一般式), 如：</a:t>
            </a:r>
          </a:p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They lived in a room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facing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(= that faced)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south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</a:p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house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standing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(= that stands)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at the corner of the street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was built in 1955.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ED30C27-272F-45D1-8B5C-DF4BE403F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92" y="875695"/>
            <a:ext cx="114559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1).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作定语的现在分词所表示的动作发生的时间有两种情况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C92749-4756-4535-A678-1E2F03BA1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00" y="1412807"/>
            <a:ext cx="11903599" cy="17545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Bef>
                <a:spcPct val="50000"/>
              </a:spcBef>
              <a:buAutoNum type="alphaLcPeriod"/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表示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正在进行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的动作, (变从句时要用进行式), 如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5000"/>
              </a:lnSpc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Tell the children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playing there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(who 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are playing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there) not to make so much noise.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ïṡḻiḍe">
            <a:extLst>
              <a:ext uri="{FF2B5EF4-FFF2-40B4-BE49-F238E27FC236}">
                <a16:creationId xmlns:a16="http://schemas.microsoft.com/office/drawing/2014/main" id="{3DF2B0C5-0483-47C6-84F7-F08980C0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2" y="92713"/>
            <a:ext cx="1047750" cy="585928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228091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38B2E9E-6462-46DA-8067-3DE415EB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0"/>
            <a:ext cx="12026900" cy="130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2).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现在分词短语作定语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时，所表示的动作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不能先于谓语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动作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，也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不可以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将来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。另外，</a:t>
            </a:r>
            <a:r>
              <a:rPr lang="zh-CN" altLang="en-US" sz="2800" b="1" dirty="0">
                <a:solidFill>
                  <a:srgbClr val="7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一般不用现在分词的完成式（</a:t>
            </a:r>
            <a:r>
              <a:rPr lang="en-US" altLang="zh-CN" sz="2800" b="1" dirty="0">
                <a:solidFill>
                  <a:srgbClr val="7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having done</a:t>
            </a:r>
            <a:r>
              <a:rPr lang="zh-CN" altLang="en-US" sz="2800" b="1" dirty="0">
                <a:solidFill>
                  <a:srgbClr val="7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）作定语。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35B94B2-0580-4895-851D-BCB0C035B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1808981"/>
            <a:ext cx="12026900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下列句子都是错的：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Here is Mr. Li </a:t>
            </a:r>
            <a:r>
              <a:rPr lang="en-US" altLang="zh-CN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coming from Beijing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应改为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who has come from Beijing)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Those</a:t>
            </a:r>
            <a:r>
              <a:rPr lang="en-US" altLang="zh-CN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having finished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their work can go home now.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应改为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who have finished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man </a:t>
            </a:r>
            <a:r>
              <a:rPr lang="en-US" altLang="zh-CN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giving us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 lecture last week left for Shenzhen this morning.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应改为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who gave us)</a:t>
            </a:r>
            <a:endParaRPr lang="zh-CN" altLang="en-US" sz="2800" b="1" dirty="0">
              <a:solidFill>
                <a:srgbClr val="CC33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7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#56142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10969;"/>
  <p:tag name="ISLIDE.ICON" val="#423032;#423031;#469322;#423040;"/>
  <p:tag name="ISLIDE.TEMPLATE" val="https://www.islide.cc;"/>
</p:tagLst>
</file>

<file path=ppt/theme/theme1.xml><?xml version="1.0" encoding="utf-8"?>
<a:theme xmlns:a="http://schemas.openxmlformats.org/drawingml/2006/main" name="主题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92F4"/>
      </a:accent1>
      <a:accent2>
        <a:srgbClr val="0C77E2"/>
      </a:accent2>
      <a:accent3>
        <a:srgbClr val="ECEFF2"/>
      </a:accent3>
      <a:accent4>
        <a:srgbClr val="F4F4F5"/>
      </a:accent4>
      <a:accent5>
        <a:srgbClr val="24415F"/>
      </a:accent5>
      <a:accent6>
        <a:srgbClr val="46607C"/>
      </a:accent6>
      <a:hlink>
        <a:srgbClr val="DC0726"/>
      </a:hlink>
      <a:folHlink>
        <a:srgbClr val="8B8B8B"/>
      </a:folHlink>
    </a:clrScheme>
    <a:fontScheme name="主题标准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3392F4"/>
    </a:accent1>
    <a:accent2>
      <a:srgbClr val="0C77E2"/>
    </a:accent2>
    <a:accent3>
      <a:srgbClr val="ECEFF2"/>
    </a:accent3>
    <a:accent4>
      <a:srgbClr val="F4F4F5"/>
    </a:accent4>
    <a:accent5>
      <a:srgbClr val="24415F"/>
    </a:accent5>
    <a:accent6>
      <a:srgbClr val="46607C"/>
    </a:accent6>
    <a:hlink>
      <a:srgbClr val="DC0726"/>
    </a:hlink>
    <a:folHlink>
      <a:srgbClr val="8B8B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1442</TotalTime>
  <Words>15949</Words>
  <Application>Microsoft Office PowerPoint</Application>
  <PresentationFormat>宽屏</PresentationFormat>
  <Paragraphs>1566</Paragraphs>
  <Slides>151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151</vt:i4>
      </vt:variant>
    </vt:vector>
  </HeadingPairs>
  <TitlesOfParts>
    <vt:vector size="160" baseType="lpstr">
      <vt:lpstr>等线</vt:lpstr>
      <vt:lpstr>宋体</vt:lpstr>
      <vt:lpstr>微软雅黑</vt:lpstr>
      <vt:lpstr>幼圆</vt:lpstr>
      <vt:lpstr>Arial</vt:lpstr>
      <vt:lpstr>Comic Sans MS</vt:lpstr>
      <vt:lpstr>Times New Roman</vt:lpstr>
      <vt:lpstr>Wingdings</vt:lpstr>
      <vt:lpstr>主题1</vt:lpstr>
      <vt:lpstr>非谓语动词</vt:lpstr>
      <vt:lpstr>PowerPoint 演示文稿</vt:lpstr>
      <vt:lpstr>概述：</vt:lpstr>
      <vt:lpstr>PowerPoint 演示文稿</vt:lpstr>
      <vt:lpstr>为什么使用非谓语动词？</vt:lpstr>
      <vt:lpstr>为什么使用非谓语动词</vt:lpstr>
      <vt:lpstr>PowerPoint 演示文稿</vt:lpstr>
      <vt:lpstr>PowerPoint 演示文稿</vt:lpstr>
      <vt:lpstr>判别用谓语动词或非谓语动词</vt:lpstr>
      <vt:lpstr>PowerPoint 演示文稿</vt:lpstr>
      <vt:lpstr>PowerPoint 演示文稿</vt:lpstr>
      <vt:lpstr>动词不定式（The Infinitive）</vt:lpstr>
      <vt:lpstr>不定式各种形式的应用</vt:lpstr>
      <vt:lpstr>不定式各种形式的应用</vt:lpstr>
      <vt:lpstr>不定式不同“体”的用法</vt:lpstr>
      <vt:lpstr>不定式被动态的用法</vt:lpstr>
      <vt:lpstr>PowerPoint 演示文稿</vt:lpstr>
      <vt:lpstr>动词不定式（The Infinitive）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比较 动词  have  的用法</vt:lpstr>
      <vt:lpstr>比较   have 的用法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动名词（gerund）</vt:lpstr>
      <vt:lpstr>PowerPoint 演示文稿</vt:lpstr>
      <vt:lpstr>PowerPoint 演示文稿</vt:lpstr>
      <vt:lpstr>注意</vt:lpstr>
      <vt:lpstr>PowerPoint 演示文稿</vt:lpstr>
      <vt:lpstr>PowerPoint 演示文稿</vt:lpstr>
      <vt:lpstr>PowerPoint 演示文稿</vt:lpstr>
      <vt:lpstr>PowerPoint 演示文稿</vt:lpstr>
      <vt:lpstr>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五、动名词的被动语态</vt:lpstr>
      <vt:lpstr>PowerPoint 演示文稿</vt:lpstr>
      <vt:lpstr>注意</vt:lpstr>
      <vt:lpstr>PowerPoint 演示文稿</vt:lpstr>
      <vt:lpstr>六、动名词的复合结构</vt:lpstr>
      <vt:lpstr>PowerPoint 演示文稿</vt:lpstr>
      <vt:lpstr>PowerPoint 演示文稿</vt:lpstr>
      <vt:lpstr>分词：Participles</vt:lpstr>
      <vt:lpstr>现在分词与过去分词的区别：</vt:lpstr>
      <vt:lpstr>一、构成形式</vt:lpstr>
      <vt:lpstr>二、 语法功能</vt:lpstr>
      <vt:lpstr>1. 做定语</vt:lpstr>
      <vt:lpstr>PowerPoint 演示文稿</vt:lpstr>
      <vt:lpstr>PowerPoint 演示文稿</vt:lpstr>
      <vt:lpstr>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做表语</vt:lpstr>
      <vt:lpstr>PowerPoint 演示文稿</vt:lpstr>
      <vt:lpstr>PowerPoint 演示文稿</vt:lpstr>
      <vt:lpstr>3. 作宾补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4. 作状语</vt:lpstr>
      <vt:lpstr>(一) 现在分词作状语</vt:lpstr>
      <vt:lpstr>注意</vt:lpstr>
      <vt:lpstr>PowerPoint 演示文稿</vt:lpstr>
      <vt:lpstr>PowerPoint 演示文稿</vt:lpstr>
      <vt:lpstr>注意</vt:lpstr>
      <vt:lpstr>PowerPoint 演示文稿</vt:lpstr>
      <vt:lpstr>延续性动词和终止性动词的现在分词在时间含义上的区别</vt:lpstr>
      <vt:lpstr>PowerPoint 演示文稿</vt:lpstr>
      <vt:lpstr>(二) 过去分词作状语</vt:lpstr>
      <vt:lpstr>PowerPoint 演示文稿</vt:lpstr>
      <vt:lpstr>注意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现在分词的体</vt:lpstr>
      <vt:lpstr>现在分词被动态</vt:lpstr>
      <vt:lpstr>分词的体和语态总结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Mu</dc:creator>
  <cp:lastModifiedBy>班 钱</cp:lastModifiedBy>
  <cp:revision>157</cp:revision>
  <cp:lastPrinted>2021-03-11T16:00:00Z</cp:lastPrinted>
  <dcterms:created xsi:type="dcterms:W3CDTF">2021-03-11T16:00:00Z</dcterms:created>
  <dcterms:modified xsi:type="dcterms:W3CDTF">2024-12-19T07:14:42Z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3892ee0d-9370-4a4f-9675-2f667d99649e</vt:lpwstr>
  </property>
</Properties>
</file>