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3" r:id="rId10"/>
    <p:sldId id="284" r:id="rId11"/>
    <p:sldId id="285" r:id="rId12"/>
    <p:sldId id="286" r:id="rId13"/>
  </p:sldIdLst>
  <p:sldSz cx="9144000" cy="5143500" type="screen16x9"/>
  <p:notesSz cx="6858000" cy="9144000"/>
  <p:embeddedFontLst>
    <p:embeddedFont>
      <p:font typeface="Alata" panose="020B0604020202020204" charset="0"/>
      <p:regular r:id="rId15"/>
    </p:embeddedFon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4D6A6-E2A0-4A1A-8376-FC2CBD5F9C51}">
  <a:tblStyle styleId="{1724D6A6-E2A0-4A1A-8376-FC2CBD5F9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9" autoAdjust="0"/>
  </p:normalViewPr>
  <p:slideViewPr>
    <p:cSldViewPr snapToGrid="0">
      <p:cViewPr varScale="1">
        <p:scale>
          <a:sx n="80" d="100"/>
          <a:sy n="8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32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06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DHT 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: Photo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MotIon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KHÍ GAS mq2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MQTT (Message Queuing Telemetry Transport)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IoT (Internet of Things). MQTT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IBM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5e4c914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5e4c914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8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154148" y="931489"/>
            <a:ext cx="6856482" cy="1250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" panose="020B0604020202020204" pitchFamily="34" charset="0"/>
                <a:cs typeface="Arial" panose="020B0604020202020204" pitchFamily="34" charset="0"/>
              </a:rPr>
              <a:t>NHÀ THÔNG MINH</a:t>
            </a:r>
            <a:endParaRPr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E4DA1-CE96-4B9C-9B6F-FF7B6BD0F2EA}"/>
              </a:ext>
            </a:extLst>
          </p:cNvPr>
          <p:cNvSpPr txBox="1"/>
          <p:nvPr/>
        </p:nvSpPr>
        <p:spPr>
          <a:xfrm>
            <a:off x="292182" y="2660393"/>
            <a:ext cx="5507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21022010-LÊ NGUYỄN QUANG BÌNH</a:t>
            </a:r>
          </a:p>
          <a:p>
            <a:r>
              <a:rPr lang="en-US" sz="2200" dirty="0"/>
              <a:t>21022011-NGUYỄN VĂN HOÀNG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4C346-BA56-4B16-9DF5-A450D60C1936}"/>
              </a:ext>
            </a:extLst>
          </p:cNvPr>
          <p:cNvSpPr txBox="1"/>
          <p:nvPr/>
        </p:nvSpPr>
        <p:spPr>
          <a:xfrm>
            <a:off x="292182" y="300546"/>
            <a:ext cx="2115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ĐỀ TÀI: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5609-9A00-4C13-B4FE-5D322F8E2217}"/>
              </a:ext>
            </a:extLst>
          </p:cNvPr>
          <p:cNvSpPr txBox="1"/>
          <p:nvPr/>
        </p:nvSpPr>
        <p:spPr>
          <a:xfrm>
            <a:off x="244122" y="4293333"/>
            <a:ext cx="5507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GVHD: TRẦN PHAN AN TRƯỜNG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FC1614-A124-4A74-B4F6-A64E24D634C3}"/>
              </a:ext>
            </a:extLst>
          </p:cNvPr>
          <p:cNvGrpSpPr/>
          <p:nvPr/>
        </p:nvGrpSpPr>
        <p:grpSpPr>
          <a:xfrm>
            <a:off x="284377" y="311369"/>
            <a:ext cx="3730983" cy="457200"/>
            <a:chOff x="1015195" y="1595693"/>
            <a:chExt cx="3730983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56EBA16-C65E-4FE4-8022-73D055CE3071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63CF953-1C4D-43AA-A798-93FF73E1A423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MÔ PHỎNG TRÊN WOKWI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58FC54-5EED-48D7-B915-245EABB5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6" y="897787"/>
            <a:ext cx="7983693" cy="3934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97899-DC85-4187-B8C0-10DAD8E4E4A5}"/>
              </a:ext>
            </a:extLst>
          </p:cNvPr>
          <p:cNvSpPr txBox="1"/>
          <p:nvPr/>
        </p:nvSpPr>
        <p:spPr>
          <a:xfrm>
            <a:off x="4369981" y="339914"/>
            <a:ext cx="178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Chạy</a:t>
            </a:r>
            <a:r>
              <a:rPr lang="en-US" sz="2000" dirty="0"/>
              <a:t> Demo: </a:t>
            </a:r>
          </a:p>
        </p:txBody>
      </p:sp>
    </p:spTree>
    <p:extLst>
      <p:ext uri="{BB962C8B-B14F-4D97-AF65-F5344CB8AC3E}">
        <p14:creationId xmlns:p14="http://schemas.microsoft.com/office/powerpoint/2010/main" val="394807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FC1614-A124-4A74-B4F6-A64E24D634C3}"/>
              </a:ext>
            </a:extLst>
          </p:cNvPr>
          <p:cNvGrpSpPr/>
          <p:nvPr/>
        </p:nvGrpSpPr>
        <p:grpSpPr>
          <a:xfrm>
            <a:off x="284377" y="311369"/>
            <a:ext cx="3730983" cy="457200"/>
            <a:chOff x="1015195" y="1595693"/>
            <a:chExt cx="3730983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56EBA16-C65E-4FE4-8022-73D055CE3071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63CF953-1C4D-43AA-A798-93FF73E1A423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MÔ PHỎNG TRÊN WOKWI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0CC6F0-558E-4821-9FA4-615FDFA7BEAD}"/>
              </a:ext>
            </a:extLst>
          </p:cNvPr>
          <p:cNvSpPr txBox="1"/>
          <p:nvPr/>
        </p:nvSpPr>
        <p:spPr>
          <a:xfrm>
            <a:off x="685712" y="1063256"/>
            <a:ext cx="306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12A03-1EAC-487C-B913-1073D4ED327F}"/>
              </a:ext>
            </a:extLst>
          </p:cNvPr>
          <p:cNvSpPr txBox="1"/>
          <p:nvPr/>
        </p:nvSpPr>
        <p:spPr>
          <a:xfrm>
            <a:off x="1997687" y="1063256"/>
            <a:ext cx="6795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lợi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ích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bao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F646-CF66-4D60-8771-6E3686C49F3D}"/>
              </a:ext>
            </a:extLst>
          </p:cNvPr>
          <p:cNvSpPr txBox="1"/>
          <p:nvPr/>
        </p:nvSpPr>
        <p:spPr>
          <a:xfrm>
            <a:off x="741577" y="2589996"/>
            <a:ext cx="355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Tiện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lợi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thoải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9898F-33F0-491A-9F21-63245822BDF9}"/>
              </a:ext>
            </a:extLst>
          </p:cNvPr>
          <p:cNvSpPr txBox="1"/>
          <p:nvPr/>
        </p:nvSpPr>
        <p:spPr>
          <a:xfrm>
            <a:off x="741577" y="3042732"/>
            <a:ext cx="355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57267-262F-4A47-BB36-4383C589DBE6}"/>
              </a:ext>
            </a:extLst>
          </p:cNvPr>
          <p:cNvSpPr txBox="1"/>
          <p:nvPr/>
        </p:nvSpPr>
        <p:spPr>
          <a:xfrm>
            <a:off x="741577" y="3429566"/>
            <a:ext cx="355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343375" y="984200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0"/>
          <p:cNvSpPr/>
          <p:nvPr/>
        </p:nvSpPr>
        <p:spPr>
          <a:xfrm>
            <a:off x="7126281" y="1543700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0"/>
          <p:cNvSpPr/>
          <p:nvPr/>
        </p:nvSpPr>
        <p:spPr>
          <a:xfrm>
            <a:off x="8010185" y="2181530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0"/>
          <p:cNvSpPr/>
          <p:nvPr/>
        </p:nvSpPr>
        <p:spPr>
          <a:xfrm>
            <a:off x="7169901" y="931488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2F8B1-DE36-4D4E-B1E1-6C945525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00" y="1267130"/>
            <a:ext cx="4800782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978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09074" y="320397"/>
            <a:ext cx="5359794" cy="741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NỘI DUNG CHÍNH </a:t>
            </a:r>
            <a:endParaRPr sz="4000" dirty="0"/>
          </a:p>
        </p:txBody>
      </p:sp>
      <p:sp>
        <p:nvSpPr>
          <p:cNvPr id="164" name="Google Shape;164;p21"/>
          <p:cNvSpPr/>
          <p:nvPr/>
        </p:nvSpPr>
        <p:spPr>
          <a:xfrm>
            <a:off x="309074" y="417704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17D774-B6A8-4506-95BE-F70CDF1311F6}"/>
              </a:ext>
            </a:extLst>
          </p:cNvPr>
          <p:cNvGrpSpPr/>
          <p:nvPr/>
        </p:nvGrpSpPr>
        <p:grpSpPr>
          <a:xfrm>
            <a:off x="1485857" y="1424934"/>
            <a:ext cx="3730983" cy="457200"/>
            <a:chOff x="1015195" y="1595693"/>
            <a:chExt cx="3730983" cy="45720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E92EB12-B326-4199-BCED-60EE68EF1E97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6F4D7E6-D296-4B16-A2EF-5DCE6BBBD3D2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LÝ DO CHỌN ĐỀ TÀI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8A30CA-987B-43EC-A8B3-1B9264EC6ABE}"/>
              </a:ext>
            </a:extLst>
          </p:cNvPr>
          <p:cNvGrpSpPr/>
          <p:nvPr/>
        </p:nvGrpSpPr>
        <p:grpSpPr>
          <a:xfrm>
            <a:off x="1485857" y="2123514"/>
            <a:ext cx="3730983" cy="457200"/>
            <a:chOff x="1015195" y="1595693"/>
            <a:chExt cx="3730983" cy="457200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0173BB95-8963-4D86-9CB8-47200250BF31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F179BA9E-0951-4A27-9BD0-5768CEDE911E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MỤC TIÊU ĐỀ TÀI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3B43EC-7F36-4041-8393-491A9E71EA99}"/>
              </a:ext>
            </a:extLst>
          </p:cNvPr>
          <p:cNvGrpSpPr/>
          <p:nvPr/>
        </p:nvGrpSpPr>
        <p:grpSpPr>
          <a:xfrm>
            <a:off x="1485857" y="2902702"/>
            <a:ext cx="3730983" cy="457200"/>
            <a:chOff x="1015195" y="1595693"/>
            <a:chExt cx="3730983" cy="457200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F3FC3BA-20FF-487C-8145-7830556D4126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1FDE45D7-741B-48AB-B681-8176FE240F19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8DC109-D630-4C0C-8892-B4F3793355E7}"/>
              </a:ext>
            </a:extLst>
          </p:cNvPr>
          <p:cNvGrpSpPr/>
          <p:nvPr/>
        </p:nvGrpSpPr>
        <p:grpSpPr>
          <a:xfrm>
            <a:off x="1485857" y="3586197"/>
            <a:ext cx="3730983" cy="457200"/>
            <a:chOff x="1015195" y="1595693"/>
            <a:chExt cx="3730983" cy="457200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0DC68537-95B7-4691-ACC5-ED2E39249C28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41542DF-9D47-438D-A1EF-741816129A45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MÔ PHỎNG TRÊN WOKWI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F51C8FD-4613-4A5E-9160-5B5CD82261C4}"/>
              </a:ext>
            </a:extLst>
          </p:cNvPr>
          <p:cNvGrpSpPr/>
          <p:nvPr/>
        </p:nvGrpSpPr>
        <p:grpSpPr>
          <a:xfrm>
            <a:off x="337541" y="340413"/>
            <a:ext cx="3730983" cy="457200"/>
            <a:chOff x="1015195" y="1595693"/>
            <a:chExt cx="3730983" cy="457200"/>
          </a:xfrm>
        </p:grpSpPr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968CA170-F9DB-4B97-9239-920B66365296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8C8E6A66-DFF7-406C-B760-4E7F2F8B3B7F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LÝ DO CHỌN ĐỀ TÀI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C812D0-A2DD-4819-A520-3BE22B792960}"/>
              </a:ext>
            </a:extLst>
          </p:cNvPr>
          <p:cNvSpPr txBox="1"/>
          <p:nvPr/>
        </p:nvSpPr>
        <p:spPr>
          <a:xfrm>
            <a:off x="507704" y="954761"/>
            <a:ext cx="8128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tài</a:t>
            </a:r>
            <a:r>
              <a:rPr lang="vi-VN" sz="2000" dirty="0"/>
              <a:t> </a:t>
            </a:r>
            <a:r>
              <a:rPr lang="vi-VN" sz="2000" dirty="0" err="1"/>
              <a:t>nhà</a:t>
            </a:r>
            <a:r>
              <a:rPr lang="vi-VN" sz="2000" dirty="0"/>
              <a:t> thông minh </a:t>
            </a:r>
            <a:r>
              <a:rPr lang="vi-VN" sz="2000" dirty="0" err="1"/>
              <a:t>hữu</a:t>
            </a:r>
            <a:r>
              <a:rPr lang="vi-VN" sz="2000" dirty="0"/>
              <a:t> </a:t>
            </a:r>
            <a:r>
              <a:rPr lang="vi-VN" sz="2000" dirty="0" err="1"/>
              <a:t>ích</a:t>
            </a:r>
            <a:r>
              <a:rPr lang="vi-VN" sz="2000" dirty="0"/>
              <a:t> </a:t>
            </a:r>
            <a:r>
              <a:rPr lang="vi-VN" sz="2000" dirty="0" err="1"/>
              <a:t>vì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ta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hoạt</a:t>
            </a:r>
            <a:r>
              <a:rPr lang="vi-VN" sz="2000" dirty="0"/>
              <a:t> </a:t>
            </a:r>
            <a:r>
              <a:rPr lang="vi-VN" sz="2000" dirty="0" err="1"/>
              <a:t>động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chúng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mang </a:t>
            </a:r>
            <a:r>
              <a:rPr lang="vi-VN" sz="2000" dirty="0" err="1"/>
              <a:t>lại</a:t>
            </a:r>
            <a:r>
              <a:rPr lang="vi-VN" sz="2000" dirty="0"/>
              <a:t> </a:t>
            </a:r>
            <a:r>
              <a:rPr lang="vi-VN" sz="2000" dirty="0" err="1"/>
              <a:t>lợi</a:t>
            </a:r>
            <a:r>
              <a:rPr lang="vi-VN" sz="2000" dirty="0"/>
              <a:t> </a:t>
            </a:r>
            <a:r>
              <a:rPr lang="vi-VN" sz="2000" dirty="0" err="1"/>
              <a:t>ích</a:t>
            </a:r>
            <a:r>
              <a:rPr lang="vi-VN" sz="2000" dirty="0"/>
              <a:t> như </a:t>
            </a:r>
            <a:r>
              <a:rPr lang="vi-VN" sz="2000" dirty="0" err="1"/>
              <a:t>tiết</a:t>
            </a:r>
            <a:r>
              <a:rPr lang="vi-VN" sz="2000" dirty="0"/>
              <a:t> </a:t>
            </a:r>
            <a:r>
              <a:rPr lang="vi-VN" sz="2000" dirty="0" err="1"/>
              <a:t>kiệm</a:t>
            </a:r>
            <a:r>
              <a:rPr lang="vi-VN" sz="2000" dirty="0"/>
              <a:t> năng </a:t>
            </a:r>
            <a:r>
              <a:rPr lang="vi-VN" sz="2000" dirty="0" err="1"/>
              <a:t>lượng</a:t>
            </a:r>
            <a:r>
              <a:rPr lang="vi-VN" sz="2000" dirty="0"/>
              <a:t>, tăng </a:t>
            </a:r>
            <a:r>
              <a:rPr lang="vi-VN" sz="2000" dirty="0" err="1"/>
              <a:t>cường</a:t>
            </a:r>
            <a:r>
              <a:rPr lang="vi-VN" sz="2000" dirty="0"/>
              <a:t> an ninh, </a:t>
            </a:r>
            <a:r>
              <a:rPr lang="vi-VN" sz="2000" dirty="0" err="1"/>
              <a:t>cũng</a:t>
            </a:r>
            <a:r>
              <a:rPr lang="vi-VN" sz="2000" dirty="0"/>
              <a:t> như nâng cao </a:t>
            </a:r>
            <a:r>
              <a:rPr lang="vi-VN" sz="2000" dirty="0" err="1"/>
              <a:t>sự</a:t>
            </a:r>
            <a:r>
              <a:rPr lang="vi-VN" sz="2000" dirty="0"/>
              <a:t> </a:t>
            </a:r>
            <a:r>
              <a:rPr lang="vi-VN" sz="2000" dirty="0" err="1"/>
              <a:t>tiện</a:t>
            </a:r>
            <a:r>
              <a:rPr lang="vi-VN" sz="2000" dirty="0"/>
              <a:t> nghi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thoải</a:t>
            </a:r>
            <a:r>
              <a:rPr lang="vi-VN" sz="2000" dirty="0"/>
              <a:t> </a:t>
            </a:r>
            <a:r>
              <a:rPr lang="vi-VN" sz="2000" dirty="0" err="1"/>
              <a:t>mái</a:t>
            </a:r>
            <a:r>
              <a:rPr lang="vi-VN" sz="2000" dirty="0"/>
              <a:t> cho </a:t>
            </a:r>
            <a:r>
              <a:rPr lang="vi-VN" sz="2000" dirty="0" err="1"/>
              <a:t>người</a:t>
            </a:r>
            <a:r>
              <a:rPr lang="vi-VN" sz="2000" dirty="0"/>
              <a:t> </a:t>
            </a:r>
            <a:r>
              <a:rPr lang="vi-VN" sz="2000" dirty="0" err="1"/>
              <a:t>dùng</a:t>
            </a:r>
            <a:r>
              <a:rPr lang="vi-VN" sz="2000" dirty="0"/>
              <a:t>.</a:t>
            </a:r>
            <a:endParaRPr lang="en-US" sz="2000" dirty="0"/>
          </a:p>
        </p:txBody>
      </p:sp>
      <p:pic>
        <p:nvPicPr>
          <p:cNvPr id="1026" name="Picture 2" descr="Nhà thông minh và IoT">
            <a:extLst>
              <a:ext uri="{FF2B5EF4-FFF2-40B4-BE49-F238E27FC236}">
                <a16:creationId xmlns:a16="http://schemas.microsoft.com/office/drawing/2014/main" id="{91AADBBF-3DE8-4572-9F8B-402DD3ABB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07" y="2278200"/>
            <a:ext cx="4220684" cy="263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06;p23">
            <a:extLst>
              <a:ext uri="{FF2B5EF4-FFF2-40B4-BE49-F238E27FC236}">
                <a16:creationId xmlns:a16="http://schemas.microsoft.com/office/drawing/2014/main" id="{6DDC2551-5716-49DF-9731-D2AD35944C66}"/>
              </a:ext>
            </a:extLst>
          </p:cNvPr>
          <p:cNvSpPr/>
          <p:nvPr/>
        </p:nvSpPr>
        <p:spPr>
          <a:xfrm>
            <a:off x="261834" y="4195164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68A92F-0FD6-47A2-83A9-976788EEB9C4}"/>
              </a:ext>
            </a:extLst>
          </p:cNvPr>
          <p:cNvGrpSpPr/>
          <p:nvPr/>
        </p:nvGrpSpPr>
        <p:grpSpPr>
          <a:xfrm>
            <a:off x="305643" y="315980"/>
            <a:ext cx="3730983" cy="457200"/>
            <a:chOff x="1015195" y="1595693"/>
            <a:chExt cx="3730983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9D3B5BD-C2EA-47BC-91F4-6E78FD77D4DC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BA0E6640-2D96-4625-B94D-3C11FB441E16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MỤC TIÊU ĐỀ TÀI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E543498-D5C6-4145-B614-FD28C65FFEBB}"/>
              </a:ext>
            </a:extLst>
          </p:cNvPr>
          <p:cNvSpPr txBox="1"/>
          <p:nvPr/>
        </p:nvSpPr>
        <p:spPr>
          <a:xfrm>
            <a:off x="659219" y="920615"/>
            <a:ext cx="7814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-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ẩm</a:t>
            </a:r>
            <a:r>
              <a:rPr lang="en-US" sz="2000" dirty="0"/>
              <a:t>,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sáng</a:t>
            </a:r>
            <a:r>
              <a:rPr lang="en-US" sz="2000" dirty="0"/>
              <a:t>,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,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,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 gas,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giọng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trang</a:t>
            </a:r>
            <a:r>
              <a:rPr lang="en-US" sz="2000" dirty="0"/>
              <a:t> web.</a:t>
            </a:r>
          </a:p>
        </p:txBody>
      </p:sp>
      <p:pic>
        <p:nvPicPr>
          <p:cNvPr id="2050" name="Picture 2" descr="Nhà thông minh smartHome công nghệ 2023 IDeaTech VN">
            <a:extLst>
              <a:ext uri="{FF2B5EF4-FFF2-40B4-BE49-F238E27FC236}">
                <a16:creationId xmlns:a16="http://schemas.microsoft.com/office/drawing/2014/main" id="{CEEA24C0-7081-4D72-9FB0-EB15BDCB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06" y="1972722"/>
            <a:ext cx="4410847" cy="28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258853-049D-4D67-AB2A-D2E71957E1CF}"/>
              </a:ext>
            </a:extLst>
          </p:cNvPr>
          <p:cNvGrpSpPr/>
          <p:nvPr/>
        </p:nvGrpSpPr>
        <p:grpSpPr>
          <a:xfrm>
            <a:off x="288652" y="269356"/>
            <a:ext cx="3730983" cy="457200"/>
            <a:chOff x="1015195" y="1595693"/>
            <a:chExt cx="3730983" cy="457200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B512E2BF-771F-40A2-9D43-EDE466349949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0C178D9-A72C-42E6-925E-5B5782A118F7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B379E3-24FF-4E1F-8000-1A51DF33E77D}"/>
              </a:ext>
            </a:extLst>
          </p:cNvPr>
          <p:cNvSpPr txBox="1"/>
          <p:nvPr/>
        </p:nvSpPr>
        <p:spPr>
          <a:xfrm>
            <a:off x="517253" y="1025012"/>
            <a:ext cx="732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Giới</a:t>
            </a:r>
            <a:r>
              <a:rPr lang="en-US" sz="2000" b="1" dirty="0"/>
              <a:t> </a:t>
            </a:r>
            <a:r>
              <a:rPr lang="en-US" sz="2000" b="1" dirty="0" err="1"/>
              <a:t>thiệu</a:t>
            </a:r>
            <a:r>
              <a:rPr lang="en-US" sz="2000" b="1" dirty="0"/>
              <a:t> </a:t>
            </a:r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bo</a:t>
            </a:r>
            <a:r>
              <a:rPr lang="en-US" sz="2000" b="1" dirty="0"/>
              <a:t> ESP 32: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52DCA1-CAD4-447D-8C09-ACFB2EBA27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3" y="1828069"/>
            <a:ext cx="2560320" cy="2040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7B307-409F-443A-8360-51B3DEDCE95D}"/>
              </a:ext>
            </a:extLst>
          </p:cNvPr>
          <p:cNvSpPr txBox="1"/>
          <p:nvPr/>
        </p:nvSpPr>
        <p:spPr>
          <a:xfrm>
            <a:off x="3720162" y="1828069"/>
            <a:ext cx="5034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+mn-lt"/>
                <a:ea typeface="Times New Roman" panose="02020603050405020304" pitchFamily="18" charset="0"/>
              </a:rPr>
              <a:t>ESP32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Espressif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Systems.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module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Wi-Fi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Bluetooth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rãi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IoT,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khiển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D25E0-1F69-4056-BF5D-BA3011190B78}"/>
              </a:ext>
            </a:extLst>
          </p:cNvPr>
          <p:cNvSpPr txBox="1"/>
          <p:nvPr/>
        </p:nvSpPr>
        <p:spPr>
          <a:xfrm>
            <a:off x="745852" y="4030307"/>
            <a:ext cx="245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ESP32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92BBDA4-A537-47FD-89E1-0F7203203417}"/>
              </a:ext>
            </a:extLst>
          </p:cNvPr>
          <p:cNvGrpSpPr/>
          <p:nvPr/>
        </p:nvGrpSpPr>
        <p:grpSpPr>
          <a:xfrm>
            <a:off x="288652" y="269356"/>
            <a:ext cx="3730983" cy="457200"/>
            <a:chOff x="1015195" y="1595693"/>
            <a:chExt cx="3730983" cy="457200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95A3BD9F-B05F-4454-BFC6-5F5F39CBDD06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5E28CB7-03A4-4265-B628-388AA4E2826C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CA2D94-219F-4D33-AFCA-50B4A2893085}"/>
              </a:ext>
            </a:extLst>
          </p:cNvPr>
          <p:cNvSpPr txBox="1"/>
          <p:nvPr/>
        </p:nvSpPr>
        <p:spPr>
          <a:xfrm>
            <a:off x="4646429" y="297901"/>
            <a:ext cx="358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F825F-C734-4BA2-A5E5-70DDAE15BD92}"/>
              </a:ext>
            </a:extLst>
          </p:cNvPr>
          <p:cNvGrpSpPr/>
          <p:nvPr/>
        </p:nvGrpSpPr>
        <p:grpSpPr>
          <a:xfrm>
            <a:off x="517248" y="1040402"/>
            <a:ext cx="2160124" cy="1749876"/>
            <a:chOff x="517248" y="1040402"/>
            <a:chExt cx="2160124" cy="1749876"/>
          </a:xfrm>
        </p:grpSpPr>
        <p:pic>
          <p:nvPicPr>
            <p:cNvPr id="27" name="Picture 26" descr="Cảm biến nhiệt độ, độ ẩm DHT22">
              <a:extLst>
                <a:ext uri="{FF2B5EF4-FFF2-40B4-BE49-F238E27FC236}">
                  <a16:creationId xmlns:a16="http://schemas.microsoft.com/office/drawing/2014/main" id="{0DA6CB88-74D4-431A-9236-7B7FC32728BA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50" y="1040402"/>
              <a:ext cx="2160122" cy="1408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DC3D2-380D-40E4-983A-285F07B19D85}"/>
                </a:ext>
              </a:extLst>
            </p:cNvPr>
            <p:cNvSpPr txBox="1"/>
            <p:nvPr/>
          </p:nvSpPr>
          <p:spPr>
            <a:xfrm>
              <a:off x="517248" y="2482501"/>
              <a:ext cx="2160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DHT22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F24E9-D7EC-45FB-9BBC-0797BC979750}"/>
              </a:ext>
            </a:extLst>
          </p:cNvPr>
          <p:cNvGrpSpPr/>
          <p:nvPr/>
        </p:nvGrpSpPr>
        <p:grpSpPr>
          <a:xfrm>
            <a:off x="3512650" y="1040402"/>
            <a:ext cx="1628037" cy="1791077"/>
            <a:chOff x="3512650" y="1040402"/>
            <a:chExt cx="1628037" cy="1791077"/>
          </a:xfrm>
        </p:grpSpPr>
        <p:pic>
          <p:nvPicPr>
            <p:cNvPr id="28" name="Picture 27" descr="Light Sensitive Photoresistor 10mm LDR Sensor | SUNROBOTICS">
              <a:extLst>
                <a:ext uri="{FF2B5EF4-FFF2-40B4-BE49-F238E27FC236}">
                  <a16:creationId xmlns:a16="http://schemas.microsoft.com/office/drawing/2014/main" id="{F815B65D-BC0A-421E-851B-0EB54A75B47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50" y="1040402"/>
              <a:ext cx="1566863" cy="1408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CDA0B-978F-4203-AC51-54D743B1A6C7}"/>
                </a:ext>
              </a:extLst>
            </p:cNvPr>
            <p:cNvSpPr txBox="1"/>
            <p:nvPr/>
          </p:nvSpPr>
          <p:spPr>
            <a:xfrm>
              <a:off x="3551350" y="2462147"/>
              <a:ext cx="1589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Photoresistor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A3A7C-817F-47C4-B275-36F5F9030AD7}"/>
              </a:ext>
            </a:extLst>
          </p:cNvPr>
          <p:cNvGrpSpPr/>
          <p:nvPr/>
        </p:nvGrpSpPr>
        <p:grpSpPr>
          <a:xfrm>
            <a:off x="6195211" y="1040401"/>
            <a:ext cx="1951078" cy="1795983"/>
            <a:chOff x="6195211" y="1040401"/>
            <a:chExt cx="1951078" cy="179598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8FFB51C-9737-4B59-AB10-0956CB9238EB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63" b="18972"/>
            <a:stretch/>
          </p:blipFill>
          <p:spPr bwMode="auto">
            <a:xfrm>
              <a:off x="6195214" y="1040401"/>
              <a:ext cx="1951075" cy="14088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919AE0-A86E-40F6-8BD0-780945B9031C}"/>
                </a:ext>
              </a:extLst>
            </p:cNvPr>
            <p:cNvSpPr txBox="1"/>
            <p:nvPr/>
          </p:nvSpPr>
          <p:spPr>
            <a:xfrm>
              <a:off x="6195211" y="2467052"/>
              <a:ext cx="195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Motion sensor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63C73A-CE8E-4D63-81F0-608476F093F0}"/>
              </a:ext>
            </a:extLst>
          </p:cNvPr>
          <p:cNvGrpSpPr/>
          <p:nvPr/>
        </p:nvGrpSpPr>
        <p:grpSpPr>
          <a:xfrm>
            <a:off x="517251" y="2791607"/>
            <a:ext cx="2160633" cy="2033697"/>
            <a:chOff x="517251" y="2791607"/>
            <a:chExt cx="2160633" cy="203369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40B42A3-C345-469A-AA21-3ADF6DD94376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6" t="19600" r="11574" b="20200"/>
            <a:stretch/>
          </p:blipFill>
          <p:spPr bwMode="auto">
            <a:xfrm>
              <a:off x="517251" y="2791607"/>
              <a:ext cx="2160121" cy="162052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4A4BA1-FD12-4F52-B006-02ED9820BE82}"/>
                </a:ext>
              </a:extLst>
            </p:cNvPr>
            <p:cNvSpPr txBox="1"/>
            <p:nvPr/>
          </p:nvSpPr>
          <p:spPr>
            <a:xfrm>
              <a:off x="517763" y="4455972"/>
              <a:ext cx="216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Cảm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biến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khí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gas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BF55B-4F40-421C-A528-12DA0FD1362F}"/>
              </a:ext>
            </a:extLst>
          </p:cNvPr>
          <p:cNvGrpSpPr/>
          <p:nvPr/>
        </p:nvGrpSpPr>
        <p:grpSpPr>
          <a:xfrm>
            <a:off x="3435268" y="2791607"/>
            <a:ext cx="1997969" cy="2105584"/>
            <a:chOff x="3435268" y="2791607"/>
            <a:chExt cx="1997969" cy="2105584"/>
          </a:xfrm>
        </p:grpSpPr>
        <p:pic>
          <p:nvPicPr>
            <p:cNvPr id="31" name="Picture 30" descr="Cảm biến âm thanh là gì? Cấu tạo| Nguyên lý hoạt động">
              <a:extLst>
                <a:ext uri="{FF2B5EF4-FFF2-40B4-BE49-F238E27FC236}">
                  <a16:creationId xmlns:a16="http://schemas.microsoft.com/office/drawing/2014/main" id="{20A4DF8B-8BE1-4E7C-A3C4-2B2F48C36019}"/>
                </a:ext>
              </a:extLst>
            </p:cNvPr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76"/>
            <a:stretch/>
          </p:blipFill>
          <p:spPr bwMode="auto">
            <a:xfrm>
              <a:off x="3435268" y="2791607"/>
              <a:ext cx="1885965" cy="162052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DA6A63-2920-4CC1-B698-4037CCDC0959}"/>
                </a:ext>
              </a:extLst>
            </p:cNvPr>
            <p:cNvSpPr txBox="1"/>
            <p:nvPr/>
          </p:nvSpPr>
          <p:spPr>
            <a:xfrm>
              <a:off x="3435268" y="4439117"/>
              <a:ext cx="1997969" cy="45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50"/>
                </a:spcBef>
                <a:spcAft>
                  <a:spcPts val="150"/>
                </a:spcAft>
                <a:tabLst>
                  <a:tab pos="1620520" algn="l"/>
                </a:tabLst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Cảm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biến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âm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thanh</a:t>
              </a:r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DCE858-AFC9-4FE9-9236-D2C7BB00C7C8}"/>
              </a:ext>
            </a:extLst>
          </p:cNvPr>
          <p:cNvGrpSpPr/>
          <p:nvPr/>
        </p:nvGrpSpPr>
        <p:grpSpPr>
          <a:xfrm>
            <a:off x="6012653" y="2791607"/>
            <a:ext cx="2737943" cy="2086140"/>
            <a:chOff x="6012653" y="2791607"/>
            <a:chExt cx="2737943" cy="2086140"/>
          </a:xfrm>
        </p:grpSpPr>
        <p:pic>
          <p:nvPicPr>
            <p:cNvPr id="32" name="Picture 31" descr="Cảm Biến Lưu Lượng Nước YF-S401 Máy Pha Coffee – Vật Tư Giá Sỉ - Tổng Kho  Solar">
              <a:extLst>
                <a:ext uri="{FF2B5EF4-FFF2-40B4-BE49-F238E27FC236}">
                  <a16:creationId xmlns:a16="http://schemas.microsoft.com/office/drawing/2014/main" id="{77061B58-DE9F-46B0-9E61-34C4389F73DE}"/>
                </a:ext>
              </a:extLst>
            </p:cNvPr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" t="11905" r="11765" b="13333"/>
            <a:stretch/>
          </p:blipFill>
          <p:spPr bwMode="auto">
            <a:xfrm>
              <a:off x="6195214" y="2791607"/>
              <a:ext cx="2183241" cy="162052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088F0B-39F6-4C1F-A429-5CB18E8F36A5}"/>
                </a:ext>
              </a:extLst>
            </p:cNvPr>
            <p:cNvSpPr txBox="1"/>
            <p:nvPr/>
          </p:nvSpPr>
          <p:spPr>
            <a:xfrm>
              <a:off x="6012653" y="4508415"/>
              <a:ext cx="273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Cảm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biến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lưu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lương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nước</a:t>
              </a:r>
              <a:endParaRPr lang="en-US" dirty="0"/>
            </a:p>
          </p:txBody>
        </p:sp>
      </p:grpSp>
      <p:sp>
        <p:nvSpPr>
          <p:cNvPr id="39" name="Google Shape;219;p24">
            <a:extLst>
              <a:ext uri="{FF2B5EF4-FFF2-40B4-BE49-F238E27FC236}">
                <a16:creationId xmlns:a16="http://schemas.microsoft.com/office/drawing/2014/main" id="{C5ED0892-D86E-41A7-A8C9-6774FA06EB53}"/>
              </a:ext>
            </a:extLst>
          </p:cNvPr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A5B9F58-9742-4DA9-B99D-F2E4AD78559F}"/>
              </a:ext>
            </a:extLst>
          </p:cNvPr>
          <p:cNvGrpSpPr/>
          <p:nvPr/>
        </p:nvGrpSpPr>
        <p:grpSpPr>
          <a:xfrm>
            <a:off x="288652" y="269356"/>
            <a:ext cx="3730983" cy="457200"/>
            <a:chOff x="1015195" y="1595693"/>
            <a:chExt cx="3730983" cy="457200"/>
          </a:xfrm>
        </p:grpSpPr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38CDB175-6F6B-4019-A6C9-943E20F4C4BA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0" name="Arrow: Chevron 79">
              <a:extLst>
                <a:ext uri="{FF2B5EF4-FFF2-40B4-BE49-F238E27FC236}">
                  <a16:creationId xmlns:a16="http://schemas.microsoft.com/office/drawing/2014/main" id="{3FA77D2D-0D54-47AE-BFC5-66306DE04E8E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1C4BB2-6154-45C4-82EC-77B898B1FE00}"/>
              </a:ext>
            </a:extLst>
          </p:cNvPr>
          <p:cNvSpPr txBox="1"/>
          <p:nvPr/>
        </p:nvSpPr>
        <p:spPr>
          <a:xfrm>
            <a:off x="698269" y="857692"/>
            <a:ext cx="33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Giao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MQTT:</a:t>
            </a:r>
          </a:p>
        </p:txBody>
      </p:sp>
      <p:pic>
        <p:nvPicPr>
          <p:cNvPr id="82" name="Picture 81" descr="MQTT là gì? Vì sao doanh nghiệp của bạn cần MQTT trong kiến trúc IoT?">
            <a:extLst>
              <a:ext uri="{FF2B5EF4-FFF2-40B4-BE49-F238E27FC236}">
                <a16:creationId xmlns:a16="http://schemas.microsoft.com/office/drawing/2014/main" id="{3734B070-1C44-4366-8C6A-993FCB6EAE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8" y="1388938"/>
            <a:ext cx="7588790" cy="30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219;p24">
            <a:extLst>
              <a:ext uri="{FF2B5EF4-FFF2-40B4-BE49-F238E27FC236}">
                <a16:creationId xmlns:a16="http://schemas.microsoft.com/office/drawing/2014/main" id="{909010E7-2BAD-4E42-B337-E7871E31ADE8}"/>
              </a:ext>
            </a:extLst>
          </p:cNvPr>
          <p:cNvSpPr/>
          <p:nvPr/>
        </p:nvSpPr>
        <p:spPr>
          <a:xfrm>
            <a:off x="8253375" y="428100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5E1441-9EE7-4FBE-ABB3-5B800100E0BD}"/>
              </a:ext>
            </a:extLst>
          </p:cNvPr>
          <p:cNvGrpSpPr/>
          <p:nvPr/>
        </p:nvGrpSpPr>
        <p:grpSpPr>
          <a:xfrm>
            <a:off x="288652" y="269356"/>
            <a:ext cx="3730983" cy="457200"/>
            <a:chOff x="1015195" y="1595693"/>
            <a:chExt cx="3730983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8DA1EFD-BE30-4D75-93DE-C734BDB82F51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60C1938-E26E-4FCF-891B-98A612685304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CD7714-16EB-4490-B5C7-601CF125B8E3}"/>
              </a:ext>
            </a:extLst>
          </p:cNvPr>
          <p:cNvSpPr txBox="1"/>
          <p:nvPr/>
        </p:nvSpPr>
        <p:spPr>
          <a:xfrm>
            <a:off x="602576" y="764900"/>
            <a:ext cx="356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</a:t>
            </a:r>
            <a:r>
              <a:rPr lang="en-US" sz="2000" dirty="0" err="1"/>
              <a:t>Wokwi</a:t>
            </a:r>
            <a:r>
              <a:rPr lang="en-US" sz="20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12EDFB-22EF-4685-83DD-4715BBCA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4" y="1203354"/>
            <a:ext cx="7308311" cy="3670790"/>
          </a:xfrm>
          <a:prstGeom prst="rect">
            <a:avLst/>
          </a:prstGeom>
        </p:spPr>
      </p:pic>
      <p:sp>
        <p:nvSpPr>
          <p:cNvPr id="14" name="Google Shape;219;p24">
            <a:extLst>
              <a:ext uri="{FF2B5EF4-FFF2-40B4-BE49-F238E27FC236}">
                <a16:creationId xmlns:a16="http://schemas.microsoft.com/office/drawing/2014/main" id="{D1FBBD69-AEAD-4A9B-8B7D-6FB44EADCD51}"/>
              </a:ext>
            </a:extLst>
          </p:cNvPr>
          <p:cNvSpPr/>
          <p:nvPr/>
        </p:nvSpPr>
        <p:spPr>
          <a:xfrm>
            <a:off x="8253375" y="294163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5E1441-9EE7-4FBE-ABB3-5B800100E0BD}"/>
              </a:ext>
            </a:extLst>
          </p:cNvPr>
          <p:cNvGrpSpPr/>
          <p:nvPr/>
        </p:nvGrpSpPr>
        <p:grpSpPr>
          <a:xfrm>
            <a:off x="288652" y="269356"/>
            <a:ext cx="3730983" cy="457200"/>
            <a:chOff x="1015195" y="1595693"/>
            <a:chExt cx="3730983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8DA1EFD-BE30-4D75-93DE-C734BDB82F51}"/>
                </a:ext>
              </a:extLst>
            </p:cNvPr>
            <p:cNvSpPr/>
            <p:nvPr/>
          </p:nvSpPr>
          <p:spPr>
            <a:xfrm>
              <a:off x="1015195" y="1595693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60C1938-E26E-4FCF-891B-98A612685304}"/>
                </a:ext>
              </a:extLst>
            </p:cNvPr>
            <p:cNvSpPr/>
            <p:nvPr/>
          </p:nvSpPr>
          <p:spPr>
            <a:xfrm>
              <a:off x="1472395" y="1595693"/>
              <a:ext cx="3273783" cy="457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NGUYÊN LÝ HOẠT ĐỘNG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CD7714-16EB-4490-B5C7-601CF125B8E3}"/>
              </a:ext>
            </a:extLst>
          </p:cNvPr>
          <p:cNvSpPr txBox="1"/>
          <p:nvPr/>
        </p:nvSpPr>
        <p:spPr>
          <a:xfrm>
            <a:off x="602576" y="841743"/>
            <a:ext cx="495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giọng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95D1A-768A-460B-9402-9AC97F71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72" y="1241853"/>
            <a:ext cx="6965655" cy="34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7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419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Archivo</vt:lpstr>
      <vt:lpstr>Open Sans</vt:lpstr>
      <vt:lpstr>Alata</vt:lpstr>
      <vt:lpstr>Intro to Recursion by Slidesgo</vt:lpstr>
      <vt:lpstr>NHÀ THÔNG MINH</vt:lpstr>
      <vt:lpstr>NỘI DUNG CHÍNH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NHÀ THÔNG MINH</dc:title>
  <dc:creator>Nguyễn Văn Hoàng</dc:creator>
  <cp:lastModifiedBy>Van Hoang Nguyen</cp:lastModifiedBy>
  <cp:revision>24</cp:revision>
  <dcterms:modified xsi:type="dcterms:W3CDTF">2023-12-13T04:03:34Z</dcterms:modified>
</cp:coreProperties>
</file>