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6"/>
  </p:notesMasterIdLst>
  <p:sldIdLst>
    <p:sldId id="256" r:id="rId2"/>
    <p:sldId id="257" r:id="rId3"/>
    <p:sldId id="259" r:id="rId4"/>
    <p:sldId id="288" r:id="rId5"/>
    <p:sldId id="290" r:id="rId6"/>
    <p:sldId id="291" r:id="rId7"/>
    <p:sldId id="295" r:id="rId8"/>
    <p:sldId id="292" r:id="rId9"/>
    <p:sldId id="293" r:id="rId10"/>
    <p:sldId id="294" r:id="rId11"/>
    <p:sldId id="297" r:id="rId12"/>
    <p:sldId id="298" r:id="rId13"/>
    <p:sldId id="299" r:id="rId14"/>
    <p:sldId id="30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DFF"/>
    <a:srgbClr val="73A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77A691-DC5D-49EB-8055-8BF041B8C7B7}">
  <a:tblStyle styleId="{9977A691-DC5D-49EB-8055-8BF041B8C7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61333" autoAdjust="0"/>
  </p:normalViewPr>
  <p:slideViewPr>
    <p:cSldViewPr snapToGrid="0">
      <p:cViewPr varScale="1">
        <p:scale>
          <a:sx n="89" d="100"/>
          <a:sy n="89" d="100"/>
        </p:scale>
        <p:origin x="2448" y="10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50000"/>
              </a:lnSpc>
              <a:spcBef>
                <a:spcPts val="300"/>
              </a:spcBef>
              <a:spcAft>
                <a:spcPts val="300"/>
              </a:spcAft>
              <a:buNone/>
            </a:pPr>
            <a:endParaRPr lang="en-US" sz="18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217087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vi-VN" b="1" i="0">
                <a:solidFill>
                  <a:srgbClr val="D1D5DB"/>
                </a:solidFill>
                <a:effectLst/>
                <a:latin typeface="Söhne"/>
              </a:rPr>
              <a:t>Phân Chia Chức Năng:</a:t>
            </a:r>
            <a:endParaRPr lang="vi-VN" b="0" i="0">
              <a:solidFill>
                <a:srgbClr val="D1D5DB"/>
              </a:solidFill>
              <a:effectLst/>
              <a:latin typeface="Söhne"/>
            </a:endParaRPr>
          </a:p>
          <a:p>
            <a:pPr marL="628650" lvl="1" indent="-171450" algn="l"/>
            <a:r>
              <a:rPr lang="vi-VN" b="0" i="0">
                <a:solidFill>
                  <a:srgbClr val="D1D5DB"/>
                </a:solidFill>
                <a:effectLst/>
                <a:latin typeface="Söhne"/>
              </a:rPr>
              <a:t>Ứng dụng được chia thành các dịch vụ nhỏ và độc lập với nhau, mỗi dịch vụ thực hiện một chức năng cụ thể của hệ thống.</a:t>
            </a:r>
          </a:p>
          <a:p>
            <a:pPr algn="l">
              <a:buFont typeface="+mj-lt"/>
              <a:buAutoNum type="arabicPeriod"/>
            </a:pPr>
            <a:r>
              <a:rPr lang="vi-VN" b="1" i="0">
                <a:solidFill>
                  <a:srgbClr val="D1D5DB"/>
                </a:solidFill>
                <a:effectLst/>
                <a:latin typeface="Söhne"/>
              </a:rPr>
              <a:t>Độc Lập Triển Khai:</a:t>
            </a:r>
            <a:endParaRPr lang="vi-VN" b="0" i="0">
              <a:solidFill>
                <a:srgbClr val="D1D5DB"/>
              </a:solidFill>
              <a:effectLst/>
              <a:latin typeface="Söhne"/>
            </a:endParaRPr>
          </a:p>
          <a:p>
            <a:pPr marL="628650" lvl="1" indent="-171450" algn="l"/>
            <a:r>
              <a:rPr lang="vi-VN" b="0" i="0">
                <a:solidFill>
                  <a:srgbClr val="D1D5DB"/>
                </a:solidFill>
                <a:effectLst/>
                <a:latin typeface="Söhne"/>
              </a:rPr>
              <a:t>Mỗi dịch vụ có thể được phát triển, triển khai và quản lý một cách độc lập. Điều này giúp giảm thiểu ảnh hưởng của một dịch vụ đối với các phần khác của ứng dụng.</a:t>
            </a:r>
          </a:p>
          <a:p>
            <a:pPr algn="l">
              <a:buFont typeface="+mj-lt"/>
              <a:buAutoNum type="arabicPeriod"/>
            </a:pPr>
            <a:r>
              <a:rPr lang="vi-VN" b="1" i="0">
                <a:solidFill>
                  <a:srgbClr val="D1D5DB"/>
                </a:solidFill>
                <a:effectLst/>
                <a:latin typeface="Söhne"/>
              </a:rPr>
              <a:t>Ngôn Ngữ và Công Nghệ Đa Dạng:</a:t>
            </a:r>
            <a:endParaRPr lang="vi-VN" b="0" i="0">
              <a:solidFill>
                <a:srgbClr val="D1D5DB"/>
              </a:solidFill>
              <a:effectLst/>
              <a:latin typeface="Söhne"/>
            </a:endParaRPr>
          </a:p>
          <a:p>
            <a:pPr marL="628650" lvl="1" indent="-171450" algn="l"/>
            <a:r>
              <a:rPr lang="vi-VN" b="0" i="0">
                <a:solidFill>
                  <a:srgbClr val="D1D5DB"/>
                </a:solidFill>
                <a:effectLst/>
                <a:latin typeface="Söhne"/>
              </a:rPr>
              <a:t>Các dịch vụ có thể được xây dựng bằng nhiều ngôn ngữ lập trình và sử dụng nhiều công nghệ khác nhau tùy thuộc vào yêu cầu cụ thể của chúng.</a:t>
            </a:r>
          </a:p>
          <a:p>
            <a:pPr algn="l">
              <a:buFont typeface="+mj-lt"/>
              <a:buAutoNum type="arabicPeriod"/>
            </a:pPr>
            <a:r>
              <a:rPr lang="vi-VN" b="1" i="0">
                <a:solidFill>
                  <a:srgbClr val="D1D5DB"/>
                </a:solidFill>
                <a:effectLst/>
                <a:latin typeface="Söhne"/>
              </a:rPr>
              <a:t>Tích Hợp Dễ Dàng:</a:t>
            </a:r>
            <a:endParaRPr lang="vi-VN" b="0" i="0">
              <a:solidFill>
                <a:srgbClr val="D1D5DB"/>
              </a:solidFill>
              <a:effectLst/>
              <a:latin typeface="Söhne"/>
            </a:endParaRPr>
          </a:p>
          <a:p>
            <a:pPr marL="628650" lvl="1" indent="-171450" algn="l"/>
            <a:r>
              <a:rPr lang="vi-VN" b="0" i="0">
                <a:solidFill>
                  <a:srgbClr val="D1D5DB"/>
                </a:solidFill>
                <a:effectLst/>
                <a:latin typeface="Söhne"/>
              </a:rPr>
              <a:t>Microservices tương tác với nhau thông qua các giao tiếp như HTTP/REST hoặc message queues, giúp dễ dàng tích hợp và mở rộng hệ thống.</a:t>
            </a:r>
          </a:p>
          <a:p>
            <a:pPr algn="l">
              <a:buFont typeface="+mj-lt"/>
              <a:buAutoNum type="arabicPeriod"/>
            </a:pPr>
            <a:r>
              <a:rPr lang="vi-VN" b="1" i="0">
                <a:solidFill>
                  <a:srgbClr val="D1D5DB"/>
                </a:solidFill>
                <a:effectLst/>
                <a:latin typeface="Söhne"/>
              </a:rPr>
              <a:t>Dễ Quản Lý và Mở Rộng:</a:t>
            </a:r>
            <a:endParaRPr lang="vi-VN" b="0" i="0">
              <a:solidFill>
                <a:srgbClr val="D1D5DB"/>
              </a:solidFill>
              <a:effectLst/>
              <a:latin typeface="Söhne"/>
            </a:endParaRPr>
          </a:p>
          <a:p>
            <a:pPr marL="628650" lvl="1" indent="-171450" algn="l"/>
            <a:r>
              <a:rPr lang="vi-VN" b="0" i="0">
                <a:solidFill>
                  <a:srgbClr val="D1D5DB"/>
                </a:solidFill>
                <a:effectLst/>
                <a:latin typeface="Söhne"/>
              </a:rPr>
              <a:t>Dễ quản lý do mỗi dịch vụ có thể được quản lý riêng biệt. Nó cũng giúp mở rộng hệ thống một cách linh hoạt bằng cách tăng cường hoặc giảm thiểu số lượng các dịch vụ.</a:t>
            </a:r>
          </a:p>
          <a:p>
            <a:pPr algn="l">
              <a:buFont typeface="+mj-lt"/>
              <a:buAutoNum type="arabicPeriod"/>
            </a:pPr>
            <a:r>
              <a:rPr lang="vi-VN" b="1" i="0">
                <a:solidFill>
                  <a:srgbClr val="D1D5DB"/>
                </a:solidFill>
                <a:effectLst/>
                <a:latin typeface="Söhne"/>
              </a:rPr>
              <a:t>Tính Nhẹ và Linh Hoạt:</a:t>
            </a:r>
            <a:endParaRPr lang="vi-VN" b="0" i="0">
              <a:solidFill>
                <a:srgbClr val="D1D5DB"/>
              </a:solidFill>
              <a:effectLst/>
              <a:latin typeface="Söhne"/>
            </a:endParaRPr>
          </a:p>
          <a:p>
            <a:pPr marL="628650" lvl="1" indent="-171450" algn="l"/>
            <a:r>
              <a:rPr lang="vi-VN" b="0" i="0">
                <a:solidFill>
                  <a:srgbClr val="D1D5DB"/>
                </a:solidFill>
                <a:effectLst/>
                <a:latin typeface="Söhne"/>
              </a:rPr>
              <a:t>Mỗi dịch vụ có thể được phát triển và triển khai độc lập, giảm bớt sự phụ thuộc và tăng tính linh hoạt của hệ thống.</a:t>
            </a:r>
          </a:p>
        </p:txBody>
      </p:sp>
    </p:spTree>
    <p:extLst>
      <p:ext uri="{BB962C8B-B14F-4D97-AF65-F5344CB8AC3E}">
        <p14:creationId xmlns:p14="http://schemas.microsoft.com/office/powerpoint/2010/main" val="722273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vi-VN" b="1" i="0">
                <a:solidFill>
                  <a:srgbClr val="D1D5DB"/>
                </a:solidFill>
                <a:effectLst/>
                <a:latin typeface="Söhne"/>
              </a:rPr>
              <a:t>Phân Chia Chức Năng:</a:t>
            </a:r>
            <a:endParaRPr lang="vi-VN" b="0" i="0">
              <a:solidFill>
                <a:srgbClr val="D1D5DB"/>
              </a:solidFill>
              <a:effectLst/>
              <a:latin typeface="Söhne"/>
            </a:endParaRPr>
          </a:p>
          <a:p>
            <a:pPr marL="628650" lvl="1" indent="-171450" algn="l"/>
            <a:r>
              <a:rPr lang="vi-VN" b="0" i="0">
                <a:solidFill>
                  <a:srgbClr val="D1D5DB"/>
                </a:solidFill>
                <a:effectLst/>
                <a:latin typeface="Söhne"/>
              </a:rPr>
              <a:t>Ứng dụng được chia thành các dịch vụ nhỏ và độc lập với nhau, mỗi dịch vụ thực hiện một chức năng cụ thể của hệ thống.</a:t>
            </a:r>
          </a:p>
          <a:p>
            <a:pPr algn="l">
              <a:buFont typeface="+mj-lt"/>
              <a:buAutoNum type="arabicPeriod"/>
            </a:pPr>
            <a:r>
              <a:rPr lang="vi-VN" b="1" i="0">
                <a:solidFill>
                  <a:srgbClr val="D1D5DB"/>
                </a:solidFill>
                <a:effectLst/>
                <a:latin typeface="Söhne"/>
              </a:rPr>
              <a:t>Độc Lập Triển Khai:</a:t>
            </a:r>
            <a:endParaRPr lang="vi-VN" b="0" i="0">
              <a:solidFill>
                <a:srgbClr val="D1D5DB"/>
              </a:solidFill>
              <a:effectLst/>
              <a:latin typeface="Söhne"/>
            </a:endParaRPr>
          </a:p>
          <a:p>
            <a:pPr marL="628650" lvl="1" indent="-171450" algn="l"/>
            <a:r>
              <a:rPr lang="vi-VN" b="0" i="0">
                <a:solidFill>
                  <a:srgbClr val="D1D5DB"/>
                </a:solidFill>
                <a:effectLst/>
                <a:latin typeface="Söhne"/>
              </a:rPr>
              <a:t>Mỗi dịch vụ có thể được phát triển, triển khai và quản lý một cách độc lập. Điều này giúp giảm thiểu ảnh hưởng của một dịch vụ đối với các phần khác của ứng dụng.</a:t>
            </a:r>
          </a:p>
          <a:p>
            <a:pPr algn="l">
              <a:buFont typeface="+mj-lt"/>
              <a:buAutoNum type="arabicPeriod"/>
            </a:pPr>
            <a:r>
              <a:rPr lang="vi-VN" b="1" i="0">
                <a:solidFill>
                  <a:srgbClr val="D1D5DB"/>
                </a:solidFill>
                <a:effectLst/>
                <a:latin typeface="Söhne"/>
              </a:rPr>
              <a:t>Ngôn Ngữ và Công Nghệ Đa Dạng:</a:t>
            </a:r>
            <a:endParaRPr lang="vi-VN" b="0" i="0">
              <a:solidFill>
                <a:srgbClr val="D1D5DB"/>
              </a:solidFill>
              <a:effectLst/>
              <a:latin typeface="Söhne"/>
            </a:endParaRPr>
          </a:p>
          <a:p>
            <a:pPr marL="628650" lvl="1" indent="-171450" algn="l"/>
            <a:r>
              <a:rPr lang="vi-VN" b="0" i="0">
                <a:solidFill>
                  <a:srgbClr val="D1D5DB"/>
                </a:solidFill>
                <a:effectLst/>
                <a:latin typeface="Söhne"/>
              </a:rPr>
              <a:t>Các dịch vụ có thể được xây dựng bằng nhiều ngôn ngữ lập trình và sử dụng nhiều công nghệ khác nhau tùy thuộc vào yêu cầu cụ thể của chúng.</a:t>
            </a:r>
          </a:p>
          <a:p>
            <a:pPr algn="l">
              <a:buFont typeface="+mj-lt"/>
              <a:buAutoNum type="arabicPeriod"/>
            </a:pPr>
            <a:r>
              <a:rPr lang="vi-VN" b="1" i="0">
                <a:solidFill>
                  <a:srgbClr val="D1D5DB"/>
                </a:solidFill>
                <a:effectLst/>
                <a:latin typeface="Söhne"/>
              </a:rPr>
              <a:t>Tích Hợp Dễ Dàng:</a:t>
            </a:r>
            <a:endParaRPr lang="vi-VN" b="0" i="0">
              <a:solidFill>
                <a:srgbClr val="D1D5DB"/>
              </a:solidFill>
              <a:effectLst/>
              <a:latin typeface="Söhne"/>
            </a:endParaRPr>
          </a:p>
          <a:p>
            <a:pPr marL="628650" lvl="1" indent="-171450" algn="l"/>
            <a:r>
              <a:rPr lang="vi-VN" b="0" i="0">
                <a:solidFill>
                  <a:srgbClr val="D1D5DB"/>
                </a:solidFill>
                <a:effectLst/>
                <a:latin typeface="Söhne"/>
              </a:rPr>
              <a:t>Microservices tương tác với nhau thông qua các giao tiếp như HTTP/REST hoặc message queues, giúp dễ dàng tích hợp và mở rộng hệ thống.</a:t>
            </a:r>
          </a:p>
          <a:p>
            <a:pPr algn="l">
              <a:buFont typeface="+mj-lt"/>
              <a:buAutoNum type="arabicPeriod"/>
            </a:pPr>
            <a:r>
              <a:rPr lang="vi-VN" b="1" i="0">
                <a:solidFill>
                  <a:srgbClr val="D1D5DB"/>
                </a:solidFill>
                <a:effectLst/>
                <a:latin typeface="Söhne"/>
              </a:rPr>
              <a:t>Dễ Quản Lý và Mở Rộng:</a:t>
            </a:r>
            <a:endParaRPr lang="vi-VN" b="0" i="0">
              <a:solidFill>
                <a:srgbClr val="D1D5DB"/>
              </a:solidFill>
              <a:effectLst/>
              <a:latin typeface="Söhne"/>
            </a:endParaRPr>
          </a:p>
          <a:p>
            <a:pPr marL="628650" lvl="1" indent="-171450" algn="l"/>
            <a:r>
              <a:rPr lang="vi-VN" b="0" i="0">
                <a:solidFill>
                  <a:srgbClr val="D1D5DB"/>
                </a:solidFill>
                <a:effectLst/>
                <a:latin typeface="Söhne"/>
              </a:rPr>
              <a:t>Dễ quản lý do mỗi dịch vụ có thể được quản lý riêng biệt. Nó cũng giúp mở rộng hệ thống một cách linh hoạt bằng cách tăng cường hoặc giảm thiểu số lượng các dịch vụ.</a:t>
            </a:r>
          </a:p>
          <a:p>
            <a:pPr algn="l">
              <a:buFont typeface="+mj-lt"/>
              <a:buAutoNum type="arabicPeriod"/>
            </a:pPr>
            <a:r>
              <a:rPr lang="vi-VN" b="1" i="0">
                <a:solidFill>
                  <a:srgbClr val="D1D5DB"/>
                </a:solidFill>
                <a:effectLst/>
                <a:latin typeface="Söhne"/>
              </a:rPr>
              <a:t>Tính Nhẹ và Linh Hoạt:</a:t>
            </a:r>
            <a:endParaRPr lang="vi-VN" b="0" i="0">
              <a:solidFill>
                <a:srgbClr val="D1D5DB"/>
              </a:solidFill>
              <a:effectLst/>
              <a:latin typeface="Söhne"/>
            </a:endParaRPr>
          </a:p>
          <a:p>
            <a:pPr marL="628650" lvl="1" indent="-171450" algn="l"/>
            <a:r>
              <a:rPr lang="vi-VN" b="0" i="0">
                <a:solidFill>
                  <a:srgbClr val="D1D5DB"/>
                </a:solidFill>
                <a:effectLst/>
                <a:latin typeface="Söhne"/>
              </a:rPr>
              <a:t>Mỗi dịch vụ có thể được phát triển và triển khai độc lập, giảm bớt sự phụ thuộc và tăng tính linh hoạt của hệ thống.</a:t>
            </a:r>
          </a:p>
        </p:txBody>
      </p:sp>
    </p:spTree>
    <p:extLst>
      <p:ext uri="{BB962C8B-B14F-4D97-AF65-F5344CB8AC3E}">
        <p14:creationId xmlns:p14="http://schemas.microsoft.com/office/powerpoint/2010/main" val="11879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mj-lt"/>
              <a:buNone/>
              <a:tabLst/>
              <a:defRPr/>
            </a:pPr>
            <a:r>
              <a:rPr lang="en-US" sz="1100">
                <a:latin typeface="Syne"/>
              </a:rPr>
              <a:t>Để giải quyết vấn đề ta thường chọn các công cụ giúp việc triển khai dễ dàng hơn như là docker swarm với các tính năng vừa rồi cho thấy docker swarm có khả năng giải quyết hầu hết các khó khan về triển khai microservice</a:t>
            </a:r>
          </a:p>
          <a:p>
            <a:pPr marL="158750" indent="0" algn="l">
              <a:buFont typeface="+mj-lt"/>
              <a:buNone/>
            </a:pPr>
            <a:endParaRPr lang="vi-VN" b="0" i="0">
              <a:solidFill>
                <a:srgbClr val="D1D5DB"/>
              </a:solidFill>
              <a:effectLst/>
              <a:latin typeface="Söhne"/>
            </a:endParaRPr>
          </a:p>
        </p:txBody>
      </p:sp>
    </p:spTree>
    <p:extLst>
      <p:ext uri="{BB962C8B-B14F-4D97-AF65-F5344CB8AC3E}">
        <p14:creationId xmlns:p14="http://schemas.microsoft.com/office/powerpoint/2010/main" val="4161083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vi-VN" b="0" i="0">
              <a:solidFill>
                <a:srgbClr val="D1D5DB"/>
              </a:solidFill>
              <a:effectLst/>
              <a:latin typeface="Söhne"/>
            </a:endParaRPr>
          </a:p>
        </p:txBody>
      </p:sp>
    </p:spTree>
    <p:extLst>
      <p:ext uri="{BB962C8B-B14F-4D97-AF65-F5344CB8AC3E}">
        <p14:creationId xmlns:p14="http://schemas.microsoft.com/office/powerpoint/2010/main" val="40106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8842077b6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8842077b6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mj-lt"/>
              <a:buNone/>
            </a:pPr>
            <a:r>
              <a:rPr lang="en-US" b="1" i="0">
                <a:solidFill>
                  <a:srgbClr val="FFFFFF"/>
                </a:solidFill>
                <a:effectLst/>
                <a:latin typeface="Söhne"/>
              </a:rPr>
              <a:t>Ưu điểm</a:t>
            </a:r>
          </a:p>
          <a:p>
            <a:pPr algn="l">
              <a:buFont typeface="+mj-lt"/>
              <a:buAutoNum type="arabicPeriod"/>
            </a:pPr>
            <a:r>
              <a:rPr lang="vi-VN" b="1" i="0">
                <a:solidFill>
                  <a:srgbClr val="FFFFFF"/>
                </a:solidFill>
                <a:effectLst/>
                <a:latin typeface="Söhne"/>
              </a:rPr>
              <a:t>Linh Hoạt và Tiện Lợi:</a:t>
            </a:r>
            <a:endParaRPr lang="vi-VN" b="0" i="0">
              <a:solidFill>
                <a:srgbClr val="FFFFFF"/>
              </a:solidFill>
              <a:effectLst/>
              <a:latin typeface="Söhne"/>
            </a:endParaRPr>
          </a:p>
          <a:p>
            <a:pPr marL="457200" lvl="1" indent="0" algn="l">
              <a:buFont typeface="+mj-lt"/>
              <a:buNone/>
            </a:pPr>
            <a:r>
              <a:rPr lang="vi-VN" b="0" i="0">
                <a:solidFill>
                  <a:srgbClr val="FFFFFF"/>
                </a:solidFill>
                <a:effectLst/>
                <a:latin typeface="Söhne"/>
              </a:rPr>
              <a:t>Cho phép truy cập tài nguyên từ mọi thiết bị kết nối Internet, giúp làm việc từ xa thuận tiện.</a:t>
            </a:r>
          </a:p>
          <a:p>
            <a:pPr algn="l">
              <a:buFont typeface="+mj-lt"/>
              <a:buAutoNum type="arabicPeriod"/>
            </a:pPr>
            <a:r>
              <a:rPr lang="vi-VN" b="1" i="0">
                <a:solidFill>
                  <a:srgbClr val="FFFFFF"/>
                </a:solidFill>
                <a:effectLst/>
                <a:latin typeface="Söhne"/>
              </a:rPr>
              <a:t>Mở Rộng Dễ Dàng và Tiết Kiệm Chi Phí:</a:t>
            </a:r>
            <a:endParaRPr lang="vi-VN" b="0" i="0">
              <a:solidFill>
                <a:srgbClr val="FFFFFF"/>
              </a:solidFill>
              <a:effectLst/>
              <a:latin typeface="Söhne"/>
            </a:endParaRPr>
          </a:p>
          <a:p>
            <a:pPr marL="457200" lvl="1" indent="0" algn="l">
              <a:buFont typeface="+mj-lt"/>
              <a:buNone/>
            </a:pPr>
            <a:r>
              <a:rPr lang="vi-VN" b="0" i="0">
                <a:solidFill>
                  <a:srgbClr val="FFFFFF"/>
                </a:solidFill>
                <a:effectLst/>
                <a:latin typeface="Söhne"/>
              </a:rPr>
              <a:t>Khả năng điều chỉnh quy mô tài nguyên linh hoạt, giúp tiết kiệm chi phí và tối ưu hóa hiệu suất.</a:t>
            </a:r>
          </a:p>
          <a:p>
            <a:pPr algn="l">
              <a:buFont typeface="+mj-lt"/>
              <a:buAutoNum type="arabicPeriod"/>
            </a:pPr>
            <a:r>
              <a:rPr lang="vi-VN" b="1" i="0">
                <a:solidFill>
                  <a:srgbClr val="FFFFFF"/>
                </a:solidFill>
                <a:effectLst/>
                <a:latin typeface="Söhne"/>
              </a:rPr>
              <a:t>Bảo Mật Tiên Tiến:</a:t>
            </a:r>
            <a:endParaRPr lang="vi-VN" b="0" i="0">
              <a:solidFill>
                <a:srgbClr val="FFFFFF"/>
              </a:solidFill>
              <a:effectLst/>
              <a:latin typeface="Söhne"/>
            </a:endParaRPr>
          </a:p>
          <a:p>
            <a:pPr marL="457200" lvl="1" indent="0" algn="l">
              <a:buFont typeface="+mj-lt"/>
              <a:buNone/>
            </a:pPr>
            <a:r>
              <a:rPr lang="vi-VN" b="0" i="0">
                <a:solidFill>
                  <a:srgbClr val="FFFFFF"/>
                </a:solidFill>
                <a:effectLst/>
                <a:latin typeface="Söhne"/>
              </a:rPr>
              <a:t>Cung cấp tính năng bảo mật cao để đảm bảo an toàn cho dữ liệu người dùng.</a:t>
            </a:r>
          </a:p>
          <a:p>
            <a:pPr algn="l">
              <a:buFont typeface="+mj-lt"/>
              <a:buAutoNum type="arabicPeriod"/>
            </a:pPr>
            <a:r>
              <a:rPr lang="vi-VN" b="1" i="0">
                <a:solidFill>
                  <a:srgbClr val="FFFFFF"/>
                </a:solidFill>
                <a:effectLst/>
                <a:latin typeface="Söhne"/>
              </a:rPr>
              <a:t>Giảm Thiểu Chi Phí và Tận Dụng Cơ Sở Hạ Tầng:</a:t>
            </a:r>
            <a:endParaRPr lang="vi-VN" b="0" i="0">
              <a:solidFill>
                <a:srgbClr val="FFFFFF"/>
              </a:solidFill>
              <a:effectLst/>
              <a:latin typeface="Söhne"/>
            </a:endParaRPr>
          </a:p>
          <a:p>
            <a:pPr marL="457200" lvl="1" indent="0" algn="l">
              <a:buFont typeface="+mj-lt"/>
              <a:buNone/>
            </a:pPr>
            <a:r>
              <a:rPr lang="vi-VN" b="0" i="0">
                <a:solidFill>
                  <a:srgbClr val="FFFFFF"/>
                </a:solidFill>
                <a:effectLst/>
                <a:latin typeface="Söhne"/>
              </a:rPr>
              <a:t>Tiết kiệm chi phí đầu tư và vận hành cơ sở hạ tầng CNTT.</a:t>
            </a:r>
          </a:p>
          <a:p>
            <a:pPr algn="l">
              <a:buFont typeface="+mj-lt"/>
              <a:buAutoNum type="arabicPeriod"/>
            </a:pPr>
            <a:r>
              <a:rPr lang="vi-VN" b="1" i="0">
                <a:solidFill>
                  <a:srgbClr val="FFFFFF"/>
                </a:solidFill>
                <a:effectLst/>
                <a:latin typeface="Söhne"/>
              </a:rPr>
              <a:t>Tích Hợp Công Nghệ Mới và Thúc Đẩy Đổi Mới:</a:t>
            </a:r>
            <a:endParaRPr lang="vi-VN" b="0" i="0">
              <a:solidFill>
                <a:srgbClr val="FFFFFF"/>
              </a:solidFill>
              <a:effectLst/>
              <a:latin typeface="Söhne"/>
            </a:endParaRPr>
          </a:p>
          <a:p>
            <a:pPr marL="457200" lvl="1" indent="0" algn="l">
              <a:buFont typeface="+mj-lt"/>
              <a:buNone/>
            </a:pPr>
            <a:r>
              <a:rPr lang="vi-VN" b="0" i="0">
                <a:solidFill>
                  <a:srgbClr val="FFFFFF"/>
                </a:solidFill>
                <a:effectLst/>
                <a:latin typeface="Söhne"/>
              </a:rPr>
              <a:t>Dễ dàng tích hợp công nghệ mới, đẩy nhanh quá trình đổi mới thương mại.</a:t>
            </a:r>
            <a:endParaRPr lang="en-US" b="0" i="0">
              <a:solidFill>
                <a:srgbClr val="FFFFFF"/>
              </a:solidFill>
              <a:effectLst/>
              <a:latin typeface="Söhne"/>
            </a:endParaRPr>
          </a:p>
          <a:p>
            <a:pPr marL="158750" indent="0" algn="l">
              <a:buFont typeface="+mj-lt"/>
              <a:buNone/>
            </a:pPr>
            <a:r>
              <a:rPr lang="en-US" b="1" i="0">
                <a:solidFill>
                  <a:srgbClr val="FFFFFF"/>
                </a:solidFill>
                <a:effectLst/>
                <a:latin typeface="Söhne"/>
              </a:rPr>
              <a:t>Nhược điểm</a:t>
            </a:r>
          </a:p>
          <a:p>
            <a:pPr algn="l">
              <a:buFont typeface="+mj-lt"/>
              <a:buAutoNum type="arabicPeriod"/>
            </a:pPr>
            <a:r>
              <a:rPr lang="vi-VN" b="1" i="0">
                <a:solidFill>
                  <a:srgbClr val="D1D5DB"/>
                </a:solidFill>
                <a:effectLst/>
                <a:latin typeface="Söhne"/>
              </a:rPr>
              <a:t>Bảo Mật Dữ Liệu:</a:t>
            </a:r>
            <a:endParaRPr lang="vi-VN" b="0" i="0">
              <a:solidFill>
                <a:srgbClr val="D1D5DB"/>
              </a:solidFill>
              <a:effectLst/>
              <a:latin typeface="Söhne"/>
            </a:endParaRPr>
          </a:p>
          <a:p>
            <a:pPr marL="457200" lvl="1" indent="0" algn="l">
              <a:buFont typeface="+mj-lt"/>
              <a:buNone/>
            </a:pPr>
            <a:r>
              <a:rPr lang="vi-VN" b="0" i="0">
                <a:solidFill>
                  <a:srgbClr val="D1D5DB"/>
                </a:solidFill>
                <a:effectLst/>
                <a:latin typeface="Söhne"/>
              </a:rPr>
              <a:t>Bảo mật dữ liệu là ưu tiên hàng đầu, đặc biệt với các doanh nghiệp lưu trữ thông tin nhạy cảm trên đám mây, và vi phạm bảo mật có thể có hậu quả nghiêm trọng.</a:t>
            </a:r>
          </a:p>
          <a:p>
            <a:pPr algn="l">
              <a:buFont typeface="+mj-lt"/>
              <a:buAutoNum type="arabicPeriod"/>
            </a:pPr>
            <a:r>
              <a:rPr lang="vi-VN" b="1" i="0">
                <a:solidFill>
                  <a:srgbClr val="D1D5DB"/>
                </a:solidFill>
                <a:effectLst/>
                <a:latin typeface="Söhne"/>
              </a:rPr>
              <a:t>Tuân Thủ Quy Định Phức Tạp:</a:t>
            </a:r>
            <a:endParaRPr lang="vi-VN" b="0" i="0">
              <a:solidFill>
                <a:srgbClr val="D1D5DB"/>
              </a:solidFill>
              <a:effectLst/>
              <a:latin typeface="Söhne"/>
            </a:endParaRPr>
          </a:p>
          <a:p>
            <a:pPr marL="457200" lvl="1" indent="0" algn="l">
              <a:buFont typeface="+mj-lt"/>
              <a:buNone/>
            </a:pPr>
            <a:r>
              <a:rPr lang="vi-VN" b="0" i="0">
                <a:solidFill>
                  <a:srgbClr val="D1D5DB"/>
                </a:solidFill>
                <a:effectLst/>
                <a:latin typeface="Söhne"/>
              </a:rPr>
              <a:t>Tuân thủ quy định về bảo mật và dữ liệu trở nên phức tạp khi sử dụng điện toán đám mây, đặc biệt khi các quy định khác nhau ở từng quốc gia và khu vực.</a:t>
            </a:r>
          </a:p>
          <a:p>
            <a:pPr algn="l">
              <a:buFont typeface="+mj-lt"/>
              <a:buAutoNum type="arabicPeriod"/>
            </a:pPr>
            <a:r>
              <a:rPr lang="vi-VN" b="1" i="0">
                <a:solidFill>
                  <a:srgbClr val="D1D5DB"/>
                </a:solidFill>
                <a:effectLst/>
                <a:latin typeface="Söhne"/>
              </a:rPr>
              <a:t>Quản Lý Tài Nguyên Phức Tạp:</a:t>
            </a:r>
            <a:endParaRPr lang="vi-VN" b="0" i="0">
              <a:solidFill>
                <a:srgbClr val="D1D5DB"/>
              </a:solidFill>
              <a:effectLst/>
              <a:latin typeface="Söhne"/>
            </a:endParaRPr>
          </a:p>
          <a:p>
            <a:pPr marL="457200" lvl="1" indent="0" algn="l">
              <a:buFont typeface="+mj-lt"/>
              <a:buNone/>
            </a:pPr>
            <a:r>
              <a:rPr lang="vi-VN" b="0" i="0">
                <a:solidFill>
                  <a:srgbClr val="D1D5DB"/>
                </a:solidFill>
                <a:effectLst/>
                <a:latin typeface="Söhne"/>
              </a:rPr>
              <a:t>Quản lý tài nguyên đám mây đòi hỏi kiến thức và kinh nghiệm, và người dùng cần hiểu cách sử dụng chúng để sử dụng hiệu quả.</a:t>
            </a:r>
          </a:p>
          <a:p>
            <a:pPr algn="l">
              <a:buFont typeface="+mj-lt"/>
              <a:buAutoNum type="arabicPeriod"/>
            </a:pPr>
            <a:r>
              <a:rPr lang="vi-VN" b="1" i="0">
                <a:solidFill>
                  <a:srgbClr val="D1D5DB"/>
                </a:solidFill>
                <a:effectLst/>
                <a:latin typeface="Söhne"/>
              </a:rPr>
              <a:t>Phụ Thuộc vào Nhà Cung Cấp:</a:t>
            </a:r>
            <a:endParaRPr lang="vi-VN" b="0" i="0">
              <a:solidFill>
                <a:srgbClr val="D1D5DB"/>
              </a:solidFill>
              <a:effectLst/>
              <a:latin typeface="Söhne"/>
            </a:endParaRPr>
          </a:p>
          <a:p>
            <a:pPr marL="457200" lvl="1" indent="0" algn="l">
              <a:buFont typeface="+mj-lt"/>
              <a:buNone/>
            </a:pPr>
            <a:r>
              <a:rPr lang="vi-VN" b="0" i="0">
                <a:solidFill>
                  <a:srgbClr val="D1D5DB"/>
                </a:solidFill>
                <a:effectLst/>
                <a:latin typeface="Söhne"/>
              </a:rPr>
              <a:t>Người dùng phải phụ thuộc vào nhà cung cấp đám mây để cung cấp và duy trì dữ liệu và ứng dụng của họ.</a:t>
            </a:r>
          </a:p>
          <a:p>
            <a:pPr algn="l">
              <a:buFont typeface="+mj-lt"/>
              <a:buAutoNum type="arabicPeriod"/>
            </a:pPr>
            <a:r>
              <a:rPr lang="vi-VN" b="1" i="0">
                <a:solidFill>
                  <a:srgbClr val="D1D5DB"/>
                </a:solidFill>
                <a:effectLst/>
                <a:latin typeface="Söhne"/>
              </a:rPr>
              <a:t>Rủi Ro Sự Cố và Gián Đoạn Dịch Vụ:</a:t>
            </a:r>
            <a:endParaRPr lang="vi-VN" b="0" i="0">
              <a:solidFill>
                <a:srgbClr val="D1D5DB"/>
              </a:solidFill>
              <a:effectLst/>
              <a:latin typeface="Söhne"/>
            </a:endParaRPr>
          </a:p>
          <a:p>
            <a:pPr marL="457200" lvl="1" indent="0" algn="l">
              <a:buFont typeface="+mj-lt"/>
              <a:buNone/>
            </a:pPr>
            <a:r>
              <a:rPr lang="vi-VN" b="0" i="0">
                <a:solidFill>
                  <a:srgbClr val="D1D5DB"/>
                </a:solidFill>
                <a:effectLst/>
                <a:latin typeface="Söhne"/>
              </a:rPr>
              <a:t>Đám mây có thể gặp sự cố hoặc gián đoạn dịch vụ, ảnh hưởng đến hoạt động kinh doanh và dữ liệu do các lỗi hệ thống, sự cố mạng hoặc vấn đề khác.</a:t>
            </a:r>
          </a:p>
          <a:p>
            <a:pPr marL="457200" lvl="1" indent="0" algn="l">
              <a:buFont typeface="+mj-lt"/>
              <a:buNone/>
            </a:pPr>
            <a:endParaRPr lang="en-US" b="0" i="0">
              <a:solidFill>
                <a:srgbClr val="FFFFFF"/>
              </a:solidFill>
              <a:effectLst/>
              <a:latin typeface="Söhne"/>
            </a:endParaRPr>
          </a:p>
          <a:p>
            <a:pPr marL="457200" lvl="1" indent="0" algn="l">
              <a:buFont typeface="+mj-lt"/>
              <a:buNone/>
            </a:pPr>
            <a:endParaRPr lang="en-US" b="0" i="0">
              <a:solidFill>
                <a:srgbClr val="FFFFFF"/>
              </a:solidFill>
              <a:effectLst/>
              <a:latin typeface="Söhne"/>
            </a:endParaRPr>
          </a:p>
        </p:txBody>
      </p:sp>
    </p:spTree>
    <p:extLst>
      <p:ext uri="{BB962C8B-B14F-4D97-AF65-F5344CB8AC3E}">
        <p14:creationId xmlns:p14="http://schemas.microsoft.com/office/powerpoint/2010/main" val="869721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298450" algn="l"/>
            <a:r>
              <a:rPr lang="vi-VN" sz="1800" b="0" i="0">
                <a:solidFill>
                  <a:srgbClr val="FFFFFF"/>
                </a:solidFill>
                <a:effectLst/>
                <a:latin typeface="Syne"/>
              </a:rPr>
              <a:t>Docker là công nghệ mã nguồn mở giúp đóng gói và chạy ứng dụng trong "containers" độc lập. Containers bao gồm mọi thứ cần thiết cho ứng dụng hoạt động, giúp chúng chạy đồng nhất trên mọi môi trường</a:t>
            </a:r>
            <a:endParaRPr lang="en-US" sz="1800" b="0" i="0">
              <a:solidFill>
                <a:srgbClr val="FFFFFF"/>
              </a:solidFill>
              <a:effectLst/>
              <a:latin typeface="Syne"/>
            </a:endParaRPr>
          </a:p>
          <a:p>
            <a:pPr marL="457200" indent="-298450" algn="l"/>
            <a:r>
              <a:rPr lang="vi-VN" sz="1800" b="0" i="0">
                <a:solidFill>
                  <a:srgbClr val="FFFFFF"/>
                </a:solidFill>
                <a:effectLst/>
                <a:latin typeface="Syne"/>
              </a:rPr>
              <a:t>Docker quản lý, triển khai và chạy các containers hiệu quả, tích hợp dễ dàng với các công cụ phát triển và CI/CD. Việc sử dụng Docker mang lại lợi ích về đồng nhất môi trường, cơ động, giảm xung đột hệ thống, và tăng tốc quá trình phát triển và triển khai ứng dụng.</a:t>
            </a:r>
          </a:p>
        </p:txBody>
      </p:sp>
    </p:spTree>
    <p:extLst>
      <p:ext uri="{BB962C8B-B14F-4D97-AF65-F5344CB8AC3E}">
        <p14:creationId xmlns:p14="http://schemas.microsoft.com/office/powerpoint/2010/main" val="2426711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marR="0" indent="-285750" algn="just">
              <a:lnSpc>
                <a:spcPct val="150000"/>
              </a:lnSpc>
              <a:spcBef>
                <a:spcPts val="300"/>
              </a:spcBef>
              <a:spcAft>
                <a:spcPts val="300"/>
              </a:spcAft>
            </a:pPr>
            <a:r>
              <a:rPr lang="en-US" sz="1800">
                <a:effectLst/>
                <a:latin typeface="Times New Roman" panose="02020603050405020304" pitchFamily="18" charset="0"/>
                <a:ea typeface="Calibri" panose="020F0502020204030204" pitchFamily="34" charset="0"/>
              </a:rPr>
              <a:t>Docker Swarm là một công cụ quản lý cluster cho Docker, tích hợp ngay trong Docker Engine. Nó giúp bạn dễ dàng tạo và quản lý một nhóm máy tính gọi là "swarm," trong đó mỗi máy tính đóng vai trò là một "node" Docker. Docker Swarm giúp quản lý các node này một cách hiệu quả.</a:t>
            </a:r>
          </a:p>
          <a:p>
            <a:pPr marL="0" marR="0" indent="0" algn="just">
              <a:lnSpc>
                <a:spcPct val="150000"/>
              </a:lnSpc>
              <a:spcBef>
                <a:spcPts val="300"/>
              </a:spcBef>
              <a:spcAft>
                <a:spcPts val="300"/>
              </a:spcAft>
              <a:buNone/>
            </a:pPr>
            <a:endParaRPr lang="en-US" sz="18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19615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a:lnSpc>
                <a:spcPct val="150000"/>
              </a:lnSpc>
              <a:spcBef>
                <a:spcPts val="300"/>
              </a:spcBef>
              <a:spcAft>
                <a:spcPts val="300"/>
              </a:spcAft>
              <a:buNone/>
            </a:pPr>
            <a:r>
              <a:rPr lang="en-US" sz="1800" b="1">
                <a:effectLst/>
                <a:latin typeface="Times New Roman" panose="02020603050405020304" pitchFamily="18" charset="0"/>
                <a:ea typeface="Calibri" panose="020F0502020204030204" pitchFamily="34" charset="0"/>
              </a:rPr>
              <a:t>Kiếm trúc gồm 2 phần quan trọng:</a:t>
            </a:r>
          </a:p>
          <a:p>
            <a:pPr marL="285750" marR="0" indent="-285750" algn="l">
              <a:lnSpc>
                <a:spcPct val="150000"/>
              </a:lnSpc>
              <a:spcBef>
                <a:spcPts val="300"/>
              </a:spcBef>
              <a:spcAft>
                <a:spcPts val="300"/>
              </a:spcAft>
            </a:pPr>
            <a:r>
              <a:rPr lang="en-US" sz="1800" b="1">
                <a:effectLst/>
                <a:latin typeface="Times New Roman" panose="02020603050405020304" pitchFamily="18" charset="0"/>
                <a:ea typeface="Calibri" panose="020F0502020204030204" pitchFamily="34" charset="0"/>
              </a:rPr>
              <a:t>Manager node:</a:t>
            </a:r>
          </a:p>
          <a:p>
            <a:pPr marL="742950" marR="0" lvl="1" indent="-285750" algn="l">
              <a:lnSpc>
                <a:spcPct val="150000"/>
              </a:lnSpc>
              <a:spcBef>
                <a:spcPts val="300"/>
              </a:spcBef>
              <a:spcAft>
                <a:spcPts val="300"/>
              </a:spcAft>
            </a:pPr>
            <a:r>
              <a:rPr lang="en-US" sz="1800" b="1">
                <a:effectLst/>
                <a:latin typeface="Times New Roman" panose="02020603050405020304" pitchFamily="18" charset="0"/>
                <a:ea typeface="Calibri" panose="020F0502020204030204" pitchFamily="34" charset="0"/>
              </a:rPr>
              <a:t>Quản lý và duy trì trạng thái cụm swarm</a:t>
            </a:r>
          </a:p>
          <a:p>
            <a:pPr marL="742950" marR="0" lvl="1" indent="-285750" algn="l">
              <a:lnSpc>
                <a:spcPct val="150000"/>
              </a:lnSpc>
              <a:spcBef>
                <a:spcPts val="300"/>
              </a:spcBef>
              <a:spcAft>
                <a:spcPts val="300"/>
              </a:spcAft>
            </a:pPr>
            <a:r>
              <a:rPr lang="en-US" sz="1800" b="1">
                <a:effectLst/>
                <a:latin typeface="Times New Roman" panose="02020603050405020304" pitchFamily="18" charset="0"/>
                <a:ea typeface="Calibri" panose="020F0502020204030204" pitchFamily="34" charset="0"/>
              </a:rPr>
              <a:t>Triển khai các dịch vụ</a:t>
            </a:r>
          </a:p>
          <a:p>
            <a:pPr marL="742950" marR="0" lvl="1" indent="-285750" algn="l">
              <a:lnSpc>
                <a:spcPct val="150000"/>
              </a:lnSpc>
              <a:spcBef>
                <a:spcPts val="300"/>
              </a:spcBef>
              <a:spcAft>
                <a:spcPts val="300"/>
              </a:spcAft>
            </a:pPr>
            <a:r>
              <a:rPr lang="vi-VN" sz="1800" b="1">
                <a:effectLst/>
                <a:latin typeface="Times New Roman" panose="02020603050405020304" pitchFamily="18" charset="0"/>
                <a:ea typeface="Calibri" panose="020F0502020204030204" pitchFamily="34" charset="0"/>
              </a:rPr>
              <a:t>Nhận lệnh từ người dùng hoặc từ các tự động hóa để triển khai và quản lý services.</a:t>
            </a:r>
            <a:endParaRPr lang="en-US" sz="1800" b="1">
              <a:effectLst/>
              <a:latin typeface="Times New Roman" panose="02020603050405020304" pitchFamily="18" charset="0"/>
              <a:ea typeface="Calibri" panose="020F0502020204030204" pitchFamily="34" charset="0"/>
            </a:endParaRPr>
          </a:p>
          <a:p>
            <a:pPr marL="457200" marR="0" lvl="1" indent="0" algn="l">
              <a:lnSpc>
                <a:spcPct val="150000"/>
              </a:lnSpc>
              <a:spcBef>
                <a:spcPts val="300"/>
              </a:spcBef>
              <a:spcAft>
                <a:spcPts val="300"/>
              </a:spcAft>
              <a:buNone/>
            </a:pPr>
            <a:r>
              <a:rPr lang="en-US" sz="1800" b="1">
                <a:effectLst/>
                <a:latin typeface="Times New Roman" panose="02020603050405020304" pitchFamily="18" charset="0"/>
                <a:ea typeface="Calibri" panose="020F0502020204030204" pitchFamily="34" charset="0"/>
              </a:rPr>
              <a:t>có thể có nhiều manager để duy trì cụm phải có nữa số manager node đang hoạt động vd: 3 thì 2/3 hoạt động, số lẻ thì chỉ cho phép die (n-1)/2</a:t>
            </a:r>
          </a:p>
          <a:p>
            <a:pPr marL="285750" marR="0" indent="-285750" algn="l">
              <a:lnSpc>
                <a:spcPct val="150000"/>
              </a:lnSpc>
              <a:spcBef>
                <a:spcPts val="300"/>
              </a:spcBef>
              <a:spcAft>
                <a:spcPts val="300"/>
              </a:spcAft>
            </a:pPr>
            <a:r>
              <a:rPr lang="en-US" sz="1800" b="1">
                <a:effectLst/>
                <a:latin typeface="Times New Roman" panose="02020603050405020304" pitchFamily="18" charset="0"/>
                <a:ea typeface="Calibri" panose="020F0502020204030204" pitchFamily="34" charset="0"/>
              </a:rPr>
              <a:t>Worker node:</a:t>
            </a:r>
          </a:p>
          <a:p>
            <a:pPr marL="742950" marR="0" lvl="1" indent="-285750" algn="l">
              <a:lnSpc>
                <a:spcPct val="150000"/>
              </a:lnSpc>
              <a:spcBef>
                <a:spcPts val="300"/>
              </a:spcBef>
              <a:spcAft>
                <a:spcPts val="300"/>
              </a:spcAft>
            </a:pPr>
            <a:r>
              <a:rPr lang="en-US" sz="1800" b="1">
                <a:effectLst/>
                <a:latin typeface="Times New Roman" panose="02020603050405020304" pitchFamily="18" charset="0"/>
                <a:ea typeface="Calibri" panose="020F0502020204030204" pitchFamily="34" charset="0"/>
              </a:rPr>
              <a:t>N</a:t>
            </a:r>
            <a:r>
              <a:rPr lang="vi-VN" sz="1800" b="1">
                <a:effectLst/>
                <a:latin typeface="Times New Roman" panose="02020603050405020304" pitchFamily="18" charset="0"/>
                <a:ea typeface="Calibri" panose="020F0502020204030204" pitchFamily="34" charset="0"/>
              </a:rPr>
              <a:t>ơi các containers được triển khai và chạy.</a:t>
            </a:r>
            <a:endParaRPr lang="en-US" sz="1800" b="1">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231994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50000"/>
              </a:lnSpc>
              <a:spcBef>
                <a:spcPts val="300"/>
              </a:spcBef>
              <a:spcAft>
                <a:spcPts val="300"/>
              </a:spcAft>
              <a:buNone/>
            </a:pPr>
            <a:endParaRPr lang="en-US" sz="18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781065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50000"/>
              </a:lnSpc>
              <a:spcBef>
                <a:spcPts val="300"/>
              </a:spcBef>
              <a:spcAft>
                <a:spcPts val="300"/>
              </a:spcAft>
              <a:buNone/>
            </a:pPr>
            <a:endParaRPr lang="en-US" sz="18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8796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0" name="Google Shape;10;p2"/>
          <p:cNvSpPr txBox="1">
            <a:spLocks noGrp="1"/>
          </p:cNvSpPr>
          <p:nvPr>
            <p:ph type="ctrTitle"/>
          </p:nvPr>
        </p:nvSpPr>
        <p:spPr>
          <a:xfrm>
            <a:off x="1819800" y="1617450"/>
            <a:ext cx="5504400" cy="1908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grpSp>
        <p:nvGrpSpPr>
          <p:cNvPr id="11" name="Google Shape;11;p2"/>
          <p:cNvGrpSpPr/>
          <p:nvPr/>
        </p:nvGrpSpPr>
        <p:grpSpPr>
          <a:xfrm>
            <a:off x="-428011" y="-602250"/>
            <a:ext cx="10000023" cy="5554500"/>
            <a:chOff x="-428011" y="-602250"/>
            <a:chExt cx="10000023" cy="5554500"/>
          </a:xfrm>
        </p:grpSpPr>
        <p:grpSp>
          <p:nvGrpSpPr>
            <p:cNvPr id="12" name="Google Shape;12;p2"/>
            <p:cNvGrpSpPr/>
            <p:nvPr/>
          </p:nvGrpSpPr>
          <p:grpSpPr>
            <a:xfrm>
              <a:off x="8138100" y="4815150"/>
              <a:ext cx="593700" cy="137100"/>
              <a:chOff x="8290500" y="4746600"/>
              <a:chExt cx="593700" cy="137100"/>
            </a:xfrm>
          </p:grpSpPr>
          <p:sp>
            <p:nvSpPr>
              <p:cNvPr id="13" name="Google Shape;13;p2"/>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4" name="Google Shape;14;p2"/>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5" name="Google Shape;15;p2"/>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6" name="Google Shape;16;p2"/>
            <p:cNvGrpSpPr/>
            <p:nvPr/>
          </p:nvGrpSpPr>
          <p:grpSpPr>
            <a:xfrm>
              <a:off x="190350" y="2501375"/>
              <a:ext cx="138900" cy="594300"/>
              <a:chOff x="259800" y="2501375"/>
              <a:chExt cx="138900" cy="594300"/>
            </a:xfrm>
          </p:grpSpPr>
          <p:sp>
            <p:nvSpPr>
              <p:cNvPr id="17" name="Google Shape;17;p2"/>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 name="Google Shape;18;p2"/>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9" name="Google Shape;19;p2"/>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0" name="Google Shape;20;p2"/>
            <p:cNvGrpSpPr/>
            <p:nvPr/>
          </p:nvGrpSpPr>
          <p:grpSpPr>
            <a:xfrm>
              <a:off x="-428011" y="-602250"/>
              <a:ext cx="1728600" cy="1789549"/>
              <a:chOff x="-433476" y="-754650"/>
              <a:chExt cx="1728600" cy="1789549"/>
            </a:xfrm>
          </p:grpSpPr>
          <p:sp>
            <p:nvSpPr>
              <p:cNvPr id="21" name="Google Shape;21;p2"/>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2" name="Google Shape;22;p2"/>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3" name="Google Shape;23;p2"/>
            <p:cNvGrpSpPr/>
            <p:nvPr/>
          </p:nvGrpSpPr>
          <p:grpSpPr>
            <a:xfrm>
              <a:off x="7782465" y="-602250"/>
              <a:ext cx="1789547" cy="1728600"/>
              <a:chOff x="7777000" y="-567252"/>
              <a:chExt cx="1789547" cy="1728600"/>
            </a:xfrm>
          </p:grpSpPr>
          <p:sp>
            <p:nvSpPr>
              <p:cNvPr id="24" name="Google Shape;24;p2"/>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5" name="Google Shape;25;p2"/>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20"/>
        <p:cNvGrpSpPr/>
        <p:nvPr/>
      </p:nvGrpSpPr>
      <p:grpSpPr>
        <a:xfrm>
          <a:off x="0" y="0"/>
          <a:ext cx="0" cy="0"/>
          <a:chOff x="0" y="0"/>
          <a:chExt cx="0" cy="0"/>
        </a:xfrm>
      </p:grpSpPr>
      <p:sp>
        <p:nvSpPr>
          <p:cNvPr id="221" name="Google Shape;221;p18"/>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22" name="Google Shape;222;p18"/>
          <p:cNvSpPr txBox="1">
            <a:spLocks noGrp="1"/>
          </p:cNvSpPr>
          <p:nvPr>
            <p:ph type="title"/>
          </p:nvPr>
        </p:nvSpPr>
        <p:spPr>
          <a:xfrm>
            <a:off x="5553850" y="1821450"/>
            <a:ext cx="26304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3" name="Google Shape;223;p18"/>
          <p:cNvSpPr txBox="1">
            <a:spLocks noGrp="1"/>
          </p:cNvSpPr>
          <p:nvPr>
            <p:ph type="subTitle" idx="1"/>
          </p:nvPr>
        </p:nvSpPr>
        <p:spPr>
          <a:xfrm>
            <a:off x="5553975" y="2317950"/>
            <a:ext cx="26304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24" name="Google Shape;224;p18"/>
          <p:cNvGrpSpPr/>
          <p:nvPr/>
        </p:nvGrpSpPr>
        <p:grpSpPr>
          <a:xfrm>
            <a:off x="-1054156" y="-656378"/>
            <a:ext cx="11095380" cy="6591992"/>
            <a:chOff x="-1054156" y="-656378"/>
            <a:chExt cx="11095380" cy="6591992"/>
          </a:xfrm>
        </p:grpSpPr>
        <p:grpSp>
          <p:nvGrpSpPr>
            <p:cNvPr id="225" name="Google Shape;225;p18"/>
            <p:cNvGrpSpPr/>
            <p:nvPr/>
          </p:nvGrpSpPr>
          <p:grpSpPr>
            <a:xfrm rot="-1800044">
              <a:off x="-741886" y="-324789"/>
              <a:ext cx="1789507" cy="1728562"/>
              <a:chOff x="7777000" y="-567252"/>
              <a:chExt cx="1789547" cy="1728600"/>
            </a:xfrm>
          </p:grpSpPr>
          <p:sp>
            <p:nvSpPr>
              <p:cNvPr id="226" name="Google Shape;226;p1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27" name="Google Shape;227;p1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28" name="Google Shape;228;p18"/>
            <p:cNvGrpSpPr/>
            <p:nvPr/>
          </p:nvGrpSpPr>
          <p:grpSpPr>
            <a:xfrm rot="-5400000">
              <a:off x="4056875" y="4581625"/>
              <a:ext cx="138900" cy="594300"/>
              <a:chOff x="259800" y="2501375"/>
              <a:chExt cx="138900" cy="594300"/>
            </a:xfrm>
          </p:grpSpPr>
          <p:sp>
            <p:nvSpPr>
              <p:cNvPr id="229" name="Google Shape;229;p1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30" name="Google Shape;230;p1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31" name="Google Shape;231;p1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32" name="Google Shape;232;p18"/>
            <p:cNvGrpSpPr/>
            <p:nvPr/>
          </p:nvGrpSpPr>
          <p:grpSpPr>
            <a:xfrm rot="8999956">
              <a:off x="7981072" y="3833834"/>
              <a:ext cx="1728562" cy="1789510"/>
              <a:chOff x="-433476" y="-754650"/>
              <a:chExt cx="1728600" cy="1789549"/>
            </a:xfrm>
          </p:grpSpPr>
          <p:sp>
            <p:nvSpPr>
              <p:cNvPr id="233" name="Google Shape;233;p1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34" name="Google Shape;234;p1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12">
    <p:spTree>
      <p:nvGrpSpPr>
        <p:cNvPr id="1" name="Shape 273"/>
        <p:cNvGrpSpPr/>
        <p:nvPr/>
      </p:nvGrpSpPr>
      <p:grpSpPr>
        <a:xfrm>
          <a:off x="0" y="0"/>
          <a:ext cx="0" cy="0"/>
          <a:chOff x="0" y="0"/>
          <a:chExt cx="0" cy="0"/>
        </a:xfrm>
      </p:grpSpPr>
      <p:sp>
        <p:nvSpPr>
          <p:cNvPr id="274" name="Google Shape;274;p21"/>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75" name="Google Shape;275;p21"/>
          <p:cNvSpPr txBox="1">
            <a:spLocks noGrp="1"/>
          </p:cNvSpPr>
          <p:nvPr>
            <p:ph type="title"/>
          </p:nvPr>
        </p:nvSpPr>
        <p:spPr>
          <a:xfrm>
            <a:off x="1769850" y="1810725"/>
            <a:ext cx="5604300" cy="1764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Font typeface="Poppins SemiBold"/>
              <a:buNone/>
              <a:defRPr sz="2500" b="0">
                <a:latin typeface="Poppins SemiBold"/>
                <a:ea typeface="Poppins SemiBold"/>
                <a:cs typeface="Poppins SemiBold"/>
                <a:sym typeface="Poppins SemiBold"/>
              </a:defRPr>
            </a:lvl1pPr>
            <a:lvl2pPr lvl="1" algn="ctr" rtl="0">
              <a:spcBef>
                <a:spcPts val="0"/>
              </a:spcBef>
              <a:spcAft>
                <a:spcPts val="0"/>
              </a:spcAft>
              <a:buSzPts val="3500"/>
              <a:buFont typeface="Poppins SemiBold"/>
              <a:buNone/>
              <a:defRPr b="0">
                <a:latin typeface="Poppins SemiBold"/>
                <a:ea typeface="Poppins SemiBold"/>
                <a:cs typeface="Poppins SemiBold"/>
                <a:sym typeface="Poppins SemiBold"/>
              </a:defRPr>
            </a:lvl2pPr>
            <a:lvl3pPr lvl="2" algn="ctr" rtl="0">
              <a:spcBef>
                <a:spcPts val="0"/>
              </a:spcBef>
              <a:spcAft>
                <a:spcPts val="0"/>
              </a:spcAft>
              <a:buSzPts val="3500"/>
              <a:buFont typeface="Poppins SemiBold"/>
              <a:buNone/>
              <a:defRPr b="0">
                <a:latin typeface="Poppins SemiBold"/>
                <a:ea typeface="Poppins SemiBold"/>
                <a:cs typeface="Poppins SemiBold"/>
                <a:sym typeface="Poppins SemiBold"/>
              </a:defRPr>
            </a:lvl3pPr>
            <a:lvl4pPr lvl="3" algn="ctr" rtl="0">
              <a:spcBef>
                <a:spcPts val="0"/>
              </a:spcBef>
              <a:spcAft>
                <a:spcPts val="0"/>
              </a:spcAft>
              <a:buSzPts val="3500"/>
              <a:buFont typeface="Poppins SemiBold"/>
              <a:buNone/>
              <a:defRPr b="0">
                <a:latin typeface="Poppins SemiBold"/>
                <a:ea typeface="Poppins SemiBold"/>
                <a:cs typeface="Poppins SemiBold"/>
                <a:sym typeface="Poppins SemiBold"/>
              </a:defRPr>
            </a:lvl4pPr>
            <a:lvl5pPr lvl="4" algn="ctr" rtl="0">
              <a:spcBef>
                <a:spcPts val="0"/>
              </a:spcBef>
              <a:spcAft>
                <a:spcPts val="0"/>
              </a:spcAft>
              <a:buSzPts val="3500"/>
              <a:buFont typeface="Poppins SemiBold"/>
              <a:buNone/>
              <a:defRPr b="0">
                <a:latin typeface="Poppins SemiBold"/>
                <a:ea typeface="Poppins SemiBold"/>
                <a:cs typeface="Poppins SemiBold"/>
                <a:sym typeface="Poppins SemiBold"/>
              </a:defRPr>
            </a:lvl5pPr>
            <a:lvl6pPr lvl="5" algn="ctr" rtl="0">
              <a:spcBef>
                <a:spcPts val="0"/>
              </a:spcBef>
              <a:spcAft>
                <a:spcPts val="0"/>
              </a:spcAft>
              <a:buSzPts val="3500"/>
              <a:buFont typeface="Poppins SemiBold"/>
              <a:buNone/>
              <a:defRPr b="0">
                <a:latin typeface="Poppins SemiBold"/>
                <a:ea typeface="Poppins SemiBold"/>
                <a:cs typeface="Poppins SemiBold"/>
                <a:sym typeface="Poppins SemiBold"/>
              </a:defRPr>
            </a:lvl6pPr>
            <a:lvl7pPr lvl="6" algn="ctr" rtl="0">
              <a:spcBef>
                <a:spcPts val="0"/>
              </a:spcBef>
              <a:spcAft>
                <a:spcPts val="0"/>
              </a:spcAft>
              <a:buSzPts val="3500"/>
              <a:buFont typeface="Poppins SemiBold"/>
              <a:buNone/>
              <a:defRPr b="0">
                <a:latin typeface="Poppins SemiBold"/>
                <a:ea typeface="Poppins SemiBold"/>
                <a:cs typeface="Poppins SemiBold"/>
                <a:sym typeface="Poppins SemiBold"/>
              </a:defRPr>
            </a:lvl7pPr>
            <a:lvl8pPr lvl="7" algn="ctr" rtl="0">
              <a:spcBef>
                <a:spcPts val="0"/>
              </a:spcBef>
              <a:spcAft>
                <a:spcPts val="0"/>
              </a:spcAft>
              <a:buSzPts val="3500"/>
              <a:buFont typeface="Poppins SemiBold"/>
              <a:buNone/>
              <a:defRPr b="0">
                <a:latin typeface="Poppins SemiBold"/>
                <a:ea typeface="Poppins SemiBold"/>
                <a:cs typeface="Poppins SemiBold"/>
                <a:sym typeface="Poppins SemiBold"/>
              </a:defRPr>
            </a:lvl8pPr>
            <a:lvl9pPr lvl="8" algn="ctr" rtl="0">
              <a:spcBef>
                <a:spcPts val="0"/>
              </a:spcBef>
              <a:spcAft>
                <a:spcPts val="0"/>
              </a:spcAft>
              <a:buSzPts val="3500"/>
              <a:buFont typeface="Poppins SemiBold"/>
              <a:buNone/>
              <a:defRPr b="0">
                <a:latin typeface="Poppins SemiBold"/>
                <a:ea typeface="Poppins SemiBold"/>
                <a:cs typeface="Poppins SemiBold"/>
                <a:sym typeface="Poppins SemiBold"/>
              </a:defRPr>
            </a:lvl9pPr>
          </a:lstStyle>
          <a:p>
            <a:endParaRPr/>
          </a:p>
        </p:txBody>
      </p:sp>
      <p:grpSp>
        <p:nvGrpSpPr>
          <p:cNvPr id="276" name="Google Shape;276;p21"/>
          <p:cNvGrpSpPr/>
          <p:nvPr/>
        </p:nvGrpSpPr>
        <p:grpSpPr>
          <a:xfrm>
            <a:off x="-604491" y="-496839"/>
            <a:ext cx="10396060" cy="6576412"/>
            <a:chOff x="-604491" y="-496839"/>
            <a:chExt cx="10396060" cy="6576412"/>
          </a:xfrm>
        </p:grpSpPr>
        <p:grpSp>
          <p:nvGrpSpPr>
            <p:cNvPr id="277" name="Google Shape;277;p21"/>
            <p:cNvGrpSpPr/>
            <p:nvPr/>
          </p:nvGrpSpPr>
          <p:grpSpPr>
            <a:xfrm>
              <a:off x="190350" y="191250"/>
              <a:ext cx="7295250" cy="2920850"/>
              <a:chOff x="190350" y="191250"/>
              <a:chExt cx="7295250" cy="2920850"/>
            </a:xfrm>
          </p:grpSpPr>
          <p:grpSp>
            <p:nvGrpSpPr>
              <p:cNvPr id="278" name="Google Shape;278;p21"/>
              <p:cNvGrpSpPr/>
              <p:nvPr/>
            </p:nvGrpSpPr>
            <p:grpSpPr>
              <a:xfrm>
                <a:off x="190350" y="2517800"/>
                <a:ext cx="138900" cy="594300"/>
                <a:chOff x="259800" y="2501375"/>
                <a:chExt cx="138900" cy="594300"/>
              </a:xfrm>
            </p:grpSpPr>
            <p:sp>
              <p:nvSpPr>
                <p:cNvPr id="279" name="Google Shape;279;p2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0" name="Google Shape;280;p2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1" name="Google Shape;281;p2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82" name="Google Shape;282;p21"/>
              <p:cNvGrpSpPr/>
              <p:nvPr/>
            </p:nvGrpSpPr>
            <p:grpSpPr>
              <a:xfrm>
                <a:off x="6891900" y="191250"/>
                <a:ext cx="593700" cy="137100"/>
                <a:chOff x="8290500" y="4746600"/>
                <a:chExt cx="593700" cy="137100"/>
              </a:xfrm>
            </p:grpSpPr>
            <p:sp>
              <p:nvSpPr>
                <p:cNvPr id="283" name="Google Shape;283;p21"/>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4" name="Google Shape;284;p21"/>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5" name="Google Shape;285;p21"/>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286" name="Google Shape;286;p21"/>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287" name="Google Shape;287;p21"/>
            <p:cNvGrpSpPr/>
            <p:nvPr/>
          </p:nvGrpSpPr>
          <p:grpSpPr>
            <a:xfrm rot="7200044">
              <a:off x="7720263" y="3988947"/>
              <a:ext cx="1728562" cy="1789510"/>
              <a:chOff x="-433476" y="-754650"/>
              <a:chExt cx="1728600" cy="1789549"/>
            </a:xfrm>
          </p:grpSpPr>
          <p:sp>
            <p:nvSpPr>
              <p:cNvPr id="288" name="Google Shape;288;p2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9" name="Google Shape;289;p2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2"/>
        <p:cNvGrpSpPr/>
        <p:nvPr/>
      </p:nvGrpSpPr>
      <p:grpSpPr>
        <a:xfrm>
          <a:off x="0" y="0"/>
          <a:ext cx="0" cy="0"/>
          <a:chOff x="0" y="0"/>
          <a:chExt cx="0" cy="0"/>
        </a:xfrm>
      </p:grpSpPr>
      <p:sp>
        <p:nvSpPr>
          <p:cNvPr id="313" name="Google Shape;313;p23"/>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314" name="Google Shape;314;p23"/>
          <p:cNvGrpSpPr/>
          <p:nvPr/>
        </p:nvGrpSpPr>
        <p:grpSpPr>
          <a:xfrm>
            <a:off x="-604491" y="-496839"/>
            <a:ext cx="10396060" cy="6576412"/>
            <a:chOff x="-604491" y="-496839"/>
            <a:chExt cx="10396060" cy="6576412"/>
          </a:xfrm>
        </p:grpSpPr>
        <p:grpSp>
          <p:nvGrpSpPr>
            <p:cNvPr id="315" name="Google Shape;315;p23"/>
            <p:cNvGrpSpPr/>
            <p:nvPr/>
          </p:nvGrpSpPr>
          <p:grpSpPr>
            <a:xfrm>
              <a:off x="190350" y="191250"/>
              <a:ext cx="7295250" cy="2920850"/>
              <a:chOff x="190350" y="191250"/>
              <a:chExt cx="7295250" cy="2920850"/>
            </a:xfrm>
          </p:grpSpPr>
          <p:grpSp>
            <p:nvGrpSpPr>
              <p:cNvPr id="316" name="Google Shape;316;p23"/>
              <p:cNvGrpSpPr/>
              <p:nvPr/>
            </p:nvGrpSpPr>
            <p:grpSpPr>
              <a:xfrm>
                <a:off x="190350" y="2517800"/>
                <a:ext cx="138900" cy="594300"/>
                <a:chOff x="259800" y="2501375"/>
                <a:chExt cx="138900" cy="594300"/>
              </a:xfrm>
            </p:grpSpPr>
            <p:sp>
              <p:nvSpPr>
                <p:cNvPr id="317" name="Google Shape;317;p2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18" name="Google Shape;318;p2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19" name="Google Shape;319;p2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20" name="Google Shape;320;p23"/>
              <p:cNvGrpSpPr/>
              <p:nvPr/>
            </p:nvGrpSpPr>
            <p:grpSpPr>
              <a:xfrm>
                <a:off x="6891900" y="191250"/>
                <a:ext cx="593700" cy="137100"/>
                <a:chOff x="8290500" y="4746600"/>
                <a:chExt cx="593700" cy="137100"/>
              </a:xfrm>
            </p:grpSpPr>
            <p:sp>
              <p:nvSpPr>
                <p:cNvPr id="321" name="Google Shape;321;p2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2" name="Google Shape;322;p2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3" name="Google Shape;323;p2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nvGrpSpPr>
            <p:cNvPr id="324" name="Google Shape;324;p23"/>
            <p:cNvGrpSpPr/>
            <p:nvPr/>
          </p:nvGrpSpPr>
          <p:grpSpPr>
            <a:xfrm>
              <a:off x="-604491" y="-496839"/>
              <a:ext cx="10396060" cy="6576412"/>
              <a:chOff x="-604491" y="-496839"/>
              <a:chExt cx="10396060" cy="6576412"/>
            </a:xfrm>
          </p:grpSpPr>
          <p:sp>
            <p:nvSpPr>
              <p:cNvPr id="325" name="Google Shape;325;p23"/>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326" name="Google Shape;326;p23"/>
              <p:cNvGrpSpPr/>
              <p:nvPr/>
            </p:nvGrpSpPr>
            <p:grpSpPr>
              <a:xfrm rot="7200044">
                <a:off x="7720263" y="3988947"/>
                <a:ext cx="1728562" cy="1789510"/>
                <a:chOff x="-433476" y="-754650"/>
                <a:chExt cx="1728600" cy="1789549"/>
              </a:xfrm>
            </p:grpSpPr>
            <p:sp>
              <p:nvSpPr>
                <p:cNvPr id="327" name="Google Shape;327;p2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8" name="Google Shape;328;p2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9"/>
        <p:cNvGrpSpPr/>
        <p:nvPr/>
      </p:nvGrpSpPr>
      <p:grpSpPr>
        <a:xfrm>
          <a:off x="0" y="0"/>
          <a:ext cx="0" cy="0"/>
          <a:chOff x="0" y="0"/>
          <a:chExt cx="0" cy="0"/>
        </a:xfrm>
      </p:grpSpPr>
      <p:sp>
        <p:nvSpPr>
          <p:cNvPr id="330" name="Google Shape;330;p24"/>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331" name="Google Shape;331;p24"/>
          <p:cNvGrpSpPr/>
          <p:nvPr/>
        </p:nvGrpSpPr>
        <p:grpSpPr>
          <a:xfrm>
            <a:off x="-1054156" y="-656378"/>
            <a:ext cx="11095380" cy="6591992"/>
            <a:chOff x="-1054156" y="-656378"/>
            <a:chExt cx="11095380" cy="6591992"/>
          </a:xfrm>
        </p:grpSpPr>
        <p:grpSp>
          <p:nvGrpSpPr>
            <p:cNvPr id="332" name="Google Shape;332;p24"/>
            <p:cNvGrpSpPr/>
            <p:nvPr/>
          </p:nvGrpSpPr>
          <p:grpSpPr>
            <a:xfrm rot="-5400000">
              <a:off x="4056875" y="4581625"/>
              <a:ext cx="138900" cy="594300"/>
              <a:chOff x="259800" y="2501375"/>
              <a:chExt cx="138900" cy="594300"/>
            </a:xfrm>
          </p:grpSpPr>
          <p:sp>
            <p:nvSpPr>
              <p:cNvPr id="333" name="Google Shape;333;p2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34" name="Google Shape;334;p2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35" name="Google Shape;335;p2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36" name="Google Shape;336;p24"/>
            <p:cNvGrpSpPr/>
            <p:nvPr/>
          </p:nvGrpSpPr>
          <p:grpSpPr>
            <a:xfrm>
              <a:off x="-1054156" y="-656378"/>
              <a:ext cx="11095380" cy="6591992"/>
              <a:chOff x="-1054156" y="-656378"/>
              <a:chExt cx="11095380" cy="6591992"/>
            </a:xfrm>
          </p:grpSpPr>
          <p:grpSp>
            <p:nvGrpSpPr>
              <p:cNvPr id="337" name="Google Shape;337;p24"/>
              <p:cNvGrpSpPr/>
              <p:nvPr/>
            </p:nvGrpSpPr>
            <p:grpSpPr>
              <a:xfrm rot="-1800044">
                <a:off x="-741886" y="-324789"/>
                <a:ext cx="1789507" cy="1728562"/>
                <a:chOff x="7777000" y="-567252"/>
                <a:chExt cx="1789547" cy="1728600"/>
              </a:xfrm>
            </p:grpSpPr>
            <p:sp>
              <p:nvSpPr>
                <p:cNvPr id="338" name="Google Shape;338;p24"/>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39" name="Google Shape;339;p24"/>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40" name="Google Shape;340;p24"/>
              <p:cNvGrpSpPr/>
              <p:nvPr/>
            </p:nvGrpSpPr>
            <p:grpSpPr>
              <a:xfrm rot="8999956">
                <a:off x="7981072" y="3833834"/>
                <a:ext cx="1728562" cy="1789510"/>
                <a:chOff x="-433476" y="-754650"/>
                <a:chExt cx="1728600" cy="1789549"/>
              </a:xfrm>
            </p:grpSpPr>
            <p:sp>
              <p:nvSpPr>
                <p:cNvPr id="341" name="Google Shape;341;p24"/>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42" name="Google Shape;342;p24"/>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28" name="Google Shape;28;p3"/>
          <p:cNvGrpSpPr/>
          <p:nvPr/>
        </p:nvGrpSpPr>
        <p:grpSpPr>
          <a:xfrm>
            <a:off x="-428011" y="-602250"/>
            <a:ext cx="10000023" cy="5554500"/>
            <a:chOff x="-428011" y="-602250"/>
            <a:chExt cx="10000023" cy="5554500"/>
          </a:xfrm>
        </p:grpSpPr>
        <p:grpSp>
          <p:nvGrpSpPr>
            <p:cNvPr id="29" name="Google Shape;29;p3"/>
            <p:cNvGrpSpPr/>
            <p:nvPr/>
          </p:nvGrpSpPr>
          <p:grpSpPr>
            <a:xfrm>
              <a:off x="8138100" y="4815150"/>
              <a:ext cx="593700" cy="137100"/>
              <a:chOff x="8290500" y="4746600"/>
              <a:chExt cx="593700" cy="137100"/>
            </a:xfrm>
          </p:grpSpPr>
          <p:sp>
            <p:nvSpPr>
              <p:cNvPr id="30" name="Google Shape;30;p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1" name="Google Shape;31;p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 name="Google Shape;32;p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3" name="Google Shape;33;p3"/>
            <p:cNvGrpSpPr/>
            <p:nvPr/>
          </p:nvGrpSpPr>
          <p:grpSpPr>
            <a:xfrm>
              <a:off x="190350" y="2501375"/>
              <a:ext cx="138900" cy="594300"/>
              <a:chOff x="259800" y="2501375"/>
              <a:chExt cx="138900" cy="594300"/>
            </a:xfrm>
          </p:grpSpPr>
          <p:sp>
            <p:nvSpPr>
              <p:cNvPr id="34" name="Google Shape;34;p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5" name="Google Shape;35;p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6" name="Google Shape;36;p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7" name="Google Shape;37;p3"/>
            <p:cNvGrpSpPr/>
            <p:nvPr/>
          </p:nvGrpSpPr>
          <p:grpSpPr>
            <a:xfrm>
              <a:off x="-428011" y="-602250"/>
              <a:ext cx="1728600" cy="1789549"/>
              <a:chOff x="-433476" y="-754650"/>
              <a:chExt cx="1728600" cy="1789549"/>
            </a:xfrm>
          </p:grpSpPr>
          <p:sp>
            <p:nvSpPr>
              <p:cNvPr id="38" name="Google Shape;38;p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9" name="Google Shape;39;p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40" name="Google Shape;40;p3"/>
            <p:cNvGrpSpPr/>
            <p:nvPr/>
          </p:nvGrpSpPr>
          <p:grpSpPr>
            <a:xfrm>
              <a:off x="7782465" y="-602250"/>
              <a:ext cx="1789547" cy="1728600"/>
              <a:chOff x="7777000" y="-567252"/>
              <a:chExt cx="1789547" cy="1728600"/>
            </a:xfrm>
          </p:grpSpPr>
          <p:sp>
            <p:nvSpPr>
              <p:cNvPr id="41" name="Google Shape;41;p3"/>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2" name="Google Shape;42;p3"/>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43" name="Google Shape;43;p3"/>
          <p:cNvSpPr txBox="1">
            <a:spLocks noGrp="1"/>
          </p:cNvSpPr>
          <p:nvPr>
            <p:ph type="title"/>
          </p:nvPr>
        </p:nvSpPr>
        <p:spPr>
          <a:xfrm>
            <a:off x="720000" y="1596050"/>
            <a:ext cx="5067600" cy="2212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4" name="Google Shape;44;p3"/>
          <p:cNvSpPr txBox="1">
            <a:spLocks noGrp="1"/>
          </p:cNvSpPr>
          <p:nvPr>
            <p:ph type="title" idx="2" hasCustomPrompt="1"/>
          </p:nvPr>
        </p:nvSpPr>
        <p:spPr>
          <a:xfrm>
            <a:off x="713230" y="539500"/>
            <a:ext cx="24453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5" name="Google Shape;45;p3"/>
          <p:cNvSpPr txBox="1">
            <a:spLocks noGrp="1"/>
          </p:cNvSpPr>
          <p:nvPr>
            <p:ph type="subTitle" idx="1"/>
          </p:nvPr>
        </p:nvSpPr>
        <p:spPr>
          <a:xfrm>
            <a:off x="720000" y="4023300"/>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5"/>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52" name="Google Shape;52;p5"/>
          <p:cNvGrpSpPr/>
          <p:nvPr/>
        </p:nvGrpSpPr>
        <p:grpSpPr>
          <a:xfrm>
            <a:off x="1049950" y="-1134178"/>
            <a:ext cx="9195591" cy="7500330"/>
            <a:chOff x="1049950" y="-1134178"/>
            <a:chExt cx="9195591" cy="7500330"/>
          </a:xfrm>
        </p:grpSpPr>
        <p:grpSp>
          <p:nvGrpSpPr>
            <p:cNvPr id="53" name="Google Shape;53;p5"/>
            <p:cNvGrpSpPr/>
            <p:nvPr/>
          </p:nvGrpSpPr>
          <p:grpSpPr>
            <a:xfrm rot="-1800044">
              <a:off x="8143764" y="-802589"/>
              <a:ext cx="1789507" cy="1728562"/>
              <a:chOff x="7777000" y="-567252"/>
              <a:chExt cx="1789547" cy="1728600"/>
            </a:xfrm>
          </p:grpSpPr>
          <p:sp>
            <p:nvSpPr>
              <p:cNvPr id="54" name="Google Shape;54;p5"/>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5" name="Google Shape;55;p5"/>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56" name="Google Shape;56;p5"/>
            <p:cNvGrpSpPr/>
            <p:nvPr/>
          </p:nvGrpSpPr>
          <p:grpSpPr>
            <a:xfrm rot="-5400000">
              <a:off x="1277650" y="-37350"/>
              <a:ext cx="138900" cy="594300"/>
              <a:chOff x="259800" y="2501375"/>
              <a:chExt cx="138900" cy="594300"/>
            </a:xfrm>
          </p:grpSpPr>
          <p:sp>
            <p:nvSpPr>
              <p:cNvPr id="57" name="Google Shape;57;p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8" name="Google Shape;58;p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9" name="Google Shape;59;p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60" name="Google Shape;60;p5"/>
            <p:cNvGrpSpPr/>
            <p:nvPr/>
          </p:nvGrpSpPr>
          <p:grpSpPr>
            <a:xfrm rot="-8999956">
              <a:off x="5099414" y="4264372"/>
              <a:ext cx="1728562" cy="1789510"/>
              <a:chOff x="-433476" y="-754650"/>
              <a:chExt cx="1728600" cy="1789549"/>
            </a:xfrm>
          </p:grpSpPr>
          <p:sp>
            <p:nvSpPr>
              <p:cNvPr id="61" name="Google Shape;61;p5"/>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2" name="Google Shape;62;p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63" name="Google Shape;63;p5"/>
          <p:cNvSpPr txBox="1">
            <a:spLocks noGrp="1"/>
          </p:cNvSpPr>
          <p:nvPr>
            <p:ph type="subTitle" idx="1"/>
          </p:nvPr>
        </p:nvSpPr>
        <p:spPr>
          <a:xfrm>
            <a:off x="5184012" y="3230350"/>
            <a:ext cx="3173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4" name="Google Shape;64;p5"/>
          <p:cNvSpPr txBox="1">
            <a:spLocks noGrp="1"/>
          </p:cNvSpPr>
          <p:nvPr>
            <p:ph type="subTitle" idx="2"/>
          </p:nvPr>
        </p:nvSpPr>
        <p:spPr>
          <a:xfrm>
            <a:off x="786300" y="3230350"/>
            <a:ext cx="3173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 name="Google Shape;65;p5"/>
          <p:cNvSpPr txBox="1">
            <a:spLocks noGrp="1"/>
          </p:cNvSpPr>
          <p:nvPr>
            <p:ph type="subTitle" idx="3"/>
          </p:nvPr>
        </p:nvSpPr>
        <p:spPr>
          <a:xfrm>
            <a:off x="5184001" y="2205100"/>
            <a:ext cx="3173700" cy="111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2400">
                <a:latin typeface="Syne"/>
                <a:ea typeface="Syne"/>
                <a:cs typeface="Syne"/>
                <a:sym typeface="Syne"/>
              </a:defRPr>
            </a:lvl1pPr>
            <a:lvl2pPr lvl="1" algn="ctr" rtl="0">
              <a:lnSpc>
                <a:spcPct val="100000"/>
              </a:lnSpc>
              <a:spcBef>
                <a:spcPts val="0"/>
              </a:spcBef>
              <a:spcAft>
                <a:spcPts val="0"/>
              </a:spcAft>
              <a:buSzPts val="2400"/>
              <a:buFont typeface="Syne"/>
              <a:buNone/>
              <a:defRPr sz="2400">
                <a:latin typeface="Syne"/>
                <a:ea typeface="Syne"/>
                <a:cs typeface="Syne"/>
                <a:sym typeface="Syne"/>
              </a:defRPr>
            </a:lvl2pPr>
            <a:lvl3pPr lvl="2" algn="ctr" rtl="0">
              <a:lnSpc>
                <a:spcPct val="100000"/>
              </a:lnSpc>
              <a:spcBef>
                <a:spcPts val="0"/>
              </a:spcBef>
              <a:spcAft>
                <a:spcPts val="0"/>
              </a:spcAft>
              <a:buSzPts val="2400"/>
              <a:buFont typeface="Syne"/>
              <a:buNone/>
              <a:defRPr sz="2400">
                <a:latin typeface="Syne"/>
                <a:ea typeface="Syne"/>
                <a:cs typeface="Syne"/>
                <a:sym typeface="Syne"/>
              </a:defRPr>
            </a:lvl3pPr>
            <a:lvl4pPr lvl="3" algn="ctr" rtl="0">
              <a:lnSpc>
                <a:spcPct val="100000"/>
              </a:lnSpc>
              <a:spcBef>
                <a:spcPts val="0"/>
              </a:spcBef>
              <a:spcAft>
                <a:spcPts val="0"/>
              </a:spcAft>
              <a:buSzPts val="2400"/>
              <a:buFont typeface="Syne"/>
              <a:buNone/>
              <a:defRPr sz="2400">
                <a:latin typeface="Syne"/>
                <a:ea typeface="Syne"/>
                <a:cs typeface="Syne"/>
                <a:sym typeface="Syne"/>
              </a:defRPr>
            </a:lvl4pPr>
            <a:lvl5pPr lvl="4" algn="ctr" rtl="0">
              <a:lnSpc>
                <a:spcPct val="100000"/>
              </a:lnSpc>
              <a:spcBef>
                <a:spcPts val="0"/>
              </a:spcBef>
              <a:spcAft>
                <a:spcPts val="0"/>
              </a:spcAft>
              <a:buSzPts val="2400"/>
              <a:buFont typeface="Syne"/>
              <a:buNone/>
              <a:defRPr sz="2400">
                <a:latin typeface="Syne"/>
                <a:ea typeface="Syne"/>
                <a:cs typeface="Syne"/>
                <a:sym typeface="Syne"/>
              </a:defRPr>
            </a:lvl5pPr>
            <a:lvl6pPr lvl="5" algn="ctr" rtl="0">
              <a:lnSpc>
                <a:spcPct val="100000"/>
              </a:lnSpc>
              <a:spcBef>
                <a:spcPts val="0"/>
              </a:spcBef>
              <a:spcAft>
                <a:spcPts val="0"/>
              </a:spcAft>
              <a:buSzPts val="2400"/>
              <a:buFont typeface="Syne"/>
              <a:buNone/>
              <a:defRPr sz="2400">
                <a:latin typeface="Syne"/>
                <a:ea typeface="Syne"/>
                <a:cs typeface="Syne"/>
                <a:sym typeface="Syne"/>
              </a:defRPr>
            </a:lvl6pPr>
            <a:lvl7pPr lvl="6" algn="ctr" rtl="0">
              <a:lnSpc>
                <a:spcPct val="100000"/>
              </a:lnSpc>
              <a:spcBef>
                <a:spcPts val="0"/>
              </a:spcBef>
              <a:spcAft>
                <a:spcPts val="0"/>
              </a:spcAft>
              <a:buSzPts val="2400"/>
              <a:buFont typeface="Syne"/>
              <a:buNone/>
              <a:defRPr sz="2400">
                <a:latin typeface="Syne"/>
                <a:ea typeface="Syne"/>
                <a:cs typeface="Syne"/>
                <a:sym typeface="Syne"/>
              </a:defRPr>
            </a:lvl7pPr>
            <a:lvl8pPr lvl="7" algn="ctr" rtl="0">
              <a:lnSpc>
                <a:spcPct val="100000"/>
              </a:lnSpc>
              <a:spcBef>
                <a:spcPts val="0"/>
              </a:spcBef>
              <a:spcAft>
                <a:spcPts val="0"/>
              </a:spcAft>
              <a:buSzPts val="2400"/>
              <a:buFont typeface="Syne"/>
              <a:buNone/>
              <a:defRPr sz="2400">
                <a:latin typeface="Syne"/>
                <a:ea typeface="Syne"/>
                <a:cs typeface="Syne"/>
                <a:sym typeface="Syne"/>
              </a:defRPr>
            </a:lvl8pPr>
            <a:lvl9pPr lvl="8" algn="ctr" rtl="0">
              <a:lnSpc>
                <a:spcPct val="100000"/>
              </a:lnSpc>
              <a:spcBef>
                <a:spcPts val="0"/>
              </a:spcBef>
              <a:spcAft>
                <a:spcPts val="0"/>
              </a:spcAft>
              <a:buSzPts val="2400"/>
              <a:buFont typeface="Syne"/>
              <a:buNone/>
              <a:defRPr sz="2400">
                <a:latin typeface="Syne"/>
                <a:ea typeface="Syne"/>
                <a:cs typeface="Syne"/>
                <a:sym typeface="Syne"/>
              </a:defRPr>
            </a:lvl9pPr>
          </a:lstStyle>
          <a:p>
            <a:endParaRPr/>
          </a:p>
        </p:txBody>
      </p:sp>
      <p:sp>
        <p:nvSpPr>
          <p:cNvPr id="66" name="Google Shape;66;p5"/>
          <p:cNvSpPr txBox="1">
            <a:spLocks noGrp="1"/>
          </p:cNvSpPr>
          <p:nvPr>
            <p:ph type="subTitle" idx="4"/>
          </p:nvPr>
        </p:nvSpPr>
        <p:spPr>
          <a:xfrm>
            <a:off x="786300" y="2205100"/>
            <a:ext cx="3173700" cy="111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2400">
                <a:latin typeface="Syne"/>
                <a:ea typeface="Syne"/>
                <a:cs typeface="Syne"/>
                <a:sym typeface="Syne"/>
              </a:defRPr>
            </a:lvl1pPr>
            <a:lvl2pPr lvl="1" algn="ctr" rtl="0">
              <a:lnSpc>
                <a:spcPct val="100000"/>
              </a:lnSpc>
              <a:spcBef>
                <a:spcPts val="0"/>
              </a:spcBef>
              <a:spcAft>
                <a:spcPts val="0"/>
              </a:spcAft>
              <a:buSzPts val="2400"/>
              <a:buFont typeface="Syne"/>
              <a:buNone/>
              <a:defRPr sz="2400">
                <a:latin typeface="Syne"/>
                <a:ea typeface="Syne"/>
                <a:cs typeface="Syne"/>
                <a:sym typeface="Syne"/>
              </a:defRPr>
            </a:lvl2pPr>
            <a:lvl3pPr lvl="2" algn="ctr" rtl="0">
              <a:lnSpc>
                <a:spcPct val="100000"/>
              </a:lnSpc>
              <a:spcBef>
                <a:spcPts val="0"/>
              </a:spcBef>
              <a:spcAft>
                <a:spcPts val="0"/>
              </a:spcAft>
              <a:buSzPts val="2400"/>
              <a:buFont typeface="Syne"/>
              <a:buNone/>
              <a:defRPr sz="2400">
                <a:latin typeface="Syne"/>
                <a:ea typeface="Syne"/>
                <a:cs typeface="Syne"/>
                <a:sym typeface="Syne"/>
              </a:defRPr>
            </a:lvl3pPr>
            <a:lvl4pPr lvl="3" algn="ctr" rtl="0">
              <a:lnSpc>
                <a:spcPct val="100000"/>
              </a:lnSpc>
              <a:spcBef>
                <a:spcPts val="0"/>
              </a:spcBef>
              <a:spcAft>
                <a:spcPts val="0"/>
              </a:spcAft>
              <a:buSzPts val="2400"/>
              <a:buFont typeface="Syne"/>
              <a:buNone/>
              <a:defRPr sz="2400">
                <a:latin typeface="Syne"/>
                <a:ea typeface="Syne"/>
                <a:cs typeface="Syne"/>
                <a:sym typeface="Syne"/>
              </a:defRPr>
            </a:lvl4pPr>
            <a:lvl5pPr lvl="4" algn="ctr" rtl="0">
              <a:lnSpc>
                <a:spcPct val="100000"/>
              </a:lnSpc>
              <a:spcBef>
                <a:spcPts val="0"/>
              </a:spcBef>
              <a:spcAft>
                <a:spcPts val="0"/>
              </a:spcAft>
              <a:buSzPts val="2400"/>
              <a:buFont typeface="Syne"/>
              <a:buNone/>
              <a:defRPr sz="2400">
                <a:latin typeface="Syne"/>
                <a:ea typeface="Syne"/>
                <a:cs typeface="Syne"/>
                <a:sym typeface="Syne"/>
              </a:defRPr>
            </a:lvl5pPr>
            <a:lvl6pPr lvl="5" algn="ctr" rtl="0">
              <a:lnSpc>
                <a:spcPct val="100000"/>
              </a:lnSpc>
              <a:spcBef>
                <a:spcPts val="0"/>
              </a:spcBef>
              <a:spcAft>
                <a:spcPts val="0"/>
              </a:spcAft>
              <a:buSzPts val="2400"/>
              <a:buFont typeface="Syne"/>
              <a:buNone/>
              <a:defRPr sz="2400">
                <a:latin typeface="Syne"/>
                <a:ea typeface="Syne"/>
                <a:cs typeface="Syne"/>
                <a:sym typeface="Syne"/>
              </a:defRPr>
            </a:lvl6pPr>
            <a:lvl7pPr lvl="6" algn="ctr" rtl="0">
              <a:lnSpc>
                <a:spcPct val="100000"/>
              </a:lnSpc>
              <a:spcBef>
                <a:spcPts val="0"/>
              </a:spcBef>
              <a:spcAft>
                <a:spcPts val="0"/>
              </a:spcAft>
              <a:buSzPts val="2400"/>
              <a:buFont typeface="Syne"/>
              <a:buNone/>
              <a:defRPr sz="2400">
                <a:latin typeface="Syne"/>
                <a:ea typeface="Syne"/>
                <a:cs typeface="Syne"/>
                <a:sym typeface="Syne"/>
              </a:defRPr>
            </a:lvl7pPr>
            <a:lvl8pPr lvl="7" algn="ctr" rtl="0">
              <a:lnSpc>
                <a:spcPct val="100000"/>
              </a:lnSpc>
              <a:spcBef>
                <a:spcPts val="0"/>
              </a:spcBef>
              <a:spcAft>
                <a:spcPts val="0"/>
              </a:spcAft>
              <a:buSzPts val="2400"/>
              <a:buFont typeface="Syne"/>
              <a:buNone/>
              <a:defRPr sz="2400">
                <a:latin typeface="Syne"/>
                <a:ea typeface="Syne"/>
                <a:cs typeface="Syne"/>
                <a:sym typeface="Syne"/>
              </a:defRPr>
            </a:lvl8pPr>
            <a:lvl9pPr lvl="8" algn="ctr" rtl="0">
              <a:lnSpc>
                <a:spcPct val="100000"/>
              </a:lnSpc>
              <a:spcBef>
                <a:spcPts val="0"/>
              </a:spcBef>
              <a:spcAft>
                <a:spcPts val="0"/>
              </a:spcAft>
              <a:buSzPts val="2400"/>
              <a:buFont typeface="Syne"/>
              <a:buNone/>
              <a:defRPr sz="2400">
                <a:latin typeface="Syne"/>
                <a:ea typeface="Syne"/>
                <a:cs typeface="Syne"/>
                <a:sym typeface="Syne"/>
              </a:defRPr>
            </a:lvl9pPr>
          </a:lstStyle>
          <a:p>
            <a:endParaRPr/>
          </a:p>
        </p:txBody>
      </p:sp>
      <p:sp>
        <p:nvSpPr>
          <p:cNvPr id="67" name="Google Shape;67;p5"/>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6"/>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70" name="Google Shape;70;p6"/>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71" name="Google Shape;71;p6"/>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2" name="Google Shape;72;p6"/>
          <p:cNvGrpSpPr/>
          <p:nvPr/>
        </p:nvGrpSpPr>
        <p:grpSpPr>
          <a:xfrm>
            <a:off x="6903525" y="-981734"/>
            <a:ext cx="3017493" cy="5933984"/>
            <a:chOff x="6903525" y="-981734"/>
            <a:chExt cx="3017493" cy="5933984"/>
          </a:xfrm>
        </p:grpSpPr>
        <p:grpSp>
          <p:nvGrpSpPr>
            <p:cNvPr id="73" name="Google Shape;73;p6"/>
            <p:cNvGrpSpPr/>
            <p:nvPr/>
          </p:nvGrpSpPr>
          <p:grpSpPr>
            <a:xfrm>
              <a:off x="6903525" y="4815150"/>
              <a:ext cx="593700" cy="137100"/>
              <a:chOff x="8290500" y="4746600"/>
              <a:chExt cx="593700" cy="137100"/>
            </a:xfrm>
          </p:grpSpPr>
          <p:sp>
            <p:nvSpPr>
              <p:cNvPr id="74" name="Google Shape;74;p6"/>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5" name="Google Shape;75;p6"/>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6" name="Google Shape;76;p6"/>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77" name="Google Shape;77;p6"/>
            <p:cNvGrpSpPr/>
            <p:nvPr/>
          </p:nvGrpSpPr>
          <p:grpSpPr>
            <a:xfrm rot="-2700000">
              <a:off x="7782413" y="-602185"/>
              <a:ext cx="1789529" cy="1728583"/>
              <a:chOff x="7777000" y="-567252"/>
              <a:chExt cx="1789547" cy="1728600"/>
            </a:xfrm>
          </p:grpSpPr>
          <p:sp>
            <p:nvSpPr>
              <p:cNvPr id="78" name="Google Shape;78;p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9" name="Google Shape;79;p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sp>
        <p:nvSpPr>
          <p:cNvPr id="96" name="Google Shape;96;p8"/>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97" name="Google Shape;97;p8"/>
          <p:cNvGrpSpPr/>
          <p:nvPr/>
        </p:nvGrpSpPr>
        <p:grpSpPr>
          <a:xfrm>
            <a:off x="-398276" y="-833272"/>
            <a:ext cx="9992412" cy="6691446"/>
            <a:chOff x="-398276" y="-833272"/>
            <a:chExt cx="9992412" cy="6691446"/>
          </a:xfrm>
        </p:grpSpPr>
        <p:grpSp>
          <p:nvGrpSpPr>
            <p:cNvPr id="98" name="Google Shape;98;p8"/>
            <p:cNvGrpSpPr/>
            <p:nvPr/>
          </p:nvGrpSpPr>
          <p:grpSpPr>
            <a:xfrm rot="-5400000">
              <a:off x="-428749" y="-802799"/>
              <a:ext cx="1789547" cy="1728600"/>
              <a:chOff x="7777000" y="-567252"/>
              <a:chExt cx="1789547" cy="1728600"/>
            </a:xfrm>
          </p:grpSpPr>
          <p:sp>
            <p:nvSpPr>
              <p:cNvPr id="99" name="Google Shape;99;p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0" name="Google Shape;100;p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01" name="Google Shape;101;p8"/>
            <p:cNvGrpSpPr/>
            <p:nvPr/>
          </p:nvGrpSpPr>
          <p:grpSpPr>
            <a:xfrm rot="-5400000">
              <a:off x="8153925" y="-37350"/>
              <a:ext cx="138900" cy="594300"/>
              <a:chOff x="259800" y="2501375"/>
              <a:chExt cx="138900" cy="594300"/>
            </a:xfrm>
          </p:grpSpPr>
          <p:sp>
            <p:nvSpPr>
              <p:cNvPr id="102" name="Google Shape;102;p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3" name="Google Shape;103;p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4" name="Google Shape;104;p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05" name="Google Shape;105;p8"/>
            <p:cNvGrpSpPr/>
            <p:nvPr/>
          </p:nvGrpSpPr>
          <p:grpSpPr>
            <a:xfrm rot="10800000">
              <a:off x="7865536" y="4068624"/>
              <a:ext cx="1728600" cy="1789549"/>
              <a:chOff x="-433476" y="-754650"/>
              <a:chExt cx="1728600" cy="1789549"/>
            </a:xfrm>
          </p:grpSpPr>
          <p:sp>
            <p:nvSpPr>
              <p:cNvPr id="106" name="Google Shape;106;p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7" name="Google Shape;107;p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108" name="Google Shape;108;p8"/>
          <p:cNvSpPr txBox="1">
            <a:spLocks noGrp="1"/>
          </p:cNvSpPr>
          <p:nvPr>
            <p:ph type="title"/>
          </p:nvPr>
        </p:nvSpPr>
        <p:spPr>
          <a:xfrm>
            <a:off x="1341125" y="2047600"/>
            <a:ext cx="6461700" cy="1048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100"/>
              <a:buNone/>
              <a:defRPr sz="5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5"/>
        <p:cNvGrpSpPr/>
        <p:nvPr/>
      </p:nvGrpSpPr>
      <p:grpSpPr>
        <a:xfrm>
          <a:off x="0" y="0"/>
          <a:ext cx="0" cy="0"/>
          <a:chOff x="0" y="0"/>
          <a:chExt cx="0" cy="0"/>
        </a:xfrm>
      </p:grpSpPr>
      <p:sp>
        <p:nvSpPr>
          <p:cNvPr id="126" name="Google Shape;126;p10"/>
          <p:cNvSpPr>
            <a:spLocks noGrp="1"/>
          </p:cNvSpPr>
          <p:nvPr>
            <p:ph type="pic" idx="2"/>
          </p:nvPr>
        </p:nvSpPr>
        <p:spPr>
          <a:xfrm>
            <a:off x="-6650" y="-6650"/>
            <a:ext cx="9150600" cy="5143500"/>
          </a:xfrm>
          <a:prstGeom prst="rect">
            <a:avLst/>
          </a:prstGeom>
          <a:noFill/>
          <a:ln>
            <a:noFill/>
          </a:ln>
        </p:spPr>
      </p:sp>
      <p:sp>
        <p:nvSpPr>
          <p:cNvPr id="127" name="Google Shape;127;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8"/>
        <p:cNvGrpSpPr/>
        <p:nvPr/>
      </p:nvGrpSpPr>
      <p:grpSpPr>
        <a:xfrm>
          <a:off x="0" y="0"/>
          <a:ext cx="0" cy="0"/>
          <a:chOff x="0" y="0"/>
          <a:chExt cx="0" cy="0"/>
        </a:xfrm>
      </p:grpSpPr>
      <p:sp>
        <p:nvSpPr>
          <p:cNvPr id="129" name="Google Shape;129;p11"/>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130" name="Google Shape;130;p11"/>
          <p:cNvGrpSpPr/>
          <p:nvPr/>
        </p:nvGrpSpPr>
        <p:grpSpPr>
          <a:xfrm>
            <a:off x="-398276" y="-833272"/>
            <a:ext cx="9992412" cy="6691446"/>
            <a:chOff x="-398276" y="-833272"/>
            <a:chExt cx="9992412" cy="6691446"/>
          </a:xfrm>
        </p:grpSpPr>
        <p:grpSp>
          <p:nvGrpSpPr>
            <p:cNvPr id="131" name="Google Shape;131;p11"/>
            <p:cNvGrpSpPr/>
            <p:nvPr/>
          </p:nvGrpSpPr>
          <p:grpSpPr>
            <a:xfrm rot="-5400000">
              <a:off x="-428749" y="-802799"/>
              <a:ext cx="1789547" cy="1728600"/>
              <a:chOff x="7777000" y="-567252"/>
              <a:chExt cx="1789547" cy="1728600"/>
            </a:xfrm>
          </p:grpSpPr>
          <p:sp>
            <p:nvSpPr>
              <p:cNvPr id="132" name="Google Shape;132;p11"/>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3" name="Google Shape;133;p11"/>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34" name="Google Shape;134;p11"/>
            <p:cNvGrpSpPr/>
            <p:nvPr/>
          </p:nvGrpSpPr>
          <p:grpSpPr>
            <a:xfrm rot="-5400000">
              <a:off x="8153925" y="-37350"/>
              <a:ext cx="138900" cy="594300"/>
              <a:chOff x="259800" y="2501375"/>
              <a:chExt cx="138900" cy="594300"/>
            </a:xfrm>
          </p:grpSpPr>
          <p:sp>
            <p:nvSpPr>
              <p:cNvPr id="135" name="Google Shape;135;p1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6" name="Google Shape;136;p1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7" name="Google Shape;137;p1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38" name="Google Shape;138;p11"/>
            <p:cNvGrpSpPr/>
            <p:nvPr/>
          </p:nvGrpSpPr>
          <p:grpSpPr>
            <a:xfrm rot="10800000">
              <a:off x="7865536" y="4068624"/>
              <a:ext cx="1728600" cy="1789549"/>
              <a:chOff x="-433476" y="-754650"/>
              <a:chExt cx="1728600" cy="1789549"/>
            </a:xfrm>
          </p:grpSpPr>
          <p:sp>
            <p:nvSpPr>
              <p:cNvPr id="139" name="Google Shape;139;p1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40" name="Google Shape;140;p1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141" name="Google Shape;141;p11"/>
          <p:cNvSpPr txBox="1">
            <a:spLocks noGrp="1"/>
          </p:cNvSpPr>
          <p:nvPr>
            <p:ph type="title" hasCustomPrompt="1"/>
          </p:nvPr>
        </p:nvSpPr>
        <p:spPr>
          <a:xfrm>
            <a:off x="2085050" y="2084125"/>
            <a:ext cx="4974000" cy="8430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42" name="Google Shape;142;p11"/>
          <p:cNvSpPr txBox="1">
            <a:spLocks noGrp="1"/>
          </p:cNvSpPr>
          <p:nvPr>
            <p:ph type="subTitle" idx="1"/>
          </p:nvPr>
        </p:nvSpPr>
        <p:spPr>
          <a:xfrm>
            <a:off x="2085050" y="2927100"/>
            <a:ext cx="4974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90"/>
        <p:cNvGrpSpPr/>
        <p:nvPr/>
      </p:nvGrpSpPr>
      <p:grpSpPr>
        <a:xfrm>
          <a:off x="0" y="0"/>
          <a:ext cx="0" cy="0"/>
          <a:chOff x="0" y="0"/>
          <a:chExt cx="0" cy="0"/>
        </a:xfrm>
      </p:grpSpPr>
      <p:sp>
        <p:nvSpPr>
          <p:cNvPr id="191" name="Google Shape;191;p16"/>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92" name="Google Shape;192;p16"/>
          <p:cNvSpPr txBox="1">
            <a:spLocks noGrp="1"/>
          </p:cNvSpPr>
          <p:nvPr>
            <p:ph type="subTitle" idx="1"/>
          </p:nvPr>
        </p:nvSpPr>
        <p:spPr>
          <a:xfrm>
            <a:off x="713225" y="1449374"/>
            <a:ext cx="7717500" cy="15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93" name="Google Shape;193;p16"/>
          <p:cNvGrpSpPr/>
          <p:nvPr/>
        </p:nvGrpSpPr>
        <p:grpSpPr>
          <a:xfrm>
            <a:off x="-936076" y="-1003011"/>
            <a:ext cx="11061132" cy="7369163"/>
            <a:chOff x="-936076" y="-1003011"/>
            <a:chExt cx="11061132" cy="7369163"/>
          </a:xfrm>
        </p:grpSpPr>
        <p:grpSp>
          <p:nvGrpSpPr>
            <p:cNvPr id="194" name="Google Shape;194;p16"/>
            <p:cNvGrpSpPr/>
            <p:nvPr/>
          </p:nvGrpSpPr>
          <p:grpSpPr>
            <a:xfrm rot="-887781">
              <a:off x="8144329" y="-803148"/>
              <a:ext cx="1789658" cy="1728708"/>
              <a:chOff x="7777000" y="-567252"/>
              <a:chExt cx="1789547" cy="1728600"/>
            </a:xfrm>
          </p:grpSpPr>
          <p:sp>
            <p:nvSpPr>
              <p:cNvPr id="195" name="Google Shape;195;p1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96" name="Google Shape;196;p1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97" name="Google Shape;197;p16"/>
            <p:cNvGrpSpPr/>
            <p:nvPr/>
          </p:nvGrpSpPr>
          <p:grpSpPr>
            <a:xfrm rot="-5400000">
              <a:off x="1277650" y="-37350"/>
              <a:ext cx="138900" cy="594300"/>
              <a:chOff x="259800" y="2501375"/>
              <a:chExt cx="138900" cy="594300"/>
            </a:xfrm>
          </p:grpSpPr>
          <p:sp>
            <p:nvSpPr>
              <p:cNvPr id="198" name="Google Shape;198;p16"/>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99" name="Google Shape;199;p16"/>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00" name="Google Shape;200;p16"/>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01" name="Google Shape;201;p16"/>
            <p:cNvGrpSpPr/>
            <p:nvPr/>
          </p:nvGrpSpPr>
          <p:grpSpPr>
            <a:xfrm rot="-8999956">
              <a:off x="-604486" y="4264372"/>
              <a:ext cx="1728562" cy="1789510"/>
              <a:chOff x="-433476" y="-754650"/>
              <a:chExt cx="1728600" cy="1789549"/>
            </a:xfrm>
          </p:grpSpPr>
          <p:sp>
            <p:nvSpPr>
              <p:cNvPr id="202" name="Google Shape;202;p16"/>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03" name="Google Shape;203;p16"/>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204" name="Google Shape;204;p16"/>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1pPr>
            <a:lvl2pPr lvl="1"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2pPr>
            <a:lvl3pPr lvl="2"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3pPr>
            <a:lvl4pPr lvl="3"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4pPr>
            <a:lvl5pPr lvl="4"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5pPr>
            <a:lvl6pPr lvl="5"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6pPr>
            <a:lvl7pPr lvl="6"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7pPr>
            <a:lvl8pPr lvl="7"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8pPr>
            <a:lvl9pPr lvl="8"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7" r:id="rId7"/>
    <p:sldLayoutId id="2147483658" r:id="rId8"/>
    <p:sldLayoutId id="2147483662" r:id="rId9"/>
    <p:sldLayoutId id="2147483664" r:id="rId10"/>
    <p:sldLayoutId id="2147483667"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8"/>
          <p:cNvSpPr txBox="1">
            <a:spLocks noGrp="1"/>
          </p:cNvSpPr>
          <p:nvPr>
            <p:ph type="ctrTitle"/>
          </p:nvPr>
        </p:nvSpPr>
        <p:spPr>
          <a:xfrm>
            <a:off x="210312" y="781270"/>
            <a:ext cx="8723376" cy="163646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4000"/>
              <a:t>Tìm hiểu Docker và Docker Swarm trong xây dựng dịch vụ hướng micro-services</a:t>
            </a:r>
          </a:p>
        </p:txBody>
      </p:sp>
      <p:sp>
        <p:nvSpPr>
          <p:cNvPr id="354" name="Google Shape;354;p28"/>
          <p:cNvSpPr/>
          <p:nvPr/>
        </p:nvSpPr>
        <p:spPr>
          <a:xfrm>
            <a:off x="3696107" y="3844335"/>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55" name="Google Shape;355;p28"/>
          <p:cNvSpPr/>
          <p:nvPr/>
        </p:nvSpPr>
        <p:spPr>
          <a:xfrm>
            <a:off x="5308993" y="4446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 name="TextBox 1">
            <a:extLst>
              <a:ext uri="{FF2B5EF4-FFF2-40B4-BE49-F238E27FC236}">
                <a16:creationId xmlns:a16="http://schemas.microsoft.com/office/drawing/2014/main" id="{C142381F-7490-240F-2C7F-F438BE6C4EDF}"/>
              </a:ext>
            </a:extLst>
          </p:cNvPr>
          <p:cNvSpPr txBox="1"/>
          <p:nvPr/>
        </p:nvSpPr>
        <p:spPr>
          <a:xfrm>
            <a:off x="4891177" y="2696833"/>
            <a:ext cx="4589253" cy="646331"/>
          </a:xfrm>
          <a:prstGeom prst="rect">
            <a:avLst/>
          </a:prstGeom>
          <a:noFill/>
        </p:spPr>
        <p:txBody>
          <a:bodyPr wrap="square" rtlCol="0">
            <a:spAutoFit/>
          </a:bodyPr>
          <a:lstStyle/>
          <a:p>
            <a:r>
              <a:rPr lang="en-US" sz="1800" b="1">
                <a:latin typeface="Syne"/>
              </a:rPr>
              <a:t>21022010 - Lê Nguyễn Quang Bình</a:t>
            </a:r>
          </a:p>
          <a:p>
            <a:r>
              <a:rPr lang="en-US" sz="1800" b="1">
                <a:latin typeface="Syne"/>
              </a:rPr>
              <a:t>21022019 - Huỳnh Bảo Thắng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8" name="Google Shape;414;p34">
            <a:extLst>
              <a:ext uri="{FF2B5EF4-FFF2-40B4-BE49-F238E27FC236}">
                <a16:creationId xmlns:a16="http://schemas.microsoft.com/office/drawing/2014/main" id="{43110A4C-E6C5-14F8-8443-2182752598B7}"/>
              </a:ext>
            </a:extLst>
          </p:cNvPr>
          <p:cNvSpPr/>
          <p:nvPr/>
        </p:nvSpPr>
        <p:spPr>
          <a:xfrm>
            <a:off x="390105" y="1501144"/>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9" name="Google Shape;415;p34">
            <a:extLst>
              <a:ext uri="{FF2B5EF4-FFF2-40B4-BE49-F238E27FC236}">
                <a16:creationId xmlns:a16="http://schemas.microsoft.com/office/drawing/2014/main" id="{902F578E-FE95-2521-FC4C-8D9AC9084214}"/>
              </a:ext>
            </a:extLst>
          </p:cNvPr>
          <p:cNvCxnSpPr>
            <a:cxnSpLocks/>
            <a:stCxn id="8" idx="6"/>
            <a:endCxn id="7" idx="1"/>
          </p:cNvCxnSpPr>
          <p:nvPr/>
        </p:nvCxnSpPr>
        <p:spPr>
          <a:xfrm>
            <a:off x="812805" y="1712494"/>
            <a:ext cx="211347" cy="1"/>
          </a:xfrm>
          <a:prstGeom prst="straightConnector1">
            <a:avLst/>
          </a:prstGeom>
          <a:noFill/>
          <a:ln w="9525" cap="flat" cmpd="sng">
            <a:solidFill>
              <a:schemeClr val="dk1"/>
            </a:solidFill>
            <a:prstDash val="solid"/>
            <a:round/>
            <a:headEnd type="none" w="sm" len="sm"/>
            <a:tailEnd type="triangle" w="sm" len="sm"/>
          </a:ln>
        </p:spPr>
      </p:cxnSp>
      <p:sp>
        <p:nvSpPr>
          <p:cNvPr id="7" name="Google Shape;409;p34">
            <a:extLst>
              <a:ext uri="{FF2B5EF4-FFF2-40B4-BE49-F238E27FC236}">
                <a16:creationId xmlns:a16="http://schemas.microsoft.com/office/drawing/2014/main" id="{A8A7797F-592E-8B0C-5B12-896618FCE5FF}"/>
              </a:ext>
            </a:extLst>
          </p:cNvPr>
          <p:cNvSpPr txBox="1">
            <a:spLocks/>
          </p:cNvSpPr>
          <p:nvPr/>
        </p:nvSpPr>
        <p:spPr>
          <a:xfrm>
            <a:off x="1024152" y="1066800"/>
            <a:ext cx="7729743" cy="129138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numCol="1" spcCol="182880"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Syne"/>
              <a:buNone/>
              <a:defRPr sz="1800"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l"/>
            <a:r>
              <a:rPr lang="vi-VN" sz="2400" b="1">
                <a:latin typeface="Syne"/>
              </a:rPr>
              <a:t>Dịch Vụ (Services):</a:t>
            </a:r>
          </a:p>
          <a:p>
            <a:pPr algn="l"/>
            <a:r>
              <a:rPr lang="vi-VN" sz="2400">
                <a:latin typeface="Syne"/>
              </a:rPr>
              <a:t>Swarm </a:t>
            </a:r>
            <a:r>
              <a:rPr lang="en-US" sz="2400">
                <a:latin typeface="Syne"/>
              </a:rPr>
              <a:t>gồm </a:t>
            </a:r>
            <a:r>
              <a:rPr lang="vi-VN" sz="2400">
                <a:latin typeface="Syne"/>
              </a:rPr>
              <a:t>dịch vụ (services) để đơn giản hóa quá trình triển khai ứng dụng và đảm bảo tính nhất quán.</a:t>
            </a:r>
            <a:endParaRPr lang="en-US" sz="2400">
              <a:latin typeface="Syne"/>
            </a:endParaRPr>
          </a:p>
        </p:txBody>
      </p:sp>
      <p:sp>
        <p:nvSpPr>
          <p:cNvPr id="369" name="Google Shape;362;p29">
            <a:extLst>
              <a:ext uri="{FF2B5EF4-FFF2-40B4-BE49-F238E27FC236}">
                <a16:creationId xmlns:a16="http://schemas.microsoft.com/office/drawing/2014/main" id="{43E246E6-3675-215D-8B3E-B17D71A1AF37}"/>
              </a:ext>
            </a:extLst>
          </p:cNvPr>
          <p:cNvSpPr txBox="1"/>
          <p:nvPr/>
        </p:nvSpPr>
        <p:spPr>
          <a:xfrm>
            <a:off x="7546109" y="4415944"/>
            <a:ext cx="1329649" cy="466840"/>
          </a:xfrm>
          <a:prstGeom prst="snip2DiagRect">
            <a:avLst>
              <a:gd name="adj1" fmla="val 5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dk1"/>
                </a:solidFill>
                <a:latin typeface="Syne"/>
                <a:ea typeface="Poppins SemiBold"/>
                <a:cs typeface="Poppins SemiBold"/>
                <a:sym typeface="Poppins SemiBold"/>
              </a:rPr>
              <a:t>Lý thuyết</a:t>
            </a:r>
            <a:endParaRPr sz="1600">
              <a:solidFill>
                <a:schemeClr val="dk1"/>
              </a:solidFill>
              <a:latin typeface="Syne"/>
              <a:ea typeface="Poppins SemiBold"/>
              <a:cs typeface="Poppins SemiBold"/>
              <a:sym typeface="Poppins SemiBold"/>
            </a:endParaRPr>
          </a:p>
        </p:txBody>
      </p:sp>
      <p:sp>
        <p:nvSpPr>
          <p:cNvPr id="18" name="Google Shape;414;p34">
            <a:extLst>
              <a:ext uri="{FF2B5EF4-FFF2-40B4-BE49-F238E27FC236}">
                <a16:creationId xmlns:a16="http://schemas.microsoft.com/office/drawing/2014/main" id="{E75C6AA6-35BA-0D44-0601-00B75175CF74}"/>
              </a:ext>
            </a:extLst>
          </p:cNvPr>
          <p:cNvSpPr/>
          <p:nvPr/>
        </p:nvSpPr>
        <p:spPr>
          <a:xfrm>
            <a:off x="390105" y="3322601"/>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9" name="Google Shape;409;p34">
            <a:extLst>
              <a:ext uri="{FF2B5EF4-FFF2-40B4-BE49-F238E27FC236}">
                <a16:creationId xmlns:a16="http://schemas.microsoft.com/office/drawing/2014/main" id="{3F7FEAE0-C07B-1698-93D8-D6E356653E1B}"/>
              </a:ext>
            </a:extLst>
          </p:cNvPr>
          <p:cNvSpPr txBox="1">
            <a:spLocks/>
          </p:cNvSpPr>
          <p:nvPr/>
        </p:nvSpPr>
        <p:spPr>
          <a:xfrm>
            <a:off x="1024152" y="2692580"/>
            <a:ext cx="7729743" cy="1682741"/>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numCol="1" spcCol="182880"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Syne"/>
              <a:buNone/>
              <a:defRPr sz="1800"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l"/>
            <a:r>
              <a:rPr lang="vi-VN" sz="2400" b="1">
                <a:latin typeface="Syne"/>
              </a:rPr>
              <a:t>Rolling Updates:</a:t>
            </a:r>
          </a:p>
          <a:p>
            <a:pPr algn="l"/>
            <a:r>
              <a:rPr lang="vi-VN" sz="2400">
                <a:latin typeface="Syne"/>
              </a:rPr>
              <a:t>Cung cấp khả năng thực hiện các cập nhật (updates) một cách dễ dàng và liền mạch mà không làm gián đoạn hoạt động của ứng dụng.</a:t>
            </a:r>
            <a:endParaRPr lang="en-US" sz="2400">
              <a:latin typeface="Syne"/>
            </a:endParaRPr>
          </a:p>
        </p:txBody>
      </p:sp>
      <p:cxnSp>
        <p:nvCxnSpPr>
          <p:cNvPr id="20" name="Google Shape;415;p34">
            <a:extLst>
              <a:ext uri="{FF2B5EF4-FFF2-40B4-BE49-F238E27FC236}">
                <a16:creationId xmlns:a16="http://schemas.microsoft.com/office/drawing/2014/main" id="{1697E29D-A9C9-83DD-E10E-79FA7539494F}"/>
              </a:ext>
            </a:extLst>
          </p:cNvPr>
          <p:cNvCxnSpPr>
            <a:cxnSpLocks/>
            <a:stCxn id="18" idx="6"/>
            <a:endCxn id="19" idx="1"/>
          </p:cNvCxnSpPr>
          <p:nvPr/>
        </p:nvCxnSpPr>
        <p:spPr>
          <a:xfrm>
            <a:off x="812805" y="3533951"/>
            <a:ext cx="211347" cy="0"/>
          </a:xfrm>
          <a:prstGeom prst="straightConnector1">
            <a:avLst/>
          </a:prstGeom>
          <a:noFill/>
          <a:ln w="9525" cap="flat" cmpd="sng">
            <a:solidFill>
              <a:schemeClr val="dk1"/>
            </a:solidFill>
            <a:prstDash val="solid"/>
            <a:round/>
            <a:headEnd type="none" w="sm" len="sm"/>
            <a:tailEnd type="triangle" w="sm" len="sm"/>
          </a:ln>
        </p:spPr>
      </p:cxnSp>
      <p:sp>
        <p:nvSpPr>
          <p:cNvPr id="11" name="Google Shape;370;p30">
            <a:extLst>
              <a:ext uri="{FF2B5EF4-FFF2-40B4-BE49-F238E27FC236}">
                <a16:creationId xmlns:a16="http://schemas.microsoft.com/office/drawing/2014/main" id="{35C35677-DFF7-6F97-6EB2-A3C372CF57C0}"/>
              </a:ext>
            </a:extLst>
          </p:cNvPr>
          <p:cNvSpPr txBox="1">
            <a:spLocks/>
          </p:cNvSpPr>
          <p:nvPr/>
        </p:nvSpPr>
        <p:spPr>
          <a:xfrm flipH="1">
            <a:off x="261424" y="259713"/>
            <a:ext cx="4094008" cy="661023"/>
          </a:xfrm>
          <a:prstGeom prst="snipRoundRect">
            <a:avLst>
              <a:gd name="adj1" fmla="val 0"/>
              <a:gd name="adj2" fmla="val 39002"/>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ctr"/>
            <a:r>
              <a:rPr lang="en-US" sz="2800"/>
              <a:t>Docker swarm(tính năng)</a:t>
            </a:r>
          </a:p>
        </p:txBody>
      </p:sp>
    </p:spTree>
    <p:extLst>
      <p:ext uri="{BB962C8B-B14F-4D97-AF65-F5344CB8AC3E}">
        <p14:creationId xmlns:p14="http://schemas.microsoft.com/office/powerpoint/2010/main" val="426029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6146" name="Picture 2" descr="Microservices Architecture for Solving Business Needs | Krasamo">
            <a:extLst>
              <a:ext uri="{FF2B5EF4-FFF2-40B4-BE49-F238E27FC236}">
                <a16:creationId xmlns:a16="http://schemas.microsoft.com/office/drawing/2014/main" id="{295047F0-321E-E938-4338-5986F64A2A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465" b="13481"/>
          <a:stretch/>
        </p:blipFill>
        <p:spPr bwMode="auto">
          <a:xfrm>
            <a:off x="2756627" y="2882083"/>
            <a:ext cx="3755187" cy="1767281"/>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370;p30">
            <a:extLst>
              <a:ext uri="{FF2B5EF4-FFF2-40B4-BE49-F238E27FC236}">
                <a16:creationId xmlns:a16="http://schemas.microsoft.com/office/drawing/2014/main" id="{1D9390E6-6B6F-6F1B-586A-50E0666CC93F}"/>
              </a:ext>
            </a:extLst>
          </p:cNvPr>
          <p:cNvSpPr txBox="1">
            <a:spLocks/>
          </p:cNvSpPr>
          <p:nvPr/>
        </p:nvSpPr>
        <p:spPr>
          <a:xfrm flipH="1">
            <a:off x="261423" y="259713"/>
            <a:ext cx="2377502" cy="661023"/>
          </a:xfrm>
          <a:prstGeom prst="snipRoundRect">
            <a:avLst>
              <a:gd name="adj1" fmla="val 0"/>
              <a:gd name="adj2" fmla="val 39002"/>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ctr"/>
            <a:r>
              <a:rPr lang="en-US" sz="2800"/>
              <a:t>Microservices</a:t>
            </a:r>
          </a:p>
        </p:txBody>
      </p:sp>
      <p:sp>
        <p:nvSpPr>
          <p:cNvPr id="8" name="Google Shape;414;p34">
            <a:extLst>
              <a:ext uri="{FF2B5EF4-FFF2-40B4-BE49-F238E27FC236}">
                <a16:creationId xmlns:a16="http://schemas.microsoft.com/office/drawing/2014/main" id="{43110A4C-E6C5-14F8-8443-2182752598B7}"/>
              </a:ext>
            </a:extLst>
          </p:cNvPr>
          <p:cNvSpPr/>
          <p:nvPr/>
        </p:nvSpPr>
        <p:spPr>
          <a:xfrm>
            <a:off x="390105" y="1688315"/>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9" name="Google Shape;415;p34">
            <a:extLst>
              <a:ext uri="{FF2B5EF4-FFF2-40B4-BE49-F238E27FC236}">
                <a16:creationId xmlns:a16="http://schemas.microsoft.com/office/drawing/2014/main" id="{902F578E-FE95-2521-FC4C-8D9AC9084214}"/>
              </a:ext>
            </a:extLst>
          </p:cNvPr>
          <p:cNvCxnSpPr>
            <a:cxnSpLocks/>
            <a:stCxn id="8" idx="6"/>
            <a:endCxn id="7" idx="1"/>
          </p:cNvCxnSpPr>
          <p:nvPr/>
        </p:nvCxnSpPr>
        <p:spPr>
          <a:xfrm>
            <a:off x="812805" y="1899665"/>
            <a:ext cx="211347" cy="0"/>
          </a:xfrm>
          <a:prstGeom prst="straightConnector1">
            <a:avLst/>
          </a:prstGeom>
          <a:noFill/>
          <a:ln w="9525" cap="flat" cmpd="sng">
            <a:solidFill>
              <a:schemeClr val="dk1"/>
            </a:solidFill>
            <a:prstDash val="solid"/>
            <a:round/>
            <a:headEnd type="none" w="sm" len="sm"/>
            <a:tailEnd type="triangle" w="sm" len="sm"/>
          </a:ln>
        </p:spPr>
      </p:cxnSp>
      <p:sp>
        <p:nvSpPr>
          <p:cNvPr id="7" name="Google Shape;409;p34">
            <a:extLst>
              <a:ext uri="{FF2B5EF4-FFF2-40B4-BE49-F238E27FC236}">
                <a16:creationId xmlns:a16="http://schemas.microsoft.com/office/drawing/2014/main" id="{A8A7797F-592E-8B0C-5B12-896618FCE5FF}"/>
              </a:ext>
            </a:extLst>
          </p:cNvPr>
          <p:cNvSpPr txBox="1">
            <a:spLocks/>
          </p:cNvSpPr>
          <p:nvPr/>
        </p:nvSpPr>
        <p:spPr>
          <a:xfrm>
            <a:off x="1024152" y="1016024"/>
            <a:ext cx="7729743" cy="1767281"/>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numCol="1" spcCol="182880"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Syne"/>
              <a:buNone/>
              <a:defRPr sz="1800"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l"/>
            <a:r>
              <a:rPr lang="en-US" sz="2400">
                <a:latin typeface="Syne"/>
              </a:rPr>
              <a:t>Là một kiến trúc phần mềm. Thay vì xây dựng một ứng dụng lớn monolithic, thì microservices chia ứng dụng thành các dịch vụ nhỏ và độc lập có thể phát triển, triển khai và quản lý một cách độc lập.</a:t>
            </a:r>
          </a:p>
        </p:txBody>
      </p:sp>
      <p:cxnSp>
        <p:nvCxnSpPr>
          <p:cNvPr id="10" name="Google Shape;416;p34">
            <a:extLst>
              <a:ext uri="{FF2B5EF4-FFF2-40B4-BE49-F238E27FC236}">
                <a16:creationId xmlns:a16="http://schemas.microsoft.com/office/drawing/2014/main" id="{BFAC8912-F2BA-C68A-8BCC-C0054AFA111B}"/>
              </a:ext>
            </a:extLst>
          </p:cNvPr>
          <p:cNvCxnSpPr>
            <a:cxnSpLocks/>
            <a:stCxn id="8" idx="0"/>
          </p:cNvCxnSpPr>
          <p:nvPr/>
        </p:nvCxnSpPr>
        <p:spPr>
          <a:xfrm flipV="1">
            <a:off x="601455" y="920736"/>
            <a:ext cx="0" cy="767579"/>
          </a:xfrm>
          <a:prstGeom prst="straightConnector1">
            <a:avLst/>
          </a:prstGeom>
          <a:noFill/>
          <a:ln w="9525" cap="flat" cmpd="sng">
            <a:solidFill>
              <a:schemeClr val="dk1"/>
            </a:solidFill>
            <a:prstDash val="solid"/>
            <a:round/>
            <a:headEnd type="none" w="med" len="med"/>
            <a:tailEnd type="none" w="med" len="med"/>
          </a:ln>
        </p:spPr>
      </p:cxnSp>
      <p:sp>
        <p:nvSpPr>
          <p:cNvPr id="369" name="Google Shape;362;p29">
            <a:extLst>
              <a:ext uri="{FF2B5EF4-FFF2-40B4-BE49-F238E27FC236}">
                <a16:creationId xmlns:a16="http://schemas.microsoft.com/office/drawing/2014/main" id="{43E246E6-3675-215D-8B3E-B17D71A1AF37}"/>
              </a:ext>
            </a:extLst>
          </p:cNvPr>
          <p:cNvSpPr txBox="1"/>
          <p:nvPr/>
        </p:nvSpPr>
        <p:spPr>
          <a:xfrm>
            <a:off x="7546109" y="4415944"/>
            <a:ext cx="1329649" cy="466840"/>
          </a:xfrm>
          <a:prstGeom prst="snip2DiagRect">
            <a:avLst>
              <a:gd name="adj1" fmla="val 5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dk1"/>
                </a:solidFill>
                <a:latin typeface="Syne"/>
                <a:ea typeface="Poppins SemiBold"/>
                <a:cs typeface="Poppins SemiBold"/>
                <a:sym typeface="Poppins SemiBold"/>
              </a:rPr>
              <a:t>Lý thuyết</a:t>
            </a:r>
            <a:endParaRPr sz="1600">
              <a:solidFill>
                <a:schemeClr val="dk1"/>
              </a:solidFill>
              <a:latin typeface="Syne"/>
              <a:ea typeface="Poppins SemiBold"/>
              <a:cs typeface="Poppins SemiBold"/>
              <a:sym typeface="Poppins SemiBold"/>
            </a:endParaRPr>
          </a:p>
        </p:txBody>
      </p:sp>
    </p:spTree>
    <p:extLst>
      <p:ext uri="{BB962C8B-B14F-4D97-AF65-F5344CB8AC3E}">
        <p14:creationId xmlns:p14="http://schemas.microsoft.com/office/powerpoint/2010/main" val="365777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6" name="Google Shape;370;p30">
            <a:extLst>
              <a:ext uri="{FF2B5EF4-FFF2-40B4-BE49-F238E27FC236}">
                <a16:creationId xmlns:a16="http://schemas.microsoft.com/office/drawing/2014/main" id="{1D9390E6-6B6F-6F1B-586A-50E0666CC93F}"/>
              </a:ext>
            </a:extLst>
          </p:cNvPr>
          <p:cNvSpPr txBox="1">
            <a:spLocks/>
          </p:cNvSpPr>
          <p:nvPr/>
        </p:nvSpPr>
        <p:spPr>
          <a:xfrm flipH="1">
            <a:off x="261423" y="259713"/>
            <a:ext cx="2377502" cy="661023"/>
          </a:xfrm>
          <a:prstGeom prst="snipRoundRect">
            <a:avLst>
              <a:gd name="adj1" fmla="val 0"/>
              <a:gd name="adj2" fmla="val 39002"/>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ctr"/>
            <a:r>
              <a:rPr lang="en-US" sz="2800"/>
              <a:t>Microservices</a:t>
            </a:r>
          </a:p>
        </p:txBody>
      </p:sp>
      <p:sp>
        <p:nvSpPr>
          <p:cNvPr id="369" name="Google Shape;362;p29">
            <a:extLst>
              <a:ext uri="{FF2B5EF4-FFF2-40B4-BE49-F238E27FC236}">
                <a16:creationId xmlns:a16="http://schemas.microsoft.com/office/drawing/2014/main" id="{43E246E6-3675-215D-8B3E-B17D71A1AF37}"/>
              </a:ext>
            </a:extLst>
          </p:cNvPr>
          <p:cNvSpPr txBox="1"/>
          <p:nvPr/>
        </p:nvSpPr>
        <p:spPr>
          <a:xfrm>
            <a:off x="7546109" y="4415944"/>
            <a:ext cx="1329649" cy="466840"/>
          </a:xfrm>
          <a:prstGeom prst="snip2DiagRect">
            <a:avLst>
              <a:gd name="adj1" fmla="val 5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dk1"/>
                </a:solidFill>
                <a:latin typeface="Syne"/>
                <a:ea typeface="Poppins SemiBold"/>
                <a:cs typeface="Poppins SemiBold"/>
                <a:sym typeface="Poppins SemiBold"/>
              </a:rPr>
              <a:t>Lý thuyết</a:t>
            </a:r>
            <a:endParaRPr sz="1600">
              <a:solidFill>
                <a:schemeClr val="dk1"/>
              </a:solidFill>
              <a:latin typeface="Syne"/>
              <a:ea typeface="Poppins SemiBold"/>
              <a:cs typeface="Poppins SemiBold"/>
              <a:sym typeface="Poppins SemiBold"/>
            </a:endParaRPr>
          </a:p>
        </p:txBody>
      </p:sp>
      <p:pic>
        <p:nvPicPr>
          <p:cNvPr id="3" name="Picture 2">
            <a:extLst>
              <a:ext uri="{FF2B5EF4-FFF2-40B4-BE49-F238E27FC236}">
                <a16:creationId xmlns:a16="http://schemas.microsoft.com/office/drawing/2014/main" id="{CB3FE3E3-D10F-ABDB-98E6-0B4FBB2EB6E2}"/>
              </a:ext>
            </a:extLst>
          </p:cNvPr>
          <p:cNvPicPr>
            <a:picLocks noChangeAspect="1"/>
          </p:cNvPicPr>
          <p:nvPr/>
        </p:nvPicPr>
        <p:blipFill>
          <a:blip r:embed="rId3"/>
          <a:stretch>
            <a:fillRect/>
          </a:stretch>
        </p:blipFill>
        <p:spPr>
          <a:xfrm>
            <a:off x="541090" y="1348740"/>
            <a:ext cx="8061819" cy="2860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9560435A-F75A-8945-8E79-B325A79938BF}"/>
              </a:ext>
            </a:extLst>
          </p:cNvPr>
          <p:cNvPicPr>
            <a:picLocks noChangeAspect="1"/>
          </p:cNvPicPr>
          <p:nvPr/>
        </p:nvPicPr>
        <p:blipFill>
          <a:blip r:embed="rId4"/>
          <a:stretch>
            <a:fillRect/>
          </a:stretch>
        </p:blipFill>
        <p:spPr>
          <a:xfrm>
            <a:off x="1194688" y="982239"/>
            <a:ext cx="6465720" cy="3667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1747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6" name="Google Shape;370;p30">
            <a:extLst>
              <a:ext uri="{FF2B5EF4-FFF2-40B4-BE49-F238E27FC236}">
                <a16:creationId xmlns:a16="http://schemas.microsoft.com/office/drawing/2014/main" id="{1D9390E6-6B6F-6F1B-586A-50E0666CC93F}"/>
              </a:ext>
            </a:extLst>
          </p:cNvPr>
          <p:cNvSpPr txBox="1">
            <a:spLocks/>
          </p:cNvSpPr>
          <p:nvPr/>
        </p:nvSpPr>
        <p:spPr>
          <a:xfrm flipH="1">
            <a:off x="261423" y="259713"/>
            <a:ext cx="7950924" cy="661023"/>
          </a:xfrm>
          <a:prstGeom prst="snipRoundRect">
            <a:avLst>
              <a:gd name="adj1" fmla="val 0"/>
              <a:gd name="adj2" fmla="val 39002"/>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ctr"/>
            <a:r>
              <a:rPr lang="en-US" sz="2800"/>
              <a:t>Khuyết điểm triển khai </a:t>
            </a:r>
            <a:r>
              <a:rPr lang="en-US" sz="2800" b="1">
                <a:latin typeface="Syne"/>
              </a:rPr>
              <a:t>microservices thông thường</a:t>
            </a:r>
            <a:endParaRPr lang="en-US" sz="2800"/>
          </a:p>
        </p:txBody>
      </p:sp>
      <p:sp>
        <p:nvSpPr>
          <p:cNvPr id="8" name="Google Shape;414;p34">
            <a:extLst>
              <a:ext uri="{FF2B5EF4-FFF2-40B4-BE49-F238E27FC236}">
                <a16:creationId xmlns:a16="http://schemas.microsoft.com/office/drawing/2014/main" id="{43110A4C-E6C5-14F8-8443-2182752598B7}"/>
              </a:ext>
            </a:extLst>
          </p:cNvPr>
          <p:cNvSpPr/>
          <p:nvPr/>
        </p:nvSpPr>
        <p:spPr>
          <a:xfrm>
            <a:off x="313905" y="2477887"/>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9" name="Google Shape;415;p34">
            <a:extLst>
              <a:ext uri="{FF2B5EF4-FFF2-40B4-BE49-F238E27FC236}">
                <a16:creationId xmlns:a16="http://schemas.microsoft.com/office/drawing/2014/main" id="{902F578E-FE95-2521-FC4C-8D9AC9084214}"/>
              </a:ext>
            </a:extLst>
          </p:cNvPr>
          <p:cNvCxnSpPr>
            <a:cxnSpLocks/>
            <a:stCxn id="8" idx="6"/>
            <a:endCxn id="7" idx="1"/>
          </p:cNvCxnSpPr>
          <p:nvPr/>
        </p:nvCxnSpPr>
        <p:spPr>
          <a:xfrm>
            <a:off x="736605" y="2689237"/>
            <a:ext cx="287547" cy="0"/>
          </a:xfrm>
          <a:prstGeom prst="straightConnector1">
            <a:avLst/>
          </a:prstGeom>
          <a:noFill/>
          <a:ln w="9525" cap="flat" cmpd="sng">
            <a:solidFill>
              <a:schemeClr val="dk1"/>
            </a:solidFill>
            <a:prstDash val="solid"/>
            <a:round/>
            <a:headEnd type="none" w="sm" len="sm"/>
            <a:tailEnd type="triangle" w="sm" len="sm"/>
          </a:ln>
        </p:spPr>
      </p:cxnSp>
      <p:sp>
        <p:nvSpPr>
          <p:cNvPr id="7" name="Google Shape;409;p34">
            <a:extLst>
              <a:ext uri="{FF2B5EF4-FFF2-40B4-BE49-F238E27FC236}">
                <a16:creationId xmlns:a16="http://schemas.microsoft.com/office/drawing/2014/main" id="{A8A7797F-592E-8B0C-5B12-896618FCE5FF}"/>
              </a:ext>
            </a:extLst>
          </p:cNvPr>
          <p:cNvSpPr txBox="1">
            <a:spLocks/>
          </p:cNvSpPr>
          <p:nvPr/>
        </p:nvSpPr>
        <p:spPr>
          <a:xfrm>
            <a:off x="1024152" y="1016024"/>
            <a:ext cx="7729743" cy="334642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numCol="1" spcCol="182880"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Syne"/>
              <a:buNone/>
              <a:defRPr sz="1800"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l"/>
            <a:r>
              <a:rPr lang="en-US" sz="2000" b="1">
                <a:latin typeface="Syne"/>
              </a:rPr>
              <a:t>Khuyết điểm microservices chuyển khai từng service trên từng server:</a:t>
            </a:r>
          </a:p>
          <a:p>
            <a:pPr marL="342900" indent="-342900" algn="l">
              <a:buFont typeface="Arial" panose="020B0604020202020204" pitchFamily="34" charset="0"/>
              <a:buChar char="•"/>
            </a:pPr>
            <a:r>
              <a:rPr lang="en-US" sz="2000">
                <a:latin typeface="Syne"/>
              </a:rPr>
              <a:t>Khó khăn trong việc đảm bảo rằng tất cả các dịch vụ đang hoạt động ổn định trên các máy chủ khác nhau.</a:t>
            </a:r>
          </a:p>
          <a:p>
            <a:pPr marL="342900" indent="-342900" algn="l">
              <a:buFont typeface="Arial" panose="020B0604020202020204" pitchFamily="34" charset="0"/>
              <a:buChar char="•"/>
            </a:pPr>
            <a:r>
              <a:rPr lang="en-US" sz="2000">
                <a:latin typeface="Syne"/>
              </a:rPr>
              <a:t>Đối mặt với khó khăn khi cần sửa chữa hoặc thay thế một dịch vụ cụ thể đang chết hoặc gặp sự cố.</a:t>
            </a:r>
          </a:p>
          <a:p>
            <a:pPr marL="342900" indent="-342900" algn="l">
              <a:buFont typeface="Arial" panose="020B0604020202020204" pitchFamily="34" charset="0"/>
              <a:buChar char="•"/>
            </a:pPr>
            <a:r>
              <a:rPr lang="vi-VN" sz="2000">
                <a:latin typeface="Syne"/>
              </a:rPr>
              <a:t>Khó khăn trong việc mở rộng tài nguyên khi có sự gia tăng đột biến từ phía người dùng.</a:t>
            </a:r>
            <a:endParaRPr lang="en-US" sz="2000">
              <a:latin typeface="Syne"/>
            </a:endParaRPr>
          </a:p>
          <a:p>
            <a:pPr marL="342900" indent="-342900" algn="l">
              <a:buFont typeface="Arial" panose="020B0604020202020204" pitchFamily="34" charset="0"/>
              <a:buChar char="•"/>
            </a:pPr>
            <a:r>
              <a:rPr lang="vi-VN" sz="2000">
                <a:latin typeface="Syne"/>
              </a:rPr>
              <a:t>Có những thách thức khác như quản lý mạng, đồng bộ hóa dữ liệu, và việc duy trì sự nhất quán giữa các dịch vụ.</a:t>
            </a:r>
            <a:endParaRPr lang="en-US" sz="2000">
              <a:latin typeface="Syne"/>
            </a:endParaRPr>
          </a:p>
        </p:txBody>
      </p:sp>
      <p:cxnSp>
        <p:nvCxnSpPr>
          <p:cNvPr id="10" name="Google Shape;416;p34">
            <a:extLst>
              <a:ext uri="{FF2B5EF4-FFF2-40B4-BE49-F238E27FC236}">
                <a16:creationId xmlns:a16="http://schemas.microsoft.com/office/drawing/2014/main" id="{BFAC8912-F2BA-C68A-8BCC-C0054AFA111B}"/>
              </a:ext>
            </a:extLst>
          </p:cNvPr>
          <p:cNvCxnSpPr>
            <a:cxnSpLocks/>
            <a:stCxn id="8" idx="0"/>
          </p:cNvCxnSpPr>
          <p:nvPr/>
        </p:nvCxnSpPr>
        <p:spPr>
          <a:xfrm flipV="1">
            <a:off x="525255" y="920736"/>
            <a:ext cx="0" cy="1557151"/>
          </a:xfrm>
          <a:prstGeom prst="straightConnector1">
            <a:avLst/>
          </a:prstGeom>
          <a:noFill/>
          <a:ln w="9525" cap="flat" cmpd="sng">
            <a:solidFill>
              <a:schemeClr val="dk1"/>
            </a:solidFill>
            <a:prstDash val="solid"/>
            <a:round/>
            <a:headEnd type="none" w="med" len="med"/>
            <a:tailEnd type="none" w="med" len="med"/>
          </a:ln>
        </p:spPr>
      </p:cxnSp>
      <p:sp>
        <p:nvSpPr>
          <p:cNvPr id="369" name="Google Shape;362;p29">
            <a:extLst>
              <a:ext uri="{FF2B5EF4-FFF2-40B4-BE49-F238E27FC236}">
                <a16:creationId xmlns:a16="http://schemas.microsoft.com/office/drawing/2014/main" id="{43E246E6-3675-215D-8B3E-B17D71A1AF37}"/>
              </a:ext>
            </a:extLst>
          </p:cNvPr>
          <p:cNvSpPr txBox="1"/>
          <p:nvPr/>
        </p:nvSpPr>
        <p:spPr>
          <a:xfrm>
            <a:off x="7513609" y="4415944"/>
            <a:ext cx="1362150" cy="466840"/>
          </a:xfrm>
          <a:prstGeom prst="snip2DiagRect">
            <a:avLst>
              <a:gd name="adj1" fmla="val 5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dk1"/>
                </a:solidFill>
                <a:latin typeface="Syne"/>
                <a:ea typeface="Poppins SemiBold"/>
                <a:cs typeface="Poppins SemiBold"/>
                <a:sym typeface="Poppins SemiBold"/>
              </a:rPr>
              <a:t>Triển khai</a:t>
            </a:r>
            <a:endParaRPr sz="1600">
              <a:solidFill>
                <a:schemeClr val="dk1"/>
              </a:solidFill>
              <a:latin typeface="Syne"/>
              <a:ea typeface="Poppins SemiBold"/>
              <a:cs typeface="Poppins SemiBold"/>
              <a:sym typeface="Poppins SemiBold"/>
            </a:endParaRPr>
          </a:p>
        </p:txBody>
      </p:sp>
    </p:spTree>
    <p:extLst>
      <p:ext uri="{BB962C8B-B14F-4D97-AF65-F5344CB8AC3E}">
        <p14:creationId xmlns:p14="http://schemas.microsoft.com/office/powerpoint/2010/main" val="323185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6" name="Google Shape;370;p30">
            <a:extLst>
              <a:ext uri="{FF2B5EF4-FFF2-40B4-BE49-F238E27FC236}">
                <a16:creationId xmlns:a16="http://schemas.microsoft.com/office/drawing/2014/main" id="{1D9390E6-6B6F-6F1B-586A-50E0666CC93F}"/>
              </a:ext>
            </a:extLst>
          </p:cNvPr>
          <p:cNvSpPr txBox="1">
            <a:spLocks/>
          </p:cNvSpPr>
          <p:nvPr/>
        </p:nvSpPr>
        <p:spPr>
          <a:xfrm flipH="1">
            <a:off x="261422" y="259713"/>
            <a:ext cx="1601883" cy="661023"/>
          </a:xfrm>
          <a:prstGeom prst="snipRoundRect">
            <a:avLst>
              <a:gd name="adj1" fmla="val 0"/>
              <a:gd name="adj2" fmla="val 39002"/>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ctr"/>
            <a:r>
              <a:rPr lang="en-US" sz="2800"/>
              <a:t>Kết luận</a:t>
            </a:r>
          </a:p>
        </p:txBody>
      </p:sp>
      <p:sp>
        <p:nvSpPr>
          <p:cNvPr id="8" name="Google Shape;414;p34">
            <a:extLst>
              <a:ext uri="{FF2B5EF4-FFF2-40B4-BE49-F238E27FC236}">
                <a16:creationId xmlns:a16="http://schemas.microsoft.com/office/drawing/2014/main" id="{43110A4C-E6C5-14F8-8443-2182752598B7}"/>
              </a:ext>
            </a:extLst>
          </p:cNvPr>
          <p:cNvSpPr/>
          <p:nvPr/>
        </p:nvSpPr>
        <p:spPr>
          <a:xfrm>
            <a:off x="313905" y="2477887"/>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9" name="Google Shape;415;p34">
            <a:extLst>
              <a:ext uri="{FF2B5EF4-FFF2-40B4-BE49-F238E27FC236}">
                <a16:creationId xmlns:a16="http://schemas.microsoft.com/office/drawing/2014/main" id="{902F578E-FE95-2521-FC4C-8D9AC9084214}"/>
              </a:ext>
            </a:extLst>
          </p:cNvPr>
          <p:cNvCxnSpPr>
            <a:cxnSpLocks/>
            <a:stCxn id="8" idx="6"/>
            <a:endCxn id="7" idx="1"/>
          </p:cNvCxnSpPr>
          <p:nvPr/>
        </p:nvCxnSpPr>
        <p:spPr>
          <a:xfrm>
            <a:off x="736605" y="2689237"/>
            <a:ext cx="287547" cy="0"/>
          </a:xfrm>
          <a:prstGeom prst="straightConnector1">
            <a:avLst/>
          </a:prstGeom>
          <a:noFill/>
          <a:ln w="9525" cap="flat" cmpd="sng">
            <a:solidFill>
              <a:schemeClr val="dk1"/>
            </a:solidFill>
            <a:prstDash val="solid"/>
            <a:round/>
            <a:headEnd type="none" w="sm" len="sm"/>
            <a:tailEnd type="triangle" w="sm" len="sm"/>
          </a:ln>
        </p:spPr>
      </p:cxnSp>
      <p:sp>
        <p:nvSpPr>
          <p:cNvPr id="7" name="Google Shape;409;p34">
            <a:extLst>
              <a:ext uri="{FF2B5EF4-FFF2-40B4-BE49-F238E27FC236}">
                <a16:creationId xmlns:a16="http://schemas.microsoft.com/office/drawing/2014/main" id="{A8A7797F-592E-8B0C-5B12-896618FCE5FF}"/>
              </a:ext>
            </a:extLst>
          </p:cNvPr>
          <p:cNvSpPr txBox="1">
            <a:spLocks/>
          </p:cNvSpPr>
          <p:nvPr/>
        </p:nvSpPr>
        <p:spPr>
          <a:xfrm>
            <a:off x="1024152" y="1016024"/>
            <a:ext cx="7729743" cy="334642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numCol="1" spcCol="182880"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Syne"/>
              <a:buNone/>
              <a:defRPr sz="1800"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l"/>
            <a:r>
              <a:rPr lang="vi-VN" sz="2400">
                <a:latin typeface="Syne"/>
              </a:rPr>
              <a:t>Docker Swarm là một lựa chọn hữu ích trong việc xây dựng và quản lý dịch vụ hướng microservices, với sự đơn giản, tính linh hoạt và tích hợp tốt với các công cụ phát triển hiện đại. Sử dụng Swarm có thể giúp tối ưu hóa quá trình triển khai và quản lý microservices, đồng thời đảm bảo tính ổn định và bảo mật của hệ thống.</a:t>
            </a:r>
            <a:endParaRPr lang="en-US" sz="2400">
              <a:latin typeface="Syne"/>
            </a:endParaRPr>
          </a:p>
        </p:txBody>
      </p:sp>
      <p:cxnSp>
        <p:nvCxnSpPr>
          <p:cNvPr id="10" name="Google Shape;416;p34">
            <a:extLst>
              <a:ext uri="{FF2B5EF4-FFF2-40B4-BE49-F238E27FC236}">
                <a16:creationId xmlns:a16="http://schemas.microsoft.com/office/drawing/2014/main" id="{BFAC8912-F2BA-C68A-8BCC-C0054AFA111B}"/>
              </a:ext>
            </a:extLst>
          </p:cNvPr>
          <p:cNvCxnSpPr>
            <a:cxnSpLocks/>
            <a:stCxn id="8" idx="0"/>
          </p:cNvCxnSpPr>
          <p:nvPr/>
        </p:nvCxnSpPr>
        <p:spPr>
          <a:xfrm flipV="1">
            <a:off x="525255" y="920736"/>
            <a:ext cx="0" cy="1557151"/>
          </a:xfrm>
          <a:prstGeom prst="straightConnector1">
            <a:avLst/>
          </a:prstGeom>
          <a:noFill/>
          <a:ln w="9525" cap="flat" cmpd="sng">
            <a:solidFill>
              <a:schemeClr val="dk1"/>
            </a:solidFill>
            <a:prstDash val="solid"/>
            <a:round/>
            <a:headEnd type="none" w="med" len="med"/>
            <a:tailEnd type="none" w="med" len="med"/>
          </a:ln>
        </p:spPr>
      </p:cxnSp>
      <p:sp>
        <p:nvSpPr>
          <p:cNvPr id="369" name="Google Shape;362;p29">
            <a:extLst>
              <a:ext uri="{FF2B5EF4-FFF2-40B4-BE49-F238E27FC236}">
                <a16:creationId xmlns:a16="http://schemas.microsoft.com/office/drawing/2014/main" id="{43E246E6-3675-215D-8B3E-B17D71A1AF37}"/>
              </a:ext>
            </a:extLst>
          </p:cNvPr>
          <p:cNvSpPr txBox="1"/>
          <p:nvPr/>
        </p:nvSpPr>
        <p:spPr>
          <a:xfrm>
            <a:off x="7513609" y="4415944"/>
            <a:ext cx="1362150" cy="466840"/>
          </a:xfrm>
          <a:prstGeom prst="snip2DiagRect">
            <a:avLst>
              <a:gd name="adj1" fmla="val 5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US" sz="1800"/>
              <a:t>Kết luận</a:t>
            </a:r>
          </a:p>
        </p:txBody>
      </p:sp>
    </p:spTree>
    <p:extLst>
      <p:ext uri="{BB962C8B-B14F-4D97-AF65-F5344CB8AC3E}">
        <p14:creationId xmlns:p14="http://schemas.microsoft.com/office/powerpoint/2010/main" val="108078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9"/>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Nội dung</a:t>
            </a:r>
            <a:endParaRPr/>
          </a:p>
        </p:txBody>
      </p:sp>
      <p:sp>
        <p:nvSpPr>
          <p:cNvPr id="362" name="Google Shape;362;p29"/>
          <p:cNvSpPr txBox="1"/>
          <p:nvPr/>
        </p:nvSpPr>
        <p:spPr>
          <a:xfrm>
            <a:off x="1874700" y="1971924"/>
            <a:ext cx="4764600" cy="648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800">
                <a:solidFill>
                  <a:schemeClr val="dk1"/>
                </a:solidFill>
                <a:latin typeface="Syne"/>
                <a:ea typeface="Poppins SemiBold"/>
                <a:cs typeface="Poppins SemiBold"/>
                <a:sym typeface="Poppins SemiBold"/>
              </a:rPr>
              <a:t>Lý thuyết</a:t>
            </a:r>
            <a:endParaRPr sz="2400">
              <a:solidFill>
                <a:schemeClr val="dk1"/>
              </a:solidFill>
              <a:latin typeface="Syne"/>
              <a:ea typeface="Poppins SemiBold"/>
              <a:cs typeface="Poppins SemiBold"/>
              <a:sym typeface="Poppins SemiBold"/>
            </a:endParaRPr>
          </a:p>
        </p:txBody>
      </p:sp>
      <p:sp>
        <p:nvSpPr>
          <p:cNvPr id="364" name="Google Shape;364;p29"/>
          <p:cNvSpPr/>
          <p:nvPr/>
        </p:nvSpPr>
        <p:spPr>
          <a:xfrm>
            <a:off x="828725" y="2084574"/>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365" name="Google Shape;365;p29"/>
          <p:cNvCxnSpPr>
            <a:stCxn id="364" idx="6"/>
            <a:endCxn id="362" idx="1"/>
          </p:cNvCxnSpPr>
          <p:nvPr/>
        </p:nvCxnSpPr>
        <p:spPr>
          <a:xfrm>
            <a:off x="1251425" y="2295924"/>
            <a:ext cx="623400" cy="0"/>
          </a:xfrm>
          <a:prstGeom prst="straightConnector1">
            <a:avLst/>
          </a:prstGeom>
          <a:noFill/>
          <a:ln w="9525" cap="flat" cmpd="sng">
            <a:solidFill>
              <a:schemeClr val="dk1"/>
            </a:solidFill>
            <a:prstDash val="solid"/>
            <a:round/>
            <a:headEnd type="none" w="sm" len="sm"/>
            <a:tailEnd type="triangle" w="sm" len="sm"/>
          </a:ln>
        </p:spPr>
      </p:cxnSp>
      <p:sp>
        <p:nvSpPr>
          <p:cNvPr id="2" name="Google Shape;362;p29">
            <a:extLst>
              <a:ext uri="{FF2B5EF4-FFF2-40B4-BE49-F238E27FC236}">
                <a16:creationId xmlns:a16="http://schemas.microsoft.com/office/drawing/2014/main" id="{15CEBD05-1C84-34B0-DC6E-6444BB492C58}"/>
              </a:ext>
            </a:extLst>
          </p:cNvPr>
          <p:cNvSpPr txBox="1"/>
          <p:nvPr/>
        </p:nvSpPr>
        <p:spPr>
          <a:xfrm>
            <a:off x="1874700" y="3527175"/>
            <a:ext cx="4764600" cy="648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800">
                <a:solidFill>
                  <a:schemeClr val="dk1"/>
                </a:solidFill>
                <a:latin typeface="Syne"/>
                <a:ea typeface="Poppins SemiBold"/>
                <a:cs typeface="Poppins SemiBold"/>
                <a:sym typeface="Poppins SemiBold"/>
              </a:rPr>
              <a:t>Kết luận</a:t>
            </a:r>
            <a:endParaRPr sz="2400">
              <a:solidFill>
                <a:schemeClr val="dk1"/>
              </a:solidFill>
              <a:latin typeface="Syne"/>
              <a:ea typeface="Poppins SemiBold"/>
              <a:cs typeface="Poppins SemiBold"/>
              <a:sym typeface="Poppins SemiBold"/>
            </a:endParaRPr>
          </a:p>
        </p:txBody>
      </p:sp>
      <p:sp>
        <p:nvSpPr>
          <p:cNvPr id="3" name="Google Shape;364;p29">
            <a:extLst>
              <a:ext uri="{FF2B5EF4-FFF2-40B4-BE49-F238E27FC236}">
                <a16:creationId xmlns:a16="http://schemas.microsoft.com/office/drawing/2014/main" id="{C79266F7-6D88-1582-9C59-3CD1BA37773B}"/>
              </a:ext>
            </a:extLst>
          </p:cNvPr>
          <p:cNvSpPr/>
          <p:nvPr/>
        </p:nvSpPr>
        <p:spPr>
          <a:xfrm>
            <a:off x="828725" y="3639825"/>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4" name="Google Shape;365;p29">
            <a:extLst>
              <a:ext uri="{FF2B5EF4-FFF2-40B4-BE49-F238E27FC236}">
                <a16:creationId xmlns:a16="http://schemas.microsoft.com/office/drawing/2014/main" id="{FF0471FF-85CB-3897-B774-C835633FC138}"/>
              </a:ext>
            </a:extLst>
          </p:cNvPr>
          <p:cNvCxnSpPr>
            <a:stCxn id="3" idx="6"/>
            <a:endCxn id="2" idx="1"/>
          </p:cNvCxnSpPr>
          <p:nvPr/>
        </p:nvCxnSpPr>
        <p:spPr>
          <a:xfrm>
            <a:off x="1251425" y="3851175"/>
            <a:ext cx="623400" cy="0"/>
          </a:xfrm>
          <a:prstGeom prst="straightConnector1">
            <a:avLst/>
          </a:prstGeom>
          <a:noFill/>
          <a:ln w="9525" cap="flat" cmpd="sng">
            <a:solidFill>
              <a:schemeClr val="dk1"/>
            </a:solidFill>
            <a:prstDash val="solid"/>
            <a:round/>
            <a:headEnd type="none" w="sm" len="sm"/>
            <a:tailEnd type="triangle" w="sm" len="sm"/>
          </a:ln>
        </p:spPr>
      </p:cxnSp>
      <p:sp>
        <p:nvSpPr>
          <p:cNvPr id="5" name="Google Shape;362;p29">
            <a:extLst>
              <a:ext uri="{FF2B5EF4-FFF2-40B4-BE49-F238E27FC236}">
                <a16:creationId xmlns:a16="http://schemas.microsoft.com/office/drawing/2014/main" id="{28452A36-CA98-F25A-44AF-35A8F5DCDE1B}"/>
              </a:ext>
            </a:extLst>
          </p:cNvPr>
          <p:cNvSpPr txBox="1"/>
          <p:nvPr/>
        </p:nvSpPr>
        <p:spPr>
          <a:xfrm>
            <a:off x="1874700" y="1194298"/>
            <a:ext cx="4764600" cy="648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800">
                <a:solidFill>
                  <a:schemeClr val="dk1"/>
                </a:solidFill>
                <a:latin typeface="Syne"/>
                <a:ea typeface="Poppins SemiBold"/>
                <a:cs typeface="Poppins SemiBold"/>
                <a:sym typeface="Poppins SemiBold"/>
              </a:rPr>
              <a:t>Tổng quan điện toán đám mây</a:t>
            </a:r>
            <a:endParaRPr sz="2400">
              <a:solidFill>
                <a:schemeClr val="dk1"/>
              </a:solidFill>
              <a:latin typeface="Syne"/>
              <a:ea typeface="Poppins SemiBold"/>
              <a:cs typeface="Poppins SemiBold"/>
              <a:sym typeface="Poppins SemiBold"/>
            </a:endParaRPr>
          </a:p>
        </p:txBody>
      </p:sp>
      <p:sp>
        <p:nvSpPr>
          <p:cNvPr id="6" name="Google Shape;364;p29">
            <a:extLst>
              <a:ext uri="{FF2B5EF4-FFF2-40B4-BE49-F238E27FC236}">
                <a16:creationId xmlns:a16="http://schemas.microsoft.com/office/drawing/2014/main" id="{EFD93A1D-122B-FA8E-58E7-F7A58D8642A8}"/>
              </a:ext>
            </a:extLst>
          </p:cNvPr>
          <p:cNvSpPr/>
          <p:nvPr/>
        </p:nvSpPr>
        <p:spPr>
          <a:xfrm>
            <a:off x="828725" y="1306948"/>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7" name="Google Shape;365;p29">
            <a:extLst>
              <a:ext uri="{FF2B5EF4-FFF2-40B4-BE49-F238E27FC236}">
                <a16:creationId xmlns:a16="http://schemas.microsoft.com/office/drawing/2014/main" id="{6854C2D5-E081-D919-88CE-049A6350C24A}"/>
              </a:ext>
            </a:extLst>
          </p:cNvPr>
          <p:cNvCxnSpPr>
            <a:stCxn id="6" idx="6"/>
            <a:endCxn id="5" idx="1"/>
          </p:cNvCxnSpPr>
          <p:nvPr/>
        </p:nvCxnSpPr>
        <p:spPr>
          <a:xfrm>
            <a:off x="1251425" y="1518298"/>
            <a:ext cx="623400" cy="0"/>
          </a:xfrm>
          <a:prstGeom prst="straightConnector1">
            <a:avLst/>
          </a:prstGeom>
          <a:noFill/>
          <a:ln w="9525" cap="flat" cmpd="sng">
            <a:solidFill>
              <a:schemeClr val="dk1"/>
            </a:solidFill>
            <a:prstDash val="solid"/>
            <a:round/>
            <a:headEnd type="none" w="sm" len="sm"/>
            <a:tailEnd type="triangle" w="sm" len="sm"/>
          </a:ln>
        </p:spPr>
      </p:cxnSp>
      <p:sp>
        <p:nvSpPr>
          <p:cNvPr id="8" name="Google Shape;362;p29">
            <a:extLst>
              <a:ext uri="{FF2B5EF4-FFF2-40B4-BE49-F238E27FC236}">
                <a16:creationId xmlns:a16="http://schemas.microsoft.com/office/drawing/2014/main" id="{F528F971-B41A-C0C8-D12E-4A864BA8BC7F}"/>
              </a:ext>
            </a:extLst>
          </p:cNvPr>
          <p:cNvSpPr txBox="1"/>
          <p:nvPr/>
        </p:nvSpPr>
        <p:spPr>
          <a:xfrm>
            <a:off x="1874700" y="2749550"/>
            <a:ext cx="4764600" cy="648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800">
                <a:solidFill>
                  <a:schemeClr val="dk1"/>
                </a:solidFill>
                <a:latin typeface="Syne"/>
                <a:ea typeface="Poppins SemiBold"/>
                <a:cs typeface="Poppins SemiBold"/>
                <a:sym typeface="Poppins SemiBold"/>
              </a:rPr>
              <a:t>Triển khai</a:t>
            </a:r>
            <a:endParaRPr sz="2400">
              <a:solidFill>
                <a:schemeClr val="dk1"/>
              </a:solidFill>
              <a:latin typeface="Syne"/>
              <a:ea typeface="Poppins SemiBold"/>
              <a:cs typeface="Poppins SemiBold"/>
              <a:sym typeface="Poppins SemiBold"/>
            </a:endParaRPr>
          </a:p>
        </p:txBody>
      </p:sp>
      <p:sp>
        <p:nvSpPr>
          <p:cNvPr id="9" name="Google Shape;364;p29">
            <a:extLst>
              <a:ext uri="{FF2B5EF4-FFF2-40B4-BE49-F238E27FC236}">
                <a16:creationId xmlns:a16="http://schemas.microsoft.com/office/drawing/2014/main" id="{BB3A8C3B-C4BE-4F62-60E4-0DE168C69686}"/>
              </a:ext>
            </a:extLst>
          </p:cNvPr>
          <p:cNvSpPr/>
          <p:nvPr/>
        </p:nvSpPr>
        <p:spPr>
          <a:xfrm>
            <a:off x="828725" y="2862200"/>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10" name="Google Shape;365;p29">
            <a:extLst>
              <a:ext uri="{FF2B5EF4-FFF2-40B4-BE49-F238E27FC236}">
                <a16:creationId xmlns:a16="http://schemas.microsoft.com/office/drawing/2014/main" id="{1D9F1915-065D-E6A0-4FE5-E4570DF0F8D4}"/>
              </a:ext>
            </a:extLst>
          </p:cNvPr>
          <p:cNvCxnSpPr>
            <a:stCxn id="9" idx="6"/>
            <a:endCxn id="8" idx="1"/>
          </p:cNvCxnSpPr>
          <p:nvPr/>
        </p:nvCxnSpPr>
        <p:spPr>
          <a:xfrm>
            <a:off x="1251425" y="3073550"/>
            <a:ext cx="623400" cy="0"/>
          </a:xfrm>
          <a:prstGeom prst="straightConnector1">
            <a:avLst/>
          </a:prstGeom>
          <a:noFill/>
          <a:ln w="9525" cap="flat" cmpd="sng">
            <a:solidFill>
              <a:schemeClr val="dk1"/>
            </a:solidFill>
            <a:prstDash val="solid"/>
            <a:round/>
            <a:headEnd type="none" w="sm" len="sm"/>
            <a:tailEnd type="triangl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57" name="Picture 356">
            <a:extLst>
              <a:ext uri="{FF2B5EF4-FFF2-40B4-BE49-F238E27FC236}">
                <a16:creationId xmlns:a16="http://schemas.microsoft.com/office/drawing/2014/main" id="{5827ACF7-BDA7-0A09-2642-0BECDD71F29B}"/>
              </a:ext>
            </a:extLst>
          </p:cNvPr>
          <p:cNvPicPr>
            <a:picLocks noChangeAspect="1"/>
          </p:cNvPicPr>
          <p:nvPr/>
        </p:nvPicPr>
        <p:blipFill>
          <a:blip r:embed="rId3"/>
          <a:stretch>
            <a:fillRect/>
          </a:stretch>
        </p:blipFill>
        <p:spPr>
          <a:xfrm>
            <a:off x="1542641" y="1980266"/>
            <a:ext cx="6058717" cy="2428535"/>
          </a:xfrm>
          <a:prstGeom prst="rect">
            <a:avLst/>
          </a:prstGeom>
        </p:spPr>
      </p:pic>
      <p:sp>
        <p:nvSpPr>
          <p:cNvPr id="8" name="Google Shape;414;p34">
            <a:extLst>
              <a:ext uri="{FF2B5EF4-FFF2-40B4-BE49-F238E27FC236}">
                <a16:creationId xmlns:a16="http://schemas.microsoft.com/office/drawing/2014/main" id="{43110A4C-E6C5-14F8-8443-2182752598B7}"/>
              </a:ext>
            </a:extLst>
          </p:cNvPr>
          <p:cNvSpPr/>
          <p:nvPr/>
        </p:nvSpPr>
        <p:spPr>
          <a:xfrm>
            <a:off x="416796" y="1377361"/>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9" name="Google Shape;415;p34">
            <a:extLst>
              <a:ext uri="{FF2B5EF4-FFF2-40B4-BE49-F238E27FC236}">
                <a16:creationId xmlns:a16="http://schemas.microsoft.com/office/drawing/2014/main" id="{902F578E-FE95-2521-FC4C-8D9AC9084214}"/>
              </a:ext>
            </a:extLst>
          </p:cNvPr>
          <p:cNvCxnSpPr>
            <a:cxnSpLocks/>
            <a:stCxn id="8" idx="6"/>
            <a:endCxn id="7" idx="1"/>
          </p:cNvCxnSpPr>
          <p:nvPr/>
        </p:nvCxnSpPr>
        <p:spPr>
          <a:xfrm>
            <a:off x="839496" y="1588711"/>
            <a:ext cx="366721" cy="0"/>
          </a:xfrm>
          <a:prstGeom prst="straightConnector1">
            <a:avLst/>
          </a:prstGeom>
          <a:noFill/>
          <a:ln w="9525" cap="flat" cmpd="sng">
            <a:solidFill>
              <a:schemeClr val="dk1"/>
            </a:solidFill>
            <a:prstDash val="solid"/>
            <a:round/>
            <a:headEnd type="none" w="sm" len="sm"/>
            <a:tailEnd type="triangle" w="sm" len="sm"/>
          </a:ln>
        </p:spPr>
      </p:cxnSp>
      <p:sp>
        <p:nvSpPr>
          <p:cNvPr id="7" name="Google Shape;409;p34">
            <a:extLst>
              <a:ext uri="{FF2B5EF4-FFF2-40B4-BE49-F238E27FC236}">
                <a16:creationId xmlns:a16="http://schemas.microsoft.com/office/drawing/2014/main" id="{A8A7797F-592E-8B0C-5B12-896618FCE5FF}"/>
              </a:ext>
            </a:extLst>
          </p:cNvPr>
          <p:cNvSpPr txBox="1">
            <a:spLocks/>
          </p:cNvSpPr>
          <p:nvPr/>
        </p:nvSpPr>
        <p:spPr>
          <a:xfrm>
            <a:off x="1206217" y="999211"/>
            <a:ext cx="6736771" cy="1179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Syne"/>
              <a:buNone/>
              <a:defRPr sz="1800"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l"/>
            <a:r>
              <a:rPr lang="en-US" sz="2400" i="1">
                <a:latin typeface="Syne"/>
              </a:rPr>
              <a:t>M</a:t>
            </a:r>
            <a:r>
              <a:rPr lang="vi-VN" sz="2400" i="1">
                <a:latin typeface="Syne"/>
              </a:rPr>
              <a:t>ô hình điện toán cho phép người dùng truy cập các tài nguyên </a:t>
            </a:r>
            <a:r>
              <a:rPr lang="en-US" sz="2400" i="1">
                <a:latin typeface="Syne"/>
              </a:rPr>
              <a:t>tính toán</a:t>
            </a:r>
            <a:r>
              <a:rPr lang="vi-VN" sz="2400" i="1">
                <a:latin typeface="Syne"/>
              </a:rPr>
              <a:t>, lưu trữ và ứng dụng qua Internet</a:t>
            </a:r>
            <a:r>
              <a:rPr lang="en-US" sz="2400" i="1">
                <a:latin typeface="Syne"/>
              </a:rPr>
              <a:t>.</a:t>
            </a:r>
            <a:endParaRPr lang="en-US" sz="2400">
              <a:latin typeface="Syne"/>
            </a:endParaRPr>
          </a:p>
        </p:txBody>
      </p:sp>
      <p:cxnSp>
        <p:nvCxnSpPr>
          <p:cNvPr id="10" name="Google Shape;416;p34">
            <a:extLst>
              <a:ext uri="{FF2B5EF4-FFF2-40B4-BE49-F238E27FC236}">
                <a16:creationId xmlns:a16="http://schemas.microsoft.com/office/drawing/2014/main" id="{BFAC8912-F2BA-C68A-8BCC-C0054AFA111B}"/>
              </a:ext>
            </a:extLst>
          </p:cNvPr>
          <p:cNvCxnSpPr>
            <a:cxnSpLocks/>
            <a:stCxn id="8" idx="0"/>
          </p:cNvCxnSpPr>
          <p:nvPr/>
        </p:nvCxnSpPr>
        <p:spPr>
          <a:xfrm flipV="1">
            <a:off x="628146" y="920736"/>
            <a:ext cx="0" cy="456625"/>
          </a:xfrm>
          <a:prstGeom prst="straightConnector1">
            <a:avLst/>
          </a:prstGeom>
          <a:noFill/>
          <a:ln w="9525" cap="flat" cmpd="sng">
            <a:solidFill>
              <a:schemeClr val="dk1"/>
            </a:solidFill>
            <a:prstDash val="solid"/>
            <a:round/>
            <a:headEnd type="none" w="med" len="med"/>
            <a:tailEnd type="none" w="med" len="med"/>
          </a:ln>
        </p:spPr>
      </p:cxnSp>
      <p:grpSp>
        <p:nvGrpSpPr>
          <p:cNvPr id="359" name="Group 358">
            <a:extLst>
              <a:ext uri="{FF2B5EF4-FFF2-40B4-BE49-F238E27FC236}">
                <a16:creationId xmlns:a16="http://schemas.microsoft.com/office/drawing/2014/main" id="{93195293-EF95-1DEA-04DB-1482C094147B}"/>
              </a:ext>
            </a:extLst>
          </p:cNvPr>
          <p:cNvGrpSpPr/>
          <p:nvPr/>
        </p:nvGrpSpPr>
        <p:grpSpPr>
          <a:xfrm>
            <a:off x="6058190" y="1800061"/>
            <a:ext cx="1832940" cy="360411"/>
            <a:chOff x="2299511" y="1709552"/>
            <a:chExt cx="1832940" cy="360411"/>
          </a:xfrm>
        </p:grpSpPr>
        <p:grpSp>
          <p:nvGrpSpPr>
            <p:cNvPr id="11" name="Google Shape;11845;p58">
              <a:extLst>
                <a:ext uri="{FF2B5EF4-FFF2-40B4-BE49-F238E27FC236}">
                  <a16:creationId xmlns:a16="http://schemas.microsoft.com/office/drawing/2014/main" id="{518ACC4E-39E2-9BCA-E738-474A058D0F60}"/>
                </a:ext>
              </a:extLst>
            </p:cNvPr>
            <p:cNvGrpSpPr/>
            <p:nvPr/>
          </p:nvGrpSpPr>
          <p:grpSpPr>
            <a:xfrm>
              <a:off x="3293771" y="1754052"/>
              <a:ext cx="337684" cy="314194"/>
              <a:chOff x="6099375" y="2456075"/>
              <a:chExt cx="337684" cy="314194"/>
            </a:xfrm>
          </p:grpSpPr>
          <p:sp>
            <p:nvSpPr>
              <p:cNvPr id="12" name="Google Shape;11846;p58">
                <a:extLst>
                  <a:ext uri="{FF2B5EF4-FFF2-40B4-BE49-F238E27FC236}">
                    <a16:creationId xmlns:a16="http://schemas.microsoft.com/office/drawing/2014/main" id="{39F20942-F9CD-DD48-F63D-CA451CD62BD5}"/>
                  </a:ext>
                </a:extLst>
              </p:cNvPr>
              <p:cNvSpPr/>
              <p:nvPr/>
            </p:nvSpPr>
            <p:spPr>
              <a:xfrm>
                <a:off x="6099375" y="2456075"/>
                <a:ext cx="337684" cy="314194"/>
              </a:xfrm>
              <a:custGeom>
                <a:avLst/>
                <a:gdLst/>
                <a:ahLst/>
                <a:cxnLst/>
                <a:rect l="l" t="t" r="r" b="b"/>
                <a:pathLst>
                  <a:path w="10609" h="9871" extrusionOk="0">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47;p58">
                <a:extLst>
                  <a:ext uri="{FF2B5EF4-FFF2-40B4-BE49-F238E27FC236}">
                    <a16:creationId xmlns:a16="http://schemas.microsoft.com/office/drawing/2014/main" id="{2288B2AE-AD5D-E862-9854-AF247D960A0B}"/>
                  </a:ext>
                </a:extLst>
              </p:cNvPr>
              <p:cNvSpPr/>
              <p:nvPr/>
            </p:nvSpPr>
            <p:spPr>
              <a:xfrm>
                <a:off x="6306652" y="2638748"/>
                <a:ext cx="59904" cy="59522"/>
              </a:xfrm>
              <a:custGeom>
                <a:avLst/>
                <a:gdLst/>
                <a:ahLst/>
                <a:cxnLst/>
                <a:rect l="l" t="t" r="r" b="b"/>
                <a:pathLst>
                  <a:path w="1882" h="1870" extrusionOk="0">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1673;p58">
              <a:extLst>
                <a:ext uri="{FF2B5EF4-FFF2-40B4-BE49-F238E27FC236}">
                  <a16:creationId xmlns:a16="http://schemas.microsoft.com/office/drawing/2014/main" id="{CCFB6AF6-2896-60F8-3737-2934E640622C}"/>
                </a:ext>
              </a:extLst>
            </p:cNvPr>
            <p:cNvGrpSpPr/>
            <p:nvPr/>
          </p:nvGrpSpPr>
          <p:grpSpPr>
            <a:xfrm>
              <a:off x="2805504" y="1729167"/>
              <a:ext cx="356655" cy="335425"/>
              <a:chOff x="849016" y="2903255"/>
              <a:chExt cx="356655" cy="335425"/>
            </a:xfrm>
          </p:grpSpPr>
          <p:sp>
            <p:nvSpPr>
              <p:cNvPr id="15" name="Google Shape;11674;p58">
                <a:extLst>
                  <a:ext uri="{FF2B5EF4-FFF2-40B4-BE49-F238E27FC236}">
                    <a16:creationId xmlns:a16="http://schemas.microsoft.com/office/drawing/2014/main" id="{19FB50B3-97B2-CF77-A1F0-583156579EA1}"/>
                  </a:ext>
                </a:extLst>
              </p:cNvPr>
              <p:cNvSpPr/>
              <p:nvPr/>
            </p:nvSpPr>
            <p:spPr>
              <a:xfrm>
                <a:off x="849016" y="2903255"/>
                <a:ext cx="356655" cy="335425"/>
              </a:xfrm>
              <a:custGeom>
                <a:avLst/>
                <a:gdLst/>
                <a:ahLst/>
                <a:cxnLst/>
                <a:rect l="l" t="t" r="r" b="b"/>
                <a:pathLst>
                  <a:path w="11205" h="10538" extrusionOk="0">
                    <a:moveTo>
                      <a:pt x="9835" y="3192"/>
                    </a:moveTo>
                    <a:lnTo>
                      <a:pt x="9835" y="3680"/>
                    </a:lnTo>
                    <a:lnTo>
                      <a:pt x="2692" y="3680"/>
                    </a:lnTo>
                    <a:cubicBezTo>
                      <a:pt x="2608" y="3680"/>
                      <a:pt x="2525" y="3751"/>
                      <a:pt x="2525" y="3847"/>
                    </a:cubicBezTo>
                    <a:cubicBezTo>
                      <a:pt x="2525" y="3930"/>
                      <a:pt x="2608" y="4013"/>
                      <a:pt x="2692" y="4013"/>
                    </a:cubicBezTo>
                    <a:lnTo>
                      <a:pt x="10824" y="4013"/>
                    </a:lnTo>
                    <a:cubicBezTo>
                      <a:pt x="10847" y="4013"/>
                      <a:pt x="10883" y="4037"/>
                      <a:pt x="10883" y="4073"/>
                    </a:cubicBezTo>
                    <a:lnTo>
                      <a:pt x="10883" y="6478"/>
                    </a:lnTo>
                    <a:cubicBezTo>
                      <a:pt x="10883" y="6514"/>
                      <a:pt x="10847" y="6537"/>
                      <a:pt x="10824" y="6537"/>
                    </a:cubicBezTo>
                    <a:lnTo>
                      <a:pt x="382" y="6537"/>
                    </a:lnTo>
                    <a:cubicBezTo>
                      <a:pt x="358" y="6537"/>
                      <a:pt x="322" y="6502"/>
                      <a:pt x="322" y="6478"/>
                    </a:cubicBezTo>
                    <a:lnTo>
                      <a:pt x="322" y="4073"/>
                    </a:lnTo>
                    <a:cubicBezTo>
                      <a:pt x="322" y="4037"/>
                      <a:pt x="358" y="4013"/>
                      <a:pt x="382" y="4013"/>
                    </a:cubicBezTo>
                    <a:lnTo>
                      <a:pt x="2025" y="4013"/>
                    </a:lnTo>
                    <a:cubicBezTo>
                      <a:pt x="2108" y="4013"/>
                      <a:pt x="2192" y="3930"/>
                      <a:pt x="2192" y="3847"/>
                    </a:cubicBezTo>
                    <a:cubicBezTo>
                      <a:pt x="2192" y="3751"/>
                      <a:pt x="2108" y="3680"/>
                      <a:pt x="2025" y="3680"/>
                    </a:cubicBezTo>
                    <a:lnTo>
                      <a:pt x="1394" y="3680"/>
                    </a:lnTo>
                    <a:lnTo>
                      <a:pt x="1394" y="3192"/>
                    </a:lnTo>
                    <a:close/>
                    <a:moveTo>
                      <a:pt x="9824" y="6871"/>
                    </a:moveTo>
                    <a:lnTo>
                      <a:pt x="9824" y="7359"/>
                    </a:lnTo>
                    <a:lnTo>
                      <a:pt x="1382" y="7359"/>
                    </a:lnTo>
                    <a:lnTo>
                      <a:pt x="1382" y="6871"/>
                    </a:lnTo>
                    <a:close/>
                    <a:moveTo>
                      <a:pt x="382" y="1"/>
                    </a:moveTo>
                    <a:cubicBezTo>
                      <a:pt x="179" y="1"/>
                      <a:pt x="1" y="180"/>
                      <a:pt x="1" y="394"/>
                    </a:cubicBezTo>
                    <a:lnTo>
                      <a:pt x="1" y="2799"/>
                    </a:lnTo>
                    <a:cubicBezTo>
                      <a:pt x="1" y="3013"/>
                      <a:pt x="179" y="3192"/>
                      <a:pt x="382" y="3192"/>
                    </a:cubicBezTo>
                    <a:lnTo>
                      <a:pt x="1061" y="3192"/>
                    </a:lnTo>
                    <a:lnTo>
                      <a:pt x="1061" y="3680"/>
                    </a:lnTo>
                    <a:lnTo>
                      <a:pt x="382" y="3680"/>
                    </a:lnTo>
                    <a:cubicBezTo>
                      <a:pt x="179" y="3680"/>
                      <a:pt x="1" y="3859"/>
                      <a:pt x="1" y="4073"/>
                    </a:cubicBezTo>
                    <a:lnTo>
                      <a:pt x="1" y="6478"/>
                    </a:lnTo>
                    <a:cubicBezTo>
                      <a:pt x="1" y="6692"/>
                      <a:pt x="179" y="6871"/>
                      <a:pt x="382" y="6871"/>
                    </a:cubicBezTo>
                    <a:lnTo>
                      <a:pt x="1061" y="6871"/>
                    </a:lnTo>
                    <a:lnTo>
                      <a:pt x="1061" y="7359"/>
                    </a:lnTo>
                    <a:lnTo>
                      <a:pt x="382" y="7359"/>
                    </a:lnTo>
                    <a:cubicBezTo>
                      <a:pt x="179" y="7359"/>
                      <a:pt x="1" y="7538"/>
                      <a:pt x="1" y="7740"/>
                    </a:cubicBezTo>
                    <a:lnTo>
                      <a:pt x="1" y="10157"/>
                    </a:lnTo>
                    <a:cubicBezTo>
                      <a:pt x="1" y="10359"/>
                      <a:pt x="179" y="10538"/>
                      <a:pt x="382" y="10538"/>
                    </a:cubicBezTo>
                    <a:lnTo>
                      <a:pt x="5002" y="10538"/>
                    </a:lnTo>
                    <a:cubicBezTo>
                      <a:pt x="5085" y="10538"/>
                      <a:pt x="5168" y="10466"/>
                      <a:pt x="5168" y="10383"/>
                    </a:cubicBezTo>
                    <a:cubicBezTo>
                      <a:pt x="5168" y="10288"/>
                      <a:pt x="5085" y="10216"/>
                      <a:pt x="5002" y="10216"/>
                    </a:cubicBezTo>
                    <a:lnTo>
                      <a:pt x="382" y="10216"/>
                    </a:lnTo>
                    <a:cubicBezTo>
                      <a:pt x="358" y="10216"/>
                      <a:pt x="322" y="10181"/>
                      <a:pt x="322" y="10157"/>
                    </a:cubicBezTo>
                    <a:lnTo>
                      <a:pt x="322" y="7740"/>
                    </a:lnTo>
                    <a:cubicBezTo>
                      <a:pt x="322" y="7716"/>
                      <a:pt x="358" y="7680"/>
                      <a:pt x="382" y="7680"/>
                    </a:cubicBezTo>
                    <a:lnTo>
                      <a:pt x="10824" y="7680"/>
                    </a:lnTo>
                    <a:cubicBezTo>
                      <a:pt x="10847" y="7680"/>
                      <a:pt x="10883" y="7716"/>
                      <a:pt x="10883" y="7740"/>
                    </a:cubicBezTo>
                    <a:lnTo>
                      <a:pt x="10883" y="10157"/>
                    </a:lnTo>
                    <a:cubicBezTo>
                      <a:pt x="10883" y="10181"/>
                      <a:pt x="10847" y="10216"/>
                      <a:pt x="10824" y="10216"/>
                    </a:cubicBezTo>
                    <a:lnTo>
                      <a:pt x="5716" y="10216"/>
                    </a:lnTo>
                    <a:cubicBezTo>
                      <a:pt x="5621" y="10216"/>
                      <a:pt x="5549" y="10288"/>
                      <a:pt x="5549" y="10383"/>
                    </a:cubicBezTo>
                    <a:cubicBezTo>
                      <a:pt x="5549" y="10466"/>
                      <a:pt x="5621" y="10538"/>
                      <a:pt x="5716" y="10538"/>
                    </a:cubicBezTo>
                    <a:lnTo>
                      <a:pt x="10824" y="10538"/>
                    </a:lnTo>
                    <a:cubicBezTo>
                      <a:pt x="11026" y="10538"/>
                      <a:pt x="11205" y="10359"/>
                      <a:pt x="11205" y="10157"/>
                    </a:cubicBezTo>
                    <a:lnTo>
                      <a:pt x="11205" y="7740"/>
                    </a:lnTo>
                    <a:cubicBezTo>
                      <a:pt x="11205" y="7538"/>
                      <a:pt x="11026" y="7359"/>
                      <a:pt x="10824" y="7359"/>
                    </a:cubicBezTo>
                    <a:lnTo>
                      <a:pt x="10145" y="7359"/>
                    </a:lnTo>
                    <a:lnTo>
                      <a:pt x="10145" y="6871"/>
                    </a:lnTo>
                    <a:lnTo>
                      <a:pt x="10824" y="6871"/>
                    </a:lnTo>
                    <a:cubicBezTo>
                      <a:pt x="11026" y="6871"/>
                      <a:pt x="11205" y="6692"/>
                      <a:pt x="11205" y="6478"/>
                    </a:cubicBezTo>
                    <a:lnTo>
                      <a:pt x="11205" y="4073"/>
                    </a:lnTo>
                    <a:cubicBezTo>
                      <a:pt x="11205" y="3859"/>
                      <a:pt x="11026" y="3680"/>
                      <a:pt x="10824" y="3680"/>
                    </a:cubicBezTo>
                    <a:lnTo>
                      <a:pt x="10145" y="3680"/>
                    </a:lnTo>
                    <a:lnTo>
                      <a:pt x="10145" y="3192"/>
                    </a:lnTo>
                    <a:lnTo>
                      <a:pt x="10824" y="3192"/>
                    </a:lnTo>
                    <a:cubicBezTo>
                      <a:pt x="11026" y="3192"/>
                      <a:pt x="11205" y="3013"/>
                      <a:pt x="11205" y="2799"/>
                    </a:cubicBezTo>
                    <a:lnTo>
                      <a:pt x="11205" y="394"/>
                    </a:lnTo>
                    <a:cubicBezTo>
                      <a:pt x="11205" y="180"/>
                      <a:pt x="11026" y="1"/>
                      <a:pt x="10824" y="1"/>
                    </a:cubicBezTo>
                    <a:lnTo>
                      <a:pt x="9716" y="1"/>
                    </a:lnTo>
                    <a:cubicBezTo>
                      <a:pt x="9633" y="1"/>
                      <a:pt x="9550" y="72"/>
                      <a:pt x="9550" y="168"/>
                    </a:cubicBezTo>
                    <a:cubicBezTo>
                      <a:pt x="9550" y="251"/>
                      <a:pt x="9633" y="334"/>
                      <a:pt x="9716" y="334"/>
                    </a:cubicBezTo>
                    <a:lnTo>
                      <a:pt x="10824" y="334"/>
                    </a:lnTo>
                    <a:cubicBezTo>
                      <a:pt x="10847" y="334"/>
                      <a:pt x="10883" y="358"/>
                      <a:pt x="10883" y="394"/>
                    </a:cubicBezTo>
                    <a:lnTo>
                      <a:pt x="10883" y="2799"/>
                    </a:lnTo>
                    <a:cubicBezTo>
                      <a:pt x="10883" y="2835"/>
                      <a:pt x="10847" y="2858"/>
                      <a:pt x="10824" y="2858"/>
                    </a:cubicBezTo>
                    <a:lnTo>
                      <a:pt x="382" y="2858"/>
                    </a:lnTo>
                    <a:cubicBezTo>
                      <a:pt x="358" y="2858"/>
                      <a:pt x="322" y="2835"/>
                      <a:pt x="322" y="2799"/>
                    </a:cubicBezTo>
                    <a:lnTo>
                      <a:pt x="322" y="394"/>
                    </a:lnTo>
                    <a:cubicBezTo>
                      <a:pt x="322" y="358"/>
                      <a:pt x="358" y="334"/>
                      <a:pt x="382" y="334"/>
                    </a:cubicBezTo>
                    <a:lnTo>
                      <a:pt x="9062" y="334"/>
                    </a:lnTo>
                    <a:cubicBezTo>
                      <a:pt x="9157" y="334"/>
                      <a:pt x="9228" y="251"/>
                      <a:pt x="9228" y="168"/>
                    </a:cubicBezTo>
                    <a:cubicBezTo>
                      <a:pt x="9228" y="72"/>
                      <a:pt x="9157" y="1"/>
                      <a:pt x="90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75;p58">
                <a:extLst>
                  <a:ext uri="{FF2B5EF4-FFF2-40B4-BE49-F238E27FC236}">
                    <a16:creationId xmlns:a16="http://schemas.microsoft.com/office/drawing/2014/main" id="{5F4F5E52-5145-CFB8-727F-CD9C5CBAEC66}"/>
                  </a:ext>
                </a:extLst>
              </p:cNvPr>
              <p:cNvSpPr/>
              <p:nvPr/>
            </p:nvSpPr>
            <p:spPr>
              <a:xfrm>
                <a:off x="1137046" y="2932825"/>
                <a:ext cx="43607" cy="43607"/>
              </a:xfrm>
              <a:custGeom>
                <a:avLst/>
                <a:gdLst/>
                <a:ahLst/>
                <a:cxnLst/>
                <a:rect l="l" t="t" r="r" b="b"/>
                <a:pathLst>
                  <a:path w="1370" h="1370" extrusionOk="0">
                    <a:moveTo>
                      <a:pt x="679" y="322"/>
                    </a:moveTo>
                    <a:cubicBezTo>
                      <a:pt x="882" y="322"/>
                      <a:pt x="1036" y="489"/>
                      <a:pt x="1036" y="679"/>
                    </a:cubicBezTo>
                    <a:cubicBezTo>
                      <a:pt x="1036" y="882"/>
                      <a:pt x="882" y="1036"/>
                      <a:pt x="679" y="1036"/>
                    </a:cubicBezTo>
                    <a:cubicBezTo>
                      <a:pt x="489" y="1036"/>
                      <a:pt x="322" y="870"/>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76;p58">
                <a:extLst>
                  <a:ext uri="{FF2B5EF4-FFF2-40B4-BE49-F238E27FC236}">
                    <a16:creationId xmlns:a16="http://schemas.microsoft.com/office/drawing/2014/main" id="{22CF3F72-BB3E-21CC-9A5B-D334A66CB46E}"/>
                  </a:ext>
                </a:extLst>
              </p:cNvPr>
              <p:cNvSpPr/>
              <p:nvPr/>
            </p:nvSpPr>
            <p:spPr>
              <a:xfrm>
                <a:off x="1080579" y="2932825"/>
                <a:ext cx="43607" cy="43607"/>
              </a:xfrm>
              <a:custGeom>
                <a:avLst/>
                <a:gdLst/>
                <a:ahLst/>
                <a:cxnLst/>
                <a:rect l="l" t="t" r="r" b="b"/>
                <a:pathLst>
                  <a:path w="1370" h="1370" extrusionOk="0">
                    <a:moveTo>
                      <a:pt x="691" y="322"/>
                    </a:moveTo>
                    <a:cubicBezTo>
                      <a:pt x="882" y="322"/>
                      <a:pt x="1048" y="489"/>
                      <a:pt x="1048" y="679"/>
                    </a:cubicBezTo>
                    <a:cubicBezTo>
                      <a:pt x="1048" y="882"/>
                      <a:pt x="882" y="1036"/>
                      <a:pt x="691" y="1036"/>
                    </a:cubicBezTo>
                    <a:cubicBezTo>
                      <a:pt x="489" y="1036"/>
                      <a:pt x="334" y="870"/>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77;p58">
                <a:extLst>
                  <a:ext uri="{FF2B5EF4-FFF2-40B4-BE49-F238E27FC236}">
                    <a16:creationId xmlns:a16="http://schemas.microsoft.com/office/drawing/2014/main" id="{C454EB4C-34DB-E4EF-7403-A4C09A4F719C}"/>
                  </a:ext>
                </a:extLst>
              </p:cNvPr>
              <p:cNvSpPr/>
              <p:nvPr/>
            </p:nvSpPr>
            <p:spPr>
              <a:xfrm>
                <a:off x="879350" y="2949122"/>
                <a:ext cx="187988" cy="10631"/>
              </a:xfrm>
              <a:custGeom>
                <a:avLst/>
                <a:gdLst/>
                <a:ahLst/>
                <a:cxnLst/>
                <a:rect l="l" t="t" r="r" b="b"/>
                <a:pathLst>
                  <a:path w="5906" h="334" extrusionOk="0">
                    <a:moveTo>
                      <a:pt x="167" y="1"/>
                    </a:moveTo>
                    <a:cubicBezTo>
                      <a:pt x="72" y="1"/>
                      <a:pt x="0" y="84"/>
                      <a:pt x="0" y="167"/>
                    </a:cubicBezTo>
                    <a:cubicBezTo>
                      <a:pt x="0" y="263"/>
                      <a:pt x="72" y="334"/>
                      <a:pt x="167" y="334"/>
                    </a:cubicBezTo>
                    <a:lnTo>
                      <a:pt x="5739" y="334"/>
                    </a:lnTo>
                    <a:cubicBezTo>
                      <a:pt x="5834" y="334"/>
                      <a:pt x="5906" y="263"/>
                      <a:pt x="5906" y="167"/>
                    </a:cubicBezTo>
                    <a:cubicBezTo>
                      <a:pt x="5906" y="84"/>
                      <a:pt x="5834" y="1"/>
                      <a:pt x="57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678;p58">
                <a:extLst>
                  <a:ext uri="{FF2B5EF4-FFF2-40B4-BE49-F238E27FC236}">
                    <a16:creationId xmlns:a16="http://schemas.microsoft.com/office/drawing/2014/main" id="{8B725A80-0214-7D9D-D598-9F84C028DC63}"/>
                  </a:ext>
                </a:extLst>
              </p:cNvPr>
              <p:cNvSpPr/>
              <p:nvPr/>
            </p:nvSpPr>
            <p:spPr>
              <a:xfrm>
                <a:off x="1137046" y="3050309"/>
                <a:ext cx="43607" cy="43607"/>
              </a:xfrm>
              <a:custGeom>
                <a:avLst/>
                <a:gdLst/>
                <a:ahLst/>
                <a:cxnLst/>
                <a:rect l="l" t="t" r="r" b="b"/>
                <a:pathLst>
                  <a:path w="1370" h="1370" extrusionOk="0">
                    <a:moveTo>
                      <a:pt x="679" y="322"/>
                    </a:moveTo>
                    <a:cubicBezTo>
                      <a:pt x="882" y="322"/>
                      <a:pt x="1036" y="489"/>
                      <a:pt x="1036" y="679"/>
                    </a:cubicBezTo>
                    <a:cubicBezTo>
                      <a:pt x="1036" y="882"/>
                      <a:pt x="882" y="1036"/>
                      <a:pt x="679" y="1036"/>
                    </a:cubicBezTo>
                    <a:cubicBezTo>
                      <a:pt x="489" y="1036"/>
                      <a:pt x="322" y="882"/>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679;p58">
                <a:extLst>
                  <a:ext uri="{FF2B5EF4-FFF2-40B4-BE49-F238E27FC236}">
                    <a16:creationId xmlns:a16="http://schemas.microsoft.com/office/drawing/2014/main" id="{0C4AEBFC-1E4B-1A5B-E0C5-4CA02AD42062}"/>
                  </a:ext>
                </a:extLst>
              </p:cNvPr>
              <p:cNvSpPr/>
              <p:nvPr/>
            </p:nvSpPr>
            <p:spPr>
              <a:xfrm>
                <a:off x="1080579" y="3050309"/>
                <a:ext cx="43607" cy="43607"/>
              </a:xfrm>
              <a:custGeom>
                <a:avLst/>
                <a:gdLst/>
                <a:ahLst/>
                <a:cxnLst/>
                <a:rect l="l" t="t" r="r" b="b"/>
                <a:pathLst>
                  <a:path w="1370" h="1370" extrusionOk="0">
                    <a:moveTo>
                      <a:pt x="691" y="322"/>
                    </a:moveTo>
                    <a:cubicBezTo>
                      <a:pt x="882" y="322"/>
                      <a:pt x="1048" y="489"/>
                      <a:pt x="1048" y="679"/>
                    </a:cubicBezTo>
                    <a:cubicBezTo>
                      <a:pt x="1048" y="882"/>
                      <a:pt x="882" y="1036"/>
                      <a:pt x="691" y="1036"/>
                    </a:cubicBezTo>
                    <a:cubicBezTo>
                      <a:pt x="489" y="1036"/>
                      <a:pt x="334" y="882"/>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680;p58">
                <a:extLst>
                  <a:ext uri="{FF2B5EF4-FFF2-40B4-BE49-F238E27FC236}">
                    <a16:creationId xmlns:a16="http://schemas.microsoft.com/office/drawing/2014/main" id="{3B44A653-36F4-5C15-FC11-4C63A60E0B65}"/>
                  </a:ext>
                </a:extLst>
              </p:cNvPr>
              <p:cNvSpPr/>
              <p:nvPr/>
            </p:nvSpPr>
            <p:spPr>
              <a:xfrm>
                <a:off x="879350" y="3066988"/>
                <a:ext cx="187988" cy="10249"/>
              </a:xfrm>
              <a:custGeom>
                <a:avLst/>
                <a:gdLst/>
                <a:ahLst/>
                <a:cxnLst/>
                <a:rect l="l" t="t" r="r" b="b"/>
                <a:pathLst>
                  <a:path w="5906" h="322" extrusionOk="0">
                    <a:moveTo>
                      <a:pt x="167" y="0"/>
                    </a:moveTo>
                    <a:cubicBezTo>
                      <a:pt x="72" y="0"/>
                      <a:pt x="0" y="72"/>
                      <a:pt x="0" y="155"/>
                    </a:cubicBezTo>
                    <a:cubicBezTo>
                      <a:pt x="0" y="250"/>
                      <a:pt x="72" y="322"/>
                      <a:pt x="167" y="322"/>
                    </a:cubicBezTo>
                    <a:lnTo>
                      <a:pt x="5739" y="322"/>
                    </a:lnTo>
                    <a:cubicBezTo>
                      <a:pt x="5834" y="322"/>
                      <a:pt x="5906" y="250"/>
                      <a:pt x="5906" y="155"/>
                    </a:cubicBezTo>
                    <a:cubicBezTo>
                      <a:pt x="5906" y="72"/>
                      <a:pt x="5834" y="0"/>
                      <a:pt x="57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681;p58">
                <a:extLst>
                  <a:ext uri="{FF2B5EF4-FFF2-40B4-BE49-F238E27FC236}">
                    <a16:creationId xmlns:a16="http://schemas.microsoft.com/office/drawing/2014/main" id="{6E88662F-2492-F407-DF66-4394608426B4}"/>
                  </a:ext>
                </a:extLst>
              </p:cNvPr>
              <p:cNvSpPr/>
              <p:nvPr/>
            </p:nvSpPr>
            <p:spPr>
              <a:xfrm>
                <a:off x="1137046" y="3167794"/>
                <a:ext cx="43607" cy="43607"/>
              </a:xfrm>
              <a:custGeom>
                <a:avLst/>
                <a:gdLst/>
                <a:ahLst/>
                <a:cxnLst/>
                <a:rect l="l" t="t" r="r" b="b"/>
                <a:pathLst>
                  <a:path w="1370" h="1370" extrusionOk="0">
                    <a:moveTo>
                      <a:pt x="679" y="310"/>
                    </a:moveTo>
                    <a:cubicBezTo>
                      <a:pt x="882" y="310"/>
                      <a:pt x="1036" y="477"/>
                      <a:pt x="1036" y="667"/>
                    </a:cubicBezTo>
                    <a:cubicBezTo>
                      <a:pt x="1036" y="870"/>
                      <a:pt x="882" y="1024"/>
                      <a:pt x="679" y="1024"/>
                    </a:cubicBezTo>
                    <a:cubicBezTo>
                      <a:pt x="489" y="1024"/>
                      <a:pt x="322" y="858"/>
                      <a:pt x="322" y="667"/>
                    </a:cubicBezTo>
                    <a:cubicBezTo>
                      <a:pt x="322" y="477"/>
                      <a:pt x="489" y="310"/>
                      <a:pt x="679" y="310"/>
                    </a:cubicBezTo>
                    <a:close/>
                    <a:moveTo>
                      <a:pt x="679" y="0"/>
                    </a:moveTo>
                    <a:cubicBezTo>
                      <a:pt x="310" y="0"/>
                      <a:pt x="1" y="310"/>
                      <a:pt x="1" y="679"/>
                    </a:cubicBezTo>
                    <a:cubicBezTo>
                      <a:pt x="1" y="1060"/>
                      <a:pt x="310" y="1370"/>
                      <a:pt x="679" y="1370"/>
                    </a:cubicBezTo>
                    <a:cubicBezTo>
                      <a:pt x="1060" y="1370"/>
                      <a:pt x="1370" y="1060"/>
                      <a:pt x="1370" y="679"/>
                    </a:cubicBezTo>
                    <a:cubicBezTo>
                      <a:pt x="1370" y="298"/>
                      <a:pt x="1060" y="0"/>
                      <a:pt x="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682;p58">
                <a:extLst>
                  <a:ext uri="{FF2B5EF4-FFF2-40B4-BE49-F238E27FC236}">
                    <a16:creationId xmlns:a16="http://schemas.microsoft.com/office/drawing/2014/main" id="{FBCB950C-4D47-C587-50FF-7C1F5F7D3E6D}"/>
                  </a:ext>
                </a:extLst>
              </p:cNvPr>
              <p:cNvSpPr/>
              <p:nvPr/>
            </p:nvSpPr>
            <p:spPr>
              <a:xfrm>
                <a:off x="1080579" y="3167794"/>
                <a:ext cx="43607" cy="43607"/>
              </a:xfrm>
              <a:custGeom>
                <a:avLst/>
                <a:gdLst/>
                <a:ahLst/>
                <a:cxnLst/>
                <a:rect l="l" t="t" r="r" b="b"/>
                <a:pathLst>
                  <a:path w="1370" h="1370" extrusionOk="0">
                    <a:moveTo>
                      <a:pt x="691" y="310"/>
                    </a:moveTo>
                    <a:cubicBezTo>
                      <a:pt x="882" y="310"/>
                      <a:pt x="1048" y="477"/>
                      <a:pt x="1048" y="667"/>
                    </a:cubicBezTo>
                    <a:cubicBezTo>
                      <a:pt x="1048" y="870"/>
                      <a:pt x="882" y="1024"/>
                      <a:pt x="691" y="1024"/>
                    </a:cubicBezTo>
                    <a:cubicBezTo>
                      <a:pt x="489" y="1024"/>
                      <a:pt x="334" y="858"/>
                      <a:pt x="334" y="667"/>
                    </a:cubicBezTo>
                    <a:cubicBezTo>
                      <a:pt x="334" y="477"/>
                      <a:pt x="489" y="310"/>
                      <a:pt x="691" y="310"/>
                    </a:cubicBezTo>
                    <a:close/>
                    <a:moveTo>
                      <a:pt x="691" y="0"/>
                    </a:moveTo>
                    <a:cubicBezTo>
                      <a:pt x="310" y="0"/>
                      <a:pt x="1" y="310"/>
                      <a:pt x="1" y="679"/>
                    </a:cubicBezTo>
                    <a:cubicBezTo>
                      <a:pt x="1" y="1060"/>
                      <a:pt x="310" y="1370"/>
                      <a:pt x="691" y="1370"/>
                    </a:cubicBezTo>
                    <a:cubicBezTo>
                      <a:pt x="1060" y="1370"/>
                      <a:pt x="1370" y="1060"/>
                      <a:pt x="1370" y="679"/>
                    </a:cubicBezTo>
                    <a:cubicBezTo>
                      <a:pt x="1370" y="298"/>
                      <a:pt x="1072" y="0"/>
                      <a:pt x="6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683;p58">
                <a:extLst>
                  <a:ext uri="{FF2B5EF4-FFF2-40B4-BE49-F238E27FC236}">
                    <a16:creationId xmlns:a16="http://schemas.microsoft.com/office/drawing/2014/main" id="{C00E00DD-ACB9-AE5F-662A-BEA9DD0EE8F8}"/>
                  </a:ext>
                </a:extLst>
              </p:cNvPr>
              <p:cNvSpPr/>
              <p:nvPr/>
            </p:nvSpPr>
            <p:spPr>
              <a:xfrm>
                <a:off x="879350" y="3184473"/>
                <a:ext cx="187988" cy="10249"/>
              </a:xfrm>
              <a:custGeom>
                <a:avLst/>
                <a:gdLst/>
                <a:ahLst/>
                <a:cxnLst/>
                <a:rect l="l" t="t" r="r" b="b"/>
                <a:pathLst>
                  <a:path w="5906" h="322" extrusionOk="0">
                    <a:moveTo>
                      <a:pt x="167" y="0"/>
                    </a:moveTo>
                    <a:cubicBezTo>
                      <a:pt x="72" y="0"/>
                      <a:pt x="0" y="72"/>
                      <a:pt x="0" y="155"/>
                    </a:cubicBezTo>
                    <a:cubicBezTo>
                      <a:pt x="0" y="250"/>
                      <a:pt x="72" y="322"/>
                      <a:pt x="167" y="322"/>
                    </a:cubicBezTo>
                    <a:lnTo>
                      <a:pt x="5739" y="322"/>
                    </a:lnTo>
                    <a:cubicBezTo>
                      <a:pt x="5834" y="322"/>
                      <a:pt x="5906" y="250"/>
                      <a:pt x="5906" y="155"/>
                    </a:cubicBezTo>
                    <a:cubicBezTo>
                      <a:pt x="5906" y="48"/>
                      <a:pt x="5834" y="0"/>
                      <a:pt x="57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84;p58">
                <a:extLst>
                  <a:ext uri="{FF2B5EF4-FFF2-40B4-BE49-F238E27FC236}">
                    <a16:creationId xmlns:a16="http://schemas.microsoft.com/office/drawing/2014/main" id="{0DC51139-B7F1-B53D-DFD5-DFAAD46E90D7}"/>
                  </a:ext>
                </a:extLst>
              </p:cNvPr>
              <p:cNvSpPr/>
              <p:nvPr/>
            </p:nvSpPr>
            <p:spPr>
              <a:xfrm>
                <a:off x="879350" y="3083285"/>
                <a:ext cx="25432" cy="10631"/>
              </a:xfrm>
              <a:custGeom>
                <a:avLst/>
                <a:gdLst/>
                <a:ahLst/>
                <a:cxnLst/>
                <a:rect l="l" t="t" r="r" b="b"/>
                <a:pathLst>
                  <a:path w="799" h="334" extrusionOk="0">
                    <a:moveTo>
                      <a:pt x="167" y="0"/>
                    </a:moveTo>
                    <a:cubicBezTo>
                      <a:pt x="72" y="0"/>
                      <a:pt x="0" y="84"/>
                      <a:pt x="0" y="167"/>
                    </a:cubicBezTo>
                    <a:cubicBezTo>
                      <a:pt x="0" y="262"/>
                      <a:pt x="72" y="334"/>
                      <a:pt x="167" y="334"/>
                    </a:cubicBezTo>
                    <a:lnTo>
                      <a:pt x="643" y="334"/>
                    </a:lnTo>
                    <a:cubicBezTo>
                      <a:pt x="727" y="334"/>
                      <a:pt x="798" y="262"/>
                      <a:pt x="798" y="167"/>
                    </a:cubicBezTo>
                    <a:cubicBezTo>
                      <a:pt x="798" y="84"/>
                      <a:pt x="727" y="0"/>
                      <a:pt x="6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2132;p58">
              <a:extLst>
                <a:ext uri="{FF2B5EF4-FFF2-40B4-BE49-F238E27FC236}">
                  <a16:creationId xmlns:a16="http://schemas.microsoft.com/office/drawing/2014/main" id="{194DE568-2986-B96D-BC9F-822254F31830}"/>
                </a:ext>
              </a:extLst>
            </p:cNvPr>
            <p:cNvGrpSpPr/>
            <p:nvPr/>
          </p:nvGrpSpPr>
          <p:grpSpPr>
            <a:xfrm>
              <a:off x="3763318" y="1709552"/>
              <a:ext cx="369133" cy="360411"/>
              <a:chOff x="7582302" y="1499934"/>
              <a:chExt cx="369133" cy="360411"/>
            </a:xfrm>
          </p:grpSpPr>
          <p:sp>
            <p:nvSpPr>
              <p:cNvPr id="27" name="Google Shape;12133;p58">
                <a:extLst>
                  <a:ext uri="{FF2B5EF4-FFF2-40B4-BE49-F238E27FC236}">
                    <a16:creationId xmlns:a16="http://schemas.microsoft.com/office/drawing/2014/main" id="{0D3E8898-3BC2-AE33-46E9-084A7B859E92}"/>
                  </a:ext>
                </a:extLst>
              </p:cNvPr>
              <p:cNvSpPr/>
              <p:nvPr/>
            </p:nvSpPr>
            <p:spPr>
              <a:xfrm>
                <a:off x="7582302" y="1499934"/>
                <a:ext cx="369133" cy="360411"/>
              </a:xfrm>
              <a:custGeom>
                <a:avLst/>
                <a:gdLst/>
                <a:ahLst/>
                <a:cxnLst/>
                <a:rect l="l" t="t" r="r" b="b"/>
                <a:pathLst>
                  <a:path w="11597" h="11323" extrusionOk="0">
                    <a:moveTo>
                      <a:pt x="7204" y="595"/>
                    </a:moveTo>
                    <a:cubicBezTo>
                      <a:pt x="7418" y="595"/>
                      <a:pt x="7573" y="738"/>
                      <a:pt x="7608" y="917"/>
                    </a:cubicBezTo>
                    <a:cubicBezTo>
                      <a:pt x="7608" y="941"/>
                      <a:pt x="7620" y="976"/>
                      <a:pt x="7620" y="1000"/>
                    </a:cubicBezTo>
                    <a:lnTo>
                      <a:pt x="7620" y="1750"/>
                    </a:lnTo>
                    <a:lnTo>
                      <a:pt x="3322" y="1750"/>
                    </a:lnTo>
                    <a:lnTo>
                      <a:pt x="3322" y="1631"/>
                    </a:lnTo>
                    <a:cubicBezTo>
                      <a:pt x="3322" y="1227"/>
                      <a:pt x="3191" y="869"/>
                      <a:pt x="2953" y="595"/>
                    </a:cubicBezTo>
                    <a:close/>
                    <a:moveTo>
                      <a:pt x="1667" y="310"/>
                    </a:moveTo>
                    <a:cubicBezTo>
                      <a:pt x="2405" y="310"/>
                      <a:pt x="3001" y="905"/>
                      <a:pt x="3001" y="1631"/>
                    </a:cubicBezTo>
                    <a:cubicBezTo>
                      <a:pt x="3001" y="2358"/>
                      <a:pt x="2405" y="2953"/>
                      <a:pt x="1667" y="2953"/>
                    </a:cubicBezTo>
                    <a:cubicBezTo>
                      <a:pt x="941" y="2953"/>
                      <a:pt x="346" y="2358"/>
                      <a:pt x="346" y="1631"/>
                    </a:cubicBezTo>
                    <a:cubicBezTo>
                      <a:pt x="346" y="905"/>
                      <a:pt x="941" y="310"/>
                      <a:pt x="1667" y="310"/>
                    </a:cubicBezTo>
                    <a:close/>
                    <a:moveTo>
                      <a:pt x="7644" y="9775"/>
                    </a:moveTo>
                    <a:lnTo>
                      <a:pt x="7644" y="10513"/>
                    </a:lnTo>
                    <a:cubicBezTo>
                      <a:pt x="7644" y="10549"/>
                      <a:pt x="7644" y="10573"/>
                      <a:pt x="7620" y="10609"/>
                    </a:cubicBezTo>
                    <a:cubicBezTo>
                      <a:pt x="7585" y="10799"/>
                      <a:pt x="7418" y="10930"/>
                      <a:pt x="7227" y="10930"/>
                    </a:cubicBezTo>
                    <a:lnTo>
                      <a:pt x="2358" y="10930"/>
                    </a:lnTo>
                    <a:cubicBezTo>
                      <a:pt x="2131" y="10930"/>
                      <a:pt x="1941" y="10740"/>
                      <a:pt x="1941" y="10513"/>
                    </a:cubicBezTo>
                    <a:lnTo>
                      <a:pt x="1941" y="9775"/>
                    </a:lnTo>
                    <a:close/>
                    <a:moveTo>
                      <a:pt x="1667" y="0"/>
                    </a:moveTo>
                    <a:cubicBezTo>
                      <a:pt x="750" y="0"/>
                      <a:pt x="0" y="738"/>
                      <a:pt x="0" y="1667"/>
                    </a:cubicBezTo>
                    <a:cubicBezTo>
                      <a:pt x="0" y="2560"/>
                      <a:pt x="715" y="3298"/>
                      <a:pt x="1608" y="3334"/>
                    </a:cubicBezTo>
                    <a:lnTo>
                      <a:pt x="1608" y="4917"/>
                    </a:lnTo>
                    <a:cubicBezTo>
                      <a:pt x="1608" y="5013"/>
                      <a:pt x="1691" y="5084"/>
                      <a:pt x="1774" y="5084"/>
                    </a:cubicBezTo>
                    <a:cubicBezTo>
                      <a:pt x="1858" y="5084"/>
                      <a:pt x="1941" y="5013"/>
                      <a:pt x="1941" y="4917"/>
                    </a:cubicBezTo>
                    <a:lnTo>
                      <a:pt x="1941" y="3310"/>
                    </a:lnTo>
                    <a:cubicBezTo>
                      <a:pt x="2572" y="3203"/>
                      <a:pt x="3096" y="2739"/>
                      <a:pt x="3263" y="2119"/>
                    </a:cubicBezTo>
                    <a:lnTo>
                      <a:pt x="7644" y="2119"/>
                    </a:lnTo>
                    <a:lnTo>
                      <a:pt x="7644" y="3489"/>
                    </a:lnTo>
                    <a:lnTo>
                      <a:pt x="4929" y="3489"/>
                    </a:lnTo>
                    <a:lnTo>
                      <a:pt x="4929" y="2905"/>
                    </a:lnTo>
                    <a:cubicBezTo>
                      <a:pt x="4929" y="2822"/>
                      <a:pt x="4858" y="2751"/>
                      <a:pt x="4763" y="2751"/>
                    </a:cubicBezTo>
                    <a:cubicBezTo>
                      <a:pt x="4679" y="2751"/>
                      <a:pt x="4608" y="2822"/>
                      <a:pt x="4608" y="2905"/>
                    </a:cubicBezTo>
                    <a:lnTo>
                      <a:pt x="4608" y="3882"/>
                    </a:lnTo>
                    <a:lnTo>
                      <a:pt x="4608" y="7715"/>
                    </a:lnTo>
                    <a:lnTo>
                      <a:pt x="4608" y="8692"/>
                    </a:lnTo>
                    <a:cubicBezTo>
                      <a:pt x="4608" y="8775"/>
                      <a:pt x="4679" y="8847"/>
                      <a:pt x="4763" y="8847"/>
                    </a:cubicBezTo>
                    <a:cubicBezTo>
                      <a:pt x="4858" y="8847"/>
                      <a:pt x="4929" y="8775"/>
                      <a:pt x="4929" y="8692"/>
                    </a:cubicBezTo>
                    <a:lnTo>
                      <a:pt x="4929" y="8096"/>
                    </a:lnTo>
                    <a:lnTo>
                      <a:pt x="7644" y="8096"/>
                    </a:lnTo>
                    <a:lnTo>
                      <a:pt x="7644" y="9478"/>
                    </a:lnTo>
                    <a:lnTo>
                      <a:pt x="1941" y="9478"/>
                    </a:lnTo>
                    <a:lnTo>
                      <a:pt x="1941" y="5668"/>
                    </a:lnTo>
                    <a:cubicBezTo>
                      <a:pt x="1941" y="5572"/>
                      <a:pt x="1870" y="5501"/>
                      <a:pt x="1774" y="5501"/>
                    </a:cubicBezTo>
                    <a:cubicBezTo>
                      <a:pt x="1691" y="5501"/>
                      <a:pt x="1608" y="5572"/>
                      <a:pt x="1608" y="5668"/>
                    </a:cubicBezTo>
                    <a:lnTo>
                      <a:pt x="1608" y="9656"/>
                    </a:lnTo>
                    <a:lnTo>
                      <a:pt x="1608" y="10561"/>
                    </a:lnTo>
                    <a:cubicBezTo>
                      <a:pt x="1608" y="10978"/>
                      <a:pt x="1953" y="11323"/>
                      <a:pt x="2370" y="11323"/>
                    </a:cubicBezTo>
                    <a:lnTo>
                      <a:pt x="7239" y="11323"/>
                    </a:lnTo>
                    <a:cubicBezTo>
                      <a:pt x="7620" y="11323"/>
                      <a:pt x="7954" y="11025"/>
                      <a:pt x="8001" y="10632"/>
                    </a:cubicBezTo>
                    <a:lnTo>
                      <a:pt x="8001" y="10561"/>
                    </a:lnTo>
                    <a:lnTo>
                      <a:pt x="8001" y="9656"/>
                    </a:lnTo>
                    <a:lnTo>
                      <a:pt x="8001" y="8096"/>
                    </a:lnTo>
                    <a:lnTo>
                      <a:pt x="9025" y="8096"/>
                    </a:lnTo>
                    <a:cubicBezTo>
                      <a:pt x="9109" y="8096"/>
                      <a:pt x="9192" y="8013"/>
                      <a:pt x="9192" y="7930"/>
                    </a:cubicBezTo>
                    <a:cubicBezTo>
                      <a:pt x="9192" y="7834"/>
                      <a:pt x="9109" y="7763"/>
                      <a:pt x="9025" y="7763"/>
                    </a:cubicBezTo>
                    <a:lnTo>
                      <a:pt x="4977" y="7763"/>
                    </a:lnTo>
                    <a:cubicBezTo>
                      <a:pt x="4965" y="7763"/>
                      <a:pt x="4941" y="7751"/>
                      <a:pt x="4941" y="7727"/>
                    </a:cubicBezTo>
                    <a:lnTo>
                      <a:pt x="4941" y="3894"/>
                    </a:lnTo>
                    <a:cubicBezTo>
                      <a:pt x="4941" y="3882"/>
                      <a:pt x="4965" y="3858"/>
                      <a:pt x="4977" y="3858"/>
                    </a:cubicBezTo>
                    <a:lnTo>
                      <a:pt x="11228" y="3858"/>
                    </a:lnTo>
                    <a:cubicBezTo>
                      <a:pt x="11240" y="3858"/>
                      <a:pt x="11252" y="3882"/>
                      <a:pt x="11252" y="3894"/>
                    </a:cubicBezTo>
                    <a:lnTo>
                      <a:pt x="11252" y="7727"/>
                    </a:lnTo>
                    <a:cubicBezTo>
                      <a:pt x="11252" y="7751"/>
                      <a:pt x="11240" y="7763"/>
                      <a:pt x="11228" y="7763"/>
                    </a:cubicBezTo>
                    <a:lnTo>
                      <a:pt x="9763" y="7763"/>
                    </a:lnTo>
                    <a:cubicBezTo>
                      <a:pt x="9680" y="7763"/>
                      <a:pt x="9609" y="7834"/>
                      <a:pt x="9609" y="7930"/>
                    </a:cubicBezTo>
                    <a:cubicBezTo>
                      <a:pt x="9609" y="8013"/>
                      <a:pt x="9680" y="8096"/>
                      <a:pt x="9763" y="8096"/>
                    </a:cubicBezTo>
                    <a:lnTo>
                      <a:pt x="11228" y="8096"/>
                    </a:lnTo>
                    <a:cubicBezTo>
                      <a:pt x="11430" y="8096"/>
                      <a:pt x="11597" y="7930"/>
                      <a:pt x="11597" y="7715"/>
                    </a:cubicBezTo>
                    <a:lnTo>
                      <a:pt x="11597" y="3882"/>
                    </a:lnTo>
                    <a:cubicBezTo>
                      <a:pt x="11585" y="3632"/>
                      <a:pt x="11418" y="3465"/>
                      <a:pt x="11216" y="3465"/>
                    </a:cubicBezTo>
                    <a:lnTo>
                      <a:pt x="7977" y="3465"/>
                    </a:lnTo>
                    <a:lnTo>
                      <a:pt x="7977" y="1929"/>
                    </a:lnTo>
                    <a:lnTo>
                      <a:pt x="7977" y="1024"/>
                    </a:lnTo>
                    <a:lnTo>
                      <a:pt x="7977" y="953"/>
                    </a:lnTo>
                    <a:cubicBezTo>
                      <a:pt x="7942" y="560"/>
                      <a:pt x="7620" y="262"/>
                      <a:pt x="7227" y="262"/>
                    </a:cubicBezTo>
                    <a:lnTo>
                      <a:pt x="2655" y="262"/>
                    </a:lnTo>
                    <a:cubicBezTo>
                      <a:pt x="2643" y="262"/>
                      <a:pt x="2620" y="262"/>
                      <a:pt x="2608" y="274"/>
                    </a:cubicBezTo>
                    <a:cubicBezTo>
                      <a:pt x="2346" y="95"/>
                      <a:pt x="2012" y="0"/>
                      <a:pt x="1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134;p58">
                <a:extLst>
                  <a:ext uri="{FF2B5EF4-FFF2-40B4-BE49-F238E27FC236}">
                    <a16:creationId xmlns:a16="http://schemas.microsoft.com/office/drawing/2014/main" id="{17C0FE21-1C1C-69E5-6597-FB213ECA5590}"/>
                  </a:ext>
                </a:extLst>
              </p:cNvPr>
              <p:cNvSpPr/>
              <p:nvPr/>
            </p:nvSpPr>
            <p:spPr>
              <a:xfrm>
                <a:off x="7850598" y="1634829"/>
                <a:ext cx="77729" cy="51214"/>
              </a:xfrm>
              <a:custGeom>
                <a:avLst/>
                <a:gdLst/>
                <a:ahLst/>
                <a:cxnLst/>
                <a:rect l="l" t="t" r="r" b="b"/>
                <a:pathLst>
                  <a:path w="2442" h="1609" extrusionOk="0">
                    <a:moveTo>
                      <a:pt x="1656" y="322"/>
                    </a:moveTo>
                    <a:cubicBezTo>
                      <a:pt x="1906" y="322"/>
                      <a:pt x="2108" y="537"/>
                      <a:pt x="2108" y="787"/>
                    </a:cubicBezTo>
                    <a:cubicBezTo>
                      <a:pt x="2108" y="1037"/>
                      <a:pt x="1906" y="1251"/>
                      <a:pt x="1656" y="1251"/>
                    </a:cubicBezTo>
                    <a:cubicBezTo>
                      <a:pt x="1394" y="1251"/>
                      <a:pt x="1191" y="1037"/>
                      <a:pt x="1191" y="787"/>
                    </a:cubicBezTo>
                    <a:cubicBezTo>
                      <a:pt x="1191" y="537"/>
                      <a:pt x="1394" y="322"/>
                      <a:pt x="1656" y="322"/>
                    </a:cubicBezTo>
                    <a:close/>
                    <a:moveTo>
                      <a:pt x="799" y="322"/>
                    </a:moveTo>
                    <a:cubicBezTo>
                      <a:pt x="858" y="322"/>
                      <a:pt x="906" y="346"/>
                      <a:pt x="965" y="358"/>
                    </a:cubicBezTo>
                    <a:cubicBezTo>
                      <a:pt x="894" y="477"/>
                      <a:pt x="834" y="632"/>
                      <a:pt x="834" y="787"/>
                    </a:cubicBezTo>
                    <a:cubicBezTo>
                      <a:pt x="834" y="929"/>
                      <a:pt x="870" y="1096"/>
                      <a:pt x="965" y="1215"/>
                    </a:cubicBezTo>
                    <a:cubicBezTo>
                      <a:pt x="918" y="1227"/>
                      <a:pt x="858" y="1251"/>
                      <a:pt x="799" y="1251"/>
                    </a:cubicBezTo>
                    <a:cubicBezTo>
                      <a:pt x="792" y="1251"/>
                      <a:pt x="785" y="1251"/>
                      <a:pt x="779" y="1251"/>
                    </a:cubicBezTo>
                    <a:cubicBezTo>
                      <a:pt x="538" y="1251"/>
                      <a:pt x="346" y="1042"/>
                      <a:pt x="346" y="787"/>
                    </a:cubicBezTo>
                    <a:cubicBezTo>
                      <a:pt x="346" y="537"/>
                      <a:pt x="549" y="322"/>
                      <a:pt x="799" y="322"/>
                    </a:cubicBezTo>
                    <a:close/>
                    <a:moveTo>
                      <a:pt x="799" y="1"/>
                    </a:moveTo>
                    <a:cubicBezTo>
                      <a:pt x="358" y="1"/>
                      <a:pt x="1" y="358"/>
                      <a:pt x="1" y="799"/>
                    </a:cubicBezTo>
                    <a:cubicBezTo>
                      <a:pt x="1" y="1251"/>
                      <a:pt x="358" y="1608"/>
                      <a:pt x="799" y="1608"/>
                    </a:cubicBezTo>
                    <a:cubicBezTo>
                      <a:pt x="953" y="1596"/>
                      <a:pt x="1096" y="1561"/>
                      <a:pt x="1215" y="1489"/>
                    </a:cubicBezTo>
                    <a:cubicBezTo>
                      <a:pt x="1334" y="1561"/>
                      <a:pt x="1489" y="1608"/>
                      <a:pt x="1632" y="1608"/>
                    </a:cubicBezTo>
                    <a:cubicBezTo>
                      <a:pt x="2084" y="1608"/>
                      <a:pt x="2442" y="1251"/>
                      <a:pt x="2442" y="799"/>
                    </a:cubicBezTo>
                    <a:cubicBezTo>
                      <a:pt x="2442" y="358"/>
                      <a:pt x="2084" y="1"/>
                      <a:pt x="1632" y="1"/>
                    </a:cubicBezTo>
                    <a:cubicBezTo>
                      <a:pt x="1489" y="1"/>
                      <a:pt x="1334" y="48"/>
                      <a:pt x="1215" y="120"/>
                    </a:cubicBezTo>
                    <a:cubicBezTo>
                      <a:pt x="1096" y="48"/>
                      <a:pt x="953" y="1"/>
                      <a:pt x="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135;p58">
                <a:extLst>
                  <a:ext uri="{FF2B5EF4-FFF2-40B4-BE49-F238E27FC236}">
                    <a16:creationId xmlns:a16="http://schemas.microsoft.com/office/drawing/2014/main" id="{76D36BD9-0F0C-C3F5-FFC6-E6A4EAA6C7A1}"/>
                  </a:ext>
                </a:extLst>
              </p:cNvPr>
              <p:cNvSpPr/>
              <p:nvPr/>
            </p:nvSpPr>
            <p:spPr>
              <a:xfrm>
                <a:off x="7753962" y="1635593"/>
                <a:ext cx="70917" cy="48541"/>
              </a:xfrm>
              <a:custGeom>
                <a:avLst/>
                <a:gdLst/>
                <a:ahLst/>
                <a:cxnLst/>
                <a:rect l="l" t="t" r="r" b="b"/>
                <a:pathLst>
                  <a:path w="2228" h="1525" extrusionOk="0">
                    <a:moveTo>
                      <a:pt x="1858" y="346"/>
                    </a:moveTo>
                    <a:cubicBezTo>
                      <a:pt x="1870" y="346"/>
                      <a:pt x="1894" y="358"/>
                      <a:pt x="1894" y="382"/>
                    </a:cubicBezTo>
                    <a:lnTo>
                      <a:pt x="1894" y="1156"/>
                    </a:lnTo>
                    <a:cubicBezTo>
                      <a:pt x="1894" y="1167"/>
                      <a:pt x="1870" y="1179"/>
                      <a:pt x="1858" y="1179"/>
                    </a:cubicBezTo>
                    <a:lnTo>
                      <a:pt x="370" y="1179"/>
                    </a:lnTo>
                    <a:cubicBezTo>
                      <a:pt x="358" y="1179"/>
                      <a:pt x="346" y="1167"/>
                      <a:pt x="346" y="1156"/>
                    </a:cubicBezTo>
                    <a:lnTo>
                      <a:pt x="346" y="382"/>
                    </a:lnTo>
                    <a:cubicBezTo>
                      <a:pt x="346" y="358"/>
                      <a:pt x="358" y="346"/>
                      <a:pt x="370" y="346"/>
                    </a:cubicBezTo>
                    <a:close/>
                    <a:moveTo>
                      <a:pt x="370" y="1"/>
                    </a:moveTo>
                    <a:cubicBezTo>
                      <a:pt x="167" y="1"/>
                      <a:pt x="1" y="167"/>
                      <a:pt x="1" y="382"/>
                    </a:cubicBezTo>
                    <a:lnTo>
                      <a:pt x="1" y="1156"/>
                    </a:lnTo>
                    <a:cubicBezTo>
                      <a:pt x="1" y="1358"/>
                      <a:pt x="167" y="1525"/>
                      <a:pt x="370" y="1525"/>
                    </a:cubicBezTo>
                    <a:lnTo>
                      <a:pt x="1858" y="1525"/>
                    </a:lnTo>
                    <a:cubicBezTo>
                      <a:pt x="2072" y="1525"/>
                      <a:pt x="2227" y="1358"/>
                      <a:pt x="2227" y="1156"/>
                    </a:cubicBezTo>
                    <a:lnTo>
                      <a:pt x="2227" y="382"/>
                    </a:lnTo>
                    <a:cubicBezTo>
                      <a:pt x="2227" y="167"/>
                      <a:pt x="2072" y="1"/>
                      <a:pt x="18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136;p58">
                <a:extLst>
                  <a:ext uri="{FF2B5EF4-FFF2-40B4-BE49-F238E27FC236}">
                    <a16:creationId xmlns:a16="http://schemas.microsoft.com/office/drawing/2014/main" id="{F6D08A9E-CFF8-32F7-1C38-198EF5A9CD1E}"/>
                  </a:ext>
                </a:extLst>
              </p:cNvPr>
              <p:cNvSpPr/>
              <p:nvPr/>
            </p:nvSpPr>
            <p:spPr>
              <a:xfrm>
                <a:off x="7750174" y="1695465"/>
                <a:ext cx="180794" cy="31862"/>
              </a:xfrm>
              <a:custGeom>
                <a:avLst/>
                <a:gdLst/>
                <a:ahLst/>
                <a:cxnLst/>
                <a:rect l="l" t="t" r="r" b="b"/>
                <a:pathLst>
                  <a:path w="5680" h="1001" extrusionOk="0">
                    <a:moveTo>
                      <a:pt x="5311" y="346"/>
                    </a:moveTo>
                    <a:cubicBezTo>
                      <a:pt x="5323" y="346"/>
                      <a:pt x="5347" y="358"/>
                      <a:pt x="5347" y="370"/>
                    </a:cubicBezTo>
                    <a:lnTo>
                      <a:pt x="5347" y="620"/>
                    </a:lnTo>
                    <a:cubicBezTo>
                      <a:pt x="5347" y="644"/>
                      <a:pt x="5323" y="656"/>
                      <a:pt x="5311" y="656"/>
                    </a:cubicBezTo>
                    <a:lnTo>
                      <a:pt x="370" y="656"/>
                    </a:lnTo>
                    <a:cubicBezTo>
                      <a:pt x="358" y="656"/>
                      <a:pt x="346" y="632"/>
                      <a:pt x="346" y="620"/>
                    </a:cubicBezTo>
                    <a:lnTo>
                      <a:pt x="346" y="370"/>
                    </a:lnTo>
                    <a:cubicBezTo>
                      <a:pt x="346" y="358"/>
                      <a:pt x="358" y="346"/>
                      <a:pt x="370" y="346"/>
                    </a:cubicBezTo>
                    <a:close/>
                    <a:moveTo>
                      <a:pt x="352" y="0"/>
                    </a:moveTo>
                    <a:cubicBezTo>
                      <a:pt x="168" y="0"/>
                      <a:pt x="1" y="174"/>
                      <a:pt x="1" y="370"/>
                    </a:cubicBezTo>
                    <a:lnTo>
                      <a:pt x="1" y="620"/>
                    </a:lnTo>
                    <a:cubicBezTo>
                      <a:pt x="1" y="834"/>
                      <a:pt x="167" y="1001"/>
                      <a:pt x="370" y="1001"/>
                    </a:cubicBezTo>
                    <a:lnTo>
                      <a:pt x="5311" y="1001"/>
                    </a:lnTo>
                    <a:cubicBezTo>
                      <a:pt x="5525" y="1001"/>
                      <a:pt x="5680" y="834"/>
                      <a:pt x="5680" y="620"/>
                    </a:cubicBezTo>
                    <a:lnTo>
                      <a:pt x="5680" y="370"/>
                    </a:lnTo>
                    <a:cubicBezTo>
                      <a:pt x="5680" y="167"/>
                      <a:pt x="5525" y="1"/>
                      <a:pt x="5311" y="1"/>
                    </a:cubicBezTo>
                    <a:lnTo>
                      <a:pt x="370" y="1"/>
                    </a:lnTo>
                    <a:cubicBezTo>
                      <a:pt x="364" y="0"/>
                      <a:pt x="358" y="0"/>
                      <a:pt x="35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37;p58">
                <a:extLst>
                  <a:ext uri="{FF2B5EF4-FFF2-40B4-BE49-F238E27FC236}">
                    <a16:creationId xmlns:a16="http://schemas.microsoft.com/office/drawing/2014/main" id="{2538A362-0EB7-AD39-D889-541467920F06}"/>
                  </a:ext>
                </a:extLst>
              </p:cNvPr>
              <p:cNvSpPr/>
              <p:nvPr/>
            </p:nvSpPr>
            <p:spPr>
              <a:xfrm>
                <a:off x="7613750" y="1535424"/>
                <a:ext cx="43225" cy="32371"/>
              </a:xfrm>
              <a:custGeom>
                <a:avLst/>
                <a:gdLst/>
                <a:ahLst/>
                <a:cxnLst/>
                <a:rect l="l" t="t" r="r" b="b"/>
                <a:pathLst>
                  <a:path w="1358" h="1017" extrusionOk="0">
                    <a:moveTo>
                      <a:pt x="1179" y="1"/>
                    </a:moveTo>
                    <a:cubicBezTo>
                      <a:pt x="1136" y="1"/>
                      <a:pt x="1093" y="19"/>
                      <a:pt x="1060" y="52"/>
                    </a:cubicBezTo>
                    <a:lnTo>
                      <a:pt x="548" y="600"/>
                    </a:lnTo>
                    <a:lnTo>
                      <a:pt x="322" y="326"/>
                    </a:lnTo>
                    <a:cubicBezTo>
                      <a:pt x="287" y="277"/>
                      <a:pt x="240" y="253"/>
                      <a:pt x="191" y="253"/>
                    </a:cubicBezTo>
                    <a:cubicBezTo>
                      <a:pt x="155" y="253"/>
                      <a:pt x="119" y="265"/>
                      <a:pt x="84" y="290"/>
                    </a:cubicBezTo>
                    <a:cubicBezTo>
                      <a:pt x="12" y="350"/>
                      <a:pt x="0" y="457"/>
                      <a:pt x="60" y="528"/>
                    </a:cubicBezTo>
                    <a:lnTo>
                      <a:pt x="405" y="957"/>
                    </a:lnTo>
                    <a:cubicBezTo>
                      <a:pt x="429" y="1004"/>
                      <a:pt x="477" y="1016"/>
                      <a:pt x="536" y="1016"/>
                    </a:cubicBezTo>
                    <a:cubicBezTo>
                      <a:pt x="584" y="1016"/>
                      <a:pt x="620" y="1004"/>
                      <a:pt x="655" y="957"/>
                    </a:cubicBezTo>
                    <a:lnTo>
                      <a:pt x="1298" y="278"/>
                    </a:lnTo>
                    <a:cubicBezTo>
                      <a:pt x="1358" y="207"/>
                      <a:pt x="1358" y="100"/>
                      <a:pt x="1274" y="40"/>
                    </a:cubicBezTo>
                    <a:cubicBezTo>
                      <a:pt x="1248" y="13"/>
                      <a:pt x="1214" y="1"/>
                      <a:pt x="1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10328;p55">
              <a:extLst>
                <a:ext uri="{FF2B5EF4-FFF2-40B4-BE49-F238E27FC236}">
                  <a16:creationId xmlns:a16="http://schemas.microsoft.com/office/drawing/2014/main" id="{02DAC388-9F32-0D5A-9DA9-72387A85DF45}"/>
                </a:ext>
              </a:extLst>
            </p:cNvPr>
            <p:cNvGrpSpPr/>
            <p:nvPr/>
          </p:nvGrpSpPr>
          <p:grpSpPr>
            <a:xfrm>
              <a:off x="2299511" y="1730972"/>
              <a:ext cx="368185" cy="331816"/>
              <a:chOff x="3967213" y="1975477"/>
              <a:chExt cx="368185" cy="331816"/>
            </a:xfrm>
          </p:grpSpPr>
          <p:sp>
            <p:nvSpPr>
              <p:cNvPr id="353" name="Google Shape;10329;p55">
                <a:extLst>
                  <a:ext uri="{FF2B5EF4-FFF2-40B4-BE49-F238E27FC236}">
                    <a16:creationId xmlns:a16="http://schemas.microsoft.com/office/drawing/2014/main" id="{55C4AB23-B566-1AD2-6620-4DF45DD961A5}"/>
                  </a:ext>
                </a:extLst>
              </p:cNvPr>
              <p:cNvSpPr/>
              <p:nvPr/>
            </p:nvSpPr>
            <p:spPr>
              <a:xfrm>
                <a:off x="3967213" y="1975477"/>
                <a:ext cx="368185" cy="331816"/>
              </a:xfrm>
              <a:custGeom>
                <a:avLst/>
                <a:gdLst/>
                <a:ahLst/>
                <a:cxnLst/>
                <a:rect l="l" t="t" r="r" b="b"/>
                <a:pathLst>
                  <a:path w="11622" h="10474" extrusionOk="0">
                    <a:moveTo>
                      <a:pt x="9026" y="0"/>
                    </a:moveTo>
                    <a:cubicBezTo>
                      <a:pt x="7585" y="0"/>
                      <a:pt x="6430" y="1179"/>
                      <a:pt x="6430" y="2608"/>
                    </a:cubicBezTo>
                    <a:cubicBezTo>
                      <a:pt x="6430" y="3072"/>
                      <a:pt x="6549" y="3513"/>
                      <a:pt x="6763" y="3882"/>
                    </a:cubicBezTo>
                    <a:lnTo>
                      <a:pt x="5680" y="3882"/>
                    </a:lnTo>
                    <a:cubicBezTo>
                      <a:pt x="5597" y="3882"/>
                      <a:pt x="5513" y="3965"/>
                      <a:pt x="5513" y="4048"/>
                    </a:cubicBezTo>
                    <a:cubicBezTo>
                      <a:pt x="5513" y="4144"/>
                      <a:pt x="5597" y="4215"/>
                      <a:pt x="5680" y="4215"/>
                    </a:cubicBezTo>
                    <a:lnTo>
                      <a:pt x="6978" y="4215"/>
                    </a:lnTo>
                    <a:cubicBezTo>
                      <a:pt x="7454" y="4810"/>
                      <a:pt x="8192" y="5191"/>
                      <a:pt x="9014" y="5191"/>
                    </a:cubicBezTo>
                    <a:cubicBezTo>
                      <a:pt x="9180" y="5191"/>
                      <a:pt x="9359" y="5180"/>
                      <a:pt x="9502" y="5156"/>
                    </a:cubicBezTo>
                    <a:lnTo>
                      <a:pt x="9502" y="5775"/>
                    </a:lnTo>
                    <a:lnTo>
                      <a:pt x="977" y="5775"/>
                    </a:lnTo>
                    <a:cubicBezTo>
                      <a:pt x="905" y="5775"/>
                      <a:pt x="834" y="5834"/>
                      <a:pt x="810" y="5906"/>
                    </a:cubicBezTo>
                    <a:lnTo>
                      <a:pt x="322" y="8466"/>
                    </a:lnTo>
                    <a:lnTo>
                      <a:pt x="322" y="2965"/>
                    </a:lnTo>
                    <a:lnTo>
                      <a:pt x="2691" y="2965"/>
                    </a:lnTo>
                    <a:lnTo>
                      <a:pt x="3882" y="4156"/>
                    </a:lnTo>
                    <a:cubicBezTo>
                      <a:pt x="3906" y="4179"/>
                      <a:pt x="3953" y="4203"/>
                      <a:pt x="4001" y="4203"/>
                    </a:cubicBezTo>
                    <a:lnTo>
                      <a:pt x="5001" y="4203"/>
                    </a:lnTo>
                    <a:cubicBezTo>
                      <a:pt x="5085" y="4203"/>
                      <a:pt x="5156" y="4120"/>
                      <a:pt x="5156" y="4037"/>
                    </a:cubicBezTo>
                    <a:cubicBezTo>
                      <a:pt x="5156" y="3941"/>
                      <a:pt x="5085" y="3870"/>
                      <a:pt x="5001" y="3870"/>
                    </a:cubicBezTo>
                    <a:lnTo>
                      <a:pt x="4073" y="3870"/>
                    </a:lnTo>
                    <a:lnTo>
                      <a:pt x="2882" y="2679"/>
                    </a:lnTo>
                    <a:cubicBezTo>
                      <a:pt x="2858" y="2655"/>
                      <a:pt x="2810" y="2632"/>
                      <a:pt x="2763" y="2632"/>
                    </a:cubicBezTo>
                    <a:lnTo>
                      <a:pt x="155" y="2632"/>
                    </a:lnTo>
                    <a:cubicBezTo>
                      <a:pt x="72" y="2632"/>
                      <a:pt x="1" y="2715"/>
                      <a:pt x="1" y="2798"/>
                    </a:cubicBezTo>
                    <a:lnTo>
                      <a:pt x="1" y="10299"/>
                    </a:lnTo>
                    <a:cubicBezTo>
                      <a:pt x="1" y="10457"/>
                      <a:pt x="121" y="10466"/>
                      <a:pt x="248" y="10466"/>
                    </a:cubicBezTo>
                    <a:cubicBezTo>
                      <a:pt x="264" y="10466"/>
                      <a:pt x="281" y="10466"/>
                      <a:pt x="298" y="10466"/>
                    </a:cubicBezTo>
                    <a:cubicBezTo>
                      <a:pt x="414" y="10466"/>
                      <a:pt x="3457" y="10474"/>
                      <a:pt x="6062" y="10474"/>
                    </a:cubicBezTo>
                    <a:cubicBezTo>
                      <a:pt x="8016" y="10474"/>
                      <a:pt x="9723" y="10469"/>
                      <a:pt x="9764" y="10454"/>
                    </a:cubicBezTo>
                    <a:cubicBezTo>
                      <a:pt x="9799" y="10418"/>
                      <a:pt x="9847" y="10371"/>
                      <a:pt x="9859" y="10335"/>
                    </a:cubicBezTo>
                    <a:lnTo>
                      <a:pt x="10192" y="8609"/>
                    </a:lnTo>
                    <a:cubicBezTo>
                      <a:pt x="10204" y="8513"/>
                      <a:pt x="10145" y="8430"/>
                      <a:pt x="10061" y="8406"/>
                    </a:cubicBezTo>
                    <a:cubicBezTo>
                      <a:pt x="10053" y="8405"/>
                      <a:pt x="10045" y="8405"/>
                      <a:pt x="10037" y="8405"/>
                    </a:cubicBezTo>
                    <a:cubicBezTo>
                      <a:pt x="9952" y="8405"/>
                      <a:pt x="9881" y="8461"/>
                      <a:pt x="9859" y="8537"/>
                    </a:cubicBezTo>
                    <a:lnTo>
                      <a:pt x="9561" y="10121"/>
                    </a:lnTo>
                    <a:lnTo>
                      <a:pt x="393" y="10121"/>
                    </a:lnTo>
                    <a:lnTo>
                      <a:pt x="1155" y="6132"/>
                    </a:lnTo>
                    <a:lnTo>
                      <a:pt x="10335" y="6132"/>
                    </a:lnTo>
                    <a:lnTo>
                      <a:pt x="10014" y="7870"/>
                    </a:lnTo>
                    <a:cubicBezTo>
                      <a:pt x="10002" y="7966"/>
                      <a:pt x="10061" y="8049"/>
                      <a:pt x="10145" y="8061"/>
                    </a:cubicBezTo>
                    <a:cubicBezTo>
                      <a:pt x="10159" y="8064"/>
                      <a:pt x="10173" y="8066"/>
                      <a:pt x="10186" y="8066"/>
                    </a:cubicBezTo>
                    <a:cubicBezTo>
                      <a:pt x="10263" y="8066"/>
                      <a:pt x="10325" y="8011"/>
                      <a:pt x="10335" y="7930"/>
                    </a:cubicBezTo>
                    <a:lnTo>
                      <a:pt x="10716" y="6001"/>
                    </a:lnTo>
                    <a:cubicBezTo>
                      <a:pt x="10728" y="5953"/>
                      <a:pt x="10716" y="5894"/>
                      <a:pt x="10680" y="5870"/>
                    </a:cubicBezTo>
                    <a:cubicBezTo>
                      <a:pt x="10657" y="5822"/>
                      <a:pt x="10609" y="5811"/>
                      <a:pt x="10550" y="5811"/>
                    </a:cubicBezTo>
                    <a:lnTo>
                      <a:pt x="9847" y="5811"/>
                    </a:lnTo>
                    <a:lnTo>
                      <a:pt x="9847" y="5096"/>
                    </a:lnTo>
                    <a:cubicBezTo>
                      <a:pt x="10776" y="4775"/>
                      <a:pt x="11466" y="3965"/>
                      <a:pt x="11585" y="2965"/>
                    </a:cubicBezTo>
                    <a:cubicBezTo>
                      <a:pt x="11609" y="2858"/>
                      <a:pt x="11550" y="2774"/>
                      <a:pt x="11454" y="2751"/>
                    </a:cubicBezTo>
                    <a:cubicBezTo>
                      <a:pt x="11448" y="2750"/>
                      <a:pt x="11442" y="2749"/>
                      <a:pt x="11436" y="2749"/>
                    </a:cubicBezTo>
                    <a:cubicBezTo>
                      <a:pt x="11358" y="2749"/>
                      <a:pt x="11275" y="2817"/>
                      <a:pt x="11264" y="2905"/>
                    </a:cubicBezTo>
                    <a:cubicBezTo>
                      <a:pt x="11109" y="4025"/>
                      <a:pt x="10145" y="4870"/>
                      <a:pt x="9014" y="4870"/>
                    </a:cubicBezTo>
                    <a:cubicBezTo>
                      <a:pt x="7763" y="4870"/>
                      <a:pt x="6751" y="3858"/>
                      <a:pt x="6751" y="2608"/>
                    </a:cubicBezTo>
                    <a:cubicBezTo>
                      <a:pt x="6751" y="1358"/>
                      <a:pt x="7763" y="346"/>
                      <a:pt x="9014" y="346"/>
                    </a:cubicBezTo>
                    <a:cubicBezTo>
                      <a:pt x="10133" y="346"/>
                      <a:pt x="11097" y="1179"/>
                      <a:pt x="11264" y="2274"/>
                    </a:cubicBezTo>
                    <a:cubicBezTo>
                      <a:pt x="11275" y="2363"/>
                      <a:pt x="11358" y="2431"/>
                      <a:pt x="11436" y="2431"/>
                    </a:cubicBezTo>
                    <a:cubicBezTo>
                      <a:pt x="11442" y="2431"/>
                      <a:pt x="11448" y="2430"/>
                      <a:pt x="11454" y="2429"/>
                    </a:cubicBezTo>
                    <a:cubicBezTo>
                      <a:pt x="11550" y="2417"/>
                      <a:pt x="11621" y="2322"/>
                      <a:pt x="11609" y="2239"/>
                    </a:cubicBezTo>
                    <a:cubicBezTo>
                      <a:pt x="11514" y="1620"/>
                      <a:pt x="11204" y="1060"/>
                      <a:pt x="10740" y="643"/>
                    </a:cubicBezTo>
                    <a:cubicBezTo>
                      <a:pt x="10264" y="227"/>
                      <a:pt x="9657" y="0"/>
                      <a:pt x="902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0330;p55">
                <a:extLst>
                  <a:ext uri="{FF2B5EF4-FFF2-40B4-BE49-F238E27FC236}">
                    <a16:creationId xmlns:a16="http://schemas.microsoft.com/office/drawing/2014/main" id="{DA19C262-2536-AC57-3EF1-AE5B37C84835}"/>
                  </a:ext>
                </a:extLst>
              </p:cNvPr>
              <p:cNvSpPr/>
              <p:nvPr/>
            </p:nvSpPr>
            <p:spPr>
              <a:xfrm>
                <a:off x="4237665" y="2034307"/>
                <a:ext cx="32092" cy="63772"/>
              </a:xfrm>
              <a:custGeom>
                <a:avLst/>
                <a:gdLst/>
                <a:ahLst/>
                <a:cxnLst/>
                <a:rect l="l" t="t" r="r" b="b"/>
                <a:pathLst>
                  <a:path w="1013" h="2013" extrusionOk="0">
                    <a:moveTo>
                      <a:pt x="179" y="1"/>
                    </a:moveTo>
                    <a:cubicBezTo>
                      <a:pt x="84" y="1"/>
                      <a:pt x="12" y="72"/>
                      <a:pt x="12" y="167"/>
                    </a:cubicBezTo>
                    <a:cubicBezTo>
                      <a:pt x="12" y="263"/>
                      <a:pt x="84" y="334"/>
                      <a:pt x="179" y="334"/>
                    </a:cubicBezTo>
                    <a:lnTo>
                      <a:pt x="322" y="334"/>
                    </a:lnTo>
                    <a:lnTo>
                      <a:pt x="322" y="1691"/>
                    </a:lnTo>
                    <a:lnTo>
                      <a:pt x="167" y="1691"/>
                    </a:lnTo>
                    <a:cubicBezTo>
                      <a:pt x="72" y="1691"/>
                      <a:pt x="0" y="1763"/>
                      <a:pt x="0" y="1846"/>
                    </a:cubicBezTo>
                    <a:cubicBezTo>
                      <a:pt x="0" y="1941"/>
                      <a:pt x="72" y="2013"/>
                      <a:pt x="167" y="2013"/>
                    </a:cubicBezTo>
                    <a:lnTo>
                      <a:pt x="846" y="2013"/>
                    </a:lnTo>
                    <a:cubicBezTo>
                      <a:pt x="941" y="2013"/>
                      <a:pt x="1012" y="1941"/>
                      <a:pt x="1012" y="1846"/>
                    </a:cubicBezTo>
                    <a:cubicBezTo>
                      <a:pt x="1012" y="1775"/>
                      <a:pt x="941" y="1703"/>
                      <a:pt x="846" y="1703"/>
                    </a:cubicBezTo>
                    <a:lnTo>
                      <a:pt x="667" y="1703"/>
                    </a:lnTo>
                    <a:lnTo>
                      <a:pt x="667" y="167"/>
                    </a:lnTo>
                    <a:cubicBezTo>
                      <a:pt x="667" y="72"/>
                      <a:pt x="596" y="1"/>
                      <a:pt x="5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0331;p55">
                <a:extLst>
                  <a:ext uri="{FF2B5EF4-FFF2-40B4-BE49-F238E27FC236}">
                    <a16:creationId xmlns:a16="http://schemas.microsoft.com/office/drawing/2014/main" id="{6D883F0F-914A-E304-F0D2-7B8224D00A75}"/>
                  </a:ext>
                </a:extLst>
              </p:cNvPr>
              <p:cNvSpPr/>
              <p:nvPr/>
            </p:nvSpPr>
            <p:spPr>
              <a:xfrm>
                <a:off x="4241815" y="2014317"/>
                <a:ext cx="17012" cy="17012"/>
              </a:xfrm>
              <a:custGeom>
                <a:avLst/>
                <a:gdLst/>
                <a:ahLst/>
                <a:cxnLst/>
                <a:rect l="l" t="t" r="r" b="b"/>
                <a:pathLst>
                  <a:path w="537" h="537" extrusionOk="0">
                    <a:moveTo>
                      <a:pt x="274" y="1"/>
                    </a:moveTo>
                    <a:cubicBezTo>
                      <a:pt x="119" y="1"/>
                      <a:pt x="0" y="120"/>
                      <a:pt x="0" y="263"/>
                    </a:cubicBezTo>
                    <a:cubicBezTo>
                      <a:pt x="0" y="417"/>
                      <a:pt x="119" y="536"/>
                      <a:pt x="274" y="536"/>
                    </a:cubicBezTo>
                    <a:cubicBezTo>
                      <a:pt x="417" y="536"/>
                      <a:pt x="536" y="417"/>
                      <a:pt x="536" y="263"/>
                    </a:cubicBezTo>
                    <a:cubicBezTo>
                      <a:pt x="536" y="120"/>
                      <a:pt x="417" y="1"/>
                      <a:pt x="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8" name="Google Shape;370;p30">
            <a:extLst>
              <a:ext uri="{FF2B5EF4-FFF2-40B4-BE49-F238E27FC236}">
                <a16:creationId xmlns:a16="http://schemas.microsoft.com/office/drawing/2014/main" id="{0C1A86CD-C630-6AA6-4E8E-FA0F5D31EC43}"/>
              </a:ext>
            </a:extLst>
          </p:cNvPr>
          <p:cNvSpPr txBox="1">
            <a:spLocks/>
          </p:cNvSpPr>
          <p:nvPr/>
        </p:nvSpPr>
        <p:spPr>
          <a:xfrm flipH="1">
            <a:off x="261421" y="256892"/>
            <a:ext cx="3248389" cy="661023"/>
          </a:xfrm>
          <a:prstGeom prst="snipRoundRect">
            <a:avLst>
              <a:gd name="adj1" fmla="val 0"/>
              <a:gd name="adj2" fmla="val 39002"/>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ctr"/>
            <a:r>
              <a:rPr lang="en-US" sz="2800"/>
              <a:t>Điện toán đám mây</a:t>
            </a:r>
          </a:p>
        </p:txBody>
      </p:sp>
      <p:sp>
        <p:nvSpPr>
          <p:cNvPr id="362" name="Google Shape;362;p29">
            <a:extLst>
              <a:ext uri="{FF2B5EF4-FFF2-40B4-BE49-F238E27FC236}">
                <a16:creationId xmlns:a16="http://schemas.microsoft.com/office/drawing/2014/main" id="{C208EAF8-561D-0EAC-3BD5-294FE2280266}"/>
              </a:ext>
            </a:extLst>
          </p:cNvPr>
          <p:cNvSpPr txBox="1"/>
          <p:nvPr/>
        </p:nvSpPr>
        <p:spPr>
          <a:xfrm>
            <a:off x="5550695" y="4415944"/>
            <a:ext cx="3325063" cy="466840"/>
          </a:xfrm>
          <a:prstGeom prst="snip2DiagRect">
            <a:avLst>
              <a:gd name="adj1" fmla="val 5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dk1"/>
                </a:solidFill>
                <a:latin typeface="Syne"/>
                <a:ea typeface="Poppins SemiBold"/>
                <a:cs typeface="Poppins SemiBold"/>
                <a:sym typeface="Poppins SemiBold"/>
              </a:rPr>
              <a:t>Tổng quan điện toán đám mây</a:t>
            </a:r>
            <a:endParaRPr sz="1600">
              <a:solidFill>
                <a:schemeClr val="dk1"/>
              </a:solidFill>
              <a:latin typeface="Syne"/>
              <a:ea typeface="Poppins SemiBold"/>
              <a:cs typeface="Poppins SemiBold"/>
              <a:sym typeface="Poppi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6" name="Google Shape;370;p30">
            <a:extLst>
              <a:ext uri="{FF2B5EF4-FFF2-40B4-BE49-F238E27FC236}">
                <a16:creationId xmlns:a16="http://schemas.microsoft.com/office/drawing/2014/main" id="{1D9390E6-6B6F-6F1B-586A-50E0666CC93F}"/>
              </a:ext>
            </a:extLst>
          </p:cNvPr>
          <p:cNvSpPr txBox="1">
            <a:spLocks/>
          </p:cNvSpPr>
          <p:nvPr/>
        </p:nvSpPr>
        <p:spPr>
          <a:xfrm flipH="1">
            <a:off x="261424" y="259713"/>
            <a:ext cx="2722408" cy="661023"/>
          </a:xfrm>
          <a:prstGeom prst="snipRoundRect">
            <a:avLst>
              <a:gd name="adj1" fmla="val 0"/>
              <a:gd name="adj2" fmla="val 39002"/>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ctr"/>
            <a:r>
              <a:rPr lang="en-US" sz="2800"/>
              <a:t>Ưu nhược điểm</a:t>
            </a:r>
          </a:p>
        </p:txBody>
      </p:sp>
      <p:sp>
        <p:nvSpPr>
          <p:cNvPr id="8" name="Google Shape;414;p34">
            <a:extLst>
              <a:ext uri="{FF2B5EF4-FFF2-40B4-BE49-F238E27FC236}">
                <a16:creationId xmlns:a16="http://schemas.microsoft.com/office/drawing/2014/main" id="{43110A4C-E6C5-14F8-8443-2182752598B7}"/>
              </a:ext>
            </a:extLst>
          </p:cNvPr>
          <p:cNvSpPr/>
          <p:nvPr/>
        </p:nvSpPr>
        <p:spPr>
          <a:xfrm>
            <a:off x="390102" y="2439517"/>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9" name="Google Shape;415;p34">
            <a:extLst>
              <a:ext uri="{FF2B5EF4-FFF2-40B4-BE49-F238E27FC236}">
                <a16:creationId xmlns:a16="http://schemas.microsoft.com/office/drawing/2014/main" id="{902F578E-FE95-2521-FC4C-8D9AC9084214}"/>
              </a:ext>
            </a:extLst>
          </p:cNvPr>
          <p:cNvCxnSpPr>
            <a:cxnSpLocks/>
            <a:stCxn id="8" idx="6"/>
            <a:endCxn id="7" idx="1"/>
          </p:cNvCxnSpPr>
          <p:nvPr/>
        </p:nvCxnSpPr>
        <p:spPr>
          <a:xfrm>
            <a:off x="812802" y="2650867"/>
            <a:ext cx="531961" cy="0"/>
          </a:xfrm>
          <a:prstGeom prst="straightConnector1">
            <a:avLst/>
          </a:prstGeom>
          <a:noFill/>
          <a:ln w="9525" cap="flat" cmpd="sng">
            <a:solidFill>
              <a:schemeClr val="dk1"/>
            </a:solidFill>
            <a:prstDash val="solid"/>
            <a:round/>
            <a:headEnd type="none" w="sm" len="sm"/>
            <a:tailEnd type="triangle" w="sm" len="sm"/>
          </a:ln>
        </p:spPr>
      </p:cxnSp>
      <p:sp>
        <p:nvSpPr>
          <p:cNvPr id="7" name="Google Shape;409;p34">
            <a:extLst>
              <a:ext uri="{FF2B5EF4-FFF2-40B4-BE49-F238E27FC236}">
                <a16:creationId xmlns:a16="http://schemas.microsoft.com/office/drawing/2014/main" id="{A8A7797F-592E-8B0C-5B12-896618FCE5FF}"/>
              </a:ext>
            </a:extLst>
          </p:cNvPr>
          <p:cNvSpPr txBox="1">
            <a:spLocks/>
          </p:cNvSpPr>
          <p:nvPr/>
        </p:nvSpPr>
        <p:spPr>
          <a:xfrm>
            <a:off x="1344763" y="1168459"/>
            <a:ext cx="6986435" cy="296481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numCol="2" spcCol="182880"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Syne"/>
              <a:buNone/>
              <a:defRPr sz="1800"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l"/>
            <a:r>
              <a:rPr lang="en-US" sz="2800" b="1" u="sng">
                <a:latin typeface="Syne"/>
              </a:rPr>
              <a:t>Ưu điểm</a:t>
            </a:r>
          </a:p>
          <a:p>
            <a:pPr marL="285750" indent="-285750" algn="l">
              <a:buFont typeface="Arial" panose="020B0604020202020204" pitchFamily="34" charset="0"/>
              <a:buChar char="•"/>
            </a:pPr>
            <a:r>
              <a:rPr lang="en-US" sz="2400">
                <a:latin typeface="Syne"/>
              </a:rPr>
              <a:t>Linh hoạt và tiện lợi</a:t>
            </a:r>
          </a:p>
          <a:p>
            <a:pPr marL="285750" indent="-285750" algn="l">
              <a:buFont typeface="Arial" panose="020B0604020202020204" pitchFamily="34" charset="0"/>
              <a:buChar char="•"/>
            </a:pPr>
            <a:r>
              <a:rPr lang="en-US" sz="2400">
                <a:latin typeface="Syne"/>
              </a:rPr>
              <a:t>Bảo mật</a:t>
            </a:r>
          </a:p>
          <a:p>
            <a:pPr marL="285750" indent="-285750" algn="l">
              <a:buFont typeface="Arial" panose="020B0604020202020204" pitchFamily="34" charset="0"/>
              <a:buChar char="•"/>
            </a:pPr>
            <a:r>
              <a:rPr lang="en-US" sz="2400">
                <a:latin typeface="Syne"/>
              </a:rPr>
              <a:t>Dễ dàng mở rộng</a:t>
            </a:r>
          </a:p>
          <a:p>
            <a:pPr marL="285750" indent="-285750" algn="l">
              <a:buFont typeface="Arial" panose="020B0604020202020204" pitchFamily="34" charset="0"/>
              <a:buChar char="•"/>
            </a:pPr>
            <a:r>
              <a:rPr lang="en-US" sz="2400">
                <a:latin typeface="Syne"/>
              </a:rPr>
              <a:t>Tiết kiệm chi phí</a:t>
            </a:r>
          </a:p>
          <a:p>
            <a:pPr marL="285750" indent="-285750" algn="l">
              <a:buFont typeface="Arial" panose="020B0604020202020204" pitchFamily="34" charset="0"/>
              <a:buChar char="•"/>
            </a:pPr>
            <a:r>
              <a:rPr lang="en-US" sz="2400">
                <a:latin typeface="Syne"/>
              </a:rPr>
              <a:t>Tích hợp công nghệ mới</a:t>
            </a:r>
          </a:p>
          <a:p>
            <a:pPr algn="l"/>
            <a:r>
              <a:rPr lang="en-US" sz="2800" b="1" u="sng">
                <a:latin typeface="Syne"/>
              </a:rPr>
              <a:t>Nhược điểm</a:t>
            </a:r>
          </a:p>
          <a:p>
            <a:pPr marL="285750" indent="-285750" algn="l">
              <a:buFont typeface="Arial" panose="020B0604020202020204" pitchFamily="34" charset="0"/>
              <a:buChar char="•"/>
            </a:pPr>
            <a:r>
              <a:rPr lang="en-US" sz="2400">
                <a:latin typeface="Syne"/>
              </a:rPr>
              <a:t>Bảo mật dữ liệu</a:t>
            </a:r>
          </a:p>
          <a:p>
            <a:pPr marL="285750" indent="-285750" algn="l">
              <a:buFont typeface="Arial" panose="020B0604020202020204" pitchFamily="34" charset="0"/>
              <a:buChar char="•"/>
            </a:pPr>
            <a:r>
              <a:rPr lang="en-US" sz="2400">
                <a:latin typeface="Syne"/>
              </a:rPr>
              <a:t>Quy định phức tạp</a:t>
            </a:r>
          </a:p>
          <a:p>
            <a:pPr marL="285750" indent="-285750" algn="l">
              <a:buFont typeface="Arial" panose="020B0604020202020204" pitchFamily="34" charset="0"/>
              <a:buChar char="•"/>
            </a:pPr>
            <a:r>
              <a:rPr lang="en-US" sz="2400">
                <a:latin typeface="Syne"/>
              </a:rPr>
              <a:t>Quản lý tài nguyên</a:t>
            </a:r>
          </a:p>
          <a:p>
            <a:pPr marL="285750" indent="-285750" algn="l">
              <a:buFont typeface="Arial" panose="020B0604020202020204" pitchFamily="34" charset="0"/>
              <a:buChar char="•"/>
            </a:pPr>
            <a:r>
              <a:rPr lang="en-US" sz="2400">
                <a:latin typeface="Syne"/>
              </a:rPr>
              <a:t>Phụ thuộc nhà cung cấp</a:t>
            </a:r>
          </a:p>
          <a:p>
            <a:pPr marL="285750" indent="-285750" algn="l">
              <a:buFont typeface="Arial" panose="020B0604020202020204" pitchFamily="34" charset="0"/>
              <a:buChar char="•"/>
            </a:pPr>
            <a:r>
              <a:rPr lang="en-US" sz="2400">
                <a:latin typeface="Syne"/>
              </a:rPr>
              <a:t>Rủi ro sự cố</a:t>
            </a:r>
          </a:p>
        </p:txBody>
      </p:sp>
      <p:cxnSp>
        <p:nvCxnSpPr>
          <p:cNvPr id="10" name="Google Shape;416;p34">
            <a:extLst>
              <a:ext uri="{FF2B5EF4-FFF2-40B4-BE49-F238E27FC236}">
                <a16:creationId xmlns:a16="http://schemas.microsoft.com/office/drawing/2014/main" id="{BFAC8912-F2BA-C68A-8BCC-C0054AFA111B}"/>
              </a:ext>
            </a:extLst>
          </p:cNvPr>
          <p:cNvCxnSpPr>
            <a:cxnSpLocks/>
            <a:stCxn id="8" idx="0"/>
          </p:cNvCxnSpPr>
          <p:nvPr/>
        </p:nvCxnSpPr>
        <p:spPr>
          <a:xfrm flipV="1">
            <a:off x="601452" y="920736"/>
            <a:ext cx="0" cy="1518781"/>
          </a:xfrm>
          <a:prstGeom prst="straightConnector1">
            <a:avLst/>
          </a:prstGeom>
          <a:noFill/>
          <a:ln w="9525" cap="flat" cmpd="sng">
            <a:solidFill>
              <a:schemeClr val="dk1"/>
            </a:solidFill>
            <a:prstDash val="solid"/>
            <a:round/>
            <a:headEnd type="none" w="med" len="med"/>
            <a:tailEnd type="none" w="med" len="med"/>
          </a:ln>
        </p:spPr>
      </p:cxnSp>
      <p:sp>
        <p:nvSpPr>
          <p:cNvPr id="369" name="Google Shape;362;p29">
            <a:extLst>
              <a:ext uri="{FF2B5EF4-FFF2-40B4-BE49-F238E27FC236}">
                <a16:creationId xmlns:a16="http://schemas.microsoft.com/office/drawing/2014/main" id="{43E246E6-3675-215D-8B3E-B17D71A1AF37}"/>
              </a:ext>
            </a:extLst>
          </p:cNvPr>
          <p:cNvSpPr txBox="1"/>
          <p:nvPr/>
        </p:nvSpPr>
        <p:spPr>
          <a:xfrm>
            <a:off x="5550695" y="4415944"/>
            <a:ext cx="3325063" cy="466840"/>
          </a:xfrm>
          <a:prstGeom prst="snip2DiagRect">
            <a:avLst>
              <a:gd name="adj1" fmla="val 5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dk1"/>
                </a:solidFill>
                <a:latin typeface="Syne"/>
                <a:ea typeface="Poppins SemiBold"/>
                <a:cs typeface="Poppins SemiBold"/>
                <a:sym typeface="Poppins SemiBold"/>
              </a:rPr>
              <a:t>Tổng quan điện toán đám mây</a:t>
            </a:r>
            <a:endParaRPr sz="1600">
              <a:solidFill>
                <a:schemeClr val="dk1"/>
              </a:solidFill>
              <a:latin typeface="Syne"/>
              <a:ea typeface="Poppins SemiBold"/>
              <a:cs typeface="Poppins SemiBold"/>
              <a:sym typeface="Poppins SemiBold"/>
            </a:endParaRPr>
          </a:p>
        </p:txBody>
      </p:sp>
    </p:spTree>
    <p:extLst>
      <p:ext uri="{BB962C8B-B14F-4D97-AF65-F5344CB8AC3E}">
        <p14:creationId xmlns:p14="http://schemas.microsoft.com/office/powerpoint/2010/main" val="285155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6" name="Google Shape;370;p30">
            <a:extLst>
              <a:ext uri="{FF2B5EF4-FFF2-40B4-BE49-F238E27FC236}">
                <a16:creationId xmlns:a16="http://schemas.microsoft.com/office/drawing/2014/main" id="{1D9390E6-6B6F-6F1B-586A-50E0666CC93F}"/>
              </a:ext>
            </a:extLst>
          </p:cNvPr>
          <p:cNvSpPr txBox="1">
            <a:spLocks/>
          </p:cNvSpPr>
          <p:nvPr/>
        </p:nvSpPr>
        <p:spPr>
          <a:xfrm flipH="1">
            <a:off x="261424" y="259713"/>
            <a:ext cx="2722408" cy="661023"/>
          </a:xfrm>
          <a:prstGeom prst="snipRoundRect">
            <a:avLst>
              <a:gd name="adj1" fmla="val 0"/>
              <a:gd name="adj2" fmla="val 39002"/>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ctr"/>
            <a:r>
              <a:rPr lang="en-US" sz="2800"/>
              <a:t>Docker</a:t>
            </a:r>
          </a:p>
        </p:txBody>
      </p:sp>
      <p:sp>
        <p:nvSpPr>
          <p:cNvPr id="8" name="Google Shape;414;p34">
            <a:extLst>
              <a:ext uri="{FF2B5EF4-FFF2-40B4-BE49-F238E27FC236}">
                <a16:creationId xmlns:a16="http://schemas.microsoft.com/office/drawing/2014/main" id="{43110A4C-E6C5-14F8-8443-2182752598B7}"/>
              </a:ext>
            </a:extLst>
          </p:cNvPr>
          <p:cNvSpPr/>
          <p:nvPr/>
        </p:nvSpPr>
        <p:spPr>
          <a:xfrm>
            <a:off x="390105" y="2062128"/>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9" name="Google Shape;415;p34">
            <a:extLst>
              <a:ext uri="{FF2B5EF4-FFF2-40B4-BE49-F238E27FC236}">
                <a16:creationId xmlns:a16="http://schemas.microsoft.com/office/drawing/2014/main" id="{902F578E-FE95-2521-FC4C-8D9AC9084214}"/>
              </a:ext>
            </a:extLst>
          </p:cNvPr>
          <p:cNvCxnSpPr>
            <a:cxnSpLocks/>
            <a:stCxn id="8" idx="6"/>
            <a:endCxn id="7" idx="1"/>
          </p:cNvCxnSpPr>
          <p:nvPr/>
        </p:nvCxnSpPr>
        <p:spPr>
          <a:xfrm>
            <a:off x="812805" y="2273478"/>
            <a:ext cx="211347" cy="0"/>
          </a:xfrm>
          <a:prstGeom prst="straightConnector1">
            <a:avLst/>
          </a:prstGeom>
          <a:noFill/>
          <a:ln w="9525" cap="flat" cmpd="sng">
            <a:solidFill>
              <a:schemeClr val="dk1"/>
            </a:solidFill>
            <a:prstDash val="solid"/>
            <a:round/>
            <a:headEnd type="none" w="sm" len="sm"/>
            <a:tailEnd type="triangle" w="sm" len="sm"/>
          </a:ln>
        </p:spPr>
      </p:cxnSp>
      <p:sp>
        <p:nvSpPr>
          <p:cNvPr id="7" name="Google Shape;409;p34">
            <a:extLst>
              <a:ext uri="{FF2B5EF4-FFF2-40B4-BE49-F238E27FC236}">
                <a16:creationId xmlns:a16="http://schemas.microsoft.com/office/drawing/2014/main" id="{A8A7797F-592E-8B0C-5B12-896618FCE5FF}"/>
              </a:ext>
            </a:extLst>
          </p:cNvPr>
          <p:cNvSpPr txBox="1">
            <a:spLocks/>
          </p:cNvSpPr>
          <p:nvPr/>
        </p:nvSpPr>
        <p:spPr>
          <a:xfrm>
            <a:off x="1024152" y="1144362"/>
            <a:ext cx="7729743" cy="225823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numCol="1" spcCol="182880"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Syne"/>
              <a:buNone/>
              <a:defRPr sz="1800"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l"/>
            <a:r>
              <a:rPr lang="en-US" sz="2400">
                <a:latin typeface="Syne"/>
              </a:rPr>
              <a:t>Nền </a:t>
            </a:r>
            <a:r>
              <a:rPr lang="vi-VN" sz="2400">
                <a:latin typeface="Syne"/>
              </a:rPr>
              <a:t>mã nguồn mở giúp đóng gói, vận chuyển, và triển khai ứng dụng một cách dễ</a:t>
            </a:r>
            <a:r>
              <a:rPr lang="en-US" sz="2400">
                <a:latin typeface="Syne"/>
              </a:rPr>
              <a:t> dàng</a:t>
            </a:r>
            <a:r>
              <a:rPr lang="vi-VN" sz="2400">
                <a:latin typeface="Syne"/>
              </a:rPr>
              <a:t>.</a:t>
            </a:r>
            <a:endParaRPr lang="en-US" sz="2400">
              <a:latin typeface="Syne"/>
            </a:endParaRPr>
          </a:p>
          <a:p>
            <a:pPr algn="l"/>
            <a:r>
              <a:rPr lang="vi-VN" sz="2400">
                <a:latin typeface="Syne"/>
              </a:rPr>
              <a:t>Đặc trưng container, gói độc lập chứa mọi thứ cần thiết cho ứng dụng hoạt động dễ dàng cho việc phát triển</a:t>
            </a:r>
            <a:r>
              <a:rPr lang="en-US" sz="2400">
                <a:latin typeface="Syne"/>
              </a:rPr>
              <a:t> </a:t>
            </a:r>
            <a:r>
              <a:rPr lang="vi-VN" sz="2400">
                <a:latin typeface="Syne"/>
              </a:rPr>
              <a:t>và triển khai ứng dụng trên nhiều môi trường.</a:t>
            </a:r>
            <a:endParaRPr lang="en-US" sz="2400">
              <a:latin typeface="Syne"/>
            </a:endParaRPr>
          </a:p>
        </p:txBody>
      </p:sp>
      <p:cxnSp>
        <p:nvCxnSpPr>
          <p:cNvPr id="10" name="Google Shape;416;p34">
            <a:extLst>
              <a:ext uri="{FF2B5EF4-FFF2-40B4-BE49-F238E27FC236}">
                <a16:creationId xmlns:a16="http://schemas.microsoft.com/office/drawing/2014/main" id="{BFAC8912-F2BA-C68A-8BCC-C0054AFA111B}"/>
              </a:ext>
            </a:extLst>
          </p:cNvPr>
          <p:cNvCxnSpPr>
            <a:cxnSpLocks/>
            <a:stCxn id="8" idx="0"/>
          </p:cNvCxnSpPr>
          <p:nvPr/>
        </p:nvCxnSpPr>
        <p:spPr>
          <a:xfrm flipV="1">
            <a:off x="601455" y="920736"/>
            <a:ext cx="0" cy="1141392"/>
          </a:xfrm>
          <a:prstGeom prst="straightConnector1">
            <a:avLst/>
          </a:prstGeom>
          <a:noFill/>
          <a:ln w="9525" cap="flat" cmpd="sng">
            <a:solidFill>
              <a:schemeClr val="dk1"/>
            </a:solidFill>
            <a:prstDash val="solid"/>
            <a:round/>
            <a:headEnd type="none" w="med" len="med"/>
            <a:tailEnd type="none" w="med" len="med"/>
          </a:ln>
        </p:spPr>
      </p:cxnSp>
      <p:sp>
        <p:nvSpPr>
          <p:cNvPr id="369" name="Google Shape;362;p29">
            <a:extLst>
              <a:ext uri="{FF2B5EF4-FFF2-40B4-BE49-F238E27FC236}">
                <a16:creationId xmlns:a16="http://schemas.microsoft.com/office/drawing/2014/main" id="{43E246E6-3675-215D-8B3E-B17D71A1AF37}"/>
              </a:ext>
            </a:extLst>
          </p:cNvPr>
          <p:cNvSpPr txBox="1"/>
          <p:nvPr/>
        </p:nvSpPr>
        <p:spPr>
          <a:xfrm>
            <a:off x="7546109" y="4415944"/>
            <a:ext cx="1329649" cy="466840"/>
          </a:xfrm>
          <a:prstGeom prst="snip2DiagRect">
            <a:avLst>
              <a:gd name="adj1" fmla="val 5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dk1"/>
                </a:solidFill>
                <a:latin typeface="Syne"/>
                <a:ea typeface="Poppins SemiBold"/>
                <a:cs typeface="Poppins SemiBold"/>
                <a:sym typeface="Poppins SemiBold"/>
              </a:rPr>
              <a:t>Lý thuyết</a:t>
            </a:r>
            <a:endParaRPr sz="1600">
              <a:solidFill>
                <a:schemeClr val="dk1"/>
              </a:solidFill>
              <a:latin typeface="Syne"/>
              <a:ea typeface="Poppins SemiBold"/>
              <a:cs typeface="Poppins SemiBold"/>
              <a:sym typeface="Poppins SemiBold"/>
            </a:endParaRPr>
          </a:p>
        </p:txBody>
      </p:sp>
      <p:grpSp>
        <p:nvGrpSpPr>
          <p:cNvPr id="17" name="Group 16">
            <a:extLst>
              <a:ext uri="{FF2B5EF4-FFF2-40B4-BE49-F238E27FC236}">
                <a16:creationId xmlns:a16="http://schemas.microsoft.com/office/drawing/2014/main" id="{43167FC5-65F2-A30F-C427-16AA7AA28CE7}"/>
              </a:ext>
            </a:extLst>
          </p:cNvPr>
          <p:cNvGrpSpPr/>
          <p:nvPr/>
        </p:nvGrpSpPr>
        <p:grpSpPr>
          <a:xfrm>
            <a:off x="640303" y="3325500"/>
            <a:ext cx="4696302" cy="1566520"/>
            <a:chOff x="1505527" y="3282526"/>
            <a:chExt cx="4696302" cy="1566520"/>
          </a:xfrm>
        </p:grpSpPr>
        <p:pic>
          <p:nvPicPr>
            <p:cNvPr id="2050" name="Picture 2" descr="Giới thiệu về Docker | Briswell Vietnam">
              <a:extLst>
                <a:ext uri="{FF2B5EF4-FFF2-40B4-BE49-F238E27FC236}">
                  <a16:creationId xmlns:a16="http://schemas.microsoft.com/office/drawing/2014/main" id="{1923406B-070B-AA30-97C3-9AE5EE103D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34" t="5022" r="12482" b="37673"/>
            <a:stretch/>
          </p:blipFill>
          <p:spPr bwMode="auto">
            <a:xfrm>
              <a:off x="1505527" y="3282526"/>
              <a:ext cx="2281382" cy="15665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iới thiệu về Docker | Briswell Vietnam">
              <a:extLst>
                <a:ext uri="{FF2B5EF4-FFF2-40B4-BE49-F238E27FC236}">
                  <a16:creationId xmlns:a16="http://schemas.microsoft.com/office/drawing/2014/main" id="{AEDB16C3-5D0F-0DAF-E1A0-FA4DE2DA77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02" t="64187" r="5843" b="5066"/>
            <a:stretch/>
          </p:blipFill>
          <p:spPr bwMode="auto">
            <a:xfrm>
              <a:off x="3329320" y="3995689"/>
              <a:ext cx="2872509" cy="84050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4912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6" name="Google Shape;370;p30">
            <a:extLst>
              <a:ext uri="{FF2B5EF4-FFF2-40B4-BE49-F238E27FC236}">
                <a16:creationId xmlns:a16="http://schemas.microsoft.com/office/drawing/2014/main" id="{1D9390E6-6B6F-6F1B-586A-50E0666CC93F}"/>
              </a:ext>
            </a:extLst>
          </p:cNvPr>
          <p:cNvSpPr txBox="1">
            <a:spLocks/>
          </p:cNvSpPr>
          <p:nvPr/>
        </p:nvSpPr>
        <p:spPr>
          <a:xfrm flipH="1">
            <a:off x="261424" y="259713"/>
            <a:ext cx="2722408" cy="661023"/>
          </a:xfrm>
          <a:prstGeom prst="snipRoundRect">
            <a:avLst>
              <a:gd name="adj1" fmla="val 0"/>
              <a:gd name="adj2" fmla="val 39002"/>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ctr"/>
            <a:r>
              <a:rPr lang="en-US" sz="2800"/>
              <a:t>Docker swarm</a:t>
            </a:r>
          </a:p>
        </p:txBody>
      </p:sp>
      <p:sp>
        <p:nvSpPr>
          <p:cNvPr id="8" name="Google Shape;414;p34">
            <a:extLst>
              <a:ext uri="{FF2B5EF4-FFF2-40B4-BE49-F238E27FC236}">
                <a16:creationId xmlns:a16="http://schemas.microsoft.com/office/drawing/2014/main" id="{43110A4C-E6C5-14F8-8443-2182752598B7}"/>
              </a:ext>
            </a:extLst>
          </p:cNvPr>
          <p:cNvSpPr/>
          <p:nvPr/>
        </p:nvSpPr>
        <p:spPr>
          <a:xfrm>
            <a:off x="390105" y="1816652"/>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9" name="Google Shape;415;p34">
            <a:extLst>
              <a:ext uri="{FF2B5EF4-FFF2-40B4-BE49-F238E27FC236}">
                <a16:creationId xmlns:a16="http://schemas.microsoft.com/office/drawing/2014/main" id="{902F578E-FE95-2521-FC4C-8D9AC9084214}"/>
              </a:ext>
            </a:extLst>
          </p:cNvPr>
          <p:cNvCxnSpPr>
            <a:cxnSpLocks/>
            <a:stCxn id="8" idx="6"/>
            <a:endCxn id="7" idx="1"/>
          </p:cNvCxnSpPr>
          <p:nvPr/>
        </p:nvCxnSpPr>
        <p:spPr>
          <a:xfrm>
            <a:off x="812805" y="2028002"/>
            <a:ext cx="211347" cy="0"/>
          </a:xfrm>
          <a:prstGeom prst="straightConnector1">
            <a:avLst/>
          </a:prstGeom>
          <a:noFill/>
          <a:ln w="9525" cap="flat" cmpd="sng">
            <a:solidFill>
              <a:schemeClr val="dk1"/>
            </a:solidFill>
            <a:prstDash val="solid"/>
            <a:round/>
            <a:headEnd type="none" w="sm" len="sm"/>
            <a:tailEnd type="triangle" w="sm" len="sm"/>
          </a:ln>
        </p:spPr>
      </p:cxnSp>
      <p:sp>
        <p:nvSpPr>
          <p:cNvPr id="7" name="Google Shape;409;p34">
            <a:extLst>
              <a:ext uri="{FF2B5EF4-FFF2-40B4-BE49-F238E27FC236}">
                <a16:creationId xmlns:a16="http://schemas.microsoft.com/office/drawing/2014/main" id="{A8A7797F-592E-8B0C-5B12-896618FCE5FF}"/>
              </a:ext>
            </a:extLst>
          </p:cNvPr>
          <p:cNvSpPr txBox="1">
            <a:spLocks/>
          </p:cNvSpPr>
          <p:nvPr/>
        </p:nvSpPr>
        <p:spPr>
          <a:xfrm>
            <a:off x="1024152" y="1144362"/>
            <a:ext cx="7729743" cy="176728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numCol="1" spcCol="182880"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Syne"/>
              <a:buNone/>
              <a:defRPr sz="1800"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l"/>
            <a:r>
              <a:rPr lang="en-US" sz="2400">
                <a:latin typeface="Syne"/>
              </a:rPr>
              <a:t>Công cụ quản lý containers của Docker, giúp tổ chức và triển khai ứng dụng trên nhiều máy chủ một cách dễ dàng và hiệu quả. Cung cấp khả năng tự động hóa cho việc quản lý tài nguyên và mở rộng hệ thống.</a:t>
            </a:r>
          </a:p>
        </p:txBody>
      </p:sp>
      <p:cxnSp>
        <p:nvCxnSpPr>
          <p:cNvPr id="10" name="Google Shape;416;p34">
            <a:extLst>
              <a:ext uri="{FF2B5EF4-FFF2-40B4-BE49-F238E27FC236}">
                <a16:creationId xmlns:a16="http://schemas.microsoft.com/office/drawing/2014/main" id="{BFAC8912-F2BA-C68A-8BCC-C0054AFA111B}"/>
              </a:ext>
            </a:extLst>
          </p:cNvPr>
          <p:cNvCxnSpPr>
            <a:cxnSpLocks/>
            <a:stCxn id="8" idx="0"/>
          </p:cNvCxnSpPr>
          <p:nvPr/>
        </p:nvCxnSpPr>
        <p:spPr>
          <a:xfrm flipV="1">
            <a:off x="601455" y="920736"/>
            <a:ext cx="0" cy="895916"/>
          </a:xfrm>
          <a:prstGeom prst="straightConnector1">
            <a:avLst/>
          </a:prstGeom>
          <a:noFill/>
          <a:ln w="9525" cap="flat" cmpd="sng">
            <a:solidFill>
              <a:schemeClr val="dk1"/>
            </a:solidFill>
            <a:prstDash val="solid"/>
            <a:round/>
            <a:headEnd type="none" w="med" len="med"/>
            <a:tailEnd type="none" w="med" len="med"/>
          </a:ln>
        </p:spPr>
      </p:cxnSp>
      <p:sp>
        <p:nvSpPr>
          <p:cNvPr id="369" name="Google Shape;362;p29">
            <a:extLst>
              <a:ext uri="{FF2B5EF4-FFF2-40B4-BE49-F238E27FC236}">
                <a16:creationId xmlns:a16="http://schemas.microsoft.com/office/drawing/2014/main" id="{43E246E6-3675-215D-8B3E-B17D71A1AF37}"/>
              </a:ext>
            </a:extLst>
          </p:cNvPr>
          <p:cNvSpPr txBox="1"/>
          <p:nvPr/>
        </p:nvSpPr>
        <p:spPr>
          <a:xfrm>
            <a:off x="7546109" y="4415944"/>
            <a:ext cx="1329649" cy="466840"/>
          </a:xfrm>
          <a:prstGeom prst="snip2DiagRect">
            <a:avLst>
              <a:gd name="adj1" fmla="val 5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dk1"/>
                </a:solidFill>
                <a:latin typeface="Syne"/>
                <a:ea typeface="Poppins SemiBold"/>
                <a:cs typeface="Poppins SemiBold"/>
                <a:sym typeface="Poppins SemiBold"/>
              </a:rPr>
              <a:t>Lý thuyết</a:t>
            </a:r>
            <a:endParaRPr sz="1600">
              <a:solidFill>
                <a:schemeClr val="dk1"/>
              </a:solidFill>
              <a:latin typeface="Syne"/>
              <a:ea typeface="Poppins SemiBold"/>
              <a:cs typeface="Poppins SemiBold"/>
              <a:sym typeface="Poppins SemiBold"/>
            </a:endParaRPr>
          </a:p>
        </p:txBody>
      </p:sp>
      <p:grpSp>
        <p:nvGrpSpPr>
          <p:cNvPr id="12" name="Group 11">
            <a:extLst>
              <a:ext uri="{FF2B5EF4-FFF2-40B4-BE49-F238E27FC236}">
                <a16:creationId xmlns:a16="http://schemas.microsoft.com/office/drawing/2014/main" id="{C5E7A616-4AB0-4606-0788-CCA76509F955}"/>
              </a:ext>
            </a:extLst>
          </p:cNvPr>
          <p:cNvGrpSpPr/>
          <p:nvPr/>
        </p:nvGrpSpPr>
        <p:grpSpPr>
          <a:xfrm>
            <a:off x="2518609" y="2568920"/>
            <a:ext cx="4921826" cy="2189747"/>
            <a:chOff x="2518609" y="2568920"/>
            <a:chExt cx="4921826" cy="2189747"/>
          </a:xfrm>
        </p:grpSpPr>
        <p:pic>
          <p:nvPicPr>
            <p:cNvPr id="4098" name="Picture 2" descr="Challenges deploying PHP apps on multi node docker swarm">
              <a:extLst>
                <a:ext uri="{FF2B5EF4-FFF2-40B4-BE49-F238E27FC236}">
                  <a16:creationId xmlns:a16="http://schemas.microsoft.com/office/drawing/2014/main" id="{B2266BE0-A43D-0ABE-D1C4-141A122180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488" t="17778" r="34699" b="39649"/>
            <a:stretch/>
          </p:blipFill>
          <p:spPr bwMode="auto">
            <a:xfrm>
              <a:off x="5258710" y="2568920"/>
              <a:ext cx="2181725" cy="21897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D372971-850D-DCB9-05ED-D859A82956D3}"/>
                </a:ext>
              </a:extLst>
            </p:cNvPr>
            <p:cNvSpPr txBox="1"/>
            <p:nvPr/>
          </p:nvSpPr>
          <p:spPr>
            <a:xfrm>
              <a:off x="2518609" y="2932338"/>
              <a:ext cx="3007895" cy="646331"/>
            </a:xfrm>
            <a:prstGeom prst="rect">
              <a:avLst/>
            </a:prstGeom>
            <a:noFill/>
          </p:spPr>
          <p:txBody>
            <a:bodyPr wrap="square" rtlCol="0">
              <a:spAutoFit/>
            </a:bodyPr>
            <a:lstStyle/>
            <a:p>
              <a:r>
                <a:rPr lang="en-US" sz="3600" b="1">
                  <a:solidFill>
                    <a:srgbClr val="73ABFF"/>
                  </a:solidFill>
                  <a:latin typeface="Syne"/>
                </a:rPr>
                <a:t>docker swarm</a:t>
              </a:r>
            </a:p>
          </p:txBody>
        </p:sp>
      </p:grpSp>
    </p:spTree>
    <p:extLst>
      <p:ext uri="{BB962C8B-B14F-4D97-AF65-F5344CB8AC3E}">
        <p14:creationId xmlns:p14="http://schemas.microsoft.com/office/powerpoint/2010/main" val="3059930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5" name="Picture 4">
            <a:extLst>
              <a:ext uri="{FF2B5EF4-FFF2-40B4-BE49-F238E27FC236}">
                <a16:creationId xmlns:a16="http://schemas.microsoft.com/office/drawing/2014/main" id="{4388A7AA-2C5D-B4A7-B295-0691153EB76E}"/>
              </a:ext>
            </a:extLst>
          </p:cNvPr>
          <p:cNvPicPr>
            <a:picLocks noChangeAspect="1"/>
          </p:cNvPicPr>
          <p:nvPr/>
        </p:nvPicPr>
        <p:blipFill rotWithShape="1">
          <a:blip r:embed="rId3"/>
          <a:srcRect l="3774" t="3228" r="3544"/>
          <a:stretch/>
        </p:blipFill>
        <p:spPr>
          <a:xfrm>
            <a:off x="546171" y="1031463"/>
            <a:ext cx="8045116" cy="3080574"/>
          </a:xfrm>
          <a:prstGeom prst="rect">
            <a:avLst/>
          </a:prstGeom>
        </p:spPr>
      </p:pic>
      <p:sp>
        <p:nvSpPr>
          <p:cNvPr id="6" name="Google Shape;370;p30">
            <a:extLst>
              <a:ext uri="{FF2B5EF4-FFF2-40B4-BE49-F238E27FC236}">
                <a16:creationId xmlns:a16="http://schemas.microsoft.com/office/drawing/2014/main" id="{1D9390E6-6B6F-6F1B-586A-50E0666CC93F}"/>
              </a:ext>
            </a:extLst>
          </p:cNvPr>
          <p:cNvSpPr txBox="1">
            <a:spLocks/>
          </p:cNvSpPr>
          <p:nvPr/>
        </p:nvSpPr>
        <p:spPr>
          <a:xfrm flipH="1">
            <a:off x="261424" y="259713"/>
            <a:ext cx="3965671" cy="661023"/>
          </a:xfrm>
          <a:prstGeom prst="snipRoundRect">
            <a:avLst>
              <a:gd name="adj1" fmla="val 0"/>
              <a:gd name="adj2" fmla="val 39002"/>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ctr"/>
            <a:r>
              <a:rPr lang="en-US" sz="2800"/>
              <a:t>Docker swarm(kiến trúc)</a:t>
            </a:r>
          </a:p>
        </p:txBody>
      </p:sp>
      <p:sp>
        <p:nvSpPr>
          <p:cNvPr id="369" name="Google Shape;362;p29">
            <a:extLst>
              <a:ext uri="{FF2B5EF4-FFF2-40B4-BE49-F238E27FC236}">
                <a16:creationId xmlns:a16="http://schemas.microsoft.com/office/drawing/2014/main" id="{43E246E6-3675-215D-8B3E-B17D71A1AF37}"/>
              </a:ext>
            </a:extLst>
          </p:cNvPr>
          <p:cNvSpPr txBox="1"/>
          <p:nvPr/>
        </p:nvSpPr>
        <p:spPr>
          <a:xfrm>
            <a:off x="7546109" y="4415944"/>
            <a:ext cx="1329649" cy="466840"/>
          </a:xfrm>
          <a:prstGeom prst="snip2DiagRect">
            <a:avLst>
              <a:gd name="adj1" fmla="val 5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dk1"/>
                </a:solidFill>
                <a:latin typeface="Syne"/>
                <a:ea typeface="Poppins SemiBold"/>
                <a:cs typeface="Poppins SemiBold"/>
                <a:sym typeface="Poppins SemiBold"/>
              </a:rPr>
              <a:t>Lý thuyết</a:t>
            </a:r>
            <a:endParaRPr sz="1600">
              <a:solidFill>
                <a:schemeClr val="dk1"/>
              </a:solidFill>
              <a:latin typeface="Syne"/>
              <a:ea typeface="Poppins SemiBold"/>
              <a:cs typeface="Poppins SemiBold"/>
              <a:sym typeface="Poppins SemiBold"/>
            </a:endParaRPr>
          </a:p>
        </p:txBody>
      </p:sp>
    </p:spTree>
    <p:extLst>
      <p:ext uri="{BB962C8B-B14F-4D97-AF65-F5344CB8AC3E}">
        <p14:creationId xmlns:p14="http://schemas.microsoft.com/office/powerpoint/2010/main" val="298189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6" name="Google Shape;370;p30">
            <a:extLst>
              <a:ext uri="{FF2B5EF4-FFF2-40B4-BE49-F238E27FC236}">
                <a16:creationId xmlns:a16="http://schemas.microsoft.com/office/drawing/2014/main" id="{1D9390E6-6B6F-6F1B-586A-50E0666CC93F}"/>
              </a:ext>
            </a:extLst>
          </p:cNvPr>
          <p:cNvSpPr txBox="1">
            <a:spLocks/>
          </p:cNvSpPr>
          <p:nvPr/>
        </p:nvSpPr>
        <p:spPr>
          <a:xfrm flipH="1">
            <a:off x="261424" y="259713"/>
            <a:ext cx="4094008" cy="661023"/>
          </a:xfrm>
          <a:prstGeom prst="snipRoundRect">
            <a:avLst>
              <a:gd name="adj1" fmla="val 0"/>
              <a:gd name="adj2" fmla="val 39002"/>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ctr"/>
            <a:r>
              <a:rPr lang="en-US" sz="2800"/>
              <a:t>Docker swarm(tính năng)</a:t>
            </a:r>
          </a:p>
        </p:txBody>
      </p:sp>
      <p:sp>
        <p:nvSpPr>
          <p:cNvPr id="8" name="Google Shape;414;p34">
            <a:extLst>
              <a:ext uri="{FF2B5EF4-FFF2-40B4-BE49-F238E27FC236}">
                <a16:creationId xmlns:a16="http://schemas.microsoft.com/office/drawing/2014/main" id="{43110A4C-E6C5-14F8-8443-2182752598B7}"/>
              </a:ext>
            </a:extLst>
          </p:cNvPr>
          <p:cNvSpPr/>
          <p:nvPr/>
        </p:nvSpPr>
        <p:spPr>
          <a:xfrm>
            <a:off x="390105" y="1372806"/>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9" name="Google Shape;415;p34">
            <a:extLst>
              <a:ext uri="{FF2B5EF4-FFF2-40B4-BE49-F238E27FC236}">
                <a16:creationId xmlns:a16="http://schemas.microsoft.com/office/drawing/2014/main" id="{902F578E-FE95-2521-FC4C-8D9AC9084214}"/>
              </a:ext>
            </a:extLst>
          </p:cNvPr>
          <p:cNvCxnSpPr>
            <a:cxnSpLocks/>
            <a:stCxn id="8" idx="6"/>
            <a:endCxn id="7" idx="1"/>
          </p:cNvCxnSpPr>
          <p:nvPr/>
        </p:nvCxnSpPr>
        <p:spPr>
          <a:xfrm>
            <a:off x="812805" y="1584156"/>
            <a:ext cx="211347" cy="0"/>
          </a:xfrm>
          <a:prstGeom prst="straightConnector1">
            <a:avLst/>
          </a:prstGeom>
          <a:noFill/>
          <a:ln w="9525" cap="flat" cmpd="sng">
            <a:solidFill>
              <a:schemeClr val="dk1"/>
            </a:solidFill>
            <a:prstDash val="solid"/>
            <a:round/>
            <a:headEnd type="none" w="sm" len="sm"/>
            <a:tailEnd type="triangle" w="sm" len="sm"/>
          </a:ln>
        </p:spPr>
      </p:cxnSp>
      <p:sp>
        <p:nvSpPr>
          <p:cNvPr id="7" name="Google Shape;409;p34">
            <a:extLst>
              <a:ext uri="{FF2B5EF4-FFF2-40B4-BE49-F238E27FC236}">
                <a16:creationId xmlns:a16="http://schemas.microsoft.com/office/drawing/2014/main" id="{A8A7797F-592E-8B0C-5B12-896618FCE5FF}"/>
              </a:ext>
            </a:extLst>
          </p:cNvPr>
          <p:cNvSpPr txBox="1">
            <a:spLocks/>
          </p:cNvSpPr>
          <p:nvPr/>
        </p:nvSpPr>
        <p:spPr>
          <a:xfrm>
            <a:off x="1024152" y="978567"/>
            <a:ext cx="7729743" cy="121117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numCol="1" spcCol="182880"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Syne"/>
              <a:buNone/>
              <a:defRPr sz="1800"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l"/>
            <a:r>
              <a:rPr lang="vi-VN" sz="2400" b="1">
                <a:latin typeface="Syne"/>
              </a:rPr>
              <a:t>Quản lý Containers:</a:t>
            </a:r>
            <a:endParaRPr lang="vi-VN" sz="2400">
              <a:latin typeface="Syne"/>
            </a:endParaRPr>
          </a:p>
          <a:p>
            <a:pPr algn="l"/>
            <a:r>
              <a:rPr lang="vi-VN" sz="2400">
                <a:latin typeface="Syne"/>
              </a:rPr>
              <a:t>Swarm giúp quản lý việc triển khai, cập nhật, và mở rộng số lượng containers trên một cụm máy chủ.</a:t>
            </a:r>
            <a:endParaRPr lang="en-US" sz="2400">
              <a:latin typeface="Syne"/>
            </a:endParaRPr>
          </a:p>
        </p:txBody>
      </p:sp>
      <p:sp>
        <p:nvSpPr>
          <p:cNvPr id="369" name="Google Shape;362;p29">
            <a:extLst>
              <a:ext uri="{FF2B5EF4-FFF2-40B4-BE49-F238E27FC236}">
                <a16:creationId xmlns:a16="http://schemas.microsoft.com/office/drawing/2014/main" id="{43E246E6-3675-215D-8B3E-B17D71A1AF37}"/>
              </a:ext>
            </a:extLst>
          </p:cNvPr>
          <p:cNvSpPr txBox="1"/>
          <p:nvPr/>
        </p:nvSpPr>
        <p:spPr>
          <a:xfrm>
            <a:off x="7546109" y="4415944"/>
            <a:ext cx="1329649" cy="466840"/>
          </a:xfrm>
          <a:prstGeom prst="snip2DiagRect">
            <a:avLst>
              <a:gd name="adj1" fmla="val 5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dk1"/>
                </a:solidFill>
                <a:latin typeface="Syne"/>
                <a:ea typeface="Poppins SemiBold"/>
                <a:cs typeface="Poppins SemiBold"/>
                <a:sym typeface="Poppins SemiBold"/>
              </a:rPr>
              <a:t>Lý thuyết</a:t>
            </a:r>
            <a:endParaRPr sz="1600">
              <a:solidFill>
                <a:schemeClr val="dk1"/>
              </a:solidFill>
              <a:latin typeface="Syne"/>
              <a:ea typeface="Poppins SemiBold"/>
              <a:cs typeface="Poppins SemiBold"/>
              <a:sym typeface="Poppins SemiBold"/>
            </a:endParaRPr>
          </a:p>
        </p:txBody>
      </p:sp>
      <p:sp>
        <p:nvSpPr>
          <p:cNvPr id="18" name="Google Shape;414;p34">
            <a:extLst>
              <a:ext uri="{FF2B5EF4-FFF2-40B4-BE49-F238E27FC236}">
                <a16:creationId xmlns:a16="http://schemas.microsoft.com/office/drawing/2014/main" id="{E75C6AA6-35BA-0D44-0601-00B75175CF74}"/>
              </a:ext>
            </a:extLst>
          </p:cNvPr>
          <p:cNvSpPr/>
          <p:nvPr/>
        </p:nvSpPr>
        <p:spPr>
          <a:xfrm>
            <a:off x="422062" y="2973848"/>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9" name="Google Shape;409;p34">
            <a:extLst>
              <a:ext uri="{FF2B5EF4-FFF2-40B4-BE49-F238E27FC236}">
                <a16:creationId xmlns:a16="http://schemas.microsoft.com/office/drawing/2014/main" id="{3F7FEAE0-C07B-1698-93D8-D6E356653E1B}"/>
              </a:ext>
            </a:extLst>
          </p:cNvPr>
          <p:cNvSpPr txBox="1">
            <a:spLocks/>
          </p:cNvSpPr>
          <p:nvPr/>
        </p:nvSpPr>
        <p:spPr>
          <a:xfrm>
            <a:off x="1024152" y="2343827"/>
            <a:ext cx="7729743" cy="1682741"/>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numCol="1" spcCol="182880"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Syne"/>
              <a:buNone/>
              <a:defRPr sz="1800"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l"/>
            <a:r>
              <a:rPr lang="vi-VN" sz="2400" b="1">
                <a:latin typeface="Syne"/>
              </a:rPr>
              <a:t>Khả Năng Mở Rộng:</a:t>
            </a:r>
          </a:p>
          <a:p>
            <a:pPr algn="l"/>
            <a:r>
              <a:rPr lang="vi-VN" sz="2400">
                <a:latin typeface="Syne"/>
              </a:rPr>
              <a:t>Swarm hỗ trợ khả năng mở rộng linh hoạt, cho phép thêm hoặc giảm số lượng containers dựa trên nhu cầu hoặc tình trạng hệ thống.</a:t>
            </a:r>
            <a:endParaRPr lang="en-US" sz="2400">
              <a:latin typeface="Syne"/>
            </a:endParaRPr>
          </a:p>
        </p:txBody>
      </p:sp>
      <p:cxnSp>
        <p:nvCxnSpPr>
          <p:cNvPr id="20" name="Google Shape;415;p34">
            <a:extLst>
              <a:ext uri="{FF2B5EF4-FFF2-40B4-BE49-F238E27FC236}">
                <a16:creationId xmlns:a16="http://schemas.microsoft.com/office/drawing/2014/main" id="{1697E29D-A9C9-83DD-E10E-79FA7539494F}"/>
              </a:ext>
            </a:extLst>
          </p:cNvPr>
          <p:cNvCxnSpPr>
            <a:cxnSpLocks/>
            <a:stCxn id="18" idx="6"/>
            <a:endCxn id="19" idx="1"/>
          </p:cNvCxnSpPr>
          <p:nvPr/>
        </p:nvCxnSpPr>
        <p:spPr>
          <a:xfrm>
            <a:off x="844762" y="3185198"/>
            <a:ext cx="179390" cy="0"/>
          </a:xfrm>
          <a:prstGeom prst="straightConnector1">
            <a:avLst/>
          </a:prstGeom>
          <a:noFill/>
          <a:ln w="9525" cap="flat" cmpd="sng">
            <a:solidFill>
              <a:schemeClr val="dk1"/>
            </a:solidFill>
            <a:prstDash val="solid"/>
            <a:round/>
            <a:headEnd type="none" w="sm" len="sm"/>
            <a:tailEnd type="triangle" w="sm" len="sm"/>
          </a:ln>
        </p:spPr>
      </p:cxnSp>
    </p:spTree>
    <p:extLst>
      <p:ext uri="{BB962C8B-B14F-4D97-AF65-F5344CB8AC3E}">
        <p14:creationId xmlns:p14="http://schemas.microsoft.com/office/powerpoint/2010/main" val="363235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8" name="Google Shape;414;p34">
            <a:extLst>
              <a:ext uri="{FF2B5EF4-FFF2-40B4-BE49-F238E27FC236}">
                <a16:creationId xmlns:a16="http://schemas.microsoft.com/office/drawing/2014/main" id="{43110A4C-E6C5-14F8-8443-2182752598B7}"/>
              </a:ext>
            </a:extLst>
          </p:cNvPr>
          <p:cNvSpPr/>
          <p:nvPr/>
        </p:nvSpPr>
        <p:spPr>
          <a:xfrm>
            <a:off x="390105" y="1563807"/>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9" name="Google Shape;415;p34">
            <a:extLst>
              <a:ext uri="{FF2B5EF4-FFF2-40B4-BE49-F238E27FC236}">
                <a16:creationId xmlns:a16="http://schemas.microsoft.com/office/drawing/2014/main" id="{902F578E-FE95-2521-FC4C-8D9AC9084214}"/>
              </a:ext>
            </a:extLst>
          </p:cNvPr>
          <p:cNvCxnSpPr>
            <a:cxnSpLocks/>
            <a:stCxn id="8" idx="6"/>
            <a:endCxn id="7" idx="1"/>
          </p:cNvCxnSpPr>
          <p:nvPr/>
        </p:nvCxnSpPr>
        <p:spPr>
          <a:xfrm>
            <a:off x="812805" y="1775157"/>
            <a:ext cx="211347" cy="1"/>
          </a:xfrm>
          <a:prstGeom prst="straightConnector1">
            <a:avLst/>
          </a:prstGeom>
          <a:noFill/>
          <a:ln w="9525" cap="flat" cmpd="sng">
            <a:solidFill>
              <a:schemeClr val="dk1"/>
            </a:solidFill>
            <a:prstDash val="solid"/>
            <a:round/>
            <a:headEnd type="none" w="sm" len="sm"/>
            <a:tailEnd type="triangle" w="sm" len="sm"/>
          </a:ln>
        </p:spPr>
      </p:cxnSp>
      <p:sp>
        <p:nvSpPr>
          <p:cNvPr id="7" name="Google Shape;409;p34">
            <a:extLst>
              <a:ext uri="{FF2B5EF4-FFF2-40B4-BE49-F238E27FC236}">
                <a16:creationId xmlns:a16="http://schemas.microsoft.com/office/drawing/2014/main" id="{A8A7797F-592E-8B0C-5B12-896618FCE5FF}"/>
              </a:ext>
            </a:extLst>
          </p:cNvPr>
          <p:cNvSpPr txBox="1">
            <a:spLocks/>
          </p:cNvSpPr>
          <p:nvPr/>
        </p:nvSpPr>
        <p:spPr>
          <a:xfrm>
            <a:off x="1024152" y="978567"/>
            <a:ext cx="7729743" cy="1593181"/>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numCol="1" spcCol="182880"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Syne"/>
              <a:buNone/>
              <a:defRPr sz="1800"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l"/>
            <a:r>
              <a:rPr lang="vi-VN" sz="2400" b="1">
                <a:latin typeface="Syne"/>
              </a:rPr>
              <a:t>Tính Dự Phòng</a:t>
            </a:r>
            <a:r>
              <a:rPr lang="en-US" sz="2400" b="1">
                <a:latin typeface="Syne"/>
              </a:rPr>
              <a:t>:</a:t>
            </a:r>
          </a:p>
          <a:p>
            <a:pPr algn="l"/>
            <a:r>
              <a:rPr lang="vi-VN" sz="2400">
                <a:latin typeface="Syne"/>
              </a:rPr>
              <a:t>Cung cấp tính năng dự phòng, nghĩa là nếu một máy chủ hoặc container gặp sự cố, các containers khác vẫn tiếp tục hoạt động.</a:t>
            </a:r>
            <a:endParaRPr lang="en-US" sz="2400">
              <a:latin typeface="Syne"/>
            </a:endParaRPr>
          </a:p>
        </p:txBody>
      </p:sp>
      <p:sp>
        <p:nvSpPr>
          <p:cNvPr id="369" name="Google Shape;362;p29">
            <a:extLst>
              <a:ext uri="{FF2B5EF4-FFF2-40B4-BE49-F238E27FC236}">
                <a16:creationId xmlns:a16="http://schemas.microsoft.com/office/drawing/2014/main" id="{43E246E6-3675-215D-8B3E-B17D71A1AF37}"/>
              </a:ext>
            </a:extLst>
          </p:cNvPr>
          <p:cNvSpPr txBox="1"/>
          <p:nvPr/>
        </p:nvSpPr>
        <p:spPr>
          <a:xfrm>
            <a:off x="7546109" y="4415944"/>
            <a:ext cx="1329649" cy="466840"/>
          </a:xfrm>
          <a:prstGeom prst="snip2DiagRect">
            <a:avLst>
              <a:gd name="adj1" fmla="val 5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dk1"/>
                </a:solidFill>
                <a:latin typeface="Syne"/>
                <a:ea typeface="Poppins SemiBold"/>
                <a:cs typeface="Poppins SemiBold"/>
                <a:sym typeface="Poppins SemiBold"/>
              </a:rPr>
              <a:t>Lý thuyết</a:t>
            </a:r>
            <a:endParaRPr sz="1600">
              <a:solidFill>
                <a:schemeClr val="dk1"/>
              </a:solidFill>
              <a:latin typeface="Syne"/>
              <a:ea typeface="Poppins SemiBold"/>
              <a:cs typeface="Poppins SemiBold"/>
              <a:sym typeface="Poppins SemiBold"/>
            </a:endParaRPr>
          </a:p>
        </p:txBody>
      </p:sp>
      <p:sp>
        <p:nvSpPr>
          <p:cNvPr id="18" name="Google Shape;414;p34">
            <a:extLst>
              <a:ext uri="{FF2B5EF4-FFF2-40B4-BE49-F238E27FC236}">
                <a16:creationId xmlns:a16="http://schemas.microsoft.com/office/drawing/2014/main" id="{E75C6AA6-35BA-0D44-0601-00B75175CF74}"/>
              </a:ext>
            </a:extLst>
          </p:cNvPr>
          <p:cNvSpPr/>
          <p:nvPr/>
        </p:nvSpPr>
        <p:spPr>
          <a:xfrm>
            <a:off x="390105" y="3322601"/>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9" name="Google Shape;409;p34">
            <a:extLst>
              <a:ext uri="{FF2B5EF4-FFF2-40B4-BE49-F238E27FC236}">
                <a16:creationId xmlns:a16="http://schemas.microsoft.com/office/drawing/2014/main" id="{3F7FEAE0-C07B-1698-93D8-D6E356653E1B}"/>
              </a:ext>
            </a:extLst>
          </p:cNvPr>
          <p:cNvSpPr txBox="1">
            <a:spLocks/>
          </p:cNvSpPr>
          <p:nvPr/>
        </p:nvSpPr>
        <p:spPr>
          <a:xfrm>
            <a:off x="1024152" y="2692580"/>
            <a:ext cx="7729743" cy="1682741"/>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numCol="1" spcCol="182880"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Syne"/>
              <a:buNone/>
              <a:defRPr sz="1800"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l"/>
            <a:r>
              <a:rPr lang="vi-VN" sz="2400" b="1">
                <a:latin typeface="Syne"/>
              </a:rPr>
              <a:t>Overlay Networking:</a:t>
            </a:r>
          </a:p>
          <a:p>
            <a:pPr algn="l"/>
            <a:r>
              <a:rPr lang="vi-VN" sz="2400">
                <a:latin typeface="Syne"/>
              </a:rPr>
              <a:t>Swarm hỗ trợ mô hình mạng overlay, cho phép containers trên các máy chủ khác nhau giao tiếp với nhau một cách thuận tiện.</a:t>
            </a:r>
            <a:endParaRPr lang="en-US" sz="2400">
              <a:latin typeface="Syne"/>
            </a:endParaRPr>
          </a:p>
        </p:txBody>
      </p:sp>
      <p:cxnSp>
        <p:nvCxnSpPr>
          <p:cNvPr id="20" name="Google Shape;415;p34">
            <a:extLst>
              <a:ext uri="{FF2B5EF4-FFF2-40B4-BE49-F238E27FC236}">
                <a16:creationId xmlns:a16="http://schemas.microsoft.com/office/drawing/2014/main" id="{1697E29D-A9C9-83DD-E10E-79FA7539494F}"/>
              </a:ext>
            </a:extLst>
          </p:cNvPr>
          <p:cNvCxnSpPr>
            <a:cxnSpLocks/>
            <a:stCxn id="18" idx="6"/>
            <a:endCxn id="19" idx="1"/>
          </p:cNvCxnSpPr>
          <p:nvPr/>
        </p:nvCxnSpPr>
        <p:spPr>
          <a:xfrm>
            <a:off x="812805" y="3533951"/>
            <a:ext cx="211347" cy="0"/>
          </a:xfrm>
          <a:prstGeom prst="straightConnector1">
            <a:avLst/>
          </a:prstGeom>
          <a:noFill/>
          <a:ln w="9525" cap="flat" cmpd="sng">
            <a:solidFill>
              <a:schemeClr val="dk1"/>
            </a:solidFill>
            <a:prstDash val="solid"/>
            <a:round/>
            <a:headEnd type="none" w="sm" len="sm"/>
            <a:tailEnd type="triangle" w="sm" len="sm"/>
          </a:ln>
        </p:spPr>
      </p:cxnSp>
      <p:sp>
        <p:nvSpPr>
          <p:cNvPr id="13" name="Google Shape;370;p30">
            <a:extLst>
              <a:ext uri="{FF2B5EF4-FFF2-40B4-BE49-F238E27FC236}">
                <a16:creationId xmlns:a16="http://schemas.microsoft.com/office/drawing/2014/main" id="{32DC7975-56E4-E2B1-DF0A-91E836F52670}"/>
              </a:ext>
            </a:extLst>
          </p:cNvPr>
          <p:cNvSpPr txBox="1">
            <a:spLocks/>
          </p:cNvSpPr>
          <p:nvPr/>
        </p:nvSpPr>
        <p:spPr>
          <a:xfrm flipH="1">
            <a:off x="261424" y="259713"/>
            <a:ext cx="4094008" cy="661023"/>
          </a:xfrm>
          <a:prstGeom prst="snipRoundRect">
            <a:avLst>
              <a:gd name="adj1" fmla="val 0"/>
              <a:gd name="adj2" fmla="val 39002"/>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ctr"/>
            <a:r>
              <a:rPr lang="en-US" sz="2800"/>
              <a:t>Docker swarm(tính năng)</a:t>
            </a:r>
          </a:p>
        </p:txBody>
      </p:sp>
    </p:spTree>
    <p:extLst>
      <p:ext uri="{BB962C8B-B14F-4D97-AF65-F5344CB8AC3E}">
        <p14:creationId xmlns:p14="http://schemas.microsoft.com/office/powerpoint/2010/main" val="3227146754"/>
      </p:ext>
    </p:extLst>
  </p:cSld>
  <p:clrMapOvr>
    <a:masterClrMapping/>
  </p:clrMapOvr>
</p:sld>
</file>

<file path=ppt/theme/theme1.xml><?xml version="1.0" encoding="utf-8"?>
<a:theme xmlns:a="http://schemas.openxmlformats.org/drawingml/2006/main" name="Intro to Iteration by Slidesgo">
  <a:themeElements>
    <a:clrScheme name="Simple Light">
      <a:dk1>
        <a:srgbClr val="242424"/>
      </a:dk1>
      <a:lt1>
        <a:srgbClr val="F3F3F3"/>
      </a:lt1>
      <a:dk2>
        <a:srgbClr val="E496CE"/>
      </a:dk2>
      <a:lt2>
        <a:srgbClr val="E44949"/>
      </a:lt2>
      <a:accent1>
        <a:srgbClr val="FFFFFF"/>
      </a:accent1>
      <a:accent2>
        <a:srgbClr val="FFFFFF"/>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1819</Words>
  <Application>Microsoft Office PowerPoint</Application>
  <PresentationFormat>On-screen Show (16:9)</PresentationFormat>
  <Paragraphs>126</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Anaheim</vt:lpstr>
      <vt:lpstr>Söhne</vt:lpstr>
      <vt:lpstr>Syne</vt:lpstr>
      <vt:lpstr>Arial</vt:lpstr>
      <vt:lpstr>Poppins</vt:lpstr>
      <vt:lpstr>Poppins SemiBold</vt:lpstr>
      <vt:lpstr>Times New Roman</vt:lpstr>
      <vt:lpstr>Intro to Iteration by Slidesgo</vt:lpstr>
      <vt:lpstr>Tìm hiểu Docker và Docker Swarm trong xây dựng dịch vụ hướng micro-services</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Docker và Docker Swarm trong xây dựng dịch vụ hướng micro-services</dc:title>
  <dc:creator>QB Gamer</dc:creator>
  <cp:lastModifiedBy>QB Gamer</cp:lastModifiedBy>
  <cp:revision>17</cp:revision>
  <dcterms:modified xsi:type="dcterms:W3CDTF">2023-12-12T14:27:48Z</dcterms:modified>
</cp:coreProperties>
</file>