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95"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278" r:id="rId21"/>
    <p:sldId id="279" r:id="rId22"/>
    <p:sldId id="280" r:id="rId23"/>
    <p:sldId id="281" r:id="rId24"/>
    <p:sldId id="292" r:id="rId25"/>
    <p:sldId id="282" r:id="rId26"/>
    <p:sldId id="293" r:id="rId27"/>
    <p:sldId id="284" r:id="rId28"/>
    <p:sldId id="285" r:id="rId29"/>
    <p:sldId id="294" r:id="rId30"/>
    <p:sldId id="287" r:id="rId31"/>
    <p:sldId id="288" r:id="rId32"/>
    <p:sldId id="289" r:id="rId33"/>
    <p:sldId id="290" r:id="rId34"/>
    <p:sldId id="291" r:id="rId35"/>
  </p:sldIdLst>
  <p:sldSz cx="9144000" cy="5143500" type="screen16x9"/>
  <p:notesSz cx="9296400" cy="14770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380895" algn="l" rtl="0" fontAlgn="base">
      <a:spcBef>
        <a:spcPct val="0"/>
      </a:spcBef>
      <a:spcAft>
        <a:spcPct val="0"/>
      </a:spcAft>
      <a:defRPr kern="1200">
        <a:solidFill>
          <a:schemeClr val="tx1"/>
        </a:solidFill>
        <a:latin typeface="Arial" charset="0"/>
        <a:ea typeface="+mn-ea"/>
        <a:cs typeface="+mn-cs"/>
      </a:defRPr>
    </a:lvl2pPr>
    <a:lvl3pPr marL="761790" algn="l" rtl="0" fontAlgn="base">
      <a:spcBef>
        <a:spcPct val="0"/>
      </a:spcBef>
      <a:spcAft>
        <a:spcPct val="0"/>
      </a:spcAft>
      <a:defRPr kern="1200">
        <a:solidFill>
          <a:schemeClr val="tx1"/>
        </a:solidFill>
        <a:latin typeface="Arial" charset="0"/>
        <a:ea typeface="+mn-ea"/>
        <a:cs typeface="+mn-cs"/>
      </a:defRPr>
    </a:lvl3pPr>
    <a:lvl4pPr marL="1142683" algn="l" rtl="0" fontAlgn="base">
      <a:spcBef>
        <a:spcPct val="0"/>
      </a:spcBef>
      <a:spcAft>
        <a:spcPct val="0"/>
      </a:spcAft>
      <a:defRPr kern="1200">
        <a:solidFill>
          <a:schemeClr val="tx1"/>
        </a:solidFill>
        <a:latin typeface="Arial" charset="0"/>
        <a:ea typeface="+mn-ea"/>
        <a:cs typeface="+mn-cs"/>
      </a:defRPr>
    </a:lvl4pPr>
    <a:lvl5pPr marL="1523573" algn="l" rtl="0" fontAlgn="base">
      <a:spcBef>
        <a:spcPct val="0"/>
      </a:spcBef>
      <a:spcAft>
        <a:spcPct val="0"/>
      </a:spcAft>
      <a:defRPr kern="1200">
        <a:solidFill>
          <a:schemeClr val="tx1"/>
        </a:solidFill>
        <a:latin typeface="Arial" charset="0"/>
        <a:ea typeface="+mn-ea"/>
        <a:cs typeface="+mn-cs"/>
      </a:defRPr>
    </a:lvl5pPr>
    <a:lvl6pPr marL="1904467" algn="l" defTabSz="761790" rtl="0" eaLnBrk="1" latinLnBrk="0" hangingPunct="1">
      <a:defRPr kern="1200">
        <a:solidFill>
          <a:schemeClr val="tx1"/>
        </a:solidFill>
        <a:latin typeface="Arial" charset="0"/>
        <a:ea typeface="+mn-ea"/>
        <a:cs typeface="+mn-cs"/>
      </a:defRPr>
    </a:lvl6pPr>
    <a:lvl7pPr marL="2285362" algn="l" defTabSz="761790" rtl="0" eaLnBrk="1" latinLnBrk="0" hangingPunct="1">
      <a:defRPr kern="1200">
        <a:solidFill>
          <a:schemeClr val="tx1"/>
        </a:solidFill>
        <a:latin typeface="Arial" charset="0"/>
        <a:ea typeface="+mn-ea"/>
        <a:cs typeface="+mn-cs"/>
      </a:defRPr>
    </a:lvl7pPr>
    <a:lvl8pPr marL="2666253" algn="l" defTabSz="761790" rtl="0" eaLnBrk="1" latinLnBrk="0" hangingPunct="1">
      <a:defRPr kern="1200">
        <a:solidFill>
          <a:schemeClr val="tx1"/>
        </a:solidFill>
        <a:latin typeface="Arial" charset="0"/>
        <a:ea typeface="+mn-ea"/>
        <a:cs typeface="+mn-cs"/>
      </a:defRPr>
    </a:lvl8pPr>
    <a:lvl9pPr marL="3047146" algn="l" defTabSz="76179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65" autoAdjust="0"/>
    <p:restoredTop sz="94598" autoAdjust="0"/>
  </p:normalViewPr>
  <p:slideViewPr>
    <p:cSldViewPr snapToGrid="0">
      <p:cViewPr>
        <p:scale>
          <a:sx n="100" d="100"/>
          <a:sy n="100" d="100"/>
        </p:scale>
        <p:origin x="-2280" y="-1002"/>
      </p:cViewPr>
      <p:guideLst>
        <p:guide orient="horz" pos="1620"/>
        <p:guide pos="28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850" y="-96"/>
      </p:cViewPr>
      <p:guideLst>
        <p:guide orient="horz" pos="4652"/>
        <p:guide pos="292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2"/>
            <a:ext cx="4027944"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defRPr sz="1800"/>
            </a:lvl1pPr>
          </a:lstStyle>
          <a:p>
            <a:pPr>
              <a:defRPr/>
            </a:pPr>
            <a:endParaRPr lang="en-US"/>
          </a:p>
        </p:txBody>
      </p:sp>
      <p:sp>
        <p:nvSpPr>
          <p:cNvPr id="122883" name="Rectangle 3"/>
          <p:cNvSpPr>
            <a:spLocks noGrp="1" noChangeArrowheads="1"/>
          </p:cNvSpPr>
          <p:nvPr>
            <p:ph type="dt" sz="quarter" idx="1"/>
          </p:nvPr>
        </p:nvSpPr>
        <p:spPr bwMode="auto">
          <a:xfrm>
            <a:off x="5266329" y="2"/>
            <a:ext cx="4027943"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lgn="r">
              <a:defRPr sz="1800"/>
            </a:lvl1pPr>
          </a:lstStyle>
          <a:p>
            <a:pPr>
              <a:defRPr/>
            </a:pPr>
            <a:endParaRPr lang="en-US"/>
          </a:p>
        </p:txBody>
      </p:sp>
      <p:sp>
        <p:nvSpPr>
          <p:cNvPr id="122884" name="Rectangle 4"/>
          <p:cNvSpPr>
            <a:spLocks noGrp="1" noChangeArrowheads="1"/>
          </p:cNvSpPr>
          <p:nvPr>
            <p:ph type="ftr" sz="quarter" idx="2"/>
          </p:nvPr>
        </p:nvSpPr>
        <p:spPr bwMode="auto">
          <a:xfrm>
            <a:off x="0" y="14030071"/>
            <a:ext cx="4027944"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defRPr sz="1800"/>
            </a:lvl1pPr>
          </a:lstStyle>
          <a:p>
            <a:pPr>
              <a:defRPr/>
            </a:pPr>
            <a:endParaRPr lang="en-US"/>
          </a:p>
        </p:txBody>
      </p:sp>
      <p:sp>
        <p:nvSpPr>
          <p:cNvPr id="122885" name="Rectangle 5"/>
          <p:cNvSpPr>
            <a:spLocks noGrp="1" noChangeArrowheads="1"/>
          </p:cNvSpPr>
          <p:nvPr>
            <p:ph type="sldNum" sz="quarter" idx="3"/>
          </p:nvPr>
        </p:nvSpPr>
        <p:spPr bwMode="auto">
          <a:xfrm>
            <a:off x="5266329" y="14030071"/>
            <a:ext cx="4027943"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lgn="r">
              <a:defRPr sz="1800"/>
            </a:lvl1pPr>
          </a:lstStyle>
          <a:p>
            <a:pPr>
              <a:defRPr/>
            </a:pPr>
            <a:fld id="{8D56EAE8-38CB-4EE5-8A34-F5F49B68F2DE}" type="slidenum">
              <a:rPr lang="en-US"/>
              <a:pPr>
                <a:defRPr/>
              </a:pPr>
              <a:t>‹#›</a:t>
            </a:fld>
            <a:endParaRPr lang="en-US"/>
          </a:p>
        </p:txBody>
      </p:sp>
    </p:spTree>
    <p:extLst>
      <p:ext uri="{BB962C8B-B14F-4D97-AF65-F5344CB8AC3E}">
        <p14:creationId xmlns:p14="http://schemas.microsoft.com/office/powerpoint/2010/main" val="372300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2"/>
            <a:ext cx="4027944"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defRPr sz="1800"/>
            </a:lvl1pPr>
          </a:lstStyle>
          <a:p>
            <a:pPr>
              <a:defRPr/>
            </a:pPr>
            <a:endParaRPr lang="en-US"/>
          </a:p>
        </p:txBody>
      </p:sp>
      <p:sp>
        <p:nvSpPr>
          <p:cNvPr id="121859" name="Rectangle 3"/>
          <p:cNvSpPr>
            <a:spLocks noGrp="1" noChangeArrowheads="1"/>
          </p:cNvSpPr>
          <p:nvPr>
            <p:ph type="dt" idx="1"/>
          </p:nvPr>
        </p:nvSpPr>
        <p:spPr bwMode="auto">
          <a:xfrm>
            <a:off x="5266329" y="2"/>
            <a:ext cx="4027943"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lgn="r">
              <a:defRPr sz="18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274638" y="1108075"/>
            <a:ext cx="9845676" cy="5538788"/>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929854" y="7016308"/>
            <a:ext cx="7436693" cy="6645019"/>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862" name="Rectangle 6"/>
          <p:cNvSpPr>
            <a:spLocks noGrp="1" noChangeArrowheads="1"/>
          </p:cNvSpPr>
          <p:nvPr>
            <p:ph type="ftr" sz="quarter" idx="4"/>
          </p:nvPr>
        </p:nvSpPr>
        <p:spPr bwMode="auto">
          <a:xfrm>
            <a:off x="0" y="14030071"/>
            <a:ext cx="4027944"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defRPr sz="1800"/>
            </a:lvl1pPr>
          </a:lstStyle>
          <a:p>
            <a:pPr>
              <a:defRPr/>
            </a:pPr>
            <a:endParaRPr lang="en-US"/>
          </a:p>
        </p:txBody>
      </p:sp>
      <p:sp>
        <p:nvSpPr>
          <p:cNvPr id="121863" name="Rectangle 7"/>
          <p:cNvSpPr>
            <a:spLocks noGrp="1" noChangeArrowheads="1"/>
          </p:cNvSpPr>
          <p:nvPr>
            <p:ph type="sldNum" sz="quarter" idx="5"/>
          </p:nvPr>
        </p:nvSpPr>
        <p:spPr bwMode="auto">
          <a:xfrm>
            <a:off x="5266329" y="14030071"/>
            <a:ext cx="4027943"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lgn="r">
              <a:defRPr sz="1800"/>
            </a:lvl1pPr>
          </a:lstStyle>
          <a:p>
            <a:pPr>
              <a:defRPr/>
            </a:pPr>
            <a:fld id="{BED2394B-E06C-4DC9-BCC2-551C3DED9AAD}" type="slidenum">
              <a:rPr lang="en-US"/>
              <a:pPr>
                <a:defRPr/>
              </a:pPr>
              <a:t>‹#›</a:t>
            </a:fld>
            <a:endParaRPr lang="en-US"/>
          </a:p>
        </p:txBody>
      </p:sp>
    </p:spTree>
    <p:extLst>
      <p:ext uri="{BB962C8B-B14F-4D97-AF65-F5344CB8AC3E}">
        <p14:creationId xmlns:p14="http://schemas.microsoft.com/office/powerpoint/2010/main" val="3747035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380895" algn="l" rtl="0" eaLnBrk="0" fontAlgn="base" hangingPunct="0">
      <a:spcBef>
        <a:spcPct val="30000"/>
      </a:spcBef>
      <a:spcAft>
        <a:spcPct val="0"/>
      </a:spcAft>
      <a:defRPr sz="1000" kern="1200">
        <a:solidFill>
          <a:schemeClr val="tx1"/>
        </a:solidFill>
        <a:latin typeface="Arial" charset="0"/>
        <a:ea typeface="+mn-ea"/>
        <a:cs typeface="+mn-cs"/>
      </a:defRPr>
    </a:lvl2pPr>
    <a:lvl3pPr marL="761790" algn="l" rtl="0" eaLnBrk="0" fontAlgn="base" hangingPunct="0">
      <a:spcBef>
        <a:spcPct val="30000"/>
      </a:spcBef>
      <a:spcAft>
        <a:spcPct val="0"/>
      </a:spcAft>
      <a:defRPr sz="1000" kern="1200">
        <a:solidFill>
          <a:schemeClr val="tx1"/>
        </a:solidFill>
        <a:latin typeface="Arial" charset="0"/>
        <a:ea typeface="+mn-ea"/>
        <a:cs typeface="+mn-cs"/>
      </a:defRPr>
    </a:lvl3pPr>
    <a:lvl4pPr marL="1142683" algn="l" rtl="0" eaLnBrk="0" fontAlgn="base" hangingPunct="0">
      <a:spcBef>
        <a:spcPct val="30000"/>
      </a:spcBef>
      <a:spcAft>
        <a:spcPct val="0"/>
      </a:spcAft>
      <a:defRPr sz="1000" kern="1200">
        <a:solidFill>
          <a:schemeClr val="tx1"/>
        </a:solidFill>
        <a:latin typeface="Arial" charset="0"/>
        <a:ea typeface="+mn-ea"/>
        <a:cs typeface="+mn-cs"/>
      </a:defRPr>
    </a:lvl4pPr>
    <a:lvl5pPr marL="1523573" algn="l" rtl="0" eaLnBrk="0" fontAlgn="base" hangingPunct="0">
      <a:spcBef>
        <a:spcPct val="30000"/>
      </a:spcBef>
      <a:spcAft>
        <a:spcPct val="0"/>
      </a:spcAft>
      <a:defRPr sz="1000" kern="1200">
        <a:solidFill>
          <a:schemeClr val="tx1"/>
        </a:solidFill>
        <a:latin typeface="Arial" charset="0"/>
        <a:ea typeface="+mn-ea"/>
        <a:cs typeface="+mn-cs"/>
      </a:defRPr>
    </a:lvl5pPr>
    <a:lvl6pPr marL="1904467" algn="l" defTabSz="761790" rtl="0" eaLnBrk="1" latinLnBrk="0" hangingPunct="1">
      <a:defRPr sz="1000" kern="1200">
        <a:solidFill>
          <a:schemeClr val="tx1"/>
        </a:solidFill>
        <a:latin typeface="+mn-lt"/>
        <a:ea typeface="+mn-ea"/>
        <a:cs typeface="+mn-cs"/>
      </a:defRPr>
    </a:lvl6pPr>
    <a:lvl7pPr marL="2285362" algn="l" defTabSz="761790" rtl="0" eaLnBrk="1" latinLnBrk="0" hangingPunct="1">
      <a:defRPr sz="1000" kern="1200">
        <a:solidFill>
          <a:schemeClr val="tx1"/>
        </a:solidFill>
        <a:latin typeface="+mn-lt"/>
        <a:ea typeface="+mn-ea"/>
        <a:cs typeface="+mn-cs"/>
      </a:defRPr>
    </a:lvl7pPr>
    <a:lvl8pPr marL="2666253" algn="l" defTabSz="761790" rtl="0" eaLnBrk="1" latinLnBrk="0" hangingPunct="1">
      <a:defRPr sz="1000" kern="1200">
        <a:solidFill>
          <a:schemeClr val="tx1"/>
        </a:solidFill>
        <a:latin typeface="+mn-lt"/>
        <a:ea typeface="+mn-ea"/>
        <a:cs typeface="+mn-cs"/>
      </a:defRPr>
    </a:lvl8pPr>
    <a:lvl9pPr marL="3047146" algn="l" defTabSz="761790"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a:xfrm>
            <a:off x="-274638" y="1108075"/>
            <a:ext cx="9845676" cy="5538788"/>
          </a:xfrm>
          <a:ln/>
        </p:spPr>
      </p:sp>
      <p:sp>
        <p:nvSpPr>
          <p:cNvPr id="66562" name="Notes Placeholder 2"/>
          <p:cNvSpPr>
            <a:spLocks noGrp="1"/>
          </p:cNvSpPr>
          <p:nvPr>
            <p:ph type="body" idx="1"/>
          </p:nvPr>
        </p:nvSpPr>
        <p:spPr>
          <a:noFill/>
          <a:ln/>
        </p:spPr>
        <p:txBody>
          <a:bodyPr/>
          <a:lstStyle/>
          <a:p>
            <a:endParaRPr lang="en-US" smtClean="0"/>
          </a:p>
        </p:txBody>
      </p:sp>
      <p:sp>
        <p:nvSpPr>
          <p:cNvPr id="66563" name="Slide Number Placeholder 3"/>
          <p:cNvSpPr>
            <a:spLocks noGrp="1"/>
          </p:cNvSpPr>
          <p:nvPr>
            <p:ph type="sldNum" sz="quarter" idx="5"/>
          </p:nvPr>
        </p:nvSpPr>
        <p:spPr>
          <a:noFill/>
        </p:spPr>
        <p:txBody>
          <a:bodyPr/>
          <a:lstStyle/>
          <a:p>
            <a:fld id="{B1FE180D-642E-40EC-8FAB-DB1E804861CE}" type="slidenum">
              <a:rPr lang="en-US" smtClean="0"/>
              <a:pPr/>
              <a:t>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7" name="Rectangle 24"/>
          <p:cNvSpPr>
            <a:spLocks noGrp="1" noChangeArrowheads="1"/>
          </p:cNvSpPr>
          <p:nvPr>
            <p:ph type="sldNum" sz="quarter" idx="10"/>
          </p:nvPr>
        </p:nvSpPr>
        <p:spPr>
          <a:xfrm>
            <a:off x="6642100" y="4529137"/>
            <a:ext cx="2133600" cy="154782"/>
          </a:xfrm>
        </p:spPr>
        <p:txBody>
          <a:bodyPr/>
          <a:lstStyle>
            <a:lvl1pPr>
              <a:defRPr/>
            </a:lvl1pPr>
          </a:lstStyle>
          <a:p>
            <a:pPr>
              <a:defRPr/>
            </a:pPr>
            <a:fld id="{03BA23CF-AA30-4A18-B744-605C3E9DBF0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D430B41-3034-4777-B6DE-71856D98569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8"/>
          </a:xfrm>
        </p:spPr>
        <p:txBody>
          <a:bodyPr anchor="b"/>
          <a:lstStyle>
            <a:lvl1pPr algn="l">
              <a:defRPr sz="2700" b="1">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500">
                <a:solidFill>
                  <a:schemeClr val="tx1"/>
                </a:solidFill>
                <a:latin typeface="+mn-lt"/>
                <a:ea typeface="+mn-ea"/>
                <a:cs typeface="+mn-cs"/>
              </a:defRPr>
            </a:lvl5pPr>
            <a:lvl6pPr>
              <a:defRPr sz="1700"/>
            </a:lvl6pPr>
            <a:lvl7pPr>
              <a:defRPr sz="1700"/>
            </a:lvl7pPr>
            <a:lvl8pPr>
              <a:defRPr sz="1700"/>
            </a:lvl8pPr>
            <a:lvl9pPr>
              <a:defRPr sz="17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076325"/>
            <a:ext cx="3008313" cy="3518298"/>
          </a:xfrm>
        </p:spPr>
        <p:txBody>
          <a:bodyPr/>
          <a:lstStyle>
            <a:lvl1pPr marL="0" indent="0">
              <a:buNone/>
              <a:defRPr sz="1700"/>
            </a:lvl1pPr>
            <a:lvl2pPr marL="380895" indent="0">
              <a:buNone/>
              <a:defRPr sz="1000"/>
            </a:lvl2pPr>
            <a:lvl3pPr marL="761790" indent="0">
              <a:buNone/>
              <a:defRPr sz="800"/>
            </a:lvl3pPr>
            <a:lvl4pPr marL="1142683" indent="0">
              <a:buNone/>
              <a:defRPr sz="700"/>
            </a:lvl4pPr>
            <a:lvl5pPr marL="1523573" indent="0">
              <a:buNone/>
              <a:defRPr sz="700"/>
            </a:lvl5pPr>
            <a:lvl6pPr marL="1904467" indent="0">
              <a:buNone/>
              <a:defRPr sz="700"/>
            </a:lvl6pPr>
            <a:lvl7pPr marL="2285362" indent="0">
              <a:buNone/>
              <a:defRPr sz="700"/>
            </a:lvl7pPr>
            <a:lvl8pPr marL="2666253" indent="0">
              <a:buNone/>
              <a:defRPr sz="700"/>
            </a:lvl8pPr>
            <a:lvl9pPr marL="3047146" indent="0">
              <a:buNone/>
              <a:defRPr sz="7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9B97EEC-B5BC-42C5-B73F-31CC660D4D8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3"/>
          </a:xfrm>
        </p:spPr>
        <p:txBody>
          <a:bodyPr anchor="b"/>
          <a:lstStyle>
            <a:lvl1pPr algn="l">
              <a:defRPr sz="2300" b="1">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2"/>
            <a:ext cx="5486400" cy="3086100"/>
          </a:xfrm>
        </p:spPr>
        <p:txBody>
          <a:bodyPr/>
          <a:lstStyle>
            <a:lvl1pPr marL="0" indent="0">
              <a:buNone/>
              <a:defRPr sz="2700"/>
            </a:lvl1pPr>
            <a:lvl2pPr marL="380895" indent="0">
              <a:buNone/>
              <a:defRPr sz="2300"/>
            </a:lvl2pPr>
            <a:lvl3pPr marL="761790" indent="0">
              <a:buNone/>
              <a:defRPr sz="2000"/>
            </a:lvl3pPr>
            <a:lvl4pPr marL="1142683" indent="0">
              <a:buNone/>
              <a:defRPr sz="1700"/>
            </a:lvl4pPr>
            <a:lvl5pPr marL="1523573" indent="0">
              <a:buNone/>
              <a:defRPr sz="1700"/>
            </a:lvl5pPr>
            <a:lvl6pPr marL="1904467" indent="0">
              <a:buNone/>
              <a:defRPr sz="1700"/>
            </a:lvl6pPr>
            <a:lvl7pPr marL="2285362" indent="0">
              <a:buNone/>
              <a:defRPr sz="1700"/>
            </a:lvl7pPr>
            <a:lvl8pPr marL="2666253" indent="0">
              <a:buNone/>
              <a:defRPr sz="1700"/>
            </a:lvl8pPr>
            <a:lvl9pPr marL="3047146" indent="0">
              <a:buNone/>
              <a:defRPr sz="1700"/>
            </a:lvl9pPr>
          </a:lstStyle>
          <a:p>
            <a:pPr lvl="0"/>
            <a:endParaRPr lang="en-US" noProof="0" smtClean="0"/>
          </a:p>
        </p:txBody>
      </p:sp>
      <p:sp>
        <p:nvSpPr>
          <p:cNvPr id="4" name="Text Placeholder 3"/>
          <p:cNvSpPr>
            <a:spLocks noGrp="1"/>
          </p:cNvSpPr>
          <p:nvPr>
            <p:ph type="body" sz="half" idx="2"/>
          </p:nvPr>
        </p:nvSpPr>
        <p:spPr>
          <a:xfrm>
            <a:off x="1792288" y="4025503"/>
            <a:ext cx="5486400" cy="603647"/>
          </a:xfrm>
          <a:noFill/>
          <a:ln w="9525" algn="ctr">
            <a:noFill/>
            <a:miter lim="800000"/>
            <a:headEnd/>
            <a:tailEnd/>
          </a:ln>
        </p:spPr>
        <p:txBody>
          <a:bodyPr vert="horz" wrap="square" lIns="76179" tIns="38088" rIns="76179" bIns="38088" numCol="1" anchor="t" anchorCtr="0" compatLnSpc="1">
            <a:prstTxWarp prst="textNoShape">
              <a:avLst/>
            </a:prstTxWarp>
          </a:bodyPr>
          <a:lstStyle>
            <a:lvl1pPr marL="0" indent="0" algn="l" rtl="0" eaLnBrk="0" fontAlgn="base" hangingPunct="0">
              <a:spcAft>
                <a:spcPct val="0"/>
              </a:spcAft>
              <a:buNone/>
              <a:defRPr lang="en-US" sz="1700" smtClean="0">
                <a:solidFill>
                  <a:schemeClr val="tx1"/>
                </a:solidFill>
                <a:latin typeface="+mn-lt"/>
                <a:ea typeface="+mn-ea"/>
                <a:cs typeface="+mn-cs"/>
              </a:defRPr>
            </a:lvl1pPr>
            <a:lvl2pPr marL="380895" indent="0">
              <a:buNone/>
              <a:defRPr sz="1000"/>
            </a:lvl2pPr>
            <a:lvl3pPr marL="761790" indent="0">
              <a:buNone/>
              <a:defRPr sz="800"/>
            </a:lvl3pPr>
            <a:lvl4pPr marL="1142683" indent="0">
              <a:buNone/>
              <a:defRPr sz="700"/>
            </a:lvl4pPr>
            <a:lvl5pPr marL="1523573" indent="0">
              <a:buNone/>
              <a:defRPr sz="700"/>
            </a:lvl5pPr>
            <a:lvl6pPr marL="1904467" indent="0">
              <a:buNone/>
              <a:defRPr sz="700"/>
            </a:lvl6pPr>
            <a:lvl7pPr marL="2285362" indent="0">
              <a:buNone/>
              <a:defRPr sz="700"/>
            </a:lvl7pPr>
            <a:lvl8pPr marL="2666253" indent="0">
              <a:buNone/>
              <a:defRPr sz="700"/>
            </a:lvl8pPr>
            <a:lvl9pPr marL="3047146" indent="0">
              <a:buNone/>
              <a:defRPr sz="7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E55F34B-1C25-4090-A4A7-9CEE84F430B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34FE2BCE-81FD-49AD-8F3F-8C803C0A8918}"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07157"/>
            <a:ext cx="2141537" cy="4301728"/>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07157"/>
            <a:ext cx="6275388" cy="4301728"/>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9AB3E699-3BC5-4E82-A48B-54CC42B0E66D}"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07156"/>
            <a:ext cx="8458200" cy="610791"/>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6" y="889397"/>
            <a:ext cx="4157663" cy="35194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889397"/>
            <a:ext cx="4157662" cy="35194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2486025" y="4623197"/>
            <a:ext cx="4152900" cy="123825"/>
          </a:xfrm>
          <a:prstGeom prst="rect">
            <a:avLst/>
          </a:prstGeom>
        </p:spPr>
        <p:txBody>
          <a:bodyPr/>
          <a:lstStyle>
            <a:lvl1pPr>
              <a:defRPr/>
            </a:lvl1pPr>
          </a:lstStyle>
          <a:p>
            <a:r>
              <a:rPr lang="en-US"/>
              <a:t>TI Confidential</a:t>
            </a:r>
          </a:p>
        </p:txBody>
      </p:sp>
      <p:sp>
        <p:nvSpPr>
          <p:cNvPr id="6" name="Slide Number Placeholder 5"/>
          <p:cNvSpPr>
            <a:spLocks noGrp="1"/>
          </p:cNvSpPr>
          <p:nvPr>
            <p:ph type="sldNum" sz="quarter" idx="11"/>
          </p:nvPr>
        </p:nvSpPr>
        <p:spPr>
          <a:xfrm>
            <a:off x="6642100" y="4617244"/>
            <a:ext cx="2133600" cy="96441"/>
          </a:xfrm>
        </p:spPr>
        <p:txBody>
          <a:bodyPr/>
          <a:lstStyle>
            <a:lvl1pPr>
              <a:defRPr/>
            </a:lvl1pPr>
          </a:lstStyle>
          <a:p>
            <a:fld id="{81EF4F06-A3C8-4ADF-8308-EAB98565CE19}" type="slidenum">
              <a:rPr lang="en-US"/>
              <a:pPr/>
              <a:t>‹#›</a:t>
            </a:fld>
            <a:endParaRPr lang="en-US"/>
          </a:p>
        </p:txBody>
      </p:sp>
    </p:spTree>
    <p:extLst>
      <p:ext uri="{BB962C8B-B14F-4D97-AF65-F5344CB8AC3E}">
        <p14:creationId xmlns:p14="http://schemas.microsoft.com/office/powerpoint/2010/main" val="228611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15" name="Picture 14" descr="selected_powerpoint_bg_2_1280x720.jpg"/>
          <p:cNvPicPr>
            <a:picLocks noChangeAspect="1"/>
          </p:cNvPicPr>
          <p:nvPr userDrawn="1"/>
        </p:nvPicPr>
        <p:blipFill>
          <a:blip r:embed="rId2" cstate="print"/>
          <a:stretch>
            <a:fillRect/>
          </a:stretch>
        </p:blipFill>
        <p:spPr>
          <a:xfrm>
            <a:off x="0" y="0"/>
            <a:ext cx="9144000" cy="5143500"/>
          </a:xfrm>
          <a:prstGeom prst="rect">
            <a:avLst/>
          </a:prstGeom>
        </p:spPr>
      </p:pic>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9" name="Rectangle 24"/>
          <p:cNvSpPr>
            <a:spLocks noGrp="1" noChangeArrowheads="1"/>
          </p:cNvSpPr>
          <p:nvPr>
            <p:ph type="sldNum" sz="quarter" idx="10"/>
          </p:nvPr>
        </p:nvSpPr>
        <p:spPr>
          <a:xfrm>
            <a:off x="6642100" y="4529137"/>
            <a:ext cx="2133600" cy="154782"/>
          </a:xfrm>
        </p:spPr>
        <p:txBody>
          <a:bodyPr/>
          <a:lstStyle>
            <a:lvl1pPr>
              <a:defRPr/>
            </a:lvl1pPr>
          </a:lstStyle>
          <a:p>
            <a:pPr>
              <a:defRPr/>
            </a:pPr>
            <a:fld id="{7355571E-02C7-4909-A943-092A83DD3418}" type="slidenum">
              <a:rPr lang="en-US"/>
              <a:pPr>
                <a:defRPr/>
              </a:pPr>
              <a:t>‹#›</a:t>
            </a:fld>
            <a:endParaRPr lang="en-US"/>
          </a:p>
        </p:txBody>
      </p:sp>
      <p:grpSp>
        <p:nvGrpSpPr>
          <p:cNvPr id="16" name="Group 15"/>
          <p:cNvGrpSpPr/>
          <p:nvPr userDrawn="1"/>
        </p:nvGrpSpPr>
        <p:grpSpPr>
          <a:xfrm>
            <a:off x="0" y="4706938"/>
            <a:ext cx="8826500" cy="388620"/>
            <a:chOff x="0" y="6321425"/>
            <a:chExt cx="10591800" cy="466344"/>
          </a:xfrm>
        </p:grpSpPr>
        <p:sp>
          <p:nvSpPr>
            <p:cNvPr id="17" name="Rectangle 16"/>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7" descr="ti_logo_powerpoint_1_line.png"/>
            <p:cNvPicPr>
              <a:picLocks noChangeAspect="1"/>
            </p:cNvPicPr>
            <p:nvPr userDrawn="1"/>
          </p:nvPicPr>
          <p:blipFill>
            <a:blip r:embed="rId3" cstate="print"/>
            <a:srcRect/>
            <a:stretch>
              <a:fillRect/>
            </a:stretch>
          </p:blipFill>
          <p:spPr bwMode="auto">
            <a:xfrm>
              <a:off x="8593138" y="6440488"/>
              <a:ext cx="1874837" cy="231775"/>
            </a:xfrm>
            <a:prstGeom prst="rect">
              <a:avLst/>
            </a:prstGeom>
            <a:noFill/>
            <a:ln w="9525">
              <a:noFill/>
              <a:miter lim="800000"/>
              <a:headEnd/>
              <a:tailEnd/>
            </a:ln>
          </p:spPr>
        </p:pic>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19" name="Picture 18" descr="selected_powerpoint_bg_1_1280x720.jpg"/>
          <p:cNvPicPr>
            <a:picLocks noChangeAspect="1"/>
          </p:cNvPicPr>
          <p:nvPr userDrawn="1"/>
        </p:nvPicPr>
        <p:blipFill>
          <a:blip r:embed="rId2" cstate="print"/>
          <a:stretch>
            <a:fillRect/>
          </a:stretch>
        </p:blipFill>
        <p:spPr>
          <a:xfrm>
            <a:off x="0" y="0"/>
            <a:ext cx="9144000" cy="5143500"/>
          </a:xfrm>
          <a:prstGeom prst="rect">
            <a:avLst/>
          </a:prstGeom>
        </p:spPr>
      </p:pic>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7" name="Rectangle 24"/>
          <p:cNvSpPr>
            <a:spLocks noGrp="1" noChangeArrowheads="1"/>
          </p:cNvSpPr>
          <p:nvPr>
            <p:ph type="sldNum" sz="quarter" idx="10"/>
          </p:nvPr>
        </p:nvSpPr>
        <p:spPr>
          <a:xfrm>
            <a:off x="6642100" y="4529137"/>
            <a:ext cx="2133600" cy="154782"/>
          </a:xfrm>
        </p:spPr>
        <p:txBody>
          <a:bodyPr/>
          <a:lstStyle>
            <a:lvl1pPr>
              <a:defRPr/>
            </a:lvl1pPr>
          </a:lstStyle>
          <a:p>
            <a:pPr>
              <a:defRPr/>
            </a:pPr>
            <a:fld id="{A18096A3-1C74-4210-9B46-F757C8F29AA0}" type="slidenum">
              <a:rPr lang="en-US"/>
              <a:pPr>
                <a:defRPr/>
              </a:pPr>
              <a:t>‹#›</a:t>
            </a:fld>
            <a:endParaRPr lang="en-US"/>
          </a:p>
        </p:txBody>
      </p:sp>
      <p:grpSp>
        <p:nvGrpSpPr>
          <p:cNvPr id="20" name="Group 19"/>
          <p:cNvGrpSpPr/>
          <p:nvPr userDrawn="1"/>
        </p:nvGrpSpPr>
        <p:grpSpPr>
          <a:xfrm>
            <a:off x="0" y="4706938"/>
            <a:ext cx="8826500" cy="388620"/>
            <a:chOff x="0" y="6321425"/>
            <a:chExt cx="10591800" cy="466344"/>
          </a:xfrm>
        </p:grpSpPr>
        <p:sp>
          <p:nvSpPr>
            <p:cNvPr id="21" name="Rectangle 20"/>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7" descr="ti_logo_powerpoint_1_line.png"/>
            <p:cNvPicPr>
              <a:picLocks noChangeAspect="1"/>
            </p:cNvPicPr>
            <p:nvPr userDrawn="1"/>
          </p:nvPicPr>
          <p:blipFill>
            <a:blip r:embed="rId3" cstate="print"/>
            <a:srcRect/>
            <a:stretch>
              <a:fillRect/>
            </a:stretch>
          </p:blipFill>
          <p:spPr bwMode="auto">
            <a:xfrm>
              <a:off x="8593138" y="6440488"/>
              <a:ext cx="1874837" cy="231775"/>
            </a:xfrm>
            <a:prstGeom prst="rect">
              <a:avLst/>
            </a:prstGeom>
            <a:noFill/>
            <a:ln w="9525">
              <a:noFill/>
              <a:miter lim="800000"/>
              <a:headEnd/>
              <a:tailEnd/>
            </a:ln>
          </p:spPr>
        </p:pic>
      </p:gr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18" name="Picture 17" descr="selected_powerpoint_bg_1_grey1280x720.jpg"/>
          <p:cNvPicPr>
            <a:picLocks noChangeAspect="1"/>
          </p:cNvPicPr>
          <p:nvPr userDrawn="1"/>
        </p:nvPicPr>
        <p:blipFill>
          <a:blip r:embed="rId2" cstate="print"/>
          <a:stretch>
            <a:fillRect/>
          </a:stretch>
        </p:blipFill>
        <p:spPr>
          <a:xfrm>
            <a:off x="0" y="10298"/>
            <a:ext cx="9144000" cy="5143500"/>
          </a:xfrm>
          <a:prstGeom prst="rect">
            <a:avLst/>
          </a:prstGeom>
        </p:spPr>
      </p:pic>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7" name="Rectangle 24"/>
          <p:cNvSpPr>
            <a:spLocks noGrp="1" noChangeArrowheads="1"/>
          </p:cNvSpPr>
          <p:nvPr>
            <p:ph type="sldNum" sz="quarter" idx="10"/>
          </p:nvPr>
        </p:nvSpPr>
        <p:spPr>
          <a:xfrm>
            <a:off x="6642100" y="4529137"/>
            <a:ext cx="2133600" cy="154782"/>
          </a:xfrm>
        </p:spPr>
        <p:txBody>
          <a:bodyPr/>
          <a:lstStyle>
            <a:lvl1pPr>
              <a:defRPr/>
            </a:lvl1pPr>
          </a:lstStyle>
          <a:p>
            <a:pPr>
              <a:defRPr/>
            </a:pPr>
            <a:fld id="{3C7E7816-A48B-4805-9A47-CE865F4F101F}" type="slidenum">
              <a:rPr lang="en-US"/>
              <a:pPr>
                <a:defRPr/>
              </a:pPr>
              <a:t>‹#›</a:t>
            </a:fld>
            <a:endParaRPr lang="en-US"/>
          </a:p>
        </p:txBody>
      </p:sp>
      <p:grpSp>
        <p:nvGrpSpPr>
          <p:cNvPr id="20" name="Group 19"/>
          <p:cNvGrpSpPr/>
          <p:nvPr userDrawn="1"/>
        </p:nvGrpSpPr>
        <p:grpSpPr>
          <a:xfrm>
            <a:off x="0" y="4706938"/>
            <a:ext cx="8826500" cy="388620"/>
            <a:chOff x="0" y="6321425"/>
            <a:chExt cx="10591800" cy="466344"/>
          </a:xfrm>
        </p:grpSpPr>
        <p:sp>
          <p:nvSpPr>
            <p:cNvPr id="21" name="Rectangle 20"/>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7" descr="ti_logo_powerpoint_1_line.png"/>
            <p:cNvPicPr>
              <a:picLocks noChangeAspect="1"/>
            </p:cNvPicPr>
            <p:nvPr userDrawn="1"/>
          </p:nvPicPr>
          <p:blipFill>
            <a:blip r:embed="rId3" cstate="print"/>
            <a:srcRect/>
            <a:stretch>
              <a:fillRect/>
            </a:stretch>
          </p:blipFill>
          <p:spPr bwMode="auto">
            <a:xfrm>
              <a:off x="8593138" y="6440488"/>
              <a:ext cx="1874837" cy="231775"/>
            </a:xfrm>
            <a:prstGeom prst="rect">
              <a:avLst/>
            </a:prstGeom>
            <a:noFill/>
            <a:ln w="9525">
              <a:noFill/>
              <a:miter lim="800000"/>
              <a:headEnd/>
              <a:tailEnd/>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8" y="786357"/>
            <a:ext cx="8467725" cy="3709449"/>
          </a:xfrm>
        </p:spPr>
        <p:txBody>
          <a:bodyPr/>
          <a:lstStyle>
            <a:lvl1pPr>
              <a:spcBef>
                <a:spcPts val="667"/>
              </a:spcBef>
              <a:defRPr/>
            </a:lvl1pPr>
            <a:lvl3pPr>
              <a:defRPr sz="1500"/>
            </a:lvl3pPr>
            <a:lvl4pPr>
              <a:defRPr sz="15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B97888F-6AF7-4263-B69D-592D8C33BAC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1021557"/>
          </a:xfrm>
        </p:spPr>
        <p:txBody>
          <a:bodyPr anchor="t"/>
          <a:lstStyle>
            <a:lvl1pPr algn="l">
              <a:defRPr sz="33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700"/>
            </a:lvl1pPr>
            <a:lvl2pPr marL="380895" indent="0">
              <a:buNone/>
              <a:defRPr sz="1500"/>
            </a:lvl2pPr>
            <a:lvl3pPr marL="761790" indent="0">
              <a:buNone/>
              <a:defRPr sz="1300"/>
            </a:lvl3pPr>
            <a:lvl4pPr marL="1142683" indent="0">
              <a:buNone/>
              <a:defRPr sz="1200"/>
            </a:lvl4pPr>
            <a:lvl5pPr marL="1523573" indent="0">
              <a:buNone/>
              <a:defRPr sz="1200"/>
            </a:lvl5pPr>
            <a:lvl6pPr marL="1904467" indent="0">
              <a:buNone/>
              <a:defRPr sz="1200"/>
            </a:lvl6pPr>
            <a:lvl7pPr marL="2285362" indent="0">
              <a:buNone/>
              <a:defRPr sz="1200"/>
            </a:lvl7pPr>
            <a:lvl8pPr marL="2666253" indent="0">
              <a:buNone/>
              <a:defRPr sz="1200"/>
            </a:lvl8pPr>
            <a:lvl9pPr marL="3047146" indent="0">
              <a:buNone/>
              <a:defRPr sz="1200"/>
            </a:lvl9pPr>
          </a:lstStyle>
          <a:p>
            <a:pPr lvl="0"/>
            <a:r>
              <a:rPr lang="en-US" smtClean="0"/>
              <a:t>Click to edit Master text styles</a:t>
            </a:r>
          </a:p>
        </p:txBody>
      </p:sp>
      <p:sp>
        <p:nvSpPr>
          <p:cNvPr id="4" name="Rectangle 6"/>
          <p:cNvSpPr>
            <a:spLocks noGrp="1" noChangeArrowheads="1"/>
          </p:cNvSpPr>
          <p:nvPr>
            <p:ph type="sldNum" sz="quarter" idx="10"/>
          </p:nvPr>
        </p:nvSpPr>
        <p:spPr>
          <a:xfrm>
            <a:off x="6638925" y="4537472"/>
            <a:ext cx="2133600" cy="154782"/>
          </a:xfrm>
          <a:ln/>
        </p:spPr>
        <p:txBody>
          <a:bodyPr/>
          <a:lstStyle>
            <a:lvl1pPr>
              <a:defRPr/>
            </a:lvl1pPr>
          </a:lstStyle>
          <a:p>
            <a:pPr>
              <a:defRPr/>
            </a:pPr>
            <a:fld id="{4E6118DC-F0C3-4C61-9EEA-2C495CD0458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5" y="889398"/>
            <a:ext cx="4157663" cy="3519488"/>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889398"/>
            <a:ext cx="4157662" cy="3519488"/>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5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B53548F6-AAA9-4A8D-A869-511B3DFE325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000" b="1"/>
            </a:lvl1pPr>
            <a:lvl2pPr marL="380895" indent="0">
              <a:buNone/>
              <a:defRPr sz="1700" b="1"/>
            </a:lvl2pPr>
            <a:lvl3pPr marL="761790" indent="0">
              <a:buNone/>
              <a:defRPr sz="1500" b="1"/>
            </a:lvl3pPr>
            <a:lvl4pPr marL="1142683" indent="0">
              <a:buNone/>
              <a:defRPr sz="1300" b="1"/>
            </a:lvl4pPr>
            <a:lvl5pPr marL="1523573" indent="0">
              <a:buNone/>
              <a:defRPr sz="1300" b="1"/>
            </a:lvl5pPr>
            <a:lvl6pPr marL="1904467" indent="0">
              <a:buNone/>
              <a:defRPr sz="1300" b="1"/>
            </a:lvl6pPr>
            <a:lvl7pPr marL="2285362" indent="0">
              <a:buNone/>
              <a:defRPr sz="1300" b="1"/>
            </a:lvl7pPr>
            <a:lvl8pPr marL="2666253" indent="0">
              <a:buNone/>
              <a:defRPr sz="1300" b="1"/>
            </a:lvl8pPr>
            <a:lvl9pPr marL="3047146"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0" y="1631157"/>
            <a:ext cx="4040188" cy="2963466"/>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700" smtClean="0">
                <a:solidFill>
                  <a:schemeClr val="tx1"/>
                </a:solidFill>
                <a:latin typeface="+mn-lt"/>
                <a:ea typeface="+mn-ea"/>
                <a:cs typeface="+mn-cs"/>
              </a:defRPr>
            </a:lvl2pPr>
            <a:lvl3pPr algn="l" rtl="0" eaLnBrk="0" fontAlgn="base" hangingPunct="0">
              <a:spcAft>
                <a:spcPct val="0"/>
              </a:spcAft>
              <a:defRPr lang="en-US" sz="1700" smtClean="0">
                <a:solidFill>
                  <a:schemeClr val="tx1"/>
                </a:solidFill>
                <a:latin typeface="+mn-lt"/>
                <a:ea typeface="+mn-ea"/>
                <a:cs typeface="+mn-cs"/>
              </a:defRPr>
            </a:lvl3pPr>
            <a:lvl4pPr algn="l" rtl="0" eaLnBrk="0" fontAlgn="base" hangingPunct="0">
              <a:spcAft>
                <a:spcPct val="0"/>
              </a:spcAft>
              <a:defRPr lang="en-US" sz="17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000" b="1"/>
            </a:lvl1pPr>
            <a:lvl2pPr marL="380895" indent="0">
              <a:buNone/>
              <a:defRPr sz="1700" b="1"/>
            </a:lvl2pPr>
            <a:lvl3pPr marL="761790" indent="0">
              <a:buNone/>
              <a:defRPr sz="1500" b="1"/>
            </a:lvl3pPr>
            <a:lvl4pPr marL="1142683" indent="0">
              <a:buNone/>
              <a:defRPr sz="1300" b="1"/>
            </a:lvl4pPr>
            <a:lvl5pPr marL="1523573" indent="0">
              <a:buNone/>
              <a:defRPr sz="1300" b="1"/>
            </a:lvl5pPr>
            <a:lvl6pPr marL="1904467" indent="0">
              <a:buNone/>
              <a:defRPr sz="1300" b="1"/>
            </a:lvl6pPr>
            <a:lvl7pPr marL="2285362" indent="0">
              <a:buNone/>
              <a:defRPr sz="1300" b="1"/>
            </a:lvl7pPr>
            <a:lvl8pPr marL="2666253" indent="0">
              <a:buNone/>
              <a:defRPr sz="1300" b="1"/>
            </a:lvl8pPr>
            <a:lvl9pPr marL="3047146"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8" y="1631157"/>
            <a:ext cx="4041775" cy="2963466"/>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700" smtClean="0">
                <a:solidFill>
                  <a:schemeClr val="tx1"/>
                </a:solidFill>
                <a:latin typeface="+mn-lt"/>
                <a:ea typeface="+mn-ea"/>
                <a:cs typeface="+mn-cs"/>
              </a:defRPr>
            </a:lvl2pPr>
            <a:lvl3pPr algn="l" rtl="0" eaLnBrk="0" fontAlgn="base" hangingPunct="0">
              <a:spcAft>
                <a:spcPct val="0"/>
              </a:spcAft>
              <a:defRPr lang="en-US" sz="1700" smtClean="0">
                <a:solidFill>
                  <a:schemeClr val="tx1"/>
                </a:solidFill>
                <a:latin typeface="+mn-lt"/>
                <a:ea typeface="+mn-ea"/>
                <a:cs typeface="+mn-cs"/>
              </a:defRPr>
            </a:lvl3pPr>
            <a:lvl4pPr algn="l" rtl="0" eaLnBrk="0" fontAlgn="base" hangingPunct="0">
              <a:spcAft>
                <a:spcPct val="0"/>
              </a:spcAft>
              <a:defRPr lang="en-US" sz="17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204C35C9-3222-4444-B33E-8AB075BE83C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D4C52F08-588C-488E-A5AB-DF69250DE86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3" y="4743450"/>
            <a:ext cx="88042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8" rIns="76179" bIns="38088" rtlCol="0" anchor="ctr"/>
          <a:lstStyle/>
          <a:p>
            <a:pPr algn="ctr"/>
            <a:endParaRPr lang="en-US"/>
          </a:p>
        </p:txBody>
      </p:sp>
      <p:sp>
        <p:nvSpPr>
          <p:cNvPr id="19" name="Rectangle 18"/>
          <p:cNvSpPr/>
          <p:nvPr userDrawn="1"/>
        </p:nvSpPr>
        <p:spPr>
          <a:xfrm>
            <a:off x="41910" y="4743450"/>
            <a:ext cx="874014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8" rIns="76179" bIns="38088" rtlCol="0" anchor="ctr"/>
          <a:lstStyle/>
          <a:p>
            <a:pPr algn="ctr"/>
            <a:endParaRPr lang="en-US"/>
          </a:p>
        </p:txBody>
      </p:sp>
      <p:sp>
        <p:nvSpPr>
          <p:cNvPr id="1026" name="Rectangle 2"/>
          <p:cNvSpPr>
            <a:spLocks noGrp="1" noChangeArrowheads="1"/>
          </p:cNvSpPr>
          <p:nvPr>
            <p:ph type="title"/>
          </p:nvPr>
        </p:nvSpPr>
        <p:spPr bwMode="auto">
          <a:xfrm>
            <a:off x="231775" y="107163"/>
            <a:ext cx="8458200" cy="610791"/>
          </a:xfrm>
          <a:prstGeom prst="rect">
            <a:avLst/>
          </a:prstGeom>
          <a:noFill/>
          <a:ln w="9525">
            <a:noFill/>
            <a:miter lim="800000"/>
            <a:headEnd/>
            <a:tailEnd/>
          </a:ln>
        </p:spPr>
        <p:txBody>
          <a:bodyPr vert="horz" wrap="square" lIns="76179" tIns="38088" rIns="76179" bIns="38088"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33378" y="794149"/>
            <a:ext cx="8467725" cy="3701653"/>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auto">
          <a:xfrm>
            <a:off x="6642100" y="4537472"/>
            <a:ext cx="2133600" cy="154782"/>
          </a:xfrm>
          <a:prstGeom prst="rect">
            <a:avLst/>
          </a:prstGeom>
          <a:noFill/>
          <a:ln w="9525">
            <a:noFill/>
            <a:miter lim="800000"/>
            <a:headEnd/>
            <a:tailEnd/>
          </a:ln>
          <a:effectLst/>
        </p:spPr>
        <p:txBody>
          <a:bodyPr vert="horz" wrap="square" lIns="76179" tIns="38088" rIns="76179" bIns="38088" numCol="1" anchor="t" anchorCtr="0" compatLnSpc="1">
            <a:prstTxWarp prst="textNoShape">
              <a:avLst/>
            </a:prstTxWarp>
          </a:bodyPr>
          <a:lstStyle>
            <a:lvl1pPr algn="r">
              <a:defRPr sz="700"/>
            </a:lvl1pPr>
          </a:lstStyle>
          <a:p>
            <a:pPr>
              <a:defRPr/>
            </a:pPr>
            <a:fld id="{B6C70261-DCF8-4A97-9502-E8EEF2364CDE}" type="slidenum">
              <a:rPr lang="en-US"/>
              <a:pPr>
                <a:defRPr/>
              </a:pPr>
              <a:t>‹#›</a:t>
            </a:fld>
            <a:endParaRPr lang="en-US"/>
          </a:p>
        </p:txBody>
      </p:sp>
      <p:grpSp>
        <p:nvGrpSpPr>
          <p:cNvPr id="16" name="Group 15"/>
          <p:cNvGrpSpPr/>
          <p:nvPr userDrawn="1"/>
        </p:nvGrpSpPr>
        <p:grpSpPr>
          <a:xfrm>
            <a:off x="0" y="4706938"/>
            <a:ext cx="8826500" cy="388620"/>
            <a:chOff x="0" y="6321425"/>
            <a:chExt cx="10591800" cy="466344"/>
          </a:xfrm>
        </p:grpSpPr>
        <p:sp>
          <p:nvSpPr>
            <p:cNvPr id="18" name="Rectangle 17"/>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7" descr="ti_logo_powerpoint_1_line.png"/>
            <p:cNvPicPr>
              <a:picLocks noChangeAspect="1"/>
            </p:cNvPicPr>
            <p:nvPr userDrawn="1"/>
          </p:nvPicPr>
          <p:blipFill>
            <a:blip r:embed="rId17" cstate="print"/>
            <a:srcRect/>
            <a:stretch>
              <a:fillRect/>
            </a:stretch>
          </p:blipFill>
          <p:spPr bwMode="auto">
            <a:xfrm>
              <a:off x="8593138" y="6440488"/>
              <a:ext cx="1874837" cy="231775"/>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23" r:id="rId15"/>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2700" b="1">
          <a:solidFill>
            <a:schemeClr val="tx2"/>
          </a:solidFill>
          <a:latin typeface="+mj-lt"/>
          <a:ea typeface="+mj-ea"/>
          <a:cs typeface="+mj-cs"/>
        </a:defRPr>
      </a:lvl1pPr>
      <a:lvl2pPr algn="l" rtl="0" eaLnBrk="0" fontAlgn="base" hangingPunct="0">
        <a:lnSpc>
          <a:spcPct val="85000"/>
        </a:lnSpc>
        <a:spcBef>
          <a:spcPct val="0"/>
        </a:spcBef>
        <a:spcAft>
          <a:spcPct val="0"/>
        </a:spcAft>
        <a:defRPr sz="2700" b="1">
          <a:solidFill>
            <a:schemeClr val="tx2"/>
          </a:solidFill>
          <a:latin typeface="Arial" charset="0"/>
        </a:defRPr>
      </a:lvl2pPr>
      <a:lvl3pPr algn="l" rtl="0" eaLnBrk="0" fontAlgn="base" hangingPunct="0">
        <a:lnSpc>
          <a:spcPct val="85000"/>
        </a:lnSpc>
        <a:spcBef>
          <a:spcPct val="0"/>
        </a:spcBef>
        <a:spcAft>
          <a:spcPct val="0"/>
        </a:spcAft>
        <a:defRPr sz="2700" b="1">
          <a:solidFill>
            <a:schemeClr val="tx2"/>
          </a:solidFill>
          <a:latin typeface="Arial" charset="0"/>
        </a:defRPr>
      </a:lvl3pPr>
      <a:lvl4pPr algn="l" rtl="0" eaLnBrk="0" fontAlgn="base" hangingPunct="0">
        <a:lnSpc>
          <a:spcPct val="85000"/>
        </a:lnSpc>
        <a:spcBef>
          <a:spcPct val="0"/>
        </a:spcBef>
        <a:spcAft>
          <a:spcPct val="0"/>
        </a:spcAft>
        <a:defRPr sz="2700" b="1">
          <a:solidFill>
            <a:schemeClr val="tx2"/>
          </a:solidFill>
          <a:latin typeface="Arial" charset="0"/>
        </a:defRPr>
      </a:lvl4pPr>
      <a:lvl5pPr algn="l" rtl="0" eaLnBrk="0" fontAlgn="base" hangingPunct="0">
        <a:lnSpc>
          <a:spcPct val="85000"/>
        </a:lnSpc>
        <a:spcBef>
          <a:spcPct val="0"/>
        </a:spcBef>
        <a:spcAft>
          <a:spcPct val="0"/>
        </a:spcAft>
        <a:defRPr sz="2700" b="1">
          <a:solidFill>
            <a:schemeClr val="tx2"/>
          </a:solidFill>
          <a:latin typeface="Arial" charset="0"/>
        </a:defRPr>
      </a:lvl5pPr>
      <a:lvl6pPr marL="380895" algn="l" rtl="0" fontAlgn="base">
        <a:lnSpc>
          <a:spcPct val="85000"/>
        </a:lnSpc>
        <a:spcBef>
          <a:spcPct val="0"/>
        </a:spcBef>
        <a:spcAft>
          <a:spcPct val="0"/>
        </a:spcAft>
        <a:defRPr sz="2700" b="1">
          <a:solidFill>
            <a:srgbClr val="FF0000"/>
          </a:solidFill>
          <a:latin typeface="Arial" charset="0"/>
        </a:defRPr>
      </a:lvl6pPr>
      <a:lvl7pPr marL="761790" algn="l" rtl="0" fontAlgn="base">
        <a:lnSpc>
          <a:spcPct val="85000"/>
        </a:lnSpc>
        <a:spcBef>
          <a:spcPct val="0"/>
        </a:spcBef>
        <a:spcAft>
          <a:spcPct val="0"/>
        </a:spcAft>
        <a:defRPr sz="2700" b="1">
          <a:solidFill>
            <a:srgbClr val="FF0000"/>
          </a:solidFill>
          <a:latin typeface="Arial" charset="0"/>
        </a:defRPr>
      </a:lvl7pPr>
      <a:lvl8pPr marL="1142683" algn="l" rtl="0" fontAlgn="base">
        <a:lnSpc>
          <a:spcPct val="85000"/>
        </a:lnSpc>
        <a:spcBef>
          <a:spcPct val="0"/>
        </a:spcBef>
        <a:spcAft>
          <a:spcPct val="0"/>
        </a:spcAft>
        <a:defRPr sz="2700" b="1">
          <a:solidFill>
            <a:srgbClr val="FF0000"/>
          </a:solidFill>
          <a:latin typeface="Arial" charset="0"/>
        </a:defRPr>
      </a:lvl8pPr>
      <a:lvl9pPr marL="1523573" algn="l" rtl="0" fontAlgn="base">
        <a:lnSpc>
          <a:spcPct val="85000"/>
        </a:lnSpc>
        <a:spcBef>
          <a:spcPct val="0"/>
        </a:spcBef>
        <a:spcAft>
          <a:spcPct val="0"/>
        </a:spcAft>
        <a:defRPr sz="2700" b="1">
          <a:solidFill>
            <a:srgbClr val="FF0000"/>
          </a:solidFill>
          <a:latin typeface="Arial" charset="0"/>
        </a:defRPr>
      </a:lvl9pPr>
    </p:titleStyle>
    <p:bodyStyle>
      <a:lvl1pPr marL="189124" indent="-189124" algn="l" rtl="0" eaLnBrk="0" fontAlgn="base" hangingPunct="0">
        <a:spcBef>
          <a:spcPts val="667"/>
        </a:spcBef>
        <a:spcAft>
          <a:spcPct val="0"/>
        </a:spcAft>
        <a:buChar char="•"/>
        <a:defRPr sz="1800">
          <a:solidFill>
            <a:schemeClr val="tx1"/>
          </a:solidFill>
          <a:latin typeface="+mn-lt"/>
          <a:ea typeface="+mn-ea"/>
          <a:cs typeface="+mn-cs"/>
        </a:defRPr>
      </a:lvl1pPr>
      <a:lvl2pPr marL="478763" indent="-194416" algn="l" rtl="0" eaLnBrk="0" fontAlgn="base" hangingPunct="0">
        <a:spcBef>
          <a:spcPct val="20000"/>
        </a:spcBef>
        <a:spcAft>
          <a:spcPct val="0"/>
        </a:spcAft>
        <a:buChar char="–"/>
        <a:defRPr sz="1600">
          <a:solidFill>
            <a:schemeClr val="tx1"/>
          </a:solidFill>
          <a:latin typeface="+mn-lt"/>
        </a:defRPr>
      </a:lvl2pPr>
      <a:lvl3pPr marL="711530" indent="-137548" algn="l" rtl="0" eaLnBrk="0" fontAlgn="base" hangingPunct="0">
        <a:spcBef>
          <a:spcPct val="15000"/>
        </a:spcBef>
        <a:spcAft>
          <a:spcPct val="0"/>
        </a:spcAft>
        <a:buChar char="•"/>
        <a:defRPr sz="1600">
          <a:solidFill>
            <a:schemeClr val="tx1"/>
          </a:solidFill>
          <a:latin typeface="+mn-lt"/>
        </a:defRPr>
      </a:lvl3pPr>
      <a:lvl4pPr marL="1001168" indent="-194416" algn="l" rtl="0" eaLnBrk="0" fontAlgn="base" hangingPunct="0">
        <a:spcBef>
          <a:spcPct val="5000"/>
        </a:spcBef>
        <a:spcAft>
          <a:spcPct val="0"/>
        </a:spcAft>
        <a:buChar char="–"/>
        <a:defRPr sz="1600">
          <a:solidFill>
            <a:schemeClr val="tx1"/>
          </a:solidFill>
          <a:latin typeface="+mn-lt"/>
        </a:defRPr>
      </a:lvl4pPr>
      <a:lvl5pPr marL="1240546" indent="-144163" algn="l" rtl="0" eaLnBrk="0" fontAlgn="base" hangingPunct="0">
        <a:spcBef>
          <a:spcPct val="0"/>
        </a:spcBef>
        <a:spcAft>
          <a:spcPct val="0"/>
        </a:spcAft>
        <a:buChar char="»"/>
        <a:defRPr sz="1600">
          <a:solidFill>
            <a:schemeClr val="tx1"/>
          </a:solidFill>
          <a:latin typeface="+mn-lt"/>
        </a:defRPr>
      </a:lvl5pPr>
      <a:lvl6pPr marL="1621441" indent="-144163" algn="l" rtl="0" fontAlgn="base">
        <a:spcBef>
          <a:spcPct val="0"/>
        </a:spcBef>
        <a:spcAft>
          <a:spcPct val="0"/>
        </a:spcAft>
        <a:buChar char="»"/>
        <a:defRPr sz="1300">
          <a:solidFill>
            <a:schemeClr val="tx1"/>
          </a:solidFill>
          <a:latin typeface="+mn-lt"/>
        </a:defRPr>
      </a:lvl6pPr>
      <a:lvl7pPr marL="2002336" indent="-144163" algn="l" rtl="0" fontAlgn="base">
        <a:spcBef>
          <a:spcPct val="0"/>
        </a:spcBef>
        <a:spcAft>
          <a:spcPct val="0"/>
        </a:spcAft>
        <a:buChar char="»"/>
        <a:defRPr sz="1300">
          <a:solidFill>
            <a:schemeClr val="tx1"/>
          </a:solidFill>
          <a:latin typeface="+mn-lt"/>
        </a:defRPr>
      </a:lvl7pPr>
      <a:lvl8pPr marL="2383230" indent="-144163" algn="l" rtl="0" fontAlgn="base">
        <a:spcBef>
          <a:spcPct val="0"/>
        </a:spcBef>
        <a:spcAft>
          <a:spcPct val="0"/>
        </a:spcAft>
        <a:buChar char="»"/>
        <a:defRPr sz="1300">
          <a:solidFill>
            <a:schemeClr val="tx1"/>
          </a:solidFill>
          <a:latin typeface="+mn-lt"/>
        </a:defRPr>
      </a:lvl8pPr>
      <a:lvl9pPr marL="2764124" indent="-144163" algn="l" rtl="0" fontAlgn="base">
        <a:spcBef>
          <a:spcPct val="0"/>
        </a:spcBef>
        <a:spcAft>
          <a:spcPct val="0"/>
        </a:spcAft>
        <a:buChar char="»"/>
        <a:defRPr sz="1300">
          <a:solidFill>
            <a:schemeClr val="tx1"/>
          </a:solidFill>
          <a:latin typeface="+mn-lt"/>
        </a:defRPr>
      </a:lvl9pPr>
    </p:bodyStyle>
    <p:otherStyle>
      <a:defPPr>
        <a:defRPr lang="en-US"/>
      </a:defPPr>
      <a:lvl1pPr marL="0" algn="l" defTabSz="761790" rtl="0" eaLnBrk="1" latinLnBrk="0" hangingPunct="1">
        <a:defRPr sz="1500" kern="1200">
          <a:solidFill>
            <a:schemeClr val="tx1"/>
          </a:solidFill>
          <a:latin typeface="+mn-lt"/>
          <a:ea typeface="+mn-ea"/>
          <a:cs typeface="+mn-cs"/>
        </a:defRPr>
      </a:lvl1pPr>
      <a:lvl2pPr marL="380895" algn="l" defTabSz="761790" rtl="0" eaLnBrk="1" latinLnBrk="0" hangingPunct="1">
        <a:defRPr sz="1500" kern="1200">
          <a:solidFill>
            <a:schemeClr val="tx1"/>
          </a:solidFill>
          <a:latin typeface="+mn-lt"/>
          <a:ea typeface="+mn-ea"/>
          <a:cs typeface="+mn-cs"/>
        </a:defRPr>
      </a:lvl2pPr>
      <a:lvl3pPr marL="761790" algn="l" defTabSz="761790" rtl="0" eaLnBrk="1" latinLnBrk="0" hangingPunct="1">
        <a:defRPr sz="1500" kern="1200">
          <a:solidFill>
            <a:schemeClr val="tx1"/>
          </a:solidFill>
          <a:latin typeface="+mn-lt"/>
          <a:ea typeface="+mn-ea"/>
          <a:cs typeface="+mn-cs"/>
        </a:defRPr>
      </a:lvl3pPr>
      <a:lvl4pPr marL="1142683" algn="l" defTabSz="761790" rtl="0" eaLnBrk="1" latinLnBrk="0" hangingPunct="1">
        <a:defRPr sz="1500" kern="1200">
          <a:solidFill>
            <a:schemeClr val="tx1"/>
          </a:solidFill>
          <a:latin typeface="+mn-lt"/>
          <a:ea typeface="+mn-ea"/>
          <a:cs typeface="+mn-cs"/>
        </a:defRPr>
      </a:lvl4pPr>
      <a:lvl5pPr marL="1523573" algn="l" defTabSz="761790" rtl="0" eaLnBrk="1" latinLnBrk="0" hangingPunct="1">
        <a:defRPr sz="1500" kern="1200">
          <a:solidFill>
            <a:schemeClr val="tx1"/>
          </a:solidFill>
          <a:latin typeface="+mn-lt"/>
          <a:ea typeface="+mn-ea"/>
          <a:cs typeface="+mn-cs"/>
        </a:defRPr>
      </a:lvl5pPr>
      <a:lvl6pPr marL="1904467" algn="l" defTabSz="761790" rtl="0" eaLnBrk="1" latinLnBrk="0" hangingPunct="1">
        <a:defRPr sz="1500" kern="1200">
          <a:solidFill>
            <a:schemeClr val="tx1"/>
          </a:solidFill>
          <a:latin typeface="+mn-lt"/>
          <a:ea typeface="+mn-ea"/>
          <a:cs typeface="+mn-cs"/>
        </a:defRPr>
      </a:lvl6pPr>
      <a:lvl7pPr marL="2285362" algn="l" defTabSz="761790" rtl="0" eaLnBrk="1" latinLnBrk="0" hangingPunct="1">
        <a:defRPr sz="1500" kern="1200">
          <a:solidFill>
            <a:schemeClr val="tx1"/>
          </a:solidFill>
          <a:latin typeface="+mn-lt"/>
          <a:ea typeface="+mn-ea"/>
          <a:cs typeface="+mn-cs"/>
        </a:defRPr>
      </a:lvl7pPr>
      <a:lvl8pPr marL="2666253" algn="l" defTabSz="761790" rtl="0" eaLnBrk="1" latinLnBrk="0" hangingPunct="1">
        <a:defRPr sz="1500" kern="1200">
          <a:solidFill>
            <a:schemeClr val="tx1"/>
          </a:solidFill>
          <a:latin typeface="+mn-lt"/>
          <a:ea typeface="+mn-ea"/>
          <a:cs typeface="+mn-cs"/>
        </a:defRPr>
      </a:lvl8pPr>
      <a:lvl9pPr marL="3047146" algn="l" defTabSz="76179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ctrTitle"/>
          </p:nvPr>
        </p:nvSpPr>
        <p:spPr>
          <a:xfrm>
            <a:off x="342900" y="1457325"/>
            <a:ext cx="8458200" cy="1512094"/>
          </a:xfrm>
        </p:spPr>
        <p:txBody>
          <a:bodyPr/>
          <a:lstStyle/>
          <a:p>
            <a:pPr algn="ctr"/>
            <a:r>
              <a:rPr lang="en-US" b="0" dirty="0"/>
              <a:t>DSS Overview</a:t>
            </a:r>
            <a:br>
              <a:rPr lang="en-US" b="0" dirty="0"/>
            </a:br>
            <a:r>
              <a:rPr lang="en-US" b="0" dirty="0"/>
              <a:t>(Display Sub system)</a:t>
            </a:r>
            <a:endParaRPr lang="en-US" dirty="0" smtClean="0"/>
          </a:p>
        </p:txBody>
      </p:sp>
      <p:sp>
        <p:nvSpPr>
          <p:cNvPr id="65538" name="Slide Number Placeholder 3"/>
          <p:cNvSpPr>
            <a:spLocks noGrp="1"/>
          </p:cNvSpPr>
          <p:nvPr>
            <p:ph type="sldNum" sz="quarter" idx="10"/>
          </p:nvPr>
        </p:nvSpPr>
        <p:spPr>
          <a:noFill/>
        </p:spPr>
        <p:txBody>
          <a:bodyPr/>
          <a:lstStyle/>
          <a:p>
            <a:fld id="{DC375017-C7E1-491B-8F33-96536A9B7535}" type="slidenum">
              <a:rPr lang="en-US" smtClean="0">
                <a:solidFill>
                  <a:srgbClr val="000000"/>
                </a:solidFill>
                <a:ea typeface="ＭＳ Ｐゴシック" pitchFamily="34" charset="-128"/>
              </a:rPr>
              <a:pPr/>
              <a:t>1</a:t>
            </a:fld>
            <a:endParaRPr lang="en-US" smtClean="0">
              <a:solidFill>
                <a:srgbClr val="000000"/>
              </a:solidFill>
              <a:ea typeface="ＭＳ Ｐゴシック" pitchFamily="34" charset="-128"/>
            </a:endParaRPr>
          </a:p>
        </p:txBody>
      </p:sp>
      <p:sp>
        <p:nvSpPr>
          <p:cNvPr id="65540" name="Rectangle 2"/>
          <p:cNvSpPr>
            <a:spLocks noChangeArrowheads="1"/>
          </p:cNvSpPr>
          <p:nvPr/>
        </p:nvSpPr>
        <p:spPr bwMode="auto">
          <a:xfrm>
            <a:off x="296863" y="3330178"/>
            <a:ext cx="8458200" cy="698897"/>
          </a:xfrm>
          <a:prstGeom prst="rect">
            <a:avLst/>
          </a:prstGeom>
          <a:noFill/>
          <a:ln w="9525">
            <a:noFill/>
            <a:miter lim="800000"/>
            <a:headEnd/>
            <a:tailEnd/>
          </a:ln>
        </p:spPr>
        <p:txBody>
          <a:bodyPr anchor="ctr"/>
          <a:lstStyle/>
          <a:p>
            <a:pPr eaLnBrk="0" hangingPunct="0">
              <a:lnSpc>
                <a:spcPct val="85000"/>
              </a:lnSpc>
            </a:pPr>
            <a:r>
              <a:rPr lang="en-US" sz="1600" b="1" dirty="0" smtClean="0">
                <a:solidFill>
                  <a:schemeClr val="tx2"/>
                </a:solidFill>
              </a:rPr>
              <a:t>9th March 2017</a:t>
            </a:r>
            <a:endParaRPr lang="en-US" sz="1600" b="1" dirty="0">
              <a:solidFill>
                <a:schemeClr val="tx2"/>
              </a:solidFill>
            </a:endParaRPr>
          </a:p>
          <a:p>
            <a:pPr eaLnBrk="0" hangingPunct="0">
              <a:lnSpc>
                <a:spcPct val="85000"/>
              </a:lnSpc>
            </a:pPr>
            <a:r>
              <a:rPr lang="en-US" sz="1600" b="1" dirty="0">
                <a:solidFill>
                  <a:schemeClr val="tx2"/>
                </a:solidFill>
              </a:rPr>
              <a:t>Version 1.0</a:t>
            </a:r>
          </a:p>
        </p:txBody>
      </p:sp>
    </p:spTree>
    <p:extLst>
      <p:ext uri="{BB962C8B-B14F-4D97-AF65-F5344CB8AC3E}">
        <p14:creationId xmlns:p14="http://schemas.microsoft.com/office/powerpoint/2010/main" val="3044218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Pipeline</a:t>
            </a:r>
            <a:endParaRPr lang="en-US" dirty="0"/>
          </a:p>
        </p:txBody>
      </p:sp>
      <p:sp>
        <p:nvSpPr>
          <p:cNvPr id="3" name="Content Placeholder 2"/>
          <p:cNvSpPr>
            <a:spLocks noGrp="1"/>
          </p:cNvSpPr>
          <p:nvPr>
            <p:ph idx="1"/>
          </p:nvPr>
        </p:nvSpPr>
        <p:spPr/>
        <p:txBody>
          <a:bodyPr/>
          <a:lstStyle/>
          <a:p>
            <a:r>
              <a:rPr lang="en-US" sz="2400" dirty="0" smtClean="0"/>
              <a:t>Three Video Pipelines, all are identical </a:t>
            </a:r>
          </a:p>
          <a:p>
            <a:r>
              <a:rPr lang="en-US" sz="2400" dirty="0" smtClean="0"/>
              <a:t>Fetch </a:t>
            </a:r>
            <a:r>
              <a:rPr lang="en-US" sz="2400" dirty="0"/>
              <a:t>data from frame buffers using DMA</a:t>
            </a:r>
          </a:p>
          <a:p>
            <a:r>
              <a:rPr lang="en-US" sz="2400" dirty="0" smtClean="0"/>
              <a:t>VID </a:t>
            </a:r>
            <a:r>
              <a:rPr lang="en-US" sz="2400" dirty="0"/>
              <a:t>– RGB, YUV422, YUV420 NV12 up to 1920x2048</a:t>
            </a:r>
          </a:p>
          <a:p>
            <a:r>
              <a:rPr lang="en-US" sz="2400" dirty="0" smtClean="0"/>
              <a:t>Each </a:t>
            </a:r>
            <a:r>
              <a:rPr lang="en-US" sz="2400" dirty="0"/>
              <a:t>pipeline has a </a:t>
            </a:r>
            <a:r>
              <a:rPr lang="en-US" sz="2400" dirty="0" smtClean="0"/>
              <a:t>scalar ,color space converter, </a:t>
            </a:r>
            <a:r>
              <a:rPr lang="en-US" sz="2400" dirty="0"/>
              <a:t>VC1 Range mapping</a:t>
            </a:r>
          </a:p>
          <a:p>
            <a:pPr lvl="1"/>
            <a:endParaRPr lang="en-US" sz="2000" dirty="0"/>
          </a:p>
        </p:txBody>
      </p:sp>
      <p:sp>
        <p:nvSpPr>
          <p:cNvPr id="4"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10</a:t>
            </a:fld>
            <a:endParaRPr lang="en-US" altLang="ja-JP"/>
          </a:p>
        </p:txBody>
      </p:sp>
    </p:spTree>
    <p:extLst>
      <p:ext uri="{BB962C8B-B14F-4D97-AF65-F5344CB8AC3E}">
        <p14:creationId xmlns:p14="http://schemas.microsoft.com/office/powerpoint/2010/main" val="3235996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Pipeline</a:t>
            </a:r>
            <a:endParaRPr lang="en-US" dirty="0"/>
          </a:p>
        </p:txBody>
      </p:sp>
      <p:sp>
        <p:nvSpPr>
          <p:cNvPr id="3" name="Content Placeholder 2"/>
          <p:cNvSpPr>
            <a:spLocks noGrp="1"/>
          </p:cNvSpPr>
          <p:nvPr>
            <p:ph idx="1"/>
          </p:nvPr>
        </p:nvSpPr>
        <p:spPr>
          <a:xfrm>
            <a:off x="333378" y="776832"/>
            <a:ext cx="8467725" cy="3709449"/>
          </a:xfrm>
        </p:spPr>
        <p:txBody>
          <a:bodyPr/>
          <a:lstStyle/>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endParaRPr lang="en-US" dirty="0" smtClean="0"/>
          </a:p>
          <a:p>
            <a:endParaRPr lang="en-US" dirty="0" smtClean="0"/>
          </a:p>
          <a:p>
            <a:r>
              <a:rPr lang="en-US" dirty="0" smtClean="0"/>
              <a:t>VC-1 Range Mapping is to remap the Y, </a:t>
            </a:r>
            <a:r>
              <a:rPr lang="en-US" dirty="0" err="1" smtClean="0"/>
              <a:t>Cb</a:t>
            </a:r>
            <a:r>
              <a:rPr lang="en-US" dirty="0" smtClean="0"/>
              <a:t> and Cr components (mainly used when the video frame picture is decoded using a VC-1 codec).</a:t>
            </a:r>
            <a:endParaRPr lang="en-US" dirty="0"/>
          </a:p>
        </p:txBody>
      </p:sp>
      <p:sp>
        <p:nvSpPr>
          <p:cNvPr id="4"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11</a:t>
            </a:fld>
            <a:endParaRPr lang="en-US" altLang="ja-JP"/>
          </a:p>
        </p:txBody>
      </p:sp>
      <p:grpSp>
        <p:nvGrpSpPr>
          <p:cNvPr id="46" name="Group 45"/>
          <p:cNvGrpSpPr/>
          <p:nvPr/>
        </p:nvGrpSpPr>
        <p:grpSpPr>
          <a:xfrm>
            <a:off x="533400" y="900319"/>
            <a:ext cx="8229600" cy="2081113"/>
            <a:chOff x="457200" y="2031126"/>
            <a:chExt cx="8229600" cy="2774817"/>
          </a:xfrm>
        </p:grpSpPr>
        <p:sp>
          <p:nvSpPr>
            <p:cNvPr id="6" name="Rectangle 5"/>
            <p:cNvSpPr/>
            <p:nvPr/>
          </p:nvSpPr>
          <p:spPr>
            <a:xfrm>
              <a:off x="1676400" y="2031126"/>
              <a:ext cx="6096000" cy="275352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2188029" y="3642014"/>
              <a:ext cx="1143000" cy="5680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VC-1</a:t>
              </a:r>
            </a:p>
            <a:p>
              <a:pPr algn="ctr"/>
              <a:r>
                <a:rPr lang="en-US" sz="1000" dirty="0">
                  <a:solidFill>
                    <a:schemeClr val="tx1"/>
                  </a:solidFill>
                </a:rPr>
                <a:t>r</a:t>
              </a:r>
              <a:r>
                <a:rPr lang="en-US" sz="1000" dirty="0" smtClean="0">
                  <a:solidFill>
                    <a:schemeClr val="tx1"/>
                  </a:solidFill>
                </a:rPr>
                <a:t>ange</a:t>
              </a:r>
            </a:p>
            <a:p>
              <a:pPr algn="ctr"/>
              <a:r>
                <a:rPr lang="en-US" sz="1000" dirty="0" smtClean="0">
                  <a:solidFill>
                    <a:schemeClr val="tx1"/>
                  </a:solidFill>
                </a:rPr>
                <a:t>mapping</a:t>
              </a:r>
              <a:endParaRPr lang="en-US" sz="1000" dirty="0">
                <a:solidFill>
                  <a:schemeClr val="tx1"/>
                </a:solidFill>
              </a:endParaRPr>
            </a:p>
          </p:txBody>
        </p:sp>
        <p:sp>
          <p:nvSpPr>
            <p:cNvPr id="8" name="Rectangle 7"/>
            <p:cNvSpPr/>
            <p:nvPr/>
          </p:nvSpPr>
          <p:spPr>
            <a:xfrm>
              <a:off x="4038600" y="3642014"/>
              <a:ext cx="1143000" cy="5680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Color space</a:t>
              </a:r>
            </a:p>
            <a:p>
              <a:pPr algn="ctr"/>
              <a:r>
                <a:rPr lang="en-US" sz="1000" dirty="0">
                  <a:solidFill>
                    <a:schemeClr val="tx1"/>
                  </a:solidFill>
                </a:rPr>
                <a:t>c</a:t>
              </a:r>
              <a:r>
                <a:rPr lang="en-US" sz="1000" dirty="0" smtClean="0">
                  <a:solidFill>
                    <a:schemeClr val="tx1"/>
                  </a:solidFill>
                </a:rPr>
                <a:t>onversion</a:t>
              </a:r>
            </a:p>
            <a:p>
              <a:pPr algn="ctr"/>
              <a:r>
                <a:rPr lang="en-US" sz="1000" dirty="0" smtClean="0">
                  <a:solidFill>
                    <a:schemeClr val="tx1"/>
                  </a:solidFill>
                </a:rPr>
                <a:t>YUV</a:t>
              </a:r>
              <a:r>
                <a:rPr lang="en-US" sz="1000" dirty="0" smtClean="0">
                  <a:solidFill>
                    <a:schemeClr val="tx1"/>
                  </a:solidFill>
                  <a:sym typeface="Wingdings" pitchFamily="2" charset="2"/>
                </a:rPr>
                <a:t>RGB</a:t>
              </a:r>
              <a:endParaRPr lang="en-US" sz="1000" dirty="0">
                <a:solidFill>
                  <a:schemeClr val="tx1"/>
                </a:solidFill>
              </a:endParaRPr>
            </a:p>
          </p:txBody>
        </p:sp>
        <p:sp>
          <p:nvSpPr>
            <p:cNvPr id="9" name="Rectangle 8"/>
            <p:cNvSpPr/>
            <p:nvPr/>
          </p:nvSpPr>
          <p:spPr>
            <a:xfrm>
              <a:off x="5867400" y="3642014"/>
              <a:ext cx="1143000" cy="5680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Scalar</a:t>
              </a:r>
            </a:p>
            <a:p>
              <a:pPr algn="ctr"/>
              <a:r>
                <a:rPr lang="en-US" sz="1000" dirty="0">
                  <a:solidFill>
                    <a:schemeClr val="tx1"/>
                  </a:solidFill>
                </a:rPr>
                <a:t>p</a:t>
              </a:r>
              <a:r>
                <a:rPr lang="en-US" sz="1000" dirty="0" smtClean="0">
                  <a:solidFill>
                    <a:schemeClr val="tx1"/>
                  </a:solidFill>
                </a:rPr>
                <a:t>olyphase filter</a:t>
              </a:r>
              <a:endParaRPr lang="en-US" sz="1000" dirty="0">
                <a:solidFill>
                  <a:schemeClr val="tx1"/>
                </a:solidFill>
              </a:endParaRPr>
            </a:p>
          </p:txBody>
        </p:sp>
        <p:sp>
          <p:nvSpPr>
            <p:cNvPr id="10" name="Rectangle 9"/>
            <p:cNvSpPr/>
            <p:nvPr/>
          </p:nvSpPr>
          <p:spPr>
            <a:xfrm>
              <a:off x="3124200" y="2556659"/>
              <a:ext cx="1143000" cy="5680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Replication</a:t>
              </a:r>
            </a:p>
            <a:p>
              <a:pPr algn="ctr"/>
              <a:r>
                <a:rPr lang="en-US" sz="1000" dirty="0" smtClean="0">
                  <a:solidFill>
                    <a:schemeClr val="tx1"/>
                  </a:solidFill>
                </a:rPr>
                <a:t>logic</a:t>
              </a:r>
              <a:endParaRPr lang="en-US" sz="1000" dirty="0">
                <a:solidFill>
                  <a:schemeClr val="tx1"/>
                </a:solidFill>
              </a:endParaRPr>
            </a:p>
          </p:txBody>
        </p:sp>
        <p:sp>
          <p:nvSpPr>
            <p:cNvPr id="11" name="Rectangle 10"/>
            <p:cNvSpPr/>
            <p:nvPr/>
          </p:nvSpPr>
          <p:spPr>
            <a:xfrm>
              <a:off x="5867400" y="2145844"/>
              <a:ext cx="533400" cy="33473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2" name="Rectangle 11"/>
            <p:cNvSpPr/>
            <p:nvPr/>
          </p:nvSpPr>
          <p:spPr>
            <a:xfrm>
              <a:off x="6003471" y="2221923"/>
              <a:ext cx="533400" cy="33473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3" name="Rectangle 12"/>
            <p:cNvSpPr/>
            <p:nvPr/>
          </p:nvSpPr>
          <p:spPr>
            <a:xfrm>
              <a:off x="6134100" y="2333500"/>
              <a:ext cx="533400" cy="33473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Line</a:t>
              </a:r>
            </a:p>
            <a:p>
              <a:pPr algn="ctr"/>
              <a:r>
                <a:rPr lang="en-US" sz="800" dirty="0" smtClean="0">
                  <a:solidFill>
                    <a:schemeClr val="tx1"/>
                  </a:solidFill>
                </a:rPr>
                <a:t>buffer</a:t>
              </a:r>
              <a:endParaRPr lang="en-US" sz="800" dirty="0">
                <a:solidFill>
                  <a:schemeClr val="tx1"/>
                </a:solidFill>
              </a:endParaRPr>
            </a:p>
          </p:txBody>
        </p:sp>
        <p:cxnSp>
          <p:nvCxnSpPr>
            <p:cNvPr id="14" name="Straight Arrow Connector 13"/>
            <p:cNvCxnSpPr/>
            <p:nvPr/>
          </p:nvCxnSpPr>
          <p:spPr>
            <a:xfrm>
              <a:off x="1219200" y="3926032"/>
              <a:ext cx="9688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p:cNvCxnSpPr>
            <p:nvPr/>
          </p:nvCxnSpPr>
          <p:spPr>
            <a:xfrm>
              <a:off x="3331029" y="3926032"/>
              <a:ext cx="7075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a:endCxn id="9" idx="1"/>
            </p:cNvCxnSpPr>
            <p:nvPr/>
          </p:nvCxnSpPr>
          <p:spPr>
            <a:xfrm>
              <a:off x="5181600" y="3926032"/>
              <a:ext cx="685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0"/>
            </p:cNvCxnSpPr>
            <p:nvPr/>
          </p:nvCxnSpPr>
          <p:spPr>
            <a:xfrm flipV="1">
              <a:off x="6438900" y="2668236"/>
              <a:ext cx="0" cy="9737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3926032"/>
              <a:ext cx="990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828800" y="2840677"/>
              <a:ext cx="0" cy="1085355"/>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0" idx="1"/>
            </p:cNvCxnSpPr>
            <p:nvPr/>
          </p:nvCxnSpPr>
          <p:spPr>
            <a:xfrm>
              <a:off x="1828800" y="2840677"/>
              <a:ext cx="1295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981200" y="3926032"/>
              <a:ext cx="0" cy="568036"/>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981200" y="4494068"/>
              <a:ext cx="15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505200" y="3926032"/>
              <a:ext cx="0" cy="56803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810000" y="3926032"/>
              <a:ext cx="0" cy="568036"/>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810000" y="4494068"/>
              <a:ext cx="15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34000" y="3926032"/>
              <a:ext cx="0" cy="56803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638800" y="3926032"/>
              <a:ext cx="0" cy="568036"/>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638800" y="4494068"/>
              <a:ext cx="15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162800" y="3926032"/>
              <a:ext cx="0" cy="56803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3"/>
            </p:cNvCxnSpPr>
            <p:nvPr/>
          </p:nvCxnSpPr>
          <p:spPr>
            <a:xfrm>
              <a:off x="4267200" y="2840677"/>
              <a:ext cx="12001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467350" y="2840677"/>
              <a:ext cx="0" cy="1085355"/>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57200" y="2145846"/>
              <a:ext cx="762000" cy="37530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Shadow</a:t>
              </a:r>
            </a:p>
            <a:p>
              <a:pPr algn="ctr"/>
              <a:r>
                <a:rPr lang="en-US" sz="1000" dirty="0" smtClean="0">
                  <a:solidFill>
                    <a:schemeClr val="tx1"/>
                  </a:solidFill>
                </a:rPr>
                <a:t>registers</a:t>
              </a:r>
              <a:endParaRPr lang="en-US" sz="1000" dirty="0">
                <a:solidFill>
                  <a:schemeClr val="tx1"/>
                </a:solidFill>
              </a:endParaRPr>
            </a:p>
          </p:txBody>
        </p:sp>
        <p:cxnSp>
          <p:nvCxnSpPr>
            <p:cNvPr id="33" name="Straight Arrow Connector 32"/>
            <p:cNvCxnSpPr>
              <a:stCxn id="32" idx="3"/>
            </p:cNvCxnSpPr>
            <p:nvPr/>
          </p:nvCxnSpPr>
          <p:spPr>
            <a:xfrm>
              <a:off x="1219200" y="2333500"/>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3627664" y="3860099"/>
              <a:ext cx="114300" cy="106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391400" y="3860099"/>
              <a:ext cx="114300" cy="106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69"/>
            <p:cNvSpPr txBox="1"/>
            <p:nvPr/>
          </p:nvSpPr>
          <p:spPr>
            <a:xfrm>
              <a:off x="2362200" y="4477648"/>
              <a:ext cx="762000" cy="3282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t>Bypass</a:t>
              </a:r>
              <a:endParaRPr lang="en-US" sz="1000" dirty="0"/>
            </a:p>
          </p:txBody>
        </p:sp>
        <p:sp>
          <p:nvSpPr>
            <p:cNvPr id="37" name="TextBox 70"/>
            <p:cNvSpPr txBox="1"/>
            <p:nvPr/>
          </p:nvSpPr>
          <p:spPr>
            <a:xfrm>
              <a:off x="4267200" y="4467504"/>
              <a:ext cx="762000" cy="3282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t>Bypass</a:t>
              </a:r>
              <a:endParaRPr lang="en-US" sz="1000" dirty="0"/>
            </a:p>
          </p:txBody>
        </p:sp>
        <p:sp>
          <p:nvSpPr>
            <p:cNvPr id="38" name="TextBox 71"/>
            <p:cNvSpPr txBox="1"/>
            <p:nvPr/>
          </p:nvSpPr>
          <p:spPr>
            <a:xfrm>
              <a:off x="6172200" y="4477648"/>
              <a:ext cx="762000" cy="3282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t>Bypass</a:t>
              </a:r>
              <a:endParaRPr lang="en-US" sz="1000" dirty="0"/>
            </a:p>
          </p:txBody>
        </p:sp>
        <p:sp>
          <p:nvSpPr>
            <p:cNvPr id="39" name="TextBox 72"/>
            <p:cNvSpPr txBox="1"/>
            <p:nvPr/>
          </p:nvSpPr>
          <p:spPr>
            <a:xfrm>
              <a:off x="1779814" y="2031127"/>
              <a:ext cx="1039586" cy="3282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t>Video pipeline</a:t>
              </a:r>
              <a:endParaRPr lang="en-US" sz="1000" dirty="0"/>
            </a:p>
          </p:txBody>
        </p:sp>
        <p:sp>
          <p:nvSpPr>
            <p:cNvPr id="40" name="TextBox 73"/>
            <p:cNvSpPr txBox="1"/>
            <p:nvPr/>
          </p:nvSpPr>
          <p:spPr>
            <a:xfrm>
              <a:off x="457200" y="3745928"/>
              <a:ext cx="838200" cy="5334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smtClean="0">
                  <a:solidFill>
                    <a:srgbClr val="00B0F0"/>
                  </a:solidFill>
                </a:rPr>
                <a:t>From</a:t>
              </a:r>
            </a:p>
            <a:p>
              <a:pPr algn="r"/>
              <a:r>
                <a:rPr lang="en-US" sz="1000" dirty="0" smtClean="0">
                  <a:solidFill>
                    <a:srgbClr val="00B0F0"/>
                  </a:solidFill>
                </a:rPr>
                <a:t>DMA buffer</a:t>
              </a:r>
              <a:endParaRPr lang="en-US" sz="1000" dirty="0">
                <a:solidFill>
                  <a:srgbClr val="00B0F0"/>
                </a:solidFill>
              </a:endParaRPr>
            </a:p>
          </p:txBody>
        </p:sp>
        <p:sp>
          <p:nvSpPr>
            <p:cNvPr id="41" name="TextBox 75"/>
            <p:cNvSpPr txBox="1"/>
            <p:nvPr/>
          </p:nvSpPr>
          <p:spPr>
            <a:xfrm>
              <a:off x="7924800" y="3642014"/>
              <a:ext cx="762000"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00B0F0"/>
                  </a:solidFill>
                </a:rPr>
                <a:t>To</a:t>
              </a:r>
            </a:p>
            <a:p>
              <a:r>
                <a:rPr lang="en-US" sz="1000" dirty="0">
                  <a:solidFill>
                    <a:srgbClr val="00B0F0"/>
                  </a:solidFill>
                </a:rPr>
                <a:t>o</a:t>
              </a:r>
              <a:r>
                <a:rPr lang="en-US" sz="1000" dirty="0" smtClean="0">
                  <a:solidFill>
                    <a:srgbClr val="00B0F0"/>
                  </a:solidFill>
                </a:rPr>
                <a:t>verlay</a:t>
              </a:r>
            </a:p>
            <a:p>
              <a:r>
                <a:rPr lang="en-US" sz="1000" dirty="0" smtClean="0">
                  <a:solidFill>
                    <a:srgbClr val="00B0F0"/>
                  </a:solidFill>
                </a:rPr>
                <a:t>manager</a:t>
              </a:r>
              <a:endParaRPr lang="en-US" sz="1000" dirty="0">
                <a:solidFill>
                  <a:srgbClr val="00B0F0"/>
                </a:solidFill>
              </a:endParaRPr>
            </a:p>
          </p:txBody>
        </p:sp>
        <p:sp>
          <p:nvSpPr>
            <p:cNvPr id="42" name="TextBox 76"/>
            <p:cNvSpPr txBox="1"/>
            <p:nvPr/>
          </p:nvSpPr>
          <p:spPr>
            <a:xfrm>
              <a:off x="3331028" y="3696599"/>
              <a:ext cx="707571" cy="3282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t>ARGB32</a:t>
              </a:r>
              <a:endParaRPr lang="en-US" sz="1000" dirty="0"/>
            </a:p>
          </p:txBody>
        </p:sp>
        <p:sp>
          <p:nvSpPr>
            <p:cNvPr id="43" name="TextBox 77"/>
            <p:cNvSpPr txBox="1"/>
            <p:nvPr/>
          </p:nvSpPr>
          <p:spPr>
            <a:xfrm>
              <a:off x="5410200" y="3341577"/>
              <a:ext cx="707571" cy="3282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t>ARGB32</a:t>
              </a:r>
              <a:endParaRPr lang="en-US" sz="1000" dirty="0"/>
            </a:p>
          </p:txBody>
        </p:sp>
        <p:sp>
          <p:nvSpPr>
            <p:cNvPr id="44" name="TextBox 78"/>
            <p:cNvSpPr txBox="1"/>
            <p:nvPr/>
          </p:nvSpPr>
          <p:spPr>
            <a:xfrm>
              <a:off x="7094764" y="3943784"/>
              <a:ext cx="707571" cy="5334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smtClean="0"/>
                <a:t>ARGB40</a:t>
              </a:r>
            </a:p>
            <a:p>
              <a:pPr algn="ctr"/>
              <a:r>
                <a:rPr lang="en-US" sz="1000" dirty="0" smtClean="0"/>
                <a:t>YUV</a:t>
              </a:r>
              <a:endParaRPr lang="en-US" sz="1000" dirty="0"/>
            </a:p>
          </p:txBody>
        </p:sp>
        <p:sp>
          <p:nvSpPr>
            <p:cNvPr id="45" name="TextBox 79"/>
            <p:cNvSpPr txBox="1"/>
            <p:nvPr/>
          </p:nvSpPr>
          <p:spPr>
            <a:xfrm>
              <a:off x="7315200" y="3696599"/>
              <a:ext cx="457200" cy="3282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t>10</a:t>
              </a:r>
              <a:endParaRPr lang="en-US" sz="1000" dirty="0"/>
            </a:p>
          </p:txBody>
        </p:sp>
      </p:grpSp>
    </p:spTree>
    <p:extLst>
      <p:ext uri="{BB962C8B-B14F-4D97-AF65-F5344CB8AC3E}">
        <p14:creationId xmlns:p14="http://schemas.microsoft.com/office/powerpoint/2010/main" val="3795761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CSC Unit: YUV to RGB</a:t>
            </a:r>
            <a:endParaRPr lang="en-US" dirty="0"/>
          </a:p>
        </p:txBody>
      </p:sp>
      <p:sp>
        <p:nvSpPr>
          <p:cNvPr id="3" name="Content Placeholder 2"/>
          <p:cNvSpPr>
            <a:spLocks noGrp="1"/>
          </p:cNvSpPr>
          <p:nvPr>
            <p:ph idx="1"/>
          </p:nvPr>
        </p:nvSpPr>
        <p:spPr>
          <a:xfrm>
            <a:off x="561975" y="598082"/>
            <a:ext cx="8248650" cy="3672691"/>
          </a:xfrm>
        </p:spPr>
        <p:txBody>
          <a:bodyPr/>
          <a:lstStyle/>
          <a:p>
            <a:r>
              <a:rPr lang="en-US" dirty="0" smtClean="0"/>
              <a:t>CSC Unit will convert Video encoded pixels from YUV4:4:4 format into RGB24 or RGB30 format.</a:t>
            </a:r>
          </a:p>
          <a:p>
            <a:r>
              <a:rPr lang="en-US" dirty="0" smtClean="0"/>
              <a:t>In case of YUV4:2:0 or YUV4:2:2 formats chrominance resampling is required before converting to RGB format.</a:t>
            </a:r>
          </a:p>
          <a:p>
            <a:endParaRPr lang="en-US" dirty="0"/>
          </a:p>
        </p:txBody>
      </p:sp>
      <p:sp>
        <p:nvSpPr>
          <p:cNvPr id="4"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12</a:t>
            </a:fld>
            <a:endParaRPr lang="en-US" altLang="ja-JP"/>
          </a:p>
        </p:txBody>
      </p:sp>
    </p:spTree>
    <p:extLst>
      <p:ext uri="{BB962C8B-B14F-4D97-AF65-F5344CB8AC3E}">
        <p14:creationId xmlns:p14="http://schemas.microsoft.com/office/powerpoint/2010/main" val="2579296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0363"/>
          </a:xfrm>
        </p:spPr>
        <p:txBody>
          <a:bodyPr/>
          <a:lstStyle/>
          <a:p>
            <a:pPr algn="l"/>
            <a:r>
              <a:rPr lang="en-US" dirty="0" smtClean="0"/>
              <a:t>Scalar Unit</a:t>
            </a:r>
            <a:endParaRPr lang="en-US" dirty="0"/>
          </a:p>
        </p:txBody>
      </p:sp>
      <p:sp>
        <p:nvSpPr>
          <p:cNvPr id="3" name="Content Placeholder 2"/>
          <p:cNvSpPr>
            <a:spLocks noGrp="1"/>
          </p:cNvSpPr>
          <p:nvPr>
            <p:ph idx="1"/>
          </p:nvPr>
        </p:nvSpPr>
        <p:spPr>
          <a:xfrm>
            <a:off x="561975" y="566185"/>
            <a:ext cx="8248650" cy="3704588"/>
          </a:xfrm>
        </p:spPr>
        <p:txBody>
          <a:bodyPr/>
          <a:lstStyle/>
          <a:p>
            <a:r>
              <a:rPr lang="en-US" sz="2400" dirty="0" smtClean="0"/>
              <a:t>Works on RGB and YUV data formats</a:t>
            </a:r>
          </a:p>
          <a:p>
            <a:r>
              <a:rPr lang="en-US" sz="2400" dirty="0" smtClean="0"/>
              <a:t>Filter used is FIR filter</a:t>
            </a:r>
          </a:p>
          <a:p>
            <a:r>
              <a:rPr lang="en-US" sz="2400" dirty="0" smtClean="0"/>
              <a:t>Filter can be used for </a:t>
            </a:r>
          </a:p>
          <a:p>
            <a:pPr lvl="1"/>
            <a:r>
              <a:rPr lang="en-US" dirty="0" smtClean="0"/>
              <a:t>Upscaling, Downscaling</a:t>
            </a:r>
          </a:p>
          <a:p>
            <a:pPr lvl="1"/>
            <a:r>
              <a:rPr lang="en-US" dirty="0" err="1" smtClean="0"/>
              <a:t>Antiflicker</a:t>
            </a:r>
            <a:r>
              <a:rPr lang="en-US" dirty="0" smtClean="0"/>
              <a:t> Reduction</a:t>
            </a:r>
          </a:p>
          <a:p>
            <a:pPr lvl="1"/>
            <a:r>
              <a:rPr lang="en-US" dirty="0" smtClean="0"/>
              <a:t>Spatial De-Interlacing using BOB algorithm</a:t>
            </a:r>
          </a:p>
          <a:p>
            <a:pPr lvl="1"/>
            <a:r>
              <a:rPr lang="en-US" dirty="0" smtClean="0"/>
              <a:t>Chrominance resampling  for YUV formats</a:t>
            </a:r>
          </a:p>
          <a:p>
            <a:r>
              <a:rPr lang="en-US" sz="2400" dirty="0" smtClean="0"/>
              <a:t>Max </a:t>
            </a:r>
            <a:r>
              <a:rPr lang="en-US" sz="2400" dirty="0" err="1" smtClean="0"/>
              <a:t>Upscaling</a:t>
            </a:r>
            <a:r>
              <a:rPr lang="en-US" sz="2400" dirty="0" smtClean="0"/>
              <a:t> </a:t>
            </a:r>
            <a:r>
              <a:rPr lang="en-US" sz="2400" dirty="0"/>
              <a:t>ratio is 8x</a:t>
            </a:r>
          </a:p>
          <a:p>
            <a:r>
              <a:rPr lang="en-US" sz="2400" dirty="0"/>
              <a:t>Downscaling Using 3-tap configuration is x0.5 and using 5-tap its x0.25</a:t>
            </a:r>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13</a:t>
            </a:fld>
            <a:endParaRPr lang="en-US" altLang="ja-JP"/>
          </a:p>
        </p:txBody>
      </p:sp>
    </p:spTree>
    <p:extLst>
      <p:ext uri="{BB962C8B-B14F-4D97-AF65-F5344CB8AC3E}">
        <p14:creationId xmlns:p14="http://schemas.microsoft.com/office/powerpoint/2010/main" val="4165482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62516"/>
          </a:xfrm>
        </p:spPr>
        <p:txBody>
          <a:bodyPr/>
          <a:lstStyle/>
          <a:p>
            <a:pPr algn="l"/>
            <a:r>
              <a:rPr lang="en-US" dirty="0" smtClean="0"/>
              <a:t>Graphics pipeline</a:t>
            </a:r>
            <a:endParaRPr lang="en-US" dirty="0"/>
          </a:p>
        </p:txBody>
      </p:sp>
      <p:sp>
        <p:nvSpPr>
          <p:cNvPr id="3" name="Content Placeholder 2"/>
          <p:cNvSpPr>
            <a:spLocks noGrp="1"/>
          </p:cNvSpPr>
          <p:nvPr>
            <p:ph idx="1"/>
          </p:nvPr>
        </p:nvSpPr>
        <p:spPr>
          <a:xfrm>
            <a:off x="561975" y="510363"/>
            <a:ext cx="8248650" cy="1636976"/>
          </a:xfrm>
        </p:spPr>
        <p:txBody>
          <a:bodyPr/>
          <a:lstStyle/>
          <a:p>
            <a:r>
              <a:rPr lang="en-US" sz="1400" dirty="0"/>
              <a:t>The replication logic is used to convert the RGB pixel formats into an ARGB40-based </a:t>
            </a:r>
            <a:r>
              <a:rPr lang="en-US" sz="1400" dirty="0" smtClean="0"/>
              <a:t>format</a:t>
            </a:r>
          </a:p>
          <a:p>
            <a:r>
              <a:rPr lang="en-US" sz="1400" dirty="0"/>
              <a:t>The </a:t>
            </a:r>
            <a:r>
              <a:rPr lang="en-US" sz="1400" dirty="0" err="1"/>
              <a:t>antiflicker</a:t>
            </a:r>
            <a:r>
              <a:rPr lang="en-US" sz="1400" dirty="0"/>
              <a:t> filter processes the graphics data in RGB format to remove some of the vertical </a:t>
            </a:r>
            <a:r>
              <a:rPr lang="en-US" sz="1400" dirty="0" smtClean="0"/>
              <a:t>flicker</a:t>
            </a:r>
          </a:p>
          <a:p>
            <a:r>
              <a:rPr lang="en-US" sz="1400" dirty="0"/>
              <a:t>The </a:t>
            </a:r>
            <a:r>
              <a:rPr lang="en-US" sz="1400" dirty="0" smtClean="0"/>
              <a:t>256-entry </a:t>
            </a:r>
            <a:r>
              <a:rPr lang="en-US" sz="1400" dirty="0"/>
              <a:t>palette is used to convert bitmap formats into </a:t>
            </a:r>
            <a:r>
              <a:rPr lang="en-US" sz="1400" dirty="0" smtClean="0"/>
              <a:t>RGB</a:t>
            </a:r>
          </a:p>
          <a:p>
            <a:r>
              <a:rPr lang="en-US" sz="1400" dirty="0" smtClean="0"/>
              <a:t>There is no scalar block in Graphics pipeline</a:t>
            </a:r>
          </a:p>
          <a:p>
            <a:r>
              <a:rPr lang="en-US" sz="1400" dirty="0" smtClean="0"/>
              <a:t>Supports only RGB and BITMAP Formats </a:t>
            </a:r>
            <a:endParaRPr lang="en-US" sz="1400" dirty="0"/>
          </a:p>
          <a:p>
            <a:endParaRPr lang="en-US" sz="1400" dirty="0"/>
          </a:p>
        </p:txBody>
      </p:sp>
      <p:sp>
        <p:nvSpPr>
          <p:cNvPr id="4"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14</a:t>
            </a:fld>
            <a:endParaRPr lang="en-US" altLang="ja-JP"/>
          </a:p>
        </p:txBody>
      </p:sp>
      <p:grpSp>
        <p:nvGrpSpPr>
          <p:cNvPr id="167" name="Group 166"/>
          <p:cNvGrpSpPr/>
          <p:nvPr/>
        </p:nvGrpSpPr>
        <p:grpSpPr>
          <a:xfrm>
            <a:off x="-114300" y="2147340"/>
            <a:ext cx="9372600" cy="2276834"/>
            <a:chOff x="-114300" y="2958816"/>
            <a:chExt cx="9372600" cy="3035778"/>
          </a:xfrm>
        </p:grpSpPr>
        <p:grpSp>
          <p:nvGrpSpPr>
            <p:cNvPr id="166" name="Group 165"/>
            <p:cNvGrpSpPr/>
            <p:nvPr/>
          </p:nvGrpSpPr>
          <p:grpSpPr>
            <a:xfrm>
              <a:off x="-114300" y="2969449"/>
              <a:ext cx="9372600" cy="2953704"/>
              <a:chOff x="-114300" y="2065644"/>
              <a:chExt cx="9372600" cy="2953704"/>
            </a:xfrm>
          </p:grpSpPr>
          <p:sp>
            <p:nvSpPr>
              <p:cNvPr id="99" name="TextBox 98"/>
              <p:cNvSpPr txBox="1"/>
              <p:nvPr/>
            </p:nvSpPr>
            <p:spPr>
              <a:xfrm>
                <a:off x="-114300" y="3844968"/>
                <a:ext cx="762000" cy="49244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smtClean="0">
                    <a:solidFill>
                      <a:schemeClr val="tx2">
                        <a:lumMod val="60000"/>
                        <a:lumOff val="40000"/>
                      </a:schemeClr>
                    </a:solidFill>
                  </a:rPr>
                  <a:t>From</a:t>
                </a:r>
              </a:p>
              <a:p>
                <a:pPr algn="r"/>
                <a:r>
                  <a:rPr lang="en-US" sz="900" dirty="0" smtClean="0">
                    <a:solidFill>
                      <a:schemeClr val="tx2">
                        <a:lumMod val="60000"/>
                        <a:lumOff val="40000"/>
                      </a:schemeClr>
                    </a:solidFill>
                  </a:rPr>
                  <a:t>MA buffer</a:t>
                </a:r>
                <a:endParaRPr lang="en-US" sz="900" dirty="0">
                  <a:solidFill>
                    <a:schemeClr val="tx2">
                      <a:lumMod val="60000"/>
                      <a:lumOff val="40000"/>
                    </a:schemeClr>
                  </a:solidFill>
                </a:endParaRPr>
              </a:p>
            </p:txBody>
          </p:sp>
          <p:sp>
            <p:nvSpPr>
              <p:cNvPr id="100" name="Rectangle 99"/>
              <p:cNvSpPr/>
              <p:nvPr/>
            </p:nvSpPr>
            <p:spPr>
              <a:xfrm>
                <a:off x="952500" y="2065644"/>
                <a:ext cx="7086600" cy="2953704"/>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08" name="Straight Arrow Connector 107"/>
              <p:cNvCxnSpPr/>
              <p:nvPr/>
            </p:nvCxnSpPr>
            <p:spPr>
              <a:xfrm>
                <a:off x="571500" y="4187086"/>
                <a:ext cx="838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TextBox 95"/>
              <p:cNvSpPr txBox="1"/>
              <p:nvPr/>
            </p:nvSpPr>
            <p:spPr>
              <a:xfrm>
                <a:off x="8191500" y="2129443"/>
                <a:ext cx="381000" cy="3282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FFC000"/>
                    </a:solidFill>
                  </a:rPr>
                  <a:t>To</a:t>
                </a:r>
                <a:endParaRPr lang="en-US" sz="1000" dirty="0">
                  <a:solidFill>
                    <a:srgbClr val="FFC000"/>
                  </a:solidFill>
                </a:endParaRPr>
              </a:p>
            </p:txBody>
          </p:sp>
          <p:sp>
            <p:nvSpPr>
              <p:cNvPr id="140" name="TextBox 96"/>
              <p:cNvSpPr txBox="1"/>
              <p:nvPr/>
            </p:nvSpPr>
            <p:spPr>
              <a:xfrm>
                <a:off x="8191500" y="2257432"/>
                <a:ext cx="1066800" cy="30777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FFC000"/>
                    </a:solidFill>
                  </a:rPr>
                  <a:t>Primary LCD</a:t>
                </a:r>
                <a:endParaRPr lang="en-US" sz="900" dirty="0">
                  <a:solidFill>
                    <a:srgbClr val="FFC000"/>
                  </a:solidFill>
                </a:endParaRPr>
              </a:p>
            </p:txBody>
          </p:sp>
          <p:sp>
            <p:nvSpPr>
              <p:cNvPr id="141" name="TextBox 97"/>
              <p:cNvSpPr txBox="1"/>
              <p:nvPr/>
            </p:nvSpPr>
            <p:spPr>
              <a:xfrm>
                <a:off x="8115300" y="3821495"/>
                <a:ext cx="838200"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tx2">
                        <a:lumMod val="60000"/>
                        <a:lumOff val="40000"/>
                      </a:schemeClr>
                    </a:solidFill>
                  </a:rPr>
                  <a:t>To</a:t>
                </a:r>
              </a:p>
              <a:p>
                <a:r>
                  <a:rPr lang="en-US" sz="1000" dirty="0" smtClean="0">
                    <a:solidFill>
                      <a:schemeClr val="tx2">
                        <a:lumMod val="60000"/>
                        <a:lumOff val="40000"/>
                      </a:schemeClr>
                    </a:solidFill>
                  </a:rPr>
                  <a:t>Overlay</a:t>
                </a:r>
              </a:p>
              <a:p>
                <a:r>
                  <a:rPr lang="en-US" sz="1000" dirty="0" smtClean="0">
                    <a:solidFill>
                      <a:schemeClr val="tx2">
                        <a:lumMod val="60000"/>
                        <a:lumOff val="40000"/>
                      </a:schemeClr>
                    </a:solidFill>
                  </a:rPr>
                  <a:t>manager</a:t>
                </a:r>
                <a:endParaRPr lang="en-US" sz="1000" dirty="0">
                  <a:solidFill>
                    <a:schemeClr val="tx2">
                      <a:lumMod val="60000"/>
                      <a:lumOff val="40000"/>
                    </a:schemeClr>
                  </a:solidFill>
                </a:endParaRPr>
              </a:p>
            </p:txBody>
          </p:sp>
        </p:grpSp>
        <p:grpSp>
          <p:nvGrpSpPr>
            <p:cNvPr id="165" name="Group 164"/>
            <p:cNvGrpSpPr/>
            <p:nvPr/>
          </p:nvGrpSpPr>
          <p:grpSpPr>
            <a:xfrm>
              <a:off x="1104900" y="2958816"/>
              <a:ext cx="7162800" cy="3035778"/>
              <a:chOff x="1104900" y="2055011"/>
              <a:chExt cx="7162800" cy="3035778"/>
            </a:xfrm>
          </p:grpSpPr>
          <p:sp>
            <p:nvSpPr>
              <p:cNvPr id="101" name="Rectangle 100"/>
              <p:cNvSpPr/>
              <p:nvPr/>
            </p:nvSpPr>
            <p:spPr>
              <a:xfrm>
                <a:off x="1409700" y="3904872"/>
                <a:ext cx="990600" cy="5856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Replication Logic</a:t>
                </a:r>
                <a:endParaRPr lang="en-US" sz="1000" dirty="0">
                  <a:solidFill>
                    <a:schemeClr val="tx1"/>
                  </a:solidFill>
                </a:endParaRPr>
              </a:p>
            </p:txBody>
          </p:sp>
          <p:sp>
            <p:nvSpPr>
              <p:cNvPr id="102" name="Rectangle 101"/>
              <p:cNvSpPr/>
              <p:nvPr/>
            </p:nvSpPr>
            <p:spPr>
              <a:xfrm>
                <a:off x="3086100" y="3904872"/>
                <a:ext cx="990600" cy="5856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a:solidFill>
                      <a:schemeClr val="tx1"/>
                    </a:solidFill>
                  </a:rPr>
                  <a:t>Antiflicker filter</a:t>
                </a:r>
              </a:p>
            </p:txBody>
          </p:sp>
          <p:sp>
            <p:nvSpPr>
              <p:cNvPr id="103" name="Rectangle 102"/>
              <p:cNvSpPr/>
              <p:nvPr/>
            </p:nvSpPr>
            <p:spPr>
              <a:xfrm>
                <a:off x="4724400" y="3904872"/>
                <a:ext cx="990600" cy="5856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a:solidFill>
                      <a:schemeClr val="tx1"/>
                    </a:solidFill>
                  </a:rPr>
                  <a:t>Index RGB[23:0</a:t>
                </a:r>
                <a:r>
                  <a:rPr lang="en-US" sz="1000" dirty="0" smtClean="0">
                    <a:solidFill>
                      <a:schemeClr val="tx1"/>
                    </a:solidFill>
                  </a:rPr>
                  <a:t>]</a:t>
                </a:r>
                <a:endParaRPr lang="en-US" sz="1000" dirty="0">
                  <a:solidFill>
                    <a:schemeClr val="tx1"/>
                  </a:solidFill>
                </a:endParaRPr>
              </a:p>
              <a:p>
                <a:pPr algn="ctr"/>
                <a:r>
                  <a:rPr lang="en-US" sz="1000" dirty="0">
                    <a:solidFill>
                      <a:schemeClr val="tx1"/>
                    </a:solidFill>
                  </a:rPr>
                  <a:t>Palette</a:t>
                </a:r>
              </a:p>
            </p:txBody>
          </p:sp>
          <p:sp>
            <p:nvSpPr>
              <p:cNvPr id="104" name="Rectangle 103"/>
              <p:cNvSpPr/>
              <p:nvPr/>
            </p:nvSpPr>
            <p:spPr>
              <a:xfrm>
                <a:off x="6286500" y="3904872"/>
                <a:ext cx="990600" cy="5856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a:solidFill>
                      <a:schemeClr val="tx1"/>
                    </a:solidFill>
                  </a:rPr>
                  <a:t>ARGB EXPANSION</a:t>
                </a:r>
              </a:p>
              <a:p>
                <a:pPr algn="ctr"/>
                <a:r>
                  <a:rPr lang="en-US" sz="1000" dirty="0">
                    <a:solidFill>
                      <a:schemeClr val="tx1"/>
                    </a:solidFill>
                  </a:rPr>
                  <a:t>32</a:t>
                </a:r>
                <a:r>
                  <a:rPr lang="en-US" sz="1000" dirty="0">
                    <a:solidFill>
                      <a:schemeClr val="tx1"/>
                    </a:solidFill>
                    <a:sym typeface="Wingdings" pitchFamily="2" charset="2"/>
                  </a:rPr>
                  <a:t>40</a:t>
                </a:r>
                <a:endParaRPr lang="en-US" sz="1000" dirty="0">
                  <a:solidFill>
                    <a:schemeClr val="tx1"/>
                  </a:solidFill>
                </a:endParaRPr>
              </a:p>
            </p:txBody>
          </p:sp>
          <p:sp>
            <p:nvSpPr>
              <p:cNvPr id="105" name="Rectangle 104"/>
              <p:cNvSpPr/>
              <p:nvPr/>
            </p:nvSpPr>
            <p:spPr>
              <a:xfrm>
                <a:off x="5823856" y="2207402"/>
                <a:ext cx="1148444" cy="5856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B-color</a:t>
                </a:r>
              </a:p>
              <a:p>
                <a:pPr algn="ctr"/>
                <a:r>
                  <a:rPr lang="en-US" sz="800" dirty="0" smtClean="0">
                    <a:solidFill>
                      <a:schemeClr val="tx1"/>
                    </a:solidFill>
                  </a:rPr>
                  <a:t>Component</a:t>
                </a:r>
              </a:p>
              <a:p>
                <a:pPr algn="ctr"/>
                <a:r>
                  <a:rPr lang="en-US" sz="800" dirty="0" smtClean="0">
                    <a:solidFill>
                      <a:schemeClr val="tx1"/>
                    </a:solidFill>
                  </a:rPr>
                  <a:t>CLUT</a:t>
                </a:r>
              </a:p>
              <a:p>
                <a:r>
                  <a:rPr lang="en-US" sz="800" dirty="0" smtClean="0">
                    <a:solidFill>
                      <a:schemeClr val="tx1"/>
                    </a:solidFill>
                  </a:rPr>
                  <a:t>Index            B[7:0]</a:t>
                </a:r>
                <a:endParaRPr lang="en-US" sz="800" dirty="0">
                  <a:solidFill>
                    <a:schemeClr val="tx1"/>
                  </a:solidFill>
                </a:endParaRPr>
              </a:p>
            </p:txBody>
          </p:sp>
          <p:sp>
            <p:nvSpPr>
              <p:cNvPr id="106" name="Rectangle 105"/>
              <p:cNvSpPr/>
              <p:nvPr/>
            </p:nvSpPr>
            <p:spPr>
              <a:xfrm>
                <a:off x="4495800" y="2207402"/>
                <a:ext cx="1219200" cy="5856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G-color</a:t>
                </a:r>
              </a:p>
              <a:p>
                <a:pPr algn="ctr"/>
                <a:r>
                  <a:rPr lang="en-US" sz="800" dirty="0" smtClean="0">
                    <a:solidFill>
                      <a:schemeClr val="tx1"/>
                    </a:solidFill>
                  </a:rPr>
                  <a:t>Component</a:t>
                </a:r>
              </a:p>
              <a:p>
                <a:pPr algn="ctr"/>
                <a:r>
                  <a:rPr lang="en-US" sz="800" dirty="0" smtClean="0">
                    <a:solidFill>
                      <a:schemeClr val="tx1"/>
                    </a:solidFill>
                  </a:rPr>
                  <a:t>CLUT</a:t>
                </a:r>
              </a:p>
              <a:p>
                <a:r>
                  <a:rPr lang="en-US" sz="800" dirty="0" smtClean="0">
                    <a:solidFill>
                      <a:schemeClr val="tx1"/>
                    </a:solidFill>
                  </a:rPr>
                  <a:t>Index              G[7:0]</a:t>
                </a:r>
                <a:endParaRPr lang="en-US" sz="800" dirty="0">
                  <a:solidFill>
                    <a:schemeClr val="tx1"/>
                  </a:solidFill>
                </a:endParaRPr>
              </a:p>
            </p:txBody>
          </p:sp>
          <p:sp>
            <p:nvSpPr>
              <p:cNvPr id="107" name="Rectangle 106"/>
              <p:cNvSpPr/>
              <p:nvPr/>
            </p:nvSpPr>
            <p:spPr>
              <a:xfrm>
                <a:off x="3086100" y="2207402"/>
                <a:ext cx="1143000" cy="5856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R-color</a:t>
                </a:r>
              </a:p>
              <a:p>
                <a:pPr algn="ctr"/>
                <a:r>
                  <a:rPr lang="en-US" sz="800" dirty="0" smtClean="0">
                    <a:solidFill>
                      <a:schemeClr val="tx1"/>
                    </a:solidFill>
                  </a:rPr>
                  <a:t>Component</a:t>
                </a:r>
              </a:p>
              <a:p>
                <a:pPr algn="ctr"/>
                <a:r>
                  <a:rPr lang="en-US" sz="800" dirty="0" smtClean="0">
                    <a:solidFill>
                      <a:schemeClr val="tx1"/>
                    </a:solidFill>
                  </a:rPr>
                  <a:t>CLUT</a:t>
                </a:r>
              </a:p>
              <a:p>
                <a:r>
                  <a:rPr lang="en-US" sz="800" dirty="0" smtClean="0">
                    <a:solidFill>
                      <a:schemeClr val="tx1"/>
                    </a:solidFill>
                  </a:rPr>
                  <a:t>Index            R[7:0]</a:t>
                </a:r>
              </a:p>
            </p:txBody>
          </p:sp>
          <p:cxnSp>
            <p:nvCxnSpPr>
              <p:cNvPr id="109" name="Straight Arrow Connector 108"/>
              <p:cNvCxnSpPr>
                <a:stCxn id="101" idx="3"/>
              </p:cNvCxnSpPr>
              <p:nvPr/>
            </p:nvCxnSpPr>
            <p:spPr>
              <a:xfrm>
                <a:off x="2400300" y="4197719"/>
                <a:ext cx="685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2" idx="3"/>
              </p:cNvCxnSpPr>
              <p:nvPr/>
            </p:nvCxnSpPr>
            <p:spPr>
              <a:xfrm>
                <a:off x="4076700" y="4197719"/>
                <a:ext cx="6477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3" idx="3"/>
              </p:cNvCxnSpPr>
              <p:nvPr/>
            </p:nvCxnSpPr>
            <p:spPr>
              <a:xfrm>
                <a:off x="5715000" y="4197719"/>
                <a:ext cx="5715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7277100" y="4197719"/>
                <a:ext cx="914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V="1">
                <a:off x="4838700" y="2793096"/>
                <a:ext cx="0" cy="11117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448300" y="2793095"/>
                <a:ext cx="0" cy="1111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6972300" y="2374742"/>
                <a:ext cx="129540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a:off x="6972300" y="2521166"/>
                <a:ext cx="129540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104900" y="4197719"/>
                <a:ext cx="0" cy="512482"/>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104900" y="4710201"/>
                <a:ext cx="144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2552700" y="4197719"/>
                <a:ext cx="0" cy="512482"/>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2743200" y="4197719"/>
                <a:ext cx="0" cy="512482"/>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2743200" y="4710201"/>
                <a:ext cx="1485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4229100" y="4197719"/>
                <a:ext cx="0" cy="512482"/>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4495800" y="4197719"/>
                <a:ext cx="0" cy="512482"/>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4495800" y="4710201"/>
                <a:ext cx="1504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6000750" y="4197719"/>
                <a:ext cx="0" cy="512482"/>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6781800" y="2803728"/>
                <a:ext cx="0" cy="8827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5448300" y="3686456"/>
                <a:ext cx="1333500"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4000500" y="2793095"/>
                <a:ext cx="0" cy="779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4000500" y="3567628"/>
                <a:ext cx="1447800"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4838700" y="3334338"/>
                <a:ext cx="1162050" cy="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flipV="1">
                <a:off x="6000750" y="2782462"/>
                <a:ext cx="0" cy="5412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3238500" y="3063716"/>
                <a:ext cx="1600200" cy="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V="1">
                <a:off x="3238500" y="2793095"/>
                <a:ext cx="0" cy="2706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7620000" y="4124507"/>
                <a:ext cx="57150" cy="1464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89"/>
              <p:cNvSpPr txBox="1"/>
              <p:nvPr/>
            </p:nvSpPr>
            <p:spPr>
              <a:xfrm>
                <a:off x="1621970" y="4752036"/>
                <a:ext cx="625929" cy="3282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t>Bypas</a:t>
                </a:r>
                <a:r>
                  <a:rPr lang="en-US" sz="1000" dirty="0" smtClean="0"/>
                  <a:t>s</a:t>
                </a:r>
                <a:endParaRPr lang="en-US" sz="1000" dirty="0"/>
              </a:p>
            </p:txBody>
          </p:sp>
          <p:sp>
            <p:nvSpPr>
              <p:cNvPr id="136" name="TextBox 91"/>
              <p:cNvSpPr txBox="1"/>
              <p:nvPr/>
            </p:nvSpPr>
            <p:spPr>
              <a:xfrm>
                <a:off x="3222171" y="4762494"/>
                <a:ext cx="625929" cy="3282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t>Bypas</a:t>
                </a:r>
                <a:r>
                  <a:rPr lang="en-US" sz="1000" dirty="0" smtClean="0"/>
                  <a:t>s</a:t>
                </a:r>
                <a:endParaRPr lang="en-US" sz="1000" dirty="0"/>
              </a:p>
            </p:txBody>
          </p:sp>
          <p:sp>
            <p:nvSpPr>
              <p:cNvPr id="137" name="TextBox 92"/>
              <p:cNvSpPr txBox="1"/>
              <p:nvPr/>
            </p:nvSpPr>
            <p:spPr>
              <a:xfrm>
                <a:off x="4822371" y="4762494"/>
                <a:ext cx="625929" cy="3282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t>Bypas</a:t>
                </a:r>
                <a:r>
                  <a:rPr lang="en-US" sz="1000" dirty="0" smtClean="0"/>
                  <a:t>s</a:t>
                </a:r>
                <a:endParaRPr lang="en-US" sz="1000" dirty="0"/>
              </a:p>
            </p:txBody>
          </p:sp>
          <p:sp>
            <p:nvSpPr>
              <p:cNvPr id="138" name="TextBox 94"/>
              <p:cNvSpPr txBox="1"/>
              <p:nvPr/>
            </p:nvSpPr>
            <p:spPr>
              <a:xfrm>
                <a:off x="7296150" y="4225859"/>
                <a:ext cx="762000" cy="3282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t>ARGB40</a:t>
                </a:r>
                <a:endParaRPr lang="en-US" sz="1000" dirty="0"/>
              </a:p>
            </p:txBody>
          </p:sp>
          <p:sp>
            <p:nvSpPr>
              <p:cNvPr id="142" name="TextBox 99"/>
              <p:cNvSpPr txBox="1"/>
              <p:nvPr/>
            </p:nvSpPr>
            <p:spPr>
              <a:xfrm>
                <a:off x="1181100" y="2055011"/>
                <a:ext cx="1752600" cy="3282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t>Graphics  pipeline</a:t>
                </a:r>
                <a:endParaRPr lang="en-US" sz="1000" dirty="0"/>
              </a:p>
            </p:txBody>
          </p:sp>
        </p:grpSp>
      </p:grpSp>
    </p:spTree>
    <p:extLst>
      <p:ext uri="{BB962C8B-B14F-4D97-AF65-F5344CB8AC3E}">
        <p14:creationId xmlns:p14="http://schemas.microsoft.com/office/powerpoint/2010/main" val="1179971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Write Back Pipeline</a:t>
            </a:r>
            <a:endParaRPr lang="en-US" dirty="0"/>
          </a:p>
        </p:txBody>
      </p:sp>
      <p:sp>
        <p:nvSpPr>
          <p:cNvPr id="3" name="Content Placeholder 2"/>
          <p:cNvSpPr>
            <a:spLocks noGrp="1"/>
          </p:cNvSpPr>
          <p:nvPr>
            <p:ph idx="1"/>
          </p:nvPr>
        </p:nvSpPr>
        <p:spPr>
          <a:xfrm>
            <a:off x="561975" y="558210"/>
            <a:ext cx="8248650" cy="1626781"/>
          </a:xfrm>
        </p:spPr>
        <p:txBody>
          <a:bodyPr/>
          <a:lstStyle/>
          <a:p>
            <a:r>
              <a:rPr lang="en-US" dirty="0" smtClean="0"/>
              <a:t>Used to store in the system memory the capture of Overlay output or the output of one of the pipeline</a:t>
            </a:r>
          </a:p>
          <a:p>
            <a:r>
              <a:rPr lang="en-US" dirty="0" smtClean="0"/>
              <a:t>Supports WB memory-to-memory Mode and WB capture Mode.</a:t>
            </a:r>
          </a:p>
          <a:p>
            <a:r>
              <a:rPr lang="en-US" dirty="0" smtClean="0"/>
              <a:t>Truncation Logic is used to convert ARGB32 bit formats into lower color depth : 12 bit or 16 bit formats.</a:t>
            </a:r>
          </a:p>
          <a:p>
            <a:r>
              <a:rPr lang="en-US" dirty="0" smtClean="0"/>
              <a:t>CSC used to convert RGB to YUV formats.</a:t>
            </a:r>
            <a:endParaRPr lang="en-US" dirty="0"/>
          </a:p>
        </p:txBody>
      </p:sp>
      <p:sp>
        <p:nvSpPr>
          <p:cNvPr id="4"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15</a:t>
            </a:fld>
            <a:endParaRPr lang="en-US" altLang="ja-JP"/>
          </a:p>
        </p:txBody>
      </p:sp>
      <p:grpSp>
        <p:nvGrpSpPr>
          <p:cNvPr id="10" name="Group 9"/>
          <p:cNvGrpSpPr/>
          <p:nvPr/>
        </p:nvGrpSpPr>
        <p:grpSpPr>
          <a:xfrm>
            <a:off x="533400" y="2622209"/>
            <a:ext cx="8229600" cy="1918051"/>
            <a:chOff x="533400" y="2507909"/>
            <a:chExt cx="8229600" cy="1918051"/>
          </a:xfrm>
        </p:grpSpPr>
        <p:sp>
          <p:nvSpPr>
            <p:cNvPr id="6" name="Rectangle 5"/>
            <p:cNvSpPr/>
            <p:nvPr/>
          </p:nvSpPr>
          <p:spPr>
            <a:xfrm>
              <a:off x="1752600" y="2524393"/>
              <a:ext cx="6096000" cy="190156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2551320" y="3492782"/>
              <a:ext cx="1143000" cy="4260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a:solidFill>
                    <a:schemeClr val="tx1"/>
                  </a:solidFill>
                </a:rPr>
                <a:t>Color space</a:t>
              </a:r>
            </a:p>
            <a:p>
              <a:pPr algn="ctr"/>
              <a:r>
                <a:rPr lang="en-US" sz="1000" dirty="0" smtClean="0">
                  <a:solidFill>
                    <a:schemeClr val="tx1"/>
                  </a:solidFill>
                </a:rPr>
                <a:t>conversion</a:t>
              </a:r>
            </a:p>
            <a:p>
              <a:pPr algn="ctr"/>
              <a:r>
                <a:rPr lang="en-US" sz="1000" dirty="0" smtClean="0">
                  <a:solidFill>
                    <a:schemeClr val="tx1"/>
                  </a:solidFill>
                  <a:sym typeface="Wingdings" pitchFamily="2" charset="2"/>
                </a:rPr>
                <a:t>RGB-&gt;YUV</a:t>
              </a:r>
              <a:endParaRPr lang="en-US" sz="1000" dirty="0">
                <a:solidFill>
                  <a:schemeClr val="tx1"/>
                </a:solidFill>
              </a:endParaRPr>
            </a:p>
          </p:txBody>
        </p:sp>
        <p:sp>
          <p:nvSpPr>
            <p:cNvPr id="8" name="Rectangle 7"/>
            <p:cNvSpPr/>
            <p:nvPr/>
          </p:nvSpPr>
          <p:spPr>
            <a:xfrm>
              <a:off x="4284928" y="3492782"/>
              <a:ext cx="1143000" cy="4260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a:solidFill>
                    <a:schemeClr val="tx1"/>
                  </a:solidFill>
                </a:rPr>
                <a:t>Scalar</a:t>
              </a:r>
            </a:p>
            <a:p>
              <a:pPr algn="ctr"/>
              <a:r>
                <a:rPr lang="en-US" sz="1000" dirty="0">
                  <a:solidFill>
                    <a:schemeClr val="tx1"/>
                  </a:solidFill>
                </a:rPr>
                <a:t>polyphase filter</a:t>
              </a:r>
            </a:p>
          </p:txBody>
        </p:sp>
        <p:sp>
          <p:nvSpPr>
            <p:cNvPr id="9" name="Rectangle 8"/>
            <p:cNvSpPr/>
            <p:nvPr/>
          </p:nvSpPr>
          <p:spPr>
            <a:xfrm>
              <a:off x="5943600" y="3492782"/>
              <a:ext cx="1143000" cy="4260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RGB </a:t>
              </a:r>
            </a:p>
            <a:p>
              <a:pPr algn="ctr"/>
              <a:r>
                <a:rPr lang="en-US" sz="1000" dirty="0" smtClean="0">
                  <a:solidFill>
                    <a:schemeClr val="tx1"/>
                  </a:solidFill>
                </a:rPr>
                <a:t>truncation</a:t>
              </a:r>
              <a:endParaRPr lang="en-US" sz="1000" dirty="0">
                <a:solidFill>
                  <a:schemeClr val="tx1"/>
                </a:solidFill>
              </a:endParaRPr>
            </a:p>
          </p:txBody>
        </p:sp>
        <p:sp>
          <p:nvSpPr>
            <p:cNvPr id="11" name="Rectangle 10"/>
            <p:cNvSpPr/>
            <p:nvPr/>
          </p:nvSpPr>
          <p:spPr>
            <a:xfrm>
              <a:off x="4274219" y="2522174"/>
              <a:ext cx="712451" cy="39179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2" name="Rectangle 11"/>
            <p:cNvSpPr/>
            <p:nvPr/>
          </p:nvSpPr>
          <p:spPr>
            <a:xfrm>
              <a:off x="4410290" y="2579233"/>
              <a:ext cx="695110" cy="41122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3" name="Rectangle 12"/>
            <p:cNvSpPr/>
            <p:nvPr/>
          </p:nvSpPr>
          <p:spPr>
            <a:xfrm>
              <a:off x="4540918" y="2662916"/>
              <a:ext cx="732831" cy="39931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Line</a:t>
              </a:r>
            </a:p>
            <a:p>
              <a:pPr algn="ctr"/>
              <a:r>
                <a:rPr lang="en-US" sz="1000" dirty="0" smtClean="0">
                  <a:solidFill>
                    <a:schemeClr val="tx1"/>
                  </a:solidFill>
                </a:rPr>
                <a:t>buffer</a:t>
              </a:r>
              <a:endParaRPr lang="en-US" sz="1000" dirty="0">
                <a:solidFill>
                  <a:schemeClr val="tx1"/>
                </a:solidFill>
              </a:endParaRPr>
            </a:p>
          </p:txBody>
        </p:sp>
        <p:cxnSp>
          <p:nvCxnSpPr>
            <p:cNvPr id="14" name="Straight Arrow Connector 13"/>
            <p:cNvCxnSpPr>
              <a:endCxn id="7" idx="1"/>
            </p:cNvCxnSpPr>
            <p:nvPr/>
          </p:nvCxnSpPr>
          <p:spPr>
            <a:xfrm>
              <a:off x="1412363" y="3705795"/>
              <a:ext cx="11389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p:cNvCxnSpPr>
            <p:nvPr/>
          </p:nvCxnSpPr>
          <p:spPr>
            <a:xfrm flipV="1">
              <a:off x="3694320" y="3700531"/>
              <a:ext cx="579898" cy="52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p:cNvCxnSpPr>
            <p:nvPr/>
          </p:nvCxnSpPr>
          <p:spPr>
            <a:xfrm>
              <a:off x="5427928" y="3705795"/>
              <a:ext cx="685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0"/>
            </p:cNvCxnSpPr>
            <p:nvPr/>
          </p:nvCxnSpPr>
          <p:spPr>
            <a:xfrm flipH="1" flipV="1">
              <a:off x="4845720" y="3062229"/>
              <a:ext cx="10709" cy="4305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86600" y="3705795"/>
              <a:ext cx="990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387023" y="3705795"/>
              <a:ext cx="0" cy="426027"/>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87023" y="4131822"/>
              <a:ext cx="15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911023" y="3705795"/>
              <a:ext cx="0" cy="42602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056328" y="3705795"/>
              <a:ext cx="0" cy="426027"/>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6328" y="4131822"/>
              <a:ext cx="15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580328" y="3705795"/>
              <a:ext cx="0" cy="42602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15000" y="3705795"/>
              <a:ext cx="0" cy="426027"/>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715000" y="4131822"/>
              <a:ext cx="15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239000" y="3705795"/>
              <a:ext cx="0" cy="42602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33400" y="2593949"/>
              <a:ext cx="762000" cy="28148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Shadow</a:t>
              </a:r>
            </a:p>
            <a:p>
              <a:pPr algn="ctr"/>
              <a:r>
                <a:rPr lang="en-US" sz="1000" dirty="0" smtClean="0">
                  <a:solidFill>
                    <a:schemeClr val="tx1"/>
                  </a:solidFill>
                </a:rPr>
                <a:t>registers</a:t>
              </a:r>
              <a:endParaRPr lang="en-US" sz="1000" dirty="0">
                <a:solidFill>
                  <a:schemeClr val="tx1"/>
                </a:solidFill>
              </a:endParaRPr>
            </a:p>
          </p:txBody>
        </p:sp>
        <p:cxnSp>
          <p:nvCxnSpPr>
            <p:cNvPr id="33" name="Straight Arrow Connector 32"/>
            <p:cNvCxnSpPr>
              <a:stCxn id="32" idx="3"/>
            </p:cNvCxnSpPr>
            <p:nvPr/>
          </p:nvCxnSpPr>
          <p:spPr>
            <a:xfrm>
              <a:off x="1295400" y="2734689"/>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1896254" y="3656346"/>
              <a:ext cx="114300" cy="79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467600" y="3656346"/>
              <a:ext cx="114300" cy="79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69"/>
            <p:cNvSpPr txBox="1"/>
            <p:nvPr/>
          </p:nvSpPr>
          <p:spPr>
            <a:xfrm>
              <a:off x="2438400" y="4119508"/>
              <a:ext cx="762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t>Bypass</a:t>
              </a:r>
              <a:endParaRPr lang="en-US" sz="1000" dirty="0"/>
            </a:p>
          </p:txBody>
        </p:sp>
        <p:sp>
          <p:nvSpPr>
            <p:cNvPr id="37" name="TextBox 70"/>
            <p:cNvSpPr txBox="1"/>
            <p:nvPr/>
          </p:nvSpPr>
          <p:spPr>
            <a:xfrm>
              <a:off x="4343400" y="4111900"/>
              <a:ext cx="762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t>Bypass</a:t>
              </a:r>
              <a:endParaRPr lang="en-US" sz="1000" dirty="0"/>
            </a:p>
          </p:txBody>
        </p:sp>
        <p:sp>
          <p:nvSpPr>
            <p:cNvPr id="38" name="TextBox 71"/>
            <p:cNvSpPr txBox="1"/>
            <p:nvPr/>
          </p:nvSpPr>
          <p:spPr>
            <a:xfrm>
              <a:off x="6248400" y="4119507"/>
              <a:ext cx="762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t>Bypass</a:t>
              </a:r>
              <a:endParaRPr lang="en-US" sz="1000" dirty="0"/>
            </a:p>
          </p:txBody>
        </p:sp>
        <p:sp>
          <p:nvSpPr>
            <p:cNvPr id="39" name="TextBox 72"/>
            <p:cNvSpPr txBox="1"/>
            <p:nvPr/>
          </p:nvSpPr>
          <p:spPr>
            <a:xfrm>
              <a:off x="1856014" y="2507909"/>
              <a:ext cx="1039586"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t>Write-back pipeline</a:t>
              </a:r>
              <a:endParaRPr lang="en-US" sz="1000" dirty="0"/>
            </a:p>
          </p:txBody>
        </p:sp>
        <p:sp>
          <p:nvSpPr>
            <p:cNvPr id="40" name="TextBox 73"/>
            <p:cNvSpPr txBox="1"/>
            <p:nvPr/>
          </p:nvSpPr>
          <p:spPr>
            <a:xfrm>
              <a:off x="533400" y="3570718"/>
              <a:ext cx="83820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smtClean="0">
                  <a:solidFill>
                    <a:srgbClr val="00B0F0"/>
                  </a:solidFill>
                </a:rPr>
                <a:t>From Pipelines or Overlay</a:t>
              </a:r>
            </a:p>
            <a:p>
              <a:pPr algn="r"/>
              <a:endParaRPr lang="en-US" sz="1000" dirty="0">
                <a:solidFill>
                  <a:srgbClr val="00B0F0"/>
                </a:solidFill>
              </a:endParaRPr>
            </a:p>
          </p:txBody>
        </p:sp>
        <p:sp>
          <p:nvSpPr>
            <p:cNvPr id="41" name="TextBox 75"/>
            <p:cNvSpPr txBox="1"/>
            <p:nvPr/>
          </p:nvSpPr>
          <p:spPr>
            <a:xfrm>
              <a:off x="8001000" y="3492781"/>
              <a:ext cx="762000"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00B0F0"/>
                  </a:solidFill>
                </a:rPr>
                <a:t>To</a:t>
              </a:r>
            </a:p>
            <a:p>
              <a:r>
                <a:rPr lang="en-US" sz="1000" dirty="0" smtClean="0">
                  <a:solidFill>
                    <a:srgbClr val="00B0F0"/>
                  </a:solidFill>
                </a:rPr>
                <a:t>DMA Buffer</a:t>
              </a:r>
              <a:endParaRPr lang="en-US" sz="1000" dirty="0">
                <a:solidFill>
                  <a:srgbClr val="00B0F0"/>
                </a:solidFill>
              </a:endParaRPr>
            </a:p>
          </p:txBody>
        </p:sp>
        <p:sp>
          <p:nvSpPr>
            <p:cNvPr id="50" name="TextBox 78"/>
            <p:cNvSpPr txBox="1"/>
            <p:nvPr/>
          </p:nvSpPr>
          <p:spPr>
            <a:xfrm>
              <a:off x="1762306" y="3721762"/>
              <a:ext cx="707571"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smtClean="0"/>
                <a:t>ARGB32 OR</a:t>
              </a:r>
            </a:p>
            <a:p>
              <a:pPr algn="ctr"/>
              <a:r>
                <a:rPr lang="en-US" sz="1000" dirty="0" smtClean="0"/>
                <a:t>YUV</a:t>
              </a:r>
              <a:endParaRPr lang="en-US" sz="1000" dirty="0"/>
            </a:p>
          </p:txBody>
        </p:sp>
      </p:grpSp>
      <p:sp>
        <p:nvSpPr>
          <p:cNvPr id="51" name="TextBox 78"/>
          <p:cNvSpPr txBox="1"/>
          <p:nvPr/>
        </p:nvSpPr>
        <p:spPr>
          <a:xfrm>
            <a:off x="7199307" y="3261880"/>
            <a:ext cx="707571"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smtClean="0"/>
              <a:t>ARGB32 OR</a:t>
            </a:r>
          </a:p>
          <a:p>
            <a:pPr algn="ctr"/>
            <a:r>
              <a:rPr lang="en-US" sz="1000" dirty="0" smtClean="0"/>
              <a:t>YUV</a:t>
            </a:r>
            <a:endParaRPr lang="en-US" sz="1000" dirty="0"/>
          </a:p>
        </p:txBody>
      </p:sp>
    </p:spTree>
    <p:extLst>
      <p:ext uri="{BB962C8B-B14F-4D97-AF65-F5344CB8AC3E}">
        <p14:creationId xmlns:p14="http://schemas.microsoft.com/office/powerpoint/2010/main" val="1999923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Overlay Manager</a:t>
            </a:r>
            <a:endParaRPr lang="en-US" dirty="0"/>
          </a:p>
        </p:txBody>
      </p:sp>
      <p:sp>
        <p:nvSpPr>
          <p:cNvPr id="3" name="Content Placeholder 2"/>
          <p:cNvSpPr>
            <a:spLocks noGrp="1"/>
          </p:cNvSpPr>
          <p:nvPr>
            <p:ph idx="1"/>
          </p:nvPr>
        </p:nvSpPr>
        <p:spPr>
          <a:xfrm>
            <a:off x="1" y="550236"/>
            <a:ext cx="8867553" cy="223283"/>
          </a:xfrm>
        </p:spPr>
        <p:txBody>
          <a:bodyPr/>
          <a:lstStyle/>
          <a:p>
            <a:pPr marL="0" indent="0">
              <a:buNone/>
            </a:pPr>
            <a:endParaRPr lang="en-US" dirty="0" smtClean="0"/>
          </a:p>
          <a:p>
            <a:endParaRPr lang="en-US" dirty="0"/>
          </a:p>
        </p:txBody>
      </p:sp>
      <p:sp>
        <p:nvSpPr>
          <p:cNvPr id="4"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16</a:t>
            </a:fld>
            <a:endParaRPr lang="en-US" altLang="ja-JP"/>
          </a:p>
        </p:txBody>
      </p:sp>
      <p:grpSp>
        <p:nvGrpSpPr>
          <p:cNvPr id="23" name="Group 22"/>
          <p:cNvGrpSpPr/>
          <p:nvPr/>
        </p:nvGrpSpPr>
        <p:grpSpPr>
          <a:xfrm>
            <a:off x="-21278" y="1262457"/>
            <a:ext cx="9324743" cy="2432223"/>
            <a:chOff x="-21278" y="1449350"/>
            <a:chExt cx="9324743" cy="3242963"/>
          </a:xfrm>
        </p:grpSpPr>
        <p:sp>
          <p:nvSpPr>
            <p:cNvPr id="132" name="TextBox 131"/>
            <p:cNvSpPr txBox="1"/>
            <p:nvPr/>
          </p:nvSpPr>
          <p:spPr>
            <a:xfrm>
              <a:off x="7594951" y="2747114"/>
              <a:ext cx="1708514" cy="1149032"/>
            </a:xfrm>
            <a:prstGeom prst="rect">
              <a:avLst/>
            </a:prstGeom>
            <a:noFill/>
          </p:spPr>
          <p:txBody>
            <a:bodyPr wrap="square" rtlCol="0">
              <a:spAutoFit/>
            </a:bodyPr>
            <a:lstStyle/>
            <a:p>
              <a:r>
                <a:rPr lang="en-US" sz="1000" dirty="0" smtClean="0"/>
                <a:t>DISPC_LCD_DATA[23:0]</a:t>
              </a:r>
            </a:p>
            <a:p>
              <a:r>
                <a:rPr lang="en-US" sz="1000" dirty="0" smtClean="0"/>
                <a:t>DISPC_LCD_VSYNC</a:t>
              </a:r>
            </a:p>
            <a:p>
              <a:r>
                <a:rPr lang="en-US" sz="1000" dirty="0" smtClean="0"/>
                <a:t>DISPC_LCD_HYSNC</a:t>
              </a:r>
            </a:p>
            <a:p>
              <a:r>
                <a:rPr lang="en-US" sz="1000" dirty="0" smtClean="0"/>
                <a:t>DISPC_LCD_FID</a:t>
              </a:r>
            </a:p>
            <a:p>
              <a:r>
                <a:rPr lang="en-US" sz="1000" dirty="0" smtClean="0"/>
                <a:t>DISPC_LCD_DE</a:t>
              </a:r>
              <a:endParaRPr lang="en-US" sz="1000" dirty="0"/>
            </a:p>
          </p:txBody>
        </p:sp>
        <p:grpSp>
          <p:nvGrpSpPr>
            <p:cNvPr id="22" name="Group 21"/>
            <p:cNvGrpSpPr/>
            <p:nvPr/>
          </p:nvGrpSpPr>
          <p:grpSpPr>
            <a:xfrm>
              <a:off x="-21278" y="1449350"/>
              <a:ext cx="7644018" cy="3242963"/>
              <a:chOff x="-21278" y="1449350"/>
              <a:chExt cx="7644018" cy="3242963"/>
            </a:xfrm>
          </p:grpSpPr>
          <p:sp>
            <p:nvSpPr>
              <p:cNvPr id="14" name="Rectangle 13"/>
              <p:cNvSpPr/>
              <p:nvPr/>
            </p:nvSpPr>
            <p:spPr bwMode="auto">
              <a:xfrm>
                <a:off x="1379887" y="1449350"/>
                <a:ext cx="5945083" cy="279636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lt1"/>
                  </a:solidFill>
                  <a:latin typeface="+mn-lt"/>
                  <a:ea typeface="+mn-ea"/>
                  <a:cs typeface="+mn-cs"/>
                </a:endParaRPr>
              </a:p>
            </p:txBody>
          </p:sp>
          <p:sp>
            <p:nvSpPr>
              <p:cNvPr id="110" name="TextBox 109"/>
              <p:cNvSpPr txBox="1"/>
              <p:nvPr/>
            </p:nvSpPr>
            <p:spPr>
              <a:xfrm>
                <a:off x="3923830" y="1672598"/>
                <a:ext cx="1172926" cy="369332"/>
              </a:xfrm>
              <a:prstGeom prst="rect">
                <a:avLst/>
              </a:prstGeom>
              <a:noFill/>
            </p:spPr>
            <p:txBody>
              <a:bodyPr wrap="square" rtlCol="0">
                <a:spAutoFit/>
              </a:bodyPr>
              <a:lstStyle/>
              <a:p>
                <a:r>
                  <a:rPr lang="en-US" sz="1200" dirty="0" smtClean="0"/>
                  <a:t>LCD output</a:t>
                </a:r>
                <a:endParaRPr lang="en-US" sz="1200" dirty="0"/>
              </a:p>
            </p:txBody>
          </p:sp>
          <p:grpSp>
            <p:nvGrpSpPr>
              <p:cNvPr id="122" name="Group 121"/>
              <p:cNvGrpSpPr/>
              <p:nvPr/>
            </p:nvGrpSpPr>
            <p:grpSpPr>
              <a:xfrm>
                <a:off x="1231044" y="1548761"/>
                <a:ext cx="6271137" cy="2969145"/>
                <a:chOff x="946298" y="1528427"/>
                <a:chExt cx="7400259" cy="2969145"/>
              </a:xfrm>
            </p:grpSpPr>
            <p:cxnSp>
              <p:nvCxnSpPr>
                <p:cNvPr id="65" name="Straight Arrow Connector 64"/>
                <p:cNvCxnSpPr/>
                <p:nvPr/>
              </p:nvCxnSpPr>
              <p:spPr bwMode="auto">
                <a:xfrm>
                  <a:off x="7813790" y="3159219"/>
                  <a:ext cx="532767" cy="0"/>
                </a:xfrm>
                <a:prstGeom prst="straightConnector1">
                  <a:avLst/>
                </a:prstGeom>
                <a:solidFill>
                  <a:srgbClr val="99CCFF"/>
                </a:solidFill>
                <a:ln w="9525" cap="flat" cmpd="sng" algn="ctr">
                  <a:solidFill>
                    <a:schemeClr val="tx1"/>
                  </a:solidFill>
                  <a:prstDash val="solid"/>
                  <a:round/>
                  <a:headEnd type="none" w="med" len="med"/>
                  <a:tailEnd type="triangle"/>
                </a:ln>
                <a:effectLst/>
              </p:spPr>
            </p:cxnSp>
            <p:sp>
              <p:nvSpPr>
                <p:cNvPr id="5" name="Rectangle 4"/>
                <p:cNvSpPr/>
                <p:nvPr/>
              </p:nvSpPr>
              <p:spPr bwMode="auto">
                <a:xfrm>
                  <a:off x="1467294" y="2647507"/>
                  <a:ext cx="1152178" cy="1371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i="0" u="none" strike="noStrike" cap="none" normalizeH="0" baseline="0" dirty="0" smtClean="0">
                      <a:ln>
                        <a:noFill/>
                      </a:ln>
                      <a:solidFill>
                        <a:srgbClr val="000000"/>
                      </a:solidFill>
                      <a:effectLst/>
                      <a:ea typeface="ＭＳ Ｐゴシック" pitchFamily="34" charset="-128"/>
                    </a:rPr>
                    <a:t>Overlay</a:t>
                  </a:r>
                  <a:r>
                    <a:rPr kumimoji="0" lang="en-US" sz="1050" i="0" u="none" strike="noStrike" cap="none" normalizeH="0" dirty="0" smtClean="0">
                      <a:ln>
                        <a:noFill/>
                      </a:ln>
                      <a:solidFill>
                        <a:srgbClr val="000000"/>
                      </a:solidFill>
                      <a:effectLst/>
                      <a:ea typeface="ＭＳ Ｐゴシック" pitchFamily="34" charset="-128"/>
                    </a:rPr>
                    <a:t> </a:t>
                  </a:r>
                </a:p>
                <a:p>
                  <a:pPr marL="0" marR="0" indent="0" algn="ctr" defTabSz="914400" rtl="0" eaLnBrk="1" fontAlgn="base" latinLnBrk="0" hangingPunct="1">
                    <a:lnSpc>
                      <a:spcPct val="100000"/>
                    </a:lnSpc>
                    <a:spcBef>
                      <a:spcPct val="0"/>
                    </a:spcBef>
                    <a:spcAft>
                      <a:spcPct val="0"/>
                    </a:spcAft>
                    <a:buClrTx/>
                    <a:buSzTx/>
                    <a:buFontTx/>
                    <a:buNone/>
                    <a:tabLst/>
                  </a:pPr>
                  <a:r>
                    <a:rPr lang="en-US" sz="1050" baseline="0" dirty="0" smtClean="0">
                      <a:ea typeface="ＭＳ Ｐゴシック" pitchFamily="34" charset="-128"/>
                    </a:rPr>
                    <a:t>Manager</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050" i="0" u="none" strike="noStrike" cap="none" normalizeH="0" dirty="0">
                    <a:ln>
                      <a:noFill/>
                    </a:ln>
                    <a:solidFill>
                      <a:srgbClr val="000000"/>
                    </a:solidFill>
                    <a:effectLst/>
                    <a:ea typeface="ＭＳ Ｐゴシック" pitchFamily="34"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050" i="0" u="none" strike="noStrike" cap="none" normalizeH="0" dirty="0" smtClean="0">
                      <a:ln>
                        <a:noFill/>
                      </a:ln>
                      <a:solidFill>
                        <a:srgbClr val="000000"/>
                      </a:solidFill>
                      <a:effectLst/>
                      <a:ea typeface="ＭＳ Ｐゴシック" pitchFamily="34" charset="-128"/>
                    </a:rPr>
                    <a:t>Color Key</a:t>
                  </a:r>
                </a:p>
                <a:p>
                  <a:pPr marL="0" marR="0" indent="0" algn="ctr" defTabSz="914400" rtl="0" eaLnBrk="1" fontAlgn="base" latinLnBrk="0" hangingPunct="1">
                    <a:lnSpc>
                      <a:spcPct val="100000"/>
                    </a:lnSpc>
                    <a:spcBef>
                      <a:spcPct val="0"/>
                    </a:spcBef>
                    <a:spcAft>
                      <a:spcPct val="0"/>
                    </a:spcAft>
                    <a:buClrTx/>
                    <a:buSzTx/>
                    <a:buFontTx/>
                    <a:buNone/>
                    <a:tabLst/>
                  </a:pPr>
                  <a:r>
                    <a:rPr lang="en-US" sz="1050" baseline="0" dirty="0" smtClean="0">
                      <a:ea typeface="ＭＳ Ｐゴシック" pitchFamily="34" charset="-128"/>
                    </a:rPr>
                    <a:t>And</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050" i="0" u="none" strike="noStrike" cap="none" normalizeH="0" dirty="0" smtClean="0">
                      <a:ln>
                        <a:noFill/>
                      </a:ln>
                      <a:solidFill>
                        <a:srgbClr val="000000"/>
                      </a:solidFill>
                      <a:effectLst/>
                      <a:ea typeface="ＭＳ Ｐゴシック" pitchFamily="34" charset="-128"/>
                    </a:rPr>
                    <a:t>Alpha blending</a:t>
                  </a:r>
                  <a:endParaRPr kumimoji="0" lang="en-US" sz="1050" i="0" u="none" strike="noStrike" cap="none" normalizeH="0" baseline="0" dirty="0" smtClean="0">
                    <a:ln>
                      <a:noFill/>
                    </a:ln>
                    <a:solidFill>
                      <a:srgbClr val="000000"/>
                    </a:solidFill>
                    <a:effectLst/>
                    <a:ea typeface="ＭＳ Ｐゴシック" pitchFamily="34" charset="-128"/>
                  </a:endParaRPr>
                </a:p>
              </p:txBody>
            </p:sp>
            <p:sp>
              <p:nvSpPr>
                <p:cNvPr id="6" name="Rectangle 5"/>
                <p:cNvSpPr/>
                <p:nvPr/>
              </p:nvSpPr>
              <p:spPr bwMode="auto">
                <a:xfrm>
                  <a:off x="3070351" y="3181358"/>
                  <a:ext cx="791339" cy="33708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i="0" u="none" strike="noStrike" cap="none" normalizeH="0" baseline="0" dirty="0" smtClean="0">
                      <a:ln>
                        <a:noFill/>
                      </a:ln>
                      <a:solidFill>
                        <a:srgbClr val="000000"/>
                      </a:solidFill>
                      <a:effectLst/>
                      <a:latin typeface="Arial" charset="0"/>
                      <a:ea typeface="ＭＳ Ｐゴシック" pitchFamily="34" charset="-128"/>
                    </a:rPr>
                    <a:t>Gamma</a:t>
                  </a:r>
                </a:p>
              </p:txBody>
            </p:sp>
            <p:sp>
              <p:nvSpPr>
                <p:cNvPr id="7" name="Rectangle 6"/>
                <p:cNvSpPr/>
                <p:nvPr/>
              </p:nvSpPr>
              <p:spPr bwMode="auto">
                <a:xfrm>
                  <a:off x="4137741" y="3040399"/>
                  <a:ext cx="726928" cy="59773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smtClean="0">
                      <a:ea typeface="ＭＳ Ｐゴシック" pitchFamily="34" charset="-128"/>
                    </a:rPr>
                    <a:t>Color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050" i="0" u="none" strike="noStrike" cap="none" normalizeH="0" baseline="0" dirty="0" smtClean="0">
                      <a:ln>
                        <a:noFill/>
                      </a:ln>
                      <a:solidFill>
                        <a:srgbClr val="000000"/>
                      </a:solidFill>
                      <a:effectLst/>
                      <a:ea typeface="ＭＳ Ｐゴシック" pitchFamily="34" charset="-128"/>
                    </a:rPr>
                    <a:t>Phase</a:t>
                  </a:r>
                </a:p>
                <a:p>
                  <a:pPr marL="0" marR="0" indent="0" algn="ctr" defTabSz="914400" rtl="0" eaLnBrk="1" fontAlgn="base" latinLnBrk="0" hangingPunct="1">
                    <a:lnSpc>
                      <a:spcPct val="100000"/>
                    </a:lnSpc>
                    <a:spcBef>
                      <a:spcPct val="0"/>
                    </a:spcBef>
                    <a:spcAft>
                      <a:spcPct val="0"/>
                    </a:spcAft>
                    <a:buClrTx/>
                    <a:buSzTx/>
                    <a:buFontTx/>
                    <a:buNone/>
                    <a:tabLst/>
                  </a:pPr>
                  <a:r>
                    <a:rPr lang="en-US" sz="1050" dirty="0" smtClean="0">
                      <a:ea typeface="ＭＳ Ｐゴシック" pitchFamily="34" charset="-128"/>
                    </a:rPr>
                    <a:t>rotation</a:t>
                  </a:r>
                  <a:endParaRPr kumimoji="0" lang="en-US" sz="1050" i="0" u="none" strike="noStrike" cap="none" normalizeH="0" baseline="0" dirty="0" smtClean="0">
                    <a:ln>
                      <a:noFill/>
                    </a:ln>
                    <a:solidFill>
                      <a:srgbClr val="000000"/>
                    </a:solidFill>
                    <a:effectLst/>
                    <a:ea typeface="ＭＳ Ｐゴシック" pitchFamily="34" charset="-128"/>
                  </a:endParaRPr>
                </a:p>
              </p:txBody>
            </p:sp>
            <p:sp>
              <p:nvSpPr>
                <p:cNvPr id="8" name="Rectangle 7"/>
                <p:cNvSpPr/>
                <p:nvPr/>
              </p:nvSpPr>
              <p:spPr bwMode="auto">
                <a:xfrm>
                  <a:off x="5315547" y="1836931"/>
                  <a:ext cx="938565" cy="8105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solidFill>
                        <a:srgbClr val="000000"/>
                      </a:solidFill>
                      <a:ea typeface="ＭＳ Ｐゴシック" pitchFamily="34" charset="-128"/>
                    </a:rPr>
                    <a:t>Active</a:t>
                  </a:r>
                </a:p>
                <a:p>
                  <a:pPr marL="0" marR="0" indent="0" algn="ctr" defTabSz="914400" rtl="0" eaLnBrk="1" fontAlgn="base" latinLnBrk="0" hangingPunct="1">
                    <a:lnSpc>
                      <a:spcPct val="100000"/>
                    </a:lnSpc>
                    <a:spcBef>
                      <a:spcPct val="0"/>
                    </a:spcBef>
                    <a:spcAft>
                      <a:spcPct val="0"/>
                    </a:spcAft>
                    <a:buClrTx/>
                    <a:buSzTx/>
                    <a:buFontTx/>
                    <a:buNone/>
                    <a:tabLst/>
                  </a:pPr>
                  <a:r>
                    <a:rPr lang="en-US" sz="1050" dirty="0">
                      <a:solidFill>
                        <a:srgbClr val="000000"/>
                      </a:solidFill>
                      <a:ea typeface="ＭＳ Ｐゴシック" pitchFamily="34" charset="-128"/>
                    </a:rPr>
                    <a:t>Matrix</a:t>
                  </a:r>
                </a:p>
                <a:p>
                  <a:pPr marL="0" marR="0" indent="0" algn="ctr" defTabSz="914400" rtl="0" eaLnBrk="1" fontAlgn="base" latinLnBrk="0" hangingPunct="1">
                    <a:lnSpc>
                      <a:spcPct val="100000"/>
                    </a:lnSpc>
                    <a:spcBef>
                      <a:spcPct val="0"/>
                    </a:spcBef>
                    <a:spcAft>
                      <a:spcPct val="0"/>
                    </a:spcAft>
                    <a:buClrTx/>
                    <a:buSzTx/>
                    <a:buFontTx/>
                    <a:buNone/>
                    <a:tabLst/>
                  </a:pPr>
                  <a:r>
                    <a:rPr lang="en-US" sz="1050" dirty="0">
                      <a:solidFill>
                        <a:srgbClr val="000000"/>
                      </a:solidFill>
                      <a:ea typeface="ＭＳ Ｐゴシック" pitchFamily="34" charset="-128"/>
                    </a:rPr>
                    <a:t>dithering</a:t>
                  </a:r>
                </a:p>
              </p:txBody>
            </p:sp>
            <p:sp>
              <p:nvSpPr>
                <p:cNvPr id="9" name="Rectangle 8"/>
                <p:cNvSpPr/>
                <p:nvPr/>
              </p:nvSpPr>
              <p:spPr bwMode="auto">
                <a:xfrm>
                  <a:off x="6555260" y="2116363"/>
                  <a:ext cx="473881" cy="2547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i="0" u="none" strike="noStrike" cap="none" normalizeH="0" baseline="0" dirty="0" smtClean="0">
                      <a:ln>
                        <a:noFill/>
                      </a:ln>
                      <a:solidFill>
                        <a:srgbClr val="000000"/>
                      </a:solidFill>
                      <a:effectLst/>
                      <a:latin typeface="Arial" charset="0"/>
                      <a:ea typeface="ＭＳ Ｐゴシック" pitchFamily="34" charset="-128"/>
                    </a:rPr>
                    <a:t>TDM</a:t>
                  </a:r>
                </a:p>
              </p:txBody>
            </p:sp>
            <p:sp>
              <p:nvSpPr>
                <p:cNvPr id="10" name="Rectangle 9"/>
                <p:cNvSpPr/>
                <p:nvPr/>
              </p:nvSpPr>
              <p:spPr bwMode="auto">
                <a:xfrm>
                  <a:off x="7142070" y="1528427"/>
                  <a:ext cx="763734" cy="44291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r>
                    <a:rPr lang="en-US" sz="1050" dirty="0">
                      <a:solidFill>
                        <a:srgbClr val="000000"/>
                      </a:solidFill>
                      <a:ea typeface="ＭＳ Ｐゴシック" pitchFamily="34" charset="-128"/>
                    </a:rPr>
                    <a:t>Timing</a:t>
                  </a:r>
                </a:p>
                <a:p>
                  <a:pPr algn="ctr"/>
                  <a:r>
                    <a:rPr lang="en-US" sz="1050" dirty="0">
                      <a:solidFill>
                        <a:srgbClr val="000000"/>
                      </a:solidFill>
                      <a:ea typeface="ＭＳ Ｐゴシック" pitchFamily="34" charset="-128"/>
                    </a:rPr>
                    <a:t>Generator</a:t>
                  </a:r>
                </a:p>
              </p:txBody>
            </p:sp>
            <p:sp>
              <p:nvSpPr>
                <p:cNvPr id="11" name="Rectangle 10"/>
                <p:cNvSpPr/>
                <p:nvPr/>
              </p:nvSpPr>
              <p:spPr bwMode="auto">
                <a:xfrm>
                  <a:off x="7344508" y="2900208"/>
                  <a:ext cx="561296" cy="60759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eaLnBrk="1" latinLnBrk="0" hangingPunct="1">
                    <a:lnSpc>
                      <a:spcPct val="100000"/>
                    </a:lnSpc>
                    <a:buClrTx/>
                    <a:buSzTx/>
                    <a:buFontTx/>
                    <a:buNone/>
                    <a:tabLst/>
                  </a:pPr>
                  <a:r>
                    <a:rPr lang="en-US" sz="1050" dirty="0">
                      <a:solidFill>
                        <a:srgbClr val="000000"/>
                      </a:solidFill>
                      <a:ea typeface="ＭＳ Ｐゴシック" pitchFamily="34" charset="-128"/>
                    </a:rPr>
                    <a:t>Sync</a:t>
                  </a:r>
                </a:p>
                <a:p>
                  <a:pPr marL="0" marR="0" indent="0" algn="ctr" defTabSz="914400" eaLnBrk="1" latinLnBrk="0" hangingPunct="1">
                    <a:lnSpc>
                      <a:spcPct val="100000"/>
                    </a:lnSpc>
                    <a:buClrTx/>
                    <a:buSzTx/>
                    <a:buFontTx/>
                    <a:buNone/>
                    <a:tabLst/>
                  </a:pPr>
                  <a:r>
                    <a:rPr lang="en-US" sz="1050" dirty="0">
                      <a:solidFill>
                        <a:srgbClr val="000000"/>
                      </a:solidFill>
                      <a:ea typeface="ＭＳ Ｐゴシック" pitchFamily="34" charset="-128"/>
                    </a:rPr>
                    <a:t>buffer</a:t>
                  </a:r>
                </a:p>
              </p:txBody>
            </p:sp>
            <p:sp>
              <p:nvSpPr>
                <p:cNvPr id="12" name="Rectangle 11"/>
                <p:cNvSpPr/>
                <p:nvPr/>
              </p:nvSpPr>
              <p:spPr bwMode="auto">
                <a:xfrm>
                  <a:off x="2757495" y="1789077"/>
                  <a:ext cx="791339" cy="40763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ＭＳ Ｐゴシック" pitchFamily="34" charset="-128"/>
                  </a:endParaRPr>
                </a:p>
              </p:txBody>
            </p:sp>
            <p:sp>
              <p:nvSpPr>
                <p:cNvPr id="15" name="Rectangle 14"/>
                <p:cNvSpPr/>
                <p:nvPr/>
              </p:nvSpPr>
              <p:spPr bwMode="auto">
                <a:xfrm>
                  <a:off x="2913924" y="1910582"/>
                  <a:ext cx="791339" cy="4135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ＭＳ Ｐゴシック" pitchFamily="34" charset="-128"/>
                  </a:endParaRPr>
                </a:p>
              </p:txBody>
            </p:sp>
            <p:sp>
              <p:nvSpPr>
                <p:cNvPr id="16" name="Rectangle 15"/>
                <p:cNvSpPr/>
                <p:nvPr/>
              </p:nvSpPr>
              <p:spPr bwMode="auto">
                <a:xfrm>
                  <a:off x="3070351" y="2022290"/>
                  <a:ext cx="791340" cy="45075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000" dirty="0">
                    <a:solidFill>
                      <a:schemeClr val="tx1"/>
                    </a:solidFill>
                    <a:latin typeface="+mn-lt"/>
                    <a:ea typeface="+mn-ea"/>
                    <a:cs typeface="+mn-cs"/>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050" i="0" u="none" strike="noStrike" cap="none" normalizeH="0" baseline="0" dirty="0" smtClean="0">
                      <a:ln>
                        <a:noFill/>
                      </a:ln>
                      <a:solidFill>
                        <a:srgbClr val="000000"/>
                      </a:solidFill>
                      <a:effectLst/>
                      <a:latin typeface="Arial" charset="0"/>
                      <a:ea typeface="ＭＳ Ｐゴシック" pitchFamily="34" charset="-128"/>
                    </a:rPr>
                    <a:t>CLUT</a:t>
                  </a:r>
                </a:p>
              </p:txBody>
            </p:sp>
            <p:cxnSp>
              <p:nvCxnSpPr>
                <p:cNvPr id="39" name="Straight Arrow Connector 38"/>
                <p:cNvCxnSpPr>
                  <a:stCxn id="5" idx="3"/>
                  <a:endCxn id="6" idx="1"/>
                </p:cNvCxnSpPr>
                <p:nvPr/>
              </p:nvCxnSpPr>
              <p:spPr bwMode="auto">
                <a:xfrm>
                  <a:off x="2619472" y="3333307"/>
                  <a:ext cx="450879" cy="16592"/>
                </a:xfrm>
                <a:prstGeom prst="straightConnector1">
                  <a:avLst/>
                </a:prstGeom>
                <a:solidFill>
                  <a:srgbClr val="99CCFF"/>
                </a:solidFill>
                <a:ln w="9525" cap="flat" cmpd="sng" algn="ctr">
                  <a:solidFill>
                    <a:schemeClr val="tx1"/>
                  </a:solidFill>
                  <a:prstDash val="solid"/>
                  <a:round/>
                  <a:headEnd type="none" w="med" len="med"/>
                  <a:tailEnd type="triangle"/>
                </a:ln>
                <a:effectLst/>
              </p:spPr>
            </p:cxnSp>
            <p:cxnSp>
              <p:nvCxnSpPr>
                <p:cNvPr id="45" name="Straight Arrow Connector 44"/>
                <p:cNvCxnSpPr>
                  <a:stCxn id="6" idx="0"/>
                  <a:endCxn id="16" idx="2"/>
                </p:cNvCxnSpPr>
                <p:nvPr/>
              </p:nvCxnSpPr>
              <p:spPr bwMode="auto">
                <a:xfrm flipV="1">
                  <a:off x="3466021" y="2473039"/>
                  <a:ext cx="0" cy="708319"/>
                </a:xfrm>
                <a:prstGeom prst="straightConnector1">
                  <a:avLst/>
                </a:prstGeom>
                <a:solidFill>
                  <a:srgbClr val="99CCFF"/>
                </a:solidFill>
                <a:ln w="9525" cap="flat" cmpd="sng" algn="ctr">
                  <a:solidFill>
                    <a:schemeClr val="tx1"/>
                  </a:solidFill>
                  <a:prstDash val="solid"/>
                  <a:round/>
                  <a:headEnd type="none" w="med" len="med"/>
                  <a:tailEnd type="triangle"/>
                </a:ln>
                <a:effectLst/>
              </p:spPr>
            </p:cxnSp>
            <p:cxnSp>
              <p:nvCxnSpPr>
                <p:cNvPr id="48" name="Straight Arrow Connector 47"/>
                <p:cNvCxnSpPr>
                  <a:stCxn id="6" idx="3"/>
                  <a:endCxn id="7" idx="1"/>
                </p:cNvCxnSpPr>
                <p:nvPr/>
              </p:nvCxnSpPr>
              <p:spPr bwMode="auto">
                <a:xfrm flipV="1">
                  <a:off x="3861690" y="3339266"/>
                  <a:ext cx="276050" cy="10633"/>
                </a:xfrm>
                <a:prstGeom prst="straightConnector1">
                  <a:avLst/>
                </a:prstGeom>
                <a:solidFill>
                  <a:srgbClr val="99CCFF"/>
                </a:solidFill>
                <a:ln w="9525" cap="flat" cmpd="sng" algn="ctr">
                  <a:solidFill>
                    <a:schemeClr val="tx1"/>
                  </a:solidFill>
                  <a:prstDash val="solid"/>
                  <a:round/>
                  <a:headEnd type="none" w="med" len="med"/>
                  <a:tailEnd type="triangle"/>
                </a:ln>
                <a:effectLst/>
              </p:spPr>
            </p:cxnSp>
            <p:cxnSp>
              <p:nvCxnSpPr>
                <p:cNvPr id="52" name="Straight Arrow Connector 51"/>
                <p:cNvCxnSpPr>
                  <a:stCxn id="7" idx="3"/>
                </p:cNvCxnSpPr>
                <p:nvPr/>
              </p:nvCxnSpPr>
              <p:spPr bwMode="auto">
                <a:xfrm flipV="1">
                  <a:off x="4864668" y="3339264"/>
                  <a:ext cx="2479841" cy="2"/>
                </a:xfrm>
                <a:prstGeom prst="straightConnector1">
                  <a:avLst/>
                </a:prstGeom>
                <a:solidFill>
                  <a:srgbClr val="99CCFF"/>
                </a:solidFill>
                <a:ln w="9525" cap="flat" cmpd="sng" algn="ctr">
                  <a:solidFill>
                    <a:schemeClr val="tx1"/>
                  </a:solidFill>
                  <a:prstDash val="solid"/>
                  <a:round/>
                  <a:headEnd type="none" w="med" len="med"/>
                  <a:tailEnd type="triangle"/>
                </a:ln>
                <a:effectLst/>
              </p:spPr>
            </p:cxnSp>
            <p:cxnSp>
              <p:nvCxnSpPr>
                <p:cNvPr id="58" name="Elbow Connector 57"/>
                <p:cNvCxnSpPr>
                  <a:endCxn id="8" idx="1"/>
                </p:cNvCxnSpPr>
                <p:nvPr/>
              </p:nvCxnSpPr>
              <p:spPr bwMode="auto">
                <a:xfrm rot="5400000" flipH="1" flipV="1">
                  <a:off x="4601395" y="2625120"/>
                  <a:ext cx="1097053" cy="331252"/>
                </a:xfrm>
                <a:prstGeom prst="bentConnector2">
                  <a:avLst/>
                </a:prstGeom>
                <a:solidFill>
                  <a:srgbClr val="99CCFF"/>
                </a:solidFill>
                <a:ln w="9525" cap="flat" cmpd="sng" algn="ctr">
                  <a:solidFill>
                    <a:schemeClr val="tx1"/>
                  </a:solidFill>
                  <a:prstDash val="solid"/>
                  <a:round/>
                  <a:headEnd type="oval" w="med" len="med"/>
                  <a:tailEnd type="triangle"/>
                </a:ln>
                <a:effectLst/>
              </p:spPr>
            </p:cxnSp>
            <p:cxnSp>
              <p:nvCxnSpPr>
                <p:cNvPr id="61" name="Straight Arrow Connector 60"/>
                <p:cNvCxnSpPr>
                  <a:stCxn id="8" idx="3"/>
                  <a:endCxn id="9" idx="1"/>
                </p:cNvCxnSpPr>
                <p:nvPr/>
              </p:nvCxnSpPr>
              <p:spPr bwMode="auto">
                <a:xfrm>
                  <a:off x="6254113" y="2242219"/>
                  <a:ext cx="301148" cy="1529"/>
                </a:xfrm>
                <a:prstGeom prst="straightConnector1">
                  <a:avLst/>
                </a:prstGeom>
                <a:solidFill>
                  <a:srgbClr val="99CCFF"/>
                </a:solidFill>
                <a:ln w="9525" cap="flat" cmpd="sng" algn="ctr">
                  <a:solidFill>
                    <a:schemeClr val="tx1"/>
                  </a:solidFill>
                  <a:prstDash val="solid"/>
                  <a:round/>
                  <a:headEnd type="none" w="med" len="med"/>
                  <a:tailEnd type="triangle"/>
                </a:ln>
                <a:effectLst/>
              </p:spPr>
            </p:cxnSp>
            <p:cxnSp>
              <p:nvCxnSpPr>
                <p:cNvPr id="63" name="Elbow Connector 62"/>
                <p:cNvCxnSpPr/>
                <p:nvPr/>
              </p:nvCxnSpPr>
              <p:spPr bwMode="auto">
                <a:xfrm>
                  <a:off x="7192259" y="2243748"/>
                  <a:ext cx="1" cy="1095518"/>
                </a:xfrm>
                <a:prstGeom prst="bentConnector2">
                  <a:avLst/>
                </a:prstGeom>
                <a:solidFill>
                  <a:srgbClr val="99CCFF"/>
                </a:solidFill>
                <a:ln w="9525" cap="flat" cmpd="sng" algn="ctr">
                  <a:solidFill>
                    <a:schemeClr val="tx1"/>
                  </a:solidFill>
                  <a:prstDash val="solid"/>
                  <a:round/>
                  <a:headEnd type="none" w="med" len="med"/>
                  <a:tailEnd type="oval" w="med" len="med"/>
                </a:ln>
                <a:effectLst/>
              </p:spPr>
            </p:cxnSp>
            <p:cxnSp>
              <p:nvCxnSpPr>
                <p:cNvPr id="95" name="Elbow Connector 94"/>
                <p:cNvCxnSpPr/>
                <p:nvPr/>
              </p:nvCxnSpPr>
              <p:spPr bwMode="auto">
                <a:xfrm rot="5400000">
                  <a:off x="1367801" y="3020462"/>
                  <a:ext cx="1173985" cy="1780236"/>
                </a:xfrm>
                <a:prstGeom prst="bentConnector2">
                  <a:avLst/>
                </a:prstGeom>
                <a:solidFill>
                  <a:srgbClr val="99CCFF"/>
                </a:solidFill>
                <a:ln w="9525" cap="flat" cmpd="sng" algn="ctr">
                  <a:solidFill>
                    <a:schemeClr val="tx1"/>
                  </a:solidFill>
                  <a:prstDash val="solid"/>
                  <a:round/>
                  <a:headEnd type="none" w="med" len="med"/>
                  <a:tailEnd type="arrow"/>
                </a:ln>
                <a:effectLst/>
              </p:spPr>
            </p:cxnSp>
            <p:cxnSp>
              <p:nvCxnSpPr>
                <p:cNvPr id="112" name="Straight Arrow Connector 111"/>
                <p:cNvCxnSpPr/>
                <p:nvPr/>
              </p:nvCxnSpPr>
              <p:spPr bwMode="auto">
                <a:xfrm>
                  <a:off x="946298" y="2900208"/>
                  <a:ext cx="520996" cy="0"/>
                </a:xfrm>
                <a:prstGeom prst="straightConnector1">
                  <a:avLst/>
                </a:prstGeom>
                <a:solidFill>
                  <a:srgbClr val="99CCFF"/>
                </a:solidFill>
                <a:ln w="9525" cap="flat" cmpd="sng" algn="ctr">
                  <a:solidFill>
                    <a:schemeClr val="tx1"/>
                  </a:solidFill>
                  <a:prstDash val="solid"/>
                  <a:round/>
                  <a:headEnd type="none" w="med" len="med"/>
                  <a:tailEnd type="arrow"/>
                </a:ln>
                <a:effectLst/>
              </p:spPr>
            </p:cxnSp>
            <p:cxnSp>
              <p:nvCxnSpPr>
                <p:cNvPr id="114" name="Straight Arrow Connector 113"/>
                <p:cNvCxnSpPr/>
                <p:nvPr/>
              </p:nvCxnSpPr>
              <p:spPr bwMode="auto">
                <a:xfrm>
                  <a:off x="946298" y="3159219"/>
                  <a:ext cx="520996" cy="0"/>
                </a:xfrm>
                <a:prstGeom prst="straightConnector1">
                  <a:avLst/>
                </a:prstGeom>
                <a:solidFill>
                  <a:srgbClr val="99CCFF"/>
                </a:solidFill>
                <a:ln w="9525" cap="flat" cmpd="sng" algn="ctr">
                  <a:solidFill>
                    <a:schemeClr val="tx1"/>
                  </a:solidFill>
                  <a:prstDash val="solid"/>
                  <a:round/>
                  <a:headEnd type="none" w="med" len="med"/>
                  <a:tailEnd type="arrow"/>
                </a:ln>
                <a:effectLst/>
              </p:spPr>
            </p:cxnSp>
            <p:cxnSp>
              <p:nvCxnSpPr>
                <p:cNvPr id="118" name="Straight Arrow Connector 117"/>
                <p:cNvCxnSpPr/>
                <p:nvPr/>
              </p:nvCxnSpPr>
              <p:spPr bwMode="auto">
                <a:xfrm flipV="1">
                  <a:off x="946298" y="3753294"/>
                  <a:ext cx="520996" cy="1"/>
                </a:xfrm>
                <a:prstGeom prst="straightConnector1">
                  <a:avLst/>
                </a:prstGeom>
                <a:solidFill>
                  <a:srgbClr val="99CCFF"/>
                </a:solidFill>
                <a:ln w="9525" cap="flat" cmpd="sng" algn="ctr">
                  <a:solidFill>
                    <a:schemeClr val="tx1"/>
                  </a:solidFill>
                  <a:prstDash val="solid"/>
                  <a:round/>
                  <a:headEnd type="none" w="med" len="med"/>
                  <a:tailEnd type="arrow"/>
                </a:ln>
                <a:effectLst/>
              </p:spPr>
            </p:cxnSp>
            <p:cxnSp>
              <p:nvCxnSpPr>
                <p:cNvPr id="121" name="Straight Arrow Connector 120"/>
                <p:cNvCxnSpPr/>
                <p:nvPr/>
              </p:nvCxnSpPr>
              <p:spPr bwMode="auto">
                <a:xfrm>
                  <a:off x="946298" y="3507807"/>
                  <a:ext cx="520996" cy="0"/>
                </a:xfrm>
                <a:prstGeom prst="straightConnector1">
                  <a:avLst/>
                </a:prstGeom>
                <a:solidFill>
                  <a:srgbClr val="99CCFF"/>
                </a:solidFill>
                <a:ln w="9525" cap="flat" cmpd="sng" algn="ctr">
                  <a:solidFill>
                    <a:schemeClr val="tx1"/>
                  </a:solidFill>
                  <a:prstDash val="solid"/>
                  <a:round/>
                  <a:headEnd type="none" w="med" len="med"/>
                  <a:tailEnd type="arrow"/>
                </a:ln>
                <a:effectLst/>
              </p:spPr>
            </p:cxnSp>
          </p:grpSp>
          <p:sp>
            <p:nvSpPr>
              <p:cNvPr id="123" name="TextBox 122"/>
              <p:cNvSpPr txBox="1"/>
              <p:nvPr/>
            </p:nvSpPr>
            <p:spPr>
              <a:xfrm>
                <a:off x="-21259" y="2811841"/>
                <a:ext cx="1401165" cy="328295"/>
              </a:xfrm>
              <a:prstGeom prst="rect">
                <a:avLst/>
              </a:prstGeom>
              <a:noFill/>
            </p:spPr>
            <p:txBody>
              <a:bodyPr wrap="square" rtlCol="0">
                <a:spAutoFit/>
              </a:bodyPr>
              <a:lstStyle/>
              <a:p>
                <a:r>
                  <a:rPr lang="en-US" sz="1000" dirty="0" smtClean="0"/>
                  <a:t>From GFX pipeline</a:t>
                </a:r>
                <a:endParaRPr lang="en-US" sz="1000" dirty="0"/>
              </a:p>
            </p:txBody>
          </p:sp>
          <p:sp>
            <p:nvSpPr>
              <p:cNvPr id="125" name="TextBox 124"/>
              <p:cNvSpPr txBox="1"/>
              <p:nvPr/>
            </p:nvSpPr>
            <p:spPr>
              <a:xfrm>
                <a:off x="-17721" y="3049304"/>
                <a:ext cx="1401165" cy="328295"/>
              </a:xfrm>
              <a:prstGeom prst="rect">
                <a:avLst/>
              </a:prstGeom>
              <a:noFill/>
            </p:spPr>
            <p:txBody>
              <a:bodyPr wrap="square" rtlCol="0">
                <a:spAutoFit/>
              </a:bodyPr>
              <a:lstStyle/>
              <a:p>
                <a:r>
                  <a:rPr lang="en-US" sz="1000" dirty="0" smtClean="0"/>
                  <a:t>From VID1 pipeline</a:t>
                </a:r>
                <a:endParaRPr lang="en-US" sz="1000" dirty="0"/>
              </a:p>
            </p:txBody>
          </p:sp>
          <p:sp>
            <p:nvSpPr>
              <p:cNvPr id="126" name="TextBox 125"/>
              <p:cNvSpPr txBox="1"/>
              <p:nvPr/>
            </p:nvSpPr>
            <p:spPr>
              <a:xfrm>
                <a:off x="-14183" y="3393099"/>
                <a:ext cx="1401165" cy="328295"/>
              </a:xfrm>
              <a:prstGeom prst="rect">
                <a:avLst/>
              </a:prstGeom>
              <a:noFill/>
            </p:spPr>
            <p:txBody>
              <a:bodyPr wrap="square" rtlCol="0">
                <a:spAutoFit/>
              </a:bodyPr>
              <a:lstStyle/>
              <a:p>
                <a:r>
                  <a:rPr lang="en-US" sz="1000" dirty="0" smtClean="0"/>
                  <a:t>From VID2 pipeline</a:t>
                </a:r>
                <a:endParaRPr lang="en-US" sz="1000" dirty="0"/>
              </a:p>
            </p:txBody>
          </p:sp>
          <p:sp>
            <p:nvSpPr>
              <p:cNvPr id="127" name="TextBox 126"/>
              <p:cNvSpPr txBox="1"/>
              <p:nvPr/>
            </p:nvSpPr>
            <p:spPr>
              <a:xfrm>
                <a:off x="-21278" y="3630563"/>
                <a:ext cx="1401165" cy="328295"/>
              </a:xfrm>
              <a:prstGeom prst="rect">
                <a:avLst/>
              </a:prstGeom>
              <a:noFill/>
            </p:spPr>
            <p:txBody>
              <a:bodyPr wrap="square" rtlCol="0">
                <a:spAutoFit/>
              </a:bodyPr>
              <a:lstStyle/>
              <a:p>
                <a:r>
                  <a:rPr lang="en-US" sz="1000" dirty="0" smtClean="0"/>
                  <a:t>From VID3 pipeline</a:t>
                </a:r>
                <a:endParaRPr lang="en-US" sz="1000" dirty="0"/>
              </a:p>
            </p:txBody>
          </p:sp>
          <p:sp>
            <p:nvSpPr>
              <p:cNvPr id="128" name="TextBox 127"/>
              <p:cNvSpPr txBox="1"/>
              <p:nvPr/>
            </p:nvSpPr>
            <p:spPr>
              <a:xfrm>
                <a:off x="329619" y="4364018"/>
                <a:ext cx="1232816" cy="328295"/>
              </a:xfrm>
              <a:prstGeom prst="rect">
                <a:avLst/>
              </a:prstGeom>
              <a:noFill/>
            </p:spPr>
            <p:txBody>
              <a:bodyPr wrap="square" rtlCol="0">
                <a:spAutoFit/>
              </a:bodyPr>
              <a:lstStyle/>
              <a:p>
                <a:r>
                  <a:rPr lang="en-US" sz="1000" dirty="0" smtClean="0"/>
                  <a:t>To WB pipeline</a:t>
                </a:r>
                <a:endParaRPr lang="en-US" sz="1000" dirty="0"/>
              </a:p>
            </p:txBody>
          </p:sp>
          <p:sp>
            <p:nvSpPr>
              <p:cNvPr id="131" name="Left Brace 130"/>
              <p:cNvSpPr/>
              <p:nvPr/>
            </p:nvSpPr>
            <p:spPr bwMode="auto">
              <a:xfrm>
                <a:off x="7522639" y="2715215"/>
                <a:ext cx="100101" cy="914400"/>
              </a:xfrm>
              <a:prstGeom prst="leftBrac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ＭＳ Ｐゴシック" pitchFamily="34" charset="-128"/>
                </a:endParaRPr>
              </a:p>
            </p:txBody>
          </p:sp>
          <p:cxnSp>
            <p:nvCxnSpPr>
              <p:cNvPr id="20" name="Straight Connector 19"/>
              <p:cNvCxnSpPr/>
              <p:nvPr/>
            </p:nvCxnSpPr>
            <p:spPr bwMode="auto">
              <a:xfrm>
                <a:off x="6385775" y="2264084"/>
                <a:ext cx="138230" cy="0"/>
              </a:xfrm>
              <a:prstGeom prst="line">
                <a:avLst/>
              </a:prstGeom>
              <a:solidFill>
                <a:srgbClr val="99CCFF"/>
              </a:solidFill>
              <a:ln w="9525" cap="flat" cmpd="sng" algn="ctr">
                <a:solidFill>
                  <a:schemeClr val="tx1"/>
                </a:solidFill>
                <a:prstDash val="solid"/>
                <a:round/>
                <a:headEnd type="none" w="med" len="med"/>
                <a:tailEnd type="none" w="med" len="med"/>
              </a:ln>
              <a:effectLst/>
            </p:spPr>
          </p:cxnSp>
        </p:grpSp>
      </p:grpSp>
    </p:spTree>
    <p:extLst>
      <p:ext uri="{BB962C8B-B14F-4D97-AF65-F5344CB8AC3E}">
        <p14:creationId xmlns:p14="http://schemas.microsoft.com/office/powerpoint/2010/main" val="1626721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Overlay Manger Capabilities</a:t>
            </a:r>
            <a:endParaRPr lang="en-US" dirty="0"/>
          </a:p>
        </p:txBody>
      </p:sp>
      <p:sp>
        <p:nvSpPr>
          <p:cNvPr id="3" name="Content Placeholder 2"/>
          <p:cNvSpPr>
            <a:spLocks noGrp="1"/>
          </p:cNvSpPr>
          <p:nvPr>
            <p:ph idx="1"/>
          </p:nvPr>
        </p:nvSpPr>
        <p:spPr>
          <a:xfrm>
            <a:off x="561975" y="518338"/>
            <a:ext cx="8248650" cy="3752435"/>
          </a:xfrm>
        </p:spPr>
        <p:txBody>
          <a:bodyPr/>
          <a:lstStyle/>
          <a:p>
            <a:r>
              <a:rPr lang="en-US" dirty="0" smtClean="0"/>
              <a:t>Z-Order: App can set the Ordering of layers</a:t>
            </a:r>
          </a:p>
          <a:p>
            <a:r>
              <a:rPr lang="en-US" dirty="0" smtClean="0"/>
              <a:t>Transparency color keys: Source and destination (can only be used with RGB and BITMAP formats)</a:t>
            </a:r>
          </a:p>
          <a:p>
            <a:r>
              <a:rPr lang="en-US" dirty="0" smtClean="0"/>
              <a:t>Alpha Blending: Global alpha blending and pixel level alpha blending</a:t>
            </a:r>
          </a:p>
          <a:p>
            <a:r>
              <a:rPr lang="en-US" dirty="0" smtClean="0"/>
              <a:t>Gamma Correction, temporal dithering and phase rotation</a:t>
            </a:r>
          </a:p>
          <a:p>
            <a:r>
              <a:rPr lang="en-US" dirty="0" smtClean="0"/>
              <a:t>Configurable output size and position of pipeline</a:t>
            </a:r>
          </a:p>
          <a:p>
            <a:r>
              <a:rPr lang="en-US" dirty="0"/>
              <a:t>Color Phase rotation unit is used to correct the LCD output colorimetry in case of non pure white backlight, it can also be used to convert RGB to YUV.</a:t>
            </a:r>
          </a:p>
          <a:p>
            <a:endParaRPr lang="en-US" dirty="0"/>
          </a:p>
        </p:txBody>
      </p:sp>
      <p:sp>
        <p:nvSpPr>
          <p:cNvPr id="4"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17</a:t>
            </a:fld>
            <a:endParaRPr lang="en-US" altLang="ja-JP"/>
          </a:p>
        </p:txBody>
      </p:sp>
    </p:spTree>
    <p:extLst>
      <p:ext uri="{BB962C8B-B14F-4D97-AF65-F5344CB8AC3E}">
        <p14:creationId xmlns:p14="http://schemas.microsoft.com/office/powerpoint/2010/main" val="4201092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Z-Order Example	</a:t>
            </a:r>
            <a:endParaRPr lang="en-US" dirty="0"/>
          </a:p>
        </p:txBody>
      </p:sp>
      <p:sp>
        <p:nvSpPr>
          <p:cNvPr id="4"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18</a:t>
            </a:fld>
            <a:endParaRPr lang="en-US" altLang="ja-JP"/>
          </a:p>
        </p:txBody>
      </p:sp>
      <p:pic>
        <p:nvPicPr>
          <p:cNvPr id="5" name="Picture 2" descr="C:\Users\a0132237\Documents\Presentations\Zorder2.jpg"/>
          <p:cNvPicPr>
            <a:picLocks noGrp="1" noChangeAspect="1" noChangeArrowheads="1"/>
          </p:cNvPicPr>
          <p:nvPr>
            <p:ph idx="1"/>
          </p:nvPr>
        </p:nvPicPr>
        <p:blipFill>
          <a:blip r:embed="rId2" cstate="print"/>
          <a:srcRect/>
          <a:stretch>
            <a:fillRect/>
          </a:stretch>
        </p:blipFill>
        <p:spPr bwMode="auto">
          <a:xfrm>
            <a:off x="683260" y="775097"/>
            <a:ext cx="8006080" cy="3752850"/>
          </a:xfrm>
          <a:prstGeom prst="rect">
            <a:avLst/>
          </a:prstGeom>
          <a:noFill/>
        </p:spPr>
      </p:pic>
    </p:spTree>
    <p:extLst>
      <p:ext uri="{BB962C8B-B14F-4D97-AF65-F5344CB8AC3E}">
        <p14:creationId xmlns:p14="http://schemas.microsoft.com/office/powerpoint/2010/main" val="3639098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Keying Examples</a:t>
            </a:r>
            <a:endParaRPr lang="en-US" dirty="0"/>
          </a:p>
        </p:txBody>
      </p:sp>
      <p:sp>
        <p:nvSpPr>
          <p:cNvPr id="3" name="Content Placeholder 2"/>
          <p:cNvSpPr>
            <a:spLocks noGrp="1"/>
          </p:cNvSpPr>
          <p:nvPr>
            <p:ph idx="1"/>
          </p:nvPr>
        </p:nvSpPr>
        <p:spPr>
          <a:xfrm>
            <a:off x="561975" y="462517"/>
            <a:ext cx="8248650" cy="3808256"/>
          </a:xfrm>
        </p:spPr>
        <p:txBody>
          <a:bodyPr/>
          <a:lstStyle/>
          <a:p>
            <a:r>
              <a:rPr lang="en-US" dirty="0" smtClean="0"/>
              <a:t>Source Transparency</a:t>
            </a:r>
            <a:endParaRPr lang="en-US" dirty="0"/>
          </a:p>
        </p:txBody>
      </p:sp>
      <p:sp>
        <p:nvSpPr>
          <p:cNvPr id="4"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z="800" smtClean="0"/>
              <a:pPr>
                <a:defRPr/>
              </a:pPr>
              <a:t>19</a:t>
            </a:fld>
            <a:endParaRPr lang="en-US" altLang="ja-JP" sz="800" dirty="0"/>
          </a:p>
        </p:txBody>
      </p:sp>
      <p:pic>
        <p:nvPicPr>
          <p:cNvPr id="1167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4" y="875110"/>
            <a:ext cx="6124575" cy="3393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2886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Agenda</a:t>
            </a:r>
            <a:endParaRPr lang="en-US" dirty="0"/>
          </a:p>
        </p:txBody>
      </p:sp>
      <p:sp>
        <p:nvSpPr>
          <p:cNvPr id="3" name="Content Placeholder 2"/>
          <p:cNvSpPr>
            <a:spLocks noGrp="1"/>
          </p:cNvSpPr>
          <p:nvPr>
            <p:ph idx="1"/>
          </p:nvPr>
        </p:nvSpPr>
        <p:spPr>
          <a:xfrm>
            <a:off x="561975" y="518337"/>
            <a:ext cx="8248650" cy="4019107"/>
          </a:xfrm>
        </p:spPr>
        <p:txBody>
          <a:bodyPr/>
          <a:lstStyle/>
          <a:p>
            <a:pPr eaLnBrk="1" hangingPunct="1"/>
            <a:r>
              <a:rPr lang="en-US" sz="2400" dirty="0"/>
              <a:t>DSS </a:t>
            </a:r>
            <a:r>
              <a:rPr lang="en-US" sz="2400" dirty="0" smtClean="0"/>
              <a:t>Hardware Overview</a:t>
            </a:r>
            <a:endParaRPr lang="en-US" sz="2400" dirty="0"/>
          </a:p>
          <a:p>
            <a:pPr lvl="1" eaLnBrk="1" hangingPunct="1"/>
            <a:r>
              <a:rPr lang="en-US" dirty="0"/>
              <a:t>Display Controller</a:t>
            </a:r>
          </a:p>
          <a:p>
            <a:pPr lvl="1" eaLnBrk="1" hangingPunct="1"/>
            <a:r>
              <a:rPr lang="en-US" dirty="0"/>
              <a:t>Pipelines</a:t>
            </a:r>
          </a:p>
          <a:p>
            <a:pPr lvl="1" eaLnBrk="1" hangingPunct="1"/>
            <a:r>
              <a:rPr lang="en-US" dirty="0"/>
              <a:t>Overlay Manager</a:t>
            </a:r>
          </a:p>
          <a:p>
            <a:pPr lvl="1" eaLnBrk="1" hangingPunct="1"/>
            <a:r>
              <a:rPr lang="en-US" dirty="0"/>
              <a:t>Interfaces</a:t>
            </a:r>
          </a:p>
          <a:p>
            <a:pPr eaLnBrk="1" hangingPunct="1"/>
            <a:r>
              <a:rPr lang="en-US" sz="2400" dirty="0"/>
              <a:t>DSS Capabilities</a:t>
            </a:r>
          </a:p>
          <a:p>
            <a:pPr lvl="1" eaLnBrk="1" hangingPunct="1"/>
            <a:r>
              <a:rPr lang="en-US" dirty="0"/>
              <a:t>Scaling Capabilities</a:t>
            </a:r>
          </a:p>
          <a:p>
            <a:pPr lvl="1" eaLnBrk="1" hangingPunct="1"/>
            <a:r>
              <a:rPr lang="en-US" dirty="0"/>
              <a:t>Overlaying capabilities</a:t>
            </a:r>
          </a:p>
          <a:p>
            <a:r>
              <a:rPr lang="en-US" sz="2400" dirty="0" smtClean="0"/>
              <a:t>DSS Software</a:t>
            </a:r>
            <a:endParaRPr lang="en-US" sz="2400" dirty="0"/>
          </a:p>
          <a:p>
            <a:pPr lvl="1"/>
            <a:r>
              <a:rPr lang="en-US" dirty="0" smtClean="0"/>
              <a:t>FVID2 Driver Architecture</a:t>
            </a:r>
          </a:p>
        </p:txBody>
      </p:sp>
      <p:sp>
        <p:nvSpPr>
          <p:cNvPr id="4"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2</a:t>
            </a:fld>
            <a:endParaRPr lang="en-US" altLang="ja-JP"/>
          </a:p>
        </p:txBody>
      </p:sp>
    </p:spTree>
    <p:extLst>
      <p:ext uri="{BB962C8B-B14F-4D97-AF65-F5344CB8AC3E}">
        <p14:creationId xmlns:p14="http://schemas.microsoft.com/office/powerpoint/2010/main" val="39942172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Color keying Examples cont..	</a:t>
            </a:r>
            <a:endParaRPr lang="en-US" dirty="0"/>
          </a:p>
        </p:txBody>
      </p:sp>
      <p:sp>
        <p:nvSpPr>
          <p:cNvPr id="3" name="Content Placeholder 2"/>
          <p:cNvSpPr>
            <a:spLocks noGrp="1"/>
          </p:cNvSpPr>
          <p:nvPr>
            <p:ph idx="1"/>
          </p:nvPr>
        </p:nvSpPr>
        <p:spPr>
          <a:xfrm>
            <a:off x="561975" y="542261"/>
            <a:ext cx="8248650" cy="3728512"/>
          </a:xfrm>
        </p:spPr>
        <p:txBody>
          <a:bodyPr/>
          <a:lstStyle/>
          <a:p>
            <a:r>
              <a:rPr lang="en-US" dirty="0" smtClean="0"/>
              <a:t>Destination Transparency</a:t>
            </a:r>
            <a:endParaRPr lang="en-US" dirty="0"/>
          </a:p>
        </p:txBody>
      </p:sp>
      <p:sp>
        <p:nvSpPr>
          <p:cNvPr id="4"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z="800" smtClean="0"/>
              <a:pPr>
                <a:defRPr/>
              </a:pPr>
              <a:t>20</a:t>
            </a:fld>
            <a:endParaRPr lang="en-US" altLang="ja-JP" sz="800" dirty="0"/>
          </a:p>
        </p:txBody>
      </p:sp>
      <p:pic>
        <p:nvPicPr>
          <p:cNvPr id="1177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1039416"/>
            <a:ext cx="6324600" cy="3064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56083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1332310"/>
            <a:ext cx="9144000" cy="1453753"/>
          </a:xfrm>
        </p:spPr>
        <p:txBody>
          <a:bodyPr/>
          <a:lstStyle/>
          <a:p>
            <a:pPr algn="ctr"/>
            <a:r>
              <a:rPr lang="en-US" sz="4400" b="0" dirty="0" smtClean="0"/>
              <a:t>DSS</a:t>
            </a:r>
            <a:r>
              <a:rPr lang="en-US" sz="4400" b="0" dirty="0" smtClean="0">
                <a:solidFill>
                  <a:srgbClr val="FF0000"/>
                </a:solidFill>
              </a:rPr>
              <a:t> Driver Overview</a:t>
            </a:r>
            <a:br>
              <a:rPr lang="en-US" sz="4400" b="0" dirty="0" smtClean="0">
                <a:solidFill>
                  <a:srgbClr val="FF0000"/>
                </a:solidFill>
              </a:rPr>
            </a:br>
            <a:r>
              <a:rPr lang="en-US" sz="4400" b="0" dirty="0" smtClean="0">
                <a:solidFill>
                  <a:srgbClr val="FF0000"/>
                </a:solidFill>
              </a:rPr>
              <a:t>(based on FVID2 Interface)</a:t>
            </a:r>
          </a:p>
        </p:txBody>
      </p:sp>
      <p:sp>
        <p:nvSpPr>
          <p:cNvPr id="24579" name="Slide Number Placeholder 3"/>
          <p:cNvSpPr>
            <a:spLocks noGrp="1"/>
          </p:cNvSpPr>
          <p:nvPr>
            <p:ph type="sldNum" sz="quarter" idx="4294967295"/>
          </p:nvPr>
        </p:nvSpPr>
        <p:spPr bwMode="auto">
          <a:xfrm>
            <a:off x="7694614" y="4529138"/>
            <a:ext cx="1081087" cy="1547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defRPr>
            </a:lvl1pPr>
            <a:lvl2pPr marL="742950" indent="-285750" eaLnBrk="0" hangingPunct="0">
              <a:defRPr sz="1400" b="1">
                <a:solidFill>
                  <a:schemeClr val="tx1"/>
                </a:solidFill>
                <a:latin typeface="Arial" charset="0"/>
              </a:defRPr>
            </a:lvl2pPr>
            <a:lvl3pPr marL="1143000" indent="-228600" eaLnBrk="0" hangingPunct="0">
              <a:defRPr sz="1400" b="1">
                <a:solidFill>
                  <a:schemeClr val="tx1"/>
                </a:solidFill>
                <a:latin typeface="Arial" charset="0"/>
              </a:defRPr>
            </a:lvl3pPr>
            <a:lvl4pPr marL="1600200" indent="-228600" eaLnBrk="0" hangingPunct="0">
              <a:defRPr sz="1400" b="1">
                <a:solidFill>
                  <a:schemeClr val="tx1"/>
                </a:solidFill>
                <a:latin typeface="Arial" charset="0"/>
              </a:defRPr>
            </a:lvl4pPr>
            <a:lvl5pPr marL="2057400" indent="-228600" eaLnBrk="0" hangingPunct="0">
              <a:defRPr sz="1400" b="1">
                <a:solidFill>
                  <a:schemeClr val="tx1"/>
                </a:solidFill>
                <a:latin typeface="Arial" charset="0"/>
              </a:defRPr>
            </a:lvl5pPr>
            <a:lvl6pPr marL="2514600" indent="-228600" algn="ctr" eaLnBrk="0" fontAlgn="base" hangingPunct="0">
              <a:spcBef>
                <a:spcPct val="0"/>
              </a:spcBef>
              <a:spcAft>
                <a:spcPct val="0"/>
              </a:spcAft>
              <a:defRPr sz="1400" b="1">
                <a:solidFill>
                  <a:schemeClr val="tx1"/>
                </a:solidFill>
                <a:latin typeface="Arial" charset="0"/>
              </a:defRPr>
            </a:lvl6pPr>
            <a:lvl7pPr marL="2971800" indent="-228600" algn="ctr" eaLnBrk="0" fontAlgn="base" hangingPunct="0">
              <a:spcBef>
                <a:spcPct val="0"/>
              </a:spcBef>
              <a:spcAft>
                <a:spcPct val="0"/>
              </a:spcAft>
              <a:defRPr sz="1400" b="1">
                <a:solidFill>
                  <a:schemeClr val="tx1"/>
                </a:solidFill>
                <a:latin typeface="Arial" charset="0"/>
              </a:defRPr>
            </a:lvl7pPr>
            <a:lvl8pPr marL="3429000" indent="-228600" algn="ctr" eaLnBrk="0" fontAlgn="base" hangingPunct="0">
              <a:spcBef>
                <a:spcPct val="0"/>
              </a:spcBef>
              <a:spcAft>
                <a:spcPct val="0"/>
              </a:spcAft>
              <a:defRPr sz="1400" b="1">
                <a:solidFill>
                  <a:schemeClr val="tx1"/>
                </a:solidFill>
                <a:latin typeface="Arial" charset="0"/>
              </a:defRPr>
            </a:lvl8pPr>
            <a:lvl9pPr marL="3886200" indent="-228600" algn="ctr" eaLnBrk="0" fontAlgn="base" hangingPunct="0">
              <a:spcBef>
                <a:spcPct val="0"/>
              </a:spcBef>
              <a:spcAft>
                <a:spcPct val="0"/>
              </a:spcAft>
              <a:defRPr sz="1400" b="1">
                <a:solidFill>
                  <a:schemeClr val="tx1"/>
                </a:solidFill>
                <a:latin typeface="Arial" charset="0"/>
              </a:defRPr>
            </a:lvl9pPr>
          </a:lstStyle>
          <a:p>
            <a:pPr eaLnBrk="1" hangingPunct="1"/>
            <a:fld id="{F40A587C-8065-4D98-8B55-7A2F071D7991}" type="slidenum">
              <a:rPr lang="ja-JP" altLang="en-US" sz="800">
                <a:ea typeface="ＭＳ Ｐゴシック" pitchFamily="34" charset="-128"/>
              </a:rPr>
              <a:pPr eaLnBrk="1" hangingPunct="1"/>
              <a:t>21</a:t>
            </a:fld>
            <a:endParaRPr lang="en-US" altLang="ja-JP" sz="800" dirty="0">
              <a:ea typeface="ＭＳ Ｐゴシック" pitchFamily="34" charset="-128"/>
            </a:endParaRPr>
          </a:p>
        </p:txBody>
      </p:sp>
    </p:spTree>
    <p:extLst>
      <p:ext uri="{BB962C8B-B14F-4D97-AF65-F5344CB8AC3E}">
        <p14:creationId xmlns:p14="http://schemas.microsoft.com/office/powerpoint/2010/main" val="1518101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7694614" y="4529138"/>
            <a:ext cx="1081087" cy="154781"/>
          </a:xfrm>
          <a:prstGeom prst="rect">
            <a:avLst/>
          </a:prstGeom>
        </p:spPr>
        <p:txBody>
          <a:bodyPr/>
          <a:lstStyle/>
          <a:p>
            <a:fld id="{3FB58823-690F-4DB9-B623-7FDA93B7CB28}" type="slidenum">
              <a:rPr lang="en-US" sz="800"/>
              <a:pPr/>
              <a:t>22</a:t>
            </a:fld>
            <a:endParaRPr lang="en-US" sz="800" dirty="0"/>
          </a:p>
        </p:txBody>
      </p:sp>
      <p:sp>
        <p:nvSpPr>
          <p:cNvPr id="378882" name="Rectangle 2"/>
          <p:cNvSpPr>
            <a:spLocks noGrp="1" noChangeArrowheads="1"/>
          </p:cNvSpPr>
          <p:nvPr>
            <p:ph type="title"/>
          </p:nvPr>
        </p:nvSpPr>
        <p:spPr/>
        <p:txBody>
          <a:bodyPr/>
          <a:lstStyle/>
          <a:p>
            <a:r>
              <a:rPr lang="en-US" dirty="0" smtClean="0"/>
              <a:t>FVID2 Introduction</a:t>
            </a:r>
            <a:endParaRPr lang="en-US" dirty="0"/>
          </a:p>
        </p:txBody>
      </p:sp>
      <p:sp>
        <p:nvSpPr>
          <p:cNvPr id="378883" name="Rectangle 3"/>
          <p:cNvSpPr>
            <a:spLocks noGrp="1" noChangeArrowheads="1"/>
          </p:cNvSpPr>
          <p:nvPr>
            <p:ph type="body" idx="1"/>
          </p:nvPr>
        </p:nvSpPr>
        <p:spPr/>
        <p:txBody>
          <a:bodyPr/>
          <a:lstStyle/>
          <a:p>
            <a:pPr>
              <a:lnSpc>
                <a:spcPct val="90000"/>
              </a:lnSpc>
            </a:pPr>
            <a:r>
              <a:rPr lang="en-US" sz="2000" dirty="0"/>
              <a:t>What is FVID2? </a:t>
            </a:r>
          </a:p>
          <a:p>
            <a:pPr lvl="1">
              <a:lnSpc>
                <a:spcPct val="90000"/>
              </a:lnSpc>
            </a:pPr>
            <a:r>
              <a:rPr lang="en-US" sz="1800" dirty="0"/>
              <a:t>Next version of FVID and it addresses the different limitations of FVID </a:t>
            </a:r>
          </a:p>
          <a:p>
            <a:pPr lvl="1">
              <a:lnSpc>
                <a:spcPct val="90000"/>
              </a:lnSpc>
            </a:pPr>
            <a:r>
              <a:rPr lang="en-US" sz="1800" dirty="0"/>
              <a:t>Provides interface to streaming operations like queuing of buffers to driver and getting back a buffer from the driver </a:t>
            </a:r>
          </a:p>
          <a:p>
            <a:pPr lvl="1">
              <a:lnSpc>
                <a:spcPct val="90000"/>
              </a:lnSpc>
            </a:pPr>
            <a:r>
              <a:rPr lang="en-US" sz="1800" dirty="0"/>
              <a:t>Abstracts the underlying hardware for the video application with a standard set of interface</a:t>
            </a:r>
          </a:p>
          <a:p>
            <a:pPr lvl="1">
              <a:lnSpc>
                <a:spcPct val="90000"/>
              </a:lnSpc>
            </a:pPr>
            <a:r>
              <a:rPr lang="en-US" sz="1800" dirty="0"/>
              <a:t>Gives a same look and feel for video applications across different SOC</a:t>
            </a:r>
          </a:p>
          <a:p>
            <a:pPr lvl="1">
              <a:lnSpc>
                <a:spcPct val="90000"/>
              </a:lnSpc>
            </a:pPr>
            <a:r>
              <a:rPr lang="en-US" sz="1800" dirty="0"/>
              <a:t>Interface is independent of OS/Hardware/Driver</a:t>
            </a:r>
          </a:p>
          <a:p>
            <a:pPr lvl="1">
              <a:lnSpc>
                <a:spcPct val="90000"/>
              </a:lnSpc>
            </a:pPr>
            <a:r>
              <a:rPr lang="en-US" sz="1800" dirty="0"/>
              <a:t>FVID2 is currently supported on </a:t>
            </a:r>
            <a:r>
              <a:rPr lang="en-US" sz="1800" dirty="0" smtClean="0"/>
              <a:t>BIOS6</a:t>
            </a:r>
            <a:endParaRPr lang="en-US" sz="1800" dirty="0"/>
          </a:p>
          <a:p>
            <a:pPr>
              <a:lnSpc>
                <a:spcPct val="90000"/>
              </a:lnSpc>
            </a:pPr>
            <a:r>
              <a:rPr lang="en-US" sz="2000" dirty="0"/>
              <a:t>What is not FVID2?</a:t>
            </a:r>
          </a:p>
          <a:p>
            <a:pPr lvl="1">
              <a:lnSpc>
                <a:spcPct val="90000"/>
              </a:lnSpc>
            </a:pPr>
            <a:r>
              <a:rPr lang="en-US" sz="1800" dirty="0"/>
              <a:t>Not the actual driver</a:t>
            </a:r>
          </a:p>
          <a:p>
            <a:pPr lvl="1">
              <a:lnSpc>
                <a:spcPct val="90000"/>
              </a:lnSpc>
            </a:pPr>
            <a:r>
              <a:rPr lang="en-US" sz="1800" dirty="0"/>
              <a:t>Does not define hardware specific APIs and structures</a:t>
            </a:r>
          </a:p>
        </p:txBody>
      </p:sp>
    </p:spTree>
    <p:extLst>
      <p:ext uri="{BB962C8B-B14F-4D97-AF65-F5344CB8AC3E}">
        <p14:creationId xmlns:p14="http://schemas.microsoft.com/office/powerpoint/2010/main" val="4135611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7694614" y="4529138"/>
            <a:ext cx="1081087" cy="154781"/>
          </a:xfrm>
          <a:prstGeom prst="rect">
            <a:avLst/>
          </a:prstGeom>
        </p:spPr>
        <p:txBody>
          <a:bodyPr/>
          <a:lstStyle/>
          <a:p>
            <a:fld id="{11EF8959-77DF-4F7A-BD0B-B299E8289DC7}" type="slidenum">
              <a:rPr lang="en-US" sz="800"/>
              <a:pPr/>
              <a:t>23</a:t>
            </a:fld>
            <a:endParaRPr lang="en-US" sz="800" dirty="0"/>
          </a:p>
        </p:txBody>
      </p:sp>
      <p:sp>
        <p:nvSpPr>
          <p:cNvPr id="384002" name="Rectangle 2"/>
          <p:cNvSpPr>
            <a:spLocks noGrp="1" noChangeArrowheads="1"/>
          </p:cNvSpPr>
          <p:nvPr>
            <p:ph type="title"/>
          </p:nvPr>
        </p:nvSpPr>
        <p:spPr/>
        <p:txBody>
          <a:bodyPr/>
          <a:lstStyle/>
          <a:p>
            <a:r>
              <a:rPr lang="en-US"/>
              <a:t>Understanding FVID2 - Interfaces</a:t>
            </a:r>
          </a:p>
        </p:txBody>
      </p:sp>
      <p:sp>
        <p:nvSpPr>
          <p:cNvPr id="384003" name="Rectangle 3"/>
          <p:cNvSpPr>
            <a:spLocks noGrp="1" noChangeArrowheads="1"/>
          </p:cNvSpPr>
          <p:nvPr>
            <p:ph type="body" idx="1"/>
          </p:nvPr>
        </p:nvSpPr>
        <p:spPr/>
        <p:txBody>
          <a:bodyPr/>
          <a:lstStyle/>
          <a:p>
            <a:pPr>
              <a:lnSpc>
                <a:spcPct val="80000"/>
              </a:lnSpc>
            </a:pPr>
            <a:r>
              <a:rPr lang="en-US" sz="1400" i="1" dirty="0"/>
              <a:t>FVID2_init</a:t>
            </a:r>
          </a:p>
          <a:p>
            <a:pPr lvl="1">
              <a:lnSpc>
                <a:spcPct val="80000"/>
              </a:lnSpc>
            </a:pPr>
            <a:r>
              <a:rPr lang="en-US" sz="1200" dirty="0"/>
              <a:t>Initializes the drivers and the hardware. Should be called before calling any of the FVID2 functions</a:t>
            </a:r>
          </a:p>
          <a:p>
            <a:pPr>
              <a:lnSpc>
                <a:spcPct val="80000"/>
              </a:lnSpc>
            </a:pPr>
            <a:r>
              <a:rPr lang="en-US" sz="1400" i="1" dirty="0"/>
              <a:t>FVID2_deInit</a:t>
            </a:r>
          </a:p>
          <a:p>
            <a:pPr lvl="1">
              <a:lnSpc>
                <a:spcPct val="80000"/>
              </a:lnSpc>
            </a:pPr>
            <a:r>
              <a:rPr lang="en-US" sz="1200" dirty="0"/>
              <a:t>Un-initializes the drivers and the hardware</a:t>
            </a:r>
          </a:p>
          <a:p>
            <a:pPr>
              <a:lnSpc>
                <a:spcPct val="80000"/>
              </a:lnSpc>
            </a:pPr>
            <a:r>
              <a:rPr lang="en-US" sz="1400" i="1" dirty="0"/>
              <a:t>FVID2_create</a:t>
            </a:r>
          </a:p>
          <a:p>
            <a:pPr lvl="1">
              <a:lnSpc>
                <a:spcPct val="80000"/>
              </a:lnSpc>
            </a:pPr>
            <a:r>
              <a:rPr lang="en-US" sz="1200" dirty="0"/>
              <a:t>Opens a instance/channel video driver</a:t>
            </a:r>
          </a:p>
          <a:p>
            <a:pPr>
              <a:lnSpc>
                <a:spcPct val="80000"/>
              </a:lnSpc>
            </a:pPr>
            <a:r>
              <a:rPr lang="en-US" sz="1400" i="1" dirty="0"/>
              <a:t>FVID2_delete</a:t>
            </a:r>
          </a:p>
          <a:p>
            <a:pPr lvl="1">
              <a:lnSpc>
                <a:spcPct val="80000"/>
              </a:lnSpc>
            </a:pPr>
            <a:r>
              <a:rPr lang="en-US" sz="1200" dirty="0"/>
              <a:t>Closes a instance/channel of a video driver</a:t>
            </a:r>
          </a:p>
          <a:p>
            <a:pPr>
              <a:lnSpc>
                <a:spcPct val="80000"/>
              </a:lnSpc>
            </a:pPr>
            <a:r>
              <a:rPr lang="en-US" sz="1400" i="1" dirty="0"/>
              <a:t>FVID2_control</a:t>
            </a:r>
          </a:p>
          <a:p>
            <a:pPr lvl="1">
              <a:lnSpc>
                <a:spcPct val="80000"/>
              </a:lnSpc>
            </a:pPr>
            <a:r>
              <a:rPr lang="en-US" sz="1200" dirty="0"/>
              <a:t>To send standard (set/get format, </a:t>
            </a:r>
            <a:r>
              <a:rPr lang="en-US" sz="1200" dirty="0" err="1"/>
              <a:t>alloc</a:t>
            </a:r>
            <a:r>
              <a:rPr lang="en-US" sz="1200" dirty="0"/>
              <a:t>/free buffers etc..) or device/driver specific control commands to  video driver</a:t>
            </a:r>
          </a:p>
          <a:p>
            <a:pPr>
              <a:lnSpc>
                <a:spcPct val="80000"/>
              </a:lnSpc>
            </a:pPr>
            <a:r>
              <a:rPr lang="en-US" sz="1400" i="1" dirty="0"/>
              <a:t>FVID2_queue</a:t>
            </a:r>
          </a:p>
          <a:p>
            <a:pPr lvl="1">
              <a:lnSpc>
                <a:spcPct val="80000"/>
              </a:lnSpc>
            </a:pPr>
            <a:r>
              <a:rPr lang="en-US" sz="1200" dirty="0"/>
              <a:t>Submit a video buffer to video driver. Used in display/capture drivers</a:t>
            </a:r>
          </a:p>
          <a:p>
            <a:pPr>
              <a:lnSpc>
                <a:spcPct val="80000"/>
              </a:lnSpc>
            </a:pPr>
            <a:r>
              <a:rPr lang="en-US" sz="1400" i="1" dirty="0"/>
              <a:t>FVID2_dequeue</a:t>
            </a:r>
          </a:p>
          <a:p>
            <a:pPr lvl="1">
              <a:lnSpc>
                <a:spcPct val="80000"/>
              </a:lnSpc>
            </a:pPr>
            <a:r>
              <a:rPr lang="en-US" sz="1200" dirty="0"/>
              <a:t>Get back a video buffer from the video driver. Used in display/capture </a:t>
            </a:r>
            <a:r>
              <a:rPr lang="en-US" sz="1200" dirty="0" smtClean="0"/>
              <a:t>drivers</a:t>
            </a:r>
            <a:endParaRPr lang="en-US" sz="1200" dirty="0"/>
          </a:p>
        </p:txBody>
      </p:sp>
    </p:spTree>
    <p:extLst>
      <p:ext uri="{BB962C8B-B14F-4D97-AF65-F5344CB8AC3E}">
        <p14:creationId xmlns:p14="http://schemas.microsoft.com/office/powerpoint/2010/main" val="39636958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7694614" y="4538663"/>
            <a:ext cx="1081087" cy="154781"/>
          </a:xfrm>
          <a:prstGeom prst="rect">
            <a:avLst/>
          </a:prstGeom>
        </p:spPr>
        <p:txBody>
          <a:bodyPr/>
          <a:lstStyle/>
          <a:p>
            <a:fld id="{11EF8959-77DF-4F7A-BD0B-B299E8289DC7}" type="slidenum">
              <a:rPr lang="en-US"/>
              <a:pPr/>
              <a:t>24</a:t>
            </a:fld>
            <a:endParaRPr lang="en-US"/>
          </a:p>
        </p:txBody>
      </p:sp>
      <p:sp>
        <p:nvSpPr>
          <p:cNvPr id="384002" name="Rectangle 2"/>
          <p:cNvSpPr>
            <a:spLocks noGrp="1" noChangeArrowheads="1"/>
          </p:cNvSpPr>
          <p:nvPr>
            <p:ph type="title"/>
          </p:nvPr>
        </p:nvSpPr>
        <p:spPr/>
        <p:txBody>
          <a:bodyPr/>
          <a:lstStyle/>
          <a:p>
            <a:r>
              <a:rPr lang="en-US" dirty="0"/>
              <a:t>Understanding FVID2 </a:t>
            </a:r>
            <a:r>
              <a:rPr lang="en-US" dirty="0" smtClean="0"/>
              <a:t>– Interfaces Contd.</a:t>
            </a:r>
            <a:endParaRPr lang="en-US" dirty="0"/>
          </a:p>
        </p:txBody>
      </p:sp>
      <p:sp>
        <p:nvSpPr>
          <p:cNvPr id="384003" name="Rectangle 3"/>
          <p:cNvSpPr>
            <a:spLocks noGrp="1" noChangeArrowheads="1"/>
          </p:cNvSpPr>
          <p:nvPr>
            <p:ph type="body" idx="1"/>
          </p:nvPr>
        </p:nvSpPr>
        <p:spPr/>
        <p:txBody>
          <a:bodyPr/>
          <a:lstStyle/>
          <a:p>
            <a:pPr>
              <a:lnSpc>
                <a:spcPct val="80000"/>
              </a:lnSpc>
            </a:pPr>
            <a:r>
              <a:rPr lang="en-US" sz="1400" i="1" dirty="0"/>
              <a:t>FVID2_processFrames</a:t>
            </a:r>
          </a:p>
          <a:p>
            <a:pPr lvl="1">
              <a:lnSpc>
                <a:spcPct val="80000"/>
              </a:lnSpc>
            </a:pPr>
            <a:r>
              <a:rPr lang="en-US" sz="1200" dirty="0"/>
              <a:t>Submit video buffers to video driver for processing. Used only in M2M drivers</a:t>
            </a:r>
          </a:p>
          <a:p>
            <a:pPr>
              <a:lnSpc>
                <a:spcPct val="80000"/>
              </a:lnSpc>
            </a:pPr>
            <a:r>
              <a:rPr lang="en-US" sz="1400" i="1" dirty="0"/>
              <a:t>FVID2_getProcessedFrames</a:t>
            </a:r>
          </a:p>
          <a:p>
            <a:pPr lvl="1">
              <a:lnSpc>
                <a:spcPct val="80000"/>
              </a:lnSpc>
            </a:pPr>
            <a:r>
              <a:rPr lang="en-US" sz="1200" dirty="0"/>
              <a:t>Get back the processed video buffers from video driver. Used only in M2M drivers</a:t>
            </a:r>
          </a:p>
          <a:p>
            <a:pPr>
              <a:lnSpc>
                <a:spcPct val="80000"/>
              </a:lnSpc>
            </a:pPr>
            <a:r>
              <a:rPr lang="en-US" sz="1400" i="1" dirty="0"/>
              <a:t>FVID2_start</a:t>
            </a:r>
          </a:p>
          <a:p>
            <a:pPr lvl="1">
              <a:lnSpc>
                <a:spcPct val="80000"/>
              </a:lnSpc>
            </a:pPr>
            <a:r>
              <a:rPr lang="en-US" sz="1200" dirty="0"/>
              <a:t>Start video capture or display operation. Not used in M2M drivers</a:t>
            </a:r>
          </a:p>
          <a:p>
            <a:pPr>
              <a:lnSpc>
                <a:spcPct val="80000"/>
              </a:lnSpc>
            </a:pPr>
            <a:r>
              <a:rPr lang="en-US" sz="1400" i="1" dirty="0"/>
              <a:t>FVID2_stop</a:t>
            </a:r>
          </a:p>
          <a:p>
            <a:pPr lvl="1">
              <a:lnSpc>
                <a:spcPct val="80000"/>
              </a:lnSpc>
            </a:pPr>
            <a:r>
              <a:rPr lang="en-US" sz="1200" dirty="0"/>
              <a:t>Stop video capture or display operation. Not used in M2M drivers</a:t>
            </a:r>
          </a:p>
        </p:txBody>
      </p:sp>
    </p:spTree>
    <p:extLst>
      <p:ext uri="{BB962C8B-B14F-4D97-AF65-F5344CB8AC3E}">
        <p14:creationId xmlns:p14="http://schemas.microsoft.com/office/powerpoint/2010/main" val="42799438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solidFill>
                  <a:srgbClr val="FF0000"/>
                </a:solidFill>
              </a:rPr>
              <a:t>Typical Application Flow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014" y="708725"/>
            <a:ext cx="5308723" cy="3813048"/>
          </a:xfrm>
          <a:prstGeom prst="rect">
            <a:avLst/>
          </a:prstGeom>
        </p:spPr>
      </p:pic>
      <p:sp>
        <p:nvSpPr>
          <p:cNvPr id="4" name="Slide Number Placeholder 5"/>
          <p:cNvSpPr>
            <a:spLocks noGrp="1"/>
          </p:cNvSpPr>
          <p:nvPr>
            <p:ph type="sldNum" sz="quarter" idx="4294967295"/>
          </p:nvPr>
        </p:nvSpPr>
        <p:spPr>
          <a:xfrm>
            <a:off x="7694614" y="4529138"/>
            <a:ext cx="1081087" cy="154781"/>
          </a:xfrm>
          <a:prstGeom prst="rect">
            <a:avLst/>
          </a:prstGeom>
        </p:spPr>
        <p:txBody>
          <a:bodyPr/>
          <a:lstStyle/>
          <a:p>
            <a:fld id="{11EF8959-77DF-4F7A-BD0B-B299E8289DC7}" type="slidenum">
              <a:rPr lang="en-US"/>
              <a:pPr/>
              <a:t>25</a:t>
            </a:fld>
            <a:endParaRPr lang="en-US"/>
          </a:p>
        </p:txBody>
      </p:sp>
    </p:spTree>
    <p:extLst>
      <p:ext uri="{BB962C8B-B14F-4D97-AF65-F5344CB8AC3E}">
        <p14:creationId xmlns:p14="http://schemas.microsoft.com/office/powerpoint/2010/main" val="19034814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7694614" y="4529138"/>
            <a:ext cx="1081087" cy="154781"/>
          </a:xfrm>
          <a:prstGeom prst="rect">
            <a:avLst/>
          </a:prstGeom>
        </p:spPr>
        <p:txBody>
          <a:bodyPr/>
          <a:lstStyle/>
          <a:p>
            <a:fld id="{11EF8959-77DF-4F7A-BD0B-B299E8289DC7}" type="slidenum">
              <a:rPr lang="en-US"/>
              <a:pPr/>
              <a:t>26</a:t>
            </a:fld>
            <a:endParaRPr lang="en-US"/>
          </a:p>
        </p:txBody>
      </p:sp>
      <p:sp>
        <p:nvSpPr>
          <p:cNvPr id="384002" name="Rectangle 2"/>
          <p:cNvSpPr>
            <a:spLocks noGrp="1" noChangeArrowheads="1"/>
          </p:cNvSpPr>
          <p:nvPr>
            <p:ph type="title"/>
          </p:nvPr>
        </p:nvSpPr>
        <p:spPr/>
        <p:txBody>
          <a:bodyPr/>
          <a:lstStyle/>
          <a:p>
            <a:r>
              <a:rPr lang="en-US" dirty="0" smtClean="0"/>
              <a:t>Design</a:t>
            </a:r>
            <a:endParaRPr lang="en-US" dirty="0"/>
          </a:p>
        </p:txBody>
      </p:sp>
      <p:sp>
        <p:nvSpPr>
          <p:cNvPr id="384003" name="Rectangle 3"/>
          <p:cNvSpPr>
            <a:spLocks noGrp="1" noChangeArrowheads="1"/>
          </p:cNvSpPr>
          <p:nvPr>
            <p:ph type="body" idx="1"/>
          </p:nvPr>
        </p:nvSpPr>
        <p:spPr/>
        <p:txBody>
          <a:bodyPr/>
          <a:lstStyle/>
          <a:p>
            <a:r>
              <a:rPr lang="en-US" dirty="0"/>
              <a:t>FVID2_Queue</a:t>
            </a:r>
          </a:p>
          <a:p>
            <a:pPr lvl="1"/>
            <a:r>
              <a:rPr lang="en-US" dirty="0"/>
              <a:t>This will put the buffer into Input Queue.</a:t>
            </a:r>
          </a:p>
          <a:p>
            <a:r>
              <a:rPr lang="en-US" dirty="0"/>
              <a:t>FVID2_DeQueue</a:t>
            </a:r>
          </a:p>
          <a:p>
            <a:pPr lvl="1"/>
            <a:r>
              <a:rPr lang="en-US" dirty="0"/>
              <a:t>This will take out the buffer from the output Queue</a:t>
            </a:r>
          </a:p>
          <a:p>
            <a:r>
              <a:rPr lang="en-US" dirty="0" err="1"/>
              <a:t>Vsync</a:t>
            </a:r>
            <a:r>
              <a:rPr lang="en-US" dirty="0"/>
              <a:t> ISR</a:t>
            </a:r>
          </a:p>
          <a:p>
            <a:pPr lvl="1"/>
            <a:r>
              <a:rPr lang="en-US" dirty="0"/>
              <a:t>Call back will be given to application if there is any frame in the output Queue or if periodic callback is enabled.</a:t>
            </a:r>
          </a:p>
          <a:p>
            <a:pPr lvl="1"/>
            <a:r>
              <a:rPr lang="en-US" dirty="0"/>
              <a:t>It will program the base address of the frame present in the input queue in shadow registers and the frame is put in the current Queue.</a:t>
            </a:r>
          </a:p>
          <a:p>
            <a:r>
              <a:rPr lang="en-US" dirty="0"/>
              <a:t>Checks </a:t>
            </a:r>
          </a:p>
          <a:p>
            <a:pPr lvl="1"/>
            <a:r>
              <a:rPr lang="en-US" dirty="0"/>
              <a:t>If application queues from the task context and the previous buffer is repeated then driver checks if its safe to program the buffer, if its safe then it will updated the registers and put it in the current queue, else it will put the buffer in the input queue.</a:t>
            </a:r>
          </a:p>
        </p:txBody>
      </p:sp>
    </p:spTree>
    <p:extLst>
      <p:ext uri="{BB962C8B-B14F-4D97-AF65-F5344CB8AC3E}">
        <p14:creationId xmlns:p14="http://schemas.microsoft.com/office/powerpoint/2010/main" val="40690444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0" dirty="0" smtClean="0"/>
              <a:t>Flow chart of Queue</a:t>
            </a:r>
            <a:endParaRPr lang="en-US" b="0" dirty="0"/>
          </a:p>
        </p:txBody>
      </p:sp>
      <p:sp>
        <p:nvSpPr>
          <p:cNvPr id="3" name="Content Placeholder 2"/>
          <p:cNvSpPr>
            <a:spLocks noGrp="1"/>
          </p:cNvSpPr>
          <p:nvPr>
            <p:ph idx="1"/>
          </p:nvPr>
        </p:nvSpPr>
        <p:spPr>
          <a:xfrm>
            <a:off x="340243" y="558210"/>
            <a:ext cx="8470383" cy="311003"/>
          </a:xfrm>
        </p:spPr>
        <p:txBody>
          <a:bodyPr/>
          <a:lstStyle/>
          <a:p>
            <a:pPr marL="0" indent="0">
              <a:buNone/>
            </a:pPr>
            <a:r>
              <a:rPr lang="en-US" sz="1000" dirty="0" smtClean="0"/>
              <a:t> </a:t>
            </a:r>
            <a:endParaRPr lang="en-US" sz="1000" dirty="0"/>
          </a:p>
        </p:txBody>
      </p:sp>
      <p:sp>
        <p:nvSpPr>
          <p:cNvPr id="5" name="Rounded Rectangle 4"/>
          <p:cNvSpPr/>
          <p:nvPr/>
        </p:nvSpPr>
        <p:spPr bwMode="auto">
          <a:xfrm>
            <a:off x="3168506" y="709726"/>
            <a:ext cx="1382233" cy="398721"/>
          </a:xfrm>
          <a:prstGeom prst="round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b="0" dirty="0" smtClean="0">
                <a:ea typeface="ＭＳ Ｐゴシック" pitchFamily="34" charset="-128"/>
              </a:rPr>
              <a:t>FIVID2_Queue from task context</a:t>
            </a:r>
            <a:endParaRPr kumimoji="0" lang="en-US" sz="1000" b="0" i="0" u="none" strike="noStrike" cap="none" normalizeH="0" baseline="0" dirty="0" smtClean="0">
              <a:ln>
                <a:noFill/>
              </a:ln>
              <a:solidFill>
                <a:srgbClr val="000000"/>
              </a:solidFill>
              <a:effectLst/>
              <a:ea typeface="ＭＳ Ｐゴシック" pitchFamily="34" charset="-128"/>
            </a:endParaRPr>
          </a:p>
        </p:txBody>
      </p:sp>
      <p:sp>
        <p:nvSpPr>
          <p:cNvPr id="6" name="Flowchart: Decision 5"/>
          <p:cNvSpPr/>
          <p:nvPr/>
        </p:nvSpPr>
        <p:spPr bwMode="auto">
          <a:xfrm>
            <a:off x="2583717" y="1436761"/>
            <a:ext cx="2551809" cy="842810"/>
          </a:xfrm>
          <a:prstGeom prst="flowChartDecision">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charset="0"/>
                <a:ea typeface="ＭＳ Ｐゴシック" pitchFamily="34" charset="-128"/>
              </a:rPr>
              <a:t>Is Previous Buf Repeated(No Buf</a:t>
            </a:r>
            <a:r>
              <a:rPr kumimoji="0" lang="en-US" sz="1000" b="0" i="0" u="none" strike="noStrike" cap="none" normalizeH="0" dirty="0" smtClean="0">
                <a:ln>
                  <a:noFill/>
                </a:ln>
                <a:solidFill>
                  <a:srgbClr val="000000"/>
                </a:solidFill>
                <a:effectLst/>
                <a:latin typeface="Arial" charset="0"/>
                <a:ea typeface="ＭＳ Ｐゴシック" pitchFamily="34" charset="-128"/>
              </a:rPr>
              <a:t> Queued in Prev Vsync</a:t>
            </a:r>
            <a:r>
              <a:rPr kumimoji="0" lang="en-US" sz="1000" b="0" i="0" u="none" strike="noStrike" cap="none" normalizeH="0" baseline="0" dirty="0" smtClean="0">
                <a:ln>
                  <a:noFill/>
                </a:ln>
                <a:solidFill>
                  <a:srgbClr val="000000"/>
                </a:solidFill>
                <a:effectLst/>
                <a:latin typeface="Arial" charset="0"/>
                <a:ea typeface="ＭＳ Ｐゴシック" pitchFamily="34" charset="-128"/>
              </a:rPr>
              <a:t>)</a:t>
            </a:r>
          </a:p>
        </p:txBody>
      </p:sp>
      <p:sp>
        <p:nvSpPr>
          <p:cNvPr id="7" name="Flowchart: Decision 6"/>
          <p:cNvSpPr/>
          <p:nvPr/>
        </p:nvSpPr>
        <p:spPr bwMode="auto">
          <a:xfrm>
            <a:off x="5202901" y="2226571"/>
            <a:ext cx="1995342" cy="665915"/>
          </a:xfrm>
          <a:prstGeom prst="flowChartDecision">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b="0" dirty="0" smtClean="0">
                <a:ea typeface="ＭＳ Ｐゴシック" pitchFamily="34" charset="-128"/>
              </a:rPr>
              <a:t>Is it safe to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ea typeface="ＭＳ Ｐゴシック" pitchFamily="34" charset="-128"/>
              </a:rPr>
              <a:t>Program the </a:t>
            </a:r>
          </a:p>
          <a:p>
            <a:pPr marL="0" marR="0" indent="0" algn="ctr" defTabSz="914400" rtl="0" eaLnBrk="1" fontAlgn="base" latinLnBrk="0" hangingPunct="1">
              <a:lnSpc>
                <a:spcPct val="100000"/>
              </a:lnSpc>
              <a:spcBef>
                <a:spcPct val="0"/>
              </a:spcBef>
              <a:spcAft>
                <a:spcPct val="0"/>
              </a:spcAft>
              <a:buClrTx/>
              <a:buSzTx/>
              <a:buFontTx/>
              <a:buNone/>
              <a:tabLst/>
            </a:pPr>
            <a:r>
              <a:rPr lang="en-US" sz="1000" b="0" dirty="0" smtClean="0">
                <a:ea typeface="ＭＳ Ｐゴシック" pitchFamily="34" charset="-128"/>
              </a:rPr>
              <a:t>Buffer?</a:t>
            </a:r>
            <a:endParaRPr kumimoji="0" lang="en-US" sz="1000" b="0" i="0" u="none" strike="noStrike" cap="none" normalizeH="0" baseline="0" dirty="0" smtClean="0">
              <a:ln>
                <a:noFill/>
              </a:ln>
              <a:solidFill>
                <a:srgbClr val="000000"/>
              </a:solidFill>
              <a:effectLst/>
              <a:ea typeface="ＭＳ Ｐゴシック" pitchFamily="34" charset="-128"/>
            </a:endParaRPr>
          </a:p>
        </p:txBody>
      </p:sp>
      <p:sp>
        <p:nvSpPr>
          <p:cNvPr id="8" name="Rounded Rectangle 7"/>
          <p:cNvSpPr/>
          <p:nvPr/>
        </p:nvSpPr>
        <p:spPr bwMode="auto">
          <a:xfrm>
            <a:off x="1406966" y="2331254"/>
            <a:ext cx="1382233" cy="469096"/>
          </a:xfrm>
          <a:prstGeom prst="round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b="0" dirty="0" smtClean="0">
                <a:ea typeface="ＭＳ Ｐゴシック" pitchFamily="34" charset="-128"/>
              </a:rPr>
              <a:t>Put the Buffer in the Input Queue</a:t>
            </a:r>
            <a:endParaRPr kumimoji="0" lang="en-US" sz="1000" b="0" i="0" u="none" strike="noStrike" cap="none" normalizeH="0" baseline="0" dirty="0" smtClean="0">
              <a:ln>
                <a:noFill/>
              </a:ln>
              <a:solidFill>
                <a:srgbClr val="000000"/>
              </a:solidFill>
              <a:effectLst/>
              <a:ea typeface="ＭＳ Ｐゴシック" pitchFamily="34" charset="-128"/>
            </a:endParaRPr>
          </a:p>
        </p:txBody>
      </p:sp>
      <p:sp>
        <p:nvSpPr>
          <p:cNvPr id="9" name="Rounded Rectangle 8"/>
          <p:cNvSpPr/>
          <p:nvPr/>
        </p:nvSpPr>
        <p:spPr bwMode="auto">
          <a:xfrm>
            <a:off x="4209098" y="3288119"/>
            <a:ext cx="1382233" cy="512356"/>
          </a:xfrm>
          <a:prstGeom prst="round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b="0" dirty="0" smtClean="0">
                <a:ea typeface="ＭＳ Ｐゴシック" pitchFamily="34" charset="-128"/>
              </a:rPr>
              <a:t>Put the Buffer in the Input Queue</a:t>
            </a:r>
            <a:endParaRPr kumimoji="0" lang="en-US" sz="1000" b="0" i="0" u="none" strike="noStrike" cap="none" normalizeH="0" baseline="0" dirty="0" smtClean="0">
              <a:ln>
                <a:noFill/>
              </a:ln>
              <a:solidFill>
                <a:srgbClr val="000000"/>
              </a:solidFill>
              <a:effectLst/>
              <a:ea typeface="ＭＳ Ｐゴシック" pitchFamily="34" charset="-128"/>
            </a:endParaRPr>
          </a:p>
        </p:txBody>
      </p:sp>
      <p:sp>
        <p:nvSpPr>
          <p:cNvPr id="10" name="Rounded Rectangle 9"/>
          <p:cNvSpPr/>
          <p:nvPr/>
        </p:nvSpPr>
        <p:spPr bwMode="auto">
          <a:xfrm>
            <a:off x="6868641" y="3229247"/>
            <a:ext cx="1382233" cy="571228"/>
          </a:xfrm>
          <a:prstGeom prst="round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b="0" dirty="0" smtClean="0">
                <a:ea typeface="ＭＳ Ｐゴシック" pitchFamily="34" charset="-128"/>
              </a:rPr>
              <a:t>Program the Buffer in register a</a:t>
            </a:r>
            <a:r>
              <a:rPr kumimoji="0" lang="en-US" sz="1000" b="0" i="0" u="none" strike="noStrike" cap="none" normalizeH="0" baseline="0" dirty="0" smtClean="0">
                <a:ln>
                  <a:noFill/>
                </a:ln>
                <a:solidFill>
                  <a:srgbClr val="000000"/>
                </a:solidFill>
                <a:effectLst/>
                <a:ea typeface="ＭＳ Ｐゴシック" pitchFamily="34" charset="-128"/>
              </a:rPr>
              <a:t>nd</a:t>
            </a:r>
            <a:r>
              <a:rPr kumimoji="0" lang="en-US" sz="1000" b="0" i="0" u="none" strike="noStrike" cap="none" normalizeH="0" dirty="0" smtClean="0">
                <a:ln>
                  <a:noFill/>
                </a:ln>
                <a:solidFill>
                  <a:srgbClr val="000000"/>
                </a:solidFill>
                <a:effectLst/>
                <a:ea typeface="ＭＳ Ｐゴシック" pitchFamily="34" charset="-128"/>
              </a:rPr>
              <a:t> put it in current Queue</a:t>
            </a:r>
            <a:endParaRPr kumimoji="0" lang="en-US" sz="1000" b="0" i="0" u="none" strike="noStrike" cap="none" normalizeH="0" baseline="0" dirty="0" smtClean="0">
              <a:ln>
                <a:noFill/>
              </a:ln>
              <a:solidFill>
                <a:srgbClr val="000000"/>
              </a:solidFill>
              <a:effectLst/>
              <a:ea typeface="ＭＳ Ｐゴシック" pitchFamily="34" charset="-128"/>
            </a:endParaRPr>
          </a:p>
        </p:txBody>
      </p:sp>
      <p:cxnSp>
        <p:nvCxnSpPr>
          <p:cNvPr id="12" name="Straight Arrow Connector 11"/>
          <p:cNvCxnSpPr>
            <a:stCxn id="5" idx="2"/>
            <a:endCxn id="6" idx="0"/>
          </p:cNvCxnSpPr>
          <p:nvPr/>
        </p:nvCxnSpPr>
        <p:spPr bwMode="auto">
          <a:xfrm flipH="1">
            <a:off x="3859622" y="1108447"/>
            <a:ext cx="1" cy="328314"/>
          </a:xfrm>
          <a:prstGeom prst="straightConnector1">
            <a:avLst/>
          </a:prstGeom>
          <a:solidFill>
            <a:srgbClr val="99CCFF"/>
          </a:solidFill>
          <a:ln w="9525" cap="flat" cmpd="sng" algn="ctr">
            <a:solidFill>
              <a:schemeClr val="tx1"/>
            </a:solidFill>
            <a:prstDash val="solid"/>
            <a:round/>
            <a:headEnd type="none" w="med" len="med"/>
            <a:tailEnd type="arrow"/>
          </a:ln>
          <a:effectLst/>
        </p:spPr>
      </p:cxnSp>
      <p:cxnSp>
        <p:nvCxnSpPr>
          <p:cNvPr id="16" name="Elbow Connector 15"/>
          <p:cNvCxnSpPr>
            <a:stCxn id="6" idx="1"/>
            <a:endCxn id="8" idx="0"/>
          </p:cNvCxnSpPr>
          <p:nvPr/>
        </p:nvCxnSpPr>
        <p:spPr bwMode="auto">
          <a:xfrm rot="10800000" flipV="1">
            <a:off x="2098083" y="1858166"/>
            <a:ext cx="485634" cy="473088"/>
          </a:xfrm>
          <a:prstGeom prst="bentConnector2">
            <a:avLst/>
          </a:prstGeom>
          <a:solidFill>
            <a:srgbClr val="99CCFF"/>
          </a:solidFill>
          <a:ln w="9525" cap="flat" cmpd="sng" algn="ctr">
            <a:solidFill>
              <a:schemeClr val="tx1"/>
            </a:solidFill>
            <a:prstDash val="solid"/>
            <a:round/>
            <a:headEnd type="none" w="med" len="med"/>
            <a:tailEnd type="arrow"/>
          </a:ln>
          <a:effectLst/>
        </p:spPr>
      </p:cxnSp>
      <p:cxnSp>
        <p:nvCxnSpPr>
          <p:cNvPr id="18" name="Elbow Connector 17"/>
          <p:cNvCxnSpPr>
            <a:stCxn id="6" idx="3"/>
            <a:endCxn id="7" idx="0"/>
          </p:cNvCxnSpPr>
          <p:nvPr/>
        </p:nvCxnSpPr>
        <p:spPr bwMode="auto">
          <a:xfrm>
            <a:off x="5135526" y="1858166"/>
            <a:ext cx="1065046" cy="368405"/>
          </a:xfrm>
          <a:prstGeom prst="bentConnector2">
            <a:avLst/>
          </a:prstGeom>
          <a:solidFill>
            <a:srgbClr val="99CCFF"/>
          </a:solidFill>
          <a:ln w="9525" cap="flat" cmpd="sng" algn="ctr">
            <a:solidFill>
              <a:schemeClr val="tx1"/>
            </a:solidFill>
            <a:prstDash val="solid"/>
            <a:round/>
            <a:headEnd type="none" w="med" len="med"/>
            <a:tailEnd type="arrow"/>
          </a:ln>
          <a:effectLst/>
        </p:spPr>
      </p:cxnSp>
      <p:cxnSp>
        <p:nvCxnSpPr>
          <p:cNvPr id="23" name="Elbow Connector 22"/>
          <p:cNvCxnSpPr>
            <a:stCxn id="7" idx="3"/>
            <a:endCxn id="10" idx="0"/>
          </p:cNvCxnSpPr>
          <p:nvPr/>
        </p:nvCxnSpPr>
        <p:spPr bwMode="auto">
          <a:xfrm>
            <a:off x="7198243" y="2559529"/>
            <a:ext cx="361515" cy="669718"/>
          </a:xfrm>
          <a:prstGeom prst="bentConnector2">
            <a:avLst/>
          </a:prstGeom>
          <a:solidFill>
            <a:srgbClr val="99CCFF"/>
          </a:solidFill>
          <a:ln w="9525" cap="flat" cmpd="sng" algn="ctr">
            <a:solidFill>
              <a:schemeClr val="tx1"/>
            </a:solidFill>
            <a:prstDash val="solid"/>
            <a:round/>
            <a:headEnd type="none" w="med" len="med"/>
            <a:tailEnd type="arrow"/>
          </a:ln>
          <a:effectLst/>
        </p:spPr>
      </p:cxnSp>
      <p:sp>
        <p:nvSpPr>
          <p:cNvPr id="24" name="TextBox 23"/>
          <p:cNvSpPr txBox="1"/>
          <p:nvPr/>
        </p:nvSpPr>
        <p:spPr>
          <a:xfrm>
            <a:off x="2232836" y="1548562"/>
            <a:ext cx="479618" cy="369332"/>
          </a:xfrm>
          <a:prstGeom prst="rect">
            <a:avLst/>
          </a:prstGeom>
          <a:noFill/>
        </p:spPr>
        <p:txBody>
          <a:bodyPr wrap="none" rtlCol="0">
            <a:spAutoFit/>
          </a:bodyPr>
          <a:lstStyle/>
          <a:p>
            <a:r>
              <a:rPr lang="en-US" dirty="0" smtClean="0"/>
              <a:t>No</a:t>
            </a:r>
            <a:endParaRPr lang="en-US" dirty="0"/>
          </a:p>
        </p:txBody>
      </p:sp>
      <p:sp>
        <p:nvSpPr>
          <p:cNvPr id="25" name="TextBox 24"/>
          <p:cNvSpPr txBox="1"/>
          <p:nvPr/>
        </p:nvSpPr>
        <p:spPr>
          <a:xfrm>
            <a:off x="5086018" y="1551216"/>
            <a:ext cx="561051" cy="369332"/>
          </a:xfrm>
          <a:prstGeom prst="rect">
            <a:avLst/>
          </a:prstGeom>
          <a:noFill/>
        </p:spPr>
        <p:txBody>
          <a:bodyPr wrap="none" rtlCol="0">
            <a:spAutoFit/>
          </a:bodyPr>
          <a:lstStyle/>
          <a:p>
            <a:r>
              <a:rPr lang="en-US" dirty="0" smtClean="0"/>
              <a:t>Yes</a:t>
            </a:r>
            <a:endParaRPr lang="en-US" dirty="0"/>
          </a:p>
        </p:txBody>
      </p:sp>
      <p:sp>
        <p:nvSpPr>
          <p:cNvPr id="26" name="TextBox 25"/>
          <p:cNvSpPr txBox="1"/>
          <p:nvPr/>
        </p:nvSpPr>
        <p:spPr>
          <a:xfrm>
            <a:off x="4873358" y="2276918"/>
            <a:ext cx="479618" cy="369332"/>
          </a:xfrm>
          <a:prstGeom prst="rect">
            <a:avLst/>
          </a:prstGeom>
          <a:noFill/>
        </p:spPr>
        <p:txBody>
          <a:bodyPr wrap="none" rtlCol="0">
            <a:spAutoFit/>
          </a:bodyPr>
          <a:lstStyle/>
          <a:p>
            <a:r>
              <a:rPr lang="en-US" dirty="0" smtClean="0"/>
              <a:t>No</a:t>
            </a:r>
            <a:endParaRPr lang="en-US" dirty="0"/>
          </a:p>
        </p:txBody>
      </p:sp>
      <p:sp>
        <p:nvSpPr>
          <p:cNvPr id="27" name="TextBox 26"/>
          <p:cNvSpPr txBox="1"/>
          <p:nvPr/>
        </p:nvSpPr>
        <p:spPr>
          <a:xfrm>
            <a:off x="7056661" y="2279571"/>
            <a:ext cx="561051" cy="369332"/>
          </a:xfrm>
          <a:prstGeom prst="rect">
            <a:avLst/>
          </a:prstGeom>
          <a:noFill/>
        </p:spPr>
        <p:txBody>
          <a:bodyPr wrap="none" rtlCol="0">
            <a:spAutoFit/>
          </a:bodyPr>
          <a:lstStyle/>
          <a:p>
            <a:r>
              <a:rPr lang="en-US" dirty="0" smtClean="0"/>
              <a:t>Yes</a:t>
            </a:r>
            <a:endParaRPr lang="en-US" dirty="0"/>
          </a:p>
        </p:txBody>
      </p:sp>
      <p:cxnSp>
        <p:nvCxnSpPr>
          <p:cNvPr id="30" name="Elbow Connector 29"/>
          <p:cNvCxnSpPr>
            <a:stCxn id="7" idx="1"/>
            <a:endCxn id="9" idx="0"/>
          </p:cNvCxnSpPr>
          <p:nvPr/>
        </p:nvCxnSpPr>
        <p:spPr bwMode="auto">
          <a:xfrm rot="10800000" flipV="1">
            <a:off x="4900215" y="2559529"/>
            <a:ext cx="302686" cy="728590"/>
          </a:xfrm>
          <a:prstGeom prst="bentConnector2">
            <a:avLst/>
          </a:prstGeom>
          <a:solidFill>
            <a:srgbClr val="99CCFF"/>
          </a:solidFill>
          <a:ln w="9525" cap="flat" cmpd="sng" algn="ctr">
            <a:solidFill>
              <a:schemeClr val="tx1"/>
            </a:solidFill>
            <a:prstDash val="solid"/>
            <a:round/>
            <a:headEnd type="none" w="med" len="med"/>
            <a:tailEnd type="arrow"/>
          </a:ln>
          <a:effectLst/>
        </p:spPr>
      </p:cxnSp>
      <p:sp>
        <p:nvSpPr>
          <p:cNvPr id="20" name="Slide Number Placeholder 5"/>
          <p:cNvSpPr>
            <a:spLocks noGrp="1"/>
          </p:cNvSpPr>
          <p:nvPr>
            <p:ph type="sldNum" sz="quarter" idx="4294967295"/>
          </p:nvPr>
        </p:nvSpPr>
        <p:spPr>
          <a:xfrm>
            <a:off x="7694614" y="4529138"/>
            <a:ext cx="1081087" cy="154781"/>
          </a:xfrm>
          <a:prstGeom prst="rect">
            <a:avLst/>
          </a:prstGeom>
        </p:spPr>
        <p:txBody>
          <a:bodyPr/>
          <a:lstStyle/>
          <a:p>
            <a:fld id="{11EF8959-77DF-4F7A-BD0B-B299E8289DC7}" type="slidenum">
              <a:rPr lang="en-US"/>
              <a:pPr/>
              <a:t>27</a:t>
            </a:fld>
            <a:endParaRPr lang="en-US"/>
          </a:p>
        </p:txBody>
      </p:sp>
    </p:spTree>
    <p:extLst>
      <p:ext uri="{BB962C8B-B14F-4D97-AF65-F5344CB8AC3E}">
        <p14:creationId xmlns:p14="http://schemas.microsoft.com/office/powerpoint/2010/main" val="40637674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Buffer Queue latency</a:t>
            </a:r>
            <a:endParaRPr lang="en-US" dirty="0"/>
          </a:p>
        </p:txBody>
      </p:sp>
      <p:sp>
        <p:nvSpPr>
          <p:cNvPr id="3" name="Content Placeholder 2"/>
          <p:cNvSpPr>
            <a:spLocks noGrp="1"/>
          </p:cNvSpPr>
          <p:nvPr>
            <p:ph idx="1"/>
          </p:nvPr>
        </p:nvSpPr>
        <p:spPr>
          <a:xfrm>
            <a:off x="561975" y="566184"/>
            <a:ext cx="8248650" cy="3787850"/>
          </a:xfrm>
        </p:spPr>
        <p:txBody>
          <a:bodyPr/>
          <a:lstStyle/>
          <a:p>
            <a:r>
              <a:rPr lang="en-US" sz="1400" dirty="0"/>
              <a:t>Driver latency to program the buffer to DSS </a:t>
            </a:r>
            <a:r>
              <a:rPr lang="en-US" sz="1400" dirty="0" smtClean="0"/>
              <a:t> = Code </a:t>
            </a:r>
            <a:r>
              <a:rPr lang="en-US" sz="1400" dirty="0"/>
              <a:t>execution time from APP queue to </a:t>
            </a:r>
            <a:r>
              <a:rPr lang="en-US" sz="1400" dirty="0" smtClean="0"/>
              <a:t>programming Registers </a:t>
            </a:r>
            <a:r>
              <a:rPr lang="en-US" sz="1400" dirty="0"/>
              <a:t>(T1) + 5 line of display rate (T2). </a:t>
            </a:r>
            <a:endParaRPr lang="en-US" sz="1400" dirty="0" smtClean="0"/>
          </a:p>
          <a:p>
            <a:r>
              <a:rPr lang="en-US" sz="1400" dirty="0" smtClean="0"/>
              <a:t>With </a:t>
            </a:r>
            <a:r>
              <a:rPr lang="en-US" sz="1400" dirty="0"/>
              <a:t>Vayu EVM, </a:t>
            </a:r>
            <a:r>
              <a:rPr lang="en-US" sz="1400" dirty="0" smtClean="0"/>
              <a:t>T1 </a:t>
            </a:r>
            <a:r>
              <a:rPr lang="en-US" sz="1400" dirty="0"/>
              <a:t>is measured to be around 20 micro seconds</a:t>
            </a:r>
            <a:r>
              <a:rPr lang="en-US" sz="1400" dirty="0" smtClean="0"/>
              <a:t>.</a:t>
            </a:r>
          </a:p>
          <a:p>
            <a:r>
              <a:rPr lang="en-US" sz="1400" dirty="0"/>
              <a:t>The total latency comes around 180 us for 800x480 @ 60 FPS display. So if any buffer is queued 180 us before the Vsync then the buffer will be displayed in the next frame period. </a:t>
            </a:r>
            <a:endParaRPr lang="en-US" sz="1400" dirty="0" smtClean="0"/>
          </a:p>
          <a:p>
            <a:r>
              <a:rPr lang="en-US" sz="1400" dirty="0"/>
              <a:t>T2 in micro seconds for different resolution</a:t>
            </a:r>
          </a:p>
          <a:p>
            <a:pPr lvl="1"/>
            <a:r>
              <a:rPr lang="en-US" sz="1200" dirty="0" smtClean="0"/>
              <a:t>- 800x480@60fps -</a:t>
            </a:r>
            <a:r>
              <a:rPr lang="en-US" sz="1200" dirty="0" smtClean="0">
                <a:sym typeface="Wingdings" pitchFamily="2" charset="2"/>
              </a:rPr>
              <a:t> 158.25 us</a:t>
            </a:r>
            <a:endParaRPr lang="en-US" sz="1200" dirty="0" smtClean="0"/>
          </a:p>
          <a:p>
            <a:pPr lvl="1"/>
            <a:r>
              <a:rPr lang="en-US" sz="1200" dirty="0" smtClean="0"/>
              <a:t>- 1280x720@60fps --</a:t>
            </a:r>
            <a:r>
              <a:rPr lang="en-US" sz="1200" dirty="0" smtClean="0">
                <a:sym typeface="Wingdings" pitchFamily="2" charset="2"/>
              </a:rPr>
              <a:t> 107.74 us</a:t>
            </a:r>
            <a:endParaRPr lang="en-US" sz="1200" dirty="0" smtClean="0"/>
          </a:p>
          <a:p>
            <a:pPr lvl="1"/>
            <a:r>
              <a:rPr lang="en-US" sz="1200" dirty="0" smtClean="0"/>
              <a:t>- 1920x1080@60fps -</a:t>
            </a:r>
            <a:r>
              <a:rPr lang="en-US" sz="1200" dirty="0" smtClean="0">
                <a:sym typeface="Wingdings" pitchFamily="2" charset="2"/>
              </a:rPr>
              <a:t> 74.07 us</a:t>
            </a:r>
            <a:endParaRPr lang="en-US" sz="1200" dirty="0"/>
          </a:p>
          <a:p>
            <a:r>
              <a:rPr lang="en-US" sz="1400" dirty="0"/>
              <a:t>(Reason for 5 lines check)</a:t>
            </a:r>
            <a:br>
              <a:rPr lang="en-US" sz="1400" dirty="0"/>
            </a:br>
            <a:r>
              <a:rPr lang="en-US" sz="1400" dirty="0"/>
              <a:t>This check is required so that the driver won't program the buffer address around the display VSYNC period. Doing so would result in DSS HW not accepting the programmed buffer resulting in frame drop.</a:t>
            </a:r>
          </a:p>
          <a:p>
            <a:r>
              <a:rPr lang="en-US" sz="1400" dirty="0"/>
              <a:t>Note - This measurement is done with the stand alone display application. In fully loaded system the interrupt latency will add to it. </a:t>
            </a:r>
          </a:p>
          <a:p>
            <a:endParaRPr lang="en-US" dirty="0"/>
          </a:p>
        </p:txBody>
      </p:sp>
      <p:sp>
        <p:nvSpPr>
          <p:cNvPr id="4"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28</a:t>
            </a:fld>
            <a:endParaRPr lang="en-US" altLang="ja-JP"/>
          </a:p>
        </p:txBody>
      </p:sp>
    </p:spTree>
    <p:extLst>
      <p:ext uri="{BB962C8B-B14F-4D97-AF65-F5344CB8AC3E}">
        <p14:creationId xmlns:p14="http://schemas.microsoft.com/office/powerpoint/2010/main" val="2916404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561975" y="566184"/>
            <a:ext cx="8248650" cy="3787850"/>
          </a:xfrm>
        </p:spPr>
        <p:txBody>
          <a:bodyPr/>
          <a:lstStyle/>
          <a:p>
            <a:pPr>
              <a:lnSpc>
                <a:spcPct val="90000"/>
              </a:lnSpc>
            </a:pPr>
            <a:r>
              <a:rPr lang="en-US" dirty="0"/>
              <a:t>Some DISPC registers are termed </a:t>
            </a:r>
            <a:r>
              <a:rPr lang="en-US" i="1" dirty="0"/>
              <a:t>shadow registers</a:t>
            </a:r>
            <a:r>
              <a:rPr lang="en-US" dirty="0"/>
              <a:t>. A shadow register change has no direct effect on the configuration of the DISPC</a:t>
            </a:r>
          </a:p>
          <a:p>
            <a:pPr>
              <a:lnSpc>
                <a:spcPct val="90000"/>
              </a:lnSpc>
            </a:pPr>
            <a:r>
              <a:rPr lang="en-US" dirty="0"/>
              <a:t>The registers are shadow registers let software change the values of the registers at any time</a:t>
            </a:r>
          </a:p>
          <a:p>
            <a:pPr>
              <a:lnSpc>
                <a:spcPct val="90000"/>
              </a:lnSpc>
            </a:pPr>
            <a:r>
              <a:rPr lang="en-US" dirty="0"/>
              <a:t>When all the registers for a given configuration are into the registers, software must set 1 bit (</a:t>
            </a:r>
            <a:r>
              <a:rPr lang="en-US" dirty="0" err="1"/>
              <a:t>GoBit</a:t>
            </a:r>
            <a:r>
              <a:rPr lang="en-US" dirty="0"/>
              <a:t>) only to validate the configuration</a:t>
            </a:r>
          </a:p>
          <a:p>
            <a:pPr>
              <a:lnSpc>
                <a:spcPct val="90000"/>
              </a:lnSpc>
            </a:pPr>
            <a:r>
              <a:rPr lang="en-US" dirty="0"/>
              <a:t>When hardware reaches the end of the current frame and sees that the bit field has been set by software, the new configuration is now the configuration used by the hardware.</a:t>
            </a:r>
          </a:p>
          <a:p>
            <a:pPr>
              <a:lnSpc>
                <a:spcPct val="90000"/>
              </a:lnSpc>
            </a:pPr>
            <a:r>
              <a:rPr lang="en-US" dirty="0"/>
              <a:t>In some corner cases, even though application has queued a new buffer before </a:t>
            </a:r>
            <a:r>
              <a:rPr lang="en-US" dirty="0" err="1"/>
              <a:t>Vsync</a:t>
            </a:r>
            <a:r>
              <a:rPr lang="en-US" dirty="0"/>
              <a:t> event, due to software overhead the new frame address might be programmed after the actual VSYNC event. In such cases previous frame is repeated.</a:t>
            </a:r>
          </a:p>
          <a:p>
            <a:endParaRPr lang="en-US" dirty="0"/>
          </a:p>
        </p:txBody>
      </p:sp>
      <p:sp>
        <p:nvSpPr>
          <p:cNvPr id="4"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29</a:t>
            </a:fld>
            <a:endParaRPr lang="en-US" altLang="ja-JP" dirty="0"/>
          </a:p>
        </p:txBody>
      </p:sp>
    </p:spTree>
    <p:extLst>
      <p:ext uri="{BB962C8B-B14F-4D97-AF65-F5344CB8AC3E}">
        <p14:creationId xmlns:p14="http://schemas.microsoft.com/office/powerpoint/2010/main" val="25884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DSS?</a:t>
            </a:r>
            <a:endParaRPr lang="en-US" dirty="0"/>
          </a:p>
        </p:txBody>
      </p:sp>
      <p:sp>
        <p:nvSpPr>
          <p:cNvPr id="3" name="Content Placeholder 2"/>
          <p:cNvSpPr>
            <a:spLocks noGrp="1"/>
          </p:cNvSpPr>
          <p:nvPr>
            <p:ph idx="1"/>
          </p:nvPr>
        </p:nvSpPr>
        <p:spPr/>
        <p:txBody>
          <a:bodyPr/>
          <a:lstStyle/>
          <a:p>
            <a:r>
              <a:rPr lang="en-US" dirty="0" smtClean="0"/>
              <a:t>DSS </a:t>
            </a:r>
            <a:r>
              <a:rPr lang="en-US" dirty="0"/>
              <a:t>– Display </a:t>
            </a:r>
            <a:r>
              <a:rPr lang="en-US" dirty="0" smtClean="0"/>
              <a:t>Sub System </a:t>
            </a:r>
            <a:r>
              <a:rPr lang="en-US" dirty="0"/>
              <a:t>for </a:t>
            </a:r>
            <a:r>
              <a:rPr lang="en-US" dirty="0" smtClean="0"/>
              <a:t>TDA2xx/AM572x/DRA72x/TDA3xx/DRA78x</a:t>
            </a:r>
            <a:endParaRPr lang="en-US" dirty="0"/>
          </a:p>
          <a:p>
            <a:r>
              <a:rPr lang="en-US" dirty="0" smtClean="0"/>
              <a:t>Displays video frames </a:t>
            </a:r>
            <a:r>
              <a:rPr lang="en-US" dirty="0"/>
              <a:t>from memory to LCD1 or </a:t>
            </a:r>
            <a:r>
              <a:rPr lang="en-US" dirty="0" smtClean="0"/>
              <a:t>TV (HDMI)</a:t>
            </a:r>
            <a:endParaRPr lang="en-US" dirty="0"/>
          </a:p>
          <a:p>
            <a:r>
              <a:rPr lang="en-US" dirty="0"/>
              <a:t>Composition of graphics and video sources</a:t>
            </a:r>
          </a:p>
          <a:p>
            <a:r>
              <a:rPr lang="en-US" dirty="0"/>
              <a:t>Scaling, </a:t>
            </a:r>
            <a:r>
              <a:rPr lang="en-US" dirty="0" smtClean="0"/>
              <a:t>Color Space Conversion, Blending, Color Keying</a:t>
            </a:r>
            <a:endParaRPr lang="en-US" dirty="0"/>
          </a:p>
        </p:txBody>
      </p:sp>
      <p:sp>
        <p:nvSpPr>
          <p:cNvPr id="4"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3</a:t>
            </a:fld>
            <a:endParaRPr lang="en-US" altLang="ja-JP"/>
          </a:p>
        </p:txBody>
      </p:sp>
    </p:spTree>
    <p:extLst>
      <p:ext uri="{BB962C8B-B14F-4D97-AF65-F5344CB8AC3E}">
        <p14:creationId xmlns:p14="http://schemas.microsoft.com/office/powerpoint/2010/main" val="25729196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Footer Placeholder 4"/>
          <p:cNvSpPr>
            <a:spLocks noGrp="1"/>
          </p:cNvSpPr>
          <p:nvPr>
            <p:ph type="ftr" sz="quarter" idx="10"/>
          </p:nvPr>
        </p:nvSpPr>
        <p:spPr/>
        <p:txBody>
          <a:bodyPr/>
          <a:lstStyle/>
          <a:p>
            <a:r>
              <a:rPr lang="en-US" sz="1000">
                <a:latin typeface="+mn-lt"/>
              </a:rPr>
              <a:t>TI Confidential</a:t>
            </a:r>
          </a:p>
        </p:txBody>
      </p:sp>
      <p:sp>
        <p:nvSpPr>
          <p:cNvPr id="171010" name="Rectangle 2"/>
          <p:cNvSpPr>
            <a:spLocks noGrp="1" noChangeArrowheads="1"/>
          </p:cNvSpPr>
          <p:nvPr>
            <p:ph type="title"/>
          </p:nvPr>
        </p:nvSpPr>
        <p:spPr/>
        <p:txBody>
          <a:bodyPr/>
          <a:lstStyle/>
          <a:p>
            <a:r>
              <a:rPr lang="en-US" sz="1000" b="0">
                <a:latin typeface="+mn-lt"/>
              </a:rPr>
              <a:t> </a:t>
            </a:r>
          </a:p>
        </p:txBody>
      </p:sp>
      <p:sp>
        <p:nvSpPr>
          <p:cNvPr id="171012" name="Footer Placeholder 3"/>
          <p:cNvSpPr txBox="1">
            <a:spLocks noGrp="1"/>
          </p:cNvSpPr>
          <p:nvPr/>
        </p:nvSpPr>
        <p:spPr bwMode="auto">
          <a:xfrm>
            <a:off x="2486025" y="4623197"/>
            <a:ext cx="415290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sz="1000" b="0">
                <a:latin typeface="+mn-lt"/>
              </a:rPr>
              <a:t>TI Confidential</a:t>
            </a:r>
          </a:p>
        </p:txBody>
      </p:sp>
      <p:sp>
        <p:nvSpPr>
          <p:cNvPr id="171013" name="Rectangle 2"/>
          <p:cNvSpPr>
            <a:spLocks noChangeArrowheads="1"/>
          </p:cNvSpPr>
          <p:nvPr/>
        </p:nvSpPr>
        <p:spPr bwMode="auto">
          <a:xfrm>
            <a:off x="231775" y="107156"/>
            <a:ext cx="8458200" cy="610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lnSpc>
                <a:spcPct val="85000"/>
              </a:lnSpc>
            </a:pPr>
            <a:r>
              <a:rPr lang="en-US" sz="2000" dirty="0">
                <a:solidFill>
                  <a:srgbClr val="FF0000"/>
                </a:solidFill>
                <a:latin typeface="+mj-lt"/>
                <a:ea typeface="+mj-ea"/>
                <a:cs typeface="+mj-cs"/>
              </a:rPr>
              <a:t>Display Sequence: Timing Diagram, Three Buffers </a:t>
            </a:r>
            <a:br>
              <a:rPr lang="en-US" sz="2000" dirty="0">
                <a:solidFill>
                  <a:srgbClr val="FF0000"/>
                </a:solidFill>
                <a:latin typeface="+mj-lt"/>
                <a:ea typeface="+mj-ea"/>
                <a:cs typeface="+mj-cs"/>
              </a:rPr>
            </a:br>
            <a:r>
              <a:rPr lang="en-US" sz="2000" dirty="0">
                <a:solidFill>
                  <a:srgbClr val="FF0000"/>
                </a:solidFill>
                <a:latin typeface="+mj-lt"/>
                <a:ea typeface="+mj-ea"/>
                <a:cs typeface="+mj-cs"/>
              </a:rPr>
              <a:t>(Two priming)</a:t>
            </a:r>
          </a:p>
        </p:txBody>
      </p:sp>
      <p:sp>
        <p:nvSpPr>
          <p:cNvPr id="171014" name="Line 6"/>
          <p:cNvSpPr>
            <a:spLocks noChangeShapeType="1"/>
          </p:cNvSpPr>
          <p:nvPr/>
        </p:nvSpPr>
        <p:spPr bwMode="auto">
          <a:xfrm flipH="1" flipV="1">
            <a:off x="2895600" y="1028700"/>
            <a:ext cx="1588" cy="34290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b="0">
              <a:latin typeface="+mn-lt"/>
            </a:endParaRPr>
          </a:p>
        </p:txBody>
      </p:sp>
      <p:sp>
        <p:nvSpPr>
          <p:cNvPr id="171015" name="Line 7"/>
          <p:cNvSpPr>
            <a:spLocks noChangeShapeType="1"/>
          </p:cNvSpPr>
          <p:nvPr/>
        </p:nvSpPr>
        <p:spPr bwMode="auto">
          <a:xfrm flipH="1" flipV="1">
            <a:off x="4113214" y="1028700"/>
            <a:ext cx="1587" cy="34290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b="0">
              <a:latin typeface="+mn-lt"/>
            </a:endParaRPr>
          </a:p>
        </p:txBody>
      </p:sp>
      <p:sp>
        <p:nvSpPr>
          <p:cNvPr id="171016" name="Line 8"/>
          <p:cNvSpPr>
            <a:spLocks noChangeShapeType="1"/>
          </p:cNvSpPr>
          <p:nvPr/>
        </p:nvSpPr>
        <p:spPr bwMode="auto">
          <a:xfrm flipH="1" flipV="1">
            <a:off x="5332414" y="1028700"/>
            <a:ext cx="1587" cy="34290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b="0">
              <a:latin typeface="+mn-lt"/>
            </a:endParaRPr>
          </a:p>
        </p:txBody>
      </p:sp>
      <p:sp>
        <p:nvSpPr>
          <p:cNvPr id="171017" name="Line 9"/>
          <p:cNvSpPr>
            <a:spLocks noChangeShapeType="1"/>
          </p:cNvSpPr>
          <p:nvPr/>
        </p:nvSpPr>
        <p:spPr bwMode="auto">
          <a:xfrm flipH="1" flipV="1">
            <a:off x="6551614" y="1028700"/>
            <a:ext cx="1587" cy="34290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b="0">
              <a:latin typeface="+mn-lt"/>
            </a:endParaRPr>
          </a:p>
        </p:txBody>
      </p:sp>
      <p:sp>
        <p:nvSpPr>
          <p:cNvPr id="171018" name="Text Box 10"/>
          <p:cNvSpPr txBox="1">
            <a:spLocks noChangeArrowheads="1"/>
          </p:cNvSpPr>
          <p:nvPr/>
        </p:nvSpPr>
        <p:spPr bwMode="auto">
          <a:xfrm>
            <a:off x="457200" y="1371600"/>
            <a:ext cx="111440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dirty="0">
                <a:latin typeface="+mn-lt"/>
              </a:rPr>
              <a:t>Actual Registers</a:t>
            </a:r>
          </a:p>
        </p:txBody>
      </p:sp>
      <p:sp>
        <p:nvSpPr>
          <p:cNvPr id="171019" name="Text Box 11"/>
          <p:cNvSpPr txBox="1">
            <a:spLocks noChangeArrowheads="1"/>
          </p:cNvSpPr>
          <p:nvPr/>
        </p:nvSpPr>
        <p:spPr bwMode="auto">
          <a:xfrm>
            <a:off x="438150" y="1600200"/>
            <a:ext cx="12202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latin typeface="+mn-lt"/>
              </a:rPr>
              <a:t>Shadow Registers</a:t>
            </a:r>
          </a:p>
        </p:txBody>
      </p:sp>
      <p:sp>
        <p:nvSpPr>
          <p:cNvPr id="171020" name="Text Box 12"/>
          <p:cNvSpPr txBox="1">
            <a:spLocks noChangeArrowheads="1"/>
          </p:cNvSpPr>
          <p:nvPr/>
        </p:nvSpPr>
        <p:spPr bwMode="auto">
          <a:xfrm>
            <a:off x="2586038" y="845344"/>
            <a:ext cx="6960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latin typeface="+mn-lt"/>
              </a:rPr>
              <a:t>VSYNC1</a:t>
            </a:r>
          </a:p>
        </p:txBody>
      </p:sp>
      <p:sp>
        <p:nvSpPr>
          <p:cNvPr id="171021" name="Text Box 13"/>
          <p:cNvSpPr txBox="1">
            <a:spLocks noChangeArrowheads="1"/>
          </p:cNvSpPr>
          <p:nvPr/>
        </p:nvSpPr>
        <p:spPr bwMode="auto">
          <a:xfrm>
            <a:off x="3805238" y="845344"/>
            <a:ext cx="6960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latin typeface="+mn-lt"/>
              </a:rPr>
              <a:t>VSYNC2</a:t>
            </a:r>
          </a:p>
        </p:txBody>
      </p:sp>
      <p:sp>
        <p:nvSpPr>
          <p:cNvPr id="171022" name="Text Box 14"/>
          <p:cNvSpPr txBox="1">
            <a:spLocks noChangeArrowheads="1"/>
          </p:cNvSpPr>
          <p:nvPr/>
        </p:nvSpPr>
        <p:spPr bwMode="auto">
          <a:xfrm>
            <a:off x="5024438" y="845344"/>
            <a:ext cx="6960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latin typeface="+mn-lt"/>
              </a:rPr>
              <a:t>VSYNC3</a:t>
            </a:r>
          </a:p>
        </p:txBody>
      </p:sp>
      <p:sp>
        <p:nvSpPr>
          <p:cNvPr id="171023" name="Text Box 15"/>
          <p:cNvSpPr txBox="1">
            <a:spLocks noChangeArrowheads="1"/>
          </p:cNvSpPr>
          <p:nvPr/>
        </p:nvSpPr>
        <p:spPr bwMode="auto">
          <a:xfrm>
            <a:off x="6172200" y="845344"/>
            <a:ext cx="6960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latin typeface="+mn-lt"/>
              </a:rPr>
              <a:t>VSYNC4</a:t>
            </a:r>
          </a:p>
        </p:txBody>
      </p:sp>
      <p:sp>
        <p:nvSpPr>
          <p:cNvPr id="171024" name="Rectangle 16"/>
          <p:cNvSpPr>
            <a:spLocks noChangeArrowheads="1"/>
          </p:cNvSpPr>
          <p:nvPr/>
        </p:nvSpPr>
        <p:spPr bwMode="auto">
          <a:xfrm>
            <a:off x="2895600" y="1143000"/>
            <a:ext cx="1219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latin typeface="+mn-lt"/>
              </a:rPr>
              <a:t>B1</a:t>
            </a:r>
          </a:p>
        </p:txBody>
      </p:sp>
      <p:sp>
        <p:nvSpPr>
          <p:cNvPr id="171026" name="Text Box 18"/>
          <p:cNvSpPr txBox="1">
            <a:spLocks noChangeArrowheads="1"/>
          </p:cNvSpPr>
          <p:nvPr/>
        </p:nvSpPr>
        <p:spPr bwMode="auto">
          <a:xfrm>
            <a:off x="457200" y="1131094"/>
            <a:ext cx="106631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dirty="0">
                <a:latin typeface="+mn-lt"/>
              </a:rPr>
              <a:t>Current Display</a:t>
            </a:r>
          </a:p>
        </p:txBody>
      </p:sp>
      <p:sp>
        <p:nvSpPr>
          <p:cNvPr id="171028" name="Line 20"/>
          <p:cNvSpPr>
            <a:spLocks noChangeShapeType="1"/>
          </p:cNvSpPr>
          <p:nvPr/>
        </p:nvSpPr>
        <p:spPr bwMode="auto">
          <a:xfrm flipH="1" flipV="1">
            <a:off x="1752600" y="857250"/>
            <a:ext cx="68580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b="0">
              <a:latin typeface="+mn-lt"/>
            </a:endParaRPr>
          </a:p>
        </p:txBody>
      </p:sp>
      <p:sp>
        <p:nvSpPr>
          <p:cNvPr id="171029" name="Text Box 21"/>
          <p:cNvSpPr txBox="1">
            <a:spLocks noChangeArrowheads="1"/>
          </p:cNvSpPr>
          <p:nvPr/>
        </p:nvSpPr>
        <p:spPr bwMode="auto">
          <a:xfrm>
            <a:off x="974726" y="596504"/>
            <a:ext cx="90922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latin typeface="+mn-lt"/>
              </a:rPr>
              <a:t>Display Start</a:t>
            </a:r>
          </a:p>
        </p:txBody>
      </p:sp>
      <p:sp>
        <p:nvSpPr>
          <p:cNvPr id="171030" name="Text Box 22"/>
          <p:cNvSpPr txBox="1">
            <a:spLocks noChangeArrowheads="1"/>
          </p:cNvSpPr>
          <p:nvPr/>
        </p:nvSpPr>
        <p:spPr bwMode="auto">
          <a:xfrm>
            <a:off x="430214" y="1828800"/>
            <a:ext cx="9492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latin typeface="+mn-lt"/>
              </a:rPr>
              <a:t>Fvid2_Queue</a:t>
            </a:r>
          </a:p>
        </p:txBody>
      </p:sp>
      <p:sp>
        <p:nvSpPr>
          <p:cNvPr id="171034" name="Text Box 26"/>
          <p:cNvSpPr txBox="1">
            <a:spLocks noChangeArrowheads="1"/>
          </p:cNvSpPr>
          <p:nvPr/>
        </p:nvSpPr>
        <p:spPr bwMode="auto">
          <a:xfrm>
            <a:off x="8001001" y="1085850"/>
            <a:ext cx="8835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latin typeface="+mn-lt"/>
              </a:rPr>
              <a:t>Input Queue</a:t>
            </a:r>
          </a:p>
        </p:txBody>
      </p:sp>
      <p:sp>
        <p:nvSpPr>
          <p:cNvPr id="171035" name="Text Box 27"/>
          <p:cNvSpPr txBox="1">
            <a:spLocks noChangeArrowheads="1"/>
          </p:cNvSpPr>
          <p:nvPr/>
        </p:nvSpPr>
        <p:spPr bwMode="auto">
          <a:xfrm>
            <a:off x="7972426" y="1359694"/>
            <a:ext cx="102784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latin typeface="+mn-lt"/>
              </a:rPr>
              <a:t>Current Queue</a:t>
            </a:r>
          </a:p>
        </p:txBody>
      </p:sp>
      <p:sp>
        <p:nvSpPr>
          <p:cNvPr id="171036" name="Text Box 28"/>
          <p:cNvSpPr txBox="1">
            <a:spLocks noChangeArrowheads="1"/>
          </p:cNvSpPr>
          <p:nvPr/>
        </p:nvSpPr>
        <p:spPr bwMode="auto">
          <a:xfrm>
            <a:off x="7972426" y="1645444"/>
            <a:ext cx="98296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latin typeface="+mn-lt"/>
              </a:rPr>
              <a:t>Output Queue</a:t>
            </a:r>
          </a:p>
        </p:txBody>
      </p:sp>
      <p:sp>
        <p:nvSpPr>
          <p:cNvPr id="171037" name="Rectangle 29"/>
          <p:cNvSpPr>
            <a:spLocks noChangeArrowheads="1"/>
          </p:cNvSpPr>
          <p:nvPr/>
        </p:nvSpPr>
        <p:spPr bwMode="auto">
          <a:xfrm>
            <a:off x="7620000" y="1143000"/>
            <a:ext cx="228600" cy="114300"/>
          </a:xfrm>
          <a:prstGeom prst="rect">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038" name="Rectangle 30"/>
          <p:cNvSpPr>
            <a:spLocks noChangeArrowheads="1"/>
          </p:cNvSpPr>
          <p:nvPr/>
        </p:nvSpPr>
        <p:spPr bwMode="auto">
          <a:xfrm>
            <a:off x="7620000" y="1371600"/>
            <a:ext cx="228600" cy="114300"/>
          </a:xfrm>
          <a:prstGeom prst="rect">
            <a:avLst/>
          </a:prstGeom>
          <a:solidFill>
            <a:schemeClr val="tx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039" name="Rectangle 31"/>
          <p:cNvSpPr>
            <a:spLocks noChangeArrowheads="1"/>
          </p:cNvSpPr>
          <p:nvPr/>
        </p:nvSpPr>
        <p:spPr bwMode="auto">
          <a:xfrm>
            <a:off x="7620000" y="1657350"/>
            <a:ext cx="228600" cy="114300"/>
          </a:xfrm>
          <a:prstGeom prst="rect">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040" name="Text Box 32"/>
          <p:cNvSpPr txBox="1">
            <a:spLocks noChangeArrowheads="1"/>
          </p:cNvSpPr>
          <p:nvPr/>
        </p:nvSpPr>
        <p:spPr bwMode="auto">
          <a:xfrm>
            <a:off x="430214" y="2800350"/>
            <a:ext cx="9492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latin typeface="+mn-lt"/>
              </a:rPr>
              <a:t>Fvid2_Queue</a:t>
            </a:r>
          </a:p>
        </p:txBody>
      </p:sp>
      <p:sp>
        <p:nvSpPr>
          <p:cNvPr id="171042" name="Rectangle 34"/>
          <p:cNvSpPr>
            <a:spLocks noChangeArrowheads="1"/>
          </p:cNvSpPr>
          <p:nvPr/>
        </p:nvSpPr>
        <p:spPr bwMode="auto">
          <a:xfrm>
            <a:off x="1885950" y="188595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B2</a:t>
            </a:r>
          </a:p>
        </p:txBody>
      </p:sp>
      <p:sp>
        <p:nvSpPr>
          <p:cNvPr id="171043" name="Rectangle 35"/>
          <p:cNvSpPr>
            <a:spLocks noChangeArrowheads="1"/>
          </p:cNvSpPr>
          <p:nvPr/>
        </p:nvSpPr>
        <p:spPr bwMode="auto">
          <a:xfrm>
            <a:off x="1981200" y="2000250"/>
            <a:ext cx="228600" cy="1143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044" name="Rectangle 36"/>
          <p:cNvSpPr>
            <a:spLocks noChangeArrowheads="1"/>
          </p:cNvSpPr>
          <p:nvPr/>
        </p:nvSpPr>
        <p:spPr bwMode="auto">
          <a:xfrm>
            <a:off x="1981200" y="211455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025" name="Rectangle 17"/>
          <p:cNvSpPr>
            <a:spLocks noChangeArrowheads="1"/>
          </p:cNvSpPr>
          <p:nvPr/>
        </p:nvSpPr>
        <p:spPr bwMode="auto">
          <a:xfrm>
            <a:off x="2438400" y="1612106"/>
            <a:ext cx="457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latin typeface="+mn-lt"/>
              </a:rPr>
              <a:t>B1</a:t>
            </a:r>
          </a:p>
        </p:txBody>
      </p:sp>
      <p:sp>
        <p:nvSpPr>
          <p:cNvPr id="171027" name="Line 19"/>
          <p:cNvSpPr>
            <a:spLocks noChangeShapeType="1"/>
          </p:cNvSpPr>
          <p:nvPr/>
        </p:nvSpPr>
        <p:spPr bwMode="auto">
          <a:xfrm flipH="1" flipV="1">
            <a:off x="2438400" y="1028700"/>
            <a:ext cx="1588" cy="34290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b="0">
              <a:latin typeface="+mn-lt"/>
            </a:endParaRPr>
          </a:p>
        </p:txBody>
      </p:sp>
      <p:sp>
        <p:nvSpPr>
          <p:cNvPr id="171032" name="Rectangle 24"/>
          <p:cNvSpPr>
            <a:spLocks noChangeArrowheads="1"/>
          </p:cNvSpPr>
          <p:nvPr/>
        </p:nvSpPr>
        <p:spPr bwMode="auto">
          <a:xfrm>
            <a:off x="2438400" y="2297906"/>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B2</a:t>
            </a:r>
          </a:p>
        </p:txBody>
      </p:sp>
      <p:sp>
        <p:nvSpPr>
          <p:cNvPr id="171033" name="Rectangle 25"/>
          <p:cNvSpPr>
            <a:spLocks noChangeArrowheads="1"/>
          </p:cNvSpPr>
          <p:nvPr/>
        </p:nvSpPr>
        <p:spPr bwMode="auto">
          <a:xfrm>
            <a:off x="2438400" y="2412206"/>
            <a:ext cx="228600" cy="1143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B1</a:t>
            </a:r>
          </a:p>
        </p:txBody>
      </p:sp>
      <p:sp>
        <p:nvSpPr>
          <p:cNvPr id="171041" name="Text Box 33"/>
          <p:cNvSpPr txBox="1">
            <a:spLocks noChangeArrowheads="1"/>
          </p:cNvSpPr>
          <p:nvPr/>
        </p:nvSpPr>
        <p:spPr bwMode="auto">
          <a:xfrm>
            <a:off x="446089" y="2228850"/>
            <a:ext cx="8370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latin typeface="+mn-lt"/>
              </a:rPr>
              <a:t>Fvid2_Start</a:t>
            </a:r>
          </a:p>
        </p:txBody>
      </p:sp>
      <p:sp>
        <p:nvSpPr>
          <p:cNvPr id="171045" name="Rectangle 37"/>
          <p:cNvSpPr>
            <a:spLocks noChangeArrowheads="1"/>
          </p:cNvSpPr>
          <p:nvPr/>
        </p:nvSpPr>
        <p:spPr bwMode="auto">
          <a:xfrm>
            <a:off x="2438400" y="2526506"/>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050" name="Rectangle 42"/>
          <p:cNvSpPr>
            <a:spLocks noChangeArrowheads="1"/>
          </p:cNvSpPr>
          <p:nvPr/>
        </p:nvSpPr>
        <p:spPr bwMode="auto">
          <a:xfrm>
            <a:off x="2895600" y="2628900"/>
            <a:ext cx="228600" cy="1143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B2</a:t>
            </a:r>
          </a:p>
        </p:txBody>
      </p:sp>
      <p:sp>
        <p:nvSpPr>
          <p:cNvPr id="171051" name="Rectangle 43"/>
          <p:cNvSpPr>
            <a:spLocks noChangeArrowheads="1"/>
          </p:cNvSpPr>
          <p:nvPr/>
        </p:nvSpPr>
        <p:spPr bwMode="auto">
          <a:xfrm>
            <a:off x="2971800" y="274320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053" name="Rectangle 45"/>
          <p:cNvSpPr>
            <a:spLocks noChangeArrowheads="1"/>
          </p:cNvSpPr>
          <p:nvPr/>
        </p:nvSpPr>
        <p:spPr bwMode="auto">
          <a:xfrm>
            <a:off x="4191000" y="302895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054" name="Rectangle 46"/>
          <p:cNvSpPr>
            <a:spLocks noChangeArrowheads="1"/>
          </p:cNvSpPr>
          <p:nvPr/>
        </p:nvSpPr>
        <p:spPr bwMode="auto">
          <a:xfrm>
            <a:off x="4191000" y="325755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B1</a:t>
            </a:r>
          </a:p>
        </p:txBody>
      </p:sp>
      <p:sp>
        <p:nvSpPr>
          <p:cNvPr id="171055" name="Rectangle 47"/>
          <p:cNvSpPr>
            <a:spLocks noChangeArrowheads="1"/>
          </p:cNvSpPr>
          <p:nvPr/>
        </p:nvSpPr>
        <p:spPr bwMode="auto">
          <a:xfrm>
            <a:off x="4114800" y="3143250"/>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B3</a:t>
            </a:r>
          </a:p>
        </p:txBody>
      </p:sp>
      <p:sp>
        <p:nvSpPr>
          <p:cNvPr id="171057" name="Rectangle 49"/>
          <p:cNvSpPr>
            <a:spLocks noChangeArrowheads="1"/>
          </p:cNvSpPr>
          <p:nvPr/>
        </p:nvSpPr>
        <p:spPr bwMode="auto">
          <a:xfrm>
            <a:off x="3514725" y="285750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B3</a:t>
            </a:r>
          </a:p>
        </p:txBody>
      </p:sp>
      <p:sp>
        <p:nvSpPr>
          <p:cNvPr id="171058" name="Rectangle 50"/>
          <p:cNvSpPr>
            <a:spLocks noChangeArrowheads="1"/>
          </p:cNvSpPr>
          <p:nvPr/>
        </p:nvSpPr>
        <p:spPr bwMode="auto">
          <a:xfrm>
            <a:off x="3429000" y="2971800"/>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B2</a:t>
            </a:r>
          </a:p>
        </p:txBody>
      </p:sp>
      <p:sp>
        <p:nvSpPr>
          <p:cNvPr id="171059" name="Rectangle 51"/>
          <p:cNvSpPr>
            <a:spLocks noChangeArrowheads="1"/>
          </p:cNvSpPr>
          <p:nvPr/>
        </p:nvSpPr>
        <p:spPr bwMode="auto">
          <a:xfrm>
            <a:off x="3514725" y="3086100"/>
            <a:ext cx="228600" cy="114300"/>
          </a:xfrm>
          <a:prstGeom prst="rect">
            <a:avLst/>
          </a:prstGeom>
          <a:solidFill>
            <a:srgbClr val="008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060" name="Rectangle 52"/>
          <p:cNvSpPr>
            <a:spLocks noChangeArrowheads="1"/>
          </p:cNvSpPr>
          <p:nvPr/>
        </p:nvSpPr>
        <p:spPr bwMode="auto">
          <a:xfrm>
            <a:off x="3657600" y="2971800"/>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B1</a:t>
            </a:r>
          </a:p>
        </p:txBody>
      </p:sp>
      <p:sp>
        <p:nvSpPr>
          <p:cNvPr id="171062" name="Rectangle 54"/>
          <p:cNvSpPr>
            <a:spLocks noChangeArrowheads="1"/>
          </p:cNvSpPr>
          <p:nvPr/>
        </p:nvSpPr>
        <p:spPr bwMode="auto">
          <a:xfrm>
            <a:off x="4951413" y="348615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B1</a:t>
            </a:r>
          </a:p>
        </p:txBody>
      </p:sp>
      <p:sp>
        <p:nvSpPr>
          <p:cNvPr id="171063" name="Rectangle 55"/>
          <p:cNvSpPr>
            <a:spLocks noChangeArrowheads="1"/>
          </p:cNvSpPr>
          <p:nvPr/>
        </p:nvSpPr>
        <p:spPr bwMode="auto">
          <a:xfrm>
            <a:off x="4865688" y="3600450"/>
            <a:ext cx="228600" cy="1143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B3</a:t>
            </a:r>
          </a:p>
        </p:txBody>
      </p:sp>
      <p:sp>
        <p:nvSpPr>
          <p:cNvPr id="171064" name="Rectangle 56"/>
          <p:cNvSpPr>
            <a:spLocks noChangeArrowheads="1"/>
          </p:cNvSpPr>
          <p:nvPr/>
        </p:nvSpPr>
        <p:spPr bwMode="auto">
          <a:xfrm>
            <a:off x="4951413" y="371475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066" name="Rectangle 58"/>
          <p:cNvSpPr>
            <a:spLocks noChangeArrowheads="1"/>
          </p:cNvSpPr>
          <p:nvPr/>
        </p:nvSpPr>
        <p:spPr bwMode="auto">
          <a:xfrm>
            <a:off x="4114800" y="1143000"/>
            <a:ext cx="1219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latin typeface="+mn-lt"/>
              </a:rPr>
              <a:t>B2</a:t>
            </a:r>
          </a:p>
        </p:txBody>
      </p:sp>
      <p:sp>
        <p:nvSpPr>
          <p:cNvPr id="171067" name="Rectangle 59"/>
          <p:cNvSpPr>
            <a:spLocks noChangeArrowheads="1"/>
          </p:cNvSpPr>
          <p:nvPr/>
        </p:nvSpPr>
        <p:spPr bwMode="auto">
          <a:xfrm>
            <a:off x="5334000" y="1143000"/>
            <a:ext cx="1219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latin typeface="+mn-lt"/>
              </a:rPr>
              <a:t>B3</a:t>
            </a:r>
          </a:p>
        </p:txBody>
      </p:sp>
      <p:sp>
        <p:nvSpPr>
          <p:cNvPr id="171068" name="Rectangle 60"/>
          <p:cNvSpPr>
            <a:spLocks noChangeArrowheads="1"/>
          </p:cNvSpPr>
          <p:nvPr/>
        </p:nvSpPr>
        <p:spPr bwMode="auto">
          <a:xfrm>
            <a:off x="2895600" y="1383506"/>
            <a:ext cx="1219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latin typeface="+mn-lt"/>
              </a:rPr>
              <a:t>B1</a:t>
            </a:r>
          </a:p>
        </p:txBody>
      </p:sp>
      <p:sp>
        <p:nvSpPr>
          <p:cNvPr id="171069" name="Rectangle 61"/>
          <p:cNvSpPr>
            <a:spLocks noChangeArrowheads="1"/>
          </p:cNvSpPr>
          <p:nvPr/>
        </p:nvSpPr>
        <p:spPr bwMode="auto">
          <a:xfrm>
            <a:off x="4114800" y="1383506"/>
            <a:ext cx="1219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latin typeface="+mn-lt"/>
              </a:rPr>
              <a:t>B2</a:t>
            </a:r>
          </a:p>
        </p:txBody>
      </p:sp>
      <p:sp>
        <p:nvSpPr>
          <p:cNvPr id="171070" name="Rectangle 62"/>
          <p:cNvSpPr>
            <a:spLocks noChangeArrowheads="1"/>
          </p:cNvSpPr>
          <p:nvPr/>
        </p:nvSpPr>
        <p:spPr bwMode="auto">
          <a:xfrm>
            <a:off x="5334000" y="1383506"/>
            <a:ext cx="1219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latin typeface="+mn-lt"/>
              </a:rPr>
              <a:t>B3</a:t>
            </a:r>
          </a:p>
        </p:txBody>
      </p:sp>
      <p:sp>
        <p:nvSpPr>
          <p:cNvPr id="171072" name="Rectangle 64"/>
          <p:cNvSpPr>
            <a:spLocks noChangeArrowheads="1"/>
          </p:cNvSpPr>
          <p:nvPr/>
        </p:nvSpPr>
        <p:spPr bwMode="auto">
          <a:xfrm>
            <a:off x="2895600" y="1612106"/>
            <a:ext cx="12954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latin typeface="+mn-lt"/>
              </a:rPr>
              <a:t>B2</a:t>
            </a:r>
          </a:p>
        </p:txBody>
      </p:sp>
      <p:sp>
        <p:nvSpPr>
          <p:cNvPr id="171073" name="Rectangle 65"/>
          <p:cNvSpPr>
            <a:spLocks noChangeArrowheads="1"/>
          </p:cNvSpPr>
          <p:nvPr/>
        </p:nvSpPr>
        <p:spPr bwMode="auto">
          <a:xfrm>
            <a:off x="4191000" y="1612106"/>
            <a:ext cx="1219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latin typeface="+mn-lt"/>
              </a:rPr>
              <a:t>B3</a:t>
            </a:r>
          </a:p>
        </p:txBody>
      </p:sp>
      <p:sp>
        <p:nvSpPr>
          <p:cNvPr id="171074" name="Rectangle 66"/>
          <p:cNvSpPr>
            <a:spLocks noChangeArrowheads="1"/>
          </p:cNvSpPr>
          <p:nvPr/>
        </p:nvSpPr>
        <p:spPr bwMode="auto">
          <a:xfrm>
            <a:off x="5410200" y="1612106"/>
            <a:ext cx="11430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latin typeface="+mn-lt"/>
              </a:rPr>
              <a:t>B1</a:t>
            </a:r>
          </a:p>
        </p:txBody>
      </p:sp>
      <p:sp>
        <p:nvSpPr>
          <p:cNvPr id="171075" name="Text Box 67"/>
          <p:cNvSpPr txBox="1">
            <a:spLocks noChangeArrowheads="1"/>
          </p:cNvSpPr>
          <p:nvPr/>
        </p:nvSpPr>
        <p:spPr bwMode="auto">
          <a:xfrm>
            <a:off x="457201" y="3645694"/>
            <a:ext cx="9492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latin typeface="+mn-lt"/>
              </a:rPr>
              <a:t>Fvid2_Queue</a:t>
            </a:r>
          </a:p>
        </p:txBody>
      </p:sp>
      <p:sp>
        <p:nvSpPr>
          <p:cNvPr id="171103" name="Line 95"/>
          <p:cNvSpPr>
            <a:spLocks noChangeShapeType="1"/>
          </p:cNvSpPr>
          <p:nvPr/>
        </p:nvSpPr>
        <p:spPr bwMode="auto">
          <a:xfrm>
            <a:off x="1295400" y="1916906"/>
            <a:ext cx="6096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104" name="Text Box 96"/>
          <p:cNvSpPr txBox="1">
            <a:spLocks noChangeArrowheads="1"/>
          </p:cNvSpPr>
          <p:nvPr/>
        </p:nvSpPr>
        <p:spPr bwMode="auto">
          <a:xfrm>
            <a:off x="1354139" y="1771650"/>
            <a:ext cx="60144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latin typeface="+mn-lt"/>
              </a:rPr>
              <a:t>  B1,B2</a:t>
            </a:r>
          </a:p>
        </p:txBody>
      </p:sp>
      <p:sp>
        <p:nvSpPr>
          <p:cNvPr id="171106" name="Text Box 98"/>
          <p:cNvSpPr txBox="1">
            <a:spLocks noChangeArrowheads="1"/>
          </p:cNvSpPr>
          <p:nvPr/>
        </p:nvSpPr>
        <p:spPr bwMode="auto">
          <a:xfrm>
            <a:off x="1371600" y="2743200"/>
            <a:ext cx="41069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latin typeface="+mn-lt"/>
              </a:rPr>
              <a:t>  B3</a:t>
            </a:r>
          </a:p>
        </p:txBody>
      </p:sp>
      <p:sp>
        <p:nvSpPr>
          <p:cNvPr id="171110" name="Text Box 102"/>
          <p:cNvSpPr txBox="1">
            <a:spLocks noChangeArrowheads="1"/>
          </p:cNvSpPr>
          <p:nvPr/>
        </p:nvSpPr>
        <p:spPr bwMode="auto">
          <a:xfrm>
            <a:off x="1295400" y="3543300"/>
            <a:ext cx="41069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latin typeface="+mn-lt"/>
              </a:rPr>
              <a:t>  B1</a:t>
            </a:r>
          </a:p>
        </p:txBody>
      </p:sp>
      <p:sp>
        <p:nvSpPr>
          <p:cNvPr id="171117" name="Line 109"/>
          <p:cNvSpPr>
            <a:spLocks noChangeShapeType="1"/>
          </p:cNvSpPr>
          <p:nvPr/>
        </p:nvSpPr>
        <p:spPr bwMode="auto">
          <a:xfrm>
            <a:off x="2590800" y="291465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119" name="Text Box 111"/>
          <p:cNvSpPr txBox="1">
            <a:spLocks noChangeArrowheads="1"/>
          </p:cNvSpPr>
          <p:nvPr/>
        </p:nvSpPr>
        <p:spPr bwMode="auto">
          <a:xfrm>
            <a:off x="3048000" y="2114550"/>
            <a:ext cx="125547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latin typeface="+mn-lt"/>
              </a:rPr>
              <a:t>Program</a:t>
            </a:r>
          </a:p>
          <a:p>
            <a:r>
              <a:rPr lang="en-US" sz="1000" b="0">
                <a:latin typeface="+mn-lt"/>
              </a:rPr>
              <a:t>Shadow Registers,</a:t>
            </a:r>
          </a:p>
          <a:p>
            <a:r>
              <a:rPr lang="en-US" sz="1000" b="0">
                <a:latin typeface="+mn-lt"/>
              </a:rPr>
              <a:t>InVsync ISR</a:t>
            </a:r>
          </a:p>
        </p:txBody>
      </p:sp>
      <p:sp>
        <p:nvSpPr>
          <p:cNvPr id="171120" name="Line 112"/>
          <p:cNvSpPr>
            <a:spLocks noChangeShapeType="1"/>
          </p:cNvSpPr>
          <p:nvPr/>
        </p:nvSpPr>
        <p:spPr bwMode="auto">
          <a:xfrm>
            <a:off x="1371600" y="2343150"/>
            <a:ext cx="9906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cxnSp>
        <p:nvCxnSpPr>
          <p:cNvPr id="171121" name="AutoShape 113"/>
          <p:cNvCxnSpPr>
            <a:cxnSpLocks noChangeShapeType="1"/>
            <a:stCxn id="171033" idx="3"/>
            <a:endCxn id="171025" idx="2"/>
          </p:cNvCxnSpPr>
          <p:nvPr/>
        </p:nvCxnSpPr>
        <p:spPr bwMode="auto">
          <a:xfrm flipV="1">
            <a:off x="2667000" y="1783556"/>
            <a:ext cx="1588" cy="685800"/>
          </a:xfrm>
          <a:prstGeom prst="curvedConnector4">
            <a:avLst>
              <a:gd name="adj1" fmla="val 14400000"/>
              <a:gd name="adj2" fmla="val 54167"/>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1123" name="Rectangle 115"/>
          <p:cNvSpPr>
            <a:spLocks noChangeArrowheads="1"/>
          </p:cNvSpPr>
          <p:nvPr/>
        </p:nvSpPr>
        <p:spPr bwMode="auto">
          <a:xfrm>
            <a:off x="2114550" y="188595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B1</a:t>
            </a:r>
          </a:p>
        </p:txBody>
      </p:sp>
      <p:sp>
        <p:nvSpPr>
          <p:cNvPr id="171124" name="Rectangle 116"/>
          <p:cNvSpPr>
            <a:spLocks noChangeArrowheads="1"/>
          </p:cNvSpPr>
          <p:nvPr/>
        </p:nvSpPr>
        <p:spPr bwMode="auto">
          <a:xfrm>
            <a:off x="2971800" y="251460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129" name="Text Box 121"/>
          <p:cNvSpPr txBox="1">
            <a:spLocks noChangeArrowheads="1"/>
          </p:cNvSpPr>
          <p:nvPr/>
        </p:nvSpPr>
        <p:spPr bwMode="auto">
          <a:xfrm>
            <a:off x="1420813" y="3257550"/>
            <a:ext cx="41069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latin typeface="+mn-lt"/>
              </a:rPr>
              <a:t>  B1</a:t>
            </a:r>
          </a:p>
        </p:txBody>
      </p:sp>
      <p:sp>
        <p:nvSpPr>
          <p:cNvPr id="171131" name="Line 123"/>
          <p:cNvSpPr>
            <a:spLocks noChangeShapeType="1"/>
          </p:cNvSpPr>
          <p:nvPr/>
        </p:nvSpPr>
        <p:spPr bwMode="auto">
          <a:xfrm flipH="1" flipV="1">
            <a:off x="4191000" y="1771650"/>
            <a:ext cx="76200" cy="12573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133" name="Rectangle 125"/>
          <p:cNvSpPr>
            <a:spLocks noChangeArrowheads="1"/>
          </p:cNvSpPr>
          <p:nvPr/>
        </p:nvSpPr>
        <p:spPr bwMode="auto">
          <a:xfrm>
            <a:off x="5105400" y="3600450"/>
            <a:ext cx="228600" cy="1143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B2</a:t>
            </a:r>
          </a:p>
        </p:txBody>
      </p:sp>
      <p:sp>
        <p:nvSpPr>
          <p:cNvPr id="171134" name="Text Box 126"/>
          <p:cNvSpPr txBox="1">
            <a:spLocks noChangeArrowheads="1"/>
          </p:cNvSpPr>
          <p:nvPr/>
        </p:nvSpPr>
        <p:spPr bwMode="auto">
          <a:xfrm>
            <a:off x="4140200" y="2343150"/>
            <a:ext cx="125547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latin typeface="+mn-lt"/>
              </a:rPr>
              <a:t>Program</a:t>
            </a:r>
          </a:p>
          <a:p>
            <a:r>
              <a:rPr lang="en-US" sz="1000" b="0">
                <a:latin typeface="+mn-lt"/>
              </a:rPr>
              <a:t>Shadow Registers,</a:t>
            </a:r>
          </a:p>
          <a:p>
            <a:r>
              <a:rPr lang="en-US" sz="1000" b="0">
                <a:latin typeface="+mn-lt"/>
              </a:rPr>
              <a:t>InVsync ISR</a:t>
            </a:r>
          </a:p>
        </p:txBody>
      </p:sp>
      <p:sp>
        <p:nvSpPr>
          <p:cNvPr id="171137" name="Line 129"/>
          <p:cNvSpPr>
            <a:spLocks noChangeShapeType="1"/>
          </p:cNvSpPr>
          <p:nvPr/>
        </p:nvSpPr>
        <p:spPr bwMode="auto">
          <a:xfrm flipH="1" flipV="1">
            <a:off x="5410200" y="1771650"/>
            <a:ext cx="76200" cy="22288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138" name="Text Box 130"/>
          <p:cNvSpPr txBox="1">
            <a:spLocks noChangeArrowheads="1"/>
          </p:cNvSpPr>
          <p:nvPr/>
        </p:nvSpPr>
        <p:spPr bwMode="auto">
          <a:xfrm>
            <a:off x="5359400" y="2684860"/>
            <a:ext cx="125547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latin typeface="+mn-lt"/>
              </a:rPr>
              <a:t>Program</a:t>
            </a:r>
          </a:p>
          <a:p>
            <a:r>
              <a:rPr lang="en-US" sz="1000" b="0">
                <a:latin typeface="+mn-lt"/>
              </a:rPr>
              <a:t>Shadow Registers,</a:t>
            </a:r>
          </a:p>
          <a:p>
            <a:r>
              <a:rPr lang="en-US" sz="1000" b="0">
                <a:latin typeface="+mn-lt"/>
              </a:rPr>
              <a:t>InVsync ISR</a:t>
            </a:r>
          </a:p>
        </p:txBody>
      </p:sp>
      <p:sp>
        <p:nvSpPr>
          <p:cNvPr id="171140" name="Rectangle 132"/>
          <p:cNvSpPr>
            <a:spLocks noChangeArrowheads="1"/>
          </p:cNvSpPr>
          <p:nvPr/>
        </p:nvSpPr>
        <p:spPr bwMode="auto">
          <a:xfrm>
            <a:off x="3124200" y="2628900"/>
            <a:ext cx="228600" cy="1143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B1</a:t>
            </a:r>
          </a:p>
        </p:txBody>
      </p:sp>
      <p:sp>
        <p:nvSpPr>
          <p:cNvPr id="171143" name="Line 135"/>
          <p:cNvSpPr>
            <a:spLocks noChangeShapeType="1"/>
          </p:cNvSpPr>
          <p:nvPr/>
        </p:nvSpPr>
        <p:spPr bwMode="auto">
          <a:xfrm>
            <a:off x="1600200" y="2914650"/>
            <a:ext cx="19050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146" name="Text Box 138"/>
          <p:cNvSpPr txBox="1">
            <a:spLocks noChangeArrowheads="1"/>
          </p:cNvSpPr>
          <p:nvPr/>
        </p:nvSpPr>
        <p:spPr bwMode="auto">
          <a:xfrm>
            <a:off x="438150" y="3086100"/>
            <a:ext cx="72487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latin typeface="+mn-lt"/>
              </a:rPr>
              <a:t>Call Back</a:t>
            </a:r>
          </a:p>
        </p:txBody>
      </p:sp>
      <p:sp>
        <p:nvSpPr>
          <p:cNvPr id="171147" name="Rectangle 139"/>
          <p:cNvSpPr>
            <a:spLocks noChangeArrowheads="1"/>
          </p:cNvSpPr>
          <p:nvPr/>
        </p:nvSpPr>
        <p:spPr bwMode="auto">
          <a:xfrm>
            <a:off x="4343400" y="3143250"/>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B2</a:t>
            </a:r>
          </a:p>
        </p:txBody>
      </p:sp>
      <p:sp>
        <p:nvSpPr>
          <p:cNvPr id="171151" name="Rectangle 143"/>
          <p:cNvSpPr>
            <a:spLocks noChangeArrowheads="1"/>
          </p:cNvSpPr>
          <p:nvPr/>
        </p:nvSpPr>
        <p:spPr bwMode="auto">
          <a:xfrm>
            <a:off x="4572000" y="320040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152" name="Rectangle 144"/>
          <p:cNvSpPr>
            <a:spLocks noChangeArrowheads="1"/>
          </p:cNvSpPr>
          <p:nvPr/>
        </p:nvSpPr>
        <p:spPr bwMode="auto">
          <a:xfrm>
            <a:off x="4572000" y="342900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153" name="Rectangle 145"/>
          <p:cNvSpPr>
            <a:spLocks noChangeArrowheads="1"/>
          </p:cNvSpPr>
          <p:nvPr/>
        </p:nvSpPr>
        <p:spPr bwMode="auto">
          <a:xfrm>
            <a:off x="4495800" y="3314700"/>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B3</a:t>
            </a:r>
          </a:p>
        </p:txBody>
      </p:sp>
      <p:sp>
        <p:nvSpPr>
          <p:cNvPr id="171154" name="Rectangle 146"/>
          <p:cNvSpPr>
            <a:spLocks noChangeArrowheads="1"/>
          </p:cNvSpPr>
          <p:nvPr/>
        </p:nvSpPr>
        <p:spPr bwMode="auto">
          <a:xfrm>
            <a:off x="4724400" y="3314700"/>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a:latin typeface="+mn-lt"/>
              </a:rPr>
              <a:t>B2</a:t>
            </a:r>
          </a:p>
        </p:txBody>
      </p:sp>
      <p:sp>
        <p:nvSpPr>
          <p:cNvPr id="171155" name="Text Box 147"/>
          <p:cNvSpPr txBox="1">
            <a:spLocks noChangeArrowheads="1"/>
          </p:cNvSpPr>
          <p:nvPr/>
        </p:nvSpPr>
        <p:spPr bwMode="auto">
          <a:xfrm>
            <a:off x="381000" y="3302794"/>
            <a:ext cx="11128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latin typeface="+mn-lt"/>
              </a:rPr>
              <a:t>Fvid2_DeQueue</a:t>
            </a:r>
          </a:p>
        </p:txBody>
      </p:sp>
      <p:sp>
        <p:nvSpPr>
          <p:cNvPr id="171180" name="Rectangle 172"/>
          <p:cNvSpPr>
            <a:spLocks noChangeArrowheads="1"/>
          </p:cNvSpPr>
          <p:nvPr/>
        </p:nvSpPr>
        <p:spPr bwMode="auto">
          <a:xfrm>
            <a:off x="5487988" y="388620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181" name="Rectangle 173"/>
          <p:cNvSpPr>
            <a:spLocks noChangeArrowheads="1"/>
          </p:cNvSpPr>
          <p:nvPr/>
        </p:nvSpPr>
        <p:spPr bwMode="auto">
          <a:xfrm>
            <a:off x="5487988" y="411480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B2</a:t>
            </a:r>
          </a:p>
        </p:txBody>
      </p:sp>
      <p:sp>
        <p:nvSpPr>
          <p:cNvPr id="171182" name="Rectangle 174"/>
          <p:cNvSpPr>
            <a:spLocks noChangeArrowheads="1"/>
          </p:cNvSpPr>
          <p:nvPr/>
        </p:nvSpPr>
        <p:spPr bwMode="auto">
          <a:xfrm>
            <a:off x="5411788" y="4000500"/>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B1</a:t>
            </a:r>
          </a:p>
        </p:txBody>
      </p:sp>
      <p:sp>
        <p:nvSpPr>
          <p:cNvPr id="171183" name="Rectangle 175"/>
          <p:cNvSpPr>
            <a:spLocks noChangeArrowheads="1"/>
          </p:cNvSpPr>
          <p:nvPr/>
        </p:nvSpPr>
        <p:spPr bwMode="auto">
          <a:xfrm>
            <a:off x="6248400" y="434340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B2</a:t>
            </a:r>
          </a:p>
        </p:txBody>
      </p:sp>
      <p:sp>
        <p:nvSpPr>
          <p:cNvPr id="171184" name="Rectangle 176"/>
          <p:cNvSpPr>
            <a:spLocks noChangeArrowheads="1"/>
          </p:cNvSpPr>
          <p:nvPr/>
        </p:nvSpPr>
        <p:spPr bwMode="auto">
          <a:xfrm>
            <a:off x="6162675" y="4457700"/>
            <a:ext cx="228600" cy="1143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B1</a:t>
            </a:r>
          </a:p>
        </p:txBody>
      </p:sp>
      <p:sp>
        <p:nvSpPr>
          <p:cNvPr id="171185" name="Rectangle 177"/>
          <p:cNvSpPr>
            <a:spLocks noChangeArrowheads="1"/>
          </p:cNvSpPr>
          <p:nvPr/>
        </p:nvSpPr>
        <p:spPr bwMode="auto">
          <a:xfrm>
            <a:off x="6248400" y="457200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186" name="Text Box 178"/>
          <p:cNvSpPr txBox="1">
            <a:spLocks noChangeArrowheads="1"/>
          </p:cNvSpPr>
          <p:nvPr/>
        </p:nvSpPr>
        <p:spPr bwMode="auto">
          <a:xfrm>
            <a:off x="430214" y="4457700"/>
            <a:ext cx="9492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latin typeface="+mn-lt"/>
              </a:rPr>
              <a:t>Fvid2_Queue</a:t>
            </a:r>
          </a:p>
        </p:txBody>
      </p:sp>
      <p:sp>
        <p:nvSpPr>
          <p:cNvPr id="171187" name="Text Box 179"/>
          <p:cNvSpPr txBox="1">
            <a:spLocks noChangeArrowheads="1"/>
          </p:cNvSpPr>
          <p:nvPr/>
        </p:nvSpPr>
        <p:spPr bwMode="auto">
          <a:xfrm>
            <a:off x="1371600" y="4445794"/>
            <a:ext cx="41069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latin typeface="+mn-lt"/>
              </a:rPr>
              <a:t>  B2</a:t>
            </a:r>
          </a:p>
        </p:txBody>
      </p:sp>
      <p:sp>
        <p:nvSpPr>
          <p:cNvPr id="171188" name="Line 180"/>
          <p:cNvSpPr>
            <a:spLocks noChangeShapeType="1"/>
          </p:cNvSpPr>
          <p:nvPr/>
        </p:nvSpPr>
        <p:spPr bwMode="auto">
          <a:xfrm>
            <a:off x="3887788" y="37719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189" name="Text Box 181"/>
          <p:cNvSpPr txBox="1">
            <a:spLocks noChangeArrowheads="1"/>
          </p:cNvSpPr>
          <p:nvPr/>
        </p:nvSpPr>
        <p:spPr bwMode="auto">
          <a:xfrm>
            <a:off x="1497013" y="4114800"/>
            <a:ext cx="41069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latin typeface="+mn-lt"/>
              </a:rPr>
              <a:t>  B2</a:t>
            </a:r>
          </a:p>
        </p:txBody>
      </p:sp>
      <p:sp>
        <p:nvSpPr>
          <p:cNvPr id="171192" name="Text Box 184"/>
          <p:cNvSpPr txBox="1">
            <a:spLocks noChangeArrowheads="1"/>
          </p:cNvSpPr>
          <p:nvPr/>
        </p:nvSpPr>
        <p:spPr bwMode="auto">
          <a:xfrm>
            <a:off x="423863" y="3931444"/>
            <a:ext cx="72487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latin typeface="+mn-lt"/>
              </a:rPr>
              <a:t>Call Back</a:t>
            </a:r>
          </a:p>
        </p:txBody>
      </p:sp>
      <p:sp>
        <p:nvSpPr>
          <p:cNvPr id="171193" name="Rectangle 185"/>
          <p:cNvSpPr>
            <a:spLocks noChangeArrowheads="1"/>
          </p:cNvSpPr>
          <p:nvPr/>
        </p:nvSpPr>
        <p:spPr bwMode="auto">
          <a:xfrm>
            <a:off x="5640388" y="4000500"/>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B3</a:t>
            </a:r>
          </a:p>
        </p:txBody>
      </p:sp>
      <p:sp>
        <p:nvSpPr>
          <p:cNvPr id="171194" name="Rectangle 186"/>
          <p:cNvSpPr>
            <a:spLocks noChangeArrowheads="1"/>
          </p:cNvSpPr>
          <p:nvPr/>
        </p:nvSpPr>
        <p:spPr bwMode="auto">
          <a:xfrm>
            <a:off x="5868988" y="405765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195" name="Rectangle 187"/>
          <p:cNvSpPr>
            <a:spLocks noChangeArrowheads="1"/>
          </p:cNvSpPr>
          <p:nvPr/>
        </p:nvSpPr>
        <p:spPr bwMode="auto">
          <a:xfrm>
            <a:off x="5868988" y="428625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196" name="Rectangle 188"/>
          <p:cNvSpPr>
            <a:spLocks noChangeArrowheads="1"/>
          </p:cNvSpPr>
          <p:nvPr/>
        </p:nvSpPr>
        <p:spPr bwMode="auto">
          <a:xfrm>
            <a:off x="5792788" y="4171950"/>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B1</a:t>
            </a:r>
          </a:p>
        </p:txBody>
      </p:sp>
      <p:sp>
        <p:nvSpPr>
          <p:cNvPr id="171197" name="Rectangle 189"/>
          <p:cNvSpPr>
            <a:spLocks noChangeArrowheads="1"/>
          </p:cNvSpPr>
          <p:nvPr/>
        </p:nvSpPr>
        <p:spPr bwMode="auto">
          <a:xfrm>
            <a:off x="6021388" y="4171950"/>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B3</a:t>
            </a:r>
          </a:p>
        </p:txBody>
      </p:sp>
      <p:sp>
        <p:nvSpPr>
          <p:cNvPr id="171198" name="Text Box 190"/>
          <p:cNvSpPr txBox="1">
            <a:spLocks noChangeArrowheads="1"/>
          </p:cNvSpPr>
          <p:nvPr/>
        </p:nvSpPr>
        <p:spPr bwMode="auto">
          <a:xfrm>
            <a:off x="430213" y="4171950"/>
            <a:ext cx="11128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latin typeface="+mn-lt"/>
              </a:rPr>
              <a:t>Fvid2_DeQueue</a:t>
            </a:r>
          </a:p>
        </p:txBody>
      </p:sp>
      <p:sp>
        <p:nvSpPr>
          <p:cNvPr id="171201" name="Rectangle 193"/>
          <p:cNvSpPr>
            <a:spLocks noChangeArrowheads="1"/>
          </p:cNvSpPr>
          <p:nvPr/>
        </p:nvSpPr>
        <p:spPr bwMode="auto">
          <a:xfrm>
            <a:off x="6391275" y="4457700"/>
            <a:ext cx="228600" cy="1143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latin typeface="+mn-lt"/>
              </a:rPr>
              <a:t>B3</a:t>
            </a:r>
          </a:p>
        </p:txBody>
      </p:sp>
      <p:sp>
        <p:nvSpPr>
          <p:cNvPr id="171203" name="Line 195"/>
          <p:cNvSpPr>
            <a:spLocks noChangeShapeType="1"/>
          </p:cNvSpPr>
          <p:nvPr/>
        </p:nvSpPr>
        <p:spPr bwMode="auto">
          <a:xfrm flipH="1">
            <a:off x="1143000" y="3200400"/>
            <a:ext cx="29718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205" name="Line 197"/>
          <p:cNvSpPr>
            <a:spLocks noChangeShapeType="1"/>
          </p:cNvSpPr>
          <p:nvPr/>
        </p:nvSpPr>
        <p:spPr bwMode="auto">
          <a:xfrm flipH="1">
            <a:off x="1447800" y="3429000"/>
            <a:ext cx="30480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206" name="Line 198"/>
          <p:cNvSpPr>
            <a:spLocks noChangeShapeType="1"/>
          </p:cNvSpPr>
          <p:nvPr/>
        </p:nvSpPr>
        <p:spPr bwMode="auto">
          <a:xfrm>
            <a:off x="1447800" y="3714750"/>
            <a:ext cx="34290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208" name="Line 200"/>
          <p:cNvSpPr>
            <a:spLocks noChangeShapeType="1"/>
          </p:cNvSpPr>
          <p:nvPr/>
        </p:nvSpPr>
        <p:spPr bwMode="auto">
          <a:xfrm flipH="1">
            <a:off x="1143000" y="4000500"/>
            <a:ext cx="41910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209" name="Line 201"/>
          <p:cNvSpPr>
            <a:spLocks noChangeShapeType="1"/>
          </p:cNvSpPr>
          <p:nvPr/>
        </p:nvSpPr>
        <p:spPr bwMode="auto">
          <a:xfrm flipH="1">
            <a:off x="1524000" y="4286250"/>
            <a:ext cx="42672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210" name="Line 202"/>
          <p:cNvSpPr>
            <a:spLocks noChangeShapeType="1"/>
          </p:cNvSpPr>
          <p:nvPr/>
        </p:nvSpPr>
        <p:spPr bwMode="auto">
          <a:xfrm>
            <a:off x="1447800" y="4572000"/>
            <a:ext cx="47244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211" name="Line 203"/>
          <p:cNvSpPr>
            <a:spLocks noChangeShapeType="1"/>
          </p:cNvSpPr>
          <p:nvPr/>
        </p:nvSpPr>
        <p:spPr bwMode="auto">
          <a:xfrm flipV="1">
            <a:off x="2895600" y="1543050"/>
            <a:ext cx="609600" cy="571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212" name="Line 204"/>
          <p:cNvSpPr>
            <a:spLocks noChangeShapeType="1"/>
          </p:cNvSpPr>
          <p:nvPr/>
        </p:nvSpPr>
        <p:spPr bwMode="auto">
          <a:xfrm flipV="1">
            <a:off x="4114800" y="1543050"/>
            <a:ext cx="685800" cy="571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sp>
        <p:nvSpPr>
          <p:cNvPr id="171213" name="Line 205"/>
          <p:cNvSpPr>
            <a:spLocks noChangeShapeType="1"/>
          </p:cNvSpPr>
          <p:nvPr/>
        </p:nvSpPr>
        <p:spPr bwMode="auto">
          <a:xfrm flipV="1">
            <a:off x="5334000" y="1543050"/>
            <a:ext cx="609600" cy="571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latin typeface="+mn-lt"/>
            </a:endParaRPr>
          </a:p>
        </p:txBody>
      </p:sp>
      <p:cxnSp>
        <p:nvCxnSpPr>
          <p:cNvPr id="171214" name="AutoShape 206"/>
          <p:cNvCxnSpPr>
            <a:cxnSpLocks noChangeShapeType="1"/>
            <a:stCxn id="171050" idx="1"/>
            <a:endCxn id="171072" idx="2"/>
          </p:cNvCxnSpPr>
          <p:nvPr/>
        </p:nvCxnSpPr>
        <p:spPr bwMode="auto">
          <a:xfrm rot="10800000" flipH="1">
            <a:off x="2895600" y="1783557"/>
            <a:ext cx="647700" cy="902494"/>
          </a:xfrm>
          <a:prstGeom prst="curvedConnector4">
            <a:avLst>
              <a:gd name="adj1" fmla="val -22306"/>
              <a:gd name="adj2" fmla="val 27440"/>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1216" name="AutoShape 208"/>
          <p:cNvCxnSpPr>
            <a:cxnSpLocks noChangeShapeType="1"/>
          </p:cNvCxnSpPr>
          <p:nvPr/>
        </p:nvCxnSpPr>
        <p:spPr bwMode="auto">
          <a:xfrm rot="5400000">
            <a:off x="684610" y="3563541"/>
            <a:ext cx="159544" cy="4763"/>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1218" name="Text Box 210"/>
          <p:cNvSpPr txBox="1">
            <a:spLocks noChangeArrowheads="1"/>
          </p:cNvSpPr>
          <p:nvPr/>
        </p:nvSpPr>
        <p:spPr bwMode="auto">
          <a:xfrm>
            <a:off x="685801" y="3429000"/>
            <a:ext cx="8723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latin typeface="+mn-lt"/>
              </a:rPr>
              <a:t>Process B1 </a:t>
            </a:r>
          </a:p>
        </p:txBody>
      </p:sp>
      <p:cxnSp>
        <p:nvCxnSpPr>
          <p:cNvPr id="171219" name="AutoShape 211"/>
          <p:cNvCxnSpPr>
            <a:cxnSpLocks noChangeShapeType="1"/>
          </p:cNvCxnSpPr>
          <p:nvPr/>
        </p:nvCxnSpPr>
        <p:spPr bwMode="auto">
          <a:xfrm rot="5400000">
            <a:off x="679847" y="4432698"/>
            <a:ext cx="159544" cy="4762"/>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1220" name="Text Box 212"/>
          <p:cNvSpPr txBox="1">
            <a:spLocks noChangeArrowheads="1"/>
          </p:cNvSpPr>
          <p:nvPr/>
        </p:nvSpPr>
        <p:spPr bwMode="auto">
          <a:xfrm>
            <a:off x="685801" y="4298157"/>
            <a:ext cx="8723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latin typeface="+mn-lt"/>
              </a:rPr>
              <a:t>Process B2 </a:t>
            </a:r>
          </a:p>
        </p:txBody>
      </p:sp>
      <p:sp>
        <p:nvSpPr>
          <p:cNvPr id="115"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30</a:t>
            </a:fld>
            <a:endParaRPr lang="en-US" altLang="ja-JP" dirty="0"/>
          </a:p>
        </p:txBody>
      </p:sp>
    </p:spTree>
    <p:extLst>
      <p:ext uri="{BB962C8B-B14F-4D97-AF65-F5344CB8AC3E}">
        <p14:creationId xmlns:p14="http://schemas.microsoft.com/office/powerpoint/2010/main" val="41997780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Footer Placeholder 4"/>
          <p:cNvSpPr>
            <a:spLocks noGrp="1"/>
          </p:cNvSpPr>
          <p:nvPr>
            <p:ph type="ftr" sz="quarter" idx="10"/>
          </p:nvPr>
        </p:nvSpPr>
        <p:spPr/>
        <p:txBody>
          <a:bodyPr/>
          <a:lstStyle/>
          <a:p>
            <a:r>
              <a:rPr lang="en-US" sz="1000"/>
              <a:t>TI Confidential</a:t>
            </a:r>
          </a:p>
        </p:txBody>
      </p:sp>
      <p:sp>
        <p:nvSpPr>
          <p:cNvPr id="172034" name="Rectangle 2"/>
          <p:cNvSpPr>
            <a:spLocks noGrp="1" noChangeArrowheads="1"/>
          </p:cNvSpPr>
          <p:nvPr>
            <p:ph type="title"/>
          </p:nvPr>
        </p:nvSpPr>
        <p:spPr/>
        <p:txBody>
          <a:bodyPr/>
          <a:lstStyle/>
          <a:p>
            <a:r>
              <a:rPr lang="en-US" sz="1000" b="0"/>
              <a:t> </a:t>
            </a:r>
          </a:p>
        </p:txBody>
      </p:sp>
      <p:sp>
        <p:nvSpPr>
          <p:cNvPr id="172035" name="Rectangle 3"/>
          <p:cNvSpPr>
            <a:spLocks noGrp="1" noChangeArrowheads="1"/>
          </p:cNvSpPr>
          <p:nvPr>
            <p:ph type="body" sz="half" idx="1"/>
          </p:nvPr>
        </p:nvSpPr>
        <p:spPr>
          <a:xfrm>
            <a:off x="304801" y="1028700"/>
            <a:ext cx="4157663" cy="3519488"/>
          </a:xfrm>
        </p:spPr>
        <p:txBody>
          <a:bodyPr/>
          <a:lstStyle/>
          <a:p>
            <a:pPr>
              <a:buFontTx/>
              <a:buNone/>
            </a:pPr>
            <a:r>
              <a:rPr lang="en-US" sz="1000"/>
              <a:t> </a:t>
            </a:r>
          </a:p>
        </p:txBody>
      </p:sp>
      <p:sp>
        <p:nvSpPr>
          <p:cNvPr id="172036" name="Footer Placeholder 3"/>
          <p:cNvSpPr txBox="1">
            <a:spLocks noGrp="1"/>
          </p:cNvSpPr>
          <p:nvPr/>
        </p:nvSpPr>
        <p:spPr bwMode="auto">
          <a:xfrm>
            <a:off x="2486025" y="4623197"/>
            <a:ext cx="415290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sz="1000" b="0"/>
              <a:t>TI Confidential</a:t>
            </a:r>
          </a:p>
        </p:txBody>
      </p:sp>
      <p:sp>
        <p:nvSpPr>
          <p:cNvPr id="172037" name="Rectangle 2"/>
          <p:cNvSpPr>
            <a:spLocks noChangeArrowheads="1"/>
          </p:cNvSpPr>
          <p:nvPr/>
        </p:nvSpPr>
        <p:spPr bwMode="auto">
          <a:xfrm>
            <a:off x="231775" y="107156"/>
            <a:ext cx="8458200" cy="610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lnSpc>
                <a:spcPct val="85000"/>
              </a:lnSpc>
            </a:pPr>
            <a:r>
              <a:rPr lang="en-US" sz="2000" dirty="0">
                <a:solidFill>
                  <a:srgbClr val="FF0000"/>
                </a:solidFill>
                <a:latin typeface="+mj-lt"/>
                <a:ea typeface="+mj-ea"/>
                <a:cs typeface="+mj-cs"/>
              </a:rPr>
              <a:t>Display Sequence: Timing Diagram, Two Buffers </a:t>
            </a:r>
            <a:br>
              <a:rPr lang="en-US" sz="2000" dirty="0">
                <a:solidFill>
                  <a:srgbClr val="FF0000"/>
                </a:solidFill>
                <a:latin typeface="+mj-lt"/>
                <a:ea typeface="+mj-ea"/>
                <a:cs typeface="+mj-cs"/>
              </a:rPr>
            </a:br>
            <a:r>
              <a:rPr lang="en-US" sz="2000" dirty="0">
                <a:solidFill>
                  <a:srgbClr val="FF0000"/>
                </a:solidFill>
                <a:latin typeface="+mj-lt"/>
                <a:ea typeface="+mj-ea"/>
                <a:cs typeface="+mj-cs"/>
              </a:rPr>
              <a:t>(only one priming) – No frame Repeat case</a:t>
            </a:r>
          </a:p>
        </p:txBody>
      </p:sp>
      <p:sp>
        <p:nvSpPr>
          <p:cNvPr id="172038" name="Line 6"/>
          <p:cNvSpPr>
            <a:spLocks noChangeShapeType="1"/>
          </p:cNvSpPr>
          <p:nvPr/>
        </p:nvSpPr>
        <p:spPr bwMode="auto">
          <a:xfrm flipH="1" flipV="1">
            <a:off x="2895600" y="1028700"/>
            <a:ext cx="1588" cy="34290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b="0"/>
          </a:p>
        </p:txBody>
      </p:sp>
      <p:sp>
        <p:nvSpPr>
          <p:cNvPr id="172039" name="Line 7"/>
          <p:cNvSpPr>
            <a:spLocks noChangeShapeType="1"/>
          </p:cNvSpPr>
          <p:nvPr/>
        </p:nvSpPr>
        <p:spPr bwMode="auto">
          <a:xfrm flipH="1" flipV="1">
            <a:off x="4113214" y="1028700"/>
            <a:ext cx="1587" cy="34290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b="0"/>
          </a:p>
        </p:txBody>
      </p:sp>
      <p:sp>
        <p:nvSpPr>
          <p:cNvPr id="172040" name="Line 8"/>
          <p:cNvSpPr>
            <a:spLocks noChangeShapeType="1"/>
          </p:cNvSpPr>
          <p:nvPr/>
        </p:nvSpPr>
        <p:spPr bwMode="auto">
          <a:xfrm flipH="1" flipV="1">
            <a:off x="5332414" y="1028700"/>
            <a:ext cx="1587" cy="34290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b="0"/>
          </a:p>
        </p:txBody>
      </p:sp>
      <p:sp>
        <p:nvSpPr>
          <p:cNvPr id="172041" name="Line 9"/>
          <p:cNvSpPr>
            <a:spLocks noChangeShapeType="1"/>
          </p:cNvSpPr>
          <p:nvPr/>
        </p:nvSpPr>
        <p:spPr bwMode="auto">
          <a:xfrm flipH="1" flipV="1">
            <a:off x="6551614" y="1028700"/>
            <a:ext cx="1587" cy="34290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b="0"/>
          </a:p>
        </p:txBody>
      </p:sp>
      <p:sp>
        <p:nvSpPr>
          <p:cNvPr id="172042" name="Text Box 10"/>
          <p:cNvSpPr txBox="1">
            <a:spLocks noChangeArrowheads="1"/>
          </p:cNvSpPr>
          <p:nvPr/>
        </p:nvSpPr>
        <p:spPr bwMode="auto">
          <a:xfrm>
            <a:off x="457200" y="1371600"/>
            <a:ext cx="111440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Actual Registers</a:t>
            </a:r>
          </a:p>
        </p:txBody>
      </p:sp>
      <p:sp>
        <p:nvSpPr>
          <p:cNvPr id="172043" name="Text Box 11"/>
          <p:cNvSpPr txBox="1">
            <a:spLocks noChangeArrowheads="1"/>
          </p:cNvSpPr>
          <p:nvPr/>
        </p:nvSpPr>
        <p:spPr bwMode="auto">
          <a:xfrm>
            <a:off x="438150" y="1600200"/>
            <a:ext cx="12202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Shadow Registers</a:t>
            </a:r>
          </a:p>
        </p:txBody>
      </p:sp>
      <p:sp>
        <p:nvSpPr>
          <p:cNvPr id="172044" name="Text Box 12"/>
          <p:cNvSpPr txBox="1">
            <a:spLocks noChangeArrowheads="1"/>
          </p:cNvSpPr>
          <p:nvPr/>
        </p:nvSpPr>
        <p:spPr bwMode="auto">
          <a:xfrm>
            <a:off x="2586038" y="845344"/>
            <a:ext cx="6960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VSYNC1</a:t>
            </a:r>
          </a:p>
        </p:txBody>
      </p:sp>
      <p:sp>
        <p:nvSpPr>
          <p:cNvPr id="172045" name="Text Box 13"/>
          <p:cNvSpPr txBox="1">
            <a:spLocks noChangeArrowheads="1"/>
          </p:cNvSpPr>
          <p:nvPr/>
        </p:nvSpPr>
        <p:spPr bwMode="auto">
          <a:xfrm>
            <a:off x="3805238" y="845344"/>
            <a:ext cx="6960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VSYNC2</a:t>
            </a:r>
          </a:p>
        </p:txBody>
      </p:sp>
      <p:sp>
        <p:nvSpPr>
          <p:cNvPr id="172046" name="Text Box 14"/>
          <p:cNvSpPr txBox="1">
            <a:spLocks noChangeArrowheads="1"/>
          </p:cNvSpPr>
          <p:nvPr/>
        </p:nvSpPr>
        <p:spPr bwMode="auto">
          <a:xfrm>
            <a:off x="5024438" y="845344"/>
            <a:ext cx="6960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VSYNC3</a:t>
            </a:r>
          </a:p>
        </p:txBody>
      </p:sp>
      <p:sp>
        <p:nvSpPr>
          <p:cNvPr id="172047" name="Text Box 15"/>
          <p:cNvSpPr txBox="1">
            <a:spLocks noChangeArrowheads="1"/>
          </p:cNvSpPr>
          <p:nvPr/>
        </p:nvSpPr>
        <p:spPr bwMode="auto">
          <a:xfrm>
            <a:off x="6172201" y="845344"/>
            <a:ext cx="6960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VSYNC4</a:t>
            </a:r>
          </a:p>
        </p:txBody>
      </p:sp>
      <p:sp>
        <p:nvSpPr>
          <p:cNvPr id="172048" name="Rectangle 16"/>
          <p:cNvSpPr>
            <a:spLocks noChangeArrowheads="1"/>
          </p:cNvSpPr>
          <p:nvPr/>
        </p:nvSpPr>
        <p:spPr bwMode="auto">
          <a:xfrm>
            <a:off x="2895600" y="1143000"/>
            <a:ext cx="1219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B1</a:t>
            </a:r>
          </a:p>
        </p:txBody>
      </p:sp>
      <p:sp>
        <p:nvSpPr>
          <p:cNvPr id="172049" name="Text Box 17"/>
          <p:cNvSpPr txBox="1">
            <a:spLocks noChangeArrowheads="1"/>
          </p:cNvSpPr>
          <p:nvPr/>
        </p:nvSpPr>
        <p:spPr bwMode="auto">
          <a:xfrm>
            <a:off x="457200" y="1131094"/>
            <a:ext cx="106631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Current Display</a:t>
            </a:r>
          </a:p>
        </p:txBody>
      </p:sp>
      <p:sp>
        <p:nvSpPr>
          <p:cNvPr id="172050" name="Line 18"/>
          <p:cNvSpPr>
            <a:spLocks noChangeShapeType="1"/>
          </p:cNvSpPr>
          <p:nvPr/>
        </p:nvSpPr>
        <p:spPr bwMode="auto">
          <a:xfrm flipH="1" flipV="1">
            <a:off x="1752600" y="857250"/>
            <a:ext cx="68580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b="0"/>
          </a:p>
        </p:txBody>
      </p:sp>
      <p:sp>
        <p:nvSpPr>
          <p:cNvPr id="172051" name="Text Box 19"/>
          <p:cNvSpPr txBox="1">
            <a:spLocks noChangeArrowheads="1"/>
          </p:cNvSpPr>
          <p:nvPr/>
        </p:nvSpPr>
        <p:spPr bwMode="auto">
          <a:xfrm>
            <a:off x="974726" y="596504"/>
            <a:ext cx="90922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Display Start</a:t>
            </a:r>
          </a:p>
        </p:txBody>
      </p:sp>
      <p:sp>
        <p:nvSpPr>
          <p:cNvPr id="172052" name="Text Box 20"/>
          <p:cNvSpPr txBox="1">
            <a:spLocks noChangeArrowheads="1"/>
          </p:cNvSpPr>
          <p:nvPr/>
        </p:nvSpPr>
        <p:spPr bwMode="auto">
          <a:xfrm>
            <a:off x="430214" y="1828800"/>
            <a:ext cx="9492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Fvid2_Queue</a:t>
            </a:r>
          </a:p>
        </p:txBody>
      </p:sp>
      <p:sp>
        <p:nvSpPr>
          <p:cNvPr id="172053" name="Text Box 21"/>
          <p:cNvSpPr txBox="1">
            <a:spLocks noChangeArrowheads="1"/>
          </p:cNvSpPr>
          <p:nvPr/>
        </p:nvSpPr>
        <p:spPr bwMode="auto">
          <a:xfrm>
            <a:off x="8001001" y="1085850"/>
            <a:ext cx="8835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Input Queue</a:t>
            </a:r>
          </a:p>
        </p:txBody>
      </p:sp>
      <p:sp>
        <p:nvSpPr>
          <p:cNvPr id="172054" name="Text Box 22"/>
          <p:cNvSpPr txBox="1">
            <a:spLocks noChangeArrowheads="1"/>
          </p:cNvSpPr>
          <p:nvPr/>
        </p:nvSpPr>
        <p:spPr bwMode="auto">
          <a:xfrm>
            <a:off x="7972426" y="1359694"/>
            <a:ext cx="102784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Current Queue</a:t>
            </a:r>
          </a:p>
        </p:txBody>
      </p:sp>
      <p:sp>
        <p:nvSpPr>
          <p:cNvPr id="172055" name="Text Box 23"/>
          <p:cNvSpPr txBox="1">
            <a:spLocks noChangeArrowheads="1"/>
          </p:cNvSpPr>
          <p:nvPr/>
        </p:nvSpPr>
        <p:spPr bwMode="auto">
          <a:xfrm>
            <a:off x="7972426" y="1645444"/>
            <a:ext cx="98296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Output Queue</a:t>
            </a:r>
          </a:p>
        </p:txBody>
      </p:sp>
      <p:sp>
        <p:nvSpPr>
          <p:cNvPr id="172056" name="Rectangle 24"/>
          <p:cNvSpPr>
            <a:spLocks noChangeArrowheads="1"/>
          </p:cNvSpPr>
          <p:nvPr/>
        </p:nvSpPr>
        <p:spPr bwMode="auto">
          <a:xfrm>
            <a:off x="7620000" y="1143000"/>
            <a:ext cx="228600" cy="114300"/>
          </a:xfrm>
          <a:prstGeom prst="rect">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057" name="Rectangle 25"/>
          <p:cNvSpPr>
            <a:spLocks noChangeArrowheads="1"/>
          </p:cNvSpPr>
          <p:nvPr/>
        </p:nvSpPr>
        <p:spPr bwMode="auto">
          <a:xfrm>
            <a:off x="7620000" y="1371600"/>
            <a:ext cx="228600" cy="114300"/>
          </a:xfrm>
          <a:prstGeom prst="rect">
            <a:avLst/>
          </a:prstGeom>
          <a:solidFill>
            <a:schemeClr val="tx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058" name="Rectangle 26"/>
          <p:cNvSpPr>
            <a:spLocks noChangeArrowheads="1"/>
          </p:cNvSpPr>
          <p:nvPr/>
        </p:nvSpPr>
        <p:spPr bwMode="auto">
          <a:xfrm>
            <a:off x="7620000" y="1657350"/>
            <a:ext cx="228600" cy="114300"/>
          </a:xfrm>
          <a:prstGeom prst="rect">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059" name="Text Box 27"/>
          <p:cNvSpPr txBox="1">
            <a:spLocks noChangeArrowheads="1"/>
          </p:cNvSpPr>
          <p:nvPr/>
        </p:nvSpPr>
        <p:spPr bwMode="auto">
          <a:xfrm>
            <a:off x="430214" y="2674144"/>
            <a:ext cx="9492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Fvid2_Queue</a:t>
            </a:r>
          </a:p>
        </p:txBody>
      </p:sp>
      <p:sp>
        <p:nvSpPr>
          <p:cNvPr id="172060" name="Rectangle 28"/>
          <p:cNvSpPr>
            <a:spLocks noChangeArrowheads="1"/>
          </p:cNvSpPr>
          <p:nvPr/>
        </p:nvSpPr>
        <p:spPr bwMode="auto">
          <a:xfrm>
            <a:off x="1981200" y="188595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B1</a:t>
            </a:r>
          </a:p>
        </p:txBody>
      </p:sp>
      <p:sp>
        <p:nvSpPr>
          <p:cNvPr id="172061" name="Rectangle 29"/>
          <p:cNvSpPr>
            <a:spLocks noChangeArrowheads="1"/>
          </p:cNvSpPr>
          <p:nvPr/>
        </p:nvSpPr>
        <p:spPr bwMode="auto">
          <a:xfrm>
            <a:off x="1981200" y="2000250"/>
            <a:ext cx="228600" cy="1143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062" name="Rectangle 30"/>
          <p:cNvSpPr>
            <a:spLocks noChangeArrowheads="1"/>
          </p:cNvSpPr>
          <p:nvPr/>
        </p:nvSpPr>
        <p:spPr bwMode="auto">
          <a:xfrm>
            <a:off x="1981200" y="211455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063" name="Rectangle 31"/>
          <p:cNvSpPr>
            <a:spLocks noChangeArrowheads="1"/>
          </p:cNvSpPr>
          <p:nvPr/>
        </p:nvSpPr>
        <p:spPr bwMode="auto">
          <a:xfrm>
            <a:off x="2438400" y="1612106"/>
            <a:ext cx="1219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B1</a:t>
            </a:r>
          </a:p>
        </p:txBody>
      </p:sp>
      <p:sp>
        <p:nvSpPr>
          <p:cNvPr id="172064" name="Line 32"/>
          <p:cNvSpPr>
            <a:spLocks noChangeShapeType="1"/>
          </p:cNvSpPr>
          <p:nvPr/>
        </p:nvSpPr>
        <p:spPr bwMode="auto">
          <a:xfrm flipH="1" flipV="1">
            <a:off x="2438400" y="1028700"/>
            <a:ext cx="1588" cy="34290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b="0"/>
          </a:p>
        </p:txBody>
      </p:sp>
      <p:sp>
        <p:nvSpPr>
          <p:cNvPr id="172065" name="Rectangle 33"/>
          <p:cNvSpPr>
            <a:spLocks noChangeArrowheads="1"/>
          </p:cNvSpPr>
          <p:nvPr/>
        </p:nvSpPr>
        <p:spPr bwMode="auto">
          <a:xfrm>
            <a:off x="2438400" y="2297906"/>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066" name="Rectangle 34"/>
          <p:cNvSpPr>
            <a:spLocks noChangeArrowheads="1"/>
          </p:cNvSpPr>
          <p:nvPr/>
        </p:nvSpPr>
        <p:spPr bwMode="auto">
          <a:xfrm>
            <a:off x="2438400" y="2412206"/>
            <a:ext cx="228600" cy="1143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B1</a:t>
            </a:r>
          </a:p>
        </p:txBody>
      </p:sp>
      <p:sp>
        <p:nvSpPr>
          <p:cNvPr id="172067" name="Text Box 35"/>
          <p:cNvSpPr txBox="1">
            <a:spLocks noChangeArrowheads="1"/>
          </p:cNvSpPr>
          <p:nvPr/>
        </p:nvSpPr>
        <p:spPr bwMode="auto">
          <a:xfrm>
            <a:off x="446089" y="2228850"/>
            <a:ext cx="8370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Fvid2_Start</a:t>
            </a:r>
          </a:p>
        </p:txBody>
      </p:sp>
      <p:sp>
        <p:nvSpPr>
          <p:cNvPr id="172068" name="Rectangle 36"/>
          <p:cNvSpPr>
            <a:spLocks noChangeArrowheads="1"/>
          </p:cNvSpPr>
          <p:nvPr/>
        </p:nvSpPr>
        <p:spPr bwMode="auto">
          <a:xfrm>
            <a:off x="2438400" y="2526506"/>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071" name="Rectangle 39"/>
          <p:cNvSpPr>
            <a:spLocks noChangeArrowheads="1"/>
          </p:cNvSpPr>
          <p:nvPr/>
        </p:nvSpPr>
        <p:spPr bwMode="auto">
          <a:xfrm>
            <a:off x="4191000" y="285750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072" name="Rectangle 40"/>
          <p:cNvSpPr>
            <a:spLocks noChangeArrowheads="1"/>
          </p:cNvSpPr>
          <p:nvPr/>
        </p:nvSpPr>
        <p:spPr bwMode="auto">
          <a:xfrm>
            <a:off x="4191000" y="308610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B1</a:t>
            </a:r>
          </a:p>
        </p:txBody>
      </p:sp>
      <p:sp>
        <p:nvSpPr>
          <p:cNvPr id="172073" name="Rectangle 41"/>
          <p:cNvSpPr>
            <a:spLocks noChangeArrowheads="1"/>
          </p:cNvSpPr>
          <p:nvPr/>
        </p:nvSpPr>
        <p:spPr bwMode="auto">
          <a:xfrm>
            <a:off x="4191000" y="2971800"/>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B2</a:t>
            </a:r>
          </a:p>
        </p:txBody>
      </p:sp>
      <p:sp>
        <p:nvSpPr>
          <p:cNvPr id="172074" name="Rectangle 42"/>
          <p:cNvSpPr>
            <a:spLocks noChangeArrowheads="1"/>
          </p:cNvSpPr>
          <p:nvPr/>
        </p:nvSpPr>
        <p:spPr bwMode="auto">
          <a:xfrm>
            <a:off x="3276600" y="251460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B2</a:t>
            </a:r>
          </a:p>
        </p:txBody>
      </p:sp>
      <p:sp>
        <p:nvSpPr>
          <p:cNvPr id="172075" name="Rectangle 43"/>
          <p:cNvSpPr>
            <a:spLocks noChangeArrowheads="1"/>
          </p:cNvSpPr>
          <p:nvPr/>
        </p:nvSpPr>
        <p:spPr bwMode="auto">
          <a:xfrm>
            <a:off x="3276600" y="2628900"/>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B1</a:t>
            </a:r>
          </a:p>
        </p:txBody>
      </p:sp>
      <p:sp>
        <p:nvSpPr>
          <p:cNvPr id="172076" name="Rectangle 44"/>
          <p:cNvSpPr>
            <a:spLocks noChangeArrowheads="1"/>
          </p:cNvSpPr>
          <p:nvPr/>
        </p:nvSpPr>
        <p:spPr bwMode="auto">
          <a:xfrm>
            <a:off x="3276600" y="2743200"/>
            <a:ext cx="228600" cy="114300"/>
          </a:xfrm>
          <a:prstGeom prst="rect">
            <a:avLst/>
          </a:prstGeom>
          <a:solidFill>
            <a:srgbClr val="008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078" name="Rectangle 46"/>
          <p:cNvSpPr>
            <a:spLocks noChangeArrowheads="1"/>
          </p:cNvSpPr>
          <p:nvPr/>
        </p:nvSpPr>
        <p:spPr bwMode="auto">
          <a:xfrm>
            <a:off x="4886325" y="342900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079" name="Rectangle 47"/>
          <p:cNvSpPr>
            <a:spLocks noChangeArrowheads="1"/>
          </p:cNvSpPr>
          <p:nvPr/>
        </p:nvSpPr>
        <p:spPr bwMode="auto">
          <a:xfrm>
            <a:off x="4800600" y="3543300"/>
            <a:ext cx="228600" cy="1143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B1</a:t>
            </a:r>
          </a:p>
        </p:txBody>
      </p:sp>
      <p:sp>
        <p:nvSpPr>
          <p:cNvPr id="172080" name="Rectangle 48"/>
          <p:cNvSpPr>
            <a:spLocks noChangeArrowheads="1"/>
          </p:cNvSpPr>
          <p:nvPr/>
        </p:nvSpPr>
        <p:spPr bwMode="auto">
          <a:xfrm>
            <a:off x="4886325" y="365760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081" name="Rectangle 49"/>
          <p:cNvSpPr>
            <a:spLocks noChangeArrowheads="1"/>
          </p:cNvSpPr>
          <p:nvPr/>
        </p:nvSpPr>
        <p:spPr bwMode="auto">
          <a:xfrm>
            <a:off x="4114800" y="1143000"/>
            <a:ext cx="1219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B2</a:t>
            </a:r>
          </a:p>
        </p:txBody>
      </p:sp>
      <p:sp>
        <p:nvSpPr>
          <p:cNvPr id="172082" name="Rectangle 50"/>
          <p:cNvSpPr>
            <a:spLocks noChangeArrowheads="1"/>
          </p:cNvSpPr>
          <p:nvPr/>
        </p:nvSpPr>
        <p:spPr bwMode="auto">
          <a:xfrm>
            <a:off x="5334000" y="1143000"/>
            <a:ext cx="1219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B1</a:t>
            </a:r>
          </a:p>
        </p:txBody>
      </p:sp>
      <p:sp>
        <p:nvSpPr>
          <p:cNvPr id="172083" name="Rectangle 51"/>
          <p:cNvSpPr>
            <a:spLocks noChangeArrowheads="1"/>
          </p:cNvSpPr>
          <p:nvPr/>
        </p:nvSpPr>
        <p:spPr bwMode="auto">
          <a:xfrm>
            <a:off x="2895600" y="1383506"/>
            <a:ext cx="1219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B1</a:t>
            </a:r>
          </a:p>
        </p:txBody>
      </p:sp>
      <p:sp>
        <p:nvSpPr>
          <p:cNvPr id="172084" name="Rectangle 52"/>
          <p:cNvSpPr>
            <a:spLocks noChangeArrowheads="1"/>
          </p:cNvSpPr>
          <p:nvPr/>
        </p:nvSpPr>
        <p:spPr bwMode="auto">
          <a:xfrm>
            <a:off x="4114800" y="1383506"/>
            <a:ext cx="1219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B2</a:t>
            </a:r>
          </a:p>
        </p:txBody>
      </p:sp>
      <p:sp>
        <p:nvSpPr>
          <p:cNvPr id="172085" name="Rectangle 53"/>
          <p:cNvSpPr>
            <a:spLocks noChangeArrowheads="1"/>
          </p:cNvSpPr>
          <p:nvPr/>
        </p:nvSpPr>
        <p:spPr bwMode="auto">
          <a:xfrm>
            <a:off x="5334000" y="1383506"/>
            <a:ext cx="1219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B1</a:t>
            </a:r>
          </a:p>
        </p:txBody>
      </p:sp>
      <p:sp>
        <p:nvSpPr>
          <p:cNvPr id="172086" name="Rectangle 54"/>
          <p:cNvSpPr>
            <a:spLocks noChangeArrowheads="1"/>
          </p:cNvSpPr>
          <p:nvPr/>
        </p:nvSpPr>
        <p:spPr bwMode="auto">
          <a:xfrm>
            <a:off x="3657600" y="1612106"/>
            <a:ext cx="13716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B2</a:t>
            </a:r>
          </a:p>
        </p:txBody>
      </p:sp>
      <p:sp>
        <p:nvSpPr>
          <p:cNvPr id="172087" name="Rectangle 55"/>
          <p:cNvSpPr>
            <a:spLocks noChangeArrowheads="1"/>
          </p:cNvSpPr>
          <p:nvPr/>
        </p:nvSpPr>
        <p:spPr bwMode="auto">
          <a:xfrm>
            <a:off x="5029200" y="1612106"/>
            <a:ext cx="11430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B1</a:t>
            </a:r>
          </a:p>
        </p:txBody>
      </p:sp>
      <p:sp>
        <p:nvSpPr>
          <p:cNvPr id="172088" name="Rectangle 56"/>
          <p:cNvSpPr>
            <a:spLocks noChangeArrowheads="1"/>
          </p:cNvSpPr>
          <p:nvPr/>
        </p:nvSpPr>
        <p:spPr bwMode="auto">
          <a:xfrm>
            <a:off x="6172200" y="1612106"/>
            <a:ext cx="3810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B2</a:t>
            </a:r>
          </a:p>
        </p:txBody>
      </p:sp>
      <p:sp>
        <p:nvSpPr>
          <p:cNvPr id="172089" name="Text Box 57"/>
          <p:cNvSpPr txBox="1">
            <a:spLocks noChangeArrowheads="1"/>
          </p:cNvSpPr>
          <p:nvPr/>
        </p:nvSpPr>
        <p:spPr bwMode="auto">
          <a:xfrm>
            <a:off x="439739" y="3600450"/>
            <a:ext cx="9492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Fvid2_Queue</a:t>
            </a:r>
          </a:p>
        </p:txBody>
      </p:sp>
      <p:sp>
        <p:nvSpPr>
          <p:cNvPr id="172090" name="Line 58"/>
          <p:cNvSpPr>
            <a:spLocks noChangeShapeType="1"/>
          </p:cNvSpPr>
          <p:nvPr/>
        </p:nvSpPr>
        <p:spPr bwMode="auto">
          <a:xfrm>
            <a:off x="1295400" y="1916906"/>
            <a:ext cx="6096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091" name="Text Box 59"/>
          <p:cNvSpPr txBox="1">
            <a:spLocks noChangeArrowheads="1"/>
          </p:cNvSpPr>
          <p:nvPr/>
        </p:nvSpPr>
        <p:spPr bwMode="auto">
          <a:xfrm>
            <a:off x="1447800" y="1771650"/>
            <a:ext cx="41069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t>  B1</a:t>
            </a:r>
          </a:p>
        </p:txBody>
      </p:sp>
      <p:sp>
        <p:nvSpPr>
          <p:cNvPr id="172092" name="Text Box 60"/>
          <p:cNvSpPr txBox="1">
            <a:spLocks noChangeArrowheads="1"/>
          </p:cNvSpPr>
          <p:nvPr/>
        </p:nvSpPr>
        <p:spPr bwMode="auto">
          <a:xfrm>
            <a:off x="1295400" y="2686050"/>
            <a:ext cx="41069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t>  B2</a:t>
            </a:r>
          </a:p>
        </p:txBody>
      </p:sp>
      <p:sp>
        <p:nvSpPr>
          <p:cNvPr id="172093" name="Text Box 61"/>
          <p:cNvSpPr txBox="1">
            <a:spLocks noChangeArrowheads="1"/>
          </p:cNvSpPr>
          <p:nvPr/>
        </p:nvSpPr>
        <p:spPr bwMode="auto">
          <a:xfrm>
            <a:off x="1295400" y="3543300"/>
            <a:ext cx="41069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t>  B1</a:t>
            </a:r>
          </a:p>
        </p:txBody>
      </p:sp>
      <p:sp>
        <p:nvSpPr>
          <p:cNvPr id="172094" name="Line 62"/>
          <p:cNvSpPr>
            <a:spLocks noChangeShapeType="1"/>
          </p:cNvSpPr>
          <p:nvPr/>
        </p:nvSpPr>
        <p:spPr bwMode="auto">
          <a:xfrm>
            <a:off x="2590800" y="291465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095" name="Text Box 63"/>
          <p:cNvSpPr txBox="1">
            <a:spLocks noChangeArrowheads="1"/>
          </p:cNvSpPr>
          <p:nvPr/>
        </p:nvSpPr>
        <p:spPr bwMode="auto">
          <a:xfrm>
            <a:off x="3136900" y="2114550"/>
            <a:ext cx="122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t>Program</a:t>
            </a:r>
          </a:p>
          <a:p>
            <a:r>
              <a:rPr lang="en-US" sz="1000" b="0"/>
              <a:t>Shadow Registers</a:t>
            </a:r>
          </a:p>
        </p:txBody>
      </p:sp>
      <p:sp>
        <p:nvSpPr>
          <p:cNvPr id="172096" name="Line 64"/>
          <p:cNvSpPr>
            <a:spLocks noChangeShapeType="1"/>
          </p:cNvSpPr>
          <p:nvPr/>
        </p:nvSpPr>
        <p:spPr bwMode="auto">
          <a:xfrm>
            <a:off x="1371600" y="2343150"/>
            <a:ext cx="9906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00" name="Line 68"/>
          <p:cNvSpPr>
            <a:spLocks noChangeShapeType="1"/>
          </p:cNvSpPr>
          <p:nvPr/>
        </p:nvSpPr>
        <p:spPr bwMode="auto">
          <a:xfrm flipH="1" flipV="1">
            <a:off x="3657600" y="1771650"/>
            <a:ext cx="152400" cy="7429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01" name="Text Box 69"/>
          <p:cNvSpPr txBox="1">
            <a:spLocks noChangeArrowheads="1"/>
          </p:cNvSpPr>
          <p:nvPr/>
        </p:nvSpPr>
        <p:spPr bwMode="auto">
          <a:xfrm>
            <a:off x="1420813" y="3257550"/>
            <a:ext cx="41069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t>  B1</a:t>
            </a:r>
          </a:p>
        </p:txBody>
      </p:sp>
      <p:sp>
        <p:nvSpPr>
          <p:cNvPr id="172102" name="Line 70"/>
          <p:cNvSpPr>
            <a:spLocks noChangeShapeType="1"/>
          </p:cNvSpPr>
          <p:nvPr/>
        </p:nvSpPr>
        <p:spPr bwMode="auto">
          <a:xfrm flipH="1" flipV="1">
            <a:off x="5029200" y="1771650"/>
            <a:ext cx="76200" cy="16573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03" name="Rectangle 71"/>
          <p:cNvSpPr>
            <a:spLocks noChangeArrowheads="1"/>
          </p:cNvSpPr>
          <p:nvPr/>
        </p:nvSpPr>
        <p:spPr bwMode="auto">
          <a:xfrm>
            <a:off x="5040313" y="3543300"/>
            <a:ext cx="228600" cy="1143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B2</a:t>
            </a:r>
          </a:p>
        </p:txBody>
      </p:sp>
      <p:sp>
        <p:nvSpPr>
          <p:cNvPr id="172104" name="Text Box 72"/>
          <p:cNvSpPr txBox="1">
            <a:spLocks noChangeArrowheads="1"/>
          </p:cNvSpPr>
          <p:nvPr/>
        </p:nvSpPr>
        <p:spPr bwMode="auto">
          <a:xfrm>
            <a:off x="4343400" y="2343150"/>
            <a:ext cx="122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t>Program</a:t>
            </a:r>
          </a:p>
          <a:p>
            <a:r>
              <a:rPr lang="en-US" sz="1000" b="0"/>
              <a:t>Shadow Registers</a:t>
            </a:r>
          </a:p>
        </p:txBody>
      </p:sp>
      <p:sp>
        <p:nvSpPr>
          <p:cNvPr id="172105" name="Line 73"/>
          <p:cNvSpPr>
            <a:spLocks noChangeShapeType="1"/>
          </p:cNvSpPr>
          <p:nvPr/>
        </p:nvSpPr>
        <p:spPr bwMode="auto">
          <a:xfrm flipH="1" flipV="1">
            <a:off x="6172200" y="1771650"/>
            <a:ext cx="76200" cy="24574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06" name="Text Box 74"/>
          <p:cNvSpPr txBox="1">
            <a:spLocks noChangeArrowheads="1"/>
          </p:cNvSpPr>
          <p:nvPr/>
        </p:nvSpPr>
        <p:spPr bwMode="auto">
          <a:xfrm>
            <a:off x="5359400" y="2684860"/>
            <a:ext cx="125547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t>Program</a:t>
            </a:r>
          </a:p>
          <a:p>
            <a:r>
              <a:rPr lang="en-US" sz="1000" b="0"/>
              <a:t>Shadow Registers,</a:t>
            </a:r>
          </a:p>
          <a:p>
            <a:endParaRPr lang="en-US" sz="1000" b="0"/>
          </a:p>
        </p:txBody>
      </p:sp>
      <p:sp>
        <p:nvSpPr>
          <p:cNvPr id="172108" name="Line 76"/>
          <p:cNvSpPr>
            <a:spLocks noChangeShapeType="1"/>
          </p:cNvSpPr>
          <p:nvPr/>
        </p:nvSpPr>
        <p:spPr bwMode="auto">
          <a:xfrm>
            <a:off x="1600200" y="2857500"/>
            <a:ext cx="16764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09" name="Text Box 77"/>
          <p:cNvSpPr txBox="1">
            <a:spLocks noChangeArrowheads="1"/>
          </p:cNvSpPr>
          <p:nvPr/>
        </p:nvSpPr>
        <p:spPr bwMode="auto">
          <a:xfrm>
            <a:off x="438150" y="3086100"/>
            <a:ext cx="72487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Call Back</a:t>
            </a:r>
          </a:p>
        </p:txBody>
      </p:sp>
      <p:sp>
        <p:nvSpPr>
          <p:cNvPr id="172111" name="Rectangle 79"/>
          <p:cNvSpPr>
            <a:spLocks noChangeArrowheads="1"/>
          </p:cNvSpPr>
          <p:nvPr/>
        </p:nvSpPr>
        <p:spPr bwMode="auto">
          <a:xfrm>
            <a:off x="4419600" y="320040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12" name="Rectangle 80"/>
          <p:cNvSpPr>
            <a:spLocks noChangeArrowheads="1"/>
          </p:cNvSpPr>
          <p:nvPr/>
        </p:nvSpPr>
        <p:spPr bwMode="auto">
          <a:xfrm>
            <a:off x="4419600" y="342900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13" name="Rectangle 81"/>
          <p:cNvSpPr>
            <a:spLocks noChangeArrowheads="1"/>
          </p:cNvSpPr>
          <p:nvPr/>
        </p:nvSpPr>
        <p:spPr bwMode="auto">
          <a:xfrm>
            <a:off x="4419600" y="3314700"/>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B2</a:t>
            </a:r>
          </a:p>
        </p:txBody>
      </p:sp>
      <p:sp>
        <p:nvSpPr>
          <p:cNvPr id="172115" name="Text Box 83"/>
          <p:cNvSpPr txBox="1">
            <a:spLocks noChangeArrowheads="1"/>
          </p:cNvSpPr>
          <p:nvPr/>
        </p:nvSpPr>
        <p:spPr bwMode="auto">
          <a:xfrm>
            <a:off x="430213" y="3314700"/>
            <a:ext cx="11128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Fvid2_DeQueue</a:t>
            </a:r>
          </a:p>
        </p:txBody>
      </p:sp>
      <p:sp>
        <p:nvSpPr>
          <p:cNvPr id="172116" name="Rectangle 84"/>
          <p:cNvSpPr>
            <a:spLocks noChangeArrowheads="1"/>
          </p:cNvSpPr>
          <p:nvPr/>
        </p:nvSpPr>
        <p:spPr bwMode="auto">
          <a:xfrm>
            <a:off x="5410200" y="371475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17" name="Rectangle 85"/>
          <p:cNvSpPr>
            <a:spLocks noChangeArrowheads="1"/>
          </p:cNvSpPr>
          <p:nvPr/>
        </p:nvSpPr>
        <p:spPr bwMode="auto">
          <a:xfrm>
            <a:off x="5410200" y="394335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B2</a:t>
            </a:r>
          </a:p>
        </p:txBody>
      </p:sp>
      <p:sp>
        <p:nvSpPr>
          <p:cNvPr id="172118" name="Rectangle 86"/>
          <p:cNvSpPr>
            <a:spLocks noChangeArrowheads="1"/>
          </p:cNvSpPr>
          <p:nvPr/>
        </p:nvSpPr>
        <p:spPr bwMode="auto">
          <a:xfrm>
            <a:off x="5408613" y="3829050"/>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B1</a:t>
            </a:r>
          </a:p>
        </p:txBody>
      </p:sp>
      <p:sp>
        <p:nvSpPr>
          <p:cNvPr id="172119" name="Rectangle 87"/>
          <p:cNvSpPr>
            <a:spLocks noChangeArrowheads="1"/>
          </p:cNvSpPr>
          <p:nvPr/>
        </p:nvSpPr>
        <p:spPr bwMode="auto">
          <a:xfrm>
            <a:off x="6181725" y="422910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20" name="Rectangle 88"/>
          <p:cNvSpPr>
            <a:spLocks noChangeArrowheads="1"/>
          </p:cNvSpPr>
          <p:nvPr/>
        </p:nvSpPr>
        <p:spPr bwMode="auto">
          <a:xfrm>
            <a:off x="6096000" y="4343400"/>
            <a:ext cx="228600" cy="1143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B2</a:t>
            </a:r>
          </a:p>
        </p:txBody>
      </p:sp>
      <p:sp>
        <p:nvSpPr>
          <p:cNvPr id="172121" name="Rectangle 89"/>
          <p:cNvSpPr>
            <a:spLocks noChangeArrowheads="1"/>
          </p:cNvSpPr>
          <p:nvPr/>
        </p:nvSpPr>
        <p:spPr bwMode="auto">
          <a:xfrm>
            <a:off x="6181725" y="445770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22" name="Text Box 90"/>
          <p:cNvSpPr txBox="1">
            <a:spLocks noChangeArrowheads="1"/>
          </p:cNvSpPr>
          <p:nvPr/>
        </p:nvSpPr>
        <p:spPr bwMode="auto">
          <a:xfrm>
            <a:off x="430214" y="4457700"/>
            <a:ext cx="9492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Fvid2_Queue</a:t>
            </a:r>
          </a:p>
        </p:txBody>
      </p:sp>
      <p:sp>
        <p:nvSpPr>
          <p:cNvPr id="172123" name="Text Box 91"/>
          <p:cNvSpPr txBox="1">
            <a:spLocks noChangeArrowheads="1"/>
          </p:cNvSpPr>
          <p:nvPr/>
        </p:nvSpPr>
        <p:spPr bwMode="auto">
          <a:xfrm>
            <a:off x="1295400" y="4400550"/>
            <a:ext cx="41069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t>  B2</a:t>
            </a:r>
          </a:p>
        </p:txBody>
      </p:sp>
      <p:sp>
        <p:nvSpPr>
          <p:cNvPr id="172124" name="Line 92"/>
          <p:cNvSpPr>
            <a:spLocks noChangeShapeType="1"/>
          </p:cNvSpPr>
          <p:nvPr/>
        </p:nvSpPr>
        <p:spPr bwMode="auto">
          <a:xfrm>
            <a:off x="3887788" y="37719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25" name="Text Box 93"/>
          <p:cNvSpPr txBox="1">
            <a:spLocks noChangeArrowheads="1"/>
          </p:cNvSpPr>
          <p:nvPr/>
        </p:nvSpPr>
        <p:spPr bwMode="auto">
          <a:xfrm>
            <a:off x="1497013" y="4114800"/>
            <a:ext cx="41069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t>  B2</a:t>
            </a:r>
          </a:p>
        </p:txBody>
      </p:sp>
      <p:sp>
        <p:nvSpPr>
          <p:cNvPr id="172126" name="Text Box 94"/>
          <p:cNvSpPr txBox="1">
            <a:spLocks noChangeArrowheads="1"/>
          </p:cNvSpPr>
          <p:nvPr/>
        </p:nvSpPr>
        <p:spPr bwMode="auto">
          <a:xfrm>
            <a:off x="423863" y="3931444"/>
            <a:ext cx="72487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Call Back</a:t>
            </a:r>
          </a:p>
        </p:txBody>
      </p:sp>
      <p:sp>
        <p:nvSpPr>
          <p:cNvPr id="172128" name="Rectangle 96"/>
          <p:cNvSpPr>
            <a:spLocks noChangeArrowheads="1"/>
          </p:cNvSpPr>
          <p:nvPr/>
        </p:nvSpPr>
        <p:spPr bwMode="auto">
          <a:xfrm>
            <a:off x="5638800" y="400050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29" name="Rectangle 97"/>
          <p:cNvSpPr>
            <a:spLocks noChangeArrowheads="1"/>
          </p:cNvSpPr>
          <p:nvPr/>
        </p:nvSpPr>
        <p:spPr bwMode="auto">
          <a:xfrm>
            <a:off x="5638800" y="422910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31" name="Rectangle 99"/>
          <p:cNvSpPr>
            <a:spLocks noChangeArrowheads="1"/>
          </p:cNvSpPr>
          <p:nvPr/>
        </p:nvSpPr>
        <p:spPr bwMode="auto">
          <a:xfrm>
            <a:off x="5638800" y="4114800"/>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B1</a:t>
            </a:r>
          </a:p>
        </p:txBody>
      </p:sp>
      <p:sp>
        <p:nvSpPr>
          <p:cNvPr id="172132" name="Text Box 100"/>
          <p:cNvSpPr txBox="1">
            <a:spLocks noChangeArrowheads="1"/>
          </p:cNvSpPr>
          <p:nvPr/>
        </p:nvSpPr>
        <p:spPr bwMode="auto">
          <a:xfrm>
            <a:off x="430213" y="4171950"/>
            <a:ext cx="11128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Fvid2_DeQueue</a:t>
            </a:r>
          </a:p>
        </p:txBody>
      </p:sp>
      <p:sp>
        <p:nvSpPr>
          <p:cNvPr id="172133" name="Rectangle 101"/>
          <p:cNvSpPr>
            <a:spLocks noChangeArrowheads="1"/>
          </p:cNvSpPr>
          <p:nvPr/>
        </p:nvSpPr>
        <p:spPr bwMode="auto">
          <a:xfrm>
            <a:off x="6324600" y="4343400"/>
            <a:ext cx="228600" cy="1143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B1</a:t>
            </a:r>
          </a:p>
        </p:txBody>
      </p:sp>
      <p:sp>
        <p:nvSpPr>
          <p:cNvPr id="172134" name="Line 102"/>
          <p:cNvSpPr>
            <a:spLocks noChangeShapeType="1"/>
          </p:cNvSpPr>
          <p:nvPr/>
        </p:nvSpPr>
        <p:spPr bwMode="auto">
          <a:xfrm flipH="1">
            <a:off x="1143000" y="3200400"/>
            <a:ext cx="29718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35" name="Line 103"/>
          <p:cNvSpPr>
            <a:spLocks noChangeShapeType="1"/>
          </p:cNvSpPr>
          <p:nvPr/>
        </p:nvSpPr>
        <p:spPr bwMode="auto">
          <a:xfrm flipH="1">
            <a:off x="1447800" y="3429000"/>
            <a:ext cx="30480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36" name="Line 104"/>
          <p:cNvSpPr>
            <a:spLocks noChangeShapeType="1"/>
          </p:cNvSpPr>
          <p:nvPr/>
        </p:nvSpPr>
        <p:spPr bwMode="auto">
          <a:xfrm>
            <a:off x="1447800" y="3714750"/>
            <a:ext cx="34290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37" name="Line 105"/>
          <p:cNvSpPr>
            <a:spLocks noChangeShapeType="1"/>
          </p:cNvSpPr>
          <p:nvPr/>
        </p:nvSpPr>
        <p:spPr bwMode="auto">
          <a:xfrm flipH="1">
            <a:off x="1143000" y="4000500"/>
            <a:ext cx="41910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38" name="Line 106"/>
          <p:cNvSpPr>
            <a:spLocks noChangeShapeType="1"/>
          </p:cNvSpPr>
          <p:nvPr/>
        </p:nvSpPr>
        <p:spPr bwMode="auto">
          <a:xfrm flipH="1">
            <a:off x="1524000" y="4286250"/>
            <a:ext cx="41910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39" name="Line 107"/>
          <p:cNvSpPr>
            <a:spLocks noChangeShapeType="1"/>
          </p:cNvSpPr>
          <p:nvPr/>
        </p:nvSpPr>
        <p:spPr bwMode="auto">
          <a:xfrm>
            <a:off x="1447800" y="4572000"/>
            <a:ext cx="47244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41" name="Rectangle 109"/>
          <p:cNvSpPr>
            <a:spLocks noChangeArrowheads="1"/>
          </p:cNvSpPr>
          <p:nvPr/>
        </p:nvSpPr>
        <p:spPr bwMode="auto">
          <a:xfrm>
            <a:off x="3657600" y="2536031"/>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42" name="Rectangle 110"/>
          <p:cNvSpPr>
            <a:spLocks noChangeArrowheads="1"/>
          </p:cNvSpPr>
          <p:nvPr/>
        </p:nvSpPr>
        <p:spPr bwMode="auto">
          <a:xfrm>
            <a:off x="3581400" y="2650331"/>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B2</a:t>
            </a:r>
          </a:p>
        </p:txBody>
      </p:sp>
      <p:sp>
        <p:nvSpPr>
          <p:cNvPr id="172143" name="Rectangle 111"/>
          <p:cNvSpPr>
            <a:spLocks noChangeArrowheads="1"/>
          </p:cNvSpPr>
          <p:nvPr/>
        </p:nvSpPr>
        <p:spPr bwMode="auto">
          <a:xfrm>
            <a:off x="3657600" y="2764631"/>
            <a:ext cx="228600" cy="114300"/>
          </a:xfrm>
          <a:prstGeom prst="rect">
            <a:avLst/>
          </a:prstGeom>
          <a:solidFill>
            <a:srgbClr val="008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44" name="Rectangle 112"/>
          <p:cNvSpPr>
            <a:spLocks noChangeArrowheads="1"/>
          </p:cNvSpPr>
          <p:nvPr/>
        </p:nvSpPr>
        <p:spPr bwMode="auto">
          <a:xfrm>
            <a:off x="3810000" y="2650331"/>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B1</a:t>
            </a:r>
          </a:p>
        </p:txBody>
      </p:sp>
      <p:sp>
        <p:nvSpPr>
          <p:cNvPr id="172145" name="Line 113"/>
          <p:cNvSpPr>
            <a:spLocks noChangeShapeType="1"/>
          </p:cNvSpPr>
          <p:nvPr/>
        </p:nvSpPr>
        <p:spPr bwMode="auto">
          <a:xfrm flipH="1" flipV="1">
            <a:off x="2514600" y="1771650"/>
            <a:ext cx="76200" cy="5143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46" name="Line 114"/>
          <p:cNvSpPr>
            <a:spLocks noChangeShapeType="1"/>
          </p:cNvSpPr>
          <p:nvPr/>
        </p:nvSpPr>
        <p:spPr bwMode="auto">
          <a:xfrm flipV="1">
            <a:off x="2895600" y="1543050"/>
            <a:ext cx="533400" cy="571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47" name="Line 115"/>
          <p:cNvSpPr>
            <a:spLocks noChangeShapeType="1"/>
          </p:cNvSpPr>
          <p:nvPr/>
        </p:nvSpPr>
        <p:spPr bwMode="auto">
          <a:xfrm flipV="1">
            <a:off x="4114800" y="1543050"/>
            <a:ext cx="609600" cy="571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2148" name="Line 116"/>
          <p:cNvSpPr>
            <a:spLocks noChangeShapeType="1"/>
          </p:cNvSpPr>
          <p:nvPr/>
        </p:nvSpPr>
        <p:spPr bwMode="auto">
          <a:xfrm flipV="1">
            <a:off x="5334000" y="1543050"/>
            <a:ext cx="533400" cy="571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cxnSp>
        <p:nvCxnSpPr>
          <p:cNvPr id="172149" name="AutoShape 117"/>
          <p:cNvCxnSpPr>
            <a:cxnSpLocks noChangeShapeType="1"/>
          </p:cNvCxnSpPr>
          <p:nvPr/>
        </p:nvCxnSpPr>
        <p:spPr bwMode="auto">
          <a:xfrm rot="5400000">
            <a:off x="684610" y="3563541"/>
            <a:ext cx="159544" cy="4763"/>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2150" name="Text Box 118"/>
          <p:cNvSpPr txBox="1">
            <a:spLocks noChangeArrowheads="1"/>
          </p:cNvSpPr>
          <p:nvPr/>
        </p:nvSpPr>
        <p:spPr bwMode="auto">
          <a:xfrm>
            <a:off x="685801" y="3429000"/>
            <a:ext cx="8723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Process B1 </a:t>
            </a:r>
          </a:p>
        </p:txBody>
      </p:sp>
      <p:cxnSp>
        <p:nvCxnSpPr>
          <p:cNvPr id="172151" name="AutoShape 119"/>
          <p:cNvCxnSpPr>
            <a:cxnSpLocks noChangeShapeType="1"/>
          </p:cNvCxnSpPr>
          <p:nvPr/>
        </p:nvCxnSpPr>
        <p:spPr bwMode="auto">
          <a:xfrm rot="5400000">
            <a:off x="760810" y="4420791"/>
            <a:ext cx="159544" cy="4763"/>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2152" name="Text Box 120"/>
          <p:cNvSpPr txBox="1">
            <a:spLocks noChangeArrowheads="1"/>
          </p:cNvSpPr>
          <p:nvPr/>
        </p:nvSpPr>
        <p:spPr bwMode="auto">
          <a:xfrm>
            <a:off x="762001" y="4286250"/>
            <a:ext cx="8723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Process B2 </a:t>
            </a:r>
          </a:p>
        </p:txBody>
      </p:sp>
      <p:sp>
        <p:nvSpPr>
          <p:cNvPr id="110"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31</a:t>
            </a:fld>
            <a:endParaRPr lang="en-US" altLang="ja-JP" dirty="0"/>
          </a:p>
        </p:txBody>
      </p:sp>
    </p:spTree>
    <p:extLst>
      <p:ext uri="{BB962C8B-B14F-4D97-AF65-F5344CB8AC3E}">
        <p14:creationId xmlns:p14="http://schemas.microsoft.com/office/powerpoint/2010/main" val="35905386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Footer Placeholder 4"/>
          <p:cNvSpPr>
            <a:spLocks noGrp="1"/>
          </p:cNvSpPr>
          <p:nvPr>
            <p:ph type="ftr" sz="quarter" idx="10"/>
          </p:nvPr>
        </p:nvSpPr>
        <p:spPr/>
        <p:txBody>
          <a:bodyPr/>
          <a:lstStyle/>
          <a:p>
            <a:r>
              <a:rPr lang="en-US" sz="1000"/>
              <a:t>TI Confidential</a:t>
            </a:r>
          </a:p>
        </p:txBody>
      </p:sp>
      <p:sp>
        <p:nvSpPr>
          <p:cNvPr id="173058" name="Rectangle 2"/>
          <p:cNvSpPr>
            <a:spLocks noGrp="1" noChangeArrowheads="1"/>
          </p:cNvSpPr>
          <p:nvPr>
            <p:ph type="title"/>
          </p:nvPr>
        </p:nvSpPr>
        <p:spPr/>
        <p:txBody>
          <a:bodyPr/>
          <a:lstStyle/>
          <a:p>
            <a:r>
              <a:rPr lang="en-US" sz="1000" b="0"/>
              <a:t> </a:t>
            </a:r>
          </a:p>
        </p:txBody>
      </p:sp>
      <p:sp>
        <p:nvSpPr>
          <p:cNvPr id="173059" name="Rectangle 3"/>
          <p:cNvSpPr>
            <a:spLocks noGrp="1" noChangeArrowheads="1"/>
          </p:cNvSpPr>
          <p:nvPr>
            <p:ph type="body" sz="half" idx="1"/>
          </p:nvPr>
        </p:nvSpPr>
        <p:spPr>
          <a:xfrm>
            <a:off x="304801" y="1028700"/>
            <a:ext cx="4157663" cy="3519488"/>
          </a:xfrm>
        </p:spPr>
        <p:txBody>
          <a:bodyPr/>
          <a:lstStyle/>
          <a:p>
            <a:pPr>
              <a:buFontTx/>
              <a:buNone/>
            </a:pPr>
            <a:r>
              <a:rPr lang="en-US" sz="1000"/>
              <a:t> </a:t>
            </a:r>
          </a:p>
        </p:txBody>
      </p:sp>
      <p:sp>
        <p:nvSpPr>
          <p:cNvPr id="173060" name="Footer Placeholder 3"/>
          <p:cNvSpPr txBox="1">
            <a:spLocks noGrp="1"/>
          </p:cNvSpPr>
          <p:nvPr/>
        </p:nvSpPr>
        <p:spPr bwMode="auto">
          <a:xfrm>
            <a:off x="2486025" y="4623197"/>
            <a:ext cx="415290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sz="1000" b="0"/>
              <a:t>TI Confidential</a:t>
            </a:r>
          </a:p>
        </p:txBody>
      </p:sp>
      <p:sp>
        <p:nvSpPr>
          <p:cNvPr id="173061" name="Rectangle 2"/>
          <p:cNvSpPr>
            <a:spLocks noChangeArrowheads="1"/>
          </p:cNvSpPr>
          <p:nvPr/>
        </p:nvSpPr>
        <p:spPr bwMode="auto">
          <a:xfrm>
            <a:off x="231775" y="107156"/>
            <a:ext cx="8458200" cy="610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85000"/>
              </a:lnSpc>
            </a:pPr>
            <a:r>
              <a:rPr lang="en-US" sz="2000" dirty="0">
                <a:solidFill>
                  <a:srgbClr val="FF0000"/>
                </a:solidFill>
                <a:latin typeface="+mj-lt"/>
                <a:ea typeface="+mj-ea"/>
                <a:cs typeface="+mj-cs"/>
              </a:rPr>
              <a:t>Display Sequence: Timing Diagram, Two Buffers </a:t>
            </a:r>
            <a:br>
              <a:rPr lang="en-US" sz="2000" dirty="0">
                <a:solidFill>
                  <a:srgbClr val="FF0000"/>
                </a:solidFill>
                <a:latin typeface="+mj-lt"/>
                <a:ea typeface="+mj-ea"/>
                <a:cs typeface="+mj-cs"/>
              </a:rPr>
            </a:br>
            <a:r>
              <a:rPr lang="en-US" sz="2000" dirty="0">
                <a:solidFill>
                  <a:srgbClr val="FF0000"/>
                </a:solidFill>
                <a:latin typeface="+mj-lt"/>
                <a:ea typeface="+mj-ea"/>
                <a:cs typeface="+mj-cs"/>
              </a:rPr>
              <a:t>(only one priming) – Frame Repeat </a:t>
            </a:r>
            <a:r>
              <a:rPr lang="en-US" sz="2000" dirty="0" err="1">
                <a:solidFill>
                  <a:srgbClr val="FF0000"/>
                </a:solidFill>
                <a:latin typeface="+mj-lt"/>
                <a:ea typeface="+mj-ea"/>
                <a:cs typeface="+mj-cs"/>
              </a:rPr>
              <a:t>UseCase</a:t>
            </a:r>
            <a:endParaRPr lang="en-US" sz="2000" dirty="0">
              <a:solidFill>
                <a:srgbClr val="FF0000"/>
              </a:solidFill>
              <a:latin typeface="+mj-lt"/>
              <a:ea typeface="+mj-ea"/>
              <a:cs typeface="+mj-cs"/>
            </a:endParaRPr>
          </a:p>
        </p:txBody>
      </p:sp>
      <p:sp>
        <p:nvSpPr>
          <p:cNvPr id="173062" name="Line 6"/>
          <p:cNvSpPr>
            <a:spLocks noChangeShapeType="1"/>
          </p:cNvSpPr>
          <p:nvPr/>
        </p:nvSpPr>
        <p:spPr bwMode="auto">
          <a:xfrm flipH="1" flipV="1">
            <a:off x="2895600" y="1028700"/>
            <a:ext cx="1588" cy="34290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b="0"/>
          </a:p>
        </p:txBody>
      </p:sp>
      <p:sp>
        <p:nvSpPr>
          <p:cNvPr id="173063" name="Line 7"/>
          <p:cNvSpPr>
            <a:spLocks noChangeShapeType="1"/>
          </p:cNvSpPr>
          <p:nvPr/>
        </p:nvSpPr>
        <p:spPr bwMode="auto">
          <a:xfrm flipH="1" flipV="1">
            <a:off x="4113214" y="1028700"/>
            <a:ext cx="1587" cy="34290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b="0"/>
          </a:p>
        </p:txBody>
      </p:sp>
      <p:sp>
        <p:nvSpPr>
          <p:cNvPr id="173064" name="Line 8"/>
          <p:cNvSpPr>
            <a:spLocks noChangeShapeType="1"/>
          </p:cNvSpPr>
          <p:nvPr/>
        </p:nvSpPr>
        <p:spPr bwMode="auto">
          <a:xfrm flipH="1" flipV="1">
            <a:off x="5332414" y="1028700"/>
            <a:ext cx="1587" cy="34290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b="0"/>
          </a:p>
        </p:txBody>
      </p:sp>
      <p:sp>
        <p:nvSpPr>
          <p:cNvPr id="173065" name="Line 9"/>
          <p:cNvSpPr>
            <a:spLocks noChangeShapeType="1"/>
          </p:cNvSpPr>
          <p:nvPr/>
        </p:nvSpPr>
        <p:spPr bwMode="auto">
          <a:xfrm flipH="1" flipV="1">
            <a:off x="6551614" y="1028700"/>
            <a:ext cx="1587" cy="34290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b="0"/>
          </a:p>
        </p:txBody>
      </p:sp>
      <p:sp>
        <p:nvSpPr>
          <p:cNvPr id="173066" name="Text Box 10"/>
          <p:cNvSpPr txBox="1">
            <a:spLocks noChangeArrowheads="1"/>
          </p:cNvSpPr>
          <p:nvPr/>
        </p:nvSpPr>
        <p:spPr bwMode="auto">
          <a:xfrm>
            <a:off x="457200" y="1371600"/>
            <a:ext cx="111440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Actual Registers</a:t>
            </a:r>
          </a:p>
        </p:txBody>
      </p:sp>
      <p:sp>
        <p:nvSpPr>
          <p:cNvPr id="173067" name="Text Box 11"/>
          <p:cNvSpPr txBox="1">
            <a:spLocks noChangeArrowheads="1"/>
          </p:cNvSpPr>
          <p:nvPr/>
        </p:nvSpPr>
        <p:spPr bwMode="auto">
          <a:xfrm>
            <a:off x="438150" y="1600200"/>
            <a:ext cx="12202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Shadow Registers</a:t>
            </a:r>
          </a:p>
        </p:txBody>
      </p:sp>
      <p:sp>
        <p:nvSpPr>
          <p:cNvPr id="173068" name="Text Box 12"/>
          <p:cNvSpPr txBox="1">
            <a:spLocks noChangeArrowheads="1"/>
          </p:cNvSpPr>
          <p:nvPr/>
        </p:nvSpPr>
        <p:spPr bwMode="auto">
          <a:xfrm>
            <a:off x="2586038" y="845344"/>
            <a:ext cx="6960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VSYNC1</a:t>
            </a:r>
          </a:p>
        </p:txBody>
      </p:sp>
      <p:sp>
        <p:nvSpPr>
          <p:cNvPr id="173069" name="Text Box 13"/>
          <p:cNvSpPr txBox="1">
            <a:spLocks noChangeArrowheads="1"/>
          </p:cNvSpPr>
          <p:nvPr/>
        </p:nvSpPr>
        <p:spPr bwMode="auto">
          <a:xfrm>
            <a:off x="3805238" y="845344"/>
            <a:ext cx="6960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dirty="0"/>
              <a:t>VSYNC2</a:t>
            </a:r>
          </a:p>
        </p:txBody>
      </p:sp>
      <p:sp>
        <p:nvSpPr>
          <p:cNvPr id="173070" name="Text Box 14"/>
          <p:cNvSpPr txBox="1">
            <a:spLocks noChangeArrowheads="1"/>
          </p:cNvSpPr>
          <p:nvPr/>
        </p:nvSpPr>
        <p:spPr bwMode="auto">
          <a:xfrm>
            <a:off x="5024438" y="845344"/>
            <a:ext cx="6960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VSYNC3</a:t>
            </a:r>
          </a:p>
        </p:txBody>
      </p:sp>
      <p:sp>
        <p:nvSpPr>
          <p:cNvPr id="173071" name="Text Box 15"/>
          <p:cNvSpPr txBox="1">
            <a:spLocks noChangeArrowheads="1"/>
          </p:cNvSpPr>
          <p:nvPr/>
        </p:nvSpPr>
        <p:spPr bwMode="auto">
          <a:xfrm>
            <a:off x="6172201" y="845344"/>
            <a:ext cx="6960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VSYNC4</a:t>
            </a:r>
          </a:p>
        </p:txBody>
      </p:sp>
      <p:sp>
        <p:nvSpPr>
          <p:cNvPr id="173072" name="Rectangle 16"/>
          <p:cNvSpPr>
            <a:spLocks noChangeArrowheads="1"/>
          </p:cNvSpPr>
          <p:nvPr/>
        </p:nvSpPr>
        <p:spPr bwMode="auto">
          <a:xfrm>
            <a:off x="2895600" y="1143000"/>
            <a:ext cx="1219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B1</a:t>
            </a:r>
          </a:p>
        </p:txBody>
      </p:sp>
      <p:sp>
        <p:nvSpPr>
          <p:cNvPr id="173073" name="Text Box 17"/>
          <p:cNvSpPr txBox="1">
            <a:spLocks noChangeArrowheads="1"/>
          </p:cNvSpPr>
          <p:nvPr/>
        </p:nvSpPr>
        <p:spPr bwMode="auto">
          <a:xfrm>
            <a:off x="457200" y="1131094"/>
            <a:ext cx="106631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Current Display</a:t>
            </a:r>
          </a:p>
        </p:txBody>
      </p:sp>
      <p:sp>
        <p:nvSpPr>
          <p:cNvPr id="173074" name="Line 18"/>
          <p:cNvSpPr>
            <a:spLocks noChangeShapeType="1"/>
          </p:cNvSpPr>
          <p:nvPr/>
        </p:nvSpPr>
        <p:spPr bwMode="auto">
          <a:xfrm flipH="1" flipV="1">
            <a:off x="1752600" y="857250"/>
            <a:ext cx="68580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b="0"/>
          </a:p>
        </p:txBody>
      </p:sp>
      <p:sp>
        <p:nvSpPr>
          <p:cNvPr id="173075" name="Text Box 19"/>
          <p:cNvSpPr txBox="1">
            <a:spLocks noChangeArrowheads="1"/>
          </p:cNvSpPr>
          <p:nvPr/>
        </p:nvSpPr>
        <p:spPr bwMode="auto">
          <a:xfrm>
            <a:off x="974726" y="596504"/>
            <a:ext cx="90922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Display Start</a:t>
            </a:r>
          </a:p>
        </p:txBody>
      </p:sp>
      <p:sp>
        <p:nvSpPr>
          <p:cNvPr id="173076" name="Text Box 20"/>
          <p:cNvSpPr txBox="1">
            <a:spLocks noChangeArrowheads="1"/>
          </p:cNvSpPr>
          <p:nvPr/>
        </p:nvSpPr>
        <p:spPr bwMode="auto">
          <a:xfrm>
            <a:off x="430214" y="1828800"/>
            <a:ext cx="9492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Fvid2_Queue</a:t>
            </a:r>
          </a:p>
        </p:txBody>
      </p:sp>
      <p:sp>
        <p:nvSpPr>
          <p:cNvPr id="173077" name="Text Box 21"/>
          <p:cNvSpPr txBox="1">
            <a:spLocks noChangeArrowheads="1"/>
          </p:cNvSpPr>
          <p:nvPr/>
        </p:nvSpPr>
        <p:spPr bwMode="auto">
          <a:xfrm>
            <a:off x="8001001" y="1085850"/>
            <a:ext cx="8835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Input Queue</a:t>
            </a:r>
          </a:p>
        </p:txBody>
      </p:sp>
      <p:sp>
        <p:nvSpPr>
          <p:cNvPr id="173078" name="Text Box 22"/>
          <p:cNvSpPr txBox="1">
            <a:spLocks noChangeArrowheads="1"/>
          </p:cNvSpPr>
          <p:nvPr/>
        </p:nvSpPr>
        <p:spPr bwMode="auto">
          <a:xfrm>
            <a:off x="7972426" y="1359694"/>
            <a:ext cx="102784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Current Queue</a:t>
            </a:r>
          </a:p>
        </p:txBody>
      </p:sp>
      <p:sp>
        <p:nvSpPr>
          <p:cNvPr id="173079" name="Text Box 23"/>
          <p:cNvSpPr txBox="1">
            <a:spLocks noChangeArrowheads="1"/>
          </p:cNvSpPr>
          <p:nvPr/>
        </p:nvSpPr>
        <p:spPr bwMode="auto">
          <a:xfrm>
            <a:off x="7972426" y="1645444"/>
            <a:ext cx="98296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Output Queue</a:t>
            </a:r>
          </a:p>
        </p:txBody>
      </p:sp>
      <p:sp>
        <p:nvSpPr>
          <p:cNvPr id="173080" name="Rectangle 24"/>
          <p:cNvSpPr>
            <a:spLocks noChangeArrowheads="1"/>
          </p:cNvSpPr>
          <p:nvPr/>
        </p:nvSpPr>
        <p:spPr bwMode="auto">
          <a:xfrm>
            <a:off x="8229600" y="971550"/>
            <a:ext cx="228600" cy="114300"/>
          </a:xfrm>
          <a:prstGeom prst="rect">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081" name="Rectangle 25"/>
          <p:cNvSpPr>
            <a:spLocks noChangeArrowheads="1"/>
          </p:cNvSpPr>
          <p:nvPr/>
        </p:nvSpPr>
        <p:spPr bwMode="auto">
          <a:xfrm>
            <a:off x="8229600" y="1257300"/>
            <a:ext cx="228600" cy="114300"/>
          </a:xfrm>
          <a:prstGeom prst="rect">
            <a:avLst/>
          </a:prstGeom>
          <a:solidFill>
            <a:schemeClr val="tx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082" name="Rectangle 26"/>
          <p:cNvSpPr>
            <a:spLocks noChangeArrowheads="1"/>
          </p:cNvSpPr>
          <p:nvPr/>
        </p:nvSpPr>
        <p:spPr bwMode="auto">
          <a:xfrm>
            <a:off x="8229600" y="1543050"/>
            <a:ext cx="228600" cy="114300"/>
          </a:xfrm>
          <a:prstGeom prst="rect">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083" name="Text Box 27"/>
          <p:cNvSpPr txBox="1">
            <a:spLocks noChangeArrowheads="1"/>
          </p:cNvSpPr>
          <p:nvPr/>
        </p:nvSpPr>
        <p:spPr bwMode="auto">
          <a:xfrm>
            <a:off x="430214" y="2674144"/>
            <a:ext cx="9492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Fvid2_Queue</a:t>
            </a:r>
          </a:p>
        </p:txBody>
      </p:sp>
      <p:sp>
        <p:nvSpPr>
          <p:cNvPr id="173084" name="Rectangle 28"/>
          <p:cNvSpPr>
            <a:spLocks noChangeArrowheads="1"/>
          </p:cNvSpPr>
          <p:nvPr/>
        </p:nvSpPr>
        <p:spPr bwMode="auto">
          <a:xfrm>
            <a:off x="1981200" y="188595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B1</a:t>
            </a:r>
          </a:p>
        </p:txBody>
      </p:sp>
      <p:sp>
        <p:nvSpPr>
          <p:cNvPr id="173085" name="Rectangle 29"/>
          <p:cNvSpPr>
            <a:spLocks noChangeArrowheads="1"/>
          </p:cNvSpPr>
          <p:nvPr/>
        </p:nvSpPr>
        <p:spPr bwMode="auto">
          <a:xfrm>
            <a:off x="1981200" y="2000250"/>
            <a:ext cx="228600" cy="1143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086" name="Rectangle 30"/>
          <p:cNvSpPr>
            <a:spLocks noChangeArrowheads="1"/>
          </p:cNvSpPr>
          <p:nvPr/>
        </p:nvSpPr>
        <p:spPr bwMode="auto">
          <a:xfrm>
            <a:off x="1981200" y="211455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087" name="Rectangle 31"/>
          <p:cNvSpPr>
            <a:spLocks noChangeArrowheads="1"/>
          </p:cNvSpPr>
          <p:nvPr/>
        </p:nvSpPr>
        <p:spPr bwMode="auto">
          <a:xfrm>
            <a:off x="2438400" y="1612106"/>
            <a:ext cx="1219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B1</a:t>
            </a:r>
          </a:p>
        </p:txBody>
      </p:sp>
      <p:sp>
        <p:nvSpPr>
          <p:cNvPr id="173088" name="Line 32"/>
          <p:cNvSpPr>
            <a:spLocks noChangeShapeType="1"/>
          </p:cNvSpPr>
          <p:nvPr/>
        </p:nvSpPr>
        <p:spPr bwMode="auto">
          <a:xfrm flipH="1" flipV="1">
            <a:off x="2438400" y="1028700"/>
            <a:ext cx="1588" cy="34290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b="0"/>
          </a:p>
        </p:txBody>
      </p:sp>
      <p:sp>
        <p:nvSpPr>
          <p:cNvPr id="173089" name="Rectangle 33"/>
          <p:cNvSpPr>
            <a:spLocks noChangeArrowheads="1"/>
          </p:cNvSpPr>
          <p:nvPr/>
        </p:nvSpPr>
        <p:spPr bwMode="auto">
          <a:xfrm>
            <a:off x="2438400" y="2297906"/>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090" name="Rectangle 34"/>
          <p:cNvSpPr>
            <a:spLocks noChangeArrowheads="1"/>
          </p:cNvSpPr>
          <p:nvPr/>
        </p:nvSpPr>
        <p:spPr bwMode="auto">
          <a:xfrm>
            <a:off x="2438400" y="2412206"/>
            <a:ext cx="228600" cy="1143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B1</a:t>
            </a:r>
          </a:p>
        </p:txBody>
      </p:sp>
      <p:sp>
        <p:nvSpPr>
          <p:cNvPr id="173091" name="Text Box 35"/>
          <p:cNvSpPr txBox="1">
            <a:spLocks noChangeArrowheads="1"/>
          </p:cNvSpPr>
          <p:nvPr/>
        </p:nvSpPr>
        <p:spPr bwMode="auto">
          <a:xfrm>
            <a:off x="446089" y="2228850"/>
            <a:ext cx="8370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Fvid2_Start</a:t>
            </a:r>
          </a:p>
        </p:txBody>
      </p:sp>
      <p:sp>
        <p:nvSpPr>
          <p:cNvPr id="173092" name="Rectangle 36"/>
          <p:cNvSpPr>
            <a:spLocks noChangeArrowheads="1"/>
          </p:cNvSpPr>
          <p:nvPr/>
        </p:nvSpPr>
        <p:spPr bwMode="auto">
          <a:xfrm>
            <a:off x="2438400" y="2526506"/>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093" name="Rectangle 37"/>
          <p:cNvSpPr>
            <a:spLocks noChangeArrowheads="1"/>
          </p:cNvSpPr>
          <p:nvPr/>
        </p:nvSpPr>
        <p:spPr bwMode="auto">
          <a:xfrm>
            <a:off x="4191000" y="285750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094" name="Rectangle 38"/>
          <p:cNvSpPr>
            <a:spLocks noChangeArrowheads="1"/>
          </p:cNvSpPr>
          <p:nvPr/>
        </p:nvSpPr>
        <p:spPr bwMode="auto">
          <a:xfrm>
            <a:off x="4191000" y="308610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a:t>B1</a:t>
            </a:r>
          </a:p>
        </p:txBody>
      </p:sp>
      <p:sp>
        <p:nvSpPr>
          <p:cNvPr id="173095" name="Rectangle 39"/>
          <p:cNvSpPr>
            <a:spLocks noChangeArrowheads="1"/>
          </p:cNvSpPr>
          <p:nvPr/>
        </p:nvSpPr>
        <p:spPr bwMode="auto">
          <a:xfrm>
            <a:off x="4191000" y="2971800"/>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B2</a:t>
            </a:r>
          </a:p>
        </p:txBody>
      </p:sp>
      <p:sp>
        <p:nvSpPr>
          <p:cNvPr id="173096" name="Rectangle 40"/>
          <p:cNvSpPr>
            <a:spLocks noChangeArrowheads="1"/>
          </p:cNvSpPr>
          <p:nvPr/>
        </p:nvSpPr>
        <p:spPr bwMode="auto">
          <a:xfrm>
            <a:off x="3276600" y="251460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B2</a:t>
            </a:r>
          </a:p>
        </p:txBody>
      </p:sp>
      <p:sp>
        <p:nvSpPr>
          <p:cNvPr id="173097" name="Rectangle 41"/>
          <p:cNvSpPr>
            <a:spLocks noChangeArrowheads="1"/>
          </p:cNvSpPr>
          <p:nvPr/>
        </p:nvSpPr>
        <p:spPr bwMode="auto">
          <a:xfrm>
            <a:off x="3276600" y="2628900"/>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B1</a:t>
            </a:r>
          </a:p>
        </p:txBody>
      </p:sp>
      <p:sp>
        <p:nvSpPr>
          <p:cNvPr id="173098" name="Rectangle 42"/>
          <p:cNvSpPr>
            <a:spLocks noChangeArrowheads="1"/>
          </p:cNvSpPr>
          <p:nvPr/>
        </p:nvSpPr>
        <p:spPr bwMode="auto">
          <a:xfrm>
            <a:off x="3276600" y="2743200"/>
            <a:ext cx="228600" cy="114300"/>
          </a:xfrm>
          <a:prstGeom prst="rect">
            <a:avLst/>
          </a:prstGeom>
          <a:solidFill>
            <a:srgbClr val="008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099" name="Rectangle 43"/>
          <p:cNvSpPr>
            <a:spLocks noChangeArrowheads="1"/>
          </p:cNvSpPr>
          <p:nvPr/>
        </p:nvSpPr>
        <p:spPr bwMode="auto">
          <a:xfrm>
            <a:off x="5191125" y="342900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00" name="Rectangle 44"/>
          <p:cNvSpPr>
            <a:spLocks noChangeArrowheads="1"/>
          </p:cNvSpPr>
          <p:nvPr/>
        </p:nvSpPr>
        <p:spPr bwMode="auto">
          <a:xfrm>
            <a:off x="5105400" y="3543300"/>
            <a:ext cx="228600" cy="1143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B1</a:t>
            </a:r>
          </a:p>
        </p:txBody>
      </p:sp>
      <p:sp>
        <p:nvSpPr>
          <p:cNvPr id="173101" name="Rectangle 45"/>
          <p:cNvSpPr>
            <a:spLocks noChangeArrowheads="1"/>
          </p:cNvSpPr>
          <p:nvPr/>
        </p:nvSpPr>
        <p:spPr bwMode="auto">
          <a:xfrm>
            <a:off x="5191125" y="365760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02" name="Rectangle 46"/>
          <p:cNvSpPr>
            <a:spLocks noChangeArrowheads="1"/>
          </p:cNvSpPr>
          <p:nvPr/>
        </p:nvSpPr>
        <p:spPr bwMode="auto">
          <a:xfrm>
            <a:off x="4114800" y="1143000"/>
            <a:ext cx="1219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B2</a:t>
            </a:r>
          </a:p>
        </p:txBody>
      </p:sp>
      <p:sp>
        <p:nvSpPr>
          <p:cNvPr id="173103" name="Rectangle 47"/>
          <p:cNvSpPr>
            <a:spLocks noChangeArrowheads="1"/>
          </p:cNvSpPr>
          <p:nvPr/>
        </p:nvSpPr>
        <p:spPr bwMode="auto">
          <a:xfrm>
            <a:off x="5334000" y="1143000"/>
            <a:ext cx="1219200" cy="17145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B2</a:t>
            </a:r>
          </a:p>
        </p:txBody>
      </p:sp>
      <p:sp>
        <p:nvSpPr>
          <p:cNvPr id="173104" name="Rectangle 48"/>
          <p:cNvSpPr>
            <a:spLocks noChangeArrowheads="1"/>
          </p:cNvSpPr>
          <p:nvPr/>
        </p:nvSpPr>
        <p:spPr bwMode="auto">
          <a:xfrm>
            <a:off x="2895600" y="1383506"/>
            <a:ext cx="1219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B1</a:t>
            </a:r>
          </a:p>
        </p:txBody>
      </p:sp>
      <p:sp>
        <p:nvSpPr>
          <p:cNvPr id="173105" name="Rectangle 49"/>
          <p:cNvSpPr>
            <a:spLocks noChangeArrowheads="1"/>
          </p:cNvSpPr>
          <p:nvPr/>
        </p:nvSpPr>
        <p:spPr bwMode="auto">
          <a:xfrm>
            <a:off x="4114800" y="1383506"/>
            <a:ext cx="1219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B2</a:t>
            </a:r>
          </a:p>
        </p:txBody>
      </p:sp>
      <p:sp>
        <p:nvSpPr>
          <p:cNvPr id="173106" name="Rectangle 50"/>
          <p:cNvSpPr>
            <a:spLocks noChangeArrowheads="1"/>
          </p:cNvSpPr>
          <p:nvPr/>
        </p:nvSpPr>
        <p:spPr bwMode="auto">
          <a:xfrm>
            <a:off x="5334000" y="1383506"/>
            <a:ext cx="1219200" cy="17145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B2</a:t>
            </a:r>
          </a:p>
        </p:txBody>
      </p:sp>
      <p:sp>
        <p:nvSpPr>
          <p:cNvPr id="173107" name="Rectangle 51"/>
          <p:cNvSpPr>
            <a:spLocks noChangeArrowheads="1"/>
          </p:cNvSpPr>
          <p:nvPr/>
        </p:nvSpPr>
        <p:spPr bwMode="auto">
          <a:xfrm>
            <a:off x="3657600" y="1612106"/>
            <a:ext cx="17526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B2</a:t>
            </a:r>
          </a:p>
        </p:txBody>
      </p:sp>
      <p:sp>
        <p:nvSpPr>
          <p:cNvPr id="173108" name="Rectangle 52"/>
          <p:cNvSpPr>
            <a:spLocks noChangeArrowheads="1"/>
          </p:cNvSpPr>
          <p:nvPr/>
        </p:nvSpPr>
        <p:spPr bwMode="auto">
          <a:xfrm>
            <a:off x="5410200" y="1612106"/>
            <a:ext cx="20574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B1</a:t>
            </a:r>
          </a:p>
        </p:txBody>
      </p:sp>
      <p:sp>
        <p:nvSpPr>
          <p:cNvPr id="173110" name="Text Box 54"/>
          <p:cNvSpPr txBox="1">
            <a:spLocks noChangeArrowheads="1"/>
          </p:cNvSpPr>
          <p:nvPr/>
        </p:nvSpPr>
        <p:spPr bwMode="auto">
          <a:xfrm>
            <a:off x="439739" y="3600450"/>
            <a:ext cx="9492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Fvid2_Queue</a:t>
            </a:r>
          </a:p>
        </p:txBody>
      </p:sp>
      <p:sp>
        <p:nvSpPr>
          <p:cNvPr id="173111" name="Line 55"/>
          <p:cNvSpPr>
            <a:spLocks noChangeShapeType="1"/>
          </p:cNvSpPr>
          <p:nvPr/>
        </p:nvSpPr>
        <p:spPr bwMode="auto">
          <a:xfrm>
            <a:off x="1295400" y="1916906"/>
            <a:ext cx="6096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12" name="Text Box 56"/>
          <p:cNvSpPr txBox="1">
            <a:spLocks noChangeArrowheads="1"/>
          </p:cNvSpPr>
          <p:nvPr/>
        </p:nvSpPr>
        <p:spPr bwMode="auto">
          <a:xfrm>
            <a:off x="1447800" y="1771650"/>
            <a:ext cx="41069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t>  B1</a:t>
            </a:r>
          </a:p>
        </p:txBody>
      </p:sp>
      <p:sp>
        <p:nvSpPr>
          <p:cNvPr id="173113" name="Text Box 57"/>
          <p:cNvSpPr txBox="1">
            <a:spLocks noChangeArrowheads="1"/>
          </p:cNvSpPr>
          <p:nvPr/>
        </p:nvSpPr>
        <p:spPr bwMode="auto">
          <a:xfrm>
            <a:off x="1295400" y="2686050"/>
            <a:ext cx="41069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t>  B2</a:t>
            </a:r>
          </a:p>
        </p:txBody>
      </p:sp>
      <p:sp>
        <p:nvSpPr>
          <p:cNvPr id="173114" name="Text Box 58"/>
          <p:cNvSpPr txBox="1">
            <a:spLocks noChangeArrowheads="1"/>
          </p:cNvSpPr>
          <p:nvPr/>
        </p:nvSpPr>
        <p:spPr bwMode="auto">
          <a:xfrm>
            <a:off x="1295400" y="3543300"/>
            <a:ext cx="41069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t>  B1</a:t>
            </a:r>
          </a:p>
        </p:txBody>
      </p:sp>
      <p:sp>
        <p:nvSpPr>
          <p:cNvPr id="173115" name="Line 59"/>
          <p:cNvSpPr>
            <a:spLocks noChangeShapeType="1"/>
          </p:cNvSpPr>
          <p:nvPr/>
        </p:nvSpPr>
        <p:spPr bwMode="auto">
          <a:xfrm>
            <a:off x="2590800" y="291465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16" name="Text Box 60"/>
          <p:cNvSpPr txBox="1">
            <a:spLocks noChangeArrowheads="1"/>
          </p:cNvSpPr>
          <p:nvPr/>
        </p:nvSpPr>
        <p:spPr bwMode="auto">
          <a:xfrm>
            <a:off x="3136900" y="2114550"/>
            <a:ext cx="122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t>Program</a:t>
            </a:r>
          </a:p>
          <a:p>
            <a:r>
              <a:rPr lang="en-US" sz="1000" b="0"/>
              <a:t>Shadow Registers</a:t>
            </a:r>
          </a:p>
        </p:txBody>
      </p:sp>
      <p:sp>
        <p:nvSpPr>
          <p:cNvPr id="173117" name="Line 61"/>
          <p:cNvSpPr>
            <a:spLocks noChangeShapeType="1"/>
          </p:cNvSpPr>
          <p:nvPr/>
        </p:nvSpPr>
        <p:spPr bwMode="auto">
          <a:xfrm>
            <a:off x="1371600" y="2343150"/>
            <a:ext cx="9906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18" name="Line 62"/>
          <p:cNvSpPr>
            <a:spLocks noChangeShapeType="1"/>
          </p:cNvSpPr>
          <p:nvPr/>
        </p:nvSpPr>
        <p:spPr bwMode="auto">
          <a:xfrm flipH="1" flipV="1">
            <a:off x="3657600" y="1771650"/>
            <a:ext cx="152400" cy="7429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19" name="Text Box 63"/>
          <p:cNvSpPr txBox="1">
            <a:spLocks noChangeArrowheads="1"/>
          </p:cNvSpPr>
          <p:nvPr/>
        </p:nvSpPr>
        <p:spPr bwMode="auto">
          <a:xfrm>
            <a:off x="1420813" y="3257550"/>
            <a:ext cx="41069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t>  B1</a:t>
            </a:r>
          </a:p>
        </p:txBody>
      </p:sp>
      <p:sp>
        <p:nvSpPr>
          <p:cNvPr id="173121" name="Rectangle 65"/>
          <p:cNvSpPr>
            <a:spLocks noChangeArrowheads="1"/>
          </p:cNvSpPr>
          <p:nvPr/>
        </p:nvSpPr>
        <p:spPr bwMode="auto">
          <a:xfrm>
            <a:off x="5345113" y="3543300"/>
            <a:ext cx="228600" cy="1143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B2</a:t>
            </a:r>
          </a:p>
        </p:txBody>
      </p:sp>
      <p:sp>
        <p:nvSpPr>
          <p:cNvPr id="173124" name="Text Box 68"/>
          <p:cNvSpPr txBox="1">
            <a:spLocks noChangeArrowheads="1"/>
          </p:cNvSpPr>
          <p:nvPr/>
        </p:nvSpPr>
        <p:spPr bwMode="auto">
          <a:xfrm>
            <a:off x="5359400" y="2684860"/>
            <a:ext cx="125547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t>Program</a:t>
            </a:r>
          </a:p>
          <a:p>
            <a:r>
              <a:rPr lang="en-US" sz="1000" b="0"/>
              <a:t>Shadow Registers,</a:t>
            </a:r>
          </a:p>
          <a:p>
            <a:endParaRPr lang="en-US" sz="1000" b="0"/>
          </a:p>
        </p:txBody>
      </p:sp>
      <p:sp>
        <p:nvSpPr>
          <p:cNvPr id="173125" name="Line 69"/>
          <p:cNvSpPr>
            <a:spLocks noChangeShapeType="1"/>
          </p:cNvSpPr>
          <p:nvPr/>
        </p:nvSpPr>
        <p:spPr bwMode="auto">
          <a:xfrm>
            <a:off x="1600200" y="2857500"/>
            <a:ext cx="16764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26" name="Text Box 70"/>
          <p:cNvSpPr txBox="1">
            <a:spLocks noChangeArrowheads="1"/>
          </p:cNvSpPr>
          <p:nvPr/>
        </p:nvSpPr>
        <p:spPr bwMode="auto">
          <a:xfrm>
            <a:off x="438150" y="3086100"/>
            <a:ext cx="72487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Call Back</a:t>
            </a:r>
          </a:p>
        </p:txBody>
      </p:sp>
      <p:sp>
        <p:nvSpPr>
          <p:cNvPr id="173127" name="Rectangle 71"/>
          <p:cNvSpPr>
            <a:spLocks noChangeArrowheads="1"/>
          </p:cNvSpPr>
          <p:nvPr/>
        </p:nvSpPr>
        <p:spPr bwMode="auto">
          <a:xfrm>
            <a:off x="4419600" y="320040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28" name="Rectangle 72"/>
          <p:cNvSpPr>
            <a:spLocks noChangeArrowheads="1"/>
          </p:cNvSpPr>
          <p:nvPr/>
        </p:nvSpPr>
        <p:spPr bwMode="auto">
          <a:xfrm>
            <a:off x="4419600" y="342900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29" name="Rectangle 73"/>
          <p:cNvSpPr>
            <a:spLocks noChangeArrowheads="1"/>
          </p:cNvSpPr>
          <p:nvPr/>
        </p:nvSpPr>
        <p:spPr bwMode="auto">
          <a:xfrm>
            <a:off x="4419600" y="3314700"/>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B2</a:t>
            </a:r>
          </a:p>
        </p:txBody>
      </p:sp>
      <p:sp>
        <p:nvSpPr>
          <p:cNvPr id="173130" name="Text Box 74"/>
          <p:cNvSpPr txBox="1">
            <a:spLocks noChangeArrowheads="1"/>
          </p:cNvSpPr>
          <p:nvPr/>
        </p:nvSpPr>
        <p:spPr bwMode="auto">
          <a:xfrm>
            <a:off x="430213" y="3314700"/>
            <a:ext cx="11128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Fvid2_DeQueue</a:t>
            </a:r>
          </a:p>
        </p:txBody>
      </p:sp>
      <p:sp>
        <p:nvSpPr>
          <p:cNvPr id="173131" name="Rectangle 75"/>
          <p:cNvSpPr>
            <a:spLocks noChangeArrowheads="1"/>
          </p:cNvSpPr>
          <p:nvPr/>
        </p:nvSpPr>
        <p:spPr bwMode="auto">
          <a:xfrm>
            <a:off x="6630988" y="377190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32" name="Rectangle 76"/>
          <p:cNvSpPr>
            <a:spLocks noChangeArrowheads="1"/>
          </p:cNvSpPr>
          <p:nvPr/>
        </p:nvSpPr>
        <p:spPr bwMode="auto">
          <a:xfrm>
            <a:off x="6630988" y="400050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B2</a:t>
            </a:r>
          </a:p>
        </p:txBody>
      </p:sp>
      <p:sp>
        <p:nvSpPr>
          <p:cNvPr id="173133" name="Rectangle 77"/>
          <p:cNvSpPr>
            <a:spLocks noChangeArrowheads="1"/>
          </p:cNvSpPr>
          <p:nvPr/>
        </p:nvSpPr>
        <p:spPr bwMode="auto">
          <a:xfrm>
            <a:off x="6629400" y="3886200"/>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B1</a:t>
            </a:r>
          </a:p>
        </p:txBody>
      </p:sp>
      <p:sp>
        <p:nvSpPr>
          <p:cNvPr id="173134" name="Rectangle 78"/>
          <p:cNvSpPr>
            <a:spLocks noChangeArrowheads="1"/>
          </p:cNvSpPr>
          <p:nvPr/>
        </p:nvSpPr>
        <p:spPr bwMode="auto">
          <a:xfrm>
            <a:off x="7402513" y="422910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35" name="Rectangle 79"/>
          <p:cNvSpPr>
            <a:spLocks noChangeArrowheads="1"/>
          </p:cNvSpPr>
          <p:nvPr/>
        </p:nvSpPr>
        <p:spPr bwMode="auto">
          <a:xfrm>
            <a:off x="7316788" y="4343400"/>
            <a:ext cx="228600" cy="1143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B2</a:t>
            </a:r>
          </a:p>
        </p:txBody>
      </p:sp>
      <p:sp>
        <p:nvSpPr>
          <p:cNvPr id="173136" name="Rectangle 80"/>
          <p:cNvSpPr>
            <a:spLocks noChangeArrowheads="1"/>
          </p:cNvSpPr>
          <p:nvPr/>
        </p:nvSpPr>
        <p:spPr bwMode="auto">
          <a:xfrm>
            <a:off x="7402513" y="445770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37" name="Text Box 81"/>
          <p:cNvSpPr txBox="1">
            <a:spLocks noChangeArrowheads="1"/>
          </p:cNvSpPr>
          <p:nvPr/>
        </p:nvSpPr>
        <p:spPr bwMode="auto">
          <a:xfrm>
            <a:off x="430214" y="4457700"/>
            <a:ext cx="9492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Fvid2_Queue</a:t>
            </a:r>
          </a:p>
        </p:txBody>
      </p:sp>
      <p:sp>
        <p:nvSpPr>
          <p:cNvPr id="173138" name="Text Box 82"/>
          <p:cNvSpPr txBox="1">
            <a:spLocks noChangeArrowheads="1"/>
          </p:cNvSpPr>
          <p:nvPr/>
        </p:nvSpPr>
        <p:spPr bwMode="auto">
          <a:xfrm>
            <a:off x="1295400" y="4400550"/>
            <a:ext cx="41069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t>  B2</a:t>
            </a:r>
          </a:p>
        </p:txBody>
      </p:sp>
      <p:sp>
        <p:nvSpPr>
          <p:cNvPr id="173139" name="Line 83"/>
          <p:cNvSpPr>
            <a:spLocks noChangeShapeType="1"/>
          </p:cNvSpPr>
          <p:nvPr/>
        </p:nvSpPr>
        <p:spPr bwMode="auto">
          <a:xfrm>
            <a:off x="3887788" y="37719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40" name="Text Box 84"/>
          <p:cNvSpPr txBox="1">
            <a:spLocks noChangeArrowheads="1"/>
          </p:cNvSpPr>
          <p:nvPr/>
        </p:nvSpPr>
        <p:spPr bwMode="auto">
          <a:xfrm>
            <a:off x="1497013" y="4114800"/>
            <a:ext cx="41069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t>  B2</a:t>
            </a:r>
          </a:p>
        </p:txBody>
      </p:sp>
      <p:sp>
        <p:nvSpPr>
          <p:cNvPr id="173141" name="Text Box 85"/>
          <p:cNvSpPr txBox="1">
            <a:spLocks noChangeArrowheads="1"/>
          </p:cNvSpPr>
          <p:nvPr/>
        </p:nvSpPr>
        <p:spPr bwMode="auto">
          <a:xfrm>
            <a:off x="423863" y="3931444"/>
            <a:ext cx="72487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Call Back</a:t>
            </a:r>
          </a:p>
        </p:txBody>
      </p:sp>
      <p:sp>
        <p:nvSpPr>
          <p:cNvPr id="173142" name="Rectangle 86"/>
          <p:cNvSpPr>
            <a:spLocks noChangeArrowheads="1"/>
          </p:cNvSpPr>
          <p:nvPr/>
        </p:nvSpPr>
        <p:spPr bwMode="auto">
          <a:xfrm>
            <a:off x="6859588" y="4000500"/>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43" name="Rectangle 87"/>
          <p:cNvSpPr>
            <a:spLocks noChangeArrowheads="1"/>
          </p:cNvSpPr>
          <p:nvPr/>
        </p:nvSpPr>
        <p:spPr bwMode="auto">
          <a:xfrm>
            <a:off x="6859588" y="4229100"/>
            <a:ext cx="228600" cy="114300"/>
          </a:xfrm>
          <a:prstGeom prst="rect">
            <a:avLst/>
          </a:prstGeom>
          <a:solidFill>
            <a:srgbClr val="3399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44" name="Rectangle 88"/>
          <p:cNvSpPr>
            <a:spLocks noChangeArrowheads="1"/>
          </p:cNvSpPr>
          <p:nvPr/>
        </p:nvSpPr>
        <p:spPr bwMode="auto">
          <a:xfrm>
            <a:off x="6859588" y="4114800"/>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B1</a:t>
            </a:r>
          </a:p>
        </p:txBody>
      </p:sp>
      <p:sp>
        <p:nvSpPr>
          <p:cNvPr id="173145" name="Text Box 89"/>
          <p:cNvSpPr txBox="1">
            <a:spLocks noChangeArrowheads="1"/>
          </p:cNvSpPr>
          <p:nvPr/>
        </p:nvSpPr>
        <p:spPr bwMode="auto">
          <a:xfrm>
            <a:off x="430213" y="4171950"/>
            <a:ext cx="11128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Fvid2_DeQueue</a:t>
            </a:r>
          </a:p>
        </p:txBody>
      </p:sp>
      <p:sp>
        <p:nvSpPr>
          <p:cNvPr id="173146" name="Rectangle 90"/>
          <p:cNvSpPr>
            <a:spLocks noChangeArrowheads="1"/>
          </p:cNvSpPr>
          <p:nvPr/>
        </p:nvSpPr>
        <p:spPr bwMode="auto">
          <a:xfrm>
            <a:off x="7545388" y="4343400"/>
            <a:ext cx="228600" cy="1143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B1</a:t>
            </a:r>
          </a:p>
        </p:txBody>
      </p:sp>
      <p:sp>
        <p:nvSpPr>
          <p:cNvPr id="173147" name="Line 91"/>
          <p:cNvSpPr>
            <a:spLocks noChangeShapeType="1"/>
          </p:cNvSpPr>
          <p:nvPr/>
        </p:nvSpPr>
        <p:spPr bwMode="auto">
          <a:xfrm flipH="1">
            <a:off x="1143000" y="3200400"/>
            <a:ext cx="29718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48" name="Line 92"/>
          <p:cNvSpPr>
            <a:spLocks noChangeShapeType="1"/>
          </p:cNvSpPr>
          <p:nvPr/>
        </p:nvSpPr>
        <p:spPr bwMode="auto">
          <a:xfrm flipH="1">
            <a:off x="1447800" y="3429000"/>
            <a:ext cx="30480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49" name="Line 93"/>
          <p:cNvSpPr>
            <a:spLocks noChangeShapeType="1"/>
          </p:cNvSpPr>
          <p:nvPr/>
        </p:nvSpPr>
        <p:spPr bwMode="auto">
          <a:xfrm>
            <a:off x="1447800" y="3714750"/>
            <a:ext cx="37338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50" name="Line 94"/>
          <p:cNvSpPr>
            <a:spLocks noChangeShapeType="1"/>
          </p:cNvSpPr>
          <p:nvPr/>
        </p:nvSpPr>
        <p:spPr bwMode="auto">
          <a:xfrm flipH="1">
            <a:off x="1143000" y="4000500"/>
            <a:ext cx="54864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51" name="Line 95"/>
          <p:cNvSpPr>
            <a:spLocks noChangeShapeType="1"/>
          </p:cNvSpPr>
          <p:nvPr/>
        </p:nvSpPr>
        <p:spPr bwMode="auto">
          <a:xfrm flipH="1">
            <a:off x="1524000" y="4286250"/>
            <a:ext cx="53340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52" name="Line 96"/>
          <p:cNvSpPr>
            <a:spLocks noChangeShapeType="1"/>
          </p:cNvSpPr>
          <p:nvPr/>
        </p:nvSpPr>
        <p:spPr bwMode="auto">
          <a:xfrm>
            <a:off x="1447800" y="4572000"/>
            <a:ext cx="59436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53" name="Rectangle 97"/>
          <p:cNvSpPr>
            <a:spLocks noChangeArrowheads="1"/>
          </p:cNvSpPr>
          <p:nvPr/>
        </p:nvSpPr>
        <p:spPr bwMode="auto">
          <a:xfrm>
            <a:off x="3657600" y="2536031"/>
            <a:ext cx="2286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54" name="Rectangle 98"/>
          <p:cNvSpPr>
            <a:spLocks noChangeArrowheads="1"/>
          </p:cNvSpPr>
          <p:nvPr/>
        </p:nvSpPr>
        <p:spPr bwMode="auto">
          <a:xfrm>
            <a:off x="3581400" y="2650331"/>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B2</a:t>
            </a:r>
          </a:p>
        </p:txBody>
      </p:sp>
      <p:sp>
        <p:nvSpPr>
          <p:cNvPr id="173155" name="Rectangle 99"/>
          <p:cNvSpPr>
            <a:spLocks noChangeArrowheads="1"/>
          </p:cNvSpPr>
          <p:nvPr/>
        </p:nvSpPr>
        <p:spPr bwMode="auto">
          <a:xfrm>
            <a:off x="3657600" y="2764631"/>
            <a:ext cx="228600" cy="114300"/>
          </a:xfrm>
          <a:prstGeom prst="rect">
            <a:avLst/>
          </a:prstGeom>
          <a:solidFill>
            <a:srgbClr val="008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56" name="Rectangle 100"/>
          <p:cNvSpPr>
            <a:spLocks noChangeArrowheads="1"/>
          </p:cNvSpPr>
          <p:nvPr/>
        </p:nvSpPr>
        <p:spPr bwMode="auto">
          <a:xfrm>
            <a:off x="3810000" y="2650331"/>
            <a:ext cx="228600" cy="1143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0" dirty="0"/>
              <a:t>B1</a:t>
            </a:r>
          </a:p>
        </p:txBody>
      </p:sp>
      <p:sp>
        <p:nvSpPr>
          <p:cNvPr id="173157" name="Line 101"/>
          <p:cNvSpPr>
            <a:spLocks noChangeShapeType="1"/>
          </p:cNvSpPr>
          <p:nvPr/>
        </p:nvSpPr>
        <p:spPr bwMode="auto">
          <a:xfrm flipH="1" flipV="1">
            <a:off x="2514600" y="1771650"/>
            <a:ext cx="76200" cy="5143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58" name="Line 102"/>
          <p:cNvSpPr>
            <a:spLocks noChangeShapeType="1"/>
          </p:cNvSpPr>
          <p:nvPr/>
        </p:nvSpPr>
        <p:spPr bwMode="auto">
          <a:xfrm flipV="1">
            <a:off x="2895600" y="1543050"/>
            <a:ext cx="533400" cy="571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59" name="Line 103"/>
          <p:cNvSpPr>
            <a:spLocks noChangeShapeType="1"/>
          </p:cNvSpPr>
          <p:nvPr/>
        </p:nvSpPr>
        <p:spPr bwMode="auto">
          <a:xfrm flipV="1">
            <a:off x="4114800" y="1543050"/>
            <a:ext cx="609600" cy="571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60" name="Line 104"/>
          <p:cNvSpPr>
            <a:spLocks noChangeShapeType="1"/>
          </p:cNvSpPr>
          <p:nvPr/>
        </p:nvSpPr>
        <p:spPr bwMode="auto">
          <a:xfrm flipV="1">
            <a:off x="5334000" y="1543050"/>
            <a:ext cx="533400" cy="571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62" name="Line 106"/>
          <p:cNvSpPr>
            <a:spLocks noChangeShapeType="1"/>
          </p:cNvSpPr>
          <p:nvPr/>
        </p:nvSpPr>
        <p:spPr bwMode="auto">
          <a:xfrm flipV="1">
            <a:off x="5334000" y="1771650"/>
            <a:ext cx="76200" cy="16573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63" name="Rectangle 107"/>
          <p:cNvSpPr>
            <a:spLocks noChangeArrowheads="1"/>
          </p:cNvSpPr>
          <p:nvPr/>
        </p:nvSpPr>
        <p:spPr bwMode="auto">
          <a:xfrm>
            <a:off x="6553200" y="1143000"/>
            <a:ext cx="1219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B1</a:t>
            </a:r>
          </a:p>
        </p:txBody>
      </p:sp>
      <p:sp>
        <p:nvSpPr>
          <p:cNvPr id="173164" name="Rectangle 108"/>
          <p:cNvSpPr>
            <a:spLocks noChangeArrowheads="1"/>
          </p:cNvSpPr>
          <p:nvPr/>
        </p:nvSpPr>
        <p:spPr bwMode="auto">
          <a:xfrm>
            <a:off x="6553200" y="1378744"/>
            <a:ext cx="12192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B1</a:t>
            </a:r>
          </a:p>
        </p:txBody>
      </p:sp>
      <p:sp>
        <p:nvSpPr>
          <p:cNvPr id="173165" name="Line 109"/>
          <p:cNvSpPr>
            <a:spLocks noChangeShapeType="1"/>
          </p:cNvSpPr>
          <p:nvPr/>
        </p:nvSpPr>
        <p:spPr bwMode="auto">
          <a:xfrm flipV="1">
            <a:off x="7391400" y="1771650"/>
            <a:ext cx="76200" cy="24574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66" name="Rectangle 110"/>
          <p:cNvSpPr>
            <a:spLocks noChangeArrowheads="1"/>
          </p:cNvSpPr>
          <p:nvPr/>
        </p:nvSpPr>
        <p:spPr bwMode="auto">
          <a:xfrm>
            <a:off x="7467600" y="1607344"/>
            <a:ext cx="304800"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0"/>
              <a:t>B2</a:t>
            </a:r>
          </a:p>
        </p:txBody>
      </p:sp>
      <p:sp>
        <p:nvSpPr>
          <p:cNvPr id="173167" name="Line 111"/>
          <p:cNvSpPr>
            <a:spLocks noChangeShapeType="1"/>
          </p:cNvSpPr>
          <p:nvPr/>
        </p:nvSpPr>
        <p:spPr bwMode="auto">
          <a:xfrm flipH="1" flipV="1">
            <a:off x="7772400" y="1028700"/>
            <a:ext cx="1588" cy="34290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b="0"/>
          </a:p>
        </p:txBody>
      </p:sp>
      <p:sp>
        <p:nvSpPr>
          <p:cNvPr id="173168" name="Text Box 112"/>
          <p:cNvSpPr txBox="1">
            <a:spLocks noChangeArrowheads="1"/>
          </p:cNvSpPr>
          <p:nvPr/>
        </p:nvSpPr>
        <p:spPr bwMode="auto">
          <a:xfrm>
            <a:off x="7386638" y="845344"/>
            <a:ext cx="6960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VSYNC5</a:t>
            </a:r>
          </a:p>
        </p:txBody>
      </p:sp>
      <p:sp>
        <p:nvSpPr>
          <p:cNvPr id="173169" name="Line 113"/>
          <p:cNvSpPr>
            <a:spLocks noChangeShapeType="1"/>
          </p:cNvSpPr>
          <p:nvPr/>
        </p:nvSpPr>
        <p:spPr bwMode="auto">
          <a:xfrm flipV="1">
            <a:off x="6553200" y="1543050"/>
            <a:ext cx="533400" cy="571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3171" name="AutoShape 115"/>
          <p:cNvSpPr>
            <a:spLocks noChangeArrowheads="1"/>
          </p:cNvSpPr>
          <p:nvPr/>
        </p:nvSpPr>
        <p:spPr bwMode="auto">
          <a:xfrm>
            <a:off x="5638800" y="2971800"/>
            <a:ext cx="1143000" cy="400050"/>
          </a:xfrm>
          <a:prstGeom prst="wedgeEllipseCallout">
            <a:avLst>
              <a:gd name="adj1" fmla="val -80833"/>
              <a:gd name="adj2" fmla="val 61606"/>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800" b="0" dirty="0"/>
              <a:t>B1 is Programmed after Vsync</a:t>
            </a:r>
          </a:p>
        </p:txBody>
      </p:sp>
      <p:sp>
        <p:nvSpPr>
          <p:cNvPr id="173172" name="AutoShape 116"/>
          <p:cNvSpPr>
            <a:spLocks noChangeArrowheads="1"/>
          </p:cNvSpPr>
          <p:nvPr/>
        </p:nvSpPr>
        <p:spPr bwMode="auto">
          <a:xfrm>
            <a:off x="6324600" y="342900"/>
            <a:ext cx="1219200" cy="571500"/>
          </a:xfrm>
          <a:prstGeom prst="wedgeEllipseCallout">
            <a:avLst>
              <a:gd name="adj1" fmla="val -78907"/>
              <a:gd name="adj2" fmla="val 28125"/>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800" b="0" dirty="0"/>
              <a:t>Frame Repeat as B3 is Queued after Vsync </a:t>
            </a:r>
          </a:p>
        </p:txBody>
      </p:sp>
      <p:cxnSp>
        <p:nvCxnSpPr>
          <p:cNvPr id="173173" name="AutoShape 117"/>
          <p:cNvCxnSpPr>
            <a:cxnSpLocks noChangeShapeType="1"/>
          </p:cNvCxnSpPr>
          <p:nvPr/>
        </p:nvCxnSpPr>
        <p:spPr bwMode="auto">
          <a:xfrm rot="5400000">
            <a:off x="684610" y="3575447"/>
            <a:ext cx="159544" cy="4763"/>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3174" name="Text Box 118"/>
          <p:cNvSpPr txBox="1">
            <a:spLocks noChangeArrowheads="1"/>
          </p:cNvSpPr>
          <p:nvPr/>
        </p:nvSpPr>
        <p:spPr bwMode="auto">
          <a:xfrm>
            <a:off x="685801" y="3440907"/>
            <a:ext cx="8723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Process B1 </a:t>
            </a:r>
          </a:p>
        </p:txBody>
      </p:sp>
      <p:cxnSp>
        <p:nvCxnSpPr>
          <p:cNvPr id="173175" name="AutoShape 119"/>
          <p:cNvCxnSpPr>
            <a:cxnSpLocks noChangeShapeType="1"/>
          </p:cNvCxnSpPr>
          <p:nvPr/>
        </p:nvCxnSpPr>
        <p:spPr bwMode="auto">
          <a:xfrm rot="5400000">
            <a:off x="684610" y="4432697"/>
            <a:ext cx="159544" cy="4763"/>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3176" name="Text Box 120"/>
          <p:cNvSpPr txBox="1">
            <a:spLocks noChangeArrowheads="1"/>
          </p:cNvSpPr>
          <p:nvPr/>
        </p:nvSpPr>
        <p:spPr bwMode="auto">
          <a:xfrm>
            <a:off x="685801" y="4298157"/>
            <a:ext cx="8723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a:t>Process B2 </a:t>
            </a:r>
          </a:p>
        </p:txBody>
      </p:sp>
      <p:sp>
        <p:nvSpPr>
          <p:cNvPr id="116"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32</a:t>
            </a:fld>
            <a:endParaRPr lang="en-US" altLang="ja-JP" dirty="0"/>
          </a:p>
        </p:txBody>
      </p:sp>
    </p:spTree>
    <p:extLst>
      <p:ext uri="{BB962C8B-B14F-4D97-AF65-F5344CB8AC3E}">
        <p14:creationId xmlns:p14="http://schemas.microsoft.com/office/powerpoint/2010/main" val="4260937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algn="l"/>
            <a:r>
              <a:rPr lang="en-US" sz="2000" dirty="0"/>
              <a:t>Corner Case, where frame is queued Near Vsync Boundary</a:t>
            </a:r>
          </a:p>
        </p:txBody>
      </p:sp>
      <p:sp>
        <p:nvSpPr>
          <p:cNvPr id="174084" name="Line 4"/>
          <p:cNvSpPr>
            <a:spLocks noChangeShapeType="1"/>
          </p:cNvSpPr>
          <p:nvPr/>
        </p:nvSpPr>
        <p:spPr bwMode="auto">
          <a:xfrm flipH="1" flipV="1">
            <a:off x="3660775" y="857250"/>
            <a:ext cx="1588" cy="2514600"/>
          </a:xfrm>
          <a:prstGeom prst="line">
            <a:avLst/>
          </a:prstGeom>
          <a:noFill/>
          <a:ln w="2857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b="0"/>
          </a:p>
        </p:txBody>
      </p:sp>
      <p:sp>
        <p:nvSpPr>
          <p:cNvPr id="174085" name="Text Box 5"/>
          <p:cNvSpPr txBox="1">
            <a:spLocks noGrp="1" noChangeArrowheads="1"/>
          </p:cNvSpPr>
          <p:nvPr>
            <p:ph type="body" idx="1"/>
          </p:nvPr>
        </p:nvSpPr>
        <p:spPr>
          <a:noFill/>
          <a:ln/>
          <a:extLst>
            <a:ext uri="{91240B29-F687-4F45-9708-019B960494DF}">
              <a14:hiddenLine xmlns:a14="http://schemas.microsoft.com/office/drawing/2010/main" w="9525">
                <a:solidFill>
                  <a:schemeClr val="tx1"/>
                </a:solidFill>
                <a:miter lim="800000"/>
                <a:headEnd/>
                <a:tailEnd/>
              </a14:hiddenLine>
            </a:ext>
          </a:extLst>
        </p:spPr>
        <p:txBody>
          <a:bodyPr/>
          <a:lstStyle/>
          <a:p>
            <a:pPr>
              <a:spcBef>
                <a:spcPct val="0"/>
              </a:spcBef>
              <a:buFontTx/>
              <a:buNone/>
            </a:pPr>
            <a:r>
              <a:rPr lang="en-US" sz="1000" dirty="0" smtClean="0"/>
              <a:t> </a:t>
            </a:r>
            <a:endParaRPr lang="en-US" sz="1000" dirty="0"/>
          </a:p>
        </p:txBody>
      </p:sp>
      <p:sp>
        <p:nvSpPr>
          <p:cNvPr id="174086" name="Text Box 6"/>
          <p:cNvSpPr txBox="1">
            <a:spLocks noChangeArrowheads="1"/>
          </p:cNvSpPr>
          <p:nvPr/>
        </p:nvSpPr>
        <p:spPr bwMode="auto">
          <a:xfrm>
            <a:off x="3128964" y="571500"/>
            <a:ext cx="9573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dirty="0"/>
              <a:t>Actual Vsync </a:t>
            </a:r>
          </a:p>
          <a:p>
            <a:pPr algn="l"/>
            <a:r>
              <a:rPr lang="en-US" sz="1000" b="0" dirty="0"/>
              <a:t>        Event</a:t>
            </a:r>
          </a:p>
        </p:txBody>
      </p:sp>
      <p:sp>
        <p:nvSpPr>
          <p:cNvPr id="174087" name="Line 7"/>
          <p:cNvSpPr>
            <a:spLocks noChangeShapeType="1"/>
          </p:cNvSpPr>
          <p:nvPr/>
        </p:nvSpPr>
        <p:spPr bwMode="auto">
          <a:xfrm flipH="1" flipV="1">
            <a:off x="4803775" y="857250"/>
            <a:ext cx="1588" cy="2514600"/>
          </a:xfrm>
          <a:prstGeom prst="line">
            <a:avLst/>
          </a:prstGeom>
          <a:noFill/>
          <a:ln w="2857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b="0"/>
          </a:p>
        </p:txBody>
      </p:sp>
      <p:sp>
        <p:nvSpPr>
          <p:cNvPr id="174088" name="Text Box 8"/>
          <p:cNvSpPr txBox="1">
            <a:spLocks noChangeArrowheads="1"/>
          </p:cNvSpPr>
          <p:nvPr/>
        </p:nvSpPr>
        <p:spPr bwMode="auto">
          <a:xfrm>
            <a:off x="4371976" y="571500"/>
            <a:ext cx="8162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dirty="0"/>
              <a:t> Vsync ISR</a:t>
            </a:r>
          </a:p>
          <a:p>
            <a:pPr algn="l"/>
            <a:r>
              <a:rPr lang="en-US" sz="1000" b="0" dirty="0"/>
              <a:t>     </a:t>
            </a:r>
          </a:p>
        </p:txBody>
      </p:sp>
      <p:sp>
        <p:nvSpPr>
          <p:cNvPr id="174090" name="Line 10"/>
          <p:cNvSpPr>
            <a:spLocks noChangeShapeType="1"/>
          </p:cNvSpPr>
          <p:nvPr/>
        </p:nvSpPr>
        <p:spPr bwMode="auto">
          <a:xfrm>
            <a:off x="3662363" y="2400300"/>
            <a:ext cx="11430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4091" name="Text Box 11"/>
          <p:cNvSpPr txBox="1">
            <a:spLocks noChangeArrowheads="1"/>
          </p:cNvSpPr>
          <p:nvPr/>
        </p:nvSpPr>
        <p:spPr bwMode="auto">
          <a:xfrm>
            <a:off x="3662364" y="2171700"/>
            <a:ext cx="10310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b="0" dirty="0"/>
              <a:t>Few Micro Sec</a:t>
            </a:r>
          </a:p>
          <a:p>
            <a:pPr algn="l"/>
            <a:r>
              <a:rPr lang="en-US" sz="1000" b="0" dirty="0"/>
              <a:t>     </a:t>
            </a:r>
          </a:p>
        </p:txBody>
      </p:sp>
      <p:sp>
        <p:nvSpPr>
          <p:cNvPr id="174093" name="Line 13"/>
          <p:cNvSpPr>
            <a:spLocks noChangeShapeType="1"/>
          </p:cNvSpPr>
          <p:nvPr/>
        </p:nvSpPr>
        <p:spPr bwMode="auto">
          <a:xfrm flipV="1">
            <a:off x="838200" y="3600450"/>
            <a:ext cx="0" cy="8001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4094" name="Text Box 14"/>
          <p:cNvSpPr txBox="1">
            <a:spLocks noChangeArrowheads="1"/>
          </p:cNvSpPr>
          <p:nvPr/>
        </p:nvSpPr>
        <p:spPr bwMode="auto">
          <a:xfrm>
            <a:off x="152400" y="3257550"/>
            <a:ext cx="13244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a:t>Application Queues </a:t>
            </a:r>
          </a:p>
          <a:p>
            <a:r>
              <a:rPr lang="en-US" sz="1000" b="0"/>
              <a:t>The Buffer</a:t>
            </a:r>
          </a:p>
        </p:txBody>
      </p:sp>
      <p:sp>
        <p:nvSpPr>
          <p:cNvPr id="174096" name="Line 16"/>
          <p:cNvSpPr>
            <a:spLocks noChangeShapeType="1"/>
          </p:cNvSpPr>
          <p:nvPr/>
        </p:nvSpPr>
        <p:spPr bwMode="auto">
          <a:xfrm flipV="1">
            <a:off x="2178050" y="3600450"/>
            <a:ext cx="0" cy="8001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174097" name="Text Box 17"/>
          <p:cNvSpPr txBox="1">
            <a:spLocks noChangeArrowheads="1"/>
          </p:cNvSpPr>
          <p:nvPr/>
        </p:nvSpPr>
        <p:spPr bwMode="auto">
          <a:xfrm>
            <a:off x="1520312" y="3200400"/>
            <a:ext cx="122341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dirty="0" smtClean="0"/>
              <a:t>Driver checks if its</a:t>
            </a:r>
          </a:p>
          <a:p>
            <a:r>
              <a:rPr lang="en-US" sz="1000" b="0" dirty="0" smtClean="0"/>
              <a:t>Safe to program </a:t>
            </a:r>
          </a:p>
          <a:p>
            <a:r>
              <a:rPr lang="en-US" sz="1000" b="0" dirty="0" smtClean="0"/>
              <a:t>The buffer</a:t>
            </a:r>
          </a:p>
        </p:txBody>
      </p:sp>
      <p:sp>
        <p:nvSpPr>
          <p:cNvPr id="174103" name="AutoShape 23"/>
          <p:cNvSpPr>
            <a:spLocks noChangeArrowheads="1"/>
          </p:cNvSpPr>
          <p:nvPr/>
        </p:nvSpPr>
        <p:spPr bwMode="auto">
          <a:xfrm>
            <a:off x="1901825" y="2256760"/>
            <a:ext cx="1447800" cy="772190"/>
          </a:xfrm>
          <a:prstGeom prst="wedgeRoundRectCallout">
            <a:avLst>
              <a:gd name="adj1" fmla="val -43750"/>
              <a:gd name="adj2" fmla="val 70000"/>
              <a:gd name="adj3" fmla="val 16667"/>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000" b="0" dirty="0" smtClean="0"/>
              <a:t>If its safe it will updates the buffer</a:t>
            </a:r>
          </a:p>
          <a:p>
            <a:r>
              <a:rPr lang="en-US" sz="1000" b="0" dirty="0" smtClean="0"/>
              <a:t>And programmed buffer will be displayed in next frame period</a:t>
            </a:r>
            <a:endParaRPr lang="en-US" sz="1000" b="0" dirty="0"/>
          </a:p>
        </p:txBody>
      </p:sp>
      <p:sp>
        <p:nvSpPr>
          <p:cNvPr id="174105" name="Text Box 25"/>
          <p:cNvSpPr txBox="1">
            <a:spLocks noChangeArrowheads="1"/>
          </p:cNvSpPr>
          <p:nvPr/>
        </p:nvSpPr>
        <p:spPr bwMode="auto">
          <a:xfrm>
            <a:off x="4890000" y="723901"/>
            <a:ext cx="234391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0" dirty="0" smtClean="0"/>
              <a:t>The decision to program the </a:t>
            </a:r>
          </a:p>
          <a:p>
            <a:r>
              <a:rPr lang="en-US" sz="1000" b="0" dirty="0" smtClean="0"/>
              <a:t>The registers with updated buffer </a:t>
            </a:r>
          </a:p>
          <a:p>
            <a:r>
              <a:rPr lang="en-US" sz="1000" b="0" dirty="0" smtClean="0"/>
              <a:t>Is done by checking the current </a:t>
            </a:r>
          </a:p>
          <a:p>
            <a:r>
              <a:rPr lang="en-US" sz="1000" b="0" dirty="0" smtClean="0"/>
              <a:t>Line number of LCD1 Overlay, if the</a:t>
            </a:r>
          </a:p>
          <a:p>
            <a:r>
              <a:rPr lang="en-US" sz="1000" b="0" dirty="0" smtClean="0"/>
              <a:t>Diff is more than 5 </a:t>
            </a:r>
            <a:r>
              <a:rPr lang="en-US" sz="1000" b="0" dirty="0" err="1" smtClean="0"/>
              <a:t>lines,it</a:t>
            </a:r>
            <a:r>
              <a:rPr lang="en-US" sz="1000" b="0" dirty="0" smtClean="0"/>
              <a:t> will program</a:t>
            </a:r>
          </a:p>
          <a:p>
            <a:r>
              <a:rPr lang="en-US" sz="1000" b="0" dirty="0" smtClean="0"/>
              <a:t>Else it will repeat the buffer</a:t>
            </a:r>
          </a:p>
        </p:txBody>
      </p:sp>
      <p:sp>
        <p:nvSpPr>
          <p:cNvPr id="20" name="Line 10"/>
          <p:cNvSpPr>
            <a:spLocks noChangeShapeType="1"/>
          </p:cNvSpPr>
          <p:nvPr/>
        </p:nvSpPr>
        <p:spPr bwMode="auto">
          <a:xfrm>
            <a:off x="2209800" y="4000500"/>
            <a:ext cx="14478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21" name="Line 10"/>
          <p:cNvSpPr>
            <a:spLocks noChangeShapeType="1"/>
          </p:cNvSpPr>
          <p:nvPr/>
        </p:nvSpPr>
        <p:spPr bwMode="auto">
          <a:xfrm>
            <a:off x="838200" y="4286250"/>
            <a:ext cx="133985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b="0"/>
          </a:p>
        </p:txBody>
      </p:sp>
      <p:sp>
        <p:nvSpPr>
          <p:cNvPr id="23"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33</a:t>
            </a:fld>
            <a:endParaRPr lang="en-US" altLang="ja-JP" dirty="0"/>
          </a:p>
        </p:txBody>
      </p:sp>
    </p:spTree>
    <p:extLst>
      <p:ext uri="{BB962C8B-B14F-4D97-AF65-F5344CB8AC3E}">
        <p14:creationId xmlns:p14="http://schemas.microsoft.com/office/powerpoint/2010/main" val="11428164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ctrTitle"/>
          </p:nvPr>
        </p:nvSpPr>
        <p:spPr>
          <a:xfrm>
            <a:off x="685800" y="3006329"/>
            <a:ext cx="7772400" cy="1102519"/>
          </a:xfrm>
        </p:spPr>
        <p:txBody>
          <a:bodyPr/>
          <a:lstStyle/>
          <a:p>
            <a:pPr algn="ctr"/>
            <a:r>
              <a:rPr lang="en-US" sz="2800"/>
              <a:t>Questions?</a:t>
            </a:r>
            <a:br>
              <a:rPr lang="en-US" sz="2800"/>
            </a:br>
            <a:r>
              <a:rPr lang="en-US" sz="2800"/>
              <a:t>Thank You</a:t>
            </a:r>
            <a:endParaRPr lang="en-US" sz="3200"/>
          </a:p>
        </p:txBody>
      </p:sp>
      <p:pic>
        <p:nvPicPr>
          <p:cNvPr id="401411" name="Picture 3" descr="MPj04395510000[1]"/>
          <p:cNvPicPr>
            <a:picLocks noChangeAspect="1" noChangeArrowheads="1"/>
          </p:cNvPicPr>
          <p:nvPr/>
        </p:nvPicPr>
        <p:blipFill>
          <a:blip r:embed="rId2" cstate="print"/>
          <a:srcRect/>
          <a:stretch>
            <a:fillRect/>
          </a:stretch>
        </p:blipFill>
        <p:spPr bwMode="auto">
          <a:xfrm>
            <a:off x="3632201" y="920354"/>
            <a:ext cx="1774825" cy="1993106"/>
          </a:xfrm>
          <a:prstGeom prst="rect">
            <a:avLst/>
          </a:prstGeom>
          <a:noFill/>
        </p:spPr>
      </p:pic>
    </p:spTree>
    <p:extLst>
      <p:ext uri="{BB962C8B-B14F-4D97-AF65-F5344CB8AC3E}">
        <p14:creationId xmlns:p14="http://schemas.microsoft.com/office/powerpoint/2010/main" val="3213495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DSS Hardware Overview</a:t>
            </a:r>
            <a:endParaRPr lang="en-US" dirty="0"/>
          </a:p>
        </p:txBody>
      </p:sp>
      <p:sp>
        <p:nvSpPr>
          <p:cNvPr id="3" name="Subtitle 2"/>
          <p:cNvSpPr>
            <a:spLocks noGrp="1"/>
          </p:cNvSpPr>
          <p:nvPr>
            <p:ph type="subTitle" idx="1"/>
          </p:nvPr>
        </p:nvSpPr>
        <p:spPr>
          <a:xfrm>
            <a:off x="1371600" y="2914650"/>
            <a:ext cx="6400800" cy="602069"/>
          </a:xfrm>
        </p:spPr>
        <p:txBody>
          <a:bodyPr/>
          <a:lstStyle/>
          <a:p>
            <a:r>
              <a:rPr lang="en-US" dirty="0" smtClean="0"/>
              <a:t> </a:t>
            </a:r>
          </a:p>
          <a:p>
            <a:endParaRPr lang="en-US" dirty="0"/>
          </a:p>
        </p:txBody>
      </p:sp>
      <p:sp>
        <p:nvSpPr>
          <p:cNvPr id="4"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1B00D906-919A-4B88-9EB7-5FACDD4E3623}" type="slidenum">
              <a:rPr lang="ja-JP" altLang="en-US" smtClean="0"/>
              <a:pPr>
                <a:defRPr/>
              </a:pPr>
              <a:t>4</a:t>
            </a:fld>
            <a:endParaRPr lang="en-US" altLang="ja-JP"/>
          </a:p>
        </p:txBody>
      </p:sp>
    </p:spTree>
    <p:extLst>
      <p:ext uri="{BB962C8B-B14F-4D97-AF65-F5344CB8AC3E}">
        <p14:creationId xmlns:p14="http://schemas.microsoft.com/office/powerpoint/2010/main" val="3525408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DSS Hardware for </a:t>
            </a:r>
            <a:r>
              <a:rPr lang="en-US" dirty="0"/>
              <a:t>TDA2xx/AM572x/DRA72x</a:t>
            </a:r>
            <a:endParaRPr lang="en-US" dirty="0"/>
          </a:p>
        </p:txBody>
      </p:sp>
      <p:sp>
        <p:nvSpPr>
          <p:cNvPr id="4"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5</a:t>
            </a:fld>
            <a:endParaRPr lang="en-US" altLang="ja-JP"/>
          </a:p>
        </p:txBody>
      </p:sp>
      <p:pic>
        <p:nvPicPr>
          <p:cNvPr id="5" name="Picture 3" descr="C:\Users\a0132237\Documents\Diagrams\OMAPDSS.png"/>
          <p:cNvPicPr>
            <a:picLocks noGrp="1" noChangeAspect="1" noChangeArrowheads="1"/>
          </p:cNvPicPr>
          <p:nvPr>
            <p:ph idx="1"/>
          </p:nvPr>
        </p:nvPicPr>
        <p:blipFill>
          <a:blip r:embed="rId2" cstate="print"/>
          <a:srcRect/>
          <a:stretch>
            <a:fillRect/>
          </a:stretch>
        </p:blipFill>
        <p:spPr bwMode="auto">
          <a:xfrm>
            <a:off x="106327" y="550236"/>
            <a:ext cx="9037673" cy="3955310"/>
          </a:xfrm>
          <a:prstGeom prst="rect">
            <a:avLst/>
          </a:prstGeom>
          <a:noFill/>
        </p:spPr>
      </p:pic>
    </p:spTree>
    <p:extLst>
      <p:ext uri="{BB962C8B-B14F-4D97-AF65-F5344CB8AC3E}">
        <p14:creationId xmlns:p14="http://schemas.microsoft.com/office/powerpoint/2010/main" val="2505414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DSS Hardware for </a:t>
            </a:r>
            <a:r>
              <a:rPr lang="en-US" dirty="0"/>
              <a:t>TDA3xx/DRA78x</a:t>
            </a:r>
            <a:endParaRPr lang="en-US" dirty="0"/>
          </a:p>
        </p:txBody>
      </p:sp>
      <p:sp>
        <p:nvSpPr>
          <p:cNvPr id="4"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6</a:t>
            </a:fld>
            <a:endParaRPr lang="en-US" altLang="ja-JP"/>
          </a:p>
        </p:txBody>
      </p:sp>
      <p:sp>
        <p:nvSpPr>
          <p:cNvPr id="3" name="Content Placeholder 2"/>
          <p:cNvSpPr>
            <a:spLocks noGrp="1"/>
          </p:cNvSpPr>
          <p:nvPr>
            <p:ph idx="1"/>
          </p:nvPr>
        </p:nvSpPr>
        <p:spPr>
          <a:xfrm>
            <a:off x="561975" y="871538"/>
            <a:ext cx="299262" cy="436267"/>
          </a:xfrm>
        </p:spPr>
        <p:txBody>
          <a:bodyPr/>
          <a:lstStyle/>
          <a:p>
            <a:pPr marL="0" indent="0">
              <a:buNone/>
            </a:pPr>
            <a:r>
              <a:rPr lang="en-US" dirty="0" smtClean="0"/>
              <a: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460" y="708560"/>
            <a:ext cx="7134225" cy="361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6700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DSS Hardware </a:t>
            </a:r>
            <a:r>
              <a:rPr lang="en-US" dirty="0"/>
              <a:t>TDA2xx/AM572x/DRA72x</a:t>
            </a:r>
            <a:endParaRPr lang="en-US" dirty="0"/>
          </a:p>
        </p:txBody>
      </p:sp>
      <p:sp>
        <p:nvSpPr>
          <p:cNvPr id="3" name="Content Placeholder 2"/>
          <p:cNvSpPr>
            <a:spLocks noGrp="1"/>
          </p:cNvSpPr>
          <p:nvPr>
            <p:ph idx="1"/>
          </p:nvPr>
        </p:nvSpPr>
        <p:spPr/>
        <p:txBody>
          <a:bodyPr/>
          <a:lstStyle/>
          <a:p>
            <a:r>
              <a:rPr lang="en-US" dirty="0"/>
              <a:t>Display Controller</a:t>
            </a:r>
          </a:p>
          <a:p>
            <a:r>
              <a:rPr lang="en-US" dirty="0"/>
              <a:t>4 Pipelines (3 Video and 1 Graphics)</a:t>
            </a:r>
          </a:p>
          <a:p>
            <a:r>
              <a:rPr lang="en-US" dirty="0"/>
              <a:t>4 Overlay managers</a:t>
            </a:r>
          </a:p>
          <a:p>
            <a:r>
              <a:rPr lang="en-US" dirty="0"/>
              <a:t>Write Back pipeline</a:t>
            </a:r>
          </a:p>
          <a:p>
            <a:r>
              <a:rPr lang="en-US" dirty="0"/>
              <a:t>Direct Memory Access</a:t>
            </a:r>
          </a:p>
          <a:p>
            <a:r>
              <a:rPr lang="en-US" dirty="0"/>
              <a:t>4 Interfaces (3 DPI, 1 HDMI)</a:t>
            </a:r>
          </a:p>
          <a:p>
            <a:endParaRPr lang="en-US" dirty="0"/>
          </a:p>
        </p:txBody>
      </p:sp>
      <p:sp>
        <p:nvSpPr>
          <p:cNvPr id="4"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7</a:t>
            </a:fld>
            <a:endParaRPr lang="en-US" altLang="ja-JP"/>
          </a:p>
        </p:txBody>
      </p:sp>
    </p:spTree>
    <p:extLst>
      <p:ext uri="{BB962C8B-B14F-4D97-AF65-F5344CB8AC3E}">
        <p14:creationId xmlns:p14="http://schemas.microsoft.com/office/powerpoint/2010/main" val="2914777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DSS Hardware </a:t>
            </a:r>
            <a:r>
              <a:rPr lang="en-US" dirty="0"/>
              <a:t>TDA3xx/DRA78x</a:t>
            </a:r>
            <a:endParaRPr lang="en-US" dirty="0"/>
          </a:p>
        </p:txBody>
      </p:sp>
      <p:sp>
        <p:nvSpPr>
          <p:cNvPr id="3" name="Content Placeholder 2"/>
          <p:cNvSpPr>
            <a:spLocks noGrp="1"/>
          </p:cNvSpPr>
          <p:nvPr>
            <p:ph idx="1"/>
          </p:nvPr>
        </p:nvSpPr>
        <p:spPr/>
        <p:txBody>
          <a:bodyPr/>
          <a:lstStyle/>
          <a:p>
            <a:r>
              <a:rPr lang="en-US" dirty="0"/>
              <a:t>Display Controller</a:t>
            </a:r>
          </a:p>
          <a:p>
            <a:r>
              <a:rPr lang="en-US" dirty="0"/>
              <a:t>3</a:t>
            </a:r>
            <a:r>
              <a:rPr lang="en-US" dirty="0" smtClean="0"/>
              <a:t> </a:t>
            </a:r>
            <a:r>
              <a:rPr lang="en-US" dirty="0"/>
              <a:t>Pipelines </a:t>
            </a:r>
            <a:r>
              <a:rPr lang="en-US" dirty="0" smtClean="0"/>
              <a:t>(2 </a:t>
            </a:r>
            <a:r>
              <a:rPr lang="en-US" dirty="0"/>
              <a:t>Video and 1 Graphics)</a:t>
            </a:r>
          </a:p>
          <a:p>
            <a:r>
              <a:rPr lang="en-US" dirty="0"/>
              <a:t>2</a:t>
            </a:r>
            <a:r>
              <a:rPr lang="en-US" dirty="0" smtClean="0"/>
              <a:t> </a:t>
            </a:r>
            <a:r>
              <a:rPr lang="en-US" dirty="0"/>
              <a:t>Overlay managers</a:t>
            </a:r>
          </a:p>
          <a:p>
            <a:r>
              <a:rPr lang="en-US" dirty="0"/>
              <a:t>Write Back </a:t>
            </a:r>
            <a:r>
              <a:rPr lang="en-US" dirty="0" smtClean="0"/>
              <a:t>pipeline with region based WB support</a:t>
            </a:r>
            <a:endParaRPr lang="en-US" dirty="0"/>
          </a:p>
          <a:p>
            <a:r>
              <a:rPr lang="en-US" dirty="0"/>
              <a:t>Direct Memory Access</a:t>
            </a:r>
          </a:p>
          <a:p>
            <a:r>
              <a:rPr lang="en-US" dirty="0"/>
              <a:t>2</a:t>
            </a:r>
            <a:r>
              <a:rPr lang="en-US" dirty="0" smtClean="0"/>
              <a:t> </a:t>
            </a:r>
            <a:r>
              <a:rPr lang="en-US" dirty="0"/>
              <a:t>Interfaces </a:t>
            </a:r>
            <a:r>
              <a:rPr lang="en-US" dirty="0" smtClean="0"/>
              <a:t>(1 </a:t>
            </a:r>
            <a:r>
              <a:rPr lang="en-US" dirty="0"/>
              <a:t>DPI, 1 </a:t>
            </a:r>
            <a:r>
              <a:rPr lang="en-US" dirty="0" smtClean="0"/>
              <a:t>SD-DAC)</a:t>
            </a:r>
            <a:endParaRPr lang="en-US" dirty="0"/>
          </a:p>
          <a:p>
            <a:endParaRPr lang="en-US" dirty="0"/>
          </a:p>
        </p:txBody>
      </p:sp>
      <p:sp>
        <p:nvSpPr>
          <p:cNvPr id="4"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8</a:t>
            </a:fld>
            <a:endParaRPr lang="en-US" altLang="ja-JP"/>
          </a:p>
        </p:txBody>
      </p:sp>
    </p:spTree>
    <p:extLst>
      <p:ext uri="{BB962C8B-B14F-4D97-AF65-F5344CB8AC3E}">
        <p14:creationId xmlns:p14="http://schemas.microsoft.com/office/powerpoint/2010/main" val="1548821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Display Controller</a:t>
            </a:r>
            <a:endParaRPr lang="en-US" dirty="0"/>
          </a:p>
        </p:txBody>
      </p:sp>
      <p:sp>
        <p:nvSpPr>
          <p:cNvPr id="3" name="Content Placeholder 2"/>
          <p:cNvSpPr>
            <a:spLocks noGrp="1"/>
          </p:cNvSpPr>
          <p:nvPr>
            <p:ph idx="1"/>
          </p:nvPr>
        </p:nvSpPr>
        <p:spPr>
          <a:xfrm>
            <a:off x="253630" y="640280"/>
            <a:ext cx="8248650" cy="3399235"/>
          </a:xfrm>
        </p:spPr>
        <p:txBody>
          <a:bodyPr/>
          <a:lstStyle/>
          <a:p>
            <a:r>
              <a:rPr lang="en-US" dirty="0"/>
              <a:t>Processes on-the-fly video streams and graphics</a:t>
            </a:r>
          </a:p>
          <a:p>
            <a:r>
              <a:rPr lang="en-US" dirty="0"/>
              <a:t>No extra memory needed for processing</a:t>
            </a:r>
          </a:p>
          <a:p>
            <a:r>
              <a:rPr lang="en-US" dirty="0"/>
              <a:t>Fetches pipeline data through DMA transfers</a:t>
            </a:r>
          </a:p>
          <a:p>
            <a:r>
              <a:rPr lang="en-US" dirty="0"/>
              <a:t>4 Overlay managers</a:t>
            </a:r>
          </a:p>
          <a:p>
            <a:pPr lvl="1"/>
            <a:r>
              <a:rPr lang="en-US" dirty="0"/>
              <a:t>3 LCD &amp; 1 TV output</a:t>
            </a:r>
          </a:p>
          <a:p>
            <a:r>
              <a:rPr lang="en-US" dirty="0"/>
              <a:t>Can process maximum at </a:t>
            </a:r>
            <a:r>
              <a:rPr lang="en-US" dirty="0" smtClean="0"/>
              <a:t>192Mpix/sec</a:t>
            </a:r>
            <a:endParaRPr lang="en-US" dirty="0"/>
          </a:p>
          <a:p>
            <a:pPr lvl="1"/>
            <a:r>
              <a:rPr lang="en-US" dirty="0"/>
              <a:t>1920x1200 @60fps OR 2048x1536 @59fps</a:t>
            </a:r>
          </a:p>
          <a:p>
            <a:endParaRPr lang="en-US" dirty="0"/>
          </a:p>
        </p:txBody>
      </p:sp>
      <p:sp>
        <p:nvSpPr>
          <p:cNvPr id="4" name="Slide Number Placeholder 3"/>
          <p:cNvSpPr>
            <a:spLocks noGrp="1"/>
          </p:cNvSpPr>
          <p:nvPr>
            <p:ph type="sldNum" sz="quarter" idx="4294967295"/>
          </p:nvPr>
        </p:nvSpPr>
        <p:spPr>
          <a:xfrm>
            <a:off x="7694614" y="4529138"/>
            <a:ext cx="1081087" cy="154781"/>
          </a:xfrm>
          <a:prstGeom prst="rect">
            <a:avLst/>
          </a:prstGeom>
        </p:spPr>
        <p:txBody>
          <a:bodyPr/>
          <a:lstStyle/>
          <a:p>
            <a:pPr>
              <a:defRPr/>
            </a:pPr>
            <a:fld id="{E6F9DA4B-7BE1-47B7-B16B-EA07E3E3FB9C}" type="slidenum">
              <a:rPr lang="ja-JP" altLang="en-US" smtClean="0"/>
              <a:pPr>
                <a:defRPr/>
              </a:pPr>
              <a:t>9</a:t>
            </a:fld>
            <a:endParaRPr lang="en-US" altLang="ja-JP"/>
          </a:p>
        </p:txBody>
      </p:sp>
    </p:spTree>
    <p:extLst>
      <p:ext uri="{BB962C8B-B14F-4D97-AF65-F5344CB8AC3E}">
        <p14:creationId xmlns:p14="http://schemas.microsoft.com/office/powerpoint/2010/main" val="1884955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4A4A4"/>
      </a:accent2>
      <a:accent3>
        <a:srgbClr val="117788"/>
      </a:accent3>
      <a:accent4>
        <a:srgbClr val="404040"/>
      </a:accent4>
      <a:accent5>
        <a:srgbClr val="4ABED4"/>
      </a:accent5>
      <a:accent6>
        <a:srgbClr val="7F7F7F"/>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1016</TotalTime>
  <Words>1863</Words>
  <Application>Microsoft Office PowerPoint</Application>
  <PresentationFormat>On-screen Show (16:9)</PresentationFormat>
  <Paragraphs>551</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FinalPowerpoint</vt:lpstr>
      <vt:lpstr>DSS Overview (Display Sub system)</vt:lpstr>
      <vt:lpstr>    Agenda</vt:lpstr>
      <vt:lpstr>What is DSS?</vt:lpstr>
      <vt:lpstr>DSS Hardware Overview</vt:lpstr>
      <vt:lpstr>DSS Hardware for TDA2xx/AM572x/DRA72x</vt:lpstr>
      <vt:lpstr>DSS Hardware for TDA3xx/DRA78x</vt:lpstr>
      <vt:lpstr>DSS Hardware TDA2xx/AM572x/DRA72x</vt:lpstr>
      <vt:lpstr>DSS Hardware TDA3xx/DRA78x</vt:lpstr>
      <vt:lpstr>Display Controller</vt:lpstr>
      <vt:lpstr>Video Pipeline</vt:lpstr>
      <vt:lpstr>Video Pipeline</vt:lpstr>
      <vt:lpstr>CSC Unit: YUV to RGB</vt:lpstr>
      <vt:lpstr>Scalar Unit</vt:lpstr>
      <vt:lpstr>Graphics pipeline</vt:lpstr>
      <vt:lpstr>Write Back Pipeline</vt:lpstr>
      <vt:lpstr>Overlay Manager</vt:lpstr>
      <vt:lpstr>Overlay Manger Capabilities</vt:lpstr>
      <vt:lpstr>Z-Order Example </vt:lpstr>
      <vt:lpstr>Color Keying Examples</vt:lpstr>
      <vt:lpstr>Color keying Examples cont.. </vt:lpstr>
      <vt:lpstr>DSS Driver Overview (based on FVID2 Interface)</vt:lpstr>
      <vt:lpstr>FVID2 Introduction</vt:lpstr>
      <vt:lpstr>Understanding FVID2 - Interfaces</vt:lpstr>
      <vt:lpstr>Understanding FVID2 – Interfaces Contd.</vt:lpstr>
      <vt:lpstr>Typical Application Flow</vt:lpstr>
      <vt:lpstr>Design</vt:lpstr>
      <vt:lpstr>Flow chart of Queue</vt:lpstr>
      <vt:lpstr>Buffer Queue latency</vt:lpstr>
      <vt:lpstr>Background</vt:lpstr>
      <vt:lpstr> </vt:lpstr>
      <vt:lpstr> </vt:lpstr>
      <vt:lpstr> </vt:lpstr>
      <vt:lpstr>Corner Case, where frame is queued Near Vsync Boundary</vt:lpstr>
      <vt:lpstr>Questions? Thank You</vt:lpstr>
    </vt:vector>
  </TitlesOfParts>
  <Company>Texas Instruments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Brollo, Clementina</dc:creator>
  <cp:lastModifiedBy>x0153534</cp:lastModifiedBy>
  <cp:revision>113</cp:revision>
  <dcterms:created xsi:type="dcterms:W3CDTF">2007-12-19T20:51:45Z</dcterms:created>
  <dcterms:modified xsi:type="dcterms:W3CDTF">2017-03-09T12:55:28Z</dcterms:modified>
</cp:coreProperties>
</file>