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598" autoAdjust="0"/>
  </p:normalViewPr>
  <p:slideViewPr>
    <p:cSldViewPr snapToGrid="0">
      <p:cViewPr>
        <p:scale>
          <a:sx n="150" d="100"/>
          <a:sy n="150" d="100"/>
        </p:scale>
        <p:origin x="-840" y="-192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E180D-642E-40EC-8FAB-DB1E804861C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92AC3-9C95-4B22-AC80-C35FB2FECD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7554" name="Rectangle 7"/>
          <p:cNvSpPr txBox="1">
            <a:spLocks noGrp="1" noChangeArrowheads="1"/>
          </p:cNvSpPr>
          <p:nvPr/>
        </p:nvSpPr>
        <p:spPr bwMode="auto">
          <a:xfrm>
            <a:off x="5267960" y="14031595"/>
            <a:ext cx="402844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517" tIns="68758" rIns="137517" bIns="68758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AA595AB-923D-4814-B2A3-4BEC1FC8CE14}" type="slidenum">
              <a:rPr lang="en-US" altLang="en-US" sz="1800">
                <a:latin typeface="Arial" charset="0"/>
              </a:rPr>
              <a:pPr algn="r"/>
              <a:t>3</a:t>
            </a:fld>
            <a:endParaRPr lang="en-US" altLang="en-US" sz="1800">
              <a:latin typeface="Arial" charset="0"/>
            </a:endParaRPr>
          </a:p>
        </p:txBody>
      </p:sp>
      <p:sp>
        <p:nvSpPr>
          <p:cNvPr id="407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  <a:ln/>
        </p:spPr>
      </p:sp>
      <p:sp>
        <p:nvSpPr>
          <p:cNvPr id="407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521" y="7015798"/>
            <a:ext cx="6817361" cy="664654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DBBBF-D0C0-40DD-837B-8951DB4F28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602" name="Rectangle 7"/>
          <p:cNvSpPr txBox="1">
            <a:spLocks noGrp="1" noChangeArrowheads="1"/>
          </p:cNvSpPr>
          <p:nvPr/>
        </p:nvSpPr>
        <p:spPr bwMode="auto">
          <a:xfrm>
            <a:off x="5267960" y="14031595"/>
            <a:ext cx="402844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517" tIns="68758" rIns="137517" bIns="68758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2BE8654-4868-4172-8AC8-E2137DF01C83}" type="slidenum">
              <a:rPr lang="en-US" altLang="en-US" sz="1800">
                <a:latin typeface="Arial" charset="0"/>
              </a:rPr>
              <a:pPr algn="r"/>
              <a:t>4</a:t>
            </a:fld>
            <a:endParaRPr lang="en-US" altLang="en-US" sz="1800">
              <a:latin typeface="Arial" charset="0"/>
            </a:endParaRPr>
          </a:p>
        </p:txBody>
      </p:sp>
      <p:sp>
        <p:nvSpPr>
          <p:cNvPr id="409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  <a:ln/>
        </p:spPr>
      </p:sp>
      <p:sp>
        <p:nvSpPr>
          <p:cNvPr id="409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521" y="7015798"/>
            <a:ext cx="6817361" cy="664654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1720D-8E17-48E9-A03E-DF1A443A47D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11650" name="Rectangle 7"/>
          <p:cNvSpPr txBox="1">
            <a:spLocks noGrp="1" noChangeArrowheads="1"/>
          </p:cNvSpPr>
          <p:nvPr/>
        </p:nvSpPr>
        <p:spPr bwMode="auto">
          <a:xfrm>
            <a:off x="5267960" y="14031595"/>
            <a:ext cx="402844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517" tIns="68758" rIns="137517" bIns="68758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B81AE67-D83C-447C-9B07-FBB613F49854}" type="slidenum">
              <a:rPr lang="en-US" altLang="en-US" sz="1800">
                <a:latin typeface="Arial" charset="0"/>
              </a:rPr>
              <a:pPr algn="r"/>
              <a:t>28</a:t>
            </a:fld>
            <a:endParaRPr lang="en-US" altLang="en-US" sz="1800">
              <a:latin typeface="Arial" charset="0"/>
            </a:endParaRPr>
          </a:p>
        </p:txBody>
      </p:sp>
      <p:sp>
        <p:nvSpPr>
          <p:cNvPr id="411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  <a:ln/>
        </p:spPr>
      </p:sp>
      <p:sp>
        <p:nvSpPr>
          <p:cNvPr id="411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521" y="7015798"/>
            <a:ext cx="6817361" cy="664654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8917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6" y="889397"/>
            <a:ext cx="8467725" cy="35194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" y="4529138"/>
            <a:ext cx="2133600" cy="154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39C5C-514E-481E-B9B2-5D9AB5A40F5E}" type="datetime3">
              <a:rPr lang="en-US" altLang="en-US"/>
              <a:pPr/>
              <a:t>9 March 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4529138"/>
            <a:ext cx="2895600" cy="154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Platform Support Products (PSP), TII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D1F9DD4-D3D3-45F5-B3F0-606445C120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28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8917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7"/>
            <a:ext cx="4157662" cy="351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5600" y="4529138"/>
            <a:ext cx="2133600" cy="154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E4D72C-D041-42E7-A06D-165EF57CDAC4}" type="datetime3">
              <a:rPr lang="en-US" altLang="en-US"/>
              <a:pPr/>
              <a:t>9 March 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14675" y="4529138"/>
            <a:ext cx="2895600" cy="154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Platform Support Products (PSP), TII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553E7C70-98A4-47CB-A832-618C277AA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9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23" r:id="rId15"/>
    <p:sldLayoutId id="214748372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512094"/>
          </a:xfrm>
        </p:spPr>
        <p:txBody>
          <a:bodyPr/>
          <a:lstStyle/>
          <a:p>
            <a:pPr algn="ctr"/>
            <a:r>
              <a:rPr lang="en-US" dirty="0" smtClean="0"/>
              <a:t>FVID2 Interface</a:t>
            </a:r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375017-C7E1-491B-8F33-96536A9B7535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/>
              <a:t>1</a:t>
            </a:fld>
            <a:endParaRPr lang="en-US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863" y="3330178"/>
            <a:ext cx="8458200" cy="69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5000"/>
              </a:lnSpc>
            </a:pPr>
            <a:r>
              <a:rPr lang="en-US" sz="1600" b="1" dirty="0" smtClean="0">
                <a:solidFill>
                  <a:schemeClr val="tx2"/>
                </a:solidFill>
              </a:rPr>
              <a:t>9th March 2017</a:t>
            </a:r>
            <a:endParaRPr lang="en-US" sz="1600" b="1" dirty="0">
              <a:solidFill>
                <a:schemeClr val="tx2"/>
              </a:solidFill>
            </a:endParaRPr>
          </a:p>
          <a:p>
            <a:pPr eaLnBrk="0" hangingPunct="0">
              <a:lnSpc>
                <a:spcPct val="85000"/>
              </a:lnSpc>
            </a:pPr>
            <a:r>
              <a:rPr lang="en-US" sz="1600" b="1" dirty="0">
                <a:solidFill>
                  <a:schemeClr val="tx2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0954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B80482AC-290A-45C7-9CCF-6FBDFC5E0A9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FVID2 - Interfaces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6" y="889398"/>
            <a:ext cx="8467725" cy="1682353"/>
          </a:xfrm>
        </p:spPr>
        <p:txBody>
          <a:bodyPr/>
          <a:lstStyle/>
          <a:p>
            <a:r>
              <a:rPr lang="en-US" altLang="en-US" sz="2400"/>
              <a:t>FVID2_FrameList</a:t>
            </a:r>
          </a:p>
          <a:p>
            <a:pPr lvl="1"/>
            <a:r>
              <a:rPr lang="en-US" altLang="en-US" sz="2000"/>
              <a:t>Represents N FVID2_Frame</a:t>
            </a:r>
          </a:p>
          <a:p>
            <a:pPr lvl="1"/>
            <a:r>
              <a:rPr lang="en-US" altLang="en-US" sz="2000"/>
              <a:t>N Frames could represent</a:t>
            </a:r>
          </a:p>
          <a:p>
            <a:pPr lvl="2"/>
            <a:r>
              <a:rPr lang="en-US" altLang="en-US" sz="1800"/>
              <a:t>Different capture channels in multiplexed capture</a:t>
            </a:r>
          </a:p>
          <a:p>
            <a:pPr lvl="2"/>
            <a:r>
              <a:rPr lang="en-US" altLang="en-US" sz="1800"/>
              <a:t>Buffer address for each of the window in multi window mode</a:t>
            </a:r>
          </a:p>
          <a:p>
            <a:pPr lvl="1"/>
            <a:r>
              <a:rPr lang="en-US" altLang="en-US" sz="2000"/>
              <a:t>N is fixed at 64 in the current implementation</a:t>
            </a:r>
          </a:p>
        </p:txBody>
      </p:sp>
      <p:grpSp>
        <p:nvGrpSpPr>
          <p:cNvPr id="393243" name="Group 27"/>
          <p:cNvGrpSpPr>
            <a:grpSpLocks/>
          </p:cNvGrpSpPr>
          <p:nvPr/>
        </p:nvGrpSpPr>
        <p:grpSpPr bwMode="auto">
          <a:xfrm>
            <a:off x="1308100" y="2993234"/>
            <a:ext cx="2960688" cy="675085"/>
            <a:chOff x="824" y="2514"/>
            <a:chExt cx="1865" cy="567"/>
          </a:xfrm>
        </p:grpSpPr>
        <p:grpSp>
          <p:nvGrpSpPr>
            <p:cNvPr id="393220" name="Group 4"/>
            <p:cNvGrpSpPr>
              <a:grpSpLocks/>
            </p:cNvGrpSpPr>
            <p:nvPr/>
          </p:nvGrpSpPr>
          <p:grpSpPr bwMode="auto">
            <a:xfrm>
              <a:off x="1446" y="2609"/>
              <a:ext cx="143" cy="287"/>
              <a:chOff x="633" y="1921"/>
              <a:chExt cx="143" cy="287"/>
            </a:xfrm>
          </p:grpSpPr>
          <p:sp>
            <p:nvSpPr>
              <p:cNvPr id="393221" name="Rectangle 5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22" name="Rectangle 6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23" name="Rectangle 7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3224" name="Text Box 8"/>
            <p:cNvSpPr txBox="1">
              <a:spLocks noChangeArrowheads="1"/>
            </p:cNvSpPr>
            <p:nvPr/>
          </p:nvSpPr>
          <p:spPr bwMode="auto">
            <a:xfrm>
              <a:off x="824" y="2656"/>
              <a:ext cx="8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Frame List</a:t>
              </a:r>
            </a:p>
          </p:txBody>
        </p:sp>
        <p:sp>
          <p:nvSpPr>
            <p:cNvPr id="393225" name="Text Box 9"/>
            <p:cNvSpPr txBox="1">
              <a:spLocks noChangeArrowheads="1"/>
            </p:cNvSpPr>
            <p:nvPr/>
          </p:nvSpPr>
          <p:spPr bwMode="auto">
            <a:xfrm>
              <a:off x="1684" y="2514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Channel 0 Frame</a:t>
              </a:r>
            </a:p>
          </p:txBody>
        </p:sp>
        <p:sp>
          <p:nvSpPr>
            <p:cNvPr id="393226" name="Text Box 10"/>
            <p:cNvSpPr txBox="1">
              <a:spLocks noChangeArrowheads="1"/>
            </p:cNvSpPr>
            <p:nvPr/>
          </p:nvSpPr>
          <p:spPr bwMode="auto">
            <a:xfrm>
              <a:off x="1685" y="2675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Channel 1 Frame</a:t>
              </a: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1685" y="2848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Channel 2 Frame</a:t>
              </a:r>
            </a:p>
          </p:txBody>
        </p:sp>
        <p:sp>
          <p:nvSpPr>
            <p:cNvPr id="393228" name="Line 12"/>
            <p:cNvSpPr>
              <a:spLocks noChangeShapeType="1"/>
            </p:cNvSpPr>
            <p:nvPr/>
          </p:nvSpPr>
          <p:spPr bwMode="auto">
            <a:xfrm flipV="1">
              <a:off x="1589" y="2609"/>
              <a:ext cx="14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29" name="Line 13"/>
            <p:cNvSpPr>
              <a:spLocks noChangeShapeType="1"/>
            </p:cNvSpPr>
            <p:nvPr/>
          </p:nvSpPr>
          <p:spPr bwMode="auto">
            <a:xfrm>
              <a:off x="1589" y="2753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30" name="Line 14"/>
            <p:cNvSpPr>
              <a:spLocks noChangeShapeType="1"/>
            </p:cNvSpPr>
            <p:nvPr/>
          </p:nvSpPr>
          <p:spPr bwMode="auto">
            <a:xfrm>
              <a:off x="1589" y="2848"/>
              <a:ext cx="14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3244" name="Group 28"/>
          <p:cNvGrpSpPr>
            <a:grpSpLocks/>
          </p:cNvGrpSpPr>
          <p:nvPr/>
        </p:nvGrpSpPr>
        <p:grpSpPr bwMode="auto">
          <a:xfrm>
            <a:off x="4799014" y="2970612"/>
            <a:ext cx="2960687" cy="675085"/>
            <a:chOff x="3023" y="2495"/>
            <a:chExt cx="1865" cy="567"/>
          </a:xfrm>
        </p:grpSpPr>
        <p:grpSp>
          <p:nvGrpSpPr>
            <p:cNvPr id="393231" name="Group 15"/>
            <p:cNvGrpSpPr>
              <a:grpSpLocks/>
            </p:cNvGrpSpPr>
            <p:nvPr/>
          </p:nvGrpSpPr>
          <p:grpSpPr bwMode="auto">
            <a:xfrm>
              <a:off x="3645" y="2590"/>
              <a:ext cx="143" cy="287"/>
              <a:chOff x="633" y="1921"/>
              <a:chExt cx="143" cy="287"/>
            </a:xfrm>
          </p:grpSpPr>
          <p:sp>
            <p:nvSpPr>
              <p:cNvPr id="393232" name="Rectangle 16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33" name="Rectangle 17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234" name="Rectangle 18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3235" name="Text Box 19"/>
            <p:cNvSpPr txBox="1">
              <a:spLocks noChangeArrowheads="1"/>
            </p:cNvSpPr>
            <p:nvPr/>
          </p:nvSpPr>
          <p:spPr bwMode="auto">
            <a:xfrm>
              <a:off x="3023" y="2656"/>
              <a:ext cx="8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Frame List</a:t>
              </a:r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3883" y="2495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Window 0 Frame</a:t>
              </a:r>
            </a:p>
          </p:txBody>
        </p:sp>
        <p:sp>
          <p:nvSpPr>
            <p:cNvPr id="393237" name="Text Box 21"/>
            <p:cNvSpPr txBox="1">
              <a:spLocks noChangeArrowheads="1"/>
            </p:cNvSpPr>
            <p:nvPr/>
          </p:nvSpPr>
          <p:spPr bwMode="auto">
            <a:xfrm>
              <a:off x="3884" y="2656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Window 1 Frame</a:t>
              </a:r>
            </a:p>
          </p:txBody>
        </p:sp>
        <p:sp>
          <p:nvSpPr>
            <p:cNvPr id="393238" name="Text Box 22"/>
            <p:cNvSpPr txBox="1">
              <a:spLocks noChangeArrowheads="1"/>
            </p:cNvSpPr>
            <p:nvPr/>
          </p:nvSpPr>
          <p:spPr bwMode="auto">
            <a:xfrm>
              <a:off x="3884" y="2829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Window 2 Frame</a:t>
              </a:r>
            </a:p>
          </p:txBody>
        </p:sp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 flipV="1">
              <a:off x="3788" y="2590"/>
              <a:ext cx="14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40" name="Line 24"/>
            <p:cNvSpPr>
              <a:spLocks noChangeShapeType="1"/>
            </p:cNvSpPr>
            <p:nvPr/>
          </p:nvSpPr>
          <p:spPr bwMode="auto">
            <a:xfrm>
              <a:off x="3788" y="2734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41" name="Line 25"/>
            <p:cNvSpPr>
              <a:spLocks noChangeShapeType="1"/>
            </p:cNvSpPr>
            <p:nvPr/>
          </p:nvSpPr>
          <p:spPr bwMode="auto">
            <a:xfrm>
              <a:off x="3788" y="2829"/>
              <a:ext cx="14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8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9E335516-1B9D-476F-A3A0-91BF5FA56C4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FVID2 - Interfaces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6" y="889398"/>
            <a:ext cx="8467725" cy="1682353"/>
          </a:xfrm>
        </p:spPr>
        <p:txBody>
          <a:bodyPr/>
          <a:lstStyle/>
          <a:p>
            <a:r>
              <a:rPr lang="en-US" altLang="en-US" sz="2400"/>
              <a:t>FVID2_ProcessList</a:t>
            </a:r>
          </a:p>
          <a:p>
            <a:pPr lvl="1"/>
            <a:r>
              <a:rPr lang="en-US" altLang="en-US" sz="2000"/>
              <a:t>Represents M FVID2_FrameList for input and output frames</a:t>
            </a:r>
          </a:p>
          <a:p>
            <a:pPr lvl="1"/>
            <a:r>
              <a:rPr lang="en-US" altLang="en-US" sz="2000"/>
              <a:t>Each frame list represents a N frame buffers for each of the inputs and outputs in M2M drivers</a:t>
            </a:r>
          </a:p>
          <a:p>
            <a:pPr lvl="1"/>
            <a:r>
              <a:rPr lang="en-US" altLang="en-US" sz="2000"/>
              <a:t>Used only in M2M drivers</a:t>
            </a:r>
          </a:p>
        </p:txBody>
      </p:sp>
      <p:grpSp>
        <p:nvGrpSpPr>
          <p:cNvPr id="394279" name="Group 39"/>
          <p:cNvGrpSpPr>
            <a:grpSpLocks/>
          </p:cNvGrpSpPr>
          <p:nvPr/>
        </p:nvGrpSpPr>
        <p:grpSpPr bwMode="auto">
          <a:xfrm>
            <a:off x="2522538" y="2993232"/>
            <a:ext cx="3643312" cy="1072754"/>
            <a:chOff x="1589" y="2514"/>
            <a:chExt cx="2295" cy="901"/>
          </a:xfrm>
        </p:grpSpPr>
        <p:grpSp>
          <p:nvGrpSpPr>
            <p:cNvPr id="394244" name="Group 4"/>
            <p:cNvGrpSpPr>
              <a:grpSpLocks/>
            </p:cNvGrpSpPr>
            <p:nvPr/>
          </p:nvGrpSpPr>
          <p:grpSpPr bwMode="auto">
            <a:xfrm>
              <a:off x="2355" y="2609"/>
              <a:ext cx="143" cy="287"/>
              <a:chOff x="633" y="1921"/>
              <a:chExt cx="143" cy="287"/>
            </a:xfrm>
          </p:grpSpPr>
          <p:sp>
            <p:nvSpPr>
              <p:cNvPr id="394245" name="Rectangle 5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6" name="Rectangle 6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7" name="Rectangle 7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4248" name="Text Box 8"/>
            <p:cNvSpPr txBox="1">
              <a:spLocks noChangeArrowheads="1"/>
            </p:cNvSpPr>
            <p:nvPr/>
          </p:nvSpPr>
          <p:spPr bwMode="auto">
            <a:xfrm>
              <a:off x="1589" y="2943"/>
              <a:ext cx="8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Process List</a:t>
              </a:r>
            </a:p>
          </p:txBody>
        </p:sp>
        <p:sp>
          <p:nvSpPr>
            <p:cNvPr id="394249" name="Text Box 9"/>
            <p:cNvSpPr txBox="1">
              <a:spLocks noChangeArrowheads="1"/>
            </p:cNvSpPr>
            <p:nvPr/>
          </p:nvSpPr>
          <p:spPr bwMode="auto">
            <a:xfrm>
              <a:off x="2593" y="2514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Input 0 Frame List</a:t>
              </a:r>
            </a:p>
          </p:txBody>
        </p:sp>
        <p:sp>
          <p:nvSpPr>
            <p:cNvPr id="394252" name="Line 12"/>
            <p:cNvSpPr>
              <a:spLocks noChangeShapeType="1"/>
            </p:cNvSpPr>
            <p:nvPr/>
          </p:nvSpPr>
          <p:spPr bwMode="auto">
            <a:xfrm flipV="1">
              <a:off x="2498" y="2609"/>
              <a:ext cx="14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53" name="Line 13"/>
            <p:cNvSpPr>
              <a:spLocks noChangeShapeType="1"/>
            </p:cNvSpPr>
            <p:nvPr/>
          </p:nvSpPr>
          <p:spPr bwMode="auto">
            <a:xfrm>
              <a:off x="2498" y="2753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54" name="Line 14"/>
            <p:cNvSpPr>
              <a:spLocks noChangeShapeType="1"/>
            </p:cNvSpPr>
            <p:nvPr/>
          </p:nvSpPr>
          <p:spPr bwMode="auto">
            <a:xfrm>
              <a:off x="2498" y="2848"/>
              <a:ext cx="14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66" name="Text Box 26"/>
            <p:cNvSpPr txBox="1">
              <a:spLocks noChangeArrowheads="1"/>
            </p:cNvSpPr>
            <p:nvPr/>
          </p:nvSpPr>
          <p:spPr bwMode="auto">
            <a:xfrm>
              <a:off x="2594" y="2656"/>
              <a:ext cx="10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Input 1 Frame List</a:t>
              </a:r>
            </a:p>
          </p:txBody>
        </p:sp>
        <p:sp>
          <p:nvSpPr>
            <p:cNvPr id="394267" name="Text Box 27"/>
            <p:cNvSpPr txBox="1">
              <a:spLocks noChangeArrowheads="1"/>
            </p:cNvSpPr>
            <p:nvPr/>
          </p:nvSpPr>
          <p:spPr bwMode="auto">
            <a:xfrm>
              <a:off x="2594" y="2800"/>
              <a:ext cx="11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Input 2 Frame List</a:t>
              </a:r>
            </a:p>
          </p:txBody>
        </p:sp>
        <p:sp>
          <p:nvSpPr>
            <p:cNvPr id="394269" name="Rectangle 29"/>
            <p:cNvSpPr>
              <a:spLocks noChangeArrowheads="1"/>
            </p:cNvSpPr>
            <p:nvPr/>
          </p:nvSpPr>
          <p:spPr bwMode="auto">
            <a:xfrm>
              <a:off x="2354" y="3135"/>
              <a:ext cx="143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0" name="Rectangle 30"/>
            <p:cNvSpPr>
              <a:spLocks noChangeArrowheads="1"/>
            </p:cNvSpPr>
            <p:nvPr/>
          </p:nvSpPr>
          <p:spPr bwMode="auto">
            <a:xfrm>
              <a:off x="2354" y="3230"/>
              <a:ext cx="143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3" name="Line 33"/>
            <p:cNvSpPr>
              <a:spLocks noChangeShapeType="1"/>
            </p:cNvSpPr>
            <p:nvPr/>
          </p:nvSpPr>
          <p:spPr bwMode="auto">
            <a:xfrm flipV="1">
              <a:off x="2497" y="3135"/>
              <a:ext cx="14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4" name="Line 34"/>
            <p:cNvSpPr>
              <a:spLocks noChangeShapeType="1"/>
            </p:cNvSpPr>
            <p:nvPr/>
          </p:nvSpPr>
          <p:spPr bwMode="auto">
            <a:xfrm>
              <a:off x="2497" y="3279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6" name="Text Box 36"/>
            <p:cNvSpPr txBox="1">
              <a:spLocks noChangeArrowheads="1"/>
            </p:cNvSpPr>
            <p:nvPr/>
          </p:nvSpPr>
          <p:spPr bwMode="auto">
            <a:xfrm>
              <a:off x="2593" y="3182"/>
              <a:ext cx="12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Output 1 Frame List</a:t>
              </a:r>
            </a:p>
          </p:txBody>
        </p:sp>
        <p:sp>
          <p:nvSpPr>
            <p:cNvPr id="394278" name="Text Box 38"/>
            <p:cNvSpPr txBox="1">
              <a:spLocks noChangeArrowheads="1"/>
            </p:cNvSpPr>
            <p:nvPr/>
          </p:nvSpPr>
          <p:spPr bwMode="auto">
            <a:xfrm>
              <a:off x="2593" y="3039"/>
              <a:ext cx="12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Output 0 Frame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3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Understanding FVID2 – Application Flow 1</a:t>
            </a: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2971800" y="1106091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Create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2971800" y="1766888"/>
            <a:ext cx="1600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Queue – Prime buffers</a:t>
            </a:r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6235700" y="2856309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Get Callback</a:t>
            </a:r>
          </a:p>
        </p:txBody>
      </p:sp>
      <p:sp>
        <p:nvSpPr>
          <p:cNvPr id="385031" name="Text Box 7"/>
          <p:cNvSpPr txBox="1">
            <a:spLocks noChangeArrowheads="1"/>
          </p:cNvSpPr>
          <p:nvPr/>
        </p:nvSpPr>
        <p:spPr bwMode="auto">
          <a:xfrm>
            <a:off x="2971800" y="3255169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Queue</a:t>
            </a:r>
          </a:p>
        </p:txBody>
      </p:sp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5024438" y="2937272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Steady State</a:t>
            </a:r>
          </a:p>
        </p:txBody>
      </p: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4876800" y="1489472"/>
            <a:ext cx="909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Open Sequence</a:t>
            </a:r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2971800" y="4293394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Delete</a:t>
            </a:r>
          </a:p>
        </p:txBody>
      </p:sp>
      <p:sp>
        <p:nvSpPr>
          <p:cNvPr id="385035" name="Text Box 11"/>
          <p:cNvSpPr txBox="1">
            <a:spLocks noChangeArrowheads="1"/>
          </p:cNvSpPr>
          <p:nvPr/>
        </p:nvSpPr>
        <p:spPr bwMode="auto">
          <a:xfrm>
            <a:off x="4948238" y="3881438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Close Sequence</a:t>
            </a:r>
          </a:p>
        </p:txBody>
      </p:sp>
      <p:sp>
        <p:nvSpPr>
          <p:cNvPr id="385037" name="Text Box 13"/>
          <p:cNvSpPr txBox="1">
            <a:spLocks noChangeArrowheads="1"/>
          </p:cNvSpPr>
          <p:nvPr/>
        </p:nvSpPr>
        <p:spPr bwMode="auto">
          <a:xfrm>
            <a:off x="2971800" y="2457451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Wait for Callback</a:t>
            </a:r>
          </a:p>
        </p:txBody>
      </p:sp>
      <p:sp>
        <p:nvSpPr>
          <p:cNvPr id="385038" name="Text Box 14"/>
          <p:cNvSpPr txBox="1">
            <a:spLocks noChangeArrowheads="1"/>
          </p:cNvSpPr>
          <p:nvPr/>
        </p:nvSpPr>
        <p:spPr bwMode="auto">
          <a:xfrm>
            <a:off x="6235700" y="3126582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Signal Task</a:t>
            </a:r>
          </a:p>
        </p:txBody>
      </p:sp>
      <p:sp>
        <p:nvSpPr>
          <p:cNvPr id="385039" name="Line 15"/>
          <p:cNvSpPr>
            <a:spLocks noChangeShapeType="1"/>
          </p:cNvSpPr>
          <p:nvPr/>
        </p:nvSpPr>
        <p:spPr bwMode="auto">
          <a:xfrm>
            <a:off x="5943600" y="800100"/>
            <a:ext cx="0" cy="3771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0" name="Text Box 16"/>
          <p:cNvSpPr txBox="1">
            <a:spLocks noChangeArrowheads="1"/>
          </p:cNvSpPr>
          <p:nvPr/>
        </p:nvSpPr>
        <p:spPr bwMode="auto">
          <a:xfrm>
            <a:off x="2978150" y="845344"/>
            <a:ext cx="152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/>
              <a:t>Task Context</a:t>
            </a:r>
          </a:p>
        </p:txBody>
      </p:sp>
      <p:sp>
        <p:nvSpPr>
          <p:cNvPr id="385041" name="Text Box 17"/>
          <p:cNvSpPr txBox="1">
            <a:spLocks noChangeArrowheads="1"/>
          </p:cNvSpPr>
          <p:nvPr/>
        </p:nvSpPr>
        <p:spPr bwMode="auto">
          <a:xfrm>
            <a:off x="6324600" y="579835"/>
            <a:ext cx="15113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/>
              <a:t>ISR Context</a:t>
            </a:r>
          </a:p>
        </p:txBody>
      </p:sp>
      <p:grpSp>
        <p:nvGrpSpPr>
          <p:cNvPr id="385042" name="Group 18"/>
          <p:cNvGrpSpPr>
            <a:grpSpLocks/>
          </p:cNvGrpSpPr>
          <p:nvPr/>
        </p:nvGrpSpPr>
        <p:grpSpPr bwMode="auto">
          <a:xfrm>
            <a:off x="685800" y="2212183"/>
            <a:ext cx="3886200" cy="790575"/>
            <a:chOff x="432" y="2112"/>
            <a:chExt cx="2448" cy="664"/>
          </a:xfrm>
        </p:grpSpPr>
        <p:sp>
          <p:nvSpPr>
            <p:cNvPr id="385043" name="Text Box 19"/>
            <p:cNvSpPr txBox="1">
              <a:spLocks noChangeArrowheads="1"/>
            </p:cNvSpPr>
            <p:nvPr/>
          </p:nvSpPr>
          <p:spPr bwMode="auto">
            <a:xfrm>
              <a:off x="1872" y="2543"/>
              <a:ext cx="100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FVID2 Dequeue</a:t>
              </a:r>
            </a:p>
          </p:txBody>
        </p:sp>
        <p:sp>
          <p:nvSpPr>
            <p:cNvPr id="385044" name="AutoShape 20"/>
            <p:cNvSpPr>
              <a:spLocks noChangeArrowheads="1"/>
            </p:cNvSpPr>
            <p:nvPr/>
          </p:nvSpPr>
          <p:spPr bwMode="auto">
            <a:xfrm>
              <a:off x="432" y="2112"/>
              <a:ext cx="1392" cy="528"/>
            </a:xfrm>
            <a:prstGeom prst="wedgeEllipseCallout">
              <a:avLst>
                <a:gd name="adj1" fmla="val 53088"/>
                <a:gd name="adj2" fmla="val 5719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1200" b="0"/>
                <a:t>Dequeue is non-blocking!!</a:t>
              </a:r>
            </a:p>
          </p:txBody>
        </p:sp>
      </p:grpSp>
      <p:sp>
        <p:nvSpPr>
          <p:cNvPr id="385045" name="Text Box 21"/>
          <p:cNvSpPr txBox="1">
            <a:spLocks noChangeArrowheads="1"/>
          </p:cNvSpPr>
          <p:nvPr/>
        </p:nvSpPr>
        <p:spPr bwMode="auto">
          <a:xfrm>
            <a:off x="2971800" y="1368029"/>
            <a:ext cx="1600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Driver Specific Configuration</a:t>
            </a:r>
          </a:p>
        </p:txBody>
      </p:sp>
      <p:sp>
        <p:nvSpPr>
          <p:cNvPr id="385046" name="Text Box 22"/>
          <p:cNvSpPr txBox="1">
            <a:spLocks noChangeArrowheads="1"/>
          </p:cNvSpPr>
          <p:nvPr/>
        </p:nvSpPr>
        <p:spPr bwMode="auto">
          <a:xfrm>
            <a:off x="2978150" y="2188369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Start</a:t>
            </a:r>
          </a:p>
        </p:txBody>
      </p:sp>
      <p:sp>
        <p:nvSpPr>
          <p:cNvPr id="385047" name="Text Box 23"/>
          <p:cNvSpPr txBox="1">
            <a:spLocks noChangeArrowheads="1"/>
          </p:cNvSpPr>
          <p:nvPr/>
        </p:nvSpPr>
        <p:spPr bwMode="auto">
          <a:xfrm>
            <a:off x="2978150" y="3596878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Stop</a:t>
            </a:r>
          </a:p>
        </p:txBody>
      </p:sp>
      <p:sp>
        <p:nvSpPr>
          <p:cNvPr id="385048" name="Text Box 24"/>
          <p:cNvSpPr txBox="1">
            <a:spLocks noChangeArrowheads="1"/>
          </p:cNvSpPr>
          <p:nvPr/>
        </p:nvSpPr>
        <p:spPr bwMode="auto">
          <a:xfrm>
            <a:off x="2978150" y="3871913"/>
            <a:ext cx="1600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Dequeue – Flush Driver Q</a:t>
            </a:r>
          </a:p>
        </p:txBody>
      </p:sp>
      <p:sp>
        <p:nvSpPr>
          <p:cNvPr id="385049" name="AutoShape 25"/>
          <p:cNvSpPr>
            <a:spLocks/>
          </p:cNvSpPr>
          <p:nvPr/>
        </p:nvSpPr>
        <p:spPr bwMode="auto">
          <a:xfrm>
            <a:off x="4724401" y="3596878"/>
            <a:ext cx="74613" cy="909638"/>
          </a:xfrm>
          <a:prstGeom prst="rightBrace">
            <a:avLst>
              <a:gd name="adj1" fmla="val 135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50" name="Freeform 26"/>
          <p:cNvSpPr>
            <a:spLocks/>
          </p:cNvSpPr>
          <p:nvPr/>
        </p:nvSpPr>
        <p:spPr bwMode="auto">
          <a:xfrm>
            <a:off x="4495801" y="2457450"/>
            <a:ext cx="373063" cy="1064419"/>
          </a:xfrm>
          <a:custGeom>
            <a:avLst/>
            <a:gdLst>
              <a:gd name="T0" fmla="*/ 5 w 272"/>
              <a:gd name="T1" fmla="*/ 785 h 815"/>
              <a:gd name="T2" fmla="*/ 154 w 272"/>
              <a:gd name="T3" fmla="*/ 785 h 815"/>
              <a:gd name="T4" fmla="*/ 250 w 272"/>
              <a:gd name="T5" fmla="*/ 662 h 815"/>
              <a:gd name="T6" fmla="*/ 272 w 272"/>
              <a:gd name="T7" fmla="*/ 540 h 815"/>
              <a:gd name="T8" fmla="*/ 266 w 272"/>
              <a:gd name="T9" fmla="*/ 262 h 815"/>
              <a:gd name="T10" fmla="*/ 245 w 272"/>
              <a:gd name="T11" fmla="*/ 161 h 815"/>
              <a:gd name="T12" fmla="*/ 176 w 272"/>
              <a:gd name="T13" fmla="*/ 60 h 815"/>
              <a:gd name="T14" fmla="*/ 112 w 272"/>
              <a:gd name="T15" fmla="*/ 1 h 815"/>
              <a:gd name="T16" fmla="*/ 16 w 272"/>
              <a:gd name="T17" fmla="*/ 6 h 815"/>
              <a:gd name="T18" fmla="*/ 5 w 272"/>
              <a:gd name="T19" fmla="*/ 22 h 815"/>
              <a:gd name="T20" fmla="*/ 0 w 272"/>
              <a:gd name="T21" fmla="*/ 22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2" h="815">
                <a:moveTo>
                  <a:pt x="5" y="785"/>
                </a:moveTo>
                <a:cubicBezTo>
                  <a:pt x="49" y="815"/>
                  <a:pt x="105" y="797"/>
                  <a:pt x="154" y="785"/>
                </a:cubicBezTo>
                <a:cubicBezTo>
                  <a:pt x="192" y="749"/>
                  <a:pt x="222" y="706"/>
                  <a:pt x="250" y="662"/>
                </a:cubicBezTo>
                <a:cubicBezTo>
                  <a:pt x="255" y="620"/>
                  <a:pt x="257" y="580"/>
                  <a:pt x="272" y="540"/>
                </a:cubicBezTo>
                <a:cubicBezTo>
                  <a:pt x="270" y="447"/>
                  <a:pt x="269" y="355"/>
                  <a:pt x="266" y="262"/>
                </a:cubicBezTo>
                <a:cubicBezTo>
                  <a:pt x="265" y="229"/>
                  <a:pt x="264" y="188"/>
                  <a:pt x="245" y="161"/>
                </a:cubicBezTo>
                <a:cubicBezTo>
                  <a:pt x="233" y="121"/>
                  <a:pt x="206" y="90"/>
                  <a:pt x="176" y="60"/>
                </a:cubicBezTo>
                <a:cubicBezTo>
                  <a:pt x="164" y="28"/>
                  <a:pt x="143" y="11"/>
                  <a:pt x="112" y="1"/>
                </a:cubicBezTo>
                <a:cubicBezTo>
                  <a:pt x="80" y="3"/>
                  <a:pt x="47" y="0"/>
                  <a:pt x="16" y="6"/>
                </a:cubicBezTo>
                <a:cubicBezTo>
                  <a:pt x="10" y="7"/>
                  <a:pt x="10" y="17"/>
                  <a:pt x="5" y="22"/>
                </a:cubicBezTo>
                <a:cubicBezTo>
                  <a:pt x="4" y="23"/>
                  <a:pt x="2" y="22"/>
                  <a:pt x="0" y="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51" name="Freeform 27"/>
          <p:cNvSpPr>
            <a:spLocks/>
          </p:cNvSpPr>
          <p:nvPr/>
        </p:nvSpPr>
        <p:spPr bwMode="auto">
          <a:xfrm>
            <a:off x="4818063" y="2977754"/>
            <a:ext cx="76200" cy="76200"/>
          </a:xfrm>
          <a:custGeom>
            <a:avLst/>
            <a:gdLst>
              <a:gd name="T0" fmla="*/ 0 w 48"/>
              <a:gd name="T1" fmla="*/ 48 h 64"/>
              <a:gd name="T2" fmla="*/ 32 w 48"/>
              <a:gd name="T3" fmla="*/ 0 h 64"/>
              <a:gd name="T4" fmla="*/ 37 w 48"/>
              <a:gd name="T5" fmla="*/ 27 h 64"/>
              <a:gd name="T6" fmla="*/ 48 w 48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64">
                <a:moveTo>
                  <a:pt x="0" y="48"/>
                </a:moveTo>
                <a:cubicBezTo>
                  <a:pt x="11" y="30"/>
                  <a:pt x="25" y="20"/>
                  <a:pt x="32" y="0"/>
                </a:cubicBezTo>
                <a:cubicBezTo>
                  <a:pt x="34" y="9"/>
                  <a:pt x="35" y="18"/>
                  <a:pt x="37" y="27"/>
                </a:cubicBezTo>
                <a:cubicBezTo>
                  <a:pt x="40" y="39"/>
                  <a:pt x="48" y="64"/>
                  <a:pt x="48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52" name="Line 28"/>
          <p:cNvSpPr>
            <a:spLocks noChangeShapeType="1"/>
          </p:cNvSpPr>
          <p:nvPr/>
        </p:nvSpPr>
        <p:spPr bwMode="auto">
          <a:xfrm flipH="1" flipV="1">
            <a:off x="4572000" y="2628900"/>
            <a:ext cx="1670050" cy="511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53" name="Text Box 29"/>
          <p:cNvSpPr txBox="1">
            <a:spLocks noChangeArrowheads="1"/>
          </p:cNvSpPr>
          <p:nvPr/>
        </p:nvSpPr>
        <p:spPr bwMode="auto">
          <a:xfrm>
            <a:off x="322264" y="748904"/>
            <a:ext cx="2428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0"/>
              <a:t>Typical Display/Capture Application Flow</a:t>
            </a:r>
          </a:p>
        </p:txBody>
      </p:sp>
      <p:sp>
        <p:nvSpPr>
          <p:cNvPr id="385054" name="Text Box 30"/>
          <p:cNvSpPr txBox="1">
            <a:spLocks noChangeArrowheads="1"/>
          </p:cNvSpPr>
          <p:nvPr/>
        </p:nvSpPr>
        <p:spPr bwMode="auto">
          <a:xfrm>
            <a:off x="2978150" y="2984897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Frame Processing</a:t>
            </a:r>
          </a:p>
        </p:txBody>
      </p:sp>
      <p:sp>
        <p:nvSpPr>
          <p:cNvPr id="385055" name="AutoShape 31"/>
          <p:cNvSpPr>
            <a:spLocks/>
          </p:cNvSpPr>
          <p:nvPr/>
        </p:nvSpPr>
        <p:spPr bwMode="auto">
          <a:xfrm>
            <a:off x="4724401" y="1091803"/>
            <a:ext cx="74613" cy="1309688"/>
          </a:xfrm>
          <a:prstGeom prst="rightBrace">
            <a:avLst>
              <a:gd name="adj1" fmla="val 195034"/>
              <a:gd name="adj2" fmla="val 5003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59" name="AutoShape 35"/>
          <p:cNvSpPr>
            <a:spLocks noChangeArrowheads="1"/>
          </p:cNvSpPr>
          <p:nvPr/>
        </p:nvSpPr>
        <p:spPr bwMode="auto">
          <a:xfrm>
            <a:off x="473076" y="3311129"/>
            <a:ext cx="2278063" cy="856059"/>
          </a:xfrm>
          <a:prstGeom prst="wedgeRectCallout">
            <a:avLst>
              <a:gd name="adj1" fmla="val 59963"/>
              <a:gd name="adj2" fmla="val -80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200" b="0"/>
              <a:t>Display – Get a displayed buffer and fill the buffer with next frame data</a:t>
            </a:r>
          </a:p>
          <a:p>
            <a:r>
              <a:rPr lang="en-US" altLang="en-US" sz="1200" b="0"/>
              <a:t>Capture – Get a captured buffer and give the buffer for processing</a:t>
            </a:r>
          </a:p>
        </p:txBody>
      </p:sp>
      <p:sp>
        <p:nvSpPr>
          <p:cNvPr id="385065" name="AutoShape 41"/>
          <p:cNvSpPr>
            <a:spLocks noChangeArrowheads="1"/>
          </p:cNvSpPr>
          <p:nvPr/>
        </p:nvSpPr>
        <p:spPr bwMode="auto">
          <a:xfrm>
            <a:off x="6089651" y="1660922"/>
            <a:ext cx="2201863" cy="739378"/>
          </a:xfrm>
          <a:prstGeom prst="wedgeEllipseCallout">
            <a:avLst>
              <a:gd name="adj1" fmla="val -117773"/>
              <a:gd name="adj2" fmla="val 10362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200" b="0"/>
              <a:t>Dequeue returns FVID2_EAGIAN if no buffers are available to dequeue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1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Understanding FVID2 – M2M Application Flow 1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2971800" y="1067991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Create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2971800" y="2051448"/>
            <a:ext cx="1600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Process Frames</a:t>
            </a:r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6235700" y="2514601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Get Callback</a:t>
            </a:r>
          </a:p>
        </p:txBody>
      </p:sp>
      <p:sp>
        <p:nvSpPr>
          <p:cNvPr id="387079" name="Text Box 7"/>
          <p:cNvSpPr txBox="1">
            <a:spLocks noChangeArrowheads="1"/>
          </p:cNvSpPr>
          <p:nvPr/>
        </p:nvSpPr>
        <p:spPr bwMode="auto">
          <a:xfrm>
            <a:off x="5024438" y="2514600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Steady State</a:t>
            </a:r>
          </a:p>
        </p:txBody>
      </p:sp>
      <p:sp>
        <p:nvSpPr>
          <p:cNvPr id="387080" name="Text Box 8"/>
          <p:cNvSpPr txBox="1">
            <a:spLocks noChangeArrowheads="1"/>
          </p:cNvSpPr>
          <p:nvPr/>
        </p:nvSpPr>
        <p:spPr bwMode="auto">
          <a:xfrm>
            <a:off x="4876800" y="1489472"/>
            <a:ext cx="909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Open Sequence</a:t>
            </a:r>
          </a:p>
        </p:txBody>
      </p:sp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2971800" y="3724276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FVID2 Delete</a:t>
            </a: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4948238" y="3596878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Close Sequence</a:t>
            </a:r>
          </a:p>
        </p:txBody>
      </p:sp>
      <p:sp>
        <p:nvSpPr>
          <p:cNvPr id="387083" name="AutoShape 11"/>
          <p:cNvSpPr>
            <a:spLocks/>
          </p:cNvSpPr>
          <p:nvPr/>
        </p:nvSpPr>
        <p:spPr bwMode="auto">
          <a:xfrm>
            <a:off x="4648201" y="1034654"/>
            <a:ext cx="150813" cy="683419"/>
          </a:xfrm>
          <a:prstGeom prst="rightBrace">
            <a:avLst>
              <a:gd name="adj1" fmla="val 503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2971800" y="2472928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Wait for Callback</a:t>
            </a:r>
          </a:p>
        </p:txBody>
      </p:sp>
      <p:sp>
        <p:nvSpPr>
          <p:cNvPr id="387085" name="Text Box 13"/>
          <p:cNvSpPr txBox="1">
            <a:spLocks noChangeArrowheads="1"/>
          </p:cNvSpPr>
          <p:nvPr/>
        </p:nvSpPr>
        <p:spPr bwMode="auto">
          <a:xfrm>
            <a:off x="6235700" y="2784872"/>
            <a:ext cx="1600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Signal Task</a:t>
            </a:r>
          </a:p>
        </p:txBody>
      </p:sp>
      <p:sp>
        <p:nvSpPr>
          <p:cNvPr id="387086" name="Line 14"/>
          <p:cNvSpPr>
            <a:spLocks noChangeShapeType="1"/>
          </p:cNvSpPr>
          <p:nvPr/>
        </p:nvSpPr>
        <p:spPr bwMode="auto">
          <a:xfrm>
            <a:off x="5943600" y="800100"/>
            <a:ext cx="0" cy="3771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087" name="Text Box 15"/>
          <p:cNvSpPr txBox="1">
            <a:spLocks noChangeArrowheads="1"/>
          </p:cNvSpPr>
          <p:nvPr/>
        </p:nvSpPr>
        <p:spPr bwMode="auto">
          <a:xfrm>
            <a:off x="2978150" y="807244"/>
            <a:ext cx="152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/>
              <a:t>Task Context</a:t>
            </a:r>
          </a:p>
        </p:txBody>
      </p:sp>
      <p:sp>
        <p:nvSpPr>
          <p:cNvPr id="387088" name="Text Box 16"/>
          <p:cNvSpPr txBox="1">
            <a:spLocks noChangeArrowheads="1"/>
          </p:cNvSpPr>
          <p:nvPr/>
        </p:nvSpPr>
        <p:spPr bwMode="auto">
          <a:xfrm>
            <a:off x="6324600" y="579835"/>
            <a:ext cx="15113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0"/>
              <a:t>ISR Context</a:t>
            </a:r>
          </a:p>
        </p:txBody>
      </p:sp>
      <p:grpSp>
        <p:nvGrpSpPr>
          <p:cNvPr id="387089" name="Group 17"/>
          <p:cNvGrpSpPr>
            <a:grpSpLocks/>
          </p:cNvGrpSpPr>
          <p:nvPr/>
        </p:nvGrpSpPr>
        <p:grpSpPr bwMode="auto">
          <a:xfrm>
            <a:off x="685800" y="2230042"/>
            <a:ext cx="3886200" cy="975122"/>
            <a:chOff x="432" y="2112"/>
            <a:chExt cx="2448" cy="819"/>
          </a:xfrm>
        </p:grpSpPr>
        <p:sp>
          <p:nvSpPr>
            <p:cNvPr id="387090" name="Text Box 18"/>
            <p:cNvSpPr txBox="1">
              <a:spLocks noChangeArrowheads="1"/>
            </p:cNvSpPr>
            <p:nvPr/>
          </p:nvSpPr>
          <p:spPr bwMode="auto">
            <a:xfrm>
              <a:off x="1872" y="2543"/>
              <a:ext cx="1008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FVID2 Get Processed Frames</a:t>
              </a:r>
            </a:p>
          </p:txBody>
        </p:sp>
        <p:sp>
          <p:nvSpPr>
            <p:cNvPr id="387091" name="AutoShape 19"/>
            <p:cNvSpPr>
              <a:spLocks noChangeArrowheads="1"/>
            </p:cNvSpPr>
            <p:nvPr/>
          </p:nvSpPr>
          <p:spPr bwMode="auto">
            <a:xfrm>
              <a:off x="432" y="2112"/>
              <a:ext cx="1392" cy="528"/>
            </a:xfrm>
            <a:prstGeom prst="wedgeEllipseCallout">
              <a:avLst>
                <a:gd name="adj1" fmla="val 53088"/>
                <a:gd name="adj2" fmla="val 5719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1200" b="0"/>
                <a:t>Dequeue is non-blocking!!</a:t>
              </a:r>
            </a:p>
          </p:txBody>
        </p:sp>
      </p:grpSp>
      <p:sp>
        <p:nvSpPr>
          <p:cNvPr id="387092" name="Text Box 20"/>
          <p:cNvSpPr txBox="1">
            <a:spLocks noChangeArrowheads="1"/>
          </p:cNvSpPr>
          <p:nvPr/>
        </p:nvSpPr>
        <p:spPr bwMode="auto">
          <a:xfrm>
            <a:off x="2971800" y="1368029"/>
            <a:ext cx="1600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Driver Specific Configuration</a:t>
            </a:r>
          </a:p>
        </p:txBody>
      </p:sp>
      <p:grpSp>
        <p:nvGrpSpPr>
          <p:cNvPr id="387097" name="Group 25"/>
          <p:cNvGrpSpPr>
            <a:grpSpLocks/>
          </p:cNvGrpSpPr>
          <p:nvPr/>
        </p:nvGrpSpPr>
        <p:grpSpPr bwMode="auto">
          <a:xfrm>
            <a:off x="4437063" y="2002632"/>
            <a:ext cx="457200" cy="1537097"/>
            <a:chOff x="2795" y="1682"/>
            <a:chExt cx="288" cy="1291"/>
          </a:xfrm>
        </p:grpSpPr>
        <p:sp>
          <p:nvSpPr>
            <p:cNvPr id="387093" name="Freeform 21"/>
            <p:cNvSpPr>
              <a:spLocks/>
            </p:cNvSpPr>
            <p:nvPr/>
          </p:nvSpPr>
          <p:spPr bwMode="auto">
            <a:xfrm>
              <a:off x="2795" y="1682"/>
              <a:ext cx="272" cy="1291"/>
            </a:xfrm>
            <a:custGeom>
              <a:avLst/>
              <a:gdLst>
                <a:gd name="T0" fmla="*/ 5 w 272"/>
                <a:gd name="T1" fmla="*/ 785 h 815"/>
                <a:gd name="T2" fmla="*/ 154 w 272"/>
                <a:gd name="T3" fmla="*/ 785 h 815"/>
                <a:gd name="T4" fmla="*/ 250 w 272"/>
                <a:gd name="T5" fmla="*/ 662 h 815"/>
                <a:gd name="T6" fmla="*/ 272 w 272"/>
                <a:gd name="T7" fmla="*/ 540 h 815"/>
                <a:gd name="T8" fmla="*/ 266 w 272"/>
                <a:gd name="T9" fmla="*/ 262 h 815"/>
                <a:gd name="T10" fmla="*/ 245 w 272"/>
                <a:gd name="T11" fmla="*/ 161 h 815"/>
                <a:gd name="T12" fmla="*/ 176 w 272"/>
                <a:gd name="T13" fmla="*/ 60 h 815"/>
                <a:gd name="T14" fmla="*/ 112 w 272"/>
                <a:gd name="T15" fmla="*/ 1 h 815"/>
                <a:gd name="T16" fmla="*/ 16 w 272"/>
                <a:gd name="T17" fmla="*/ 6 h 815"/>
                <a:gd name="T18" fmla="*/ 5 w 272"/>
                <a:gd name="T19" fmla="*/ 22 h 815"/>
                <a:gd name="T20" fmla="*/ 0 w 272"/>
                <a:gd name="T21" fmla="*/ 2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2" h="815">
                  <a:moveTo>
                    <a:pt x="5" y="785"/>
                  </a:moveTo>
                  <a:cubicBezTo>
                    <a:pt x="49" y="815"/>
                    <a:pt x="105" y="797"/>
                    <a:pt x="154" y="785"/>
                  </a:cubicBezTo>
                  <a:cubicBezTo>
                    <a:pt x="192" y="749"/>
                    <a:pt x="222" y="706"/>
                    <a:pt x="250" y="662"/>
                  </a:cubicBezTo>
                  <a:cubicBezTo>
                    <a:pt x="255" y="620"/>
                    <a:pt x="257" y="580"/>
                    <a:pt x="272" y="540"/>
                  </a:cubicBezTo>
                  <a:cubicBezTo>
                    <a:pt x="270" y="447"/>
                    <a:pt x="269" y="355"/>
                    <a:pt x="266" y="262"/>
                  </a:cubicBezTo>
                  <a:cubicBezTo>
                    <a:pt x="265" y="229"/>
                    <a:pt x="264" y="188"/>
                    <a:pt x="245" y="161"/>
                  </a:cubicBezTo>
                  <a:cubicBezTo>
                    <a:pt x="233" y="121"/>
                    <a:pt x="206" y="90"/>
                    <a:pt x="176" y="60"/>
                  </a:cubicBezTo>
                  <a:cubicBezTo>
                    <a:pt x="164" y="28"/>
                    <a:pt x="143" y="11"/>
                    <a:pt x="112" y="1"/>
                  </a:cubicBezTo>
                  <a:cubicBezTo>
                    <a:pt x="80" y="3"/>
                    <a:pt x="47" y="0"/>
                    <a:pt x="16" y="6"/>
                  </a:cubicBezTo>
                  <a:cubicBezTo>
                    <a:pt x="10" y="7"/>
                    <a:pt x="10" y="17"/>
                    <a:pt x="5" y="22"/>
                  </a:cubicBezTo>
                  <a:cubicBezTo>
                    <a:pt x="4" y="23"/>
                    <a:pt x="2" y="22"/>
                    <a:pt x="0" y="2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094" name="Freeform 22"/>
            <p:cNvSpPr>
              <a:spLocks/>
            </p:cNvSpPr>
            <p:nvPr/>
          </p:nvSpPr>
          <p:spPr bwMode="auto">
            <a:xfrm>
              <a:off x="3035" y="2501"/>
              <a:ext cx="48" cy="64"/>
            </a:xfrm>
            <a:custGeom>
              <a:avLst/>
              <a:gdLst>
                <a:gd name="T0" fmla="*/ 0 w 48"/>
                <a:gd name="T1" fmla="*/ 48 h 64"/>
                <a:gd name="T2" fmla="*/ 32 w 48"/>
                <a:gd name="T3" fmla="*/ 0 h 64"/>
                <a:gd name="T4" fmla="*/ 37 w 48"/>
                <a:gd name="T5" fmla="*/ 27 h 64"/>
                <a:gd name="T6" fmla="*/ 48 w 48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64">
                  <a:moveTo>
                    <a:pt x="0" y="48"/>
                  </a:moveTo>
                  <a:cubicBezTo>
                    <a:pt x="11" y="30"/>
                    <a:pt x="25" y="20"/>
                    <a:pt x="32" y="0"/>
                  </a:cubicBezTo>
                  <a:cubicBezTo>
                    <a:pt x="34" y="9"/>
                    <a:pt x="35" y="18"/>
                    <a:pt x="37" y="27"/>
                  </a:cubicBezTo>
                  <a:cubicBezTo>
                    <a:pt x="40" y="39"/>
                    <a:pt x="48" y="64"/>
                    <a:pt x="48" y="6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7095" name="Line 23"/>
          <p:cNvSpPr>
            <a:spLocks noChangeShapeType="1"/>
          </p:cNvSpPr>
          <p:nvPr/>
        </p:nvSpPr>
        <p:spPr bwMode="auto">
          <a:xfrm flipH="1" flipV="1">
            <a:off x="4572000" y="2571750"/>
            <a:ext cx="1670050" cy="341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096" name="Text Box 24"/>
          <p:cNvSpPr txBox="1">
            <a:spLocks noChangeArrowheads="1"/>
          </p:cNvSpPr>
          <p:nvPr/>
        </p:nvSpPr>
        <p:spPr bwMode="auto">
          <a:xfrm>
            <a:off x="322264" y="748904"/>
            <a:ext cx="2428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0"/>
              <a:t>Typical M2M Application Flow</a:t>
            </a:r>
          </a:p>
        </p:txBody>
      </p:sp>
      <p:sp>
        <p:nvSpPr>
          <p:cNvPr id="387099" name="Text Box 27"/>
          <p:cNvSpPr txBox="1">
            <a:spLocks noChangeArrowheads="1"/>
          </p:cNvSpPr>
          <p:nvPr/>
        </p:nvSpPr>
        <p:spPr bwMode="auto">
          <a:xfrm>
            <a:off x="2978150" y="3140869"/>
            <a:ext cx="1600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0"/>
              <a:t>App Process Frames</a:t>
            </a:r>
          </a:p>
        </p:txBody>
      </p:sp>
      <p:sp>
        <p:nvSpPr>
          <p:cNvPr id="387100" name="Text Box 28"/>
          <p:cNvSpPr txBox="1">
            <a:spLocks noChangeArrowheads="1"/>
          </p:cNvSpPr>
          <p:nvPr/>
        </p:nvSpPr>
        <p:spPr bwMode="auto">
          <a:xfrm>
            <a:off x="322264" y="2970610"/>
            <a:ext cx="25796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/>
              <a:t>Note: </a:t>
            </a:r>
          </a:p>
          <a:p>
            <a:pPr>
              <a:spcBef>
                <a:spcPct val="50000"/>
              </a:spcBef>
            </a:pPr>
            <a:r>
              <a:rPr lang="en-US" altLang="en-US" sz="1050" b="0" dirty="0"/>
              <a:t>1. Start/stop not needed as the operation starts as soon as a buffer is queued for processing and is returned as soon as a buffer is processed</a:t>
            </a:r>
          </a:p>
          <a:p>
            <a:pPr>
              <a:spcBef>
                <a:spcPct val="50000"/>
              </a:spcBef>
            </a:pPr>
            <a:r>
              <a:rPr lang="en-US" altLang="en-US" sz="1050" b="0" dirty="0"/>
              <a:t>2. Priming of buffers is not a must in a typical M2M driver as most M2M driver can start processing with one buffer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FBBD5896-7B10-4CB4-B579-2347BF83553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Understanding FVID2 – Multiple Frames Per Request Feature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This feature supports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Multi-window display (Multiple buffers belonging to one stream)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Multiplexed capture (Multiple buffers belonging to multiple streams)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Multiple M2M request per call (Multiple request belonging to multiple streams/channels)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FVID2 Frame -&gt; one buffer/request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FVID2 </a:t>
            </a:r>
            <a:r>
              <a:rPr lang="en-US" altLang="en-US" sz="1600" dirty="0" err="1"/>
              <a:t>FrameList</a:t>
            </a:r>
            <a:r>
              <a:rPr lang="en-US" altLang="en-US" sz="1600" dirty="0"/>
              <a:t> -&gt; Multiple buffers/requests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FVID2_FrameList contains an array of FVID2_Frame pointers whose size if fixed at 64 in the current implementation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 err="1" smtClean="0">
                <a:latin typeface="Courier New" pitchFamily="49" charset="0"/>
              </a:rPr>
              <a:t>typedef</a:t>
            </a:r>
            <a:r>
              <a:rPr lang="en-US" altLang="en-US" sz="600" dirty="0" smtClean="0">
                <a:latin typeface="Courier New" pitchFamily="49" charset="0"/>
              </a:rPr>
              <a:t> </a:t>
            </a:r>
            <a:r>
              <a:rPr lang="en-US" altLang="en-US" sz="600" dirty="0" err="1">
                <a:latin typeface="Courier New" pitchFamily="49" charset="0"/>
              </a:rPr>
              <a:t>struct</a:t>
            </a:r>
            <a:r>
              <a:rPr lang="en-US" altLang="en-US" sz="600" dirty="0">
                <a:latin typeface="Courier New" pitchFamily="49" charset="0"/>
              </a:rPr>
              <a:t> FVID2_Frame_t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</a:t>
            </a:r>
            <a:r>
              <a:rPr lang="en-US" altLang="en-US" sz="600" dirty="0" err="1">
                <a:latin typeface="Courier New" pitchFamily="49" charset="0"/>
              </a:rPr>
              <a:t>Ptr</a:t>
            </a:r>
            <a:r>
              <a:rPr lang="en-US" altLang="en-US" sz="600" dirty="0">
                <a:latin typeface="Courier New" pitchFamily="49" charset="0"/>
              </a:rPr>
              <a:t>                 </a:t>
            </a:r>
            <a:r>
              <a:rPr lang="en-US" altLang="en-US" sz="600" dirty="0" err="1">
                <a:latin typeface="Courier New" pitchFamily="49" charset="0"/>
              </a:rPr>
              <a:t>addr</a:t>
            </a:r>
            <a:r>
              <a:rPr lang="en-US" altLang="en-US" sz="600" dirty="0">
                <a:latin typeface="Courier New" pitchFamily="49" charset="0"/>
              </a:rPr>
              <a:t>[2][3];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UInt32              </a:t>
            </a:r>
            <a:r>
              <a:rPr lang="en-US" altLang="en-US" sz="600" dirty="0" err="1">
                <a:latin typeface="Courier New" pitchFamily="49" charset="0"/>
              </a:rPr>
              <a:t>channelNum</a:t>
            </a:r>
            <a:r>
              <a:rPr lang="en-US" altLang="en-US" sz="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/* Other members not shown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} FVID2_Frame;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 err="1">
                <a:latin typeface="Courier New" pitchFamily="49" charset="0"/>
              </a:rPr>
              <a:t>typedef</a:t>
            </a:r>
            <a:r>
              <a:rPr lang="en-US" altLang="en-US" sz="600" dirty="0">
                <a:latin typeface="Courier New" pitchFamily="49" charset="0"/>
              </a:rPr>
              <a:t> </a:t>
            </a:r>
            <a:r>
              <a:rPr lang="en-US" altLang="en-US" sz="600" dirty="0" err="1">
                <a:latin typeface="Courier New" pitchFamily="49" charset="0"/>
              </a:rPr>
              <a:t>struct</a:t>
            </a:r>
            <a:r>
              <a:rPr lang="en-US" altLang="en-US" sz="600" dirty="0">
                <a:latin typeface="Courier New" pitchFamily="49" charset="0"/>
              </a:rPr>
              <a:t> FVID2_FrameList_t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FVID2_Frame        *frames[64];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UInt32              </a:t>
            </a:r>
            <a:r>
              <a:rPr lang="en-US" altLang="en-US" sz="600" dirty="0" err="1">
                <a:latin typeface="Courier New" pitchFamily="49" charset="0"/>
              </a:rPr>
              <a:t>numFrames</a:t>
            </a:r>
            <a:r>
              <a:rPr lang="en-US" altLang="en-US" sz="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/* Other members not shown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} FVID2_FrameList;</a:t>
            </a:r>
          </a:p>
        </p:txBody>
      </p:sp>
      <p:grpSp>
        <p:nvGrpSpPr>
          <p:cNvPr id="357424" name="Group 48"/>
          <p:cNvGrpSpPr>
            <a:grpSpLocks/>
          </p:cNvGrpSpPr>
          <p:nvPr/>
        </p:nvGrpSpPr>
        <p:grpSpPr bwMode="auto">
          <a:xfrm>
            <a:off x="2838450" y="2616201"/>
            <a:ext cx="5010150" cy="1477566"/>
            <a:chOff x="1780" y="2240"/>
            <a:chExt cx="3156" cy="1241"/>
          </a:xfrm>
        </p:grpSpPr>
        <p:grpSp>
          <p:nvGrpSpPr>
            <p:cNvPr id="357423" name="Group 47"/>
            <p:cNvGrpSpPr>
              <a:grpSpLocks/>
            </p:cNvGrpSpPr>
            <p:nvPr/>
          </p:nvGrpSpPr>
          <p:grpSpPr bwMode="auto">
            <a:xfrm>
              <a:off x="1780" y="2240"/>
              <a:ext cx="3156" cy="1163"/>
              <a:chOff x="1780" y="2240"/>
              <a:chExt cx="3156" cy="1163"/>
            </a:xfrm>
          </p:grpSpPr>
          <p:sp>
            <p:nvSpPr>
              <p:cNvPr id="357403" name="Text Box 27"/>
              <p:cNvSpPr txBox="1">
                <a:spLocks noChangeArrowheads="1"/>
              </p:cNvSpPr>
              <p:nvPr/>
            </p:nvSpPr>
            <p:spPr bwMode="auto">
              <a:xfrm>
                <a:off x="2928" y="2351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Ptr 1</a:t>
                </a:r>
              </a:p>
            </p:txBody>
          </p:sp>
          <p:sp>
            <p:nvSpPr>
              <p:cNvPr id="357404" name="Text Box 28"/>
              <p:cNvSpPr txBox="1">
                <a:spLocks noChangeArrowheads="1"/>
              </p:cNvSpPr>
              <p:nvPr/>
            </p:nvSpPr>
            <p:spPr bwMode="auto">
              <a:xfrm>
                <a:off x="2928" y="2532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Ptr 2</a:t>
                </a:r>
              </a:p>
            </p:txBody>
          </p:sp>
          <p:sp>
            <p:nvSpPr>
              <p:cNvPr id="357405" name="Text Box 29"/>
              <p:cNvSpPr txBox="1">
                <a:spLocks noChangeArrowheads="1"/>
              </p:cNvSpPr>
              <p:nvPr/>
            </p:nvSpPr>
            <p:spPr bwMode="auto">
              <a:xfrm>
                <a:off x="2928" y="2711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 dirty="0" err="1"/>
                  <a:t>Ptr</a:t>
                </a:r>
                <a:r>
                  <a:rPr lang="en-US" altLang="en-US" sz="1200" b="0" dirty="0"/>
                  <a:t> 3</a:t>
                </a:r>
              </a:p>
            </p:txBody>
          </p:sp>
          <p:sp>
            <p:nvSpPr>
              <p:cNvPr id="357406" name="Text Box 30"/>
              <p:cNvSpPr txBox="1">
                <a:spLocks noChangeArrowheads="1"/>
              </p:cNvSpPr>
              <p:nvPr/>
            </p:nvSpPr>
            <p:spPr bwMode="auto">
              <a:xfrm>
                <a:off x="2928" y="2889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Ptr 4</a:t>
                </a:r>
              </a:p>
            </p:txBody>
          </p:sp>
          <p:sp>
            <p:nvSpPr>
              <p:cNvPr id="357407" name="Line 31"/>
              <p:cNvSpPr>
                <a:spLocks noChangeShapeType="1"/>
              </p:cNvSpPr>
              <p:nvPr/>
            </p:nvSpPr>
            <p:spPr bwMode="auto">
              <a:xfrm flipV="1">
                <a:off x="1828" y="2351"/>
                <a:ext cx="1100" cy="9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08" name="Text Box 32"/>
              <p:cNvSpPr txBox="1">
                <a:spLocks noChangeArrowheads="1"/>
              </p:cNvSpPr>
              <p:nvPr/>
            </p:nvSpPr>
            <p:spPr bwMode="auto">
              <a:xfrm>
                <a:off x="4075" y="2303"/>
                <a:ext cx="861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FVID2 Frame 1</a:t>
                </a:r>
              </a:p>
            </p:txBody>
          </p:sp>
          <p:sp>
            <p:nvSpPr>
              <p:cNvPr id="357409" name="Text Box 33"/>
              <p:cNvSpPr txBox="1">
                <a:spLocks noChangeArrowheads="1"/>
              </p:cNvSpPr>
              <p:nvPr/>
            </p:nvSpPr>
            <p:spPr bwMode="auto">
              <a:xfrm>
                <a:off x="4075" y="2555"/>
                <a:ext cx="861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FVID2 Frame 3</a:t>
                </a:r>
              </a:p>
            </p:txBody>
          </p:sp>
          <p:sp>
            <p:nvSpPr>
              <p:cNvPr id="357410" name="Text Box 34"/>
              <p:cNvSpPr txBox="1">
                <a:spLocks noChangeArrowheads="1"/>
              </p:cNvSpPr>
              <p:nvPr/>
            </p:nvSpPr>
            <p:spPr bwMode="auto">
              <a:xfrm>
                <a:off x="4075" y="2829"/>
                <a:ext cx="861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FVID2 Frame 2</a:t>
                </a:r>
              </a:p>
            </p:txBody>
          </p:sp>
          <p:sp>
            <p:nvSpPr>
              <p:cNvPr id="357411" name="Text Box 35"/>
              <p:cNvSpPr txBox="1">
                <a:spLocks noChangeArrowheads="1"/>
              </p:cNvSpPr>
              <p:nvPr/>
            </p:nvSpPr>
            <p:spPr bwMode="auto">
              <a:xfrm>
                <a:off x="4075" y="3128"/>
                <a:ext cx="861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FVID2 Frame 6</a:t>
                </a:r>
              </a:p>
            </p:txBody>
          </p:sp>
          <p:sp>
            <p:nvSpPr>
              <p:cNvPr id="357412" name="Line 36"/>
              <p:cNvSpPr>
                <a:spLocks noChangeShapeType="1"/>
              </p:cNvSpPr>
              <p:nvPr/>
            </p:nvSpPr>
            <p:spPr bwMode="auto">
              <a:xfrm flipV="1">
                <a:off x="3406" y="2303"/>
                <a:ext cx="669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13" name="Line 37"/>
              <p:cNvSpPr>
                <a:spLocks noChangeShapeType="1"/>
              </p:cNvSpPr>
              <p:nvPr/>
            </p:nvSpPr>
            <p:spPr bwMode="auto">
              <a:xfrm>
                <a:off x="3406" y="2590"/>
                <a:ext cx="6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14" name="Line 38"/>
              <p:cNvSpPr>
                <a:spLocks noChangeShapeType="1"/>
              </p:cNvSpPr>
              <p:nvPr/>
            </p:nvSpPr>
            <p:spPr bwMode="auto">
              <a:xfrm>
                <a:off x="3406" y="2829"/>
                <a:ext cx="6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15" name="Line 39"/>
              <p:cNvSpPr>
                <a:spLocks noChangeShapeType="1"/>
              </p:cNvSpPr>
              <p:nvPr/>
            </p:nvSpPr>
            <p:spPr bwMode="auto">
              <a:xfrm>
                <a:off x="3406" y="2973"/>
                <a:ext cx="669" cy="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16" name="AutoShape 40"/>
              <p:cNvSpPr>
                <a:spLocks/>
              </p:cNvSpPr>
              <p:nvPr/>
            </p:nvSpPr>
            <p:spPr bwMode="auto">
              <a:xfrm>
                <a:off x="2832" y="2351"/>
                <a:ext cx="48" cy="717"/>
              </a:xfrm>
              <a:prstGeom prst="leftBrace">
                <a:avLst>
                  <a:gd name="adj1" fmla="val 12447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17" name="Text Box 41"/>
              <p:cNvSpPr txBox="1">
                <a:spLocks noChangeArrowheads="1"/>
              </p:cNvSpPr>
              <p:nvPr/>
            </p:nvSpPr>
            <p:spPr bwMode="auto">
              <a:xfrm>
                <a:off x="2545" y="2637"/>
                <a:ext cx="43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400" b="0"/>
                  <a:t>4</a:t>
                </a:r>
              </a:p>
            </p:txBody>
          </p:sp>
          <p:sp>
            <p:nvSpPr>
              <p:cNvPr id="357418" name="Line 42"/>
              <p:cNvSpPr>
                <a:spLocks noChangeShapeType="1"/>
              </p:cNvSpPr>
              <p:nvPr/>
            </p:nvSpPr>
            <p:spPr bwMode="auto">
              <a:xfrm flipV="1">
                <a:off x="1876" y="2781"/>
                <a:ext cx="861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19" name="Freeform 43"/>
              <p:cNvSpPr>
                <a:spLocks/>
              </p:cNvSpPr>
              <p:nvPr/>
            </p:nvSpPr>
            <p:spPr bwMode="auto">
              <a:xfrm>
                <a:off x="1780" y="2240"/>
                <a:ext cx="3012" cy="446"/>
              </a:xfrm>
              <a:custGeom>
                <a:avLst/>
                <a:gdLst>
                  <a:gd name="T0" fmla="*/ 0 w 3012"/>
                  <a:gd name="T1" fmla="*/ 494 h 494"/>
                  <a:gd name="T2" fmla="*/ 479 w 3012"/>
                  <a:gd name="T3" fmla="*/ 159 h 494"/>
                  <a:gd name="T4" fmla="*/ 1482 w 3012"/>
                  <a:gd name="T5" fmla="*/ 16 h 494"/>
                  <a:gd name="T6" fmla="*/ 2630 w 3012"/>
                  <a:gd name="T7" fmla="*/ 64 h 494"/>
                  <a:gd name="T8" fmla="*/ 3012 w 3012"/>
                  <a:gd name="T9" fmla="*/ 111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2" h="494">
                    <a:moveTo>
                      <a:pt x="0" y="494"/>
                    </a:moveTo>
                    <a:cubicBezTo>
                      <a:pt x="116" y="366"/>
                      <a:pt x="232" y="239"/>
                      <a:pt x="479" y="159"/>
                    </a:cubicBezTo>
                    <a:cubicBezTo>
                      <a:pt x="726" y="79"/>
                      <a:pt x="1124" y="32"/>
                      <a:pt x="1482" y="16"/>
                    </a:cubicBezTo>
                    <a:cubicBezTo>
                      <a:pt x="1840" y="0"/>
                      <a:pt x="2375" y="48"/>
                      <a:pt x="2630" y="64"/>
                    </a:cubicBezTo>
                    <a:cubicBezTo>
                      <a:pt x="2885" y="80"/>
                      <a:pt x="2916" y="103"/>
                      <a:pt x="3012" y="1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7421" name="Text Box 45"/>
            <p:cNvSpPr txBox="1">
              <a:spLocks noChangeArrowheads="1"/>
            </p:cNvSpPr>
            <p:nvPr/>
          </p:nvSpPr>
          <p:spPr bwMode="auto">
            <a:xfrm>
              <a:off x="2928" y="3068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Unused</a:t>
              </a:r>
            </a:p>
          </p:txBody>
        </p:sp>
        <p:sp>
          <p:nvSpPr>
            <p:cNvPr id="357422" name="Text Box 46"/>
            <p:cNvSpPr txBox="1">
              <a:spLocks noChangeArrowheads="1"/>
            </p:cNvSpPr>
            <p:nvPr/>
          </p:nvSpPr>
          <p:spPr bwMode="auto">
            <a:xfrm>
              <a:off x="2928" y="3248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Unused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4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Understanding FVID2 – One Q, Multiple DQ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6" y="889397"/>
            <a:ext cx="8467725" cy="2024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Used in multiplexed capture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While priming, application submits buffers for all the channels using Queue call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Since multiplexed inputs could be asynchronous, capture could complete at different time for each of the inputs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Application wants to process the buffers as soon as they are captured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Hence they are de-queued immediately without waiting for other channels to complete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This will result in multiple </a:t>
            </a:r>
            <a:r>
              <a:rPr lang="en-US" altLang="en-US" sz="1400" dirty="0" err="1"/>
              <a:t>dequeue</a:t>
            </a:r>
            <a:r>
              <a:rPr lang="en-US" altLang="en-US" sz="1400" dirty="0"/>
              <a:t> for a single queue</a:t>
            </a:r>
          </a:p>
        </p:txBody>
      </p:sp>
      <p:grpSp>
        <p:nvGrpSpPr>
          <p:cNvPr id="361492" name="Group 20"/>
          <p:cNvGrpSpPr>
            <a:grpSpLocks/>
          </p:cNvGrpSpPr>
          <p:nvPr/>
        </p:nvGrpSpPr>
        <p:grpSpPr bwMode="auto">
          <a:xfrm>
            <a:off x="625475" y="2970609"/>
            <a:ext cx="7893050" cy="1591866"/>
            <a:chOff x="394" y="2495"/>
            <a:chExt cx="4972" cy="1337"/>
          </a:xfrm>
        </p:grpSpPr>
        <p:sp>
          <p:nvSpPr>
            <p:cNvPr id="361476" name="Line 4"/>
            <p:cNvSpPr>
              <a:spLocks noChangeShapeType="1"/>
            </p:cNvSpPr>
            <p:nvPr/>
          </p:nvSpPr>
          <p:spPr bwMode="auto">
            <a:xfrm>
              <a:off x="2976" y="2495"/>
              <a:ext cx="0" cy="1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77" name="Text Box 5"/>
            <p:cNvSpPr txBox="1">
              <a:spLocks noChangeArrowheads="1"/>
            </p:cNvSpPr>
            <p:nvPr/>
          </p:nvSpPr>
          <p:spPr bwMode="auto">
            <a:xfrm>
              <a:off x="1255" y="2495"/>
              <a:ext cx="1008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Queue buffers for N channels</a:t>
              </a:r>
            </a:p>
          </p:txBody>
        </p:sp>
        <p:sp>
          <p:nvSpPr>
            <p:cNvPr id="361478" name="Line 6"/>
            <p:cNvSpPr>
              <a:spLocks noChangeShapeType="1"/>
            </p:cNvSpPr>
            <p:nvPr/>
          </p:nvSpPr>
          <p:spPr bwMode="auto">
            <a:xfrm>
              <a:off x="2259" y="2638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79" name="Text Box 7"/>
            <p:cNvSpPr txBox="1">
              <a:spLocks noChangeArrowheads="1"/>
            </p:cNvSpPr>
            <p:nvPr/>
          </p:nvSpPr>
          <p:spPr bwMode="auto">
            <a:xfrm>
              <a:off x="3689" y="2591"/>
              <a:ext cx="1008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Capture completes for channels 1, 3, 6</a:t>
              </a:r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 flipH="1">
              <a:off x="2975" y="3021"/>
              <a:ext cx="6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2976" y="2832"/>
              <a:ext cx="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 dirty="0"/>
                <a:t>Callback</a:t>
              </a:r>
            </a:p>
          </p:txBody>
        </p:sp>
        <p:sp>
          <p:nvSpPr>
            <p:cNvPr id="361482" name="Text Box 10"/>
            <p:cNvSpPr txBox="1">
              <a:spLocks noChangeArrowheads="1"/>
            </p:cNvSpPr>
            <p:nvPr/>
          </p:nvSpPr>
          <p:spPr bwMode="auto">
            <a:xfrm>
              <a:off x="1255" y="2966"/>
              <a:ext cx="1008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DeQueue buffers for 3 channels (1, 3, 6)</a:t>
              </a:r>
            </a:p>
          </p:txBody>
        </p:sp>
        <p:sp>
          <p:nvSpPr>
            <p:cNvPr id="361483" name="Text Box 11"/>
            <p:cNvSpPr txBox="1">
              <a:spLocks noChangeArrowheads="1"/>
            </p:cNvSpPr>
            <p:nvPr/>
          </p:nvSpPr>
          <p:spPr bwMode="auto">
            <a:xfrm>
              <a:off x="3693" y="3109"/>
              <a:ext cx="1008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Capture completes for channels 2, 4</a:t>
              </a:r>
            </a:p>
          </p:txBody>
        </p:sp>
        <p:sp>
          <p:nvSpPr>
            <p:cNvPr id="361484" name="Line 12"/>
            <p:cNvSpPr>
              <a:spLocks noChangeShapeType="1"/>
            </p:cNvSpPr>
            <p:nvPr/>
          </p:nvSpPr>
          <p:spPr bwMode="auto">
            <a:xfrm>
              <a:off x="2259" y="3116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85" name="Line 13"/>
            <p:cNvSpPr>
              <a:spLocks noChangeShapeType="1"/>
            </p:cNvSpPr>
            <p:nvPr/>
          </p:nvSpPr>
          <p:spPr bwMode="auto">
            <a:xfrm flipH="1">
              <a:off x="2976" y="3470"/>
              <a:ext cx="6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86" name="Text Box 14"/>
            <p:cNvSpPr txBox="1">
              <a:spLocks noChangeArrowheads="1"/>
            </p:cNvSpPr>
            <p:nvPr/>
          </p:nvSpPr>
          <p:spPr bwMode="auto">
            <a:xfrm>
              <a:off x="2977" y="3276"/>
              <a:ext cx="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 dirty="0"/>
                <a:t>Callback</a:t>
              </a:r>
            </a:p>
          </p:txBody>
        </p:sp>
        <p:sp>
          <p:nvSpPr>
            <p:cNvPr id="361487" name="Text Box 15"/>
            <p:cNvSpPr txBox="1">
              <a:spLocks noChangeArrowheads="1"/>
            </p:cNvSpPr>
            <p:nvPr/>
          </p:nvSpPr>
          <p:spPr bwMode="auto">
            <a:xfrm>
              <a:off x="1255" y="3444"/>
              <a:ext cx="1008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DeQueue buffers for 2 channels (2, 4)</a:t>
              </a:r>
            </a:p>
          </p:txBody>
        </p:sp>
        <p:sp>
          <p:nvSpPr>
            <p:cNvPr id="361488" name="Line 16"/>
            <p:cNvSpPr>
              <a:spLocks noChangeShapeType="1"/>
            </p:cNvSpPr>
            <p:nvPr/>
          </p:nvSpPr>
          <p:spPr bwMode="auto">
            <a:xfrm>
              <a:off x="2259" y="3594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89" name="Text Box 17"/>
            <p:cNvSpPr txBox="1">
              <a:spLocks noChangeArrowheads="1"/>
            </p:cNvSpPr>
            <p:nvPr/>
          </p:nvSpPr>
          <p:spPr bwMode="auto">
            <a:xfrm>
              <a:off x="394" y="2973"/>
              <a:ext cx="6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Application</a:t>
              </a:r>
            </a:p>
          </p:txBody>
        </p: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4697" y="2991"/>
              <a:ext cx="6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Driver</a:t>
              </a:r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4883252F-A811-4393-9A71-1E883E70179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Understanding FVID2 – One Q, Multiple DQ Contd…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4" y="864394"/>
            <a:ext cx="8467725" cy="1593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How is this achieved?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Only frames are queued/</a:t>
            </a:r>
            <a:r>
              <a:rPr lang="en-US" altLang="en-US" sz="1200" dirty="0" err="1"/>
              <a:t>dequeued</a:t>
            </a:r>
            <a:r>
              <a:rPr lang="en-US" altLang="en-US" sz="1200" dirty="0"/>
              <a:t> in/from the driver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Frame list is not queued/</a:t>
            </a:r>
            <a:r>
              <a:rPr lang="en-US" altLang="en-US" sz="1200" dirty="0" err="1"/>
              <a:t>dequeued</a:t>
            </a:r>
            <a:endParaRPr lang="en-US" altLang="en-US" sz="1200" dirty="0"/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Frame list acts like a container to submit the frames to the driver in Queue call and take back the frames from the driver in </a:t>
            </a:r>
            <a:r>
              <a:rPr lang="en-US" altLang="en-US" sz="1200" dirty="0" err="1"/>
              <a:t>dequeue</a:t>
            </a:r>
            <a:r>
              <a:rPr lang="en-US" altLang="en-US" sz="1200" dirty="0"/>
              <a:t> call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For queue call, application is free to re-use the same frame list again without </a:t>
            </a:r>
            <a:r>
              <a:rPr lang="en-US" altLang="en-US" sz="1200" dirty="0" err="1"/>
              <a:t>dequeuing</a:t>
            </a:r>
            <a:endParaRPr lang="en-US" altLang="en-US" sz="1200" dirty="0"/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For </a:t>
            </a:r>
            <a:r>
              <a:rPr lang="en-US" altLang="en-US" sz="1200" dirty="0" err="1"/>
              <a:t>dequeue</a:t>
            </a:r>
            <a:r>
              <a:rPr lang="en-US" altLang="en-US" sz="1200" dirty="0"/>
              <a:t> call, the application has to provide the frame list to the driver and the driver copies the captured frame to the frame list</a:t>
            </a:r>
          </a:p>
        </p:txBody>
      </p:sp>
      <p:grpSp>
        <p:nvGrpSpPr>
          <p:cNvPr id="363658" name="Group 138"/>
          <p:cNvGrpSpPr>
            <a:grpSpLocks/>
          </p:cNvGrpSpPr>
          <p:nvPr/>
        </p:nvGrpSpPr>
        <p:grpSpPr bwMode="auto">
          <a:xfrm>
            <a:off x="398464" y="2401492"/>
            <a:ext cx="8651875" cy="2290763"/>
            <a:chOff x="251" y="2017"/>
            <a:chExt cx="5450" cy="1924"/>
          </a:xfrm>
        </p:grpSpPr>
        <p:pic>
          <p:nvPicPr>
            <p:cNvPr id="363659" name="Picture 139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" y="3423"/>
              <a:ext cx="956" cy="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660" name="Picture 140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" y="2180"/>
              <a:ext cx="956" cy="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3661" name="Line 141"/>
            <p:cNvSpPr>
              <a:spLocks noChangeShapeType="1"/>
            </p:cNvSpPr>
            <p:nvPr/>
          </p:nvSpPr>
          <p:spPr bwMode="auto">
            <a:xfrm>
              <a:off x="2689" y="2208"/>
              <a:ext cx="0" cy="1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662" name="Rectangle 142"/>
            <p:cNvSpPr>
              <a:spLocks noChangeArrowheads="1"/>
            </p:cNvSpPr>
            <p:nvPr/>
          </p:nvSpPr>
          <p:spPr bwMode="auto">
            <a:xfrm>
              <a:off x="1451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63" name="Rectangle 143"/>
            <p:cNvSpPr>
              <a:spLocks noChangeArrowheads="1"/>
            </p:cNvSpPr>
            <p:nvPr/>
          </p:nvSpPr>
          <p:spPr bwMode="auto">
            <a:xfrm>
              <a:off x="1590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64" name="Rectangle 144"/>
            <p:cNvSpPr>
              <a:spLocks noChangeArrowheads="1"/>
            </p:cNvSpPr>
            <p:nvPr/>
          </p:nvSpPr>
          <p:spPr bwMode="auto">
            <a:xfrm>
              <a:off x="1733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65" name="Rectangle 145"/>
            <p:cNvSpPr>
              <a:spLocks noChangeArrowheads="1"/>
            </p:cNvSpPr>
            <p:nvPr/>
          </p:nvSpPr>
          <p:spPr bwMode="auto">
            <a:xfrm>
              <a:off x="1876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66" name="Rectangle 146"/>
            <p:cNvSpPr>
              <a:spLocks noChangeArrowheads="1"/>
            </p:cNvSpPr>
            <p:nvPr/>
          </p:nvSpPr>
          <p:spPr bwMode="auto">
            <a:xfrm>
              <a:off x="3741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67" name="Rectangle 147"/>
            <p:cNvSpPr>
              <a:spLocks noChangeArrowheads="1"/>
            </p:cNvSpPr>
            <p:nvPr/>
          </p:nvSpPr>
          <p:spPr bwMode="auto">
            <a:xfrm>
              <a:off x="3880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68" name="Rectangle 148"/>
            <p:cNvSpPr>
              <a:spLocks noChangeArrowheads="1"/>
            </p:cNvSpPr>
            <p:nvPr/>
          </p:nvSpPr>
          <p:spPr bwMode="auto">
            <a:xfrm>
              <a:off x="4023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69" name="Rectangle 149"/>
            <p:cNvSpPr>
              <a:spLocks noChangeArrowheads="1"/>
            </p:cNvSpPr>
            <p:nvPr/>
          </p:nvSpPr>
          <p:spPr bwMode="auto">
            <a:xfrm>
              <a:off x="4166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70" name="Line 150"/>
            <p:cNvSpPr>
              <a:spLocks noChangeShapeType="1"/>
            </p:cNvSpPr>
            <p:nvPr/>
          </p:nvSpPr>
          <p:spPr bwMode="auto">
            <a:xfrm>
              <a:off x="431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71" name="Line 151"/>
            <p:cNvSpPr>
              <a:spLocks noChangeShapeType="1"/>
            </p:cNvSpPr>
            <p:nvPr/>
          </p:nvSpPr>
          <p:spPr bwMode="auto">
            <a:xfrm>
              <a:off x="3645" y="231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72" name="Rectangle 152"/>
            <p:cNvSpPr>
              <a:spLocks noChangeArrowheads="1"/>
            </p:cNvSpPr>
            <p:nvPr/>
          </p:nvSpPr>
          <p:spPr bwMode="auto">
            <a:xfrm>
              <a:off x="4410" y="2208"/>
              <a:ext cx="76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73" name="Line 153"/>
            <p:cNvSpPr>
              <a:spLocks noChangeShapeType="1"/>
            </p:cNvSpPr>
            <p:nvPr/>
          </p:nvSpPr>
          <p:spPr bwMode="auto">
            <a:xfrm>
              <a:off x="2115" y="2324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74" name="Text Box 154"/>
            <p:cNvSpPr txBox="1">
              <a:spLocks noChangeArrowheads="1"/>
            </p:cNvSpPr>
            <p:nvPr/>
          </p:nvSpPr>
          <p:spPr bwMode="auto">
            <a:xfrm>
              <a:off x="295" y="2370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FVID2 Queue</a:t>
              </a:r>
            </a:p>
          </p:txBody>
        </p:sp>
        <p:cxnSp>
          <p:nvCxnSpPr>
            <p:cNvPr id="363675" name="AutoShape 155"/>
            <p:cNvCxnSpPr>
              <a:cxnSpLocks noChangeShapeType="1"/>
              <a:stCxn id="363705" idx="2"/>
              <a:endCxn id="363706" idx="3"/>
            </p:cNvCxnSpPr>
            <p:nvPr/>
          </p:nvCxnSpPr>
          <p:spPr bwMode="auto">
            <a:xfrm rot="5400000">
              <a:off x="2542" y="2048"/>
              <a:ext cx="197" cy="105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676" name="Text Box 156"/>
            <p:cNvSpPr txBox="1">
              <a:spLocks noChangeArrowheads="1"/>
            </p:cNvSpPr>
            <p:nvPr/>
          </p:nvSpPr>
          <p:spPr bwMode="auto">
            <a:xfrm>
              <a:off x="1063" y="2035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Frame List - Filled</a:t>
              </a:r>
            </a:p>
          </p:txBody>
        </p:sp>
        <p:sp>
          <p:nvSpPr>
            <p:cNvPr id="363677" name="Text Box 157"/>
            <p:cNvSpPr txBox="1">
              <a:spLocks noChangeArrowheads="1"/>
            </p:cNvSpPr>
            <p:nvPr/>
          </p:nvSpPr>
          <p:spPr bwMode="auto">
            <a:xfrm>
              <a:off x="1446" y="2226"/>
              <a:ext cx="6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Frames</a:t>
              </a:r>
            </a:p>
          </p:txBody>
        </p:sp>
        <p:sp>
          <p:nvSpPr>
            <p:cNvPr id="363678" name="Text Box 158"/>
            <p:cNvSpPr txBox="1">
              <a:spLocks noChangeArrowheads="1"/>
            </p:cNvSpPr>
            <p:nvPr/>
          </p:nvSpPr>
          <p:spPr bwMode="auto">
            <a:xfrm>
              <a:off x="1111" y="2800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 dirty="0"/>
                <a:t>Frame List - Empty</a:t>
              </a:r>
            </a:p>
          </p:txBody>
        </p:sp>
        <p:sp>
          <p:nvSpPr>
            <p:cNvPr id="363679" name="Text Box 159"/>
            <p:cNvSpPr txBox="1">
              <a:spLocks noChangeArrowheads="1"/>
            </p:cNvSpPr>
            <p:nvPr/>
          </p:nvSpPr>
          <p:spPr bwMode="auto">
            <a:xfrm>
              <a:off x="4314" y="2017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Driver InQ</a:t>
              </a:r>
            </a:p>
          </p:txBody>
        </p:sp>
        <p:sp>
          <p:nvSpPr>
            <p:cNvPr id="363680" name="Text Box 160"/>
            <p:cNvSpPr txBox="1">
              <a:spLocks noChangeArrowheads="1"/>
            </p:cNvSpPr>
            <p:nvPr/>
          </p:nvSpPr>
          <p:spPr bwMode="auto">
            <a:xfrm>
              <a:off x="3741" y="2226"/>
              <a:ext cx="6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Frames</a:t>
              </a:r>
            </a:p>
          </p:txBody>
        </p:sp>
        <p:sp>
          <p:nvSpPr>
            <p:cNvPr id="363681" name="Rectangle 161"/>
            <p:cNvSpPr>
              <a:spLocks noChangeArrowheads="1"/>
            </p:cNvSpPr>
            <p:nvPr/>
          </p:nvSpPr>
          <p:spPr bwMode="auto">
            <a:xfrm>
              <a:off x="4889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82" name="Rectangle 162"/>
            <p:cNvSpPr>
              <a:spLocks noChangeArrowheads="1"/>
            </p:cNvSpPr>
            <p:nvPr/>
          </p:nvSpPr>
          <p:spPr bwMode="auto">
            <a:xfrm>
              <a:off x="5032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83" name="Rectangle 163"/>
            <p:cNvSpPr>
              <a:spLocks noChangeArrowheads="1"/>
            </p:cNvSpPr>
            <p:nvPr/>
          </p:nvSpPr>
          <p:spPr bwMode="auto">
            <a:xfrm>
              <a:off x="4602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84" name="Rectangle 164"/>
            <p:cNvSpPr>
              <a:spLocks noChangeArrowheads="1"/>
            </p:cNvSpPr>
            <p:nvPr/>
          </p:nvSpPr>
          <p:spPr bwMode="auto">
            <a:xfrm>
              <a:off x="4745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85" name="Rectangle 165"/>
            <p:cNvSpPr>
              <a:spLocks noChangeArrowheads="1"/>
            </p:cNvSpPr>
            <p:nvPr/>
          </p:nvSpPr>
          <p:spPr bwMode="auto">
            <a:xfrm>
              <a:off x="4458" y="2256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86" name="Text Box 166"/>
            <p:cNvSpPr txBox="1">
              <a:spLocks noChangeArrowheads="1"/>
            </p:cNvSpPr>
            <p:nvPr/>
          </p:nvSpPr>
          <p:spPr bwMode="auto">
            <a:xfrm>
              <a:off x="4458" y="2226"/>
              <a:ext cx="7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Pend Frames</a:t>
              </a:r>
            </a:p>
          </p:txBody>
        </p:sp>
        <p:sp>
          <p:nvSpPr>
            <p:cNvPr id="363687" name="Rectangle 167"/>
            <p:cNvSpPr>
              <a:spLocks noChangeArrowheads="1"/>
            </p:cNvSpPr>
            <p:nvPr/>
          </p:nvSpPr>
          <p:spPr bwMode="auto">
            <a:xfrm>
              <a:off x="4458" y="3116"/>
              <a:ext cx="76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88" name="Text Box 168"/>
            <p:cNvSpPr txBox="1">
              <a:spLocks noChangeArrowheads="1"/>
            </p:cNvSpPr>
            <p:nvPr/>
          </p:nvSpPr>
          <p:spPr bwMode="auto">
            <a:xfrm>
              <a:off x="4362" y="2925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Driver OutQ</a:t>
              </a:r>
            </a:p>
          </p:txBody>
        </p:sp>
        <p:sp>
          <p:nvSpPr>
            <p:cNvPr id="363689" name="Rectangle 169"/>
            <p:cNvSpPr>
              <a:spLocks noChangeArrowheads="1"/>
            </p:cNvSpPr>
            <p:nvPr/>
          </p:nvSpPr>
          <p:spPr bwMode="auto">
            <a:xfrm>
              <a:off x="4602" y="3164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90" name="Rectangle 170"/>
            <p:cNvSpPr>
              <a:spLocks noChangeArrowheads="1"/>
            </p:cNvSpPr>
            <p:nvPr/>
          </p:nvSpPr>
          <p:spPr bwMode="auto">
            <a:xfrm>
              <a:off x="4458" y="3164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91" name="Text Box 171"/>
            <p:cNvSpPr txBox="1">
              <a:spLocks noChangeArrowheads="1"/>
            </p:cNvSpPr>
            <p:nvPr/>
          </p:nvSpPr>
          <p:spPr bwMode="auto">
            <a:xfrm>
              <a:off x="4410" y="3135"/>
              <a:ext cx="7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Done Frames</a:t>
              </a:r>
            </a:p>
          </p:txBody>
        </p:sp>
        <p:cxnSp>
          <p:nvCxnSpPr>
            <p:cNvPr id="363692" name="AutoShape 172"/>
            <p:cNvCxnSpPr>
              <a:cxnSpLocks noChangeShapeType="1"/>
              <a:stCxn id="363686" idx="3"/>
              <a:endCxn id="363687" idx="3"/>
            </p:cNvCxnSpPr>
            <p:nvPr/>
          </p:nvCxnSpPr>
          <p:spPr bwMode="auto">
            <a:xfrm>
              <a:off x="5175" y="2343"/>
              <a:ext cx="48" cy="893"/>
            </a:xfrm>
            <a:prstGeom prst="bentConnector3">
              <a:avLst>
                <a:gd name="adj1" fmla="val 4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693" name="Text Box 173"/>
            <p:cNvSpPr txBox="1">
              <a:spLocks noChangeArrowheads="1"/>
            </p:cNvSpPr>
            <p:nvPr/>
          </p:nvSpPr>
          <p:spPr bwMode="auto">
            <a:xfrm>
              <a:off x="5032" y="2638"/>
              <a:ext cx="6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Completion</a:t>
              </a:r>
            </a:p>
          </p:txBody>
        </p:sp>
        <p:sp>
          <p:nvSpPr>
            <p:cNvPr id="363694" name="Line 174"/>
            <p:cNvSpPr>
              <a:spLocks noChangeShapeType="1"/>
            </p:cNvSpPr>
            <p:nvPr/>
          </p:nvSpPr>
          <p:spPr bwMode="auto">
            <a:xfrm flipH="1">
              <a:off x="2689" y="2925"/>
              <a:ext cx="2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95" name="Text Box 175"/>
            <p:cNvSpPr txBox="1">
              <a:spLocks noChangeArrowheads="1"/>
            </p:cNvSpPr>
            <p:nvPr/>
          </p:nvSpPr>
          <p:spPr bwMode="auto">
            <a:xfrm>
              <a:off x="2637" y="2781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Callback</a:t>
              </a:r>
            </a:p>
          </p:txBody>
        </p:sp>
        <p:sp>
          <p:nvSpPr>
            <p:cNvPr id="363696" name="Text Box 176"/>
            <p:cNvSpPr txBox="1">
              <a:spLocks noChangeArrowheads="1"/>
            </p:cNvSpPr>
            <p:nvPr/>
          </p:nvSpPr>
          <p:spPr bwMode="auto">
            <a:xfrm>
              <a:off x="251" y="3230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FVID2 Dequeue</a:t>
              </a:r>
            </a:p>
          </p:txBody>
        </p:sp>
        <p:sp>
          <p:nvSpPr>
            <p:cNvPr id="363697" name="Text Box 177"/>
            <p:cNvSpPr txBox="1">
              <a:spLocks noChangeArrowheads="1"/>
            </p:cNvSpPr>
            <p:nvPr/>
          </p:nvSpPr>
          <p:spPr bwMode="auto">
            <a:xfrm>
              <a:off x="1111" y="2961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Frame List - Empty</a:t>
              </a:r>
            </a:p>
          </p:txBody>
        </p:sp>
        <p:sp>
          <p:nvSpPr>
            <p:cNvPr id="363698" name="Line 178"/>
            <p:cNvSpPr>
              <a:spLocks noChangeShapeType="1"/>
            </p:cNvSpPr>
            <p:nvPr/>
          </p:nvSpPr>
          <p:spPr bwMode="auto">
            <a:xfrm>
              <a:off x="2115" y="3260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99" name="Line 179"/>
            <p:cNvSpPr>
              <a:spLocks noChangeShapeType="1"/>
            </p:cNvSpPr>
            <p:nvPr/>
          </p:nvSpPr>
          <p:spPr bwMode="auto">
            <a:xfrm flipH="1">
              <a:off x="3645" y="3212"/>
              <a:ext cx="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700" name="Rectangle 180"/>
            <p:cNvSpPr>
              <a:spLocks noChangeArrowheads="1"/>
            </p:cNvSpPr>
            <p:nvPr/>
          </p:nvSpPr>
          <p:spPr bwMode="auto">
            <a:xfrm>
              <a:off x="1685" y="3499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701" name="Rectangle 181"/>
            <p:cNvSpPr>
              <a:spLocks noChangeArrowheads="1"/>
            </p:cNvSpPr>
            <p:nvPr/>
          </p:nvSpPr>
          <p:spPr bwMode="auto">
            <a:xfrm>
              <a:off x="1542" y="3499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702" name="Text Box 182"/>
            <p:cNvSpPr txBox="1">
              <a:spLocks noChangeArrowheads="1"/>
            </p:cNvSpPr>
            <p:nvPr/>
          </p:nvSpPr>
          <p:spPr bwMode="auto">
            <a:xfrm>
              <a:off x="1398" y="3499"/>
              <a:ext cx="7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Done Frames</a:t>
              </a:r>
            </a:p>
          </p:txBody>
        </p:sp>
        <p:cxnSp>
          <p:nvCxnSpPr>
            <p:cNvPr id="363703" name="AutoShape 183"/>
            <p:cNvCxnSpPr>
              <a:cxnSpLocks noChangeShapeType="1"/>
              <a:stCxn id="363708" idx="2"/>
              <a:endCxn id="363702" idx="3"/>
            </p:cNvCxnSpPr>
            <p:nvPr/>
          </p:nvCxnSpPr>
          <p:spPr bwMode="auto">
            <a:xfrm rot="5400000">
              <a:off x="2525" y="2973"/>
              <a:ext cx="232" cy="105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704" name="Text Box 184"/>
            <p:cNvSpPr txBox="1">
              <a:spLocks noChangeArrowheads="1"/>
            </p:cNvSpPr>
            <p:nvPr/>
          </p:nvSpPr>
          <p:spPr bwMode="auto">
            <a:xfrm>
              <a:off x="1111" y="3708"/>
              <a:ext cx="11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Frame List - Completed</a:t>
              </a:r>
            </a:p>
          </p:txBody>
        </p:sp>
        <p:pic>
          <p:nvPicPr>
            <p:cNvPr id="363705" name="Picture 185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" y="2160"/>
              <a:ext cx="956" cy="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706" name="Picture 186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" y="2514"/>
              <a:ext cx="956" cy="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707" name="Picture 187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" y="3116"/>
              <a:ext cx="956" cy="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708" name="Picture 188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" y="3068"/>
              <a:ext cx="956" cy="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50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170B-72E4-4F7E-B146-15957D30EA7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– M2M Interface</a:t>
            </a:r>
          </a:p>
        </p:txBody>
      </p:sp>
      <p:graphicFrame>
        <p:nvGraphicFramePr>
          <p:cNvPr id="362557" name="Group 61"/>
          <p:cNvGraphicFramePr>
            <a:graphicFrameLocks noGrp="1"/>
          </p:cNvGraphicFramePr>
          <p:nvPr>
            <p:ph sz="half" idx="2"/>
          </p:nvPr>
        </p:nvGraphicFramePr>
        <p:xfrm>
          <a:off x="549275" y="807244"/>
          <a:ext cx="7589838" cy="1140621"/>
        </p:xfrm>
        <a:graphic>
          <a:graphicData uri="http://schemas.openxmlformats.org/drawingml/2006/table">
            <a:tbl>
              <a:tblPr/>
              <a:tblGrid>
                <a:gridCol w="4629150"/>
                <a:gridCol w="2960688"/>
              </a:tblGrid>
              <a:tr h="398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 M2M Driver Requirements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Covered already by FVID2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Non-blocking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Callbacks supported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 multiple request per call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Frame List supports this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 multiple inputs and multiple outputs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covered now!!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2536" name="Picture 40" descr="MCj04347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1546622"/>
            <a:ext cx="204788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2562" name="Group 66"/>
          <p:cNvGrpSpPr>
            <a:grpSpLocks/>
          </p:cNvGrpSpPr>
          <p:nvPr/>
        </p:nvGrpSpPr>
        <p:grpSpPr bwMode="auto">
          <a:xfrm>
            <a:off x="1447800" y="2401491"/>
            <a:ext cx="5703888" cy="910828"/>
            <a:chOff x="912" y="2017"/>
            <a:chExt cx="3593" cy="765"/>
          </a:xfrm>
        </p:grpSpPr>
        <p:sp>
          <p:nvSpPr>
            <p:cNvPr id="362543" name="Rectangle 47"/>
            <p:cNvSpPr>
              <a:spLocks noChangeArrowheads="1"/>
            </p:cNvSpPr>
            <p:nvPr/>
          </p:nvSpPr>
          <p:spPr bwMode="auto">
            <a:xfrm>
              <a:off x="2398" y="2017"/>
              <a:ext cx="765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0"/>
                <a:t>Hypothetical</a:t>
              </a:r>
            </a:p>
            <a:p>
              <a:pPr algn="ctr"/>
              <a:r>
                <a:rPr lang="en-US" altLang="en-US" sz="1200" b="0"/>
                <a:t>M2M </a:t>
              </a:r>
            </a:p>
            <a:p>
              <a:pPr algn="ctr"/>
              <a:r>
                <a:rPr lang="en-US" altLang="en-US" sz="1200" b="0"/>
                <a:t>Hardware</a:t>
              </a:r>
            </a:p>
          </p:txBody>
        </p:sp>
        <p:sp>
          <p:nvSpPr>
            <p:cNvPr id="362544" name="Line 48"/>
            <p:cNvSpPr>
              <a:spLocks noChangeShapeType="1"/>
            </p:cNvSpPr>
            <p:nvPr/>
          </p:nvSpPr>
          <p:spPr bwMode="auto">
            <a:xfrm>
              <a:off x="1824" y="2161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6" name="Line 50"/>
            <p:cNvSpPr>
              <a:spLocks noChangeShapeType="1"/>
            </p:cNvSpPr>
            <p:nvPr/>
          </p:nvSpPr>
          <p:spPr bwMode="auto">
            <a:xfrm>
              <a:off x="1824" y="2352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7" name="Line 51"/>
            <p:cNvSpPr>
              <a:spLocks noChangeShapeType="1"/>
            </p:cNvSpPr>
            <p:nvPr/>
          </p:nvSpPr>
          <p:spPr bwMode="auto">
            <a:xfrm>
              <a:off x="1824" y="2639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8" name="Line 52"/>
            <p:cNvSpPr>
              <a:spLocks noChangeShapeType="1"/>
            </p:cNvSpPr>
            <p:nvPr/>
          </p:nvSpPr>
          <p:spPr bwMode="auto">
            <a:xfrm>
              <a:off x="3163" y="2161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49" name="Line 53"/>
            <p:cNvSpPr>
              <a:spLocks noChangeShapeType="1"/>
            </p:cNvSpPr>
            <p:nvPr/>
          </p:nvSpPr>
          <p:spPr bwMode="auto">
            <a:xfrm>
              <a:off x="3163" y="2256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0" name="Line 54"/>
            <p:cNvSpPr>
              <a:spLocks noChangeShapeType="1"/>
            </p:cNvSpPr>
            <p:nvPr/>
          </p:nvSpPr>
          <p:spPr bwMode="auto">
            <a:xfrm>
              <a:off x="3163" y="2352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1" name="Line 55"/>
            <p:cNvSpPr>
              <a:spLocks noChangeShapeType="1"/>
            </p:cNvSpPr>
            <p:nvPr/>
          </p:nvSpPr>
          <p:spPr bwMode="auto">
            <a:xfrm>
              <a:off x="3163" y="2639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2" name="Line 56"/>
            <p:cNvSpPr>
              <a:spLocks noChangeShapeType="1"/>
            </p:cNvSpPr>
            <p:nvPr/>
          </p:nvSpPr>
          <p:spPr bwMode="auto">
            <a:xfrm>
              <a:off x="3163" y="2447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3" name="AutoShape 57"/>
            <p:cNvSpPr>
              <a:spLocks/>
            </p:cNvSpPr>
            <p:nvPr/>
          </p:nvSpPr>
          <p:spPr bwMode="auto">
            <a:xfrm>
              <a:off x="1728" y="2161"/>
              <a:ext cx="48" cy="478"/>
            </a:xfrm>
            <a:prstGeom prst="leftBrace">
              <a:avLst>
                <a:gd name="adj1" fmla="val 82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4" name="AutoShape 58"/>
            <p:cNvSpPr>
              <a:spLocks/>
            </p:cNvSpPr>
            <p:nvPr/>
          </p:nvSpPr>
          <p:spPr bwMode="auto">
            <a:xfrm>
              <a:off x="3784" y="2161"/>
              <a:ext cx="48" cy="478"/>
            </a:xfrm>
            <a:prstGeom prst="rightBrace">
              <a:avLst>
                <a:gd name="adj1" fmla="val 82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55" name="Text Box 59"/>
            <p:cNvSpPr txBox="1">
              <a:spLocks noChangeArrowheads="1"/>
            </p:cNvSpPr>
            <p:nvPr/>
          </p:nvSpPr>
          <p:spPr bwMode="auto">
            <a:xfrm>
              <a:off x="912" y="2322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N Inputs</a:t>
              </a:r>
            </a:p>
          </p:txBody>
        </p:sp>
        <p:sp>
          <p:nvSpPr>
            <p:cNvPr id="362556" name="Text Box 60"/>
            <p:cNvSpPr txBox="1">
              <a:spLocks noChangeArrowheads="1"/>
            </p:cNvSpPr>
            <p:nvPr/>
          </p:nvSpPr>
          <p:spPr bwMode="auto">
            <a:xfrm>
              <a:off x="3641" y="2304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M Outputs</a:t>
              </a:r>
            </a:p>
          </p:txBody>
        </p:sp>
      </p:grpSp>
      <p:pic>
        <p:nvPicPr>
          <p:cNvPr id="362558" name="Picture 62" descr="MCj04347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4" y="1783556"/>
            <a:ext cx="204787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559" name="Picture 63" descr="MCj04347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9" y="1271588"/>
            <a:ext cx="204787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353C21D5-D245-4184-AE8C-F160939A1BD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Understanding FVID2 – M2M Interface Contd…</a:t>
            </a:r>
          </a:p>
        </p:txBody>
      </p:sp>
      <p:sp>
        <p:nvSpPr>
          <p:cNvPr id="369701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333376" y="889397"/>
            <a:ext cx="8467725" cy="356115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050" dirty="0"/>
              <a:t>FVID2 </a:t>
            </a:r>
            <a:r>
              <a:rPr lang="en-US" altLang="en-US" sz="1050" dirty="0" err="1"/>
              <a:t>FrameList</a:t>
            </a:r>
            <a:r>
              <a:rPr lang="en-US" altLang="en-US" sz="1050" dirty="0"/>
              <a:t> -&gt; Multiple buffers/requests per input/output</a:t>
            </a:r>
          </a:p>
          <a:p>
            <a:pPr>
              <a:lnSpc>
                <a:spcPct val="80000"/>
              </a:lnSpc>
            </a:pPr>
            <a:r>
              <a:rPr lang="en-US" altLang="en-US" sz="1050" dirty="0"/>
              <a:t>FVID2_ProcessList -&gt; Multiple input and </a:t>
            </a:r>
            <a:r>
              <a:rPr lang="en-US" altLang="en-US" sz="1050" dirty="0">
                <a:solidFill>
                  <a:schemeClr val="tx2"/>
                </a:solidFill>
              </a:rPr>
              <a:t>multiple output</a:t>
            </a:r>
            <a:r>
              <a:rPr lang="en-US" altLang="en-US" sz="1050" dirty="0"/>
              <a:t> which in turn could contain multiple requests</a:t>
            </a:r>
          </a:p>
          <a:p>
            <a:pPr>
              <a:lnSpc>
                <a:spcPct val="80000"/>
              </a:lnSpc>
            </a:pPr>
            <a:r>
              <a:rPr lang="en-US" altLang="en-US" sz="1050" dirty="0"/>
              <a:t>FVID2_ProcessList contains an array of FVID2_FrameList pointers for both input streams and output streams separately</a:t>
            </a:r>
          </a:p>
          <a:p>
            <a:pPr>
              <a:lnSpc>
                <a:spcPct val="80000"/>
              </a:lnSpc>
            </a:pPr>
            <a:r>
              <a:rPr lang="en-US" altLang="en-US" sz="1050" dirty="0"/>
              <a:t>Two more new APIs – FVID2_processFrames(), FVID2_getProcessedFrames() instead of FVID2_queue(), FVID2_dequeue() which are used for stream drivers (display/capture</a:t>
            </a:r>
            <a:r>
              <a:rPr lang="en-US" altLang="en-US" sz="1050" dirty="0" smtClean="0"/>
              <a:t>)</a:t>
            </a:r>
            <a:endParaRPr lang="en-US" altLang="en-US" sz="1050" dirty="0"/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 err="1">
                <a:latin typeface="Courier New" pitchFamily="49" charset="0"/>
              </a:rPr>
              <a:t>typedef</a:t>
            </a:r>
            <a:r>
              <a:rPr lang="en-US" altLang="en-US" sz="600" dirty="0">
                <a:latin typeface="Courier New" pitchFamily="49" charset="0"/>
              </a:rPr>
              <a:t> </a:t>
            </a:r>
            <a:r>
              <a:rPr lang="en-US" altLang="en-US" sz="600" dirty="0" err="1">
                <a:latin typeface="Courier New" pitchFamily="49" charset="0"/>
              </a:rPr>
              <a:t>struct</a:t>
            </a:r>
            <a:r>
              <a:rPr lang="en-US" altLang="en-US" sz="600" dirty="0">
                <a:latin typeface="Courier New" pitchFamily="49" charset="0"/>
              </a:rPr>
              <a:t> FVID2_Frame_t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</a:t>
            </a:r>
            <a:r>
              <a:rPr lang="en-US" altLang="en-US" sz="600" dirty="0" err="1">
                <a:latin typeface="Courier New" pitchFamily="49" charset="0"/>
              </a:rPr>
              <a:t>Ptr</a:t>
            </a:r>
            <a:r>
              <a:rPr lang="en-US" altLang="en-US" sz="600" dirty="0">
                <a:latin typeface="Courier New" pitchFamily="49" charset="0"/>
              </a:rPr>
              <a:t>                 </a:t>
            </a:r>
            <a:r>
              <a:rPr lang="en-US" altLang="en-US" sz="600" dirty="0" err="1">
                <a:latin typeface="Courier New" pitchFamily="49" charset="0"/>
              </a:rPr>
              <a:t>addr</a:t>
            </a:r>
            <a:r>
              <a:rPr lang="en-US" altLang="en-US" sz="600" dirty="0">
                <a:latin typeface="Courier New" pitchFamily="49" charset="0"/>
              </a:rPr>
              <a:t>[2][3];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UInt32              </a:t>
            </a:r>
            <a:r>
              <a:rPr lang="en-US" altLang="en-US" sz="600" dirty="0" err="1">
                <a:latin typeface="Courier New" pitchFamily="49" charset="0"/>
              </a:rPr>
              <a:t>channelNum</a:t>
            </a:r>
            <a:r>
              <a:rPr lang="en-US" altLang="en-US" sz="600" dirty="0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/* Other members not shown */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} FVID2_Frame;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altLang="en-US" sz="600" dirty="0">
              <a:latin typeface="Courier New" pitchFamily="49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 err="1">
                <a:latin typeface="Courier New" pitchFamily="49" charset="0"/>
              </a:rPr>
              <a:t>typedef</a:t>
            </a:r>
            <a:r>
              <a:rPr lang="en-US" altLang="en-US" sz="600" dirty="0">
                <a:latin typeface="Courier New" pitchFamily="49" charset="0"/>
              </a:rPr>
              <a:t> </a:t>
            </a:r>
            <a:r>
              <a:rPr lang="en-US" altLang="en-US" sz="600" dirty="0" err="1">
                <a:latin typeface="Courier New" pitchFamily="49" charset="0"/>
              </a:rPr>
              <a:t>struct</a:t>
            </a:r>
            <a:r>
              <a:rPr lang="en-US" altLang="en-US" sz="600" dirty="0">
                <a:latin typeface="Courier New" pitchFamily="49" charset="0"/>
              </a:rPr>
              <a:t> FVID2_FrameList_t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FVID2_Frame        *frames[64];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UInt32              </a:t>
            </a:r>
            <a:r>
              <a:rPr lang="en-US" altLang="en-US" sz="600" dirty="0" err="1">
                <a:latin typeface="Courier New" pitchFamily="49" charset="0"/>
              </a:rPr>
              <a:t>numFrames</a:t>
            </a:r>
            <a:r>
              <a:rPr lang="en-US" altLang="en-US" sz="600" dirty="0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/* Other members not shown */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} FVID2_FrameList;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altLang="en-US" sz="600" dirty="0">
              <a:latin typeface="Courier New" pitchFamily="49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 err="1">
                <a:latin typeface="Courier New" pitchFamily="49" charset="0"/>
              </a:rPr>
              <a:t>typedef</a:t>
            </a:r>
            <a:r>
              <a:rPr lang="en-US" altLang="en-US" sz="600" dirty="0">
                <a:latin typeface="Courier New" pitchFamily="49" charset="0"/>
              </a:rPr>
              <a:t> </a:t>
            </a:r>
            <a:r>
              <a:rPr lang="en-US" altLang="en-US" sz="600" dirty="0" err="1">
                <a:latin typeface="Courier New" pitchFamily="49" charset="0"/>
              </a:rPr>
              <a:t>struct</a:t>
            </a:r>
            <a:r>
              <a:rPr lang="en-US" altLang="en-US" sz="600" dirty="0">
                <a:latin typeface="Courier New" pitchFamily="49" charset="0"/>
              </a:rPr>
              <a:t> FVID2_ProcessList_t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FVID2_FrameList    *</a:t>
            </a:r>
            <a:r>
              <a:rPr lang="en-US" altLang="en-US" sz="600" dirty="0" err="1">
                <a:latin typeface="Courier New" pitchFamily="49" charset="0"/>
              </a:rPr>
              <a:t>inFrameList</a:t>
            </a:r>
            <a:r>
              <a:rPr lang="en-US" altLang="en-US" sz="600" dirty="0">
                <a:latin typeface="Courier New" pitchFamily="49" charset="0"/>
              </a:rPr>
              <a:t>[FVID2_MAX_IN_OUT_PROCESS_LISTS];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FVID2_FrameList    *</a:t>
            </a:r>
            <a:r>
              <a:rPr lang="en-US" altLang="en-US" sz="600" dirty="0" err="1">
                <a:latin typeface="Courier New" pitchFamily="49" charset="0"/>
              </a:rPr>
              <a:t>outFrameList</a:t>
            </a:r>
            <a:r>
              <a:rPr lang="en-US" altLang="en-US" sz="600" dirty="0">
                <a:latin typeface="Courier New" pitchFamily="49" charset="0"/>
              </a:rPr>
              <a:t>[FVID2_MAX_IN_OUT_PROCESS_LISTS];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UInt32              </a:t>
            </a:r>
            <a:r>
              <a:rPr lang="en-US" altLang="en-US" sz="600" dirty="0" err="1">
                <a:latin typeface="Courier New" pitchFamily="49" charset="0"/>
              </a:rPr>
              <a:t>numInLists</a:t>
            </a:r>
            <a:r>
              <a:rPr lang="en-US" altLang="en-US" sz="600" dirty="0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    UInt32              </a:t>
            </a:r>
            <a:r>
              <a:rPr lang="en-US" altLang="en-US" sz="600" dirty="0" err="1">
                <a:latin typeface="Courier New" pitchFamily="49" charset="0"/>
              </a:rPr>
              <a:t>numOutLists</a:t>
            </a:r>
            <a:r>
              <a:rPr lang="en-US" altLang="en-US" sz="600" dirty="0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600" dirty="0">
                <a:latin typeface="Courier New" pitchFamily="49" charset="0"/>
              </a:rPr>
              <a:t>} FVID2_ProcessList;</a:t>
            </a:r>
          </a:p>
        </p:txBody>
      </p:sp>
      <p:grpSp>
        <p:nvGrpSpPr>
          <p:cNvPr id="369768" name="Group 104"/>
          <p:cNvGrpSpPr>
            <a:grpSpLocks/>
          </p:cNvGrpSpPr>
          <p:nvPr/>
        </p:nvGrpSpPr>
        <p:grpSpPr bwMode="auto">
          <a:xfrm>
            <a:off x="2901951" y="1888332"/>
            <a:ext cx="5540375" cy="2861073"/>
            <a:chOff x="1828" y="1586"/>
            <a:chExt cx="3490" cy="2403"/>
          </a:xfrm>
        </p:grpSpPr>
        <p:sp>
          <p:nvSpPr>
            <p:cNvPr id="369720" name="Text Box 56"/>
            <p:cNvSpPr txBox="1">
              <a:spLocks noChangeArrowheads="1"/>
            </p:cNvSpPr>
            <p:nvPr/>
          </p:nvSpPr>
          <p:spPr bwMode="auto">
            <a:xfrm>
              <a:off x="3071" y="2065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I1 RPtr</a:t>
              </a:r>
            </a:p>
          </p:txBody>
        </p:sp>
        <p:sp>
          <p:nvSpPr>
            <p:cNvPr id="369723" name="Line 59"/>
            <p:cNvSpPr>
              <a:spLocks noChangeShapeType="1"/>
            </p:cNvSpPr>
            <p:nvPr/>
          </p:nvSpPr>
          <p:spPr bwMode="auto">
            <a:xfrm flipV="1">
              <a:off x="1828" y="2064"/>
              <a:ext cx="1243" cy="1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24" name="Text Box 60"/>
            <p:cNvSpPr txBox="1">
              <a:spLocks noChangeArrowheads="1"/>
            </p:cNvSpPr>
            <p:nvPr/>
          </p:nvSpPr>
          <p:spPr bwMode="auto">
            <a:xfrm>
              <a:off x="2736" y="2160"/>
              <a:ext cx="4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0"/>
                <a:t>1</a:t>
              </a:r>
            </a:p>
          </p:txBody>
        </p:sp>
        <p:sp>
          <p:nvSpPr>
            <p:cNvPr id="369725" name="Line 61"/>
            <p:cNvSpPr>
              <a:spLocks noChangeShapeType="1"/>
            </p:cNvSpPr>
            <p:nvPr/>
          </p:nvSpPr>
          <p:spPr bwMode="auto">
            <a:xfrm flipV="1">
              <a:off x="1924" y="2303"/>
              <a:ext cx="1004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26" name="Text Box 62"/>
            <p:cNvSpPr txBox="1">
              <a:spLocks noChangeArrowheads="1"/>
            </p:cNvSpPr>
            <p:nvPr/>
          </p:nvSpPr>
          <p:spPr bwMode="auto">
            <a:xfrm>
              <a:off x="3072" y="2565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O1 RPtr</a:t>
              </a:r>
            </a:p>
          </p:txBody>
        </p:sp>
        <p:sp>
          <p:nvSpPr>
            <p:cNvPr id="369727" name="Text Box 63"/>
            <p:cNvSpPr txBox="1">
              <a:spLocks noChangeArrowheads="1"/>
            </p:cNvSpPr>
            <p:nvPr/>
          </p:nvSpPr>
          <p:spPr bwMode="auto">
            <a:xfrm>
              <a:off x="3072" y="2746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O2 RPtr</a:t>
              </a:r>
            </a:p>
          </p:txBody>
        </p:sp>
        <p:sp>
          <p:nvSpPr>
            <p:cNvPr id="369728" name="Text Box 64"/>
            <p:cNvSpPr txBox="1">
              <a:spLocks noChangeArrowheads="1"/>
            </p:cNvSpPr>
            <p:nvPr/>
          </p:nvSpPr>
          <p:spPr bwMode="auto">
            <a:xfrm>
              <a:off x="2737" y="2660"/>
              <a:ext cx="4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0"/>
                <a:t>2</a:t>
              </a:r>
            </a:p>
          </p:txBody>
        </p:sp>
        <p:sp>
          <p:nvSpPr>
            <p:cNvPr id="369729" name="Line 65"/>
            <p:cNvSpPr>
              <a:spLocks noChangeShapeType="1"/>
            </p:cNvSpPr>
            <p:nvPr/>
          </p:nvSpPr>
          <p:spPr bwMode="auto">
            <a:xfrm flipV="1">
              <a:off x="1828" y="2590"/>
              <a:ext cx="1243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0" name="Line 66"/>
            <p:cNvSpPr>
              <a:spLocks noChangeShapeType="1"/>
            </p:cNvSpPr>
            <p:nvPr/>
          </p:nvSpPr>
          <p:spPr bwMode="auto">
            <a:xfrm flipV="1">
              <a:off x="1924" y="2829"/>
              <a:ext cx="1004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1" name="Text Box 67"/>
            <p:cNvSpPr txBox="1">
              <a:spLocks noChangeArrowheads="1"/>
            </p:cNvSpPr>
            <p:nvPr/>
          </p:nvSpPr>
          <p:spPr bwMode="auto">
            <a:xfrm>
              <a:off x="4745" y="1586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I1</a:t>
              </a:r>
            </a:p>
          </p:txBody>
        </p:sp>
        <p:sp>
          <p:nvSpPr>
            <p:cNvPr id="369732" name="Text Box 68"/>
            <p:cNvSpPr txBox="1">
              <a:spLocks noChangeArrowheads="1"/>
            </p:cNvSpPr>
            <p:nvPr/>
          </p:nvSpPr>
          <p:spPr bwMode="auto">
            <a:xfrm>
              <a:off x="4745" y="1873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I1</a:t>
              </a:r>
            </a:p>
          </p:txBody>
        </p:sp>
        <p:sp>
          <p:nvSpPr>
            <p:cNvPr id="369734" name="Text Box 70"/>
            <p:cNvSpPr txBox="1">
              <a:spLocks noChangeArrowheads="1"/>
            </p:cNvSpPr>
            <p:nvPr/>
          </p:nvSpPr>
          <p:spPr bwMode="auto">
            <a:xfrm>
              <a:off x="4744" y="2124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R3 I1</a:t>
              </a:r>
            </a:p>
          </p:txBody>
        </p:sp>
        <p:sp>
          <p:nvSpPr>
            <p:cNvPr id="369735" name="Line 71"/>
            <p:cNvSpPr>
              <a:spLocks noChangeShapeType="1"/>
            </p:cNvSpPr>
            <p:nvPr/>
          </p:nvSpPr>
          <p:spPr bwMode="auto">
            <a:xfrm flipV="1">
              <a:off x="3549" y="1730"/>
              <a:ext cx="287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6" name="Text Box 72"/>
            <p:cNvSpPr txBox="1">
              <a:spLocks noChangeArrowheads="1"/>
            </p:cNvSpPr>
            <p:nvPr/>
          </p:nvSpPr>
          <p:spPr bwMode="auto">
            <a:xfrm>
              <a:off x="4745" y="2363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O1</a:t>
              </a:r>
            </a:p>
          </p:txBody>
        </p:sp>
        <p:sp>
          <p:nvSpPr>
            <p:cNvPr id="369737" name="Text Box 73"/>
            <p:cNvSpPr txBox="1">
              <a:spLocks noChangeArrowheads="1"/>
            </p:cNvSpPr>
            <p:nvPr/>
          </p:nvSpPr>
          <p:spPr bwMode="auto">
            <a:xfrm>
              <a:off x="4745" y="2602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O1</a:t>
              </a:r>
            </a:p>
          </p:txBody>
        </p:sp>
        <p:sp>
          <p:nvSpPr>
            <p:cNvPr id="369739" name="Text Box 75"/>
            <p:cNvSpPr txBox="1">
              <a:spLocks noChangeArrowheads="1"/>
            </p:cNvSpPr>
            <p:nvPr/>
          </p:nvSpPr>
          <p:spPr bwMode="auto">
            <a:xfrm>
              <a:off x="4745" y="2842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R3 O1</a:t>
              </a:r>
            </a:p>
          </p:txBody>
        </p:sp>
        <p:sp>
          <p:nvSpPr>
            <p:cNvPr id="369740" name="Line 76"/>
            <p:cNvSpPr>
              <a:spLocks noChangeShapeType="1"/>
            </p:cNvSpPr>
            <p:nvPr/>
          </p:nvSpPr>
          <p:spPr bwMode="auto">
            <a:xfrm flipV="1">
              <a:off x="3549" y="2334"/>
              <a:ext cx="287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41" name="Text Box 77"/>
            <p:cNvSpPr txBox="1">
              <a:spLocks noChangeArrowheads="1"/>
            </p:cNvSpPr>
            <p:nvPr/>
          </p:nvSpPr>
          <p:spPr bwMode="auto">
            <a:xfrm>
              <a:off x="4745" y="3081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O2</a:t>
              </a:r>
            </a:p>
          </p:txBody>
        </p:sp>
        <p:sp>
          <p:nvSpPr>
            <p:cNvPr id="369742" name="Text Box 78"/>
            <p:cNvSpPr txBox="1">
              <a:spLocks noChangeArrowheads="1"/>
            </p:cNvSpPr>
            <p:nvPr/>
          </p:nvSpPr>
          <p:spPr bwMode="auto">
            <a:xfrm>
              <a:off x="4745" y="3320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O2</a:t>
              </a:r>
            </a:p>
          </p:txBody>
        </p:sp>
        <p:sp>
          <p:nvSpPr>
            <p:cNvPr id="369744" name="Text Box 80"/>
            <p:cNvSpPr txBox="1">
              <a:spLocks noChangeArrowheads="1"/>
            </p:cNvSpPr>
            <p:nvPr/>
          </p:nvSpPr>
          <p:spPr bwMode="auto">
            <a:xfrm>
              <a:off x="4745" y="3559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R3 O2</a:t>
              </a:r>
            </a:p>
          </p:txBody>
        </p:sp>
        <p:sp>
          <p:nvSpPr>
            <p:cNvPr id="369745" name="Line 81"/>
            <p:cNvSpPr>
              <a:spLocks noChangeShapeType="1"/>
            </p:cNvSpPr>
            <p:nvPr/>
          </p:nvSpPr>
          <p:spPr bwMode="auto">
            <a:xfrm>
              <a:off x="3549" y="2781"/>
              <a:ext cx="287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46" name="Text Box 82"/>
            <p:cNvSpPr txBox="1">
              <a:spLocks noChangeArrowheads="1"/>
            </p:cNvSpPr>
            <p:nvPr/>
          </p:nvSpPr>
          <p:spPr bwMode="auto">
            <a:xfrm>
              <a:off x="3836" y="1730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Ptr</a:t>
              </a:r>
            </a:p>
          </p:txBody>
        </p:sp>
        <p:sp>
          <p:nvSpPr>
            <p:cNvPr id="369747" name="Text Box 83"/>
            <p:cNvSpPr txBox="1">
              <a:spLocks noChangeArrowheads="1"/>
            </p:cNvSpPr>
            <p:nvPr/>
          </p:nvSpPr>
          <p:spPr bwMode="auto">
            <a:xfrm>
              <a:off x="3836" y="1911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Ptr</a:t>
              </a:r>
            </a:p>
          </p:txBody>
        </p:sp>
        <p:sp>
          <p:nvSpPr>
            <p:cNvPr id="369748" name="Text Box 84"/>
            <p:cNvSpPr txBox="1">
              <a:spLocks noChangeArrowheads="1"/>
            </p:cNvSpPr>
            <p:nvPr/>
          </p:nvSpPr>
          <p:spPr bwMode="auto">
            <a:xfrm>
              <a:off x="3836" y="2094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R3 Ptr</a:t>
              </a:r>
            </a:p>
          </p:txBody>
        </p:sp>
        <p:sp>
          <p:nvSpPr>
            <p:cNvPr id="369749" name="Text Box 85"/>
            <p:cNvSpPr txBox="1">
              <a:spLocks noChangeArrowheads="1"/>
            </p:cNvSpPr>
            <p:nvPr/>
          </p:nvSpPr>
          <p:spPr bwMode="auto">
            <a:xfrm>
              <a:off x="3836" y="2334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Ptr</a:t>
              </a:r>
            </a:p>
          </p:txBody>
        </p:sp>
        <p:sp>
          <p:nvSpPr>
            <p:cNvPr id="369750" name="Text Box 86"/>
            <p:cNvSpPr txBox="1">
              <a:spLocks noChangeArrowheads="1"/>
            </p:cNvSpPr>
            <p:nvPr/>
          </p:nvSpPr>
          <p:spPr bwMode="auto">
            <a:xfrm>
              <a:off x="3836" y="2515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Ptr</a:t>
              </a:r>
            </a:p>
          </p:txBody>
        </p:sp>
        <p:sp>
          <p:nvSpPr>
            <p:cNvPr id="369751" name="Text Box 87"/>
            <p:cNvSpPr txBox="1">
              <a:spLocks noChangeArrowheads="1"/>
            </p:cNvSpPr>
            <p:nvPr/>
          </p:nvSpPr>
          <p:spPr bwMode="auto">
            <a:xfrm>
              <a:off x="3836" y="2698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R3 Ptr</a:t>
              </a:r>
            </a:p>
          </p:txBody>
        </p:sp>
        <p:sp>
          <p:nvSpPr>
            <p:cNvPr id="369752" name="Text Box 88"/>
            <p:cNvSpPr txBox="1">
              <a:spLocks noChangeArrowheads="1"/>
            </p:cNvSpPr>
            <p:nvPr/>
          </p:nvSpPr>
          <p:spPr bwMode="auto">
            <a:xfrm>
              <a:off x="3836" y="2908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Ptr</a:t>
              </a:r>
            </a:p>
          </p:txBody>
        </p:sp>
        <p:sp>
          <p:nvSpPr>
            <p:cNvPr id="369753" name="Text Box 89"/>
            <p:cNvSpPr txBox="1">
              <a:spLocks noChangeArrowheads="1"/>
            </p:cNvSpPr>
            <p:nvPr/>
          </p:nvSpPr>
          <p:spPr bwMode="auto">
            <a:xfrm>
              <a:off x="3836" y="3089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Ptr</a:t>
              </a:r>
            </a:p>
          </p:txBody>
        </p:sp>
        <p:sp>
          <p:nvSpPr>
            <p:cNvPr id="369754" name="Text Box 90"/>
            <p:cNvSpPr txBox="1">
              <a:spLocks noChangeArrowheads="1"/>
            </p:cNvSpPr>
            <p:nvPr/>
          </p:nvSpPr>
          <p:spPr bwMode="auto">
            <a:xfrm>
              <a:off x="3836" y="3272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R3 Ptr</a:t>
              </a:r>
            </a:p>
          </p:txBody>
        </p:sp>
        <p:cxnSp>
          <p:nvCxnSpPr>
            <p:cNvPr id="369756" name="AutoShape 92"/>
            <p:cNvCxnSpPr>
              <a:cxnSpLocks noChangeShapeType="1"/>
              <a:stCxn id="369746" idx="3"/>
              <a:endCxn id="369731" idx="1"/>
            </p:cNvCxnSpPr>
            <p:nvPr/>
          </p:nvCxnSpPr>
          <p:spPr bwMode="auto">
            <a:xfrm flipV="1">
              <a:off x="4314" y="1703"/>
              <a:ext cx="43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57" name="AutoShape 93"/>
            <p:cNvCxnSpPr>
              <a:cxnSpLocks noChangeShapeType="1"/>
              <a:stCxn id="369747" idx="3"/>
              <a:endCxn id="369732" idx="1"/>
            </p:cNvCxnSpPr>
            <p:nvPr/>
          </p:nvCxnSpPr>
          <p:spPr bwMode="auto">
            <a:xfrm flipV="1">
              <a:off x="4314" y="1989"/>
              <a:ext cx="431" cy="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58" name="AutoShape 94"/>
            <p:cNvCxnSpPr>
              <a:cxnSpLocks noChangeShapeType="1"/>
              <a:stCxn id="369748" idx="3"/>
              <a:endCxn id="369734" idx="1"/>
            </p:cNvCxnSpPr>
            <p:nvPr/>
          </p:nvCxnSpPr>
          <p:spPr bwMode="auto">
            <a:xfrm>
              <a:off x="4314" y="2211"/>
              <a:ext cx="430" cy="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59" name="AutoShape 95"/>
            <p:cNvCxnSpPr>
              <a:cxnSpLocks noChangeShapeType="1"/>
              <a:stCxn id="369749" idx="3"/>
              <a:endCxn id="369736" idx="1"/>
            </p:cNvCxnSpPr>
            <p:nvPr/>
          </p:nvCxnSpPr>
          <p:spPr bwMode="auto">
            <a:xfrm>
              <a:off x="4314" y="2451"/>
              <a:ext cx="431" cy="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60" name="AutoShape 96"/>
            <p:cNvCxnSpPr>
              <a:cxnSpLocks noChangeShapeType="1"/>
              <a:stCxn id="369750" idx="3"/>
              <a:endCxn id="369737" idx="1"/>
            </p:cNvCxnSpPr>
            <p:nvPr/>
          </p:nvCxnSpPr>
          <p:spPr bwMode="auto">
            <a:xfrm>
              <a:off x="4314" y="2632"/>
              <a:ext cx="431" cy="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61" name="AutoShape 97"/>
            <p:cNvCxnSpPr>
              <a:cxnSpLocks noChangeShapeType="1"/>
              <a:stCxn id="369751" idx="3"/>
              <a:endCxn id="369739" idx="1"/>
            </p:cNvCxnSpPr>
            <p:nvPr/>
          </p:nvCxnSpPr>
          <p:spPr bwMode="auto">
            <a:xfrm>
              <a:off x="4314" y="2814"/>
              <a:ext cx="43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62" name="AutoShape 98"/>
            <p:cNvCxnSpPr>
              <a:cxnSpLocks noChangeShapeType="1"/>
              <a:stCxn id="369752" idx="3"/>
              <a:endCxn id="369741" idx="1"/>
            </p:cNvCxnSpPr>
            <p:nvPr/>
          </p:nvCxnSpPr>
          <p:spPr bwMode="auto">
            <a:xfrm>
              <a:off x="4314" y="3025"/>
              <a:ext cx="431" cy="1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63" name="AutoShape 99"/>
            <p:cNvCxnSpPr>
              <a:cxnSpLocks noChangeShapeType="1"/>
              <a:stCxn id="369753" idx="3"/>
              <a:endCxn id="369742" idx="1"/>
            </p:cNvCxnSpPr>
            <p:nvPr/>
          </p:nvCxnSpPr>
          <p:spPr bwMode="auto">
            <a:xfrm>
              <a:off x="4314" y="3206"/>
              <a:ext cx="431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64" name="AutoShape 100"/>
            <p:cNvCxnSpPr>
              <a:cxnSpLocks noChangeShapeType="1"/>
              <a:stCxn id="369754" idx="3"/>
              <a:endCxn id="369744" idx="1"/>
            </p:cNvCxnSpPr>
            <p:nvPr/>
          </p:nvCxnSpPr>
          <p:spPr bwMode="auto">
            <a:xfrm>
              <a:off x="4314" y="3388"/>
              <a:ext cx="431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65" name="Text Box 101"/>
            <p:cNvSpPr txBox="1">
              <a:spLocks noChangeArrowheads="1"/>
            </p:cNvSpPr>
            <p:nvPr/>
          </p:nvSpPr>
          <p:spPr bwMode="auto">
            <a:xfrm>
              <a:off x="3741" y="3517"/>
              <a:ext cx="6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Frame Lists</a:t>
              </a:r>
            </a:p>
          </p:txBody>
        </p:sp>
        <p:sp>
          <p:nvSpPr>
            <p:cNvPr id="369766" name="Text Box 102"/>
            <p:cNvSpPr txBox="1">
              <a:spLocks noChangeArrowheads="1"/>
            </p:cNvSpPr>
            <p:nvPr/>
          </p:nvSpPr>
          <p:spPr bwMode="auto">
            <a:xfrm>
              <a:off x="4649" y="3756"/>
              <a:ext cx="6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Frames</a:t>
              </a:r>
            </a:p>
          </p:txBody>
        </p:sp>
        <p:sp>
          <p:nvSpPr>
            <p:cNvPr id="369767" name="Text Box 103"/>
            <p:cNvSpPr txBox="1">
              <a:spLocks noChangeArrowheads="1"/>
            </p:cNvSpPr>
            <p:nvPr/>
          </p:nvSpPr>
          <p:spPr bwMode="auto">
            <a:xfrm>
              <a:off x="2976" y="2943"/>
              <a:ext cx="6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Process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1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C6CFE343-5594-4437-98EA-E4F4E5FB1A1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– M2M Interface Contd…</a:t>
            </a:r>
          </a:p>
        </p:txBody>
      </p:sp>
      <p:sp>
        <p:nvSpPr>
          <p:cNvPr id="397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2264" y="864394"/>
            <a:ext cx="8467725" cy="8536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200" dirty="0"/>
              <a:t>Similar to queue/</a:t>
            </a:r>
            <a:r>
              <a:rPr lang="en-US" altLang="en-US" sz="1200" dirty="0" err="1"/>
              <a:t>dequeue</a:t>
            </a:r>
            <a:r>
              <a:rPr lang="en-US" altLang="en-US" sz="1200" dirty="0"/>
              <a:t> calls, only frame lists are queued/</a:t>
            </a:r>
            <a:r>
              <a:rPr lang="en-US" altLang="en-US" sz="1200" dirty="0" err="1"/>
              <a:t>dequeued</a:t>
            </a:r>
            <a:r>
              <a:rPr lang="en-US" altLang="en-US" sz="1200" dirty="0"/>
              <a:t> in/from the driver</a:t>
            </a:r>
          </a:p>
          <a:p>
            <a:pPr>
              <a:lnSpc>
                <a:spcPct val="80000"/>
              </a:lnSpc>
            </a:pPr>
            <a:r>
              <a:rPr lang="en-US" altLang="en-US" sz="1200" dirty="0"/>
              <a:t>Process list is not queued/</a:t>
            </a:r>
            <a:r>
              <a:rPr lang="en-US" altLang="en-US" sz="1200" dirty="0" err="1"/>
              <a:t>dequeued</a:t>
            </a: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1200" dirty="0"/>
              <a:t>Now Process list acts like a container</a:t>
            </a:r>
          </a:p>
          <a:p>
            <a:pPr>
              <a:lnSpc>
                <a:spcPct val="80000"/>
              </a:lnSpc>
            </a:pPr>
            <a:r>
              <a:rPr lang="en-US" altLang="en-US" sz="1200" dirty="0"/>
              <a:t>Hence application can’t reuse the submitted frame lists till it gets them back from driver</a:t>
            </a:r>
          </a:p>
        </p:txBody>
      </p:sp>
      <p:grpSp>
        <p:nvGrpSpPr>
          <p:cNvPr id="397405" name="Group 93"/>
          <p:cNvGrpSpPr>
            <a:grpSpLocks/>
          </p:cNvGrpSpPr>
          <p:nvPr/>
        </p:nvGrpSpPr>
        <p:grpSpPr bwMode="auto">
          <a:xfrm>
            <a:off x="76200" y="1718073"/>
            <a:ext cx="8974138" cy="3088482"/>
            <a:chOff x="48" y="1443"/>
            <a:chExt cx="5653" cy="2594"/>
          </a:xfrm>
        </p:grpSpPr>
        <p:pic>
          <p:nvPicPr>
            <p:cNvPr id="397314" name="Picture 2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" y="1702"/>
              <a:ext cx="956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317" name="Line 5"/>
            <p:cNvSpPr>
              <a:spLocks noChangeShapeType="1"/>
            </p:cNvSpPr>
            <p:nvPr/>
          </p:nvSpPr>
          <p:spPr bwMode="auto">
            <a:xfrm>
              <a:off x="2689" y="1443"/>
              <a:ext cx="0" cy="2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18" name="Rectangle 6"/>
            <p:cNvSpPr>
              <a:spLocks noChangeArrowheads="1"/>
            </p:cNvSpPr>
            <p:nvPr/>
          </p:nvSpPr>
          <p:spPr bwMode="auto">
            <a:xfrm>
              <a:off x="3741" y="1778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3880" y="1778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4023" y="1778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1" name="Rectangle 9"/>
            <p:cNvSpPr>
              <a:spLocks noChangeArrowheads="1"/>
            </p:cNvSpPr>
            <p:nvPr/>
          </p:nvSpPr>
          <p:spPr bwMode="auto">
            <a:xfrm>
              <a:off x="4166" y="1778"/>
              <a:ext cx="143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2" name="Line 10"/>
            <p:cNvSpPr>
              <a:spLocks noChangeShapeType="1"/>
            </p:cNvSpPr>
            <p:nvPr/>
          </p:nvSpPr>
          <p:spPr bwMode="auto">
            <a:xfrm>
              <a:off x="3645" y="184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3" name="Rectangle 11"/>
            <p:cNvSpPr>
              <a:spLocks noChangeArrowheads="1"/>
            </p:cNvSpPr>
            <p:nvPr/>
          </p:nvSpPr>
          <p:spPr bwMode="auto">
            <a:xfrm>
              <a:off x="4410" y="1730"/>
              <a:ext cx="765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4" name="Line 12"/>
            <p:cNvSpPr>
              <a:spLocks noChangeShapeType="1"/>
            </p:cNvSpPr>
            <p:nvPr/>
          </p:nvSpPr>
          <p:spPr bwMode="auto">
            <a:xfrm>
              <a:off x="2115" y="1846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5" name="Text Box 13"/>
            <p:cNvSpPr txBox="1">
              <a:spLocks noChangeArrowheads="1"/>
            </p:cNvSpPr>
            <p:nvPr/>
          </p:nvSpPr>
          <p:spPr bwMode="auto">
            <a:xfrm>
              <a:off x="107" y="2370"/>
              <a:ext cx="8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FVID2 Process Frames</a:t>
              </a:r>
            </a:p>
          </p:txBody>
        </p:sp>
        <p:cxnSp>
          <p:nvCxnSpPr>
            <p:cNvPr id="397326" name="AutoShape 14"/>
            <p:cNvCxnSpPr>
              <a:cxnSpLocks noChangeShapeType="1"/>
            </p:cNvCxnSpPr>
            <p:nvPr/>
          </p:nvCxnSpPr>
          <p:spPr bwMode="auto">
            <a:xfrm rot="5400000">
              <a:off x="2447" y="1665"/>
              <a:ext cx="388" cy="105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7327" name="Text Box 15"/>
            <p:cNvSpPr txBox="1">
              <a:spLocks noChangeArrowheads="1"/>
            </p:cNvSpPr>
            <p:nvPr/>
          </p:nvSpPr>
          <p:spPr bwMode="auto">
            <a:xfrm>
              <a:off x="1207" y="1539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Process List - Filled</a:t>
              </a:r>
            </a:p>
          </p:txBody>
        </p:sp>
        <p:grpSp>
          <p:nvGrpSpPr>
            <p:cNvPr id="397328" name="Group 16"/>
            <p:cNvGrpSpPr>
              <a:grpSpLocks/>
            </p:cNvGrpSpPr>
            <p:nvPr/>
          </p:nvGrpSpPr>
          <p:grpSpPr bwMode="auto">
            <a:xfrm>
              <a:off x="1446" y="1700"/>
              <a:ext cx="621" cy="233"/>
              <a:chOff x="1446" y="1748"/>
              <a:chExt cx="621" cy="233"/>
            </a:xfrm>
          </p:grpSpPr>
          <p:grpSp>
            <p:nvGrpSpPr>
              <p:cNvPr id="397329" name="Group 17"/>
              <p:cNvGrpSpPr>
                <a:grpSpLocks/>
              </p:cNvGrpSpPr>
              <p:nvPr/>
            </p:nvGrpSpPr>
            <p:grpSpPr bwMode="auto">
              <a:xfrm>
                <a:off x="1451" y="1777"/>
                <a:ext cx="568" cy="144"/>
                <a:chOff x="1451" y="1778"/>
                <a:chExt cx="568" cy="144"/>
              </a:xfrm>
            </p:grpSpPr>
            <p:sp>
              <p:nvSpPr>
                <p:cNvPr id="3973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451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3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0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32" name="Rectangle 20"/>
                <p:cNvSpPr>
                  <a:spLocks noChangeArrowheads="1"/>
                </p:cNvSpPr>
                <p:nvPr/>
              </p:nvSpPr>
              <p:spPr bwMode="auto">
                <a:xfrm>
                  <a:off x="1733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876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7334" name="Text Box 22"/>
              <p:cNvSpPr txBox="1">
                <a:spLocks noChangeArrowheads="1"/>
              </p:cNvSpPr>
              <p:nvPr/>
            </p:nvSpPr>
            <p:spPr bwMode="auto">
              <a:xfrm>
                <a:off x="1446" y="1748"/>
                <a:ext cx="6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Frames</a:t>
                </a:r>
              </a:p>
            </p:txBody>
          </p:sp>
        </p:grpSp>
        <p:sp>
          <p:nvSpPr>
            <p:cNvPr id="397335" name="Text Box 23"/>
            <p:cNvSpPr txBox="1">
              <a:spLocks noChangeArrowheads="1"/>
            </p:cNvSpPr>
            <p:nvPr/>
          </p:nvSpPr>
          <p:spPr bwMode="auto">
            <a:xfrm>
              <a:off x="1064" y="2590"/>
              <a:ext cx="1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Process List - Empty</a:t>
              </a:r>
            </a:p>
          </p:txBody>
        </p:sp>
        <p:sp>
          <p:nvSpPr>
            <p:cNvPr id="397336" name="Text Box 24"/>
            <p:cNvSpPr txBox="1">
              <a:spLocks noChangeArrowheads="1"/>
            </p:cNvSpPr>
            <p:nvPr/>
          </p:nvSpPr>
          <p:spPr bwMode="auto">
            <a:xfrm>
              <a:off x="4314" y="1539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Driver InQ</a:t>
              </a:r>
            </a:p>
          </p:txBody>
        </p:sp>
        <p:sp>
          <p:nvSpPr>
            <p:cNvPr id="397337" name="Text Box 25"/>
            <p:cNvSpPr txBox="1">
              <a:spLocks noChangeArrowheads="1"/>
            </p:cNvSpPr>
            <p:nvPr/>
          </p:nvSpPr>
          <p:spPr bwMode="auto">
            <a:xfrm>
              <a:off x="3741" y="1748"/>
              <a:ext cx="6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Frames</a:t>
              </a:r>
            </a:p>
          </p:txBody>
        </p:sp>
        <p:grpSp>
          <p:nvGrpSpPr>
            <p:cNvPr id="397338" name="Group 26"/>
            <p:cNvGrpSpPr>
              <a:grpSpLocks/>
            </p:cNvGrpSpPr>
            <p:nvPr/>
          </p:nvGrpSpPr>
          <p:grpSpPr bwMode="auto">
            <a:xfrm>
              <a:off x="4314" y="1748"/>
              <a:ext cx="861" cy="233"/>
              <a:chOff x="4314" y="1748"/>
              <a:chExt cx="861" cy="233"/>
            </a:xfrm>
          </p:grpSpPr>
          <p:sp>
            <p:nvSpPr>
              <p:cNvPr id="397339" name="Line 27"/>
              <p:cNvSpPr>
                <a:spLocks noChangeShapeType="1"/>
              </p:cNvSpPr>
              <p:nvPr/>
            </p:nvSpPr>
            <p:spPr bwMode="auto">
              <a:xfrm>
                <a:off x="4314" y="182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0" name="Rectangle 28"/>
              <p:cNvSpPr>
                <a:spLocks noChangeArrowheads="1"/>
              </p:cNvSpPr>
              <p:nvPr/>
            </p:nvSpPr>
            <p:spPr bwMode="auto">
              <a:xfrm>
                <a:off x="4889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1" name="Rectangle 29"/>
              <p:cNvSpPr>
                <a:spLocks noChangeArrowheads="1"/>
              </p:cNvSpPr>
              <p:nvPr/>
            </p:nvSpPr>
            <p:spPr bwMode="auto">
              <a:xfrm>
                <a:off x="5032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2" name="Rectangle 30"/>
              <p:cNvSpPr>
                <a:spLocks noChangeArrowheads="1"/>
              </p:cNvSpPr>
              <p:nvPr/>
            </p:nvSpPr>
            <p:spPr bwMode="auto">
              <a:xfrm>
                <a:off x="4602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3" name="Rectangle 31"/>
              <p:cNvSpPr>
                <a:spLocks noChangeArrowheads="1"/>
              </p:cNvSpPr>
              <p:nvPr/>
            </p:nvSpPr>
            <p:spPr bwMode="auto">
              <a:xfrm>
                <a:off x="4745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4" name="Rectangle 32"/>
              <p:cNvSpPr>
                <a:spLocks noChangeArrowheads="1"/>
              </p:cNvSpPr>
              <p:nvPr/>
            </p:nvSpPr>
            <p:spPr bwMode="auto">
              <a:xfrm>
                <a:off x="4458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45" name="Text Box 33"/>
              <p:cNvSpPr txBox="1">
                <a:spLocks noChangeArrowheads="1"/>
              </p:cNvSpPr>
              <p:nvPr/>
            </p:nvSpPr>
            <p:spPr bwMode="auto">
              <a:xfrm>
                <a:off x="4458" y="1748"/>
                <a:ext cx="7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Pend Frames</a:t>
                </a:r>
              </a:p>
            </p:txBody>
          </p:sp>
        </p:grpSp>
        <p:sp>
          <p:nvSpPr>
            <p:cNvPr id="397346" name="Rectangle 34"/>
            <p:cNvSpPr>
              <a:spLocks noChangeArrowheads="1"/>
            </p:cNvSpPr>
            <p:nvPr/>
          </p:nvSpPr>
          <p:spPr bwMode="auto">
            <a:xfrm>
              <a:off x="4458" y="2877"/>
              <a:ext cx="765" cy="4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7" name="Text Box 35"/>
            <p:cNvSpPr txBox="1">
              <a:spLocks noChangeArrowheads="1"/>
            </p:cNvSpPr>
            <p:nvPr/>
          </p:nvSpPr>
          <p:spPr bwMode="auto">
            <a:xfrm>
              <a:off x="4362" y="2638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Driver OutQ</a:t>
              </a:r>
            </a:p>
          </p:txBody>
        </p:sp>
        <p:grpSp>
          <p:nvGrpSpPr>
            <p:cNvPr id="397348" name="Group 36"/>
            <p:cNvGrpSpPr>
              <a:grpSpLocks/>
            </p:cNvGrpSpPr>
            <p:nvPr/>
          </p:nvGrpSpPr>
          <p:grpSpPr bwMode="auto">
            <a:xfrm>
              <a:off x="4410" y="2877"/>
              <a:ext cx="717" cy="233"/>
              <a:chOff x="4410" y="2992"/>
              <a:chExt cx="717" cy="233"/>
            </a:xfrm>
          </p:grpSpPr>
          <p:sp>
            <p:nvSpPr>
              <p:cNvPr id="397349" name="Rectangle 37"/>
              <p:cNvSpPr>
                <a:spLocks noChangeArrowheads="1"/>
              </p:cNvSpPr>
              <p:nvPr/>
            </p:nvSpPr>
            <p:spPr bwMode="auto">
              <a:xfrm>
                <a:off x="4602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50" name="Rectangle 38"/>
              <p:cNvSpPr>
                <a:spLocks noChangeArrowheads="1"/>
              </p:cNvSpPr>
              <p:nvPr/>
            </p:nvSpPr>
            <p:spPr bwMode="auto">
              <a:xfrm>
                <a:off x="4458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51" name="Text Box 39"/>
              <p:cNvSpPr txBox="1">
                <a:spLocks noChangeArrowheads="1"/>
              </p:cNvSpPr>
              <p:nvPr/>
            </p:nvSpPr>
            <p:spPr bwMode="auto">
              <a:xfrm>
                <a:off x="4410" y="2992"/>
                <a:ext cx="7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Done Frames</a:t>
                </a:r>
              </a:p>
            </p:txBody>
          </p:sp>
        </p:grpSp>
        <p:cxnSp>
          <p:nvCxnSpPr>
            <p:cNvPr id="397352" name="AutoShape 40"/>
            <p:cNvCxnSpPr>
              <a:cxnSpLocks noChangeShapeType="1"/>
              <a:stCxn id="397384" idx="3"/>
              <a:endCxn id="397346" idx="3"/>
            </p:cNvCxnSpPr>
            <p:nvPr/>
          </p:nvCxnSpPr>
          <p:spPr bwMode="auto">
            <a:xfrm>
              <a:off x="5175" y="2007"/>
              <a:ext cx="48" cy="1086"/>
            </a:xfrm>
            <a:prstGeom prst="bentConnector3">
              <a:avLst>
                <a:gd name="adj1" fmla="val 4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7353" name="Text Box 41"/>
            <p:cNvSpPr txBox="1">
              <a:spLocks noChangeArrowheads="1"/>
            </p:cNvSpPr>
            <p:nvPr/>
          </p:nvSpPr>
          <p:spPr bwMode="auto">
            <a:xfrm>
              <a:off x="5032" y="2351"/>
              <a:ext cx="6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Completion</a:t>
              </a:r>
            </a:p>
          </p:txBody>
        </p:sp>
        <p:sp>
          <p:nvSpPr>
            <p:cNvPr id="397354" name="Line 42"/>
            <p:cNvSpPr>
              <a:spLocks noChangeShapeType="1"/>
            </p:cNvSpPr>
            <p:nvPr/>
          </p:nvSpPr>
          <p:spPr bwMode="auto">
            <a:xfrm flipH="1">
              <a:off x="2689" y="2638"/>
              <a:ext cx="2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55" name="Text Box 43"/>
            <p:cNvSpPr txBox="1">
              <a:spLocks noChangeArrowheads="1"/>
            </p:cNvSpPr>
            <p:nvPr/>
          </p:nvSpPr>
          <p:spPr bwMode="auto">
            <a:xfrm>
              <a:off x="2637" y="2495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Callback</a:t>
              </a:r>
            </a:p>
          </p:txBody>
        </p:sp>
        <p:sp>
          <p:nvSpPr>
            <p:cNvPr id="397356" name="Text Box 44"/>
            <p:cNvSpPr txBox="1">
              <a:spLocks noChangeArrowheads="1"/>
            </p:cNvSpPr>
            <p:nvPr/>
          </p:nvSpPr>
          <p:spPr bwMode="auto">
            <a:xfrm>
              <a:off x="48" y="3164"/>
              <a:ext cx="96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FVID2 Get Processed Frames</a:t>
              </a:r>
            </a:p>
          </p:txBody>
        </p:sp>
        <p:sp>
          <p:nvSpPr>
            <p:cNvPr id="397357" name="Line 45"/>
            <p:cNvSpPr>
              <a:spLocks noChangeShapeType="1"/>
            </p:cNvSpPr>
            <p:nvPr/>
          </p:nvSpPr>
          <p:spPr bwMode="auto">
            <a:xfrm>
              <a:off x="2115" y="3117"/>
              <a:ext cx="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58" name="Line 46"/>
            <p:cNvSpPr>
              <a:spLocks noChangeShapeType="1"/>
            </p:cNvSpPr>
            <p:nvPr/>
          </p:nvSpPr>
          <p:spPr bwMode="auto">
            <a:xfrm flipH="1">
              <a:off x="3645" y="3069"/>
              <a:ext cx="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7359" name="AutoShape 47"/>
            <p:cNvCxnSpPr>
              <a:cxnSpLocks noChangeShapeType="1"/>
            </p:cNvCxnSpPr>
            <p:nvPr/>
          </p:nvCxnSpPr>
          <p:spPr bwMode="auto">
            <a:xfrm rot="5400000">
              <a:off x="2468" y="2887"/>
              <a:ext cx="346" cy="105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7360" name="Text Box 48"/>
            <p:cNvSpPr txBox="1">
              <a:spLocks noChangeArrowheads="1"/>
            </p:cNvSpPr>
            <p:nvPr/>
          </p:nvSpPr>
          <p:spPr bwMode="auto">
            <a:xfrm>
              <a:off x="1111" y="3804"/>
              <a:ext cx="11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Process List - Completed</a:t>
              </a:r>
            </a:p>
          </p:txBody>
        </p:sp>
        <p:grpSp>
          <p:nvGrpSpPr>
            <p:cNvPr id="397361" name="Group 49"/>
            <p:cNvGrpSpPr>
              <a:grpSpLocks/>
            </p:cNvGrpSpPr>
            <p:nvPr/>
          </p:nvGrpSpPr>
          <p:grpSpPr bwMode="auto">
            <a:xfrm>
              <a:off x="1446" y="1825"/>
              <a:ext cx="621" cy="233"/>
              <a:chOff x="1446" y="1748"/>
              <a:chExt cx="621" cy="233"/>
            </a:xfrm>
          </p:grpSpPr>
          <p:grpSp>
            <p:nvGrpSpPr>
              <p:cNvPr id="397362" name="Group 50"/>
              <p:cNvGrpSpPr>
                <a:grpSpLocks/>
              </p:cNvGrpSpPr>
              <p:nvPr/>
            </p:nvGrpSpPr>
            <p:grpSpPr bwMode="auto">
              <a:xfrm>
                <a:off x="1451" y="1777"/>
                <a:ext cx="568" cy="144"/>
                <a:chOff x="1451" y="1778"/>
                <a:chExt cx="568" cy="144"/>
              </a:xfrm>
            </p:grpSpPr>
            <p:sp>
              <p:nvSpPr>
                <p:cNvPr id="397363" name="Rectangle 51"/>
                <p:cNvSpPr>
                  <a:spLocks noChangeArrowheads="1"/>
                </p:cNvSpPr>
                <p:nvPr/>
              </p:nvSpPr>
              <p:spPr bwMode="auto">
                <a:xfrm>
                  <a:off x="1451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64" name="Rectangle 52"/>
                <p:cNvSpPr>
                  <a:spLocks noChangeArrowheads="1"/>
                </p:cNvSpPr>
                <p:nvPr/>
              </p:nvSpPr>
              <p:spPr bwMode="auto">
                <a:xfrm>
                  <a:off x="1590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65" name="Rectangle 53"/>
                <p:cNvSpPr>
                  <a:spLocks noChangeArrowheads="1"/>
                </p:cNvSpPr>
                <p:nvPr/>
              </p:nvSpPr>
              <p:spPr bwMode="auto">
                <a:xfrm>
                  <a:off x="1733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876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7367" name="Text Box 55"/>
              <p:cNvSpPr txBox="1">
                <a:spLocks noChangeArrowheads="1"/>
              </p:cNvSpPr>
              <p:nvPr/>
            </p:nvSpPr>
            <p:spPr bwMode="auto">
              <a:xfrm>
                <a:off x="1446" y="1748"/>
                <a:ext cx="6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Frames</a:t>
                </a:r>
              </a:p>
            </p:txBody>
          </p:sp>
        </p:grp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537" y="1682"/>
              <a:ext cx="6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/>
                <a:t>Frame List 1</a:t>
              </a:r>
            </a:p>
          </p:txBody>
        </p:sp>
        <p:sp>
          <p:nvSpPr>
            <p:cNvPr id="397369" name="Text Box 57"/>
            <p:cNvSpPr txBox="1">
              <a:spLocks noChangeArrowheads="1"/>
            </p:cNvSpPr>
            <p:nvPr/>
          </p:nvSpPr>
          <p:spPr bwMode="auto">
            <a:xfrm>
              <a:off x="538" y="1855"/>
              <a:ext cx="6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/>
                <a:t>Frame List 2</a:t>
              </a:r>
            </a:p>
          </p:txBody>
        </p:sp>
        <p:grpSp>
          <p:nvGrpSpPr>
            <p:cNvPr id="397370" name="Group 58"/>
            <p:cNvGrpSpPr>
              <a:grpSpLocks/>
            </p:cNvGrpSpPr>
            <p:nvPr/>
          </p:nvGrpSpPr>
          <p:grpSpPr bwMode="auto">
            <a:xfrm>
              <a:off x="3741" y="1891"/>
              <a:ext cx="621" cy="233"/>
              <a:chOff x="1446" y="1748"/>
              <a:chExt cx="621" cy="233"/>
            </a:xfrm>
          </p:grpSpPr>
          <p:grpSp>
            <p:nvGrpSpPr>
              <p:cNvPr id="397371" name="Group 59"/>
              <p:cNvGrpSpPr>
                <a:grpSpLocks/>
              </p:cNvGrpSpPr>
              <p:nvPr/>
            </p:nvGrpSpPr>
            <p:grpSpPr bwMode="auto">
              <a:xfrm>
                <a:off x="1451" y="1777"/>
                <a:ext cx="568" cy="144"/>
                <a:chOff x="1451" y="1778"/>
                <a:chExt cx="568" cy="144"/>
              </a:xfrm>
            </p:grpSpPr>
            <p:sp>
              <p:nvSpPr>
                <p:cNvPr id="397372" name="Rectangle 60"/>
                <p:cNvSpPr>
                  <a:spLocks noChangeArrowheads="1"/>
                </p:cNvSpPr>
                <p:nvPr/>
              </p:nvSpPr>
              <p:spPr bwMode="auto">
                <a:xfrm>
                  <a:off x="1451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73" name="Rectangle 61"/>
                <p:cNvSpPr>
                  <a:spLocks noChangeArrowheads="1"/>
                </p:cNvSpPr>
                <p:nvPr/>
              </p:nvSpPr>
              <p:spPr bwMode="auto">
                <a:xfrm>
                  <a:off x="1590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74" name="Rectangle 62"/>
                <p:cNvSpPr>
                  <a:spLocks noChangeArrowheads="1"/>
                </p:cNvSpPr>
                <p:nvPr/>
              </p:nvSpPr>
              <p:spPr bwMode="auto">
                <a:xfrm>
                  <a:off x="1733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7375" name="Rectangle 63"/>
                <p:cNvSpPr>
                  <a:spLocks noChangeArrowheads="1"/>
                </p:cNvSpPr>
                <p:nvPr/>
              </p:nvSpPr>
              <p:spPr bwMode="auto">
                <a:xfrm>
                  <a:off x="1876" y="1778"/>
                  <a:ext cx="143" cy="14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7376" name="Text Box 64"/>
              <p:cNvSpPr txBox="1">
                <a:spLocks noChangeArrowheads="1"/>
              </p:cNvSpPr>
              <p:nvPr/>
            </p:nvSpPr>
            <p:spPr bwMode="auto">
              <a:xfrm>
                <a:off x="1446" y="1748"/>
                <a:ext cx="6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Frames</a:t>
                </a:r>
              </a:p>
            </p:txBody>
          </p:sp>
        </p:grpSp>
        <p:grpSp>
          <p:nvGrpSpPr>
            <p:cNvPr id="397377" name="Group 65"/>
            <p:cNvGrpSpPr>
              <a:grpSpLocks/>
            </p:cNvGrpSpPr>
            <p:nvPr/>
          </p:nvGrpSpPr>
          <p:grpSpPr bwMode="auto">
            <a:xfrm>
              <a:off x="4314" y="1890"/>
              <a:ext cx="861" cy="233"/>
              <a:chOff x="4314" y="1748"/>
              <a:chExt cx="861" cy="233"/>
            </a:xfrm>
          </p:grpSpPr>
          <p:sp>
            <p:nvSpPr>
              <p:cNvPr id="397378" name="Line 66"/>
              <p:cNvSpPr>
                <a:spLocks noChangeShapeType="1"/>
              </p:cNvSpPr>
              <p:nvPr/>
            </p:nvSpPr>
            <p:spPr bwMode="auto">
              <a:xfrm>
                <a:off x="4314" y="182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79" name="Rectangle 67"/>
              <p:cNvSpPr>
                <a:spLocks noChangeArrowheads="1"/>
              </p:cNvSpPr>
              <p:nvPr/>
            </p:nvSpPr>
            <p:spPr bwMode="auto">
              <a:xfrm>
                <a:off x="4889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0" name="Rectangle 68"/>
              <p:cNvSpPr>
                <a:spLocks noChangeArrowheads="1"/>
              </p:cNvSpPr>
              <p:nvPr/>
            </p:nvSpPr>
            <p:spPr bwMode="auto">
              <a:xfrm>
                <a:off x="5032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1" name="Rectangle 69"/>
              <p:cNvSpPr>
                <a:spLocks noChangeArrowheads="1"/>
              </p:cNvSpPr>
              <p:nvPr/>
            </p:nvSpPr>
            <p:spPr bwMode="auto">
              <a:xfrm>
                <a:off x="4602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2" name="Rectangle 70"/>
              <p:cNvSpPr>
                <a:spLocks noChangeArrowheads="1"/>
              </p:cNvSpPr>
              <p:nvPr/>
            </p:nvSpPr>
            <p:spPr bwMode="auto">
              <a:xfrm>
                <a:off x="4745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3" name="Rectangle 71"/>
              <p:cNvSpPr>
                <a:spLocks noChangeArrowheads="1"/>
              </p:cNvSpPr>
              <p:nvPr/>
            </p:nvSpPr>
            <p:spPr bwMode="auto">
              <a:xfrm>
                <a:off x="4458" y="1778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84" name="Text Box 72"/>
              <p:cNvSpPr txBox="1">
                <a:spLocks noChangeArrowheads="1"/>
              </p:cNvSpPr>
              <p:nvPr/>
            </p:nvSpPr>
            <p:spPr bwMode="auto">
              <a:xfrm>
                <a:off x="4458" y="1748"/>
                <a:ext cx="7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Pend Frames</a:t>
                </a:r>
              </a:p>
            </p:txBody>
          </p:sp>
        </p:grpSp>
        <p:sp>
          <p:nvSpPr>
            <p:cNvPr id="397385" name="Text Box 73"/>
            <p:cNvSpPr txBox="1">
              <a:spLocks noChangeArrowheads="1"/>
            </p:cNvSpPr>
            <p:nvPr/>
          </p:nvSpPr>
          <p:spPr bwMode="auto">
            <a:xfrm>
              <a:off x="1063" y="2752"/>
              <a:ext cx="1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Process List - Empty</a:t>
              </a:r>
            </a:p>
          </p:txBody>
        </p:sp>
        <p:pic>
          <p:nvPicPr>
            <p:cNvPr id="397386" name="Picture 74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" y="1539"/>
              <a:ext cx="956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7387" name="Picture 75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" y="2160"/>
              <a:ext cx="956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7388" name="Picture 76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" y="2897"/>
              <a:ext cx="956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7389" name="Picture 77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" y="2829"/>
              <a:ext cx="956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7390" name="Group 78"/>
            <p:cNvGrpSpPr>
              <a:grpSpLocks/>
            </p:cNvGrpSpPr>
            <p:nvPr/>
          </p:nvGrpSpPr>
          <p:grpSpPr bwMode="auto">
            <a:xfrm>
              <a:off x="4410" y="3021"/>
              <a:ext cx="717" cy="233"/>
              <a:chOff x="4410" y="2992"/>
              <a:chExt cx="717" cy="233"/>
            </a:xfrm>
          </p:grpSpPr>
          <p:sp>
            <p:nvSpPr>
              <p:cNvPr id="397391" name="Rectangle 79"/>
              <p:cNvSpPr>
                <a:spLocks noChangeArrowheads="1"/>
              </p:cNvSpPr>
              <p:nvPr/>
            </p:nvSpPr>
            <p:spPr bwMode="auto">
              <a:xfrm>
                <a:off x="4602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92" name="Rectangle 80"/>
              <p:cNvSpPr>
                <a:spLocks noChangeArrowheads="1"/>
              </p:cNvSpPr>
              <p:nvPr/>
            </p:nvSpPr>
            <p:spPr bwMode="auto">
              <a:xfrm>
                <a:off x="4458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93" name="Text Box 81"/>
              <p:cNvSpPr txBox="1">
                <a:spLocks noChangeArrowheads="1"/>
              </p:cNvSpPr>
              <p:nvPr/>
            </p:nvSpPr>
            <p:spPr bwMode="auto">
              <a:xfrm>
                <a:off x="4410" y="2992"/>
                <a:ext cx="7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Done Frames</a:t>
                </a:r>
              </a:p>
            </p:txBody>
          </p:sp>
        </p:grpSp>
        <p:pic>
          <p:nvPicPr>
            <p:cNvPr id="397394" name="Picture 82" descr="MCj0391290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" y="3375"/>
              <a:ext cx="956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7395" name="Line 83"/>
            <p:cNvSpPr>
              <a:spLocks noChangeShapeType="1"/>
            </p:cNvSpPr>
            <p:nvPr/>
          </p:nvSpPr>
          <p:spPr bwMode="auto">
            <a:xfrm>
              <a:off x="1159" y="1778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6" name="Line 84"/>
            <p:cNvSpPr>
              <a:spLocks noChangeShapeType="1"/>
            </p:cNvSpPr>
            <p:nvPr/>
          </p:nvSpPr>
          <p:spPr bwMode="auto">
            <a:xfrm>
              <a:off x="1159" y="1921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7397" name="Group 85"/>
            <p:cNvGrpSpPr>
              <a:grpSpLocks/>
            </p:cNvGrpSpPr>
            <p:nvPr/>
          </p:nvGrpSpPr>
          <p:grpSpPr bwMode="auto">
            <a:xfrm>
              <a:off x="1398" y="3451"/>
              <a:ext cx="717" cy="233"/>
              <a:chOff x="4410" y="2992"/>
              <a:chExt cx="717" cy="233"/>
            </a:xfrm>
          </p:grpSpPr>
          <p:sp>
            <p:nvSpPr>
              <p:cNvPr id="397398" name="Rectangle 86"/>
              <p:cNvSpPr>
                <a:spLocks noChangeArrowheads="1"/>
              </p:cNvSpPr>
              <p:nvPr/>
            </p:nvSpPr>
            <p:spPr bwMode="auto">
              <a:xfrm>
                <a:off x="4602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399" name="Rectangle 87"/>
              <p:cNvSpPr>
                <a:spLocks noChangeArrowheads="1"/>
              </p:cNvSpPr>
              <p:nvPr/>
            </p:nvSpPr>
            <p:spPr bwMode="auto">
              <a:xfrm>
                <a:off x="4458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400" name="Text Box 88"/>
              <p:cNvSpPr txBox="1">
                <a:spLocks noChangeArrowheads="1"/>
              </p:cNvSpPr>
              <p:nvPr/>
            </p:nvSpPr>
            <p:spPr bwMode="auto">
              <a:xfrm>
                <a:off x="4410" y="2992"/>
                <a:ext cx="7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Done Frames</a:t>
                </a:r>
              </a:p>
            </p:txBody>
          </p:sp>
        </p:grpSp>
        <p:grpSp>
          <p:nvGrpSpPr>
            <p:cNvPr id="397401" name="Group 89"/>
            <p:cNvGrpSpPr>
              <a:grpSpLocks/>
            </p:cNvGrpSpPr>
            <p:nvPr/>
          </p:nvGrpSpPr>
          <p:grpSpPr bwMode="auto">
            <a:xfrm>
              <a:off x="1398" y="3595"/>
              <a:ext cx="717" cy="233"/>
              <a:chOff x="4410" y="2992"/>
              <a:chExt cx="717" cy="233"/>
            </a:xfrm>
          </p:grpSpPr>
          <p:sp>
            <p:nvSpPr>
              <p:cNvPr id="397402" name="Rectangle 90"/>
              <p:cNvSpPr>
                <a:spLocks noChangeArrowheads="1"/>
              </p:cNvSpPr>
              <p:nvPr/>
            </p:nvSpPr>
            <p:spPr bwMode="auto">
              <a:xfrm>
                <a:off x="4602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403" name="Rectangle 91"/>
              <p:cNvSpPr>
                <a:spLocks noChangeArrowheads="1"/>
              </p:cNvSpPr>
              <p:nvPr/>
            </p:nvSpPr>
            <p:spPr bwMode="auto">
              <a:xfrm>
                <a:off x="4458" y="3021"/>
                <a:ext cx="143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404" name="Text Box 92"/>
              <p:cNvSpPr txBox="1">
                <a:spLocks noChangeArrowheads="1"/>
              </p:cNvSpPr>
              <p:nvPr/>
            </p:nvSpPr>
            <p:spPr bwMode="auto">
              <a:xfrm>
                <a:off x="4410" y="2992"/>
                <a:ext cx="7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 b="0"/>
                  <a:t>Done Frames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5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  <a:p>
            <a:pPr lvl="1"/>
            <a:r>
              <a:rPr lang="en-US" altLang="en-US"/>
              <a:t>Challenges in Defining Video Driver Interface</a:t>
            </a:r>
          </a:p>
          <a:p>
            <a:pPr lvl="1"/>
            <a:r>
              <a:rPr lang="en-US" altLang="en-US"/>
              <a:t>What is and what is not FVID2?</a:t>
            </a:r>
          </a:p>
          <a:p>
            <a:r>
              <a:rPr lang="en-US" altLang="en-US"/>
              <a:t>FVID to FVID2</a:t>
            </a:r>
          </a:p>
          <a:p>
            <a:pPr lvl="1"/>
            <a:r>
              <a:rPr lang="en-US" altLang="en-US"/>
              <a:t>Limitation of FVID</a:t>
            </a:r>
          </a:p>
          <a:p>
            <a:r>
              <a:rPr lang="en-US" altLang="en-US"/>
              <a:t>Understanding FVID2</a:t>
            </a:r>
          </a:p>
          <a:p>
            <a:pPr lvl="1"/>
            <a:r>
              <a:rPr lang="en-US" altLang="en-US"/>
              <a:t>Interfaces</a:t>
            </a:r>
          </a:p>
          <a:p>
            <a:pPr lvl="1"/>
            <a:r>
              <a:rPr lang="en-US" altLang="en-US"/>
              <a:t>Application Flow</a:t>
            </a:r>
          </a:p>
          <a:p>
            <a:pPr lvl="1"/>
            <a:r>
              <a:rPr lang="en-US" altLang="en-US"/>
              <a:t>Features supported</a:t>
            </a:r>
          </a:p>
          <a:p>
            <a:pPr lvl="1"/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1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031305-EE97-4F64-AD83-6174ED6866A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Understanding FVID2 – M2M Interface </a:t>
            </a:r>
            <a:r>
              <a:rPr lang="en-US" altLang="en-US" dirty="0" err="1"/>
              <a:t>Contd</a:t>
            </a:r>
            <a:r>
              <a:rPr lang="en-US" altLang="en-US" dirty="0"/>
              <a:t>… </a:t>
            </a:r>
            <a:r>
              <a:rPr lang="en-US" altLang="en-US" sz="4000" dirty="0"/>
              <a:t>Multi-window Mode 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4" y="864394"/>
            <a:ext cx="8467725" cy="3529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Process list -&gt; One M2M request containing multiple frame list for each of the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/op paths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Frame list -&gt; Has multiple frame pointers for the buffer pointers for each of the request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Multi window mode -&gt; Each frame could contain W windows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Frame pointer could represent only one window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Do we need another dimension/structure/dereferencing to obtain this?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Proposed Solution: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No need to define another structure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Frame list will contain the frame pointers for all the windows of all the request</a:t>
            </a:r>
          </a:p>
        </p:txBody>
      </p:sp>
    </p:spTree>
    <p:extLst>
      <p:ext uri="{BB962C8B-B14F-4D97-AF65-F5344CB8AC3E}">
        <p14:creationId xmlns:p14="http://schemas.microsoft.com/office/powerpoint/2010/main" val="5669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E26137A8-E98E-49D1-BD3B-32AC23FB580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– M2M Interface Contd… </a:t>
            </a:r>
            <a:r>
              <a:rPr lang="en-US" altLang="en-US" sz="4000"/>
              <a:t>Multi-window Mode 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4" y="864394"/>
            <a:ext cx="4097337" cy="14799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200" dirty="0"/>
              <a:t>Consider a memory driver which gets video from multiple buffers, composite, scales it and write it back to memory</a:t>
            </a:r>
          </a:p>
          <a:p>
            <a:pPr>
              <a:lnSpc>
                <a:spcPct val="90000"/>
              </a:lnSpc>
            </a:pPr>
            <a:r>
              <a:rPr lang="en-US" altLang="en-US" sz="1200" dirty="0"/>
              <a:t>Assume two channels – 1st uses four windows and 2nd channel uses three</a:t>
            </a:r>
          </a:p>
          <a:p>
            <a:pPr>
              <a:lnSpc>
                <a:spcPct val="90000"/>
              </a:lnSpc>
            </a:pPr>
            <a:r>
              <a:rPr lang="en-US" altLang="en-US" sz="1200" dirty="0"/>
              <a:t>Frame list for the above two request at one call looks like</a:t>
            </a:r>
          </a:p>
        </p:txBody>
      </p:sp>
      <p:grpSp>
        <p:nvGrpSpPr>
          <p:cNvPr id="399398" name="Group 38"/>
          <p:cNvGrpSpPr>
            <a:grpSpLocks/>
          </p:cNvGrpSpPr>
          <p:nvPr/>
        </p:nvGrpSpPr>
        <p:grpSpPr bwMode="auto">
          <a:xfrm>
            <a:off x="4192588" y="1148954"/>
            <a:ext cx="4705350" cy="2503884"/>
            <a:chOff x="2641" y="678"/>
            <a:chExt cx="2964" cy="2103"/>
          </a:xfrm>
        </p:grpSpPr>
        <p:grpSp>
          <p:nvGrpSpPr>
            <p:cNvPr id="399365" name="Group 5"/>
            <p:cNvGrpSpPr>
              <a:grpSpLocks/>
            </p:cNvGrpSpPr>
            <p:nvPr/>
          </p:nvGrpSpPr>
          <p:grpSpPr bwMode="auto">
            <a:xfrm>
              <a:off x="3190" y="678"/>
              <a:ext cx="1291" cy="1004"/>
              <a:chOff x="2928" y="630"/>
              <a:chExt cx="1291" cy="1004"/>
            </a:xfrm>
          </p:grpSpPr>
          <p:sp>
            <p:nvSpPr>
              <p:cNvPr id="399366" name="Oval 6"/>
              <p:cNvSpPr>
                <a:spLocks noChangeArrowheads="1"/>
              </p:cNvSpPr>
              <p:nvPr/>
            </p:nvSpPr>
            <p:spPr bwMode="auto">
              <a:xfrm>
                <a:off x="2928" y="630"/>
                <a:ext cx="1291" cy="10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67" name="Rectangle 7"/>
              <p:cNvSpPr>
                <a:spLocks noChangeArrowheads="1"/>
              </p:cNvSpPr>
              <p:nvPr/>
            </p:nvSpPr>
            <p:spPr bwMode="auto">
              <a:xfrm>
                <a:off x="3119" y="917"/>
                <a:ext cx="382" cy="2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200"/>
                  <a:t>R1 W1</a:t>
                </a:r>
              </a:p>
            </p:txBody>
          </p:sp>
          <p:sp>
            <p:nvSpPr>
              <p:cNvPr id="399368" name="Rectangle 8"/>
              <p:cNvSpPr>
                <a:spLocks noChangeArrowheads="1"/>
              </p:cNvSpPr>
              <p:nvPr/>
            </p:nvSpPr>
            <p:spPr bwMode="auto">
              <a:xfrm>
                <a:off x="3550" y="726"/>
                <a:ext cx="382" cy="2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200"/>
                  <a:t>R1 W2</a:t>
                </a:r>
              </a:p>
            </p:txBody>
          </p:sp>
          <p:sp>
            <p:nvSpPr>
              <p:cNvPr id="399369" name="Rectangle 9"/>
              <p:cNvSpPr>
                <a:spLocks noChangeArrowheads="1"/>
              </p:cNvSpPr>
              <p:nvPr/>
            </p:nvSpPr>
            <p:spPr bwMode="auto">
              <a:xfrm>
                <a:off x="3646" y="1060"/>
                <a:ext cx="382" cy="2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200"/>
                  <a:t>R1 W3</a:t>
                </a:r>
              </a:p>
            </p:txBody>
          </p:sp>
          <p:sp>
            <p:nvSpPr>
              <p:cNvPr id="399370" name="Rectangle 10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382" cy="2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200"/>
                  <a:t>R1 W4</a:t>
                </a:r>
              </a:p>
            </p:txBody>
          </p:sp>
        </p:grpSp>
        <p:sp>
          <p:nvSpPr>
            <p:cNvPr id="399371" name="Rectangle 11"/>
            <p:cNvSpPr>
              <a:spLocks noChangeArrowheads="1"/>
            </p:cNvSpPr>
            <p:nvPr/>
          </p:nvSpPr>
          <p:spPr bwMode="auto">
            <a:xfrm>
              <a:off x="3454" y="2016"/>
              <a:ext cx="765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0"/>
                <a:t>Hypothetical</a:t>
              </a:r>
            </a:p>
            <a:p>
              <a:pPr algn="ctr"/>
              <a:r>
                <a:rPr lang="en-US" altLang="en-US" sz="1200" b="0"/>
                <a:t>M2M </a:t>
              </a:r>
            </a:p>
            <a:p>
              <a:pPr algn="ctr"/>
              <a:r>
                <a:rPr lang="en-US" altLang="en-US" sz="1200" b="0"/>
                <a:t>Hardware</a:t>
              </a:r>
            </a:p>
          </p:txBody>
        </p:sp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4553" y="1060"/>
              <a:ext cx="1052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399373" name="Rectangle 13"/>
            <p:cNvSpPr>
              <a:spLocks noChangeArrowheads="1"/>
            </p:cNvSpPr>
            <p:nvPr/>
          </p:nvSpPr>
          <p:spPr bwMode="auto">
            <a:xfrm>
              <a:off x="4553" y="1060"/>
              <a:ext cx="526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W1</a:t>
              </a:r>
            </a:p>
          </p:txBody>
        </p:sp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5079" y="1060"/>
              <a:ext cx="526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W2</a:t>
              </a:r>
            </a:p>
          </p:txBody>
        </p:sp>
        <p:sp>
          <p:nvSpPr>
            <p:cNvPr id="399375" name="Rectangle 15"/>
            <p:cNvSpPr>
              <a:spLocks noChangeArrowheads="1"/>
            </p:cNvSpPr>
            <p:nvPr/>
          </p:nvSpPr>
          <p:spPr bwMode="auto">
            <a:xfrm>
              <a:off x="4553" y="1442"/>
              <a:ext cx="526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W3</a:t>
              </a:r>
            </a:p>
          </p:txBody>
        </p:sp>
        <p:sp>
          <p:nvSpPr>
            <p:cNvPr id="399376" name="Rectangle 16"/>
            <p:cNvSpPr>
              <a:spLocks noChangeArrowheads="1"/>
            </p:cNvSpPr>
            <p:nvPr/>
          </p:nvSpPr>
          <p:spPr bwMode="auto">
            <a:xfrm>
              <a:off x="5079" y="1442"/>
              <a:ext cx="526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W4</a:t>
              </a:r>
            </a:p>
          </p:txBody>
        </p:sp>
        <p:cxnSp>
          <p:nvCxnSpPr>
            <p:cNvPr id="399377" name="AutoShape 17"/>
            <p:cNvCxnSpPr>
              <a:cxnSpLocks noChangeShapeType="1"/>
              <a:stCxn id="399371" idx="2"/>
              <a:endCxn id="399376" idx="2"/>
            </p:cNvCxnSpPr>
            <p:nvPr/>
          </p:nvCxnSpPr>
          <p:spPr bwMode="auto">
            <a:xfrm rot="5400000" flipH="1" flipV="1">
              <a:off x="4111" y="1550"/>
              <a:ext cx="957" cy="1505"/>
            </a:xfrm>
            <a:prstGeom prst="bentConnector3">
              <a:avLst>
                <a:gd name="adj1" fmla="val -149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378" name="Text Box 18"/>
            <p:cNvSpPr txBox="1">
              <a:spLocks noChangeArrowheads="1"/>
            </p:cNvSpPr>
            <p:nvPr/>
          </p:nvSpPr>
          <p:spPr bwMode="auto">
            <a:xfrm>
              <a:off x="4362" y="1825"/>
              <a:ext cx="1195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Composited R1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Out Buffer</a:t>
              </a:r>
            </a:p>
          </p:txBody>
        </p:sp>
        <p:cxnSp>
          <p:nvCxnSpPr>
            <p:cNvPr id="399379" name="AutoShape 19"/>
            <p:cNvCxnSpPr>
              <a:cxnSpLocks noChangeShapeType="1"/>
              <a:stCxn id="399366" idx="4"/>
              <a:endCxn id="399371" idx="0"/>
            </p:cNvCxnSpPr>
            <p:nvPr/>
          </p:nvCxnSpPr>
          <p:spPr bwMode="auto">
            <a:xfrm rot="16200000" flipH="1">
              <a:off x="3670" y="1848"/>
              <a:ext cx="334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380" name="Text Box 20"/>
            <p:cNvSpPr txBox="1">
              <a:spLocks noChangeArrowheads="1"/>
            </p:cNvSpPr>
            <p:nvPr/>
          </p:nvSpPr>
          <p:spPr bwMode="auto">
            <a:xfrm>
              <a:off x="2641" y="1634"/>
              <a:ext cx="119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Four buffers representing an input for R1 request</a:t>
              </a:r>
            </a:p>
          </p:txBody>
        </p:sp>
      </p:grpSp>
      <p:grpSp>
        <p:nvGrpSpPr>
          <p:cNvPr id="399397" name="Group 37"/>
          <p:cNvGrpSpPr>
            <a:grpSpLocks/>
          </p:cNvGrpSpPr>
          <p:nvPr/>
        </p:nvGrpSpPr>
        <p:grpSpPr bwMode="auto">
          <a:xfrm>
            <a:off x="3130550" y="2997994"/>
            <a:ext cx="1593850" cy="1645444"/>
            <a:chOff x="1972" y="2518"/>
            <a:chExt cx="1004" cy="1382"/>
          </a:xfrm>
        </p:grpSpPr>
        <p:sp>
          <p:nvSpPr>
            <p:cNvPr id="399389" name="Text Box 29"/>
            <p:cNvSpPr txBox="1">
              <a:spLocks noChangeArrowheads="1"/>
            </p:cNvSpPr>
            <p:nvPr/>
          </p:nvSpPr>
          <p:spPr bwMode="auto">
            <a:xfrm>
              <a:off x="1972" y="3189"/>
              <a:ext cx="1004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0"/>
                <a:t>Out Frame List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400" b="0"/>
                <a:t>numFrames = 2 (1+1)</a:t>
              </a:r>
            </a:p>
          </p:txBody>
        </p:sp>
        <p:sp>
          <p:nvSpPr>
            <p:cNvPr id="399390" name="Text Box 30"/>
            <p:cNvSpPr txBox="1">
              <a:spLocks noChangeArrowheads="1"/>
            </p:cNvSpPr>
            <p:nvPr/>
          </p:nvSpPr>
          <p:spPr bwMode="auto">
            <a:xfrm>
              <a:off x="2211" y="2518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O1</a:t>
              </a:r>
            </a:p>
          </p:txBody>
        </p:sp>
        <p:sp>
          <p:nvSpPr>
            <p:cNvPr id="399391" name="Text Box 31"/>
            <p:cNvSpPr txBox="1">
              <a:spLocks noChangeArrowheads="1"/>
            </p:cNvSpPr>
            <p:nvPr/>
          </p:nvSpPr>
          <p:spPr bwMode="auto">
            <a:xfrm>
              <a:off x="2211" y="2698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O1</a:t>
              </a:r>
            </a:p>
          </p:txBody>
        </p:sp>
      </p:grpSp>
      <p:grpSp>
        <p:nvGrpSpPr>
          <p:cNvPr id="399396" name="Group 36"/>
          <p:cNvGrpSpPr>
            <a:grpSpLocks/>
          </p:cNvGrpSpPr>
          <p:nvPr/>
        </p:nvGrpSpPr>
        <p:grpSpPr bwMode="auto">
          <a:xfrm>
            <a:off x="169864" y="2230041"/>
            <a:ext cx="2732087" cy="2547937"/>
            <a:chOff x="107" y="1873"/>
            <a:chExt cx="1721" cy="2140"/>
          </a:xfrm>
        </p:grpSpPr>
        <p:sp>
          <p:nvSpPr>
            <p:cNvPr id="399381" name="Text Box 21"/>
            <p:cNvSpPr txBox="1">
              <a:spLocks noChangeArrowheads="1"/>
            </p:cNvSpPr>
            <p:nvPr/>
          </p:nvSpPr>
          <p:spPr bwMode="auto">
            <a:xfrm>
              <a:off x="1063" y="1873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W1</a:t>
              </a:r>
            </a:p>
          </p:txBody>
        </p:sp>
        <p:sp>
          <p:nvSpPr>
            <p:cNvPr id="399382" name="Text Box 22"/>
            <p:cNvSpPr txBox="1">
              <a:spLocks noChangeArrowheads="1"/>
            </p:cNvSpPr>
            <p:nvPr/>
          </p:nvSpPr>
          <p:spPr bwMode="auto">
            <a:xfrm>
              <a:off x="1063" y="2053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W2</a:t>
              </a:r>
            </a:p>
          </p:txBody>
        </p:sp>
        <p:sp>
          <p:nvSpPr>
            <p:cNvPr id="399383" name="Text Box 23"/>
            <p:cNvSpPr txBox="1">
              <a:spLocks noChangeArrowheads="1"/>
            </p:cNvSpPr>
            <p:nvPr/>
          </p:nvSpPr>
          <p:spPr bwMode="auto">
            <a:xfrm>
              <a:off x="1063" y="2232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W3</a:t>
              </a:r>
            </a:p>
          </p:txBody>
        </p:sp>
        <p:sp>
          <p:nvSpPr>
            <p:cNvPr id="399384" name="Text Box 24"/>
            <p:cNvSpPr txBox="1">
              <a:spLocks noChangeArrowheads="1"/>
            </p:cNvSpPr>
            <p:nvPr/>
          </p:nvSpPr>
          <p:spPr bwMode="auto">
            <a:xfrm>
              <a:off x="776" y="3212"/>
              <a:ext cx="1052" cy="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0"/>
                <a:t>In Frame List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400" b="0"/>
                <a:t>numFrames = 7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400" b="0"/>
                <a:t>(4 + 3)</a:t>
              </a:r>
            </a:p>
          </p:txBody>
        </p:sp>
        <p:sp>
          <p:nvSpPr>
            <p:cNvPr id="399385" name="Text Box 25"/>
            <p:cNvSpPr txBox="1">
              <a:spLocks noChangeArrowheads="1"/>
            </p:cNvSpPr>
            <p:nvPr/>
          </p:nvSpPr>
          <p:spPr bwMode="auto">
            <a:xfrm>
              <a:off x="1063" y="2411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R1 W4</a:t>
              </a:r>
            </a:p>
          </p:txBody>
        </p:sp>
        <p:sp>
          <p:nvSpPr>
            <p:cNvPr id="399386" name="Text Box 26"/>
            <p:cNvSpPr txBox="1">
              <a:spLocks noChangeArrowheads="1"/>
            </p:cNvSpPr>
            <p:nvPr/>
          </p:nvSpPr>
          <p:spPr bwMode="auto">
            <a:xfrm>
              <a:off x="1063" y="2590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W1</a:t>
              </a:r>
            </a:p>
          </p:txBody>
        </p:sp>
        <p:sp>
          <p:nvSpPr>
            <p:cNvPr id="399387" name="Text Box 27"/>
            <p:cNvSpPr txBox="1">
              <a:spLocks noChangeArrowheads="1"/>
            </p:cNvSpPr>
            <p:nvPr/>
          </p:nvSpPr>
          <p:spPr bwMode="auto">
            <a:xfrm>
              <a:off x="1063" y="2770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W2</a:t>
              </a:r>
            </a:p>
          </p:txBody>
        </p:sp>
        <p:sp>
          <p:nvSpPr>
            <p:cNvPr id="399388" name="Text Box 28"/>
            <p:cNvSpPr txBox="1">
              <a:spLocks noChangeArrowheads="1"/>
            </p:cNvSpPr>
            <p:nvPr/>
          </p:nvSpPr>
          <p:spPr bwMode="auto">
            <a:xfrm>
              <a:off x="1063" y="2949"/>
              <a:ext cx="4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/>
                <a:t>R2 W3</a:t>
              </a:r>
            </a:p>
          </p:txBody>
        </p:sp>
        <p:sp>
          <p:nvSpPr>
            <p:cNvPr id="399392" name="AutoShape 32"/>
            <p:cNvSpPr>
              <a:spLocks/>
            </p:cNvSpPr>
            <p:nvPr/>
          </p:nvSpPr>
          <p:spPr bwMode="auto">
            <a:xfrm>
              <a:off x="968" y="1873"/>
              <a:ext cx="48" cy="669"/>
            </a:xfrm>
            <a:prstGeom prst="leftBrace">
              <a:avLst>
                <a:gd name="adj1" fmla="val 11614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3" name="AutoShape 33"/>
            <p:cNvSpPr>
              <a:spLocks/>
            </p:cNvSpPr>
            <p:nvPr/>
          </p:nvSpPr>
          <p:spPr bwMode="auto">
            <a:xfrm>
              <a:off x="968" y="2638"/>
              <a:ext cx="48" cy="430"/>
            </a:xfrm>
            <a:prstGeom prst="leftBrace">
              <a:avLst>
                <a:gd name="adj1" fmla="val 746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4" name="Text Box 34"/>
            <p:cNvSpPr txBox="1">
              <a:spLocks noChangeArrowheads="1"/>
            </p:cNvSpPr>
            <p:nvPr/>
          </p:nvSpPr>
          <p:spPr bwMode="auto">
            <a:xfrm>
              <a:off x="107" y="2130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/>
                <a:t>R1 window frames</a:t>
              </a:r>
            </a:p>
          </p:txBody>
        </p:sp>
        <p:sp>
          <p:nvSpPr>
            <p:cNvPr id="399395" name="Text Box 35"/>
            <p:cNvSpPr txBox="1">
              <a:spLocks noChangeArrowheads="1"/>
            </p:cNvSpPr>
            <p:nvPr/>
          </p:nvSpPr>
          <p:spPr bwMode="auto">
            <a:xfrm>
              <a:off x="107" y="2751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/>
                <a:t>R2 window frames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8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8B1C3CB4-62EB-4B36-B071-530ECA49736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– M2M Interface Contd… </a:t>
            </a:r>
            <a:r>
              <a:rPr lang="en-US" altLang="en-US" sz="4000"/>
              <a:t>Multi-window Mode 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4" y="864394"/>
            <a:ext cx="8467725" cy="3529013"/>
          </a:xfrm>
        </p:spPr>
        <p:txBody>
          <a:bodyPr/>
          <a:lstStyle/>
          <a:p>
            <a:r>
              <a:rPr lang="en-US" altLang="en-US" sz="2400"/>
              <a:t>Advantage</a:t>
            </a:r>
          </a:p>
          <a:p>
            <a:pPr lvl="1"/>
            <a:r>
              <a:rPr lang="en-US" altLang="en-US" sz="2000"/>
              <a:t>No need extra structure or third dimension or another dereferencing</a:t>
            </a:r>
          </a:p>
          <a:p>
            <a:pPr lvl="1"/>
            <a:r>
              <a:rPr lang="en-US" altLang="en-US" sz="2000"/>
              <a:t>Application can reuse the same frame pointer structure from a different driver for the window buffers</a:t>
            </a:r>
          </a:p>
          <a:p>
            <a:r>
              <a:rPr lang="en-US" altLang="en-US" sz="2400"/>
              <a:t>Other points</a:t>
            </a:r>
          </a:p>
          <a:p>
            <a:pPr lvl="1"/>
            <a:r>
              <a:rPr lang="en-US" altLang="en-US" sz="2000"/>
              <a:t>The order (left to right, top to bottom etc…) of the window buffers in a frame list is not defined by FVID2. The individual drivers can impose the order based on its implementation</a:t>
            </a:r>
          </a:p>
          <a:p>
            <a:pPr lvl="1"/>
            <a:r>
              <a:rPr lang="en-US" altLang="en-US" sz="2000"/>
              <a:t>Implicit splitting of window buffers based on configured multi-window mode for each channel (In previous example, 4 and 3 is not passed anywhere in the queue call!!)</a:t>
            </a:r>
          </a:p>
        </p:txBody>
      </p:sp>
    </p:spTree>
    <p:extLst>
      <p:ext uri="{BB962C8B-B14F-4D97-AF65-F5344CB8AC3E}">
        <p14:creationId xmlns:p14="http://schemas.microsoft.com/office/powerpoint/2010/main" val="36624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– Slice Based Operation</a:t>
            </a:r>
            <a:endParaRPr lang="en-US" altLang="en-US" sz="400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4" y="921544"/>
            <a:ext cx="8467725" cy="3529013"/>
          </a:xfrm>
        </p:spPr>
        <p:txBody>
          <a:bodyPr/>
          <a:lstStyle/>
          <a:p>
            <a:r>
              <a:rPr lang="en-US" altLang="en-US"/>
              <a:t>Used in systems which need low latency video processing</a:t>
            </a:r>
          </a:p>
          <a:p>
            <a:r>
              <a:rPr lang="en-US" altLang="en-US"/>
              <a:t>Each frame is split in to N number of equal size slices</a:t>
            </a:r>
          </a:p>
          <a:p>
            <a:r>
              <a:rPr lang="en-US" altLang="en-US"/>
              <a:t>Typical low latency application might have 4/8 slices per frame</a:t>
            </a:r>
          </a:p>
          <a:p>
            <a:r>
              <a:rPr lang="en-US" altLang="en-US"/>
              <a:t>Application needs to be intimated as soon as a slice is captured or processed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DA6464F-5FCC-4FA2-8EE5-035AF381DDDA}" type="slidenum">
              <a:rPr lang="en-US" altLang="en-US"/>
              <a:pPr/>
              <a:t>24</a:t>
            </a:fld>
            <a:endParaRPr lang="en-US" altLang="en-US" dirty="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– Slice Based Operation in M2M drivers</a:t>
            </a:r>
            <a:endParaRPr lang="en-US" altLang="en-US" sz="400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4" y="921544"/>
            <a:ext cx="8467725" cy="38135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400" dirty="0"/>
              <a:t>Slice level processing can be enabled for each channel using create time configuration.</a:t>
            </a:r>
          </a:p>
          <a:p>
            <a:pPr>
              <a:lnSpc>
                <a:spcPct val="80000"/>
              </a:lnSpc>
            </a:pPr>
            <a:r>
              <a:rPr lang="en-US" altLang="en-US" sz="1400" dirty="0"/>
              <a:t>Slices can be Queued as they are available using same frame processing API. </a:t>
            </a:r>
          </a:p>
          <a:p>
            <a:pPr>
              <a:lnSpc>
                <a:spcPct val="80000"/>
              </a:lnSpc>
            </a:pPr>
            <a:r>
              <a:rPr lang="en-US" altLang="en-US" sz="1400" dirty="0"/>
              <a:t>Slice information has to be updated for each slice inside ‘FVID2_Frame’ under ‘FVID2_SliceInfo’.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latin typeface="Courier New" pitchFamily="49" charset="0"/>
              </a:rPr>
              <a:t> </a:t>
            </a:r>
            <a:r>
              <a:rPr lang="en-US" altLang="en-US" sz="1000" dirty="0" smtClean="0">
                <a:latin typeface="Courier New" pitchFamily="49" charset="0"/>
              </a:rPr>
              <a:t> </a:t>
            </a:r>
            <a:r>
              <a:rPr lang="en-US" altLang="en-US" sz="900" dirty="0" err="1">
                <a:latin typeface="Courier New" pitchFamily="49" charset="0"/>
              </a:rPr>
              <a:t>typedef</a:t>
            </a:r>
            <a:r>
              <a:rPr lang="en-US" altLang="en-US" sz="900" dirty="0">
                <a:latin typeface="Courier New" pitchFamily="49" charset="0"/>
              </a:rPr>
              <a:t> </a:t>
            </a:r>
            <a:r>
              <a:rPr lang="en-US" altLang="en-US" sz="900" dirty="0" err="1">
                <a:latin typeface="Courier New" pitchFamily="49" charset="0"/>
              </a:rPr>
              <a:t>struct</a:t>
            </a:r>
            <a:endParaRPr lang="en-US" altLang="en-US" sz="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    UInt32              </a:t>
            </a:r>
            <a:r>
              <a:rPr lang="en-US" altLang="en-US" sz="900" dirty="0" err="1">
                <a:latin typeface="Courier New" pitchFamily="49" charset="0"/>
              </a:rPr>
              <a:t>sliceNum</a:t>
            </a:r>
            <a:r>
              <a:rPr lang="en-US" altLang="en-US" sz="9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    /**&lt; Current slice Number in this frame,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         range is from 0 to (NoOfSlicesInFrame-1) 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    UInt32              </a:t>
            </a:r>
            <a:r>
              <a:rPr lang="en-US" altLang="en-US" sz="900" dirty="0" err="1">
                <a:latin typeface="Courier New" pitchFamily="49" charset="0"/>
              </a:rPr>
              <a:t>numSlcInLines</a:t>
            </a:r>
            <a:r>
              <a:rPr lang="en-US" altLang="en-US" sz="9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    /**&lt; Number of lines available in the frame at the end of this slice.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    UInt32              </a:t>
            </a:r>
            <a:r>
              <a:rPr lang="en-US" altLang="en-US" sz="900" dirty="0" err="1">
                <a:latin typeface="Courier New" pitchFamily="49" charset="0"/>
              </a:rPr>
              <a:t>numSlcOutLines</a:t>
            </a:r>
            <a:r>
              <a:rPr lang="en-US" altLang="en-US" sz="9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    /**&lt; Number of lines generated in output buffer after processing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         current slice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900" dirty="0">
                <a:latin typeface="Courier New" pitchFamily="49" charset="0"/>
              </a:rPr>
              <a:t>} FVID2_SliceInfo;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/>
              <a:t>M2M driver will process the given slice and updates output info for further processing in chain. Simultaneously Capture or Video Decoder may add subsequent slice to the frame. </a:t>
            </a:r>
          </a:p>
          <a:p>
            <a:pPr>
              <a:lnSpc>
                <a:spcPct val="80000"/>
              </a:lnSpc>
            </a:pPr>
            <a:r>
              <a:rPr lang="en-US" altLang="en-US" sz="1400" dirty="0"/>
              <a:t>M2M driver keeps a copy of frame info and works using that to avoid conflict with other driver updating this data. </a:t>
            </a:r>
          </a:p>
          <a:p>
            <a:pPr>
              <a:lnSpc>
                <a:spcPct val="80000"/>
              </a:lnSpc>
            </a:pPr>
            <a:r>
              <a:rPr lang="en-US" altLang="en-US" sz="1400" dirty="0"/>
              <a:t>Slice processing completion call back is similar to Frame based processing.</a:t>
            </a:r>
          </a:p>
        </p:txBody>
      </p:sp>
    </p:spTree>
    <p:extLst>
      <p:ext uri="{BB962C8B-B14F-4D97-AF65-F5344CB8AC3E}">
        <p14:creationId xmlns:p14="http://schemas.microsoft.com/office/powerpoint/2010/main" val="96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– Slice Based Operation in Capture Driver</a:t>
            </a:r>
            <a:endParaRPr lang="en-US" altLang="en-US" sz="400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4" y="921544"/>
            <a:ext cx="8467725" cy="3529013"/>
          </a:xfrm>
        </p:spPr>
        <p:txBody>
          <a:bodyPr/>
          <a:lstStyle/>
          <a:p>
            <a:r>
              <a:rPr lang="en-US" altLang="en-US" sz="2000" dirty="0"/>
              <a:t>Uses a separate callback mechanism compared to the FVID2 completion callback</a:t>
            </a:r>
          </a:p>
          <a:p>
            <a:r>
              <a:rPr lang="en-US" altLang="en-US" sz="2000" dirty="0"/>
              <a:t>Callback gives reference to the current frame being captured/processed</a:t>
            </a:r>
          </a:p>
          <a:p>
            <a:r>
              <a:rPr lang="en-US" altLang="en-US" sz="2000" dirty="0"/>
              <a:t>Slice callback will be called per channel per stream of the driver instance</a:t>
            </a:r>
          </a:p>
          <a:p>
            <a:r>
              <a:rPr lang="en-US" altLang="en-US" sz="2000" dirty="0"/>
              <a:t>Prototype of Slice based callback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1400" dirty="0" err="1">
                <a:latin typeface="Courier New" pitchFamily="49" charset="0"/>
              </a:rPr>
              <a:t>typedef</a:t>
            </a:r>
            <a:r>
              <a:rPr lang="en-US" altLang="en-US" sz="1400" dirty="0">
                <a:latin typeface="Courier New" pitchFamily="49" charset="0"/>
              </a:rPr>
              <a:t> Int32 (*FVID2_SliceCbFxn) (FVID2_Handle handle,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                                   FVID2_Frame *Frame);</a:t>
            </a:r>
          </a:p>
          <a:p>
            <a:pPr>
              <a:buFontTx/>
              <a:buNone/>
            </a:pPr>
            <a:endParaRPr lang="en-US" altLang="en-US" sz="1400" dirty="0">
              <a:latin typeface="Courier New" pitchFamily="49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– Error Callback</a:t>
            </a:r>
            <a:endParaRPr lang="en-US" altLang="en-US" sz="400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4" y="921544"/>
            <a:ext cx="8467725" cy="3529013"/>
          </a:xfrm>
        </p:spPr>
        <p:txBody>
          <a:bodyPr/>
          <a:lstStyle/>
          <a:p>
            <a:r>
              <a:rPr lang="en-US" altLang="en-US" sz="2000" dirty="0"/>
              <a:t>Queue operations are asynchronous and most probably returns success even though there are some error in the submitted frames</a:t>
            </a:r>
          </a:p>
          <a:p>
            <a:r>
              <a:rPr lang="en-US" altLang="en-US" sz="2000" dirty="0"/>
              <a:t>Errors are checked in the FVID2 frames only at the time of processing of the frames – which might occur at a later point of time</a:t>
            </a:r>
          </a:p>
          <a:p>
            <a:r>
              <a:rPr lang="en-US" altLang="en-US" sz="2000" dirty="0"/>
              <a:t>Also there could be asynchronous hardware errors</a:t>
            </a:r>
          </a:p>
          <a:p>
            <a:r>
              <a:rPr lang="en-US" altLang="en-US" sz="2000" dirty="0"/>
              <a:t>So there should be some mechanism through which errors are returned to the application asynchronously</a:t>
            </a:r>
          </a:p>
          <a:p>
            <a:r>
              <a:rPr lang="en-US" altLang="en-US" sz="2000" dirty="0"/>
              <a:t>Hence error callbacks are used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– Error Callback Contd…</a:t>
            </a:r>
            <a:endParaRPr lang="en-US" altLang="en-US" sz="400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4" y="921544"/>
            <a:ext cx="8467725" cy="3529013"/>
          </a:xfrm>
        </p:spPr>
        <p:txBody>
          <a:bodyPr/>
          <a:lstStyle/>
          <a:p>
            <a:r>
              <a:rPr lang="en-US" altLang="en-US" sz="2000" dirty="0"/>
              <a:t>When error occurs driver needs a free container (frame list in case of display/capture drivers or process list in case of M2M drivers) to return the queued buffers back to the application</a:t>
            </a:r>
          </a:p>
          <a:p>
            <a:r>
              <a:rPr lang="en-US" altLang="en-US" sz="2000" dirty="0"/>
              <a:t>Hence at the time of channel creation, application gives an empty container to the driver along with application error handler</a:t>
            </a:r>
          </a:p>
          <a:p>
            <a:r>
              <a:rPr lang="en-US" altLang="en-US" sz="2000" dirty="0"/>
              <a:t>This container will be used at the time of error callback</a:t>
            </a:r>
          </a:p>
          <a:p>
            <a:r>
              <a:rPr lang="en-US" altLang="en-US" sz="2000" dirty="0"/>
              <a:t>Prototype of error callback</a:t>
            </a:r>
          </a:p>
          <a:p>
            <a:pPr>
              <a:buFontTx/>
              <a:buNone/>
            </a:pPr>
            <a:r>
              <a:rPr lang="en-US" altLang="en-US" sz="1200" dirty="0" err="1">
                <a:latin typeface="Courier New" pitchFamily="49" charset="0"/>
              </a:rPr>
              <a:t>typedef</a:t>
            </a:r>
            <a:r>
              <a:rPr lang="en-US" altLang="en-US" sz="1200" dirty="0">
                <a:latin typeface="Courier New" pitchFamily="49" charset="0"/>
              </a:rPr>
              <a:t> </a:t>
            </a:r>
            <a:r>
              <a:rPr lang="en-US" altLang="en-US" sz="1200" dirty="0" err="1">
                <a:latin typeface="Courier New" pitchFamily="49" charset="0"/>
              </a:rPr>
              <a:t>Ptr</a:t>
            </a:r>
            <a:r>
              <a:rPr lang="en-US" altLang="en-US" sz="1200" dirty="0">
                <a:latin typeface="Courier New" pitchFamily="49" charset="0"/>
              </a:rPr>
              <a:t> (*FVID2_ErrCbFxn) (FVID2_Handle handle,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itchFamily="49" charset="0"/>
              </a:rPr>
              <a:t>                               </a:t>
            </a:r>
            <a:r>
              <a:rPr lang="en-US" altLang="en-US" sz="1200" dirty="0" err="1">
                <a:latin typeface="Courier New" pitchFamily="49" charset="0"/>
              </a:rPr>
              <a:t>Ptr</a:t>
            </a:r>
            <a:r>
              <a:rPr lang="en-US" altLang="en-US" sz="1200" dirty="0">
                <a:latin typeface="Courier New" pitchFamily="49" charset="0"/>
              </a:rPr>
              <a:t> </a:t>
            </a:r>
            <a:r>
              <a:rPr lang="en-US" altLang="en-US" sz="1200" dirty="0" err="1">
                <a:latin typeface="Courier New" pitchFamily="49" charset="0"/>
              </a:rPr>
              <a:t>appData</a:t>
            </a:r>
            <a:r>
              <a:rPr lang="en-US" altLang="en-US" sz="12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itchFamily="49" charset="0"/>
              </a:rPr>
              <a:t>                               </a:t>
            </a:r>
            <a:r>
              <a:rPr lang="en-US" altLang="en-US" sz="1200" dirty="0" err="1">
                <a:latin typeface="Courier New" pitchFamily="49" charset="0"/>
              </a:rPr>
              <a:t>Ptr</a:t>
            </a:r>
            <a:r>
              <a:rPr lang="en-US" altLang="en-US" sz="1200" dirty="0">
                <a:latin typeface="Courier New" pitchFamily="49" charset="0"/>
              </a:rPr>
              <a:t> </a:t>
            </a:r>
            <a:r>
              <a:rPr lang="en-US" altLang="en-US" sz="1200" dirty="0" err="1">
                <a:latin typeface="Courier New" pitchFamily="49" charset="0"/>
              </a:rPr>
              <a:t>errData</a:t>
            </a:r>
            <a:r>
              <a:rPr lang="en-US" altLang="en-US" sz="12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altLang="en-US" sz="1200" dirty="0">
                <a:latin typeface="Courier New" pitchFamily="49" charset="0"/>
              </a:rPr>
              <a:t>                               </a:t>
            </a:r>
            <a:r>
              <a:rPr lang="en-US" altLang="en-US" sz="1200" dirty="0" err="1">
                <a:latin typeface="Courier New" pitchFamily="49" charset="0"/>
              </a:rPr>
              <a:t>Ptr</a:t>
            </a:r>
            <a:r>
              <a:rPr lang="en-US" altLang="en-US" sz="1200" dirty="0">
                <a:latin typeface="Courier New" pitchFamily="49" charset="0"/>
              </a:rPr>
              <a:t> reserved);</a:t>
            </a:r>
          </a:p>
        </p:txBody>
      </p:sp>
      <p:sp>
        <p:nvSpPr>
          <p:cNvPr id="405508" name="Line 4"/>
          <p:cNvSpPr>
            <a:spLocks noChangeShapeType="1"/>
          </p:cNvSpPr>
          <p:nvPr/>
        </p:nvSpPr>
        <p:spPr bwMode="auto">
          <a:xfrm flipV="1">
            <a:off x="4419600" y="3767138"/>
            <a:ext cx="1366838" cy="2274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5862638" y="3720971"/>
            <a:ext cx="1744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0" dirty="0"/>
              <a:t>Points to either a frame or process list</a:t>
            </a:r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>
            <a:off x="1231900" y="3608387"/>
            <a:ext cx="762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466724" y="3720971"/>
            <a:ext cx="25050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0" dirty="0"/>
              <a:t>Application can return the same container or a different container depending on whether the application empties the container in the error callback or not</a:t>
            </a:r>
          </a:p>
        </p:txBody>
      </p:sp>
    </p:spTree>
    <p:extLst>
      <p:ext uri="{BB962C8B-B14F-4D97-AF65-F5344CB8AC3E}">
        <p14:creationId xmlns:p14="http://schemas.microsoft.com/office/powerpoint/2010/main" val="29283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32EB9AB0-F9C2-4FA8-B7BA-551F2855961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10627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/>
          <a:lstStyle/>
          <a:p>
            <a:r>
              <a:rPr lang="en-US" altLang="en-US"/>
              <a:t>Benefits of new FVID2 interface</a:t>
            </a:r>
          </a:p>
        </p:txBody>
      </p:sp>
      <p:sp>
        <p:nvSpPr>
          <p:cNvPr id="410628" name="Rectangle 9"/>
          <p:cNvSpPr>
            <a:spLocks noChangeArrowheads="1"/>
          </p:cNvSpPr>
          <p:nvPr/>
        </p:nvSpPr>
        <p:spPr bwMode="auto">
          <a:xfrm>
            <a:off x="338138" y="725092"/>
            <a:ext cx="8462962" cy="385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6038" rIns="45720" bIns="46038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 dirty="0"/>
              <a:t>It address all concerns/challenges discussed for the existing video driver interface</a:t>
            </a:r>
          </a:p>
          <a:p>
            <a:pPr>
              <a:lnSpc>
                <a:spcPct val="90000"/>
              </a:lnSpc>
            </a:pPr>
            <a:r>
              <a:rPr lang="en-US" altLang="en-US" sz="2000" b="0" dirty="0"/>
              <a:t>There is no other interface which allows multi channel capture/ multi window display along with memory operation</a:t>
            </a:r>
          </a:p>
          <a:p>
            <a:pPr>
              <a:lnSpc>
                <a:spcPct val="90000"/>
              </a:lnSpc>
            </a:pPr>
            <a:r>
              <a:rPr lang="en-US" altLang="en-US" sz="2000" b="0" dirty="0"/>
              <a:t>This helps in improving performance because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It does not requires data structure to be populated or modified when application is working in chain as capture -&gt; Noise filter-&gt; </a:t>
            </a:r>
            <a:r>
              <a:rPr lang="en-US" altLang="en-US" sz="2000" b="0" dirty="0" err="1"/>
              <a:t>Deinterlace</a:t>
            </a:r>
            <a:r>
              <a:rPr lang="en-US" altLang="en-US" sz="2000" b="0" dirty="0"/>
              <a:t>-&gt;scale-&gt;display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It makes application simpler to be developed and debugged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It has increased ease of use for API</a:t>
            </a:r>
          </a:p>
          <a:p>
            <a:pPr lvl="1">
              <a:lnSpc>
                <a:spcPct val="90000"/>
              </a:lnSpc>
            </a:pP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067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06329"/>
            <a:ext cx="7772400" cy="1102519"/>
          </a:xfrm>
        </p:spPr>
        <p:txBody>
          <a:bodyPr/>
          <a:lstStyle/>
          <a:p>
            <a:pPr algn="ctr"/>
            <a:r>
              <a:rPr lang="en-US" altLang="en-US" sz="2800"/>
              <a:t>Questions?</a:t>
            </a:r>
            <a:br>
              <a:rPr lang="en-US" altLang="en-US" sz="2800"/>
            </a:br>
            <a:r>
              <a:rPr lang="en-US" altLang="en-US" sz="2800"/>
              <a:t>Thank You</a:t>
            </a:r>
            <a:endParaRPr lang="en-US" altLang="en-US" sz="3200"/>
          </a:p>
        </p:txBody>
      </p:sp>
      <p:pic>
        <p:nvPicPr>
          <p:cNvPr id="401411" name="Picture 3" descr="MPj043955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1" y="920354"/>
            <a:ext cx="1774825" cy="199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32EB9AB0-F9C2-4FA8-B7BA-551F28559619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/>
          <a:lstStyle/>
          <a:p>
            <a:r>
              <a:rPr lang="en-US" altLang="en-US" sz="3200" dirty="0"/>
              <a:t>Introduction - Interface definition challenges</a:t>
            </a:r>
          </a:p>
        </p:txBody>
      </p:sp>
      <p:sp>
        <p:nvSpPr>
          <p:cNvPr id="406532" name="Rectangle 9"/>
          <p:cNvSpPr>
            <a:spLocks noChangeArrowheads="1"/>
          </p:cNvSpPr>
          <p:nvPr/>
        </p:nvSpPr>
        <p:spPr bwMode="auto">
          <a:xfrm>
            <a:off x="338138" y="725092"/>
            <a:ext cx="8462962" cy="385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6038" rIns="45720" bIns="46038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 dirty="0"/>
              <a:t>Typical problems with conventional video interfaces </a:t>
            </a:r>
          </a:p>
          <a:p>
            <a:pPr lvl="1"/>
            <a:r>
              <a:rPr lang="en-US" altLang="en-US" sz="1600" b="0" dirty="0"/>
              <a:t>Should provide same look and feel for video applications across different Silicon</a:t>
            </a:r>
          </a:p>
          <a:p>
            <a:pPr lvl="1"/>
            <a:r>
              <a:rPr lang="en-US" altLang="en-US" sz="1600" b="0" dirty="0"/>
              <a:t>Interface should be independent of OS/Hardware/Driver so that it is scalable</a:t>
            </a:r>
          </a:p>
          <a:p>
            <a:pPr lvl="1">
              <a:lnSpc>
                <a:spcPct val="90000"/>
              </a:lnSpc>
            </a:pPr>
            <a:r>
              <a:rPr lang="en-US" altLang="en-US" sz="1600" b="0" dirty="0"/>
              <a:t>Common APIs for display, capture and memory operation like scaling – reduces data structure manipulation/copy from one operation to other in different stages of operation in chain</a:t>
            </a:r>
          </a:p>
          <a:p>
            <a:pPr lvl="1">
              <a:lnSpc>
                <a:spcPct val="90000"/>
              </a:lnSpc>
            </a:pPr>
            <a:r>
              <a:rPr lang="en-US" altLang="en-US" sz="1600" b="0" dirty="0"/>
              <a:t>Video composition- Multi-window Operation – Multiple buffers representing a single frame, say, 16 video streams representing one frame </a:t>
            </a:r>
          </a:p>
          <a:p>
            <a:pPr lvl="2">
              <a:lnSpc>
                <a:spcPct val="90000"/>
              </a:lnSpc>
            </a:pPr>
            <a:r>
              <a:rPr lang="en-US" altLang="en-US" sz="1400" b="0" dirty="0"/>
              <a:t>Challenge is that same interface should be scalable for 1 video stream as well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Multi channel capture say 16 D1/64 CIF capture – interface should be capable to take multiple buffers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Challenge is that same interface should be scalable for 1 video stream as well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Multiplexed capture - One queue could have multiple </a:t>
            </a:r>
            <a:r>
              <a:rPr lang="en-US" altLang="en-US" sz="1600" dirty="0" err="1"/>
              <a:t>dequeue</a:t>
            </a:r>
            <a:r>
              <a:rPr lang="en-US" altLang="en-US" sz="1600" dirty="0"/>
              <a:t>/callback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All drivers should be non-blocking i.e. display, capture and memory operation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4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 lIns="45720" rIns="45720"/>
          <a:lstStyle/>
          <a:p>
            <a:r>
              <a:rPr lang="en-US" altLang="en-US" sz="3200"/>
              <a:t>Introduction - Interface definition challenges contd..</a:t>
            </a:r>
          </a:p>
        </p:txBody>
      </p:sp>
      <p:sp>
        <p:nvSpPr>
          <p:cNvPr id="408580" name="Rectangle 9"/>
          <p:cNvSpPr>
            <a:spLocks noChangeArrowheads="1"/>
          </p:cNvSpPr>
          <p:nvPr/>
        </p:nvSpPr>
        <p:spPr bwMode="auto">
          <a:xfrm>
            <a:off x="338138" y="725092"/>
            <a:ext cx="8462962" cy="385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6038" rIns="45720" bIns="46038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 dirty="0"/>
              <a:t>Typical problems with conventional Memory drivers</a:t>
            </a:r>
          </a:p>
          <a:p>
            <a:pPr lvl="1">
              <a:lnSpc>
                <a:spcPct val="90000"/>
              </a:lnSpc>
            </a:pPr>
            <a:r>
              <a:rPr lang="en-US" altLang="en-US" sz="1600" b="0" dirty="0"/>
              <a:t>Memory operation should have similar capabilities to take inputs from multiple streams as talked in section for reducing software/driver overheads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Challenge is that same interface should be scalable for 1 to n video stream at both input and output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Number of input and output streams differ depending upon memory operations like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Scalar requires one input and one output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De-interlace may require 2/3 previous frames i.e. 2/3 input and one output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Noise filter may require future frame i.e. 2 input and one output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Two scalar in inline with capability to go back in memory – requires one input and two output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1200" dirty="0"/>
              <a:t>Challenge is dealing of these variations in the single API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Video composition in the memory driver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Sliced based support for low latency application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Interface should be scalable for OSD/graphics plane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What is FVID2?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Next version of FVID and it addresses the different limitations of FVID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Provides interface to streaming operations like queuing of buffers to driver and getting back a buffer from the driver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Abstracts the underlying hardware for the video application with a standard set of interface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Gives a same look and feel for video applications across different SOC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Interface is independent of OS/Hardware/Driver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FVID2 is currently supported on DSP/BIOS OS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What is not FVID2?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 the actual driver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Does not define hardware specific APIs and structures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49D72C0-C249-422B-B433-A6D10EF2E831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2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C05-7E0C-4CF2-A2E0-9A12E3A68A4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FVID to FVID2 – Limitation of FVID</a:t>
            </a:r>
          </a:p>
        </p:txBody>
      </p:sp>
      <p:graphicFrame>
        <p:nvGraphicFramePr>
          <p:cNvPr id="351391" name="Group 159"/>
          <p:cNvGraphicFramePr>
            <a:graphicFrameLocks noGrp="1"/>
          </p:cNvGraphicFramePr>
          <p:nvPr>
            <p:ph idx="1"/>
          </p:nvPr>
        </p:nvGraphicFramePr>
        <p:xfrm>
          <a:off x="398463" y="692944"/>
          <a:ext cx="8488362" cy="3892154"/>
        </p:xfrm>
        <a:graphic>
          <a:graphicData uri="http://schemas.openxmlformats.org/drawingml/2006/table">
            <a:tbl>
              <a:tblPr/>
              <a:tblGrid>
                <a:gridCol w="3708400"/>
                <a:gridCol w="2579687"/>
                <a:gridCol w="2200275"/>
              </a:tblGrid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Supported in FVID?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Supported in FVID2?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Non-blocking interface with callback for display/capture/M2M (memory to memory) drivers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– Even though supported by GIO/SIO of BIOS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Multi-window Operation – Multiple buffers representing a single frame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Multiplexed capture/M2M drivers – Queue/Dequeue can take multiple requests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Multiplexed capture - One queue could have multiple dequeue/callback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M2M driver interface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– Supports only stream 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 frame changes like scaling, positioning etc…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supported directly – can use the reserved field of FVID Frame structure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Field based capture/display (in case of de-interlaced display)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Sliced based capture/memory operation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8D9CED7A-29C3-445A-8981-0AF46D0572A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FVID2 - Interfaces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400" i="1" dirty="0"/>
              <a:t>FVID2_init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Initializes the drivers and the hardware. Should be called before calling any of the FVID2 functions</a:t>
            </a:r>
          </a:p>
          <a:p>
            <a:pPr>
              <a:lnSpc>
                <a:spcPct val="80000"/>
              </a:lnSpc>
            </a:pPr>
            <a:r>
              <a:rPr lang="en-US" altLang="en-US" sz="1400" i="1" dirty="0"/>
              <a:t>FVID2_deInit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Un-initializes the drivers and the hardware</a:t>
            </a:r>
          </a:p>
          <a:p>
            <a:pPr>
              <a:lnSpc>
                <a:spcPct val="80000"/>
              </a:lnSpc>
            </a:pPr>
            <a:r>
              <a:rPr lang="en-US" altLang="en-US" sz="1400" i="1" dirty="0"/>
              <a:t>FVID2_create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Opens a instance/channel video driver</a:t>
            </a:r>
          </a:p>
          <a:p>
            <a:pPr>
              <a:lnSpc>
                <a:spcPct val="80000"/>
              </a:lnSpc>
            </a:pPr>
            <a:r>
              <a:rPr lang="en-US" altLang="en-US" sz="1400" i="1" dirty="0"/>
              <a:t>FVID2_delete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Closes a instance/channel of a video driver</a:t>
            </a:r>
          </a:p>
          <a:p>
            <a:pPr>
              <a:lnSpc>
                <a:spcPct val="80000"/>
              </a:lnSpc>
            </a:pPr>
            <a:r>
              <a:rPr lang="en-US" altLang="en-US" sz="1400" i="1" dirty="0"/>
              <a:t>FVID2_control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To send standard (set/get format, </a:t>
            </a:r>
            <a:r>
              <a:rPr lang="en-US" altLang="en-US" sz="1200" dirty="0" err="1"/>
              <a:t>alloc</a:t>
            </a:r>
            <a:r>
              <a:rPr lang="en-US" altLang="en-US" sz="1200" dirty="0"/>
              <a:t>/free buffers etc..) or device/driver specific control commands to  video driver</a:t>
            </a:r>
          </a:p>
          <a:p>
            <a:pPr>
              <a:lnSpc>
                <a:spcPct val="80000"/>
              </a:lnSpc>
            </a:pPr>
            <a:r>
              <a:rPr lang="en-US" altLang="en-US" sz="1400" i="1" dirty="0"/>
              <a:t>FVID2_queue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Submit a video buffer to video driver. Used in display/capture drivers</a:t>
            </a:r>
          </a:p>
          <a:p>
            <a:pPr>
              <a:lnSpc>
                <a:spcPct val="80000"/>
              </a:lnSpc>
            </a:pPr>
            <a:r>
              <a:rPr lang="en-US" altLang="en-US" sz="1400" i="1" dirty="0"/>
              <a:t>FVID2_dequeue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Get back a video buffer from the video driver. Used in display/capture drivers</a:t>
            </a:r>
          </a:p>
          <a:p>
            <a:pPr>
              <a:lnSpc>
                <a:spcPct val="80000"/>
              </a:lnSpc>
            </a:pPr>
            <a:r>
              <a:rPr lang="en-US" altLang="en-US" sz="1400" i="1" dirty="0"/>
              <a:t>FVID2_processFrames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Submit video buffers to video driver for processing. Used only in M2M </a:t>
            </a:r>
            <a:r>
              <a:rPr lang="en-US" altLang="en-US" sz="1200" dirty="0" smtClean="0"/>
              <a:t>drivers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2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E7631F71-5FB1-4572-BEC2-0B3549C34E5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FVID2 - Interfaces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400" i="1" dirty="0"/>
              <a:t>FVID2_getProcessedFrames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Get back the processed video buffers from video driver. Used only in M2M drivers</a:t>
            </a:r>
          </a:p>
          <a:p>
            <a:pPr>
              <a:lnSpc>
                <a:spcPct val="80000"/>
              </a:lnSpc>
            </a:pPr>
            <a:r>
              <a:rPr lang="en-US" altLang="en-US" sz="1400" i="1" dirty="0"/>
              <a:t>FVID2_start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Start video capture or display operation. Not used in M2M drivers</a:t>
            </a:r>
          </a:p>
          <a:p>
            <a:pPr>
              <a:lnSpc>
                <a:spcPct val="80000"/>
              </a:lnSpc>
            </a:pPr>
            <a:r>
              <a:rPr lang="en-US" altLang="en-US" sz="1400" i="1" dirty="0"/>
              <a:t>FVID2_stop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Stop video capture or display operation. Not used in M2M </a:t>
            </a:r>
            <a:r>
              <a:rPr lang="en-US" altLang="en-US" sz="1200" dirty="0" smtClean="0"/>
              <a:t>drivers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sz="1400" dirty="0"/>
              <a:t>FVID2_Frame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Represents the video frame buffer along with other meta data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This is the entity which is exchanged between driver and application and not the buffer address pointers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Meta data include timestamp, field ID, per frame configuration, application data </a:t>
            </a:r>
            <a:r>
              <a:rPr lang="en-US" altLang="en-US" sz="1200" dirty="0" err="1"/>
              <a:t>etc</a:t>
            </a:r>
            <a:r>
              <a:rPr lang="en-US" altLang="en-US" sz="1200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Since video buffers can have up to 3 planes and two fields (in the case of YUV planar interlaced), buffer addresses are represented using a two dimensional array of pointers of size 2 (field) x 3 (planes)</a:t>
            </a:r>
          </a:p>
        </p:txBody>
      </p:sp>
    </p:spTree>
    <p:extLst>
      <p:ext uri="{BB962C8B-B14F-4D97-AF65-F5344CB8AC3E}">
        <p14:creationId xmlns:p14="http://schemas.microsoft.com/office/powerpoint/2010/main" val="29061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8"/>
            <a:ext cx="2133600" cy="154781"/>
          </a:xfrm>
          <a:prstGeom prst="rect">
            <a:avLst/>
          </a:prstGeom>
        </p:spPr>
        <p:txBody>
          <a:bodyPr/>
          <a:lstStyle/>
          <a:p>
            <a:fld id="{D998B241-4CC5-47B0-8071-43F706395B2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FVID2 - Interfaces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6" y="889398"/>
            <a:ext cx="8467725" cy="544115"/>
          </a:xfrm>
        </p:spPr>
        <p:txBody>
          <a:bodyPr/>
          <a:lstStyle/>
          <a:p>
            <a:r>
              <a:rPr lang="en-US" altLang="en-US"/>
              <a:t>FVID2_Frame – How address pointers are used?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169864" y="2377679"/>
            <a:ext cx="7588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Field 0</a:t>
            </a: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169864" y="3231356"/>
            <a:ext cx="7588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Field 1</a:t>
            </a:r>
          </a:p>
        </p:txBody>
      </p:sp>
      <p:grpSp>
        <p:nvGrpSpPr>
          <p:cNvPr id="392410" name="Group 218"/>
          <p:cNvGrpSpPr>
            <a:grpSpLocks/>
          </p:cNvGrpSpPr>
          <p:nvPr/>
        </p:nvGrpSpPr>
        <p:grpSpPr bwMode="auto">
          <a:xfrm>
            <a:off x="322263" y="2035969"/>
            <a:ext cx="2125662" cy="2362201"/>
            <a:chOff x="203" y="1710"/>
            <a:chExt cx="1339" cy="1984"/>
          </a:xfrm>
        </p:grpSpPr>
        <p:grpSp>
          <p:nvGrpSpPr>
            <p:cNvPr id="392205" name="Group 13"/>
            <p:cNvGrpSpPr>
              <a:grpSpLocks/>
            </p:cNvGrpSpPr>
            <p:nvPr/>
          </p:nvGrpSpPr>
          <p:grpSpPr bwMode="auto">
            <a:xfrm>
              <a:off x="490" y="2666"/>
              <a:ext cx="143" cy="287"/>
              <a:chOff x="633" y="1921"/>
              <a:chExt cx="143" cy="287"/>
            </a:xfrm>
          </p:grpSpPr>
          <p:sp>
            <p:nvSpPr>
              <p:cNvPr id="392199" name="Rectangle 7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0" name="Rectangle 8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1" name="Rectangle 9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02" name="Rectangle 10"/>
            <p:cNvSpPr>
              <a:spLocks noChangeArrowheads="1"/>
            </p:cNvSpPr>
            <p:nvPr/>
          </p:nvSpPr>
          <p:spPr bwMode="auto">
            <a:xfrm>
              <a:off x="873" y="1710"/>
              <a:ext cx="526" cy="191"/>
            </a:xfrm>
            <a:prstGeom prst="rect">
              <a:avLst/>
            </a:prstGeom>
            <a:solidFill>
              <a:srgbClr val="8BC99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Y0</a:t>
              </a:r>
            </a:p>
          </p:txBody>
        </p:sp>
        <p:sp>
          <p:nvSpPr>
            <p:cNvPr id="392203" name="Rectangle 11"/>
            <p:cNvSpPr>
              <a:spLocks noChangeArrowheads="1"/>
            </p:cNvSpPr>
            <p:nvPr/>
          </p:nvSpPr>
          <p:spPr bwMode="auto">
            <a:xfrm>
              <a:off x="873" y="1949"/>
              <a:ext cx="526" cy="191"/>
            </a:xfrm>
            <a:prstGeom prst="rect">
              <a:avLst/>
            </a:prstGeom>
            <a:solidFill>
              <a:srgbClr val="8392D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U0</a:t>
              </a:r>
            </a:p>
          </p:txBody>
        </p:sp>
        <p:sp>
          <p:nvSpPr>
            <p:cNvPr id="392204" name="Rectangle 12"/>
            <p:cNvSpPr>
              <a:spLocks noChangeArrowheads="1"/>
            </p:cNvSpPr>
            <p:nvPr/>
          </p:nvSpPr>
          <p:spPr bwMode="auto">
            <a:xfrm>
              <a:off x="873" y="2188"/>
              <a:ext cx="526" cy="191"/>
            </a:xfrm>
            <a:prstGeom prst="rect">
              <a:avLst/>
            </a:prstGeom>
            <a:solidFill>
              <a:srgbClr val="CC928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V0</a:t>
              </a:r>
            </a:p>
          </p:txBody>
        </p:sp>
        <p:grpSp>
          <p:nvGrpSpPr>
            <p:cNvPr id="392206" name="Group 14"/>
            <p:cNvGrpSpPr>
              <a:grpSpLocks/>
            </p:cNvGrpSpPr>
            <p:nvPr/>
          </p:nvGrpSpPr>
          <p:grpSpPr bwMode="auto">
            <a:xfrm>
              <a:off x="490" y="1901"/>
              <a:ext cx="143" cy="287"/>
              <a:chOff x="633" y="1921"/>
              <a:chExt cx="143" cy="287"/>
            </a:xfrm>
          </p:grpSpPr>
          <p:sp>
            <p:nvSpPr>
              <p:cNvPr id="392207" name="Rectangle 15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8" name="Rectangle 16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09" name="Rectangle 17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10" name="Rectangle 18"/>
            <p:cNvSpPr>
              <a:spLocks noChangeArrowheads="1"/>
            </p:cNvSpPr>
            <p:nvPr/>
          </p:nvSpPr>
          <p:spPr bwMode="auto">
            <a:xfrm>
              <a:off x="873" y="2475"/>
              <a:ext cx="526" cy="191"/>
            </a:xfrm>
            <a:prstGeom prst="rect">
              <a:avLst/>
            </a:prstGeom>
            <a:solidFill>
              <a:srgbClr val="8BC99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Y1</a:t>
              </a:r>
            </a:p>
          </p:txBody>
        </p:sp>
        <p:sp>
          <p:nvSpPr>
            <p:cNvPr id="392211" name="Rectangle 19"/>
            <p:cNvSpPr>
              <a:spLocks noChangeArrowheads="1"/>
            </p:cNvSpPr>
            <p:nvPr/>
          </p:nvSpPr>
          <p:spPr bwMode="auto">
            <a:xfrm>
              <a:off x="873" y="2714"/>
              <a:ext cx="526" cy="191"/>
            </a:xfrm>
            <a:prstGeom prst="rect">
              <a:avLst/>
            </a:prstGeom>
            <a:solidFill>
              <a:srgbClr val="8392D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U1</a:t>
              </a:r>
            </a:p>
          </p:txBody>
        </p:sp>
        <p:sp>
          <p:nvSpPr>
            <p:cNvPr id="392212" name="Rectangle 20"/>
            <p:cNvSpPr>
              <a:spLocks noChangeArrowheads="1"/>
            </p:cNvSpPr>
            <p:nvPr/>
          </p:nvSpPr>
          <p:spPr bwMode="auto">
            <a:xfrm>
              <a:off x="873" y="2953"/>
              <a:ext cx="526" cy="191"/>
            </a:xfrm>
            <a:prstGeom prst="rect">
              <a:avLst/>
            </a:prstGeom>
            <a:solidFill>
              <a:srgbClr val="CC928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V1</a:t>
              </a:r>
            </a:p>
          </p:txBody>
        </p:sp>
        <p:sp>
          <p:nvSpPr>
            <p:cNvPr id="392213" name="Line 21"/>
            <p:cNvSpPr>
              <a:spLocks noChangeShapeType="1"/>
            </p:cNvSpPr>
            <p:nvPr/>
          </p:nvSpPr>
          <p:spPr bwMode="auto">
            <a:xfrm flipV="1">
              <a:off x="634" y="1805"/>
              <a:ext cx="23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14" name="Line 22"/>
            <p:cNvSpPr>
              <a:spLocks noChangeShapeType="1"/>
            </p:cNvSpPr>
            <p:nvPr/>
          </p:nvSpPr>
          <p:spPr bwMode="auto">
            <a:xfrm>
              <a:off x="634" y="2045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15" name="Line 23"/>
            <p:cNvSpPr>
              <a:spLocks noChangeShapeType="1"/>
            </p:cNvSpPr>
            <p:nvPr/>
          </p:nvSpPr>
          <p:spPr bwMode="auto">
            <a:xfrm>
              <a:off x="634" y="2140"/>
              <a:ext cx="23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16" name="Line 24"/>
            <p:cNvSpPr>
              <a:spLocks noChangeShapeType="1"/>
            </p:cNvSpPr>
            <p:nvPr/>
          </p:nvSpPr>
          <p:spPr bwMode="auto">
            <a:xfrm flipV="1">
              <a:off x="634" y="2569"/>
              <a:ext cx="23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17" name="Line 25"/>
            <p:cNvSpPr>
              <a:spLocks noChangeShapeType="1"/>
            </p:cNvSpPr>
            <p:nvPr/>
          </p:nvSpPr>
          <p:spPr bwMode="auto">
            <a:xfrm>
              <a:off x="634" y="2809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18" name="Line 26"/>
            <p:cNvSpPr>
              <a:spLocks noChangeShapeType="1"/>
            </p:cNvSpPr>
            <p:nvPr/>
          </p:nvSpPr>
          <p:spPr bwMode="auto">
            <a:xfrm>
              <a:off x="634" y="2904"/>
              <a:ext cx="239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21" name="Text Box 29"/>
            <p:cNvSpPr txBox="1">
              <a:spLocks noChangeArrowheads="1"/>
            </p:cNvSpPr>
            <p:nvPr/>
          </p:nvSpPr>
          <p:spPr bwMode="auto">
            <a:xfrm>
              <a:off x="203" y="3306"/>
              <a:ext cx="133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YUV 422/420 Planar Buffer Format (Interlaced)</a:t>
              </a:r>
            </a:p>
          </p:txBody>
        </p:sp>
      </p:grpSp>
      <p:grpSp>
        <p:nvGrpSpPr>
          <p:cNvPr id="392411" name="Group 219"/>
          <p:cNvGrpSpPr>
            <a:grpSpLocks/>
          </p:cNvGrpSpPr>
          <p:nvPr/>
        </p:nvGrpSpPr>
        <p:grpSpPr bwMode="auto">
          <a:xfrm>
            <a:off x="2295526" y="2172891"/>
            <a:ext cx="2125663" cy="2249090"/>
            <a:chOff x="1446" y="1825"/>
            <a:chExt cx="1339" cy="1889"/>
          </a:xfrm>
        </p:grpSpPr>
        <p:grpSp>
          <p:nvGrpSpPr>
            <p:cNvPr id="392252" name="Group 60"/>
            <p:cNvGrpSpPr>
              <a:grpSpLocks/>
            </p:cNvGrpSpPr>
            <p:nvPr/>
          </p:nvGrpSpPr>
          <p:grpSpPr bwMode="auto">
            <a:xfrm>
              <a:off x="1876" y="1921"/>
              <a:ext cx="143" cy="287"/>
              <a:chOff x="633" y="1921"/>
              <a:chExt cx="143" cy="287"/>
            </a:xfrm>
          </p:grpSpPr>
          <p:sp>
            <p:nvSpPr>
              <p:cNvPr id="392253" name="Rectangle 61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54" name="Rectangle 62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55" name="Rectangle 63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60" name="Line 68"/>
            <p:cNvSpPr>
              <a:spLocks noChangeShapeType="1"/>
            </p:cNvSpPr>
            <p:nvPr/>
          </p:nvSpPr>
          <p:spPr bwMode="auto">
            <a:xfrm flipV="1">
              <a:off x="2021" y="1873"/>
              <a:ext cx="239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65" name="Text Box 73"/>
            <p:cNvSpPr txBox="1">
              <a:spLocks noChangeArrowheads="1"/>
            </p:cNvSpPr>
            <p:nvPr/>
          </p:nvSpPr>
          <p:spPr bwMode="auto">
            <a:xfrm>
              <a:off x="1494" y="2017"/>
              <a:ext cx="4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Field 0</a:t>
              </a:r>
            </a:p>
          </p:txBody>
        </p:sp>
        <p:sp>
          <p:nvSpPr>
            <p:cNvPr id="392266" name="Text Box 74"/>
            <p:cNvSpPr txBox="1">
              <a:spLocks noChangeArrowheads="1"/>
            </p:cNvSpPr>
            <p:nvPr/>
          </p:nvSpPr>
          <p:spPr bwMode="auto">
            <a:xfrm>
              <a:off x="1494" y="2734"/>
              <a:ext cx="4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Field 1</a:t>
              </a:r>
            </a:p>
          </p:txBody>
        </p:sp>
        <p:sp>
          <p:nvSpPr>
            <p:cNvPr id="392267" name="Text Box 75"/>
            <p:cNvSpPr txBox="1">
              <a:spLocks noChangeArrowheads="1"/>
            </p:cNvSpPr>
            <p:nvPr/>
          </p:nvSpPr>
          <p:spPr bwMode="auto">
            <a:xfrm>
              <a:off x="1446" y="3326"/>
              <a:ext cx="133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YUV 422 Interleaved Buffer Format (Interlaced)</a:t>
              </a:r>
            </a:p>
          </p:txBody>
        </p:sp>
        <p:grpSp>
          <p:nvGrpSpPr>
            <p:cNvPr id="392284" name="Group 92"/>
            <p:cNvGrpSpPr>
              <a:grpSpLocks/>
            </p:cNvGrpSpPr>
            <p:nvPr/>
          </p:nvGrpSpPr>
          <p:grpSpPr bwMode="auto">
            <a:xfrm>
              <a:off x="2212" y="1825"/>
              <a:ext cx="478" cy="431"/>
              <a:chOff x="2402" y="1825"/>
              <a:chExt cx="478" cy="431"/>
            </a:xfrm>
          </p:grpSpPr>
          <p:sp>
            <p:nvSpPr>
              <p:cNvPr id="392249" name="Rectangle 57"/>
              <p:cNvSpPr>
                <a:spLocks noChangeArrowheads="1"/>
              </p:cNvSpPr>
              <p:nvPr/>
            </p:nvSpPr>
            <p:spPr bwMode="auto">
              <a:xfrm>
                <a:off x="2449" y="1825"/>
                <a:ext cx="383" cy="4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BC99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200"/>
              </a:p>
            </p:txBody>
          </p:sp>
          <p:sp>
            <p:nvSpPr>
              <p:cNvPr id="392268" name="Rectangle 76"/>
              <p:cNvSpPr>
                <a:spLocks noChangeArrowheads="1"/>
              </p:cNvSpPr>
              <p:nvPr/>
            </p:nvSpPr>
            <p:spPr bwMode="auto">
              <a:xfrm>
                <a:off x="2450" y="1825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71" name="Rectangle 79"/>
              <p:cNvSpPr>
                <a:spLocks noChangeArrowheads="1"/>
              </p:cNvSpPr>
              <p:nvPr/>
            </p:nvSpPr>
            <p:spPr bwMode="auto">
              <a:xfrm>
                <a:off x="2546" y="1825"/>
                <a:ext cx="95" cy="144"/>
              </a:xfrm>
              <a:prstGeom prst="rect">
                <a:avLst/>
              </a:prstGeom>
              <a:solidFill>
                <a:srgbClr val="8392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72" name="Rectangle 80"/>
              <p:cNvSpPr>
                <a:spLocks noChangeArrowheads="1"/>
              </p:cNvSpPr>
              <p:nvPr/>
            </p:nvSpPr>
            <p:spPr bwMode="auto">
              <a:xfrm>
                <a:off x="2642" y="1825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73" name="Rectangle 81"/>
              <p:cNvSpPr>
                <a:spLocks noChangeArrowheads="1"/>
              </p:cNvSpPr>
              <p:nvPr/>
            </p:nvSpPr>
            <p:spPr bwMode="auto">
              <a:xfrm>
                <a:off x="2737" y="1825"/>
                <a:ext cx="95" cy="144"/>
              </a:xfrm>
              <a:prstGeom prst="rect">
                <a:avLst/>
              </a:prstGeom>
              <a:solidFill>
                <a:srgbClr val="CC928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75" name="Rectangle 83"/>
              <p:cNvSpPr>
                <a:spLocks noChangeArrowheads="1"/>
              </p:cNvSpPr>
              <p:nvPr/>
            </p:nvSpPr>
            <p:spPr bwMode="auto">
              <a:xfrm>
                <a:off x="2450" y="1969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76" name="Rectangle 84"/>
              <p:cNvSpPr>
                <a:spLocks noChangeArrowheads="1"/>
              </p:cNvSpPr>
              <p:nvPr/>
            </p:nvSpPr>
            <p:spPr bwMode="auto">
              <a:xfrm>
                <a:off x="2546" y="1969"/>
                <a:ext cx="95" cy="144"/>
              </a:xfrm>
              <a:prstGeom prst="rect">
                <a:avLst/>
              </a:prstGeom>
              <a:solidFill>
                <a:srgbClr val="8392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77" name="Rectangle 85"/>
              <p:cNvSpPr>
                <a:spLocks noChangeArrowheads="1"/>
              </p:cNvSpPr>
              <p:nvPr/>
            </p:nvSpPr>
            <p:spPr bwMode="auto">
              <a:xfrm>
                <a:off x="2642" y="1969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78" name="Rectangle 86"/>
              <p:cNvSpPr>
                <a:spLocks noChangeArrowheads="1"/>
              </p:cNvSpPr>
              <p:nvPr/>
            </p:nvSpPr>
            <p:spPr bwMode="auto">
              <a:xfrm>
                <a:off x="2737" y="1969"/>
                <a:ext cx="95" cy="144"/>
              </a:xfrm>
              <a:prstGeom prst="rect">
                <a:avLst/>
              </a:prstGeom>
              <a:solidFill>
                <a:srgbClr val="CC928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79" name="Rectangle 87"/>
              <p:cNvSpPr>
                <a:spLocks noChangeArrowheads="1"/>
              </p:cNvSpPr>
              <p:nvPr/>
            </p:nvSpPr>
            <p:spPr bwMode="auto">
              <a:xfrm>
                <a:off x="2450" y="2112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80" name="Rectangle 88"/>
              <p:cNvSpPr>
                <a:spLocks noChangeArrowheads="1"/>
              </p:cNvSpPr>
              <p:nvPr/>
            </p:nvSpPr>
            <p:spPr bwMode="auto">
              <a:xfrm>
                <a:off x="2546" y="2112"/>
                <a:ext cx="95" cy="144"/>
              </a:xfrm>
              <a:prstGeom prst="rect">
                <a:avLst/>
              </a:prstGeom>
              <a:solidFill>
                <a:srgbClr val="8392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81" name="Rectangle 89"/>
              <p:cNvSpPr>
                <a:spLocks noChangeArrowheads="1"/>
              </p:cNvSpPr>
              <p:nvPr/>
            </p:nvSpPr>
            <p:spPr bwMode="auto">
              <a:xfrm>
                <a:off x="2642" y="2112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82" name="Rectangle 90"/>
              <p:cNvSpPr>
                <a:spLocks noChangeArrowheads="1"/>
              </p:cNvSpPr>
              <p:nvPr/>
            </p:nvSpPr>
            <p:spPr bwMode="auto">
              <a:xfrm>
                <a:off x="2737" y="2112"/>
                <a:ext cx="95" cy="144"/>
              </a:xfrm>
              <a:prstGeom prst="rect">
                <a:avLst/>
              </a:prstGeom>
              <a:solidFill>
                <a:srgbClr val="CC928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83" name="Text Box 91"/>
              <p:cNvSpPr txBox="1">
                <a:spLocks noChangeArrowheads="1"/>
              </p:cNvSpPr>
              <p:nvPr/>
            </p:nvSpPr>
            <p:spPr bwMode="auto">
              <a:xfrm>
                <a:off x="2402" y="1969"/>
                <a:ext cx="4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/>
                  <a:t>YUYV</a:t>
                </a:r>
              </a:p>
            </p:txBody>
          </p:sp>
        </p:grpSp>
        <p:grpSp>
          <p:nvGrpSpPr>
            <p:cNvPr id="392285" name="Group 93"/>
            <p:cNvGrpSpPr>
              <a:grpSpLocks/>
            </p:cNvGrpSpPr>
            <p:nvPr/>
          </p:nvGrpSpPr>
          <p:grpSpPr bwMode="auto">
            <a:xfrm>
              <a:off x="1877" y="2686"/>
              <a:ext cx="143" cy="287"/>
              <a:chOff x="633" y="1921"/>
              <a:chExt cx="143" cy="287"/>
            </a:xfrm>
          </p:grpSpPr>
          <p:sp>
            <p:nvSpPr>
              <p:cNvPr id="392286" name="Rectangle 94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87" name="Rectangle 95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88" name="Rectangle 96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89" name="Line 97"/>
            <p:cNvSpPr>
              <a:spLocks noChangeShapeType="1"/>
            </p:cNvSpPr>
            <p:nvPr/>
          </p:nvSpPr>
          <p:spPr bwMode="auto">
            <a:xfrm flipV="1">
              <a:off x="2022" y="2638"/>
              <a:ext cx="239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290" name="Group 98"/>
            <p:cNvGrpSpPr>
              <a:grpSpLocks/>
            </p:cNvGrpSpPr>
            <p:nvPr/>
          </p:nvGrpSpPr>
          <p:grpSpPr bwMode="auto">
            <a:xfrm>
              <a:off x="2211" y="2590"/>
              <a:ext cx="478" cy="431"/>
              <a:chOff x="2402" y="1825"/>
              <a:chExt cx="478" cy="431"/>
            </a:xfrm>
          </p:grpSpPr>
          <p:sp>
            <p:nvSpPr>
              <p:cNvPr id="392291" name="Rectangle 99"/>
              <p:cNvSpPr>
                <a:spLocks noChangeArrowheads="1"/>
              </p:cNvSpPr>
              <p:nvPr/>
            </p:nvSpPr>
            <p:spPr bwMode="auto">
              <a:xfrm>
                <a:off x="2449" y="1825"/>
                <a:ext cx="383" cy="4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BC99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200"/>
              </a:p>
            </p:txBody>
          </p:sp>
          <p:sp>
            <p:nvSpPr>
              <p:cNvPr id="392292" name="Rectangle 100"/>
              <p:cNvSpPr>
                <a:spLocks noChangeArrowheads="1"/>
              </p:cNvSpPr>
              <p:nvPr/>
            </p:nvSpPr>
            <p:spPr bwMode="auto">
              <a:xfrm>
                <a:off x="2450" y="1825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93" name="Rectangle 101"/>
              <p:cNvSpPr>
                <a:spLocks noChangeArrowheads="1"/>
              </p:cNvSpPr>
              <p:nvPr/>
            </p:nvSpPr>
            <p:spPr bwMode="auto">
              <a:xfrm>
                <a:off x="2546" y="1825"/>
                <a:ext cx="95" cy="144"/>
              </a:xfrm>
              <a:prstGeom prst="rect">
                <a:avLst/>
              </a:prstGeom>
              <a:solidFill>
                <a:srgbClr val="8392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94" name="Rectangle 102"/>
              <p:cNvSpPr>
                <a:spLocks noChangeArrowheads="1"/>
              </p:cNvSpPr>
              <p:nvPr/>
            </p:nvSpPr>
            <p:spPr bwMode="auto">
              <a:xfrm>
                <a:off x="2642" y="1825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95" name="Rectangle 103"/>
              <p:cNvSpPr>
                <a:spLocks noChangeArrowheads="1"/>
              </p:cNvSpPr>
              <p:nvPr/>
            </p:nvSpPr>
            <p:spPr bwMode="auto">
              <a:xfrm>
                <a:off x="2737" y="1825"/>
                <a:ext cx="95" cy="144"/>
              </a:xfrm>
              <a:prstGeom prst="rect">
                <a:avLst/>
              </a:prstGeom>
              <a:solidFill>
                <a:srgbClr val="CC928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96" name="Rectangle 104"/>
              <p:cNvSpPr>
                <a:spLocks noChangeArrowheads="1"/>
              </p:cNvSpPr>
              <p:nvPr/>
            </p:nvSpPr>
            <p:spPr bwMode="auto">
              <a:xfrm>
                <a:off x="2450" y="1969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97" name="Rectangle 105"/>
              <p:cNvSpPr>
                <a:spLocks noChangeArrowheads="1"/>
              </p:cNvSpPr>
              <p:nvPr/>
            </p:nvSpPr>
            <p:spPr bwMode="auto">
              <a:xfrm>
                <a:off x="2546" y="1969"/>
                <a:ext cx="95" cy="144"/>
              </a:xfrm>
              <a:prstGeom prst="rect">
                <a:avLst/>
              </a:prstGeom>
              <a:solidFill>
                <a:srgbClr val="8392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98" name="Rectangle 106"/>
              <p:cNvSpPr>
                <a:spLocks noChangeArrowheads="1"/>
              </p:cNvSpPr>
              <p:nvPr/>
            </p:nvSpPr>
            <p:spPr bwMode="auto">
              <a:xfrm>
                <a:off x="2642" y="1969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99" name="Rectangle 107"/>
              <p:cNvSpPr>
                <a:spLocks noChangeArrowheads="1"/>
              </p:cNvSpPr>
              <p:nvPr/>
            </p:nvSpPr>
            <p:spPr bwMode="auto">
              <a:xfrm>
                <a:off x="2737" y="1969"/>
                <a:ext cx="95" cy="144"/>
              </a:xfrm>
              <a:prstGeom prst="rect">
                <a:avLst/>
              </a:prstGeom>
              <a:solidFill>
                <a:srgbClr val="CC928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00" name="Rectangle 108"/>
              <p:cNvSpPr>
                <a:spLocks noChangeArrowheads="1"/>
              </p:cNvSpPr>
              <p:nvPr/>
            </p:nvSpPr>
            <p:spPr bwMode="auto">
              <a:xfrm>
                <a:off x="2450" y="2112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01" name="Rectangle 109"/>
              <p:cNvSpPr>
                <a:spLocks noChangeArrowheads="1"/>
              </p:cNvSpPr>
              <p:nvPr/>
            </p:nvSpPr>
            <p:spPr bwMode="auto">
              <a:xfrm>
                <a:off x="2546" y="2112"/>
                <a:ext cx="95" cy="144"/>
              </a:xfrm>
              <a:prstGeom prst="rect">
                <a:avLst/>
              </a:prstGeom>
              <a:solidFill>
                <a:srgbClr val="8392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02" name="Rectangle 110"/>
              <p:cNvSpPr>
                <a:spLocks noChangeArrowheads="1"/>
              </p:cNvSpPr>
              <p:nvPr/>
            </p:nvSpPr>
            <p:spPr bwMode="auto">
              <a:xfrm>
                <a:off x="2642" y="2112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03" name="Rectangle 111"/>
              <p:cNvSpPr>
                <a:spLocks noChangeArrowheads="1"/>
              </p:cNvSpPr>
              <p:nvPr/>
            </p:nvSpPr>
            <p:spPr bwMode="auto">
              <a:xfrm>
                <a:off x="2737" y="2112"/>
                <a:ext cx="95" cy="144"/>
              </a:xfrm>
              <a:prstGeom prst="rect">
                <a:avLst/>
              </a:prstGeom>
              <a:solidFill>
                <a:srgbClr val="CC928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04" name="Text Box 112"/>
              <p:cNvSpPr txBox="1">
                <a:spLocks noChangeArrowheads="1"/>
              </p:cNvSpPr>
              <p:nvPr/>
            </p:nvSpPr>
            <p:spPr bwMode="auto">
              <a:xfrm>
                <a:off x="2402" y="1969"/>
                <a:ext cx="4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/>
                  <a:t>YUYV</a:t>
                </a:r>
              </a:p>
            </p:txBody>
          </p:sp>
        </p:grpSp>
        <p:pic>
          <p:nvPicPr>
            <p:cNvPr id="392305" name="Picture 113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" y="2017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06" name="Picture 114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" y="2113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07" name="Picture 115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" y="2782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08" name="Picture 116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" y="2878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2412" name="Group 220"/>
          <p:cNvGrpSpPr>
            <a:grpSpLocks/>
          </p:cNvGrpSpPr>
          <p:nvPr/>
        </p:nvGrpSpPr>
        <p:grpSpPr bwMode="auto">
          <a:xfrm>
            <a:off x="4268788" y="2172892"/>
            <a:ext cx="2201862" cy="2225277"/>
            <a:chOff x="2689" y="1825"/>
            <a:chExt cx="1387" cy="1869"/>
          </a:xfrm>
        </p:grpSpPr>
        <p:grpSp>
          <p:nvGrpSpPr>
            <p:cNvPr id="392309" name="Group 117"/>
            <p:cNvGrpSpPr>
              <a:grpSpLocks/>
            </p:cNvGrpSpPr>
            <p:nvPr/>
          </p:nvGrpSpPr>
          <p:grpSpPr bwMode="auto">
            <a:xfrm>
              <a:off x="3119" y="1921"/>
              <a:ext cx="143" cy="287"/>
              <a:chOff x="633" y="1921"/>
              <a:chExt cx="143" cy="287"/>
            </a:xfrm>
          </p:grpSpPr>
          <p:sp>
            <p:nvSpPr>
              <p:cNvPr id="392310" name="Rectangle 118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11" name="Rectangle 119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12" name="Rectangle 120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313" name="Line 121"/>
            <p:cNvSpPr>
              <a:spLocks noChangeShapeType="1"/>
            </p:cNvSpPr>
            <p:nvPr/>
          </p:nvSpPr>
          <p:spPr bwMode="auto">
            <a:xfrm flipV="1">
              <a:off x="3264" y="1873"/>
              <a:ext cx="239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14" name="Text Box 122"/>
            <p:cNvSpPr txBox="1">
              <a:spLocks noChangeArrowheads="1"/>
            </p:cNvSpPr>
            <p:nvPr/>
          </p:nvSpPr>
          <p:spPr bwMode="auto">
            <a:xfrm>
              <a:off x="2737" y="2017"/>
              <a:ext cx="4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Field 0</a:t>
              </a:r>
            </a:p>
          </p:txBody>
        </p:sp>
        <p:sp>
          <p:nvSpPr>
            <p:cNvPr id="392315" name="Text Box 123"/>
            <p:cNvSpPr txBox="1">
              <a:spLocks noChangeArrowheads="1"/>
            </p:cNvSpPr>
            <p:nvPr/>
          </p:nvSpPr>
          <p:spPr bwMode="auto">
            <a:xfrm>
              <a:off x="2737" y="2734"/>
              <a:ext cx="4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Field 1</a:t>
              </a:r>
            </a:p>
          </p:txBody>
        </p:sp>
        <p:sp>
          <p:nvSpPr>
            <p:cNvPr id="392316" name="Text Box 124"/>
            <p:cNvSpPr txBox="1">
              <a:spLocks noChangeArrowheads="1"/>
            </p:cNvSpPr>
            <p:nvPr/>
          </p:nvSpPr>
          <p:spPr bwMode="auto">
            <a:xfrm>
              <a:off x="2689" y="3306"/>
              <a:ext cx="138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YUV 422 Interleaved Buffer Format (Progressive)</a:t>
              </a:r>
            </a:p>
          </p:txBody>
        </p:sp>
        <p:grpSp>
          <p:nvGrpSpPr>
            <p:cNvPr id="392317" name="Group 125"/>
            <p:cNvGrpSpPr>
              <a:grpSpLocks/>
            </p:cNvGrpSpPr>
            <p:nvPr/>
          </p:nvGrpSpPr>
          <p:grpSpPr bwMode="auto">
            <a:xfrm>
              <a:off x="3455" y="1825"/>
              <a:ext cx="478" cy="431"/>
              <a:chOff x="2402" y="1825"/>
              <a:chExt cx="478" cy="431"/>
            </a:xfrm>
          </p:grpSpPr>
          <p:sp>
            <p:nvSpPr>
              <p:cNvPr id="392318" name="Rectangle 126"/>
              <p:cNvSpPr>
                <a:spLocks noChangeArrowheads="1"/>
              </p:cNvSpPr>
              <p:nvPr/>
            </p:nvSpPr>
            <p:spPr bwMode="auto">
              <a:xfrm>
                <a:off x="2449" y="1825"/>
                <a:ext cx="383" cy="4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BC99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200"/>
              </a:p>
            </p:txBody>
          </p:sp>
          <p:sp>
            <p:nvSpPr>
              <p:cNvPr id="392319" name="Rectangle 127"/>
              <p:cNvSpPr>
                <a:spLocks noChangeArrowheads="1"/>
              </p:cNvSpPr>
              <p:nvPr/>
            </p:nvSpPr>
            <p:spPr bwMode="auto">
              <a:xfrm>
                <a:off x="2450" y="1825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0" name="Rectangle 128"/>
              <p:cNvSpPr>
                <a:spLocks noChangeArrowheads="1"/>
              </p:cNvSpPr>
              <p:nvPr/>
            </p:nvSpPr>
            <p:spPr bwMode="auto">
              <a:xfrm>
                <a:off x="2546" y="1825"/>
                <a:ext cx="95" cy="144"/>
              </a:xfrm>
              <a:prstGeom prst="rect">
                <a:avLst/>
              </a:prstGeom>
              <a:solidFill>
                <a:srgbClr val="8392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1" name="Rectangle 129"/>
              <p:cNvSpPr>
                <a:spLocks noChangeArrowheads="1"/>
              </p:cNvSpPr>
              <p:nvPr/>
            </p:nvSpPr>
            <p:spPr bwMode="auto">
              <a:xfrm>
                <a:off x="2642" y="1825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2" name="Rectangle 130"/>
              <p:cNvSpPr>
                <a:spLocks noChangeArrowheads="1"/>
              </p:cNvSpPr>
              <p:nvPr/>
            </p:nvSpPr>
            <p:spPr bwMode="auto">
              <a:xfrm>
                <a:off x="2737" y="1825"/>
                <a:ext cx="95" cy="144"/>
              </a:xfrm>
              <a:prstGeom prst="rect">
                <a:avLst/>
              </a:prstGeom>
              <a:solidFill>
                <a:srgbClr val="CC928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3" name="Rectangle 131"/>
              <p:cNvSpPr>
                <a:spLocks noChangeArrowheads="1"/>
              </p:cNvSpPr>
              <p:nvPr/>
            </p:nvSpPr>
            <p:spPr bwMode="auto">
              <a:xfrm>
                <a:off x="2450" y="1969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4" name="Rectangle 132"/>
              <p:cNvSpPr>
                <a:spLocks noChangeArrowheads="1"/>
              </p:cNvSpPr>
              <p:nvPr/>
            </p:nvSpPr>
            <p:spPr bwMode="auto">
              <a:xfrm>
                <a:off x="2546" y="1969"/>
                <a:ext cx="95" cy="144"/>
              </a:xfrm>
              <a:prstGeom prst="rect">
                <a:avLst/>
              </a:prstGeom>
              <a:solidFill>
                <a:srgbClr val="8392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5" name="Rectangle 133"/>
              <p:cNvSpPr>
                <a:spLocks noChangeArrowheads="1"/>
              </p:cNvSpPr>
              <p:nvPr/>
            </p:nvSpPr>
            <p:spPr bwMode="auto">
              <a:xfrm>
                <a:off x="2642" y="1969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6" name="Rectangle 134"/>
              <p:cNvSpPr>
                <a:spLocks noChangeArrowheads="1"/>
              </p:cNvSpPr>
              <p:nvPr/>
            </p:nvSpPr>
            <p:spPr bwMode="auto">
              <a:xfrm>
                <a:off x="2737" y="1969"/>
                <a:ext cx="95" cy="144"/>
              </a:xfrm>
              <a:prstGeom prst="rect">
                <a:avLst/>
              </a:prstGeom>
              <a:solidFill>
                <a:srgbClr val="CC928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7" name="Rectangle 135"/>
              <p:cNvSpPr>
                <a:spLocks noChangeArrowheads="1"/>
              </p:cNvSpPr>
              <p:nvPr/>
            </p:nvSpPr>
            <p:spPr bwMode="auto">
              <a:xfrm>
                <a:off x="2450" y="2112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8" name="Rectangle 136"/>
              <p:cNvSpPr>
                <a:spLocks noChangeArrowheads="1"/>
              </p:cNvSpPr>
              <p:nvPr/>
            </p:nvSpPr>
            <p:spPr bwMode="auto">
              <a:xfrm>
                <a:off x="2546" y="2112"/>
                <a:ext cx="95" cy="144"/>
              </a:xfrm>
              <a:prstGeom prst="rect">
                <a:avLst/>
              </a:prstGeom>
              <a:solidFill>
                <a:srgbClr val="8392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29" name="Rectangle 137"/>
              <p:cNvSpPr>
                <a:spLocks noChangeArrowheads="1"/>
              </p:cNvSpPr>
              <p:nvPr/>
            </p:nvSpPr>
            <p:spPr bwMode="auto">
              <a:xfrm>
                <a:off x="2642" y="2112"/>
                <a:ext cx="95" cy="144"/>
              </a:xfrm>
              <a:prstGeom prst="rect">
                <a:avLst/>
              </a:prstGeom>
              <a:solidFill>
                <a:srgbClr val="8BC99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30" name="Rectangle 138"/>
              <p:cNvSpPr>
                <a:spLocks noChangeArrowheads="1"/>
              </p:cNvSpPr>
              <p:nvPr/>
            </p:nvSpPr>
            <p:spPr bwMode="auto">
              <a:xfrm>
                <a:off x="2737" y="2112"/>
                <a:ext cx="95" cy="144"/>
              </a:xfrm>
              <a:prstGeom prst="rect">
                <a:avLst/>
              </a:prstGeom>
              <a:solidFill>
                <a:srgbClr val="CC928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31" name="Text Box 139"/>
              <p:cNvSpPr txBox="1">
                <a:spLocks noChangeArrowheads="1"/>
              </p:cNvSpPr>
              <p:nvPr/>
            </p:nvSpPr>
            <p:spPr bwMode="auto">
              <a:xfrm>
                <a:off x="2402" y="1969"/>
                <a:ext cx="4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200"/>
                  <a:t>YUYV</a:t>
                </a:r>
              </a:p>
            </p:txBody>
          </p:sp>
        </p:grpSp>
        <p:grpSp>
          <p:nvGrpSpPr>
            <p:cNvPr id="392332" name="Group 140"/>
            <p:cNvGrpSpPr>
              <a:grpSpLocks/>
            </p:cNvGrpSpPr>
            <p:nvPr/>
          </p:nvGrpSpPr>
          <p:grpSpPr bwMode="auto">
            <a:xfrm>
              <a:off x="3120" y="2686"/>
              <a:ext cx="143" cy="287"/>
              <a:chOff x="633" y="1921"/>
              <a:chExt cx="143" cy="287"/>
            </a:xfrm>
          </p:grpSpPr>
          <p:sp>
            <p:nvSpPr>
              <p:cNvPr id="392333" name="Rectangle 141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34" name="Rectangle 142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35" name="Rectangle 143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92352" name="Picture 160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" y="2017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53" name="Picture 161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" y="2113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54" name="Picture 162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" y="2782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55" name="Picture 163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" y="2878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56" name="Picture 164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2686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2413" name="Group 221"/>
          <p:cNvGrpSpPr>
            <a:grpSpLocks/>
          </p:cNvGrpSpPr>
          <p:nvPr/>
        </p:nvGrpSpPr>
        <p:grpSpPr bwMode="auto">
          <a:xfrm>
            <a:off x="6394450" y="2172892"/>
            <a:ext cx="2579688" cy="2283618"/>
            <a:chOff x="4028" y="1825"/>
            <a:chExt cx="1625" cy="1918"/>
          </a:xfrm>
        </p:grpSpPr>
        <p:grpSp>
          <p:nvGrpSpPr>
            <p:cNvPr id="392357" name="Group 165"/>
            <p:cNvGrpSpPr>
              <a:grpSpLocks/>
            </p:cNvGrpSpPr>
            <p:nvPr/>
          </p:nvGrpSpPr>
          <p:grpSpPr bwMode="auto">
            <a:xfrm>
              <a:off x="4410" y="1921"/>
              <a:ext cx="143" cy="287"/>
              <a:chOff x="633" y="1921"/>
              <a:chExt cx="143" cy="287"/>
            </a:xfrm>
          </p:grpSpPr>
          <p:sp>
            <p:nvSpPr>
              <p:cNvPr id="392358" name="Rectangle 166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59" name="Rectangle 167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60" name="Rectangle 168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361" name="Line 169"/>
            <p:cNvSpPr>
              <a:spLocks noChangeShapeType="1"/>
            </p:cNvSpPr>
            <p:nvPr/>
          </p:nvSpPr>
          <p:spPr bwMode="auto">
            <a:xfrm flipV="1">
              <a:off x="4555" y="1873"/>
              <a:ext cx="239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62" name="Text Box 170"/>
            <p:cNvSpPr txBox="1">
              <a:spLocks noChangeArrowheads="1"/>
            </p:cNvSpPr>
            <p:nvPr/>
          </p:nvSpPr>
          <p:spPr bwMode="auto">
            <a:xfrm>
              <a:off x="4028" y="2017"/>
              <a:ext cx="4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Field 0</a:t>
              </a:r>
            </a:p>
          </p:txBody>
        </p:sp>
        <p:sp>
          <p:nvSpPr>
            <p:cNvPr id="392363" name="Text Box 171"/>
            <p:cNvSpPr txBox="1">
              <a:spLocks noChangeArrowheads="1"/>
            </p:cNvSpPr>
            <p:nvPr/>
          </p:nvSpPr>
          <p:spPr bwMode="auto">
            <a:xfrm>
              <a:off x="4028" y="2734"/>
              <a:ext cx="4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Field 1</a:t>
              </a:r>
            </a:p>
          </p:txBody>
        </p:sp>
        <p:sp>
          <p:nvSpPr>
            <p:cNvPr id="392365" name="Rectangle 173"/>
            <p:cNvSpPr>
              <a:spLocks noChangeArrowheads="1"/>
            </p:cNvSpPr>
            <p:nvPr/>
          </p:nvSpPr>
          <p:spPr bwMode="auto">
            <a:xfrm>
              <a:off x="4793" y="1825"/>
              <a:ext cx="573" cy="4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BC99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200"/>
            </a:p>
          </p:txBody>
        </p:sp>
        <p:sp>
          <p:nvSpPr>
            <p:cNvPr id="392366" name="Rectangle 174"/>
            <p:cNvSpPr>
              <a:spLocks noChangeArrowheads="1"/>
            </p:cNvSpPr>
            <p:nvPr/>
          </p:nvSpPr>
          <p:spPr bwMode="auto">
            <a:xfrm>
              <a:off x="4794" y="1825"/>
              <a:ext cx="95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67" name="Rectangle 175"/>
            <p:cNvSpPr>
              <a:spLocks noChangeArrowheads="1"/>
            </p:cNvSpPr>
            <p:nvPr/>
          </p:nvSpPr>
          <p:spPr bwMode="auto">
            <a:xfrm>
              <a:off x="4890" y="1825"/>
              <a:ext cx="95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68" name="Rectangle 176"/>
            <p:cNvSpPr>
              <a:spLocks noChangeArrowheads="1"/>
            </p:cNvSpPr>
            <p:nvPr/>
          </p:nvSpPr>
          <p:spPr bwMode="auto">
            <a:xfrm>
              <a:off x="4984" y="1825"/>
              <a:ext cx="95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70" name="Rectangle 178"/>
            <p:cNvSpPr>
              <a:spLocks noChangeArrowheads="1"/>
            </p:cNvSpPr>
            <p:nvPr/>
          </p:nvSpPr>
          <p:spPr bwMode="auto">
            <a:xfrm>
              <a:off x="4794" y="1969"/>
              <a:ext cx="95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71" name="Rectangle 179"/>
            <p:cNvSpPr>
              <a:spLocks noChangeArrowheads="1"/>
            </p:cNvSpPr>
            <p:nvPr/>
          </p:nvSpPr>
          <p:spPr bwMode="auto">
            <a:xfrm>
              <a:off x="4890" y="1969"/>
              <a:ext cx="95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72" name="Rectangle 180"/>
            <p:cNvSpPr>
              <a:spLocks noChangeArrowheads="1"/>
            </p:cNvSpPr>
            <p:nvPr/>
          </p:nvSpPr>
          <p:spPr bwMode="auto">
            <a:xfrm>
              <a:off x="4984" y="1969"/>
              <a:ext cx="95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74" name="Rectangle 182"/>
            <p:cNvSpPr>
              <a:spLocks noChangeArrowheads="1"/>
            </p:cNvSpPr>
            <p:nvPr/>
          </p:nvSpPr>
          <p:spPr bwMode="auto">
            <a:xfrm>
              <a:off x="4794" y="2112"/>
              <a:ext cx="95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75" name="Rectangle 183"/>
            <p:cNvSpPr>
              <a:spLocks noChangeArrowheads="1"/>
            </p:cNvSpPr>
            <p:nvPr/>
          </p:nvSpPr>
          <p:spPr bwMode="auto">
            <a:xfrm>
              <a:off x="4890" y="2112"/>
              <a:ext cx="95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76" name="Rectangle 184"/>
            <p:cNvSpPr>
              <a:spLocks noChangeArrowheads="1"/>
            </p:cNvSpPr>
            <p:nvPr/>
          </p:nvSpPr>
          <p:spPr bwMode="auto">
            <a:xfrm>
              <a:off x="4984" y="2112"/>
              <a:ext cx="95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79" name="Group 187"/>
            <p:cNvGrpSpPr>
              <a:grpSpLocks/>
            </p:cNvGrpSpPr>
            <p:nvPr/>
          </p:nvGrpSpPr>
          <p:grpSpPr bwMode="auto">
            <a:xfrm>
              <a:off x="4411" y="2686"/>
              <a:ext cx="143" cy="287"/>
              <a:chOff x="633" y="1921"/>
              <a:chExt cx="143" cy="287"/>
            </a:xfrm>
          </p:grpSpPr>
          <p:sp>
            <p:nvSpPr>
              <p:cNvPr id="392380" name="Rectangle 188"/>
              <p:cNvSpPr>
                <a:spLocks noChangeArrowheads="1"/>
              </p:cNvSpPr>
              <p:nvPr/>
            </p:nvSpPr>
            <p:spPr bwMode="auto">
              <a:xfrm>
                <a:off x="633" y="1921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81" name="Rectangle 189"/>
              <p:cNvSpPr>
                <a:spLocks noChangeArrowheads="1"/>
              </p:cNvSpPr>
              <p:nvPr/>
            </p:nvSpPr>
            <p:spPr bwMode="auto">
              <a:xfrm>
                <a:off x="633" y="2016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382" name="Rectangle 190"/>
              <p:cNvSpPr>
                <a:spLocks noChangeArrowheads="1"/>
              </p:cNvSpPr>
              <p:nvPr/>
            </p:nvSpPr>
            <p:spPr bwMode="auto">
              <a:xfrm>
                <a:off x="633" y="2112"/>
                <a:ext cx="143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92383" name="Picture 191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" y="2017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84" name="Picture 192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" y="2113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85" name="Picture 193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" y="2782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86" name="Picture 194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" y="2878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2387" name="Picture 195" descr="MCj04325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" y="2686"/>
              <a:ext cx="95" cy="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2388" name="Rectangle 196"/>
            <p:cNvSpPr>
              <a:spLocks noChangeArrowheads="1"/>
            </p:cNvSpPr>
            <p:nvPr/>
          </p:nvSpPr>
          <p:spPr bwMode="auto">
            <a:xfrm>
              <a:off x="5079" y="1825"/>
              <a:ext cx="95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89" name="Rectangle 197"/>
            <p:cNvSpPr>
              <a:spLocks noChangeArrowheads="1"/>
            </p:cNvSpPr>
            <p:nvPr/>
          </p:nvSpPr>
          <p:spPr bwMode="auto">
            <a:xfrm>
              <a:off x="5175" y="1825"/>
              <a:ext cx="95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90" name="Rectangle 198"/>
            <p:cNvSpPr>
              <a:spLocks noChangeArrowheads="1"/>
            </p:cNvSpPr>
            <p:nvPr/>
          </p:nvSpPr>
          <p:spPr bwMode="auto">
            <a:xfrm>
              <a:off x="5269" y="1825"/>
              <a:ext cx="95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91" name="Rectangle 199"/>
            <p:cNvSpPr>
              <a:spLocks noChangeArrowheads="1"/>
            </p:cNvSpPr>
            <p:nvPr/>
          </p:nvSpPr>
          <p:spPr bwMode="auto">
            <a:xfrm>
              <a:off x="5079" y="1969"/>
              <a:ext cx="95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92" name="Rectangle 200"/>
            <p:cNvSpPr>
              <a:spLocks noChangeArrowheads="1"/>
            </p:cNvSpPr>
            <p:nvPr/>
          </p:nvSpPr>
          <p:spPr bwMode="auto">
            <a:xfrm>
              <a:off x="5175" y="1969"/>
              <a:ext cx="95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93" name="Rectangle 201"/>
            <p:cNvSpPr>
              <a:spLocks noChangeArrowheads="1"/>
            </p:cNvSpPr>
            <p:nvPr/>
          </p:nvSpPr>
          <p:spPr bwMode="auto">
            <a:xfrm>
              <a:off x="5269" y="1969"/>
              <a:ext cx="95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94" name="Rectangle 202"/>
            <p:cNvSpPr>
              <a:spLocks noChangeArrowheads="1"/>
            </p:cNvSpPr>
            <p:nvPr/>
          </p:nvSpPr>
          <p:spPr bwMode="auto">
            <a:xfrm>
              <a:off x="5079" y="2112"/>
              <a:ext cx="95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95" name="Rectangle 203"/>
            <p:cNvSpPr>
              <a:spLocks noChangeArrowheads="1"/>
            </p:cNvSpPr>
            <p:nvPr/>
          </p:nvSpPr>
          <p:spPr bwMode="auto">
            <a:xfrm>
              <a:off x="5175" y="2112"/>
              <a:ext cx="95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96" name="Rectangle 204"/>
            <p:cNvSpPr>
              <a:spLocks noChangeArrowheads="1"/>
            </p:cNvSpPr>
            <p:nvPr/>
          </p:nvSpPr>
          <p:spPr bwMode="auto">
            <a:xfrm>
              <a:off x="5269" y="2112"/>
              <a:ext cx="95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78" name="Text Box 186"/>
            <p:cNvSpPr txBox="1">
              <a:spLocks noChangeArrowheads="1"/>
            </p:cNvSpPr>
            <p:nvPr/>
          </p:nvSpPr>
          <p:spPr bwMode="auto">
            <a:xfrm>
              <a:off x="4782" y="1969"/>
              <a:ext cx="6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RGB888</a:t>
              </a:r>
            </a:p>
          </p:txBody>
        </p:sp>
        <p:sp>
          <p:nvSpPr>
            <p:cNvPr id="392406" name="Text Box 214"/>
            <p:cNvSpPr txBox="1">
              <a:spLocks noChangeArrowheads="1"/>
            </p:cNvSpPr>
            <p:nvPr/>
          </p:nvSpPr>
          <p:spPr bwMode="auto">
            <a:xfrm>
              <a:off x="4266" y="3355"/>
              <a:ext cx="138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RGB 888 Packed Buffer Format (Progressive)</a:t>
              </a:r>
            </a:p>
          </p:txBody>
        </p:sp>
      </p:grpSp>
      <p:sp>
        <p:nvSpPr>
          <p:cNvPr id="392407" name="Line 215"/>
          <p:cNvSpPr>
            <a:spLocks noChangeShapeType="1"/>
          </p:cNvSpPr>
          <p:nvPr/>
        </p:nvSpPr>
        <p:spPr bwMode="auto">
          <a:xfrm>
            <a:off x="2371725" y="1775223"/>
            <a:ext cx="0" cy="27312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408" name="Line 216"/>
          <p:cNvSpPr>
            <a:spLocks noChangeShapeType="1"/>
          </p:cNvSpPr>
          <p:nvPr/>
        </p:nvSpPr>
        <p:spPr bwMode="auto">
          <a:xfrm>
            <a:off x="4344988" y="1775223"/>
            <a:ext cx="0" cy="27312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409" name="Line 217"/>
          <p:cNvSpPr>
            <a:spLocks noChangeShapeType="1"/>
          </p:cNvSpPr>
          <p:nvPr/>
        </p:nvSpPr>
        <p:spPr bwMode="auto">
          <a:xfrm>
            <a:off x="6392863" y="1775223"/>
            <a:ext cx="0" cy="27312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2843</Words>
  <Application>Microsoft Office PowerPoint</Application>
  <PresentationFormat>On-screen Show (16:9)</PresentationFormat>
  <Paragraphs>505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FinalPowerpoint</vt:lpstr>
      <vt:lpstr>FVID2 Interface</vt:lpstr>
      <vt:lpstr>Agenda</vt:lpstr>
      <vt:lpstr>Introduction - Interface definition challenges</vt:lpstr>
      <vt:lpstr>Introduction - Interface definition challenges contd..</vt:lpstr>
      <vt:lpstr>Introduction</vt:lpstr>
      <vt:lpstr>FVID to FVID2 – Limitation of FVID</vt:lpstr>
      <vt:lpstr>Understanding FVID2 - Interfaces</vt:lpstr>
      <vt:lpstr>Understanding FVID2 - Interfaces</vt:lpstr>
      <vt:lpstr>Understanding FVID2 - Interfaces</vt:lpstr>
      <vt:lpstr>Understanding FVID2 - Interfaces</vt:lpstr>
      <vt:lpstr>Understanding FVID2 - Interfaces</vt:lpstr>
      <vt:lpstr>Understanding FVID2 – Application Flow 1</vt:lpstr>
      <vt:lpstr>Understanding FVID2 – M2M Application Flow 1</vt:lpstr>
      <vt:lpstr>Understanding FVID2 – Multiple Frames Per Request Feature</vt:lpstr>
      <vt:lpstr>Understanding FVID2 – One Q, Multiple DQ</vt:lpstr>
      <vt:lpstr>Understanding FVID2 – One Q, Multiple DQ Contd…</vt:lpstr>
      <vt:lpstr>Understanding FVID2 – M2M Interface</vt:lpstr>
      <vt:lpstr>Understanding FVID2 – M2M Interface Contd…</vt:lpstr>
      <vt:lpstr>Understanding FVID2 – M2M Interface Contd…</vt:lpstr>
      <vt:lpstr>Understanding FVID2 – M2M Interface Contd… Multi-window Mode </vt:lpstr>
      <vt:lpstr>Understanding FVID2 – M2M Interface Contd… Multi-window Mode </vt:lpstr>
      <vt:lpstr>Understanding FVID2 – M2M Interface Contd… Multi-window Mode </vt:lpstr>
      <vt:lpstr>Understanding FVID2 – Slice Based Operation</vt:lpstr>
      <vt:lpstr>Understanding FVID2 – Slice Based Operation in M2M drivers</vt:lpstr>
      <vt:lpstr>Understanding FVID2 – Slice Based Operation in Capture Driver</vt:lpstr>
      <vt:lpstr>Understanding FVID2 – Error Callback</vt:lpstr>
      <vt:lpstr>Understanding FVID2 – Error Callback Contd…</vt:lpstr>
      <vt:lpstr>Benefits of new FVID2 interface</vt:lpstr>
      <vt:lpstr>Questions? Thank You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x0153534</cp:lastModifiedBy>
  <cp:revision>109</cp:revision>
  <dcterms:created xsi:type="dcterms:W3CDTF">2007-12-19T20:51:45Z</dcterms:created>
  <dcterms:modified xsi:type="dcterms:W3CDTF">2017-03-09T12:50:25Z</dcterms:modified>
</cp:coreProperties>
</file>