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598" autoAdjust="0"/>
  </p:normalViewPr>
  <p:slideViewPr>
    <p:cSldViewPr snapToGrid="0">
      <p:cViewPr>
        <p:scale>
          <a:sx n="150" d="100"/>
          <a:sy n="150" d="100"/>
        </p:scale>
        <p:origin x="-840" y="-192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E180D-642E-40EC-8FAB-DB1E804861C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800">
                <a:solidFill>
                  <a:schemeClr val="tx1"/>
                </a:solidFill>
                <a:latin typeface="Arial" charset="0"/>
              </a:defRPr>
            </a:lvl1pPr>
            <a:lvl2pPr marL="1117323" indent="-429739" algn="l" eaLnBrk="0" hangingPunct="0">
              <a:spcBef>
                <a:spcPct val="30000"/>
              </a:spcBef>
              <a:defRPr sz="1800">
                <a:solidFill>
                  <a:schemeClr val="tx1"/>
                </a:solidFill>
                <a:latin typeface="Arial" charset="0"/>
              </a:defRPr>
            </a:lvl2pPr>
            <a:lvl3pPr marL="1718958" indent="-343792" algn="l" eaLnBrk="0" hangingPunct="0">
              <a:spcBef>
                <a:spcPct val="30000"/>
              </a:spcBef>
              <a:defRPr sz="1800">
                <a:solidFill>
                  <a:schemeClr val="tx1"/>
                </a:solidFill>
                <a:latin typeface="Arial" charset="0"/>
              </a:defRPr>
            </a:lvl3pPr>
            <a:lvl4pPr marL="2406541" indent="-343792" algn="l" eaLnBrk="0" hangingPunct="0">
              <a:spcBef>
                <a:spcPct val="30000"/>
              </a:spcBef>
              <a:defRPr sz="1800">
                <a:solidFill>
                  <a:schemeClr val="tx1"/>
                </a:solidFill>
                <a:latin typeface="Arial" charset="0"/>
              </a:defRPr>
            </a:lvl4pPr>
            <a:lvl5pPr marL="3094124" indent="-343792" algn="l" eaLnBrk="0" hangingPunct="0">
              <a:spcBef>
                <a:spcPct val="30000"/>
              </a:spcBef>
              <a:defRPr sz="1800">
                <a:solidFill>
                  <a:schemeClr val="tx1"/>
                </a:solidFill>
                <a:latin typeface="Arial" charset="0"/>
              </a:defRPr>
            </a:lvl5pPr>
            <a:lvl6pPr marL="3781707" indent="-343792" eaLnBrk="0" fontAlgn="base" hangingPunct="0">
              <a:spcBef>
                <a:spcPct val="3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6pPr>
            <a:lvl7pPr marL="4469290" indent="-343792" eaLnBrk="0" fontAlgn="base" hangingPunct="0">
              <a:spcBef>
                <a:spcPct val="3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7pPr>
            <a:lvl8pPr marL="5156873" indent="-343792" eaLnBrk="0" fontAlgn="base" hangingPunct="0">
              <a:spcBef>
                <a:spcPct val="3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8pPr>
            <a:lvl9pPr marL="5844456" indent="-343792" eaLnBrk="0" fontAlgn="base" hangingPunct="0">
              <a:spcBef>
                <a:spcPct val="3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D49F3D-26D5-46CC-A217-B63F1C4D075B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512094"/>
          </a:xfrm>
        </p:spPr>
        <p:txBody>
          <a:bodyPr/>
          <a:lstStyle/>
          <a:p>
            <a:pPr algn="ctr"/>
            <a:r>
              <a:rPr lang="en-US" sz="3600" b="0" dirty="0"/>
              <a:t>VIP Overview</a:t>
            </a:r>
            <a:br>
              <a:rPr lang="en-US" sz="3600" b="0" dirty="0"/>
            </a:br>
            <a:r>
              <a:rPr lang="en-US" sz="3600" b="0" dirty="0"/>
              <a:t>(Video Input Port)</a:t>
            </a:r>
            <a:endParaRPr lang="en-US" dirty="0" smtClean="0"/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1</a:t>
            </a:fld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863" y="3330178"/>
            <a:ext cx="8458200" cy="69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5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9th March 2017</a:t>
            </a:r>
            <a:endParaRPr lang="en-US" sz="1600" b="1" dirty="0">
              <a:solidFill>
                <a:schemeClr val="tx2"/>
              </a:solidFill>
            </a:endParaRPr>
          </a:p>
          <a:p>
            <a:pPr eaLnBrk="0" hangingPunct="0">
              <a:lnSpc>
                <a:spcPct val="85000"/>
              </a:lnSpc>
            </a:pPr>
            <a:r>
              <a:rPr lang="en-US" sz="1600" b="1" dirty="0">
                <a:solidFill>
                  <a:schemeClr val="tx2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0954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Contd</a:t>
            </a:r>
          </a:p>
        </p:txBody>
      </p:sp>
      <p:sp>
        <p:nvSpPr>
          <p:cNvPr id="17411" name="Rectangle 21"/>
          <p:cNvSpPr>
            <a:spLocks noChangeArrowheads="1"/>
          </p:cNvSpPr>
          <p:nvPr/>
        </p:nvSpPr>
        <p:spPr bwMode="auto">
          <a:xfrm>
            <a:off x="152400" y="3083719"/>
            <a:ext cx="807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ES : Single Channel non multiplexed mode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1828800" y="1057275"/>
          <a:ext cx="54864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Picture" r:id="rId3" imgW="6273694" imgH="2832575" progId="Word.Picture.8">
                  <p:embed/>
                </p:oleObj>
              </mc:Choice>
              <mc:Fallback>
                <p:oleObj name="Picture" r:id="rId3" imgW="6273694" imgH="28325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57275"/>
                        <a:ext cx="54864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94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SC Features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763587"/>
            <a:ext cx="8248650" cy="3929063"/>
          </a:xfrm>
        </p:spPr>
        <p:txBody>
          <a:bodyPr/>
          <a:lstStyle/>
          <a:p>
            <a:r>
              <a:rPr lang="en-US" altLang="en-US" dirty="0" smtClean="0"/>
              <a:t>Vertical and horizontal up and down scaling</a:t>
            </a:r>
          </a:p>
          <a:p>
            <a:r>
              <a:rPr lang="en-US" altLang="en-US" dirty="0" err="1" smtClean="0"/>
              <a:t>Polyphase</a:t>
            </a:r>
            <a:r>
              <a:rPr lang="en-US" altLang="en-US" dirty="0" smtClean="0"/>
              <a:t> filter upscaling</a:t>
            </a:r>
          </a:p>
          <a:p>
            <a:r>
              <a:rPr lang="en-US" altLang="en-US" dirty="0" smtClean="0"/>
              <a:t>Running average vertical down scaling</a:t>
            </a:r>
          </a:p>
          <a:p>
            <a:r>
              <a:rPr lang="en-US" altLang="en-US" dirty="0" smtClean="0"/>
              <a:t>Decimation and </a:t>
            </a:r>
            <a:r>
              <a:rPr lang="en-US" altLang="en-US" dirty="0" err="1" smtClean="0"/>
              <a:t>polyphase</a:t>
            </a:r>
            <a:r>
              <a:rPr lang="en-US" altLang="en-US" dirty="0" smtClean="0"/>
              <a:t> filtering for horizontal scaling</a:t>
            </a:r>
          </a:p>
          <a:p>
            <a:r>
              <a:rPr lang="en-US" altLang="en-US" dirty="0" smtClean="0"/>
              <a:t>Non-linear scaling for stretched/compressed left and right sides</a:t>
            </a:r>
          </a:p>
          <a:p>
            <a:r>
              <a:rPr lang="en-US" altLang="en-US" dirty="0" smtClean="0"/>
              <a:t>Input image trimmer for pan/scan support</a:t>
            </a:r>
          </a:p>
          <a:p>
            <a:r>
              <a:rPr lang="en-US" altLang="en-US" dirty="0" smtClean="0"/>
              <a:t>Pre-scaling peaking filter for enhanced sharpness</a:t>
            </a:r>
          </a:p>
          <a:p>
            <a:r>
              <a:rPr lang="en-US" altLang="en-US" dirty="0" smtClean="0"/>
              <a:t>Scale field as frame</a:t>
            </a:r>
          </a:p>
          <a:p>
            <a:r>
              <a:rPr lang="en-US" altLang="en-US" dirty="0" smtClean="0"/>
              <a:t>Interlacing of scaled output</a:t>
            </a:r>
          </a:p>
          <a:p>
            <a:r>
              <a:rPr lang="en-US" altLang="en-US" dirty="0" smtClean="0"/>
              <a:t>Full 1080p input and output support</a:t>
            </a:r>
          </a:p>
          <a:p>
            <a:r>
              <a:rPr lang="en-US" altLang="en-US" dirty="0" smtClean="0"/>
              <a:t>Scaling filter Coefficient memory download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37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SC Block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76" y="889397"/>
            <a:ext cx="8467725" cy="3519488"/>
            <a:chOff x="333375" y="1185863"/>
            <a:chExt cx="8467725" cy="4692650"/>
          </a:xfrm>
        </p:grpSpPr>
        <p:sp>
          <p:nvSpPr>
            <p:cNvPr id="18437" name="AutoShape 32"/>
            <p:cNvSpPr>
              <a:spLocks noChangeAspect="1" noChangeArrowheads="1" noTextEdit="1"/>
            </p:cNvSpPr>
            <p:nvPr/>
          </p:nvSpPr>
          <p:spPr bwMode="auto">
            <a:xfrm>
              <a:off x="333375" y="1185863"/>
              <a:ext cx="8467725" cy="469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Rectangle 31"/>
            <p:cNvSpPr>
              <a:spLocks noChangeArrowheads="1"/>
            </p:cNvSpPr>
            <p:nvPr/>
          </p:nvSpPr>
          <p:spPr bwMode="auto">
            <a:xfrm>
              <a:off x="4000370" y="2991571"/>
              <a:ext cx="1221940" cy="1153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8439" name="Rectangle 30"/>
            <p:cNvSpPr>
              <a:spLocks noChangeArrowheads="1"/>
            </p:cNvSpPr>
            <p:nvPr/>
          </p:nvSpPr>
          <p:spPr bwMode="auto">
            <a:xfrm>
              <a:off x="1383608" y="2991571"/>
              <a:ext cx="912633" cy="1153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8440" name="Text Box 29"/>
            <p:cNvSpPr txBox="1">
              <a:spLocks noChangeArrowheads="1"/>
            </p:cNvSpPr>
            <p:nvPr/>
          </p:nvSpPr>
          <p:spPr bwMode="auto">
            <a:xfrm>
              <a:off x="1318924" y="3373367"/>
              <a:ext cx="1029064" cy="82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Trimmer</a:t>
              </a:r>
              <a:endParaRPr lang="en-US" altLang="ja-JP" sz="1800" b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8441" name="Line 28"/>
            <p:cNvSpPr>
              <a:spLocks noChangeShapeType="1"/>
            </p:cNvSpPr>
            <p:nvPr/>
          </p:nvSpPr>
          <p:spPr bwMode="auto">
            <a:xfrm>
              <a:off x="525075" y="3526711"/>
              <a:ext cx="852653" cy="46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Text Box 27"/>
            <p:cNvSpPr txBox="1">
              <a:spLocks noChangeArrowheads="1"/>
            </p:cNvSpPr>
            <p:nvPr/>
          </p:nvSpPr>
          <p:spPr bwMode="auto">
            <a:xfrm>
              <a:off x="333375" y="2794414"/>
              <a:ext cx="1014951" cy="743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YCbCr</a:t>
              </a:r>
              <a:endParaRPr lang="en-US" altLang="ja-JP" sz="800" b="0">
                <a:ea typeface="Times New Roman" pitchFamily="18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 422</a:t>
              </a:r>
              <a:endParaRPr lang="en-US" altLang="ja-JP" sz="1800" b="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8443" name="Rectangle 26"/>
            <p:cNvSpPr>
              <a:spLocks noChangeArrowheads="1"/>
            </p:cNvSpPr>
            <p:nvPr/>
          </p:nvSpPr>
          <p:spPr bwMode="auto">
            <a:xfrm>
              <a:off x="2604372" y="2991571"/>
              <a:ext cx="1014951" cy="1153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8444" name="Text Box 25"/>
            <p:cNvSpPr txBox="1">
              <a:spLocks noChangeArrowheads="1"/>
            </p:cNvSpPr>
            <p:nvPr/>
          </p:nvSpPr>
          <p:spPr bwMode="auto">
            <a:xfrm>
              <a:off x="2598491" y="3373367"/>
              <a:ext cx="1029064" cy="82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Peaking</a:t>
              </a:r>
              <a:endParaRPr lang="en-US" altLang="ja-JP" sz="1800" b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8445" name="Line 24"/>
            <p:cNvSpPr>
              <a:spLocks noChangeShapeType="1"/>
            </p:cNvSpPr>
            <p:nvPr/>
          </p:nvSpPr>
          <p:spPr bwMode="auto">
            <a:xfrm>
              <a:off x="2289184" y="3526711"/>
              <a:ext cx="309307" cy="31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Text Box 23"/>
            <p:cNvSpPr txBox="1">
              <a:spLocks noChangeArrowheads="1"/>
            </p:cNvSpPr>
            <p:nvPr/>
          </p:nvSpPr>
          <p:spPr bwMode="auto">
            <a:xfrm>
              <a:off x="4097984" y="3276353"/>
              <a:ext cx="1029064" cy="82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Vertical Scaler</a:t>
              </a:r>
              <a:endParaRPr lang="en-US" altLang="ja-JP" sz="1800" b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>
              <a:off x="3627555" y="3528276"/>
              <a:ext cx="382224" cy="31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Rectangle 21"/>
            <p:cNvSpPr>
              <a:spLocks noChangeArrowheads="1"/>
            </p:cNvSpPr>
            <p:nvPr/>
          </p:nvSpPr>
          <p:spPr bwMode="auto">
            <a:xfrm>
              <a:off x="5705676" y="2991571"/>
              <a:ext cx="1221940" cy="1153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8449" name="Text Box 20"/>
            <p:cNvSpPr txBox="1">
              <a:spLocks noChangeArrowheads="1"/>
            </p:cNvSpPr>
            <p:nvPr/>
          </p:nvSpPr>
          <p:spPr bwMode="auto">
            <a:xfrm>
              <a:off x="5699796" y="3276353"/>
              <a:ext cx="1191362" cy="82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Horizontal Scaler</a:t>
              </a:r>
              <a:endParaRPr lang="en-US" altLang="ja-JP" sz="1800" b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>
              <a:off x="5229367" y="3526711"/>
              <a:ext cx="470429" cy="31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Rectangle 18"/>
            <p:cNvSpPr>
              <a:spLocks noChangeArrowheads="1"/>
            </p:cNvSpPr>
            <p:nvPr/>
          </p:nvSpPr>
          <p:spPr bwMode="auto">
            <a:xfrm>
              <a:off x="3898052" y="4517191"/>
              <a:ext cx="1455978" cy="11266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8452" name="Text Box 17"/>
            <p:cNvSpPr txBox="1">
              <a:spLocks noChangeArrowheads="1"/>
            </p:cNvSpPr>
            <p:nvPr/>
          </p:nvSpPr>
          <p:spPr bwMode="auto">
            <a:xfrm>
              <a:off x="3788677" y="4664276"/>
              <a:ext cx="1661791" cy="121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Times New Roman" pitchFamily="18" charset="0"/>
                  <a:cs typeface="Arial" charset="0"/>
                </a:rPr>
                <a:t>VS Ver Coef Mem</a:t>
              </a:r>
              <a:endParaRPr lang="en-US" altLang="ja-JP" sz="800" b="0">
                <a:ea typeface="Times New Roman" pitchFamily="18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Times New Roman" pitchFamily="18" charset="0"/>
                  <a:cs typeface="Arial" charset="0"/>
                </a:rPr>
                <a:t>32 phase x 5tap</a:t>
              </a:r>
              <a:endParaRPr lang="en-US" altLang="ja-JP" sz="800" b="0">
                <a:ea typeface="ＭＳ Ｐゴシック" pitchFamily="34" charset="-128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ＭＳ Ｐゴシック" pitchFamily="34" charset="-128"/>
                  <a:cs typeface="Times New Roman" pitchFamily="18" charset="0"/>
                </a:rPr>
                <a:t>(Polyphase filter)</a:t>
              </a:r>
              <a:endParaRPr lang="en-US" altLang="ja-JP" sz="1800" b="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8453" name="Line 16"/>
            <p:cNvSpPr>
              <a:spLocks noChangeShapeType="1"/>
            </p:cNvSpPr>
            <p:nvPr/>
          </p:nvSpPr>
          <p:spPr bwMode="auto">
            <a:xfrm flipV="1">
              <a:off x="4597815" y="4155736"/>
              <a:ext cx="14113" cy="372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Rectangle 15"/>
            <p:cNvSpPr>
              <a:spLocks noChangeArrowheads="1"/>
            </p:cNvSpPr>
            <p:nvPr/>
          </p:nvSpPr>
          <p:spPr bwMode="auto">
            <a:xfrm>
              <a:off x="5573956" y="4492155"/>
              <a:ext cx="1455978" cy="959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8455" name="Text Box 14"/>
            <p:cNvSpPr txBox="1">
              <a:spLocks noChangeArrowheads="1"/>
            </p:cNvSpPr>
            <p:nvPr/>
          </p:nvSpPr>
          <p:spPr bwMode="auto">
            <a:xfrm>
              <a:off x="5493983" y="4661147"/>
              <a:ext cx="1661791" cy="60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Times New Roman" pitchFamily="18" charset="0"/>
                  <a:cs typeface="Arial" charset="0"/>
                </a:rPr>
                <a:t>HS Coef Mem</a:t>
              </a:r>
              <a:endParaRPr lang="en-US" altLang="ja-JP" sz="800" b="0">
                <a:ea typeface="Times New Roman" pitchFamily="18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Times New Roman" pitchFamily="18" charset="0"/>
                  <a:cs typeface="Arial" charset="0"/>
                </a:rPr>
                <a:t>32 phase x 7tap</a:t>
              </a:r>
              <a:endParaRPr lang="en-US" altLang="ja-JP" sz="1800" b="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8456" name="Line 13"/>
            <p:cNvSpPr>
              <a:spLocks noChangeShapeType="1"/>
            </p:cNvSpPr>
            <p:nvPr/>
          </p:nvSpPr>
          <p:spPr bwMode="auto">
            <a:xfrm flipV="1">
              <a:off x="6273719" y="4132265"/>
              <a:ext cx="14113" cy="372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Rectangle 12"/>
            <p:cNvSpPr>
              <a:spLocks noChangeArrowheads="1"/>
            </p:cNvSpPr>
            <p:nvPr/>
          </p:nvSpPr>
          <p:spPr bwMode="auto">
            <a:xfrm>
              <a:off x="3898052" y="1578612"/>
              <a:ext cx="1383062" cy="957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8458" name="Text Box 11"/>
            <p:cNvSpPr txBox="1">
              <a:spLocks noChangeArrowheads="1"/>
            </p:cNvSpPr>
            <p:nvPr/>
          </p:nvSpPr>
          <p:spPr bwMode="auto">
            <a:xfrm>
              <a:off x="3774564" y="1805499"/>
              <a:ext cx="1660615" cy="60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Times New Roman" pitchFamily="18" charset="0"/>
                  <a:cs typeface="Arial" charset="0"/>
                </a:rPr>
                <a:t>Line Memory</a:t>
              </a:r>
              <a:endParaRPr lang="en-US" altLang="ja-JP" sz="800" b="0">
                <a:ea typeface="Times New Roman" pitchFamily="18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Times New Roman" pitchFamily="18" charset="0"/>
                  <a:cs typeface="Arial" charset="0"/>
                </a:rPr>
                <a:t>(5 line)</a:t>
              </a:r>
              <a:endParaRPr lang="en-US" altLang="ja-JP" sz="1800" b="0"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8459" name="Line 10"/>
            <p:cNvSpPr>
              <a:spLocks noChangeShapeType="1"/>
            </p:cNvSpPr>
            <p:nvPr/>
          </p:nvSpPr>
          <p:spPr bwMode="auto">
            <a:xfrm>
              <a:off x="4568414" y="2533103"/>
              <a:ext cx="1176" cy="40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9"/>
            <p:cNvSpPr>
              <a:spLocks noChangeShapeType="1"/>
            </p:cNvSpPr>
            <p:nvPr/>
          </p:nvSpPr>
          <p:spPr bwMode="auto">
            <a:xfrm>
              <a:off x="6920559" y="3506370"/>
              <a:ext cx="308131" cy="46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Rectangle 8"/>
            <p:cNvSpPr>
              <a:spLocks noChangeArrowheads="1"/>
            </p:cNvSpPr>
            <p:nvPr/>
          </p:nvSpPr>
          <p:spPr bwMode="auto">
            <a:xfrm>
              <a:off x="7234571" y="2933676"/>
              <a:ext cx="648016" cy="11516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8462" name="Text Box 7"/>
            <p:cNvSpPr txBox="1">
              <a:spLocks noChangeArrowheads="1"/>
            </p:cNvSpPr>
            <p:nvPr/>
          </p:nvSpPr>
          <p:spPr bwMode="auto">
            <a:xfrm>
              <a:off x="7022878" y="3334249"/>
              <a:ext cx="1029064" cy="82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FIFO</a:t>
              </a:r>
              <a:endParaRPr lang="en-US" altLang="ja-JP" sz="1800" b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18463" name="Line 6"/>
            <p:cNvSpPr>
              <a:spLocks noChangeShapeType="1"/>
            </p:cNvSpPr>
            <p:nvPr/>
          </p:nvSpPr>
          <p:spPr bwMode="auto">
            <a:xfrm>
              <a:off x="7889643" y="3506370"/>
              <a:ext cx="852653" cy="6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Text Box 5"/>
            <p:cNvSpPr txBox="1">
              <a:spLocks noChangeArrowheads="1"/>
            </p:cNvSpPr>
            <p:nvPr/>
          </p:nvSpPr>
          <p:spPr bwMode="auto">
            <a:xfrm>
              <a:off x="7786149" y="2833532"/>
              <a:ext cx="1014951" cy="743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YCbCr</a:t>
              </a:r>
              <a:endParaRPr lang="en-US" altLang="ja-JP" sz="800" b="0">
                <a:ea typeface="Times New Roman" pitchFamily="18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1000">
                  <a:ea typeface="Times New Roman" pitchFamily="18" charset="0"/>
                  <a:cs typeface="Arial" charset="0"/>
                </a:rPr>
                <a:t> 422</a:t>
              </a:r>
              <a:endParaRPr lang="en-US" altLang="ja-JP" sz="1800" b="0">
                <a:ea typeface="ＭＳ Ｐゴシック" pitchFamily="34" charset="-128"/>
                <a:cs typeface="Arial" charset="0"/>
              </a:endParaRPr>
            </a:p>
          </p:txBody>
        </p:sp>
      </p:grpSp>
      <p:sp>
        <p:nvSpPr>
          <p:cNvPr id="32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70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CSC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871537"/>
            <a:ext cx="8248650" cy="3929063"/>
          </a:xfrm>
        </p:spPr>
        <p:txBody>
          <a:bodyPr/>
          <a:lstStyle/>
          <a:p>
            <a:r>
              <a:rPr lang="en-US" altLang="en-US" sz="2400" dirty="0" smtClean="0"/>
              <a:t>A fully programmable color space converter. With the programmability, input video data in any color space can be converted to another color space.</a:t>
            </a:r>
          </a:p>
          <a:p>
            <a:r>
              <a:rPr lang="en-US" altLang="en-US" sz="2400" dirty="0" smtClean="0"/>
              <a:t>It could convert </a:t>
            </a:r>
            <a:r>
              <a:rPr lang="en-US" altLang="en-US" sz="2400" dirty="0" err="1" smtClean="0"/>
              <a:t>YCbCr</a:t>
            </a:r>
            <a:r>
              <a:rPr lang="en-US" altLang="en-US" sz="2400" dirty="0" smtClean="0"/>
              <a:t> to RGB and vice versa.</a:t>
            </a:r>
          </a:p>
          <a:p>
            <a:r>
              <a:rPr lang="en-US" altLang="en-US" sz="2400" dirty="0" smtClean="0"/>
              <a:t>This module could be put by pass as well if no conversion is required.</a:t>
            </a:r>
          </a:p>
          <a:p>
            <a:pPr lvl="1">
              <a:buFontTx/>
              <a:buNone/>
            </a:pPr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>
              <a:buFontTx/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16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CHR_DS Features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871537"/>
            <a:ext cx="8248650" cy="3929063"/>
          </a:xfrm>
        </p:spPr>
        <p:txBody>
          <a:bodyPr/>
          <a:lstStyle/>
          <a:p>
            <a:r>
              <a:rPr lang="en-US" altLang="en-US" sz="2400" smtClean="0"/>
              <a:t>It is used to downsample picture input in the format 4:2:2 to 4:2:0</a:t>
            </a:r>
          </a:p>
          <a:p>
            <a:r>
              <a:rPr lang="en-US" altLang="en-US" sz="2400" smtClean="0"/>
              <a:t>This downsampling is required because typical video encoders expects input in 4:2:0 format before compression</a:t>
            </a:r>
          </a:p>
          <a:p>
            <a:r>
              <a:rPr lang="en-US" altLang="en-US" sz="2400" smtClean="0"/>
              <a:t>Down sampling is performed using averaging filter.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>
              <a:buFontTx/>
              <a:buNone/>
            </a:pPr>
            <a:endParaRPr lang="en-US" altLang="en-US" sz="200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47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VIP Slice Detailed Block Diagram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5" y="742950"/>
            <a:ext cx="7856536" cy="392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71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Example Single Channel RGB / YUV422 Capture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28651"/>
            <a:ext cx="7353300" cy="402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3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1332310"/>
            <a:ext cx="9144000" cy="1453753"/>
          </a:xfrm>
        </p:spPr>
        <p:txBody>
          <a:bodyPr/>
          <a:lstStyle/>
          <a:p>
            <a:pPr algn="ctr"/>
            <a:r>
              <a:rPr lang="en-US" altLang="en-US" sz="4400" b="0" smtClean="0">
                <a:solidFill>
                  <a:srgbClr val="FF0000"/>
                </a:solidFill>
              </a:rPr>
              <a:t>VIP Driver Overview</a:t>
            </a:r>
            <a:br>
              <a:rPr lang="en-US" altLang="en-US" sz="4400" b="0" smtClean="0">
                <a:solidFill>
                  <a:srgbClr val="FF0000"/>
                </a:solidFill>
              </a:rPr>
            </a:br>
            <a:r>
              <a:rPr lang="en-US" altLang="en-US" sz="4400" b="0" smtClean="0">
                <a:solidFill>
                  <a:srgbClr val="FF0000"/>
                </a:solidFill>
              </a:rPr>
              <a:t>(based on FVID2 Interface)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94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FVID2 Interface</a:t>
            </a:r>
          </a:p>
        </p:txBody>
      </p:sp>
      <p:graphicFrame>
        <p:nvGraphicFramePr>
          <p:cNvPr id="30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982499"/>
              </p:ext>
            </p:extLst>
          </p:nvPr>
        </p:nvGraphicFramePr>
        <p:xfrm>
          <a:off x="347665" y="698898"/>
          <a:ext cx="8275636" cy="3907630"/>
        </p:xfrm>
        <a:graphic>
          <a:graphicData uri="http://schemas.openxmlformats.org/drawingml/2006/table">
            <a:tbl>
              <a:tblPr/>
              <a:tblGrid>
                <a:gridCol w="1963922"/>
                <a:gridCol w="6311714"/>
              </a:tblGrid>
              <a:tr h="561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FVID2_create</a:t>
                      </a:r>
                    </a:p>
                  </a:txBody>
                  <a:tcPr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 and prepare a VIP port for capture. Buffer allocation and priming must be done outside driver.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FVID2_start</a:t>
                      </a:r>
                    </a:p>
                  </a:txBody>
                  <a:tcPr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the VIP port for capture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FVID2_dequeue</a:t>
                      </a:r>
                    </a:p>
                  </a:txBody>
                  <a:tcPr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captured frames. Possible to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dequeue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 channels in a handle using single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dequeue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call. Need separate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dequeue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calls for each stream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FVID2_queue</a:t>
                      </a:r>
                    </a:p>
                  </a:txBody>
                  <a:tcPr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processing captured frames return them back to the driver. Also used for priming buffers to driver. Possible to queue from different channels in a handle using single queue call. Need separate queue call for different streams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FVID2_control</a:t>
                      </a:r>
                    </a:p>
                  </a:txBody>
                  <a:tcPr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IOCTL like control to change frame drop sequence per channel, scaling ratio per stream, get channel status like captured width x height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FVID2_stop</a:t>
                      </a:r>
                    </a:p>
                  </a:txBody>
                  <a:tcPr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 the VIP port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FVID2_delete</a:t>
                      </a:r>
                    </a:p>
                  </a:txBody>
                  <a:tcPr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Release resources allocated during capture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Typical Application Flow</a:t>
            </a:r>
          </a:p>
        </p:txBody>
      </p:sp>
      <p:grpSp>
        <p:nvGrpSpPr>
          <p:cNvPr id="26627" name="Group 13"/>
          <p:cNvGrpSpPr>
            <a:grpSpLocks/>
          </p:cNvGrpSpPr>
          <p:nvPr/>
        </p:nvGrpSpPr>
        <p:grpSpPr bwMode="auto">
          <a:xfrm>
            <a:off x="1006476" y="742950"/>
            <a:ext cx="6994525" cy="3771900"/>
            <a:chOff x="745" y="6136"/>
            <a:chExt cx="11015" cy="7921"/>
          </a:xfrm>
        </p:grpSpPr>
        <p:sp>
          <p:nvSpPr>
            <p:cNvPr id="26629" name="Text Box 14"/>
            <p:cNvSpPr txBox="1">
              <a:spLocks noChangeArrowheads="1"/>
            </p:cNvSpPr>
            <p:nvPr/>
          </p:nvSpPr>
          <p:spPr bwMode="auto">
            <a:xfrm>
              <a:off x="4680" y="6684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FVID2 Create</a:t>
              </a:r>
              <a:endParaRPr lang="en-US" altLang="en-US" sz="1400"/>
            </a:p>
          </p:txBody>
        </p:sp>
        <p:sp>
          <p:nvSpPr>
            <p:cNvPr id="26630" name="Text Box 15"/>
            <p:cNvSpPr txBox="1">
              <a:spLocks noChangeArrowheads="1"/>
            </p:cNvSpPr>
            <p:nvPr/>
          </p:nvSpPr>
          <p:spPr bwMode="auto">
            <a:xfrm>
              <a:off x="4680" y="8071"/>
              <a:ext cx="2520" cy="9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FVID2 Queue – Prime buffers</a:t>
              </a:r>
              <a:endParaRPr lang="en-US" altLang="en-US" sz="1400"/>
            </a:p>
          </p:txBody>
        </p:sp>
        <p:sp>
          <p:nvSpPr>
            <p:cNvPr id="26631" name="Text Box 16"/>
            <p:cNvSpPr txBox="1">
              <a:spLocks noChangeArrowheads="1"/>
            </p:cNvSpPr>
            <p:nvPr/>
          </p:nvSpPr>
          <p:spPr bwMode="auto">
            <a:xfrm>
              <a:off x="9240" y="10359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Get Callback</a:t>
              </a:r>
              <a:endParaRPr lang="en-US" altLang="en-US" sz="1400"/>
            </a:p>
          </p:txBody>
        </p:sp>
        <p:sp>
          <p:nvSpPr>
            <p:cNvPr id="26632" name="Text Box 17"/>
            <p:cNvSpPr txBox="1">
              <a:spLocks noChangeArrowheads="1"/>
            </p:cNvSpPr>
            <p:nvPr/>
          </p:nvSpPr>
          <p:spPr bwMode="auto">
            <a:xfrm>
              <a:off x="4680" y="11197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FVID2 Queue</a:t>
              </a:r>
              <a:endParaRPr lang="en-US" altLang="en-US" sz="1400"/>
            </a:p>
          </p:txBody>
        </p:sp>
        <p:sp>
          <p:nvSpPr>
            <p:cNvPr id="26633" name="Text Box 18"/>
            <p:cNvSpPr txBox="1">
              <a:spLocks noChangeArrowheads="1"/>
            </p:cNvSpPr>
            <p:nvPr/>
          </p:nvSpPr>
          <p:spPr bwMode="auto">
            <a:xfrm>
              <a:off x="7913" y="10529"/>
              <a:ext cx="1080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Steady State</a:t>
              </a:r>
              <a:endParaRPr lang="en-US" altLang="en-US" sz="1400"/>
            </a:p>
          </p:txBody>
        </p:sp>
        <p:sp>
          <p:nvSpPr>
            <p:cNvPr id="26634" name="Text Box 19"/>
            <p:cNvSpPr txBox="1">
              <a:spLocks noChangeArrowheads="1"/>
            </p:cNvSpPr>
            <p:nvPr/>
          </p:nvSpPr>
          <p:spPr bwMode="auto">
            <a:xfrm>
              <a:off x="7680" y="7489"/>
              <a:ext cx="1433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Open Sequence</a:t>
              </a:r>
              <a:endParaRPr lang="en-US" altLang="en-US" sz="1400"/>
            </a:p>
          </p:txBody>
        </p:sp>
        <p:sp>
          <p:nvSpPr>
            <p:cNvPr id="26635" name="Text Box 20"/>
            <p:cNvSpPr txBox="1">
              <a:spLocks noChangeArrowheads="1"/>
            </p:cNvSpPr>
            <p:nvPr/>
          </p:nvSpPr>
          <p:spPr bwMode="auto">
            <a:xfrm>
              <a:off x="4680" y="13377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FVID2 Delete</a:t>
              </a:r>
              <a:endParaRPr lang="en-US" altLang="en-US" sz="1400"/>
            </a:p>
          </p:txBody>
        </p:sp>
        <p:sp>
          <p:nvSpPr>
            <p:cNvPr id="26636" name="Text Box 21"/>
            <p:cNvSpPr txBox="1">
              <a:spLocks noChangeArrowheads="1"/>
            </p:cNvSpPr>
            <p:nvPr/>
          </p:nvSpPr>
          <p:spPr bwMode="auto">
            <a:xfrm>
              <a:off x="7793" y="12512"/>
              <a:ext cx="1440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Close Sequence</a:t>
              </a:r>
              <a:endParaRPr lang="en-US" altLang="en-US" sz="1400"/>
            </a:p>
          </p:txBody>
        </p:sp>
        <p:sp>
          <p:nvSpPr>
            <p:cNvPr id="26637" name="Text Box 22"/>
            <p:cNvSpPr txBox="1">
              <a:spLocks noChangeArrowheads="1"/>
            </p:cNvSpPr>
            <p:nvPr/>
          </p:nvSpPr>
          <p:spPr bwMode="auto">
            <a:xfrm>
              <a:off x="4680" y="9521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Wait for Callback</a:t>
              </a:r>
              <a:endParaRPr lang="en-US" altLang="en-US" sz="1400"/>
            </a:p>
          </p:txBody>
        </p:sp>
        <p:sp>
          <p:nvSpPr>
            <p:cNvPr id="26638" name="Text Box 23"/>
            <p:cNvSpPr txBox="1">
              <a:spLocks noChangeArrowheads="1"/>
            </p:cNvSpPr>
            <p:nvPr/>
          </p:nvSpPr>
          <p:spPr bwMode="auto">
            <a:xfrm>
              <a:off x="9240" y="10927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Signal Task</a:t>
              </a:r>
              <a:endParaRPr lang="en-US" altLang="en-US" sz="1400"/>
            </a:p>
          </p:txBody>
        </p:sp>
        <p:sp>
          <p:nvSpPr>
            <p:cNvPr id="26639" name="Line 24"/>
            <p:cNvSpPr>
              <a:spLocks noChangeShapeType="1"/>
            </p:cNvSpPr>
            <p:nvPr/>
          </p:nvSpPr>
          <p:spPr bwMode="auto">
            <a:xfrm>
              <a:off x="8760" y="6137"/>
              <a:ext cx="0" cy="7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25"/>
            <p:cNvSpPr txBox="1">
              <a:spLocks noChangeArrowheads="1"/>
            </p:cNvSpPr>
            <p:nvPr/>
          </p:nvSpPr>
          <p:spPr bwMode="auto">
            <a:xfrm>
              <a:off x="4690" y="6136"/>
              <a:ext cx="2400" cy="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rgbClr val="000000"/>
                  </a:solidFill>
                </a:rPr>
                <a:t>Task Context</a:t>
              </a:r>
              <a:endParaRPr lang="en-US" altLang="en-US" sz="1400"/>
            </a:p>
          </p:txBody>
        </p:sp>
        <p:grpSp>
          <p:nvGrpSpPr>
            <p:cNvPr id="26641" name="Group 26"/>
            <p:cNvGrpSpPr>
              <a:grpSpLocks/>
            </p:cNvGrpSpPr>
            <p:nvPr/>
          </p:nvGrpSpPr>
          <p:grpSpPr bwMode="auto">
            <a:xfrm>
              <a:off x="1080" y="9006"/>
              <a:ext cx="6120" cy="1525"/>
              <a:chOff x="432" y="2112"/>
              <a:chExt cx="2448" cy="610"/>
            </a:xfrm>
          </p:grpSpPr>
          <p:sp>
            <p:nvSpPr>
              <p:cNvPr id="26653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543"/>
                <a:ext cx="1008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FVID2 Dequeue</a:t>
                </a:r>
                <a:endParaRPr lang="en-US" altLang="en-US" sz="1400"/>
              </a:p>
            </p:txBody>
          </p:sp>
          <p:sp>
            <p:nvSpPr>
              <p:cNvPr id="26654" name="AutoShape 28"/>
              <p:cNvSpPr>
                <a:spLocks noChangeArrowheads="1"/>
              </p:cNvSpPr>
              <p:nvPr/>
            </p:nvSpPr>
            <p:spPr bwMode="auto">
              <a:xfrm>
                <a:off x="432" y="2112"/>
                <a:ext cx="1392" cy="528"/>
              </a:xfrm>
              <a:prstGeom prst="wedgeEllipseCallout">
                <a:avLst>
                  <a:gd name="adj1" fmla="val 53088"/>
                  <a:gd name="adj2" fmla="val 5719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0">
                    <a:solidFill>
                      <a:srgbClr val="000000"/>
                    </a:solidFill>
                  </a:rPr>
                  <a:t>Dequeue is non-blocking!!</a:t>
                </a:r>
                <a:endParaRPr lang="en-US" altLang="en-US" sz="1400"/>
              </a:p>
            </p:txBody>
          </p:sp>
        </p:grpSp>
        <p:sp>
          <p:nvSpPr>
            <p:cNvPr id="26642" name="Text Box 29"/>
            <p:cNvSpPr txBox="1">
              <a:spLocks noChangeArrowheads="1"/>
            </p:cNvSpPr>
            <p:nvPr/>
          </p:nvSpPr>
          <p:spPr bwMode="auto">
            <a:xfrm>
              <a:off x="4680" y="7234"/>
              <a:ext cx="2520" cy="9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Driver Specific Configuration</a:t>
              </a:r>
              <a:endParaRPr lang="en-US" altLang="en-US" sz="1400"/>
            </a:p>
          </p:txBody>
        </p:sp>
        <p:sp>
          <p:nvSpPr>
            <p:cNvPr id="26643" name="Text Box 30"/>
            <p:cNvSpPr txBox="1">
              <a:spLocks noChangeArrowheads="1"/>
            </p:cNvSpPr>
            <p:nvPr/>
          </p:nvSpPr>
          <p:spPr bwMode="auto">
            <a:xfrm>
              <a:off x="4690" y="8956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FVID2 Start</a:t>
              </a:r>
              <a:endParaRPr lang="en-US" altLang="en-US" sz="1400"/>
            </a:p>
          </p:txBody>
        </p:sp>
        <p:sp>
          <p:nvSpPr>
            <p:cNvPr id="26644" name="Text Box 31"/>
            <p:cNvSpPr txBox="1">
              <a:spLocks noChangeArrowheads="1"/>
            </p:cNvSpPr>
            <p:nvPr/>
          </p:nvSpPr>
          <p:spPr bwMode="auto">
            <a:xfrm>
              <a:off x="4690" y="11914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FVID2 Stop</a:t>
              </a:r>
              <a:endParaRPr lang="en-US" altLang="en-US" sz="1400"/>
            </a:p>
          </p:txBody>
        </p:sp>
        <p:sp>
          <p:nvSpPr>
            <p:cNvPr id="26645" name="Text Box 32"/>
            <p:cNvSpPr txBox="1">
              <a:spLocks noChangeArrowheads="1"/>
            </p:cNvSpPr>
            <p:nvPr/>
          </p:nvSpPr>
          <p:spPr bwMode="auto">
            <a:xfrm>
              <a:off x="4690" y="12492"/>
              <a:ext cx="2520" cy="9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FVID2 Dequeue – Flush Driver Q</a:t>
              </a:r>
              <a:endParaRPr lang="en-US" altLang="en-US" sz="1400"/>
            </a:p>
          </p:txBody>
        </p:sp>
        <p:sp>
          <p:nvSpPr>
            <p:cNvPr id="26646" name="AutoShape 33"/>
            <p:cNvSpPr>
              <a:spLocks/>
            </p:cNvSpPr>
            <p:nvPr/>
          </p:nvSpPr>
          <p:spPr bwMode="auto">
            <a:xfrm>
              <a:off x="7440" y="11913"/>
              <a:ext cx="117" cy="1910"/>
            </a:xfrm>
            <a:prstGeom prst="rightBrace">
              <a:avLst>
                <a:gd name="adj1" fmla="val 136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26647" name="Freeform 34"/>
            <p:cNvSpPr>
              <a:spLocks/>
            </p:cNvSpPr>
            <p:nvPr/>
          </p:nvSpPr>
          <p:spPr bwMode="auto">
            <a:xfrm>
              <a:off x="7080" y="9521"/>
              <a:ext cx="587" cy="2235"/>
            </a:xfrm>
            <a:custGeom>
              <a:avLst/>
              <a:gdLst>
                <a:gd name="T0" fmla="*/ 113839 w 272"/>
                <a:gd name="T1" fmla="*/ 389467390 h 815"/>
                <a:gd name="T2" fmla="*/ 3385121 w 272"/>
                <a:gd name="T3" fmla="*/ 389467390 h 815"/>
                <a:gd name="T4" fmla="*/ 5508499 w 272"/>
                <a:gd name="T5" fmla="*/ 328320164 h 815"/>
                <a:gd name="T6" fmla="*/ 5990795 w 272"/>
                <a:gd name="T7" fmla="*/ 267894850 h 815"/>
                <a:gd name="T8" fmla="*/ 5859592 w 272"/>
                <a:gd name="T9" fmla="*/ 129898480 h 815"/>
                <a:gd name="T10" fmla="*/ 5401738 w 272"/>
                <a:gd name="T11" fmla="*/ 79962141 h 815"/>
                <a:gd name="T12" fmla="*/ 3878734 w 272"/>
                <a:gd name="T13" fmla="*/ 29823363 h 815"/>
                <a:gd name="T14" fmla="*/ 2469267 w 272"/>
                <a:gd name="T15" fmla="*/ 527323 h 815"/>
                <a:gd name="T16" fmla="*/ 359542 w 272"/>
                <a:gd name="T17" fmla="*/ 2911284 h 815"/>
                <a:gd name="T18" fmla="*/ 113839 w 272"/>
                <a:gd name="T19" fmla="*/ 10875186 h 815"/>
                <a:gd name="T20" fmla="*/ 0 w 272"/>
                <a:gd name="T21" fmla="*/ 10875186 h 8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2"/>
                <a:gd name="T34" fmla="*/ 0 h 815"/>
                <a:gd name="T35" fmla="*/ 272 w 272"/>
                <a:gd name="T36" fmla="*/ 815 h 8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2" h="815">
                  <a:moveTo>
                    <a:pt x="5" y="785"/>
                  </a:moveTo>
                  <a:cubicBezTo>
                    <a:pt x="49" y="815"/>
                    <a:pt x="105" y="797"/>
                    <a:pt x="154" y="785"/>
                  </a:cubicBezTo>
                  <a:cubicBezTo>
                    <a:pt x="192" y="749"/>
                    <a:pt x="222" y="706"/>
                    <a:pt x="250" y="662"/>
                  </a:cubicBezTo>
                  <a:cubicBezTo>
                    <a:pt x="255" y="620"/>
                    <a:pt x="257" y="580"/>
                    <a:pt x="272" y="540"/>
                  </a:cubicBezTo>
                  <a:cubicBezTo>
                    <a:pt x="270" y="447"/>
                    <a:pt x="269" y="355"/>
                    <a:pt x="266" y="262"/>
                  </a:cubicBezTo>
                  <a:cubicBezTo>
                    <a:pt x="265" y="229"/>
                    <a:pt x="264" y="188"/>
                    <a:pt x="245" y="161"/>
                  </a:cubicBezTo>
                  <a:cubicBezTo>
                    <a:pt x="233" y="121"/>
                    <a:pt x="206" y="90"/>
                    <a:pt x="176" y="60"/>
                  </a:cubicBezTo>
                  <a:cubicBezTo>
                    <a:pt x="164" y="28"/>
                    <a:pt x="143" y="11"/>
                    <a:pt x="112" y="1"/>
                  </a:cubicBezTo>
                  <a:cubicBezTo>
                    <a:pt x="80" y="3"/>
                    <a:pt x="47" y="0"/>
                    <a:pt x="16" y="6"/>
                  </a:cubicBezTo>
                  <a:cubicBezTo>
                    <a:pt x="10" y="7"/>
                    <a:pt x="10" y="17"/>
                    <a:pt x="5" y="22"/>
                  </a:cubicBezTo>
                  <a:cubicBezTo>
                    <a:pt x="4" y="23"/>
                    <a:pt x="2" y="22"/>
                    <a:pt x="0" y="2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35"/>
            <p:cNvSpPr>
              <a:spLocks noChangeShapeType="1"/>
            </p:cNvSpPr>
            <p:nvPr/>
          </p:nvSpPr>
          <p:spPr bwMode="auto">
            <a:xfrm flipH="1" flipV="1">
              <a:off x="7200" y="9881"/>
              <a:ext cx="2040" cy="9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Text Box 36"/>
            <p:cNvSpPr txBox="1">
              <a:spLocks noChangeArrowheads="1"/>
            </p:cNvSpPr>
            <p:nvPr/>
          </p:nvSpPr>
          <p:spPr bwMode="auto">
            <a:xfrm>
              <a:off x="4690" y="10629"/>
              <a:ext cx="2520" cy="5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Frame Processing</a:t>
              </a:r>
              <a:endParaRPr lang="en-US" altLang="en-US" sz="1400"/>
            </a:p>
          </p:txBody>
        </p:sp>
        <p:sp>
          <p:nvSpPr>
            <p:cNvPr id="26650" name="AutoShape 37"/>
            <p:cNvSpPr>
              <a:spLocks/>
            </p:cNvSpPr>
            <p:nvPr/>
          </p:nvSpPr>
          <p:spPr bwMode="auto">
            <a:xfrm>
              <a:off x="7440" y="6653"/>
              <a:ext cx="117" cy="2751"/>
            </a:xfrm>
            <a:prstGeom prst="rightBrace">
              <a:avLst>
                <a:gd name="adj1" fmla="val 195940"/>
                <a:gd name="adj2" fmla="val 5003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26651" name="AutoShape 38"/>
            <p:cNvSpPr>
              <a:spLocks noChangeArrowheads="1"/>
            </p:cNvSpPr>
            <p:nvPr/>
          </p:nvSpPr>
          <p:spPr bwMode="auto">
            <a:xfrm>
              <a:off x="745" y="11314"/>
              <a:ext cx="3587" cy="854"/>
            </a:xfrm>
            <a:prstGeom prst="wedgeRectCallout">
              <a:avLst>
                <a:gd name="adj1" fmla="val 59954"/>
                <a:gd name="adj2" fmla="val -11498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Get a captured buffer and give the buffer for processing</a:t>
              </a:r>
              <a:endParaRPr lang="en-US" altLang="en-US" sz="1400"/>
            </a:p>
          </p:txBody>
        </p:sp>
        <p:sp>
          <p:nvSpPr>
            <p:cNvPr id="26652" name="AutoShape 39"/>
            <p:cNvSpPr>
              <a:spLocks noChangeArrowheads="1"/>
            </p:cNvSpPr>
            <p:nvPr/>
          </p:nvSpPr>
          <p:spPr bwMode="auto">
            <a:xfrm>
              <a:off x="8280" y="8093"/>
              <a:ext cx="3468" cy="1552"/>
            </a:xfrm>
            <a:prstGeom prst="wedgeEllipseCallout">
              <a:avLst>
                <a:gd name="adj1" fmla="val -79991"/>
                <a:gd name="adj2" fmla="val 8788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solidFill>
                    <a:srgbClr val="000000"/>
                  </a:solidFill>
                </a:rPr>
                <a:t>Dequeue returns FVID2_EAGIAN if no buffers are available to dequeue</a:t>
              </a:r>
              <a:endParaRPr lang="en-US" altLang="en-US" sz="1400"/>
            </a:p>
          </p:txBody>
        </p:sp>
      </p:grpSp>
      <p:sp>
        <p:nvSpPr>
          <p:cNvPr id="31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64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VIP Introduction</a:t>
            </a:r>
          </a:p>
          <a:p>
            <a:pPr lvl="1"/>
            <a:r>
              <a:rPr lang="en-US" altLang="en-US" dirty="0" smtClean="0"/>
              <a:t>Features</a:t>
            </a:r>
          </a:p>
          <a:p>
            <a:pPr lvl="1"/>
            <a:r>
              <a:rPr lang="en-US" altLang="en-US" dirty="0" smtClean="0"/>
              <a:t>SC</a:t>
            </a:r>
          </a:p>
          <a:p>
            <a:pPr lvl="1"/>
            <a:r>
              <a:rPr lang="en-US" altLang="en-US" dirty="0" smtClean="0"/>
              <a:t>CSC</a:t>
            </a:r>
          </a:p>
          <a:p>
            <a:pPr lvl="1"/>
            <a:r>
              <a:rPr lang="en-US" altLang="en-US" dirty="0" smtClean="0"/>
              <a:t>CHR_DS</a:t>
            </a:r>
          </a:p>
          <a:p>
            <a:pPr lvl="1"/>
            <a:r>
              <a:rPr lang="en-US" altLang="en-US" dirty="0" smtClean="0"/>
              <a:t>VIP Capture data flows</a:t>
            </a:r>
          </a:p>
          <a:p>
            <a:r>
              <a:rPr lang="en-US" altLang="en-US" dirty="0" smtClean="0"/>
              <a:t>VIP Driver Overview</a:t>
            </a:r>
          </a:p>
          <a:p>
            <a:pPr lvl="1"/>
            <a:r>
              <a:rPr lang="en-US" altLang="en-US" dirty="0" smtClean="0"/>
              <a:t>FVID2 Interface</a:t>
            </a:r>
          </a:p>
          <a:p>
            <a:pPr lvl="1"/>
            <a:r>
              <a:rPr lang="en-US" altLang="en-US" dirty="0" smtClean="0"/>
              <a:t>Driver Design</a:t>
            </a:r>
          </a:p>
        </p:txBody>
      </p:sp>
      <p:sp>
        <p:nvSpPr>
          <p:cNvPr id="9220" name="Slide Number Placeholder 3"/>
          <p:cNvSpPr txBox="1">
            <a:spLocks/>
          </p:cNvSpPr>
          <p:nvPr/>
        </p:nvSpPr>
        <p:spPr bwMode="auto">
          <a:xfrm>
            <a:off x="7694614" y="4529138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A1D5B9E7-75C1-4598-B22C-BFA6EDC9D22B}" type="slidenum">
              <a:rPr lang="ja-JP" altLang="en-US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14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Queue Element Flow Diagram</a:t>
            </a:r>
          </a:p>
        </p:txBody>
      </p:sp>
      <p:grpSp>
        <p:nvGrpSpPr>
          <p:cNvPr id="27651" name="Group 50"/>
          <p:cNvGrpSpPr>
            <a:grpSpLocks/>
          </p:cNvGrpSpPr>
          <p:nvPr/>
        </p:nvGrpSpPr>
        <p:grpSpPr bwMode="auto">
          <a:xfrm>
            <a:off x="3657600" y="2000250"/>
            <a:ext cx="1371600" cy="171450"/>
            <a:chOff x="576" y="864"/>
            <a:chExt cx="864" cy="144"/>
          </a:xfrm>
        </p:grpSpPr>
        <p:sp>
          <p:nvSpPr>
            <p:cNvPr id="27676" name="Rectangle 51"/>
            <p:cNvSpPr>
              <a:spLocks noChangeArrowheads="1"/>
            </p:cNvSpPr>
            <p:nvPr/>
          </p:nvSpPr>
          <p:spPr bwMode="auto">
            <a:xfrm>
              <a:off x="576" y="864"/>
              <a:ext cx="144" cy="14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27677" name="Rectangle 52"/>
            <p:cNvSpPr>
              <a:spLocks noChangeArrowheads="1"/>
            </p:cNvSpPr>
            <p:nvPr/>
          </p:nvSpPr>
          <p:spPr bwMode="auto">
            <a:xfrm>
              <a:off x="720" y="864"/>
              <a:ext cx="144" cy="14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27678" name="Rectangle 53"/>
            <p:cNvSpPr>
              <a:spLocks noChangeArrowheads="1"/>
            </p:cNvSpPr>
            <p:nvPr/>
          </p:nvSpPr>
          <p:spPr bwMode="auto">
            <a:xfrm>
              <a:off x="864" y="864"/>
              <a:ext cx="144" cy="14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27679" name="Rectangle 54"/>
            <p:cNvSpPr>
              <a:spLocks noChangeArrowheads="1"/>
            </p:cNvSpPr>
            <p:nvPr/>
          </p:nvSpPr>
          <p:spPr bwMode="auto">
            <a:xfrm>
              <a:off x="1008" y="864"/>
              <a:ext cx="144" cy="14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R3</a:t>
              </a:r>
            </a:p>
          </p:txBody>
        </p:sp>
        <p:sp>
          <p:nvSpPr>
            <p:cNvPr id="27680" name="Rectangle 55"/>
            <p:cNvSpPr>
              <a:spLocks noChangeArrowheads="1"/>
            </p:cNvSpPr>
            <p:nvPr/>
          </p:nvSpPr>
          <p:spPr bwMode="auto">
            <a:xfrm>
              <a:off x="1152" y="864"/>
              <a:ext cx="144" cy="14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R2</a:t>
              </a:r>
            </a:p>
          </p:txBody>
        </p:sp>
        <p:sp>
          <p:nvSpPr>
            <p:cNvPr id="27681" name="Rectangle 56"/>
            <p:cNvSpPr>
              <a:spLocks noChangeArrowheads="1"/>
            </p:cNvSpPr>
            <p:nvPr/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R1</a:t>
              </a:r>
            </a:p>
          </p:txBody>
        </p:sp>
      </p:grpSp>
      <p:sp>
        <p:nvSpPr>
          <p:cNvPr id="27652" name="Text Box 57"/>
          <p:cNvSpPr txBox="1">
            <a:spLocks noChangeArrowheads="1"/>
          </p:cNvSpPr>
          <p:nvPr/>
        </p:nvSpPr>
        <p:spPr bwMode="auto">
          <a:xfrm>
            <a:off x="3581400" y="217170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Request Queue</a:t>
            </a:r>
          </a:p>
        </p:txBody>
      </p:sp>
      <p:sp>
        <p:nvSpPr>
          <p:cNvPr id="27653" name="Text Box 59"/>
          <p:cNvSpPr txBox="1">
            <a:spLocks noChangeArrowheads="1"/>
          </p:cNvSpPr>
          <p:nvPr/>
        </p:nvSpPr>
        <p:spPr bwMode="auto">
          <a:xfrm>
            <a:off x="2514600" y="1771651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Queue Request from application</a:t>
            </a:r>
          </a:p>
        </p:txBody>
      </p:sp>
      <p:sp>
        <p:nvSpPr>
          <p:cNvPr id="27654" name="Rectangle 64"/>
          <p:cNvSpPr>
            <a:spLocks noChangeArrowheads="1"/>
          </p:cNvSpPr>
          <p:nvPr/>
        </p:nvSpPr>
        <p:spPr bwMode="auto">
          <a:xfrm rot="5400000">
            <a:off x="7000875" y="2543175"/>
            <a:ext cx="17145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C3</a:t>
            </a:r>
          </a:p>
        </p:txBody>
      </p:sp>
      <p:sp>
        <p:nvSpPr>
          <p:cNvPr id="27655" name="Rectangle 65"/>
          <p:cNvSpPr>
            <a:spLocks noChangeArrowheads="1"/>
          </p:cNvSpPr>
          <p:nvPr/>
        </p:nvSpPr>
        <p:spPr bwMode="auto">
          <a:xfrm rot="5400000">
            <a:off x="7000875" y="2714625"/>
            <a:ext cx="17145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C2</a:t>
            </a:r>
          </a:p>
        </p:txBody>
      </p:sp>
      <p:sp>
        <p:nvSpPr>
          <p:cNvPr id="27656" name="Rectangle 66"/>
          <p:cNvSpPr>
            <a:spLocks noChangeArrowheads="1"/>
          </p:cNvSpPr>
          <p:nvPr/>
        </p:nvSpPr>
        <p:spPr bwMode="auto">
          <a:xfrm rot="5400000">
            <a:off x="7000875" y="2886075"/>
            <a:ext cx="17145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C1</a:t>
            </a:r>
          </a:p>
        </p:txBody>
      </p:sp>
      <p:sp>
        <p:nvSpPr>
          <p:cNvPr id="27657" name="Text Box 67"/>
          <p:cNvSpPr txBox="1">
            <a:spLocks noChangeArrowheads="1"/>
          </p:cNvSpPr>
          <p:nvPr/>
        </p:nvSpPr>
        <p:spPr bwMode="auto">
          <a:xfrm>
            <a:off x="7239000" y="2628901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Current Queue</a:t>
            </a:r>
          </a:p>
        </p:txBody>
      </p:sp>
      <p:cxnSp>
        <p:nvCxnSpPr>
          <p:cNvPr id="27658" name="AutoShape 68"/>
          <p:cNvCxnSpPr>
            <a:cxnSpLocks noChangeShapeType="1"/>
            <a:stCxn id="27681" idx="3"/>
            <a:endCxn id="27654" idx="1"/>
          </p:cNvCxnSpPr>
          <p:nvPr/>
        </p:nvCxnSpPr>
        <p:spPr bwMode="auto">
          <a:xfrm>
            <a:off x="5029200" y="2085975"/>
            <a:ext cx="2057400" cy="485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Text Box 69"/>
          <p:cNvSpPr txBox="1">
            <a:spLocks noChangeArrowheads="1"/>
          </p:cNvSpPr>
          <p:nvPr/>
        </p:nvSpPr>
        <p:spPr bwMode="auto">
          <a:xfrm>
            <a:off x="5410200" y="1866900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Request Submitted to core</a:t>
            </a:r>
          </a:p>
        </p:txBody>
      </p:sp>
      <p:sp>
        <p:nvSpPr>
          <p:cNvPr id="27660" name="Text Box 70"/>
          <p:cNvSpPr txBox="1">
            <a:spLocks noChangeArrowheads="1"/>
          </p:cNvSpPr>
          <p:nvPr/>
        </p:nvSpPr>
        <p:spPr bwMode="auto">
          <a:xfrm>
            <a:off x="838200" y="2000250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Fvid2_queue</a:t>
            </a:r>
          </a:p>
        </p:txBody>
      </p:sp>
      <p:sp>
        <p:nvSpPr>
          <p:cNvPr id="27661" name="Line 71"/>
          <p:cNvSpPr>
            <a:spLocks noChangeShapeType="1"/>
          </p:cNvSpPr>
          <p:nvPr/>
        </p:nvSpPr>
        <p:spPr bwMode="auto">
          <a:xfrm>
            <a:off x="22098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2" name="Group 72"/>
          <p:cNvGrpSpPr>
            <a:grpSpLocks/>
          </p:cNvGrpSpPr>
          <p:nvPr/>
        </p:nvGrpSpPr>
        <p:grpSpPr bwMode="auto">
          <a:xfrm>
            <a:off x="3657600" y="3429000"/>
            <a:ext cx="1371600" cy="171450"/>
            <a:chOff x="576" y="864"/>
            <a:chExt cx="864" cy="144"/>
          </a:xfrm>
        </p:grpSpPr>
        <p:sp>
          <p:nvSpPr>
            <p:cNvPr id="27670" name="Rectangle 73"/>
            <p:cNvSpPr>
              <a:spLocks noChangeArrowheads="1"/>
            </p:cNvSpPr>
            <p:nvPr/>
          </p:nvSpPr>
          <p:spPr bwMode="auto">
            <a:xfrm>
              <a:off x="576" y="864"/>
              <a:ext cx="144" cy="144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D1</a:t>
              </a:r>
            </a:p>
          </p:txBody>
        </p:sp>
        <p:sp>
          <p:nvSpPr>
            <p:cNvPr id="27671" name="Rectangle 74"/>
            <p:cNvSpPr>
              <a:spLocks noChangeArrowheads="1"/>
            </p:cNvSpPr>
            <p:nvPr/>
          </p:nvSpPr>
          <p:spPr bwMode="auto">
            <a:xfrm>
              <a:off x="720" y="864"/>
              <a:ext cx="144" cy="144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D2</a:t>
              </a:r>
            </a:p>
          </p:txBody>
        </p:sp>
        <p:sp>
          <p:nvSpPr>
            <p:cNvPr id="27672" name="Rectangle 75"/>
            <p:cNvSpPr>
              <a:spLocks noChangeArrowheads="1"/>
            </p:cNvSpPr>
            <p:nvPr/>
          </p:nvSpPr>
          <p:spPr bwMode="auto">
            <a:xfrm>
              <a:off x="864" y="864"/>
              <a:ext cx="144" cy="144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27673" name="Rectangle 76"/>
            <p:cNvSpPr>
              <a:spLocks noChangeArrowheads="1"/>
            </p:cNvSpPr>
            <p:nvPr/>
          </p:nvSpPr>
          <p:spPr bwMode="auto">
            <a:xfrm>
              <a:off x="1008" y="864"/>
              <a:ext cx="144" cy="144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1152" y="864"/>
              <a:ext cx="144" cy="144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cxnSp>
        <p:nvCxnSpPr>
          <p:cNvPr id="27663" name="AutoShape 79"/>
          <p:cNvCxnSpPr>
            <a:cxnSpLocks noChangeShapeType="1"/>
            <a:stCxn id="27656" idx="3"/>
            <a:endCxn id="27675" idx="3"/>
          </p:cNvCxnSpPr>
          <p:nvPr/>
        </p:nvCxnSpPr>
        <p:spPr bwMode="auto">
          <a:xfrm rot="5400000">
            <a:off x="5843588" y="2271713"/>
            <a:ext cx="428625" cy="2057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Text Box 87"/>
          <p:cNvSpPr txBox="1">
            <a:spLocks noChangeArrowheads="1"/>
          </p:cNvSpPr>
          <p:nvPr/>
        </p:nvSpPr>
        <p:spPr bwMode="auto">
          <a:xfrm>
            <a:off x="3657600" y="2990851"/>
            <a:ext cx="1371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Done Queue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(One per instance)</a:t>
            </a:r>
          </a:p>
        </p:txBody>
      </p:sp>
      <p:sp>
        <p:nvSpPr>
          <p:cNvPr id="27665" name="Text Box 88"/>
          <p:cNvSpPr txBox="1">
            <a:spLocks noChangeArrowheads="1"/>
          </p:cNvSpPr>
          <p:nvPr/>
        </p:nvSpPr>
        <p:spPr bwMode="auto">
          <a:xfrm>
            <a:off x="5410200" y="3271044"/>
            <a:ext cx="1371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Request completion</a:t>
            </a:r>
          </a:p>
        </p:txBody>
      </p:sp>
      <p:sp>
        <p:nvSpPr>
          <p:cNvPr id="27666" name="Text Box 89"/>
          <p:cNvSpPr txBox="1">
            <a:spLocks noChangeArrowheads="1"/>
          </p:cNvSpPr>
          <p:nvPr/>
        </p:nvSpPr>
        <p:spPr bwMode="auto">
          <a:xfrm>
            <a:off x="914400" y="3429001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Fvid2_dequeue</a:t>
            </a:r>
          </a:p>
        </p:txBody>
      </p:sp>
      <p:sp>
        <p:nvSpPr>
          <p:cNvPr id="27667" name="Line 90"/>
          <p:cNvSpPr>
            <a:spLocks noChangeShapeType="1"/>
          </p:cNvSpPr>
          <p:nvPr/>
        </p:nvSpPr>
        <p:spPr bwMode="auto">
          <a:xfrm>
            <a:off x="2209800" y="3543299"/>
            <a:ext cx="381000" cy="881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59"/>
          <p:cNvSpPr txBox="1">
            <a:spLocks noChangeArrowheads="1"/>
          </p:cNvSpPr>
          <p:nvPr/>
        </p:nvSpPr>
        <p:spPr bwMode="auto">
          <a:xfrm>
            <a:off x="2533650" y="3257550"/>
            <a:ext cx="1219200" cy="4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 err="1"/>
              <a:t>Dequeue</a:t>
            </a:r>
            <a:r>
              <a:rPr lang="en-US" altLang="en-US" sz="1000" dirty="0"/>
              <a:t> Request from application</a:t>
            </a: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1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dirty="0" smtClean="0">
                <a:solidFill>
                  <a:srgbClr val="FF0000"/>
                </a:solidFill>
              </a:rPr>
              <a:t>Buffer Capture Modes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Frame Drop Mode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VIP Capture driver will stop capturing data when there are no more buffers at the input queue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It will not hold any buffer with it and the last buffer will be returned to the application through </a:t>
            </a:r>
            <a:r>
              <a:rPr lang="en-US" altLang="en-US" sz="1800" dirty="0" err="1" smtClean="0"/>
              <a:t>dequeue</a:t>
            </a:r>
            <a:r>
              <a:rPr lang="en-US" altLang="en-US" sz="1800" dirty="0" smtClean="0"/>
              <a:t> call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It makes use of the VPDMA drop data feature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Last </a:t>
            </a:r>
            <a:r>
              <a:rPr lang="en-US" altLang="en-US" sz="2000" dirty="0"/>
              <a:t>Frame Repeat Mode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VIP Capture driver will keep capturing the data to the last buffer when there are no more buffers at the input queue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It will hold the last buffer with it till the applications queues any new buffer or the capture is stopped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Used for </a:t>
            </a:r>
            <a:r>
              <a:rPr lang="en-US" altLang="en-US" sz="1800" dirty="0" smtClean="0"/>
              <a:t>on-the-fly capture to single OCMC-CBUF use </a:t>
            </a:r>
            <a:r>
              <a:rPr lang="en-US" altLang="en-US" sz="1800" dirty="0"/>
              <a:t>case </a:t>
            </a:r>
            <a:r>
              <a:rPr lang="en-US" altLang="en-US" sz="1800" dirty="0" smtClean="0"/>
              <a:t>(</a:t>
            </a:r>
            <a:r>
              <a:rPr lang="en-US" altLang="en-US" sz="1800" dirty="0"/>
              <a:t>without ping-pong buffers)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smtClean="0">
                <a:solidFill>
                  <a:srgbClr val="FF0000"/>
                </a:solidFill>
              </a:rPr>
              <a:t>Contd..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Circular Frame Repeat Mode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VIP Capture driver will keep reusing all the sets of buffer with it in a circular fashion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Application cannot get back any buffer from the driver when streaming is on and </a:t>
            </a:r>
            <a:r>
              <a:rPr lang="en-US" altLang="en-US" sz="2000" dirty="0" err="1" smtClean="0"/>
              <a:t>dequeue</a:t>
            </a:r>
            <a:r>
              <a:rPr lang="en-US" altLang="en-US" sz="2000" dirty="0" smtClean="0"/>
              <a:t> call will result in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for on-the-fly capture to </a:t>
            </a:r>
            <a:r>
              <a:rPr lang="en-US" altLang="en-US" sz="2000" dirty="0" smtClean="0"/>
              <a:t>OCMC-CBUF </a:t>
            </a:r>
            <a:r>
              <a:rPr lang="en-US" altLang="en-US" sz="2000" dirty="0"/>
              <a:t>use case </a:t>
            </a:r>
            <a:r>
              <a:rPr lang="en-US" altLang="en-US" sz="2000" dirty="0" smtClean="0"/>
              <a:t>with </a:t>
            </a:r>
            <a:r>
              <a:rPr lang="en-US" altLang="en-US" sz="2000" dirty="0"/>
              <a:t>ping-pong </a:t>
            </a:r>
            <a:r>
              <a:rPr lang="en-US" altLang="en-US" sz="2000" dirty="0" smtClean="0"/>
              <a:t>buffers</a:t>
            </a:r>
            <a:endParaRPr lang="en-US" altLang="en-US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81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Frame Drop Mode Buffer Flow</a:t>
            </a:r>
          </a:p>
        </p:txBody>
      </p:sp>
      <p:sp>
        <p:nvSpPr>
          <p:cNvPr id="30723" name="Text Box 18"/>
          <p:cNvSpPr txBox="1">
            <a:spLocks noChangeArrowheads="1"/>
          </p:cNvSpPr>
          <p:nvPr/>
        </p:nvSpPr>
        <p:spPr bwMode="auto">
          <a:xfrm>
            <a:off x="3810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Application</a:t>
            </a:r>
          </a:p>
        </p:txBody>
      </p:sp>
      <p:sp>
        <p:nvSpPr>
          <p:cNvPr id="30724" name="Text Box 30"/>
          <p:cNvSpPr txBox="1">
            <a:spLocks noChangeArrowheads="1"/>
          </p:cNvSpPr>
          <p:nvPr/>
        </p:nvSpPr>
        <p:spPr bwMode="auto">
          <a:xfrm>
            <a:off x="5791200" y="2114551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Buffer requests from core</a:t>
            </a:r>
          </a:p>
        </p:txBody>
      </p:sp>
      <p:sp>
        <p:nvSpPr>
          <p:cNvPr id="30725" name="Text Box 31"/>
          <p:cNvSpPr txBox="1">
            <a:spLocks noChangeArrowheads="1"/>
          </p:cNvSpPr>
          <p:nvPr/>
        </p:nvSpPr>
        <p:spPr bwMode="auto">
          <a:xfrm>
            <a:off x="762000" y="1314451"/>
            <a:ext cx="12954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Fvid2_queue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(Priming of 4 buffers)</a:t>
            </a:r>
          </a:p>
        </p:txBody>
      </p:sp>
      <p:sp>
        <p:nvSpPr>
          <p:cNvPr id="30726" name="Line 32"/>
          <p:cNvSpPr>
            <a:spLocks noChangeShapeType="1"/>
          </p:cNvSpPr>
          <p:nvPr/>
        </p:nvSpPr>
        <p:spPr bwMode="auto">
          <a:xfrm>
            <a:off x="1905000" y="1485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7" name="Group 84"/>
          <p:cNvGrpSpPr>
            <a:grpSpLocks/>
          </p:cNvGrpSpPr>
          <p:nvPr/>
        </p:nvGrpSpPr>
        <p:grpSpPr bwMode="auto">
          <a:xfrm>
            <a:off x="2362200" y="1371600"/>
            <a:ext cx="2895600" cy="400050"/>
            <a:chOff x="1488" y="1200"/>
            <a:chExt cx="1824" cy="336"/>
          </a:xfrm>
        </p:grpSpPr>
        <p:grpSp>
          <p:nvGrpSpPr>
            <p:cNvPr id="30896" name="Group 3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0918" name="Rectangle 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19" name="Rectangle 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20" name="Rectangle 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21" name="Rectangle 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22" name="Rectangle 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0923" name="Rectangle 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0897" name="Group 11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0912" name="Rectangle 12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13" name="Rectangle 13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14" name="Rectangle 14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  <p:sp>
            <p:nvSpPr>
              <p:cNvPr id="30915" name="Rectangle 15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0916" name="Rectangle 1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0917" name="Rectangle 17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</p:grpSp>
        <p:grpSp>
          <p:nvGrpSpPr>
            <p:cNvPr id="30898" name="Group 21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0906" name="Rectangle 22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07" name="Rectangle 23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08" name="Rectangle 24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09" name="Rectangle 25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10" name="Rectangle 2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11" name="Rectangle 27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0899" name="Group 33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0900" name="Rectangle 3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01" name="Rectangle 3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02" name="Rectangle 3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03" name="Rectangle 3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04" name="Rectangle 3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905" name="Rectangle 3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0728" name="Text Box 42"/>
          <p:cNvSpPr txBox="1">
            <a:spLocks noChangeArrowheads="1"/>
          </p:cNvSpPr>
          <p:nvPr/>
        </p:nvSpPr>
        <p:spPr bwMode="auto">
          <a:xfrm>
            <a:off x="762000" y="2674144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Frame Complete Callback</a:t>
            </a:r>
          </a:p>
        </p:txBody>
      </p:sp>
      <p:sp>
        <p:nvSpPr>
          <p:cNvPr id="30729" name="Text Box 43"/>
          <p:cNvSpPr txBox="1">
            <a:spLocks noChangeArrowheads="1"/>
          </p:cNvSpPr>
          <p:nvPr/>
        </p:nvSpPr>
        <p:spPr bwMode="auto">
          <a:xfrm>
            <a:off x="762000" y="3417094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Fvid2_dequeue</a:t>
            </a:r>
          </a:p>
        </p:txBody>
      </p:sp>
      <p:sp>
        <p:nvSpPr>
          <p:cNvPr id="30730" name="Line 48"/>
          <p:cNvSpPr>
            <a:spLocks noChangeShapeType="1"/>
          </p:cNvSpPr>
          <p:nvPr/>
        </p:nvSpPr>
        <p:spPr bwMode="auto">
          <a:xfrm>
            <a:off x="2133600" y="742950"/>
            <a:ext cx="0" cy="382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49"/>
          <p:cNvSpPr txBox="1">
            <a:spLocks noChangeArrowheads="1"/>
          </p:cNvSpPr>
          <p:nvPr/>
        </p:nvSpPr>
        <p:spPr bwMode="auto">
          <a:xfrm>
            <a:off x="33528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Driver</a:t>
            </a:r>
          </a:p>
        </p:txBody>
      </p:sp>
      <p:sp>
        <p:nvSpPr>
          <p:cNvPr id="30732" name="Line 50"/>
          <p:cNvSpPr>
            <a:spLocks noChangeShapeType="1"/>
          </p:cNvSpPr>
          <p:nvPr/>
        </p:nvSpPr>
        <p:spPr bwMode="auto">
          <a:xfrm>
            <a:off x="5943600" y="742950"/>
            <a:ext cx="0" cy="382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51"/>
          <p:cNvSpPr txBox="1">
            <a:spLocks noChangeArrowheads="1"/>
          </p:cNvSpPr>
          <p:nvPr/>
        </p:nvSpPr>
        <p:spPr bwMode="auto">
          <a:xfrm>
            <a:off x="64770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Core</a:t>
            </a:r>
          </a:p>
        </p:txBody>
      </p:sp>
      <p:sp>
        <p:nvSpPr>
          <p:cNvPr id="30734" name="Text Box 52"/>
          <p:cNvSpPr txBox="1">
            <a:spLocks noChangeArrowheads="1"/>
          </p:cNvSpPr>
          <p:nvPr/>
        </p:nvSpPr>
        <p:spPr bwMode="auto">
          <a:xfrm>
            <a:off x="762000" y="1885951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Fvid2_start</a:t>
            </a:r>
          </a:p>
        </p:txBody>
      </p:sp>
      <p:grpSp>
        <p:nvGrpSpPr>
          <p:cNvPr id="30735" name="Group 83"/>
          <p:cNvGrpSpPr>
            <a:grpSpLocks/>
          </p:cNvGrpSpPr>
          <p:nvPr/>
        </p:nvGrpSpPr>
        <p:grpSpPr bwMode="auto">
          <a:xfrm>
            <a:off x="2362200" y="857250"/>
            <a:ext cx="2895600" cy="400050"/>
            <a:chOff x="1488" y="720"/>
            <a:chExt cx="1824" cy="336"/>
          </a:xfrm>
        </p:grpSpPr>
        <p:grpSp>
          <p:nvGrpSpPr>
            <p:cNvPr id="30868" name="Group 55"/>
            <p:cNvGrpSpPr>
              <a:grpSpLocks/>
            </p:cNvGrpSpPr>
            <p:nvPr/>
          </p:nvGrpSpPr>
          <p:grpSpPr bwMode="auto">
            <a:xfrm>
              <a:off x="1488" y="720"/>
              <a:ext cx="864" cy="144"/>
              <a:chOff x="576" y="864"/>
              <a:chExt cx="864" cy="144"/>
            </a:xfrm>
          </p:grpSpPr>
          <p:sp>
            <p:nvSpPr>
              <p:cNvPr id="30890" name="Rectangle 56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0891" name="Rectangle 57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  <p:sp>
            <p:nvSpPr>
              <p:cNvPr id="30892" name="Rectangle 58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F4</a:t>
                </a:r>
              </a:p>
            </p:txBody>
          </p:sp>
          <p:sp>
            <p:nvSpPr>
              <p:cNvPr id="30893" name="Rectangle 59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F3</a:t>
                </a:r>
              </a:p>
            </p:txBody>
          </p:sp>
          <p:sp>
            <p:nvSpPr>
              <p:cNvPr id="30894" name="Rectangle 60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F2</a:t>
                </a:r>
              </a:p>
            </p:txBody>
          </p:sp>
          <p:sp>
            <p:nvSpPr>
              <p:cNvPr id="30895" name="Rectangle 61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</p:grpSp>
        <p:grpSp>
          <p:nvGrpSpPr>
            <p:cNvPr id="30869" name="Group 62"/>
            <p:cNvGrpSpPr>
              <a:grpSpLocks/>
            </p:cNvGrpSpPr>
            <p:nvPr/>
          </p:nvGrpSpPr>
          <p:grpSpPr bwMode="auto">
            <a:xfrm>
              <a:off x="2448" y="720"/>
              <a:ext cx="864" cy="144"/>
              <a:chOff x="576" y="864"/>
              <a:chExt cx="864" cy="144"/>
            </a:xfrm>
          </p:grpSpPr>
          <p:sp>
            <p:nvSpPr>
              <p:cNvPr id="30884" name="Rectangle 63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5" name="Rectangle 64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6" name="Rectangle 65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7" name="Rectangle 66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8" name="Rectangle 67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9" name="Rectangle 68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0870" name="Group 69"/>
            <p:cNvGrpSpPr>
              <a:grpSpLocks/>
            </p:cNvGrpSpPr>
            <p:nvPr/>
          </p:nvGrpSpPr>
          <p:grpSpPr bwMode="auto">
            <a:xfrm>
              <a:off x="2448" y="912"/>
              <a:ext cx="864" cy="144"/>
              <a:chOff x="576" y="864"/>
              <a:chExt cx="864" cy="144"/>
            </a:xfrm>
          </p:grpSpPr>
          <p:sp>
            <p:nvSpPr>
              <p:cNvPr id="30878" name="Rectangle 7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79" name="Rectangle 7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0" name="Rectangle 7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1" name="Rectangle 7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2" name="Rectangle 7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83" name="Rectangle 7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0871" name="Group 76"/>
            <p:cNvGrpSpPr>
              <a:grpSpLocks/>
            </p:cNvGrpSpPr>
            <p:nvPr/>
          </p:nvGrpSpPr>
          <p:grpSpPr bwMode="auto">
            <a:xfrm>
              <a:off x="1488" y="912"/>
              <a:ext cx="864" cy="144"/>
              <a:chOff x="576" y="864"/>
              <a:chExt cx="864" cy="144"/>
            </a:xfrm>
          </p:grpSpPr>
          <p:sp>
            <p:nvSpPr>
              <p:cNvPr id="30872" name="Rectangle 7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73" name="Rectangle 7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74" name="Rectangle 7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75" name="Rectangle 8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76" name="Rectangle 8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77" name="Rectangle 8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0736" name="AutoShape 85"/>
          <p:cNvCxnSpPr>
            <a:cxnSpLocks noChangeShapeType="1"/>
            <a:stCxn id="30895" idx="3"/>
            <a:endCxn id="30912" idx="1"/>
          </p:cNvCxnSpPr>
          <p:nvPr/>
        </p:nvCxnSpPr>
        <p:spPr bwMode="auto">
          <a:xfrm>
            <a:off x="3733800" y="942975"/>
            <a:ext cx="152400" cy="514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7" name="Line 86"/>
          <p:cNvSpPr>
            <a:spLocks noChangeShapeType="1"/>
          </p:cNvSpPr>
          <p:nvPr/>
        </p:nvSpPr>
        <p:spPr bwMode="auto">
          <a:xfrm flipV="1">
            <a:off x="1828800" y="20002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87"/>
          <p:cNvSpPr>
            <a:spLocks noChangeShapeType="1"/>
          </p:cNvSpPr>
          <p:nvPr/>
        </p:nvSpPr>
        <p:spPr bwMode="auto">
          <a:xfrm flipH="1">
            <a:off x="5486400" y="21145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88"/>
          <p:cNvSpPr>
            <a:spLocks noChangeShapeType="1"/>
          </p:cNvSpPr>
          <p:nvPr/>
        </p:nvSpPr>
        <p:spPr bwMode="auto">
          <a:xfrm flipH="1">
            <a:off x="5486400" y="2400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40" name="Group 89"/>
          <p:cNvGrpSpPr>
            <a:grpSpLocks/>
          </p:cNvGrpSpPr>
          <p:nvPr/>
        </p:nvGrpSpPr>
        <p:grpSpPr bwMode="auto">
          <a:xfrm>
            <a:off x="2362200" y="2057400"/>
            <a:ext cx="2895600" cy="400050"/>
            <a:chOff x="1488" y="1200"/>
            <a:chExt cx="1824" cy="336"/>
          </a:xfrm>
        </p:grpSpPr>
        <p:grpSp>
          <p:nvGrpSpPr>
            <p:cNvPr id="30840" name="Group 90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0862" name="Rectangle 91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63" name="Rectangle 92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64" name="Rectangle 93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65" name="Rectangle 94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66" name="Rectangle 95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0867" name="Rectangle 96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0841" name="Group 97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0856" name="Rectangle 98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57" name="Rectangle 99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58" name="Rectangle 100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59" name="Rectangle 101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60" name="Rectangle 102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  <p:sp>
            <p:nvSpPr>
              <p:cNvPr id="30861" name="Rectangle 103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</p:grpSp>
        <p:grpSp>
          <p:nvGrpSpPr>
            <p:cNvPr id="30842" name="Group 104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0850" name="Rectangle 105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  <p:sp>
            <p:nvSpPr>
              <p:cNvPr id="30851" name="Rectangle 106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0852" name="Rectangle 107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53" name="Rectangle 108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54" name="Rectangle 109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55" name="Rectangle 110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0843" name="Group 111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0844" name="Rectangle 112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45" name="Rectangle 113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46" name="Rectangle 114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47" name="Rectangle 115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48" name="Rectangle 11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49" name="Rectangle 117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0741" name="AutoShape 118"/>
          <p:cNvCxnSpPr>
            <a:cxnSpLocks noChangeShapeType="1"/>
            <a:stCxn id="30861" idx="3"/>
            <a:endCxn id="30855" idx="3"/>
          </p:cNvCxnSpPr>
          <p:nvPr/>
        </p:nvCxnSpPr>
        <p:spPr bwMode="auto">
          <a:xfrm>
            <a:off x="5257800" y="2143125"/>
            <a:ext cx="1588" cy="228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Text Box 119"/>
          <p:cNvSpPr txBox="1">
            <a:spLocks noChangeArrowheads="1"/>
          </p:cNvSpPr>
          <p:nvPr/>
        </p:nvSpPr>
        <p:spPr bwMode="auto">
          <a:xfrm>
            <a:off x="5867400" y="2674144"/>
            <a:ext cx="1371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Buffer completion from core (a buffer request usually follow this)</a:t>
            </a:r>
          </a:p>
        </p:txBody>
      </p:sp>
      <p:sp>
        <p:nvSpPr>
          <p:cNvPr id="30743" name="Line 120"/>
          <p:cNvSpPr>
            <a:spLocks noChangeShapeType="1"/>
          </p:cNvSpPr>
          <p:nvPr/>
        </p:nvSpPr>
        <p:spPr bwMode="auto">
          <a:xfrm flipH="1">
            <a:off x="1828800" y="2828925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44" name="Group 121"/>
          <p:cNvGrpSpPr>
            <a:grpSpLocks/>
          </p:cNvGrpSpPr>
          <p:nvPr/>
        </p:nvGrpSpPr>
        <p:grpSpPr bwMode="auto">
          <a:xfrm>
            <a:off x="2362200" y="2628900"/>
            <a:ext cx="2895600" cy="400050"/>
            <a:chOff x="1488" y="1200"/>
            <a:chExt cx="1824" cy="336"/>
          </a:xfrm>
        </p:grpSpPr>
        <p:grpSp>
          <p:nvGrpSpPr>
            <p:cNvPr id="30812" name="Group 122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0834" name="Rectangle 123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35" name="Rectangle 124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36" name="Rectangle 125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37" name="Rectangle 126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38" name="Rectangle 127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0839" name="Rectangle 128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0813" name="Group 129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0828" name="Rectangle 13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29" name="Rectangle 13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30" name="Rectangle 13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31" name="Rectangle 13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32" name="Rectangle 13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33" name="Rectangle 13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</p:grpSp>
        <p:grpSp>
          <p:nvGrpSpPr>
            <p:cNvPr id="30814" name="Group 136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0822" name="Rectangle 13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0823" name="Rectangle 13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0824" name="Rectangle 13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25" name="Rectangle 14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26" name="Rectangle 14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27" name="Rectangle 14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0815" name="Group 143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0816" name="Rectangle 14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  <p:sp>
            <p:nvSpPr>
              <p:cNvPr id="30817" name="Rectangle 14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18" name="Rectangle 14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19" name="Rectangle 14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20" name="Rectangle 14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21" name="Rectangle 14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0745" name="AutoShape 150"/>
          <p:cNvCxnSpPr>
            <a:cxnSpLocks noChangeShapeType="1"/>
            <a:stCxn id="30822" idx="2"/>
            <a:endCxn id="30821" idx="2"/>
          </p:cNvCxnSpPr>
          <p:nvPr/>
        </p:nvCxnSpPr>
        <p:spPr bwMode="auto">
          <a:xfrm rot="5400000">
            <a:off x="3809405" y="2839046"/>
            <a:ext cx="1191" cy="381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46" name="Group 152"/>
          <p:cNvGrpSpPr>
            <a:grpSpLocks/>
          </p:cNvGrpSpPr>
          <p:nvPr/>
        </p:nvGrpSpPr>
        <p:grpSpPr bwMode="auto">
          <a:xfrm>
            <a:off x="2362200" y="3200400"/>
            <a:ext cx="2895600" cy="400050"/>
            <a:chOff x="1488" y="1200"/>
            <a:chExt cx="1824" cy="336"/>
          </a:xfrm>
        </p:grpSpPr>
        <p:grpSp>
          <p:nvGrpSpPr>
            <p:cNvPr id="30784" name="Group 153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0806" name="Rectangle 15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07" name="Rectangle 15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08" name="Rectangle 15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09" name="Rectangle 15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  <p:sp>
            <p:nvSpPr>
              <p:cNvPr id="30810" name="Rectangle 15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0811" name="Rectangle 15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0785" name="Group 160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0800" name="Rectangle 161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01" name="Rectangle 162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02" name="Rectangle 163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03" name="Rectangle 164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04" name="Rectangle 165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805" name="Rectangle 166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</p:grpSp>
        <p:grpSp>
          <p:nvGrpSpPr>
            <p:cNvPr id="30786" name="Group 167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0794" name="Rectangle 168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0795" name="Rectangle 169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0796" name="Rectangle 170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97" name="Rectangle 171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98" name="Rectangle 172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99" name="Rectangle 173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0787" name="Group 174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0788" name="Rectangle 175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89" name="Rectangle 176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90" name="Rectangle 177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91" name="Rectangle 178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92" name="Rectangle 179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93" name="Rectangle 180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0747" name="Line 181"/>
          <p:cNvSpPr>
            <a:spLocks noChangeShapeType="1"/>
          </p:cNvSpPr>
          <p:nvPr/>
        </p:nvSpPr>
        <p:spPr bwMode="auto">
          <a:xfrm>
            <a:off x="1905000" y="3486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182"/>
          <p:cNvSpPr>
            <a:spLocks noChangeShapeType="1"/>
          </p:cNvSpPr>
          <p:nvPr/>
        </p:nvSpPr>
        <p:spPr bwMode="auto">
          <a:xfrm flipH="1">
            <a:off x="1905000" y="3543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49" name="AutoShape 183"/>
          <p:cNvCxnSpPr>
            <a:cxnSpLocks noChangeShapeType="1"/>
            <a:stCxn id="30747" idx="1"/>
            <a:endCxn id="30806" idx="1"/>
          </p:cNvCxnSpPr>
          <p:nvPr/>
        </p:nvCxnSpPr>
        <p:spPr bwMode="auto">
          <a:xfrm rot="5400000" flipH="1" flipV="1">
            <a:off x="2262982" y="3385344"/>
            <a:ext cx="200025" cy="1588"/>
          </a:xfrm>
          <a:prstGeom prst="curvedConnector4">
            <a:avLst>
              <a:gd name="adj1" fmla="val -28569"/>
              <a:gd name="adj2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0" name="Text Box 184"/>
          <p:cNvSpPr txBox="1">
            <a:spLocks noChangeArrowheads="1"/>
          </p:cNvSpPr>
          <p:nvPr/>
        </p:nvSpPr>
        <p:spPr bwMode="auto">
          <a:xfrm>
            <a:off x="762000" y="3771901"/>
            <a:ext cx="12954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Fvid2_dequeue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(Only dequeue again and again will flush the driver queue)</a:t>
            </a:r>
          </a:p>
        </p:txBody>
      </p:sp>
      <p:grpSp>
        <p:nvGrpSpPr>
          <p:cNvPr id="30751" name="Group 185"/>
          <p:cNvGrpSpPr>
            <a:grpSpLocks/>
          </p:cNvGrpSpPr>
          <p:nvPr/>
        </p:nvGrpSpPr>
        <p:grpSpPr bwMode="auto">
          <a:xfrm>
            <a:off x="2362200" y="3771900"/>
            <a:ext cx="2895600" cy="400050"/>
            <a:chOff x="1488" y="1200"/>
            <a:chExt cx="1824" cy="336"/>
          </a:xfrm>
        </p:grpSpPr>
        <p:grpSp>
          <p:nvGrpSpPr>
            <p:cNvPr id="30756" name="Group 186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0778" name="Rectangle 18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F4</a:t>
                </a:r>
              </a:p>
            </p:txBody>
          </p:sp>
          <p:sp>
            <p:nvSpPr>
              <p:cNvPr id="30779" name="Rectangle 18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F3</a:t>
                </a:r>
              </a:p>
            </p:txBody>
          </p:sp>
          <p:sp>
            <p:nvSpPr>
              <p:cNvPr id="30780" name="Rectangle 18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F2</a:t>
                </a:r>
              </a:p>
            </p:txBody>
          </p:sp>
          <p:sp>
            <p:nvSpPr>
              <p:cNvPr id="30781" name="Rectangle 19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  <p:sp>
            <p:nvSpPr>
              <p:cNvPr id="30782" name="Rectangle 19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0783" name="Rectangle 19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0757" name="Group 193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0772" name="Rectangle 19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73" name="Rectangle 19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74" name="Rectangle 19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75" name="Rectangle 19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76" name="Rectangle 19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77" name="Rectangle 19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0758" name="Group 200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0766" name="Rectangle 201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67" name="Rectangle 202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68" name="Rectangle 203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69" name="Rectangle 204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70" name="Rectangle 205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71" name="Rectangle 206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0759" name="Group 207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0760" name="Rectangle 208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61" name="Rectangle 209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62" name="Rectangle 210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63" name="Rectangle 211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64" name="Rectangle 212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0765" name="Rectangle 213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0752" name="Line 214"/>
          <p:cNvSpPr>
            <a:spLocks noChangeShapeType="1"/>
          </p:cNvSpPr>
          <p:nvPr/>
        </p:nvSpPr>
        <p:spPr bwMode="auto">
          <a:xfrm>
            <a:off x="1905000" y="4057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215"/>
          <p:cNvSpPr>
            <a:spLocks noChangeShapeType="1"/>
          </p:cNvSpPr>
          <p:nvPr/>
        </p:nvSpPr>
        <p:spPr bwMode="auto">
          <a:xfrm flipH="1">
            <a:off x="1905000" y="4114800"/>
            <a:ext cx="457200" cy="1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54" name="AutoShape 216"/>
          <p:cNvCxnSpPr>
            <a:cxnSpLocks noChangeShapeType="1"/>
            <a:stCxn id="30752" idx="1"/>
            <a:endCxn id="30778" idx="1"/>
          </p:cNvCxnSpPr>
          <p:nvPr/>
        </p:nvCxnSpPr>
        <p:spPr bwMode="auto">
          <a:xfrm rot="5400000" flipH="1" flipV="1">
            <a:off x="2262982" y="3956844"/>
            <a:ext cx="200025" cy="1588"/>
          </a:xfrm>
          <a:prstGeom prst="curvedConnector4">
            <a:avLst>
              <a:gd name="adj1" fmla="val -28569"/>
              <a:gd name="adj2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60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Last Frame Repeat Mode Buffer Flow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10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Application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1200" y="2114551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Buffer requests from core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1314451"/>
            <a:ext cx="12954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Fvid2_queue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(Priming of 4 buffers)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905000" y="1485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2362200" y="1371600"/>
            <a:ext cx="2895600" cy="400050"/>
            <a:chOff x="1488" y="1200"/>
            <a:chExt cx="1824" cy="336"/>
          </a:xfrm>
        </p:grpSpPr>
        <p:grpSp>
          <p:nvGrpSpPr>
            <p:cNvPr id="31921" name="Group 8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1943" name="Rectangle 9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44" name="Rectangle 10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45" name="Rectangle 11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46" name="Rectangle 12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47" name="Rectangle 13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1948" name="Rectangle 14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1922" name="Group 15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1937" name="Rectangle 16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38" name="Rectangle 17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39" name="Rectangle 18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  <p:sp>
            <p:nvSpPr>
              <p:cNvPr id="31940" name="Rectangle 19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1941" name="Rectangle 20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1942" name="Rectangle 21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</p:grpSp>
        <p:grpSp>
          <p:nvGrpSpPr>
            <p:cNvPr id="31923" name="Group 22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1931" name="Rectangle 23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32" name="Rectangle 24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33" name="Rectangle 25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34" name="Rectangle 26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35" name="Rectangle 27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36" name="Rectangle 28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1924" name="Group 29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1925" name="Rectangle 3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26" name="Rectangle 3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27" name="Rectangle 3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28" name="Rectangle 3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29" name="Rectangle 3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30" name="Rectangle 3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1752" name="Text Box 36"/>
          <p:cNvSpPr txBox="1">
            <a:spLocks noChangeArrowheads="1"/>
          </p:cNvSpPr>
          <p:nvPr/>
        </p:nvSpPr>
        <p:spPr bwMode="auto">
          <a:xfrm>
            <a:off x="762000" y="2674144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Frame Complete Callback</a:t>
            </a:r>
          </a:p>
        </p:txBody>
      </p:sp>
      <p:sp>
        <p:nvSpPr>
          <p:cNvPr id="31753" name="Text Box 37"/>
          <p:cNvSpPr txBox="1">
            <a:spLocks noChangeArrowheads="1"/>
          </p:cNvSpPr>
          <p:nvPr/>
        </p:nvSpPr>
        <p:spPr bwMode="auto">
          <a:xfrm>
            <a:off x="762000" y="3417094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Fvid2_dequeue</a:t>
            </a:r>
          </a:p>
        </p:txBody>
      </p:sp>
      <p:sp>
        <p:nvSpPr>
          <p:cNvPr id="31754" name="Line 38"/>
          <p:cNvSpPr>
            <a:spLocks noChangeShapeType="1"/>
          </p:cNvSpPr>
          <p:nvPr/>
        </p:nvSpPr>
        <p:spPr bwMode="auto">
          <a:xfrm>
            <a:off x="2133600" y="742950"/>
            <a:ext cx="0" cy="382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39"/>
          <p:cNvSpPr txBox="1">
            <a:spLocks noChangeArrowheads="1"/>
          </p:cNvSpPr>
          <p:nvPr/>
        </p:nvSpPr>
        <p:spPr bwMode="auto">
          <a:xfrm>
            <a:off x="33528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Driver</a:t>
            </a:r>
          </a:p>
        </p:txBody>
      </p:sp>
      <p:sp>
        <p:nvSpPr>
          <p:cNvPr id="31756" name="Line 40"/>
          <p:cNvSpPr>
            <a:spLocks noChangeShapeType="1"/>
          </p:cNvSpPr>
          <p:nvPr/>
        </p:nvSpPr>
        <p:spPr bwMode="auto">
          <a:xfrm>
            <a:off x="5943600" y="742950"/>
            <a:ext cx="0" cy="382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41"/>
          <p:cNvSpPr txBox="1">
            <a:spLocks noChangeArrowheads="1"/>
          </p:cNvSpPr>
          <p:nvPr/>
        </p:nvSpPr>
        <p:spPr bwMode="auto">
          <a:xfrm>
            <a:off x="64770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Core</a:t>
            </a:r>
          </a:p>
        </p:txBody>
      </p:sp>
      <p:sp>
        <p:nvSpPr>
          <p:cNvPr id="31758" name="Text Box 42"/>
          <p:cNvSpPr txBox="1">
            <a:spLocks noChangeArrowheads="1"/>
          </p:cNvSpPr>
          <p:nvPr/>
        </p:nvSpPr>
        <p:spPr bwMode="auto">
          <a:xfrm>
            <a:off x="762000" y="1885951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Fvid2_start</a:t>
            </a:r>
          </a:p>
        </p:txBody>
      </p:sp>
      <p:grpSp>
        <p:nvGrpSpPr>
          <p:cNvPr id="31759" name="Group 43"/>
          <p:cNvGrpSpPr>
            <a:grpSpLocks/>
          </p:cNvGrpSpPr>
          <p:nvPr/>
        </p:nvGrpSpPr>
        <p:grpSpPr bwMode="auto">
          <a:xfrm>
            <a:off x="2362200" y="857250"/>
            <a:ext cx="2895600" cy="400050"/>
            <a:chOff x="1488" y="720"/>
            <a:chExt cx="1824" cy="336"/>
          </a:xfrm>
        </p:grpSpPr>
        <p:grpSp>
          <p:nvGrpSpPr>
            <p:cNvPr id="31893" name="Group 44"/>
            <p:cNvGrpSpPr>
              <a:grpSpLocks/>
            </p:cNvGrpSpPr>
            <p:nvPr/>
          </p:nvGrpSpPr>
          <p:grpSpPr bwMode="auto">
            <a:xfrm>
              <a:off x="1488" y="720"/>
              <a:ext cx="864" cy="144"/>
              <a:chOff x="576" y="864"/>
              <a:chExt cx="864" cy="144"/>
            </a:xfrm>
          </p:grpSpPr>
          <p:sp>
            <p:nvSpPr>
              <p:cNvPr id="31915" name="Rectangle 45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1916" name="Rectangle 46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  <p:sp>
            <p:nvSpPr>
              <p:cNvPr id="31917" name="Rectangle 47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F4</a:t>
                </a:r>
              </a:p>
            </p:txBody>
          </p:sp>
          <p:sp>
            <p:nvSpPr>
              <p:cNvPr id="31918" name="Rectangle 48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F3</a:t>
                </a:r>
              </a:p>
            </p:txBody>
          </p:sp>
          <p:sp>
            <p:nvSpPr>
              <p:cNvPr id="31919" name="Rectangle 49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F2</a:t>
                </a:r>
              </a:p>
            </p:txBody>
          </p:sp>
          <p:sp>
            <p:nvSpPr>
              <p:cNvPr id="31920" name="Rectangle 50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</p:grpSp>
        <p:grpSp>
          <p:nvGrpSpPr>
            <p:cNvPr id="31894" name="Group 51"/>
            <p:cNvGrpSpPr>
              <a:grpSpLocks/>
            </p:cNvGrpSpPr>
            <p:nvPr/>
          </p:nvGrpSpPr>
          <p:grpSpPr bwMode="auto">
            <a:xfrm>
              <a:off x="2448" y="720"/>
              <a:ext cx="864" cy="144"/>
              <a:chOff x="576" y="864"/>
              <a:chExt cx="864" cy="144"/>
            </a:xfrm>
          </p:grpSpPr>
          <p:sp>
            <p:nvSpPr>
              <p:cNvPr id="31909" name="Rectangle 52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10" name="Rectangle 53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11" name="Rectangle 54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12" name="Rectangle 55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13" name="Rectangle 5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14" name="Rectangle 57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1895" name="Group 58"/>
            <p:cNvGrpSpPr>
              <a:grpSpLocks/>
            </p:cNvGrpSpPr>
            <p:nvPr/>
          </p:nvGrpSpPr>
          <p:grpSpPr bwMode="auto">
            <a:xfrm>
              <a:off x="2448" y="912"/>
              <a:ext cx="864" cy="144"/>
              <a:chOff x="576" y="864"/>
              <a:chExt cx="864" cy="144"/>
            </a:xfrm>
          </p:grpSpPr>
          <p:sp>
            <p:nvSpPr>
              <p:cNvPr id="31903" name="Rectangle 59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04" name="Rectangle 60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05" name="Rectangle 61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06" name="Rectangle 62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07" name="Rectangle 63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08" name="Rectangle 64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1896" name="Group 65"/>
            <p:cNvGrpSpPr>
              <a:grpSpLocks/>
            </p:cNvGrpSpPr>
            <p:nvPr/>
          </p:nvGrpSpPr>
          <p:grpSpPr bwMode="auto">
            <a:xfrm>
              <a:off x="1488" y="912"/>
              <a:ext cx="864" cy="144"/>
              <a:chOff x="576" y="864"/>
              <a:chExt cx="864" cy="144"/>
            </a:xfrm>
          </p:grpSpPr>
          <p:sp>
            <p:nvSpPr>
              <p:cNvPr id="31897" name="Rectangle 66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98" name="Rectangle 67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99" name="Rectangle 68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00" name="Rectangle 69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01" name="Rectangle 70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902" name="Rectangle 71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1760" name="AutoShape 72"/>
          <p:cNvCxnSpPr>
            <a:cxnSpLocks noChangeShapeType="1"/>
            <a:stCxn id="31920" idx="3"/>
            <a:endCxn id="31937" idx="1"/>
          </p:cNvCxnSpPr>
          <p:nvPr/>
        </p:nvCxnSpPr>
        <p:spPr bwMode="auto">
          <a:xfrm>
            <a:off x="3733800" y="942975"/>
            <a:ext cx="152400" cy="514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Line 73"/>
          <p:cNvSpPr>
            <a:spLocks noChangeShapeType="1"/>
          </p:cNvSpPr>
          <p:nvPr/>
        </p:nvSpPr>
        <p:spPr bwMode="auto">
          <a:xfrm flipV="1">
            <a:off x="1828800" y="20002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74"/>
          <p:cNvSpPr>
            <a:spLocks noChangeShapeType="1"/>
          </p:cNvSpPr>
          <p:nvPr/>
        </p:nvSpPr>
        <p:spPr bwMode="auto">
          <a:xfrm flipH="1">
            <a:off x="5486400" y="21145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75"/>
          <p:cNvSpPr>
            <a:spLocks noChangeShapeType="1"/>
          </p:cNvSpPr>
          <p:nvPr/>
        </p:nvSpPr>
        <p:spPr bwMode="auto">
          <a:xfrm flipH="1">
            <a:off x="5486400" y="2400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64" name="Group 76"/>
          <p:cNvGrpSpPr>
            <a:grpSpLocks/>
          </p:cNvGrpSpPr>
          <p:nvPr/>
        </p:nvGrpSpPr>
        <p:grpSpPr bwMode="auto">
          <a:xfrm>
            <a:off x="2362200" y="2057400"/>
            <a:ext cx="2895600" cy="400050"/>
            <a:chOff x="1488" y="1200"/>
            <a:chExt cx="1824" cy="336"/>
          </a:xfrm>
        </p:grpSpPr>
        <p:grpSp>
          <p:nvGrpSpPr>
            <p:cNvPr id="31865" name="Group 77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1887" name="Rectangle 78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88" name="Rectangle 79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89" name="Rectangle 80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90" name="Rectangle 81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91" name="Rectangle 82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1892" name="Rectangle 83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1866" name="Group 84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1881" name="Rectangle 85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82" name="Rectangle 86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83" name="Rectangle 87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84" name="Rectangle 88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85" name="Rectangle 89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  <p:sp>
            <p:nvSpPr>
              <p:cNvPr id="31886" name="Rectangle 90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</p:grpSp>
        <p:grpSp>
          <p:nvGrpSpPr>
            <p:cNvPr id="31867" name="Group 91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1875" name="Rectangle 92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  <p:sp>
            <p:nvSpPr>
              <p:cNvPr id="31876" name="Rectangle 93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1877" name="Rectangle 94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78" name="Rectangle 95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79" name="Rectangle 9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80" name="Rectangle 97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1868" name="Group 98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1869" name="Rectangle 99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70" name="Rectangle 100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71" name="Rectangle 101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72" name="Rectangle 102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73" name="Rectangle 103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74" name="Rectangle 104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1765" name="AutoShape 105"/>
          <p:cNvCxnSpPr>
            <a:cxnSpLocks noChangeShapeType="1"/>
            <a:stCxn id="31886" idx="3"/>
            <a:endCxn id="31880" idx="3"/>
          </p:cNvCxnSpPr>
          <p:nvPr/>
        </p:nvCxnSpPr>
        <p:spPr bwMode="auto">
          <a:xfrm>
            <a:off x="5257800" y="2143125"/>
            <a:ext cx="1588" cy="228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Text Box 106"/>
          <p:cNvSpPr txBox="1">
            <a:spLocks noChangeArrowheads="1"/>
          </p:cNvSpPr>
          <p:nvPr/>
        </p:nvSpPr>
        <p:spPr bwMode="auto">
          <a:xfrm>
            <a:off x="5867400" y="2674144"/>
            <a:ext cx="1371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Buffer completion from core (a buffer request usually follow this)</a:t>
            </a:r>
          </a:p>
        </p:txBody>
      </p:sp>
      <p:sp>
        <p:nvSpPr>
          <p:cNvPr id="31767" name="Line 107"/>
          <p:cNvSpPr>
            <a:spLocks noChangeShapeType="1"/>
          </p:cNvSpPr>
          <p:nvPr/>
        </p:nvSpPr>
        <p:spPr bwMode="auto">
          <a:xfrm flipH="1">
            <a:off x="1828800" y="2828925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68" name="Group 108"/>
          <p:cNvGrpSpPr>
            <a:grpSpLocks/>
          </p:cNvGrpSpPr>
          <p:nvPr/>
        </p:nvGrpSpPr>
        <p:grpSpPr bwMode="auto">
          <a:xfrm>
            <a:off x="2362200" y="2628900"/>
            <a:ext cx="2895600" cy="400050"/>
            <a:chOff x="1488" y="1200"/>
            <a:chExt cx="1824" cy="336"/>
          </a:xfrm>
        </p:grpSpPr>
        <p:grpSp>
          <p:nvGrpSpPr>
            <p:cNvPr id="31837" name="Group 109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1859" name="Rectangle 11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60" name="Rectangle 11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61" name="Rectangle 11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62" name="Rectangle 11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63" name="Rectangle 11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1864" name="Rectangle 11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1838" name="Group 116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1853" name="Rectangle 11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54" name="Rectangle 11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55" name="Rectangle 11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56" name="Rectangle 12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57" name="Rectangle 12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58" name="Rectangle 12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</p:grpSp>
        <p:grpSp>
          <p:nvGrpSpPr>
            <p:cNvPr id="31839" name="Group 123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1847" name="Rectangle 12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1848" name="Rectangle 12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1849" name="Rectangle 12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50" name="Rectangle 12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51" name="Rectangle 12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52" name="Rectangle 12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1840" name="Group 130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1841" name="Rectangle 131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  <p:sp>
            <p:nvSpPr>
              <p:cNvPr id="31842" name="Rectangle 132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43" name="Rectangle 133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44" name="Rectangle 134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45" name="Rectangle 135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46" name="Rectangle 136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1769" name="AutoShape 137"/>
          <p:cNvCxnSpPr>
            <a:cxnSpLocks noChangeShapeType="1"/>
            <a:stCxn id="31847" idx="2"/>
            <a:endCxn id="31846" idx="2"/>
          </p:cNvCxnSpPr>
          <p:nvPr/>
        </p:nvCxnSpPr>
        <p:spPr bwMode="auto">
          <a:xfrm rot="5400000">
            <a:off x="3809405" y="2839046"/>
            <a:ext cx="1191" cy="381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70" name="Group 138"/>
          <p:cNvGrpSpPr>
            <a:grpSpLocks/>
          </p:cNvGrpSpPr>
          <p:nvPr/>
        </p:nvGrpSpPr>
        <p:grpSpPr bwMode="auto">
          <a:xfrm>
            <a:off x="2362200" y="3200400"/>
            <a:ext cx="2895600" cy="400050"/>
            <a:chOff x="1488" y="1200"/>
            <a:chExt cx="1824" cy="336"/>
          </a:xfrm>
        </p:grpSpPr>
        <p:grpSp>
          <p:nvGrpSpPr>
            <p:cNvPr id="31809" name="Group 139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1831" name="Rectangle 14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32" name="Rectangle 14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33" name="Rectangle 14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34" name="Rectangle 14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  <p:sp>
            <p:nvSpPr>
              <p:cNvPr id="31835" name="Rectangle 14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1836" name="Rectangle 14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1810" name="Group 146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1825" name="Rectangle 14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26" name="Rectangle 14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27" name="Rectangle 14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28" name="Rectangle 15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29" name="Rectangle 15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30" name="Rectangle 15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</p:grpSp>
        <p:grpSp>
          <p:nvGrpSpPr>
            <p:cNvPr id="31811" name="Group 153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1819" name="Rectangle 15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1820" name="Rectangle 15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1821" name="Rectangle 15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22" name="Rectangle 15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23" name="Rectangle 15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24" name="Rectangle 15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1812" name="Group 160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1813" name="Rectangle 161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14" name="Rectangle 162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15" name="Rectangle 163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16" name="Rectangle 164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17" name="Rectangle 165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18" name="Rectangle 166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1771" name="Line 167"/>
          <p:cNvSpPr>
            <a:spLocks noChangeShapeType="1"/>
          </p:cNvSpPr>
          <p:nvPr/>
        </p:nvSpPr>
        <p:spPr bwMode="auto">
          <a:xfrm>
            <a:off x="1905000" y="3486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168"/>
          <p:cNvSpPr>
            <a:spLocks noChangeShapeType="1"/>
          </p:cNvSpPr>
          <p:nvPr/>
        </p:nvSpPr>
        <p:spPr bwMode="auto">
          <a:xfrm flipH="1">
            <a:off x="1905000" y="3543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73" name="AutoShape 169"/>
          <p:cNvCxnSpPr>
            <a:cxnSpLocks noChangeShapeType="1"/>
            <a:stCxn id="31771" idx="1"/>
            <a:endCxn id="31831" idx="1"/>
          </p:cNvCxnSpPr>
          <p:nvPr/>
        </p:nvCxnSpPr>
        <p:spPr bwMode="auto">
          <a:xfrm rot="5400000" flipH="1" flipV="1">
            <a:off x="2262982" y="3385344"/>
            <a:ext cx="200025" cy="1588"/>
          </a:xfrm>
          <a:prstGeom prst="curvedConnector4">
            <a:avLst>
              <a:gd name="adj1" fmla="val -28569"/>
              <a:gd name="adj2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4" name="Text Box 170"/>
          <p:cNvSpPr txBox="1">
            <a:spLocks noChangeArrowheads="1"/>
          </p:cNvSpPr>
          <p:nvPr/>
        </p:nvSpPr>
        <p:spPr bwMode="auto">
          <a:xfrm>
            <a:off x="762000" y="3988594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Fvid2_dequeue</a:t>
            </a:r>
          </a:p>
        </p:txBody>
      </p:sp>
      <p:grpSp>
        <p:nvGrpSpPr>
          <p:cNvPr id="31775" name="Group 171"/>
          <p:cNvGrpSpPr>
            <a:grpSpLocks/>
          </p:cNvGrpSpPr>
          <p:nvPr/>
        </p:nvGrpSpPr>
        <p:grpSpPr bwMode="auto">
          <a:xfrm>
            <a:off x="2362200" y="3771900"/>
            <a:ext cx="2895600" cy="400050"/>
            <a:chOff x="1488" y="1200"/>
            <a:chExt cx="1824" cy="336"/>
          </a:xfrm>
        </p:grpSpPr>
        <p:grpSp>
          <p:nvGrpSpPr>
            <p:cNvPr id="31781" name="Group 172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1803" name="Rectangle 173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04" name="Rectangle 174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F3</a:t>
                </a:r>
              </a:p>
            </p:txBody>
          </p:sp>
          <p:sp>
            <p:nvSpPr>
              <p:cNvPr id="31805" name="Rectangle 175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F2</a:t>
                </a:r>
              </a:p>
            </p:txBody>
          </p:sp>
          <p:sp>
            <p:nvSpPr>
              <p:cNvPr id="31806" name="Rectangle 176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  <p:sp>
            <p:nvSpPr>
              <p:cNvPr id="31807" name="Rectangle 177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1808" name="Rectangle 178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1782" name="Group 179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1797" name="Rectangle 18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98" name="Rectangle 18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99" name="Rectangle 18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00" name="Rectangle 18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01" name="Rectangle 18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802" name="Rectangle 18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1783" name="Group 186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1791" name="Rectangle 18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  <p:sp>
            <p:nvSpPr>
              <p:cNvPr id="31792" name="Rectangle 18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93" name="Rectangle 18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94" name="Rectangle 19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95" name="Rectangle 19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96" name="Rectangle 19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1784" name="Group 193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1785" name="Rectangle 19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86" name="Rectangle 19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87" name="Rectangle 19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88" name="Rectangle 19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89" name="Rectangle 19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1790" name="Rectangle 19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1776" name="Line 200"/>
          <p:cNvSpPr>
            <a:spLocks noChangeShapeType="1"/>
          </p:cNvSpPr>
          <p:nvPr/>
        </p:nvSpPr>
        <p:spPr bwMode="auto">
          <a:xfrm>
            <a:off x="1905000" y="4057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201"/>
          <p:cNvSpPr>
            <a:spLocks noChangeShapeType="1"/>
          </p:cNvSpPr>
          <p:nvPr/>
        </p:nvSpPr>
        <p:spPr bwMode="auto">
          <a:xfrm flipH="1">
            <a:off x="1905000" y="4114800"/>
            <a:ext cx="457200" cy="1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203"/>
          <p:cNvSpPr txBox="1">
            <a:spLocks noChangeArrowheads="1"/>
          </p:cNvSpPr>
          <p:nvPr/>
        </p:nvSpPr>
        <p:spPr bwMode="auto">
          <a:xfrm>
            <a:off x="381000" y="4160044"/>
            <a:ext cx="2057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(Only dequeue again and again will flush the driver queue except last buffer)</a:t>
            </a:r>
          </a:p>
        </p:txBody>
      </p:sp>
      <p:cxnSp>
        <p:nvCxnSpPr>
          <p:cNvPr id="31779" name="AutoShape 204"/>
          <p:cNvCxnSpPr>
            <a:cxnSpLocks noChangeShapeType="1"/>
            <a:stCxn id="31791" idx="2"/>
            <a:endCxn id="31791" idx="1"/>
          </p:cNvCxnSpPr>
          <p:nvPr/>
        </p:nvCxnSpPr>
        <p:spPr bwMode="auto">
          <a:xfrm rot="16200000" flipV="1">
            <a:off x="3900488" y="4071938"/>
            <a:ext cx="85725" cy="114300"/>
          </a:xfrm>
          <a:prstGeom prst="curvedConnector4">
            <a:avLst>
              <a:gd name="adj1" fmla="val -200000"/>
              <a:gd name="adj2" fmla="val 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32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rgbClr val="FF0000"/>
                </a:solidFill>
              </a:rPr>
              <a:t>Circular Frame Repeat Mode Buffer Flow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10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Application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791200" y="2114551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Buffer requests from core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62000" y="1314451"/>
            <a:ext cx="12954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Fvid2_queue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(Priming of 4 buffers)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905000" y="1485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362200" y="1371600"/>
            <a:ext cx="2895600" cy="400050"/>
            <a:chOff x="1488" y="1200"/>
            <a:chExt cx="1824" cy="336"/>
          </a:xfrm>
        </p:grpSpPr>
        <p:grpSp>
          <p:nvGrpSpPr>
            <p:cNvPr id="32947" name="Group 8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2969" name="Rectangle 9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70" name="Rectangle 10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71" name="Rectangle 11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72" name="Rectangle 12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73" name="Rectangle 13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2974" name="Rectangle 14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2948" name="Group 15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2963" name="Rectangle 16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64" name="Rectangle 17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65" name="Rectangle 18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  <p:sp>
            <p:nvSpPr>
              <p:cNvPr id="32966" name="Rectangle 19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2967" name="Rectangle 20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2968" name="Rectangle 21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</p:grpSp>
        <p:grpSp>
          <p:nvGrpSpPr>
            <p:cNvPr id="32949" name="Group 22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2957" name="Rectangle 23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58" name="Rectangle 24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59" name="Rectangle 25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60" name="Rectangle 26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61" name="Rectangle 27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62" name="Rectangle 28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2950" name="Group 29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2951" name="Rectangle 3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52" name="Rectangle 3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53" name="Rectangle 3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54" name="Rectangle 3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55" name="Rectangle 3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56" name="Rectangle 3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2776" name="Text Box 36"/>
          <p:cNvSpPr txBox="1">
            <a:spLocks noChangeArrowheads="1"/>
          </p:cNvSpPr>
          <p:nvPr/>
        </p:nvSpPr>
        <p:spPr bwMode="auto">
          <a:xfrm>
            <a:off x="762000" y="2674144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Frame Complete Callback</a:t>
            </a:r>
          </a:p>
        </p:txBody>
      </p:sp>
      <p:sp>
        <p:nvSpPr>
          <p:cNvPr id="32777" name="Text Box 37"/>
          <p:cNvSpPr txBox="1">
            <a:spLocks noChangeArrowheads="1"/>
          </p:cNvSpPr>
          <p:nvPr/>
        </p:nvSpPr>
        <p:spPr bwMode="auto">
          <a:xfrm>
            <a:off x="762000" y="3314700"/>
            <a:ext cx="12954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Fvid2_dequeue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Returns Error!!</a:t>
            </a:r>
          </a:p>
        </p:txBody>
      </p:sp>
      <p:sp>
        <p:nvSpPr>
          <p:cNvPr id="32778" name="Line 38"/>
          <p:cNvSpPr>
            <a:spLocks noChangeShapeType="1"/>
          </p:cNvSpPr>
          <p:nvPr/>
        </p:nvSpPr>
        <p:spPr bwMode="auto">
          <a:xfrm>
            <a:off x="2133600" y="742950"/>
            <a:ext cx="0" cy="382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Text Box 39"/>
          <p:cNvSpPr txBox="1">
            <a:spLocks noChangeArrowheads="1"/>
          </p:cNvSpPr>
          <p:nvPr/>
        </p:nvSpPr>
        <p:spPr bwMode="auto">
          <a:xfrm>
            <a:off x="33528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Driver</a:t>
            </a:r>
          </a:p>
        </p:txBody>
      </p:sp>
      <p:sp>
        <p:nvSpPr>
          <p:cNvPr id="32780" name="Line 40"/>
          <p:cNvSpPr>
            <a:spLocks noChangeShapeType="1"/>
          </p:cNvSpPr>
          <p:nvPr/>
        </p:nvSpPr>
        <p:spPr bwMode="auto">
          <a:xfrm>
            <a:off x="5943600" y="742950"/>
            <a:ext cx="0" cy="382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41"/>
          <p:cNvSpPr txBox="1">
            <a:spLocks noChangeArrowheads="1"/>
          </p:cNvSpPr>
          <p:nvPr/>
        </p:nvSpPr>
        <p:spPr bwMode="auto">
          <a:xfrm>
            <a:off x="6477000" y="628651"/>
            <a:ext cx="152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Core</a:t>
            </a:r>
          </a:p>
        </p:txBody>
      </p:sp>
      <p:sp>
        <p:nvSpPr>
          <p:cNvPr id="32782" name="Text Box 42"/>
          <p:cNvSpPr txBox="1">
            <a:spLocks noChangeArrowheads="1"/>
          </p:cNvSpPr>
          <p:nvPr/>
        </p:nvSpPr>
        <p:spPr bwMode="auto">
          <a:xfrm>
            <a:off x="762000" y="1885951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Fvid2_start</a:t>
            </a:r>
          </a:p>
        </p:txBody>
      </p:sp>
      <p:grpSp>
        <p:nvGrpSpPr>
          <p:cNvPr id="32783" name="Group 43"/>
          <p:cNvGrpSpPr>
            <a:grpSpLocks/>
          </p:cNvGrpSpPr>
          <p:nvPr/>
        </p:nvGrpSpPr>
        <p:grpSpPr bwMode="auto">
          <a:xfrm>
            <a:off x="2362200" y="857250"/>
            <a:ext cx="2895600" cy="400050"/>
            <a:chOff x="1488" y="720"/>
            <a:chExt cx="1824" cy="336"/>
          </a:xfrm>
        </p:grpSpPr>
        <p:grpSp>
          <p:nvGrpSpPr>
            <p:cNvPr id="32919" name="Group 44"/>
            <p:cNvGrpSpPr>
              <a:grpSpLocks/>
            </p:cNvGrpSpPr>
            <p:nvPr/>
          </p:nvGrpSpPr>
          <p:grpSpPr bwMode="auto">
            <a:xfrm>
              <a:off x="1488" y="720"/>
              <a:ext cx="864" cy="144"/>
              <a:chOff x="576" y="864"/>
              <a:chExt cx="864" cy="144"/>
            </a:xfrm>
          </p:grpSpPr>
          <p:sp>
            <p:nvSpPr>
              <p:cNvPr id="32941" name="Rectangle 45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2942" name="Rectangle 46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  <p:sp>
            <p:nvSpPr>
              <p:cNvPr id="32943" name="Rectangle 47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F4</a:t>
                </a:r>
              </a:p>
            </p:txBody>
          </p:sp>
          <p:sp>
            <p:nvSpPr>
              <p:cNvPr id="32944" name="Rectangle 48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F3</a:t>
                </a:r>
              </a:p>
            </p:txBody>
          </p:sp>
          <p:sp>
            <p:nvSpPr>
              <p:cNvPr id="32945" name="Rectangle 49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F2</a:t>
                </a:r>
              </a:p>
            </p:txBody>
          </p:sp>
          <p:sp>
            <p:nvSpPr>
              <p:cNvPr id="32946" name="Rectangle 50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</p:grpSp>
        <p:grpSp>
          <p:nvGrpSpPr>
            <p:cNvPr id="32920" name="Group 51"/>
            <p:cNvGrpSpPr>
              <a:grpSpLocks/>
            </p:cNvGrpSpPr>
            <p:nvPr/>
          </p:nvGrpSpPr>
          <p:grpSpPr bwMode="auto">
            <a:xfrm>
              <a:off x="2448" y="720"/>
              <a:ext cx="864" cy="144"/>
              <a:chOff x="576" y="864"/>
              <a:chExt cx="864" cy="144"/>
            </a:xfrm>
          </p:grpSpPr>
          <p:sp>
            <p:nvSpPr>
              <p:cNvPr id="32935" name="Rectangle 52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6" name="Rectangle 53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7" name="Rectangle 54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8" name="Rectangle 55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9" name="Rectangle 5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40" name="Rectangle 57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2921" name="Group 58"/>
            <p:cNvGrpSpPr>
              <a:grpSpLocks/>
            </p:cNvGrpSpPr>
            <p:nvPr/>
          </p:nvGrpSpPr>
          <p:grpSpPr bwMode="auto">
            <a:xfrm>
              <a:off x="2448" y="912"/>
              <a:ext cx="864" cy="144"/>
              <a:chOff x="576" y="864"/>
              <a:chExt cx="864" cy="144"/>
            </a:xfrm>
          </p:grpSpPr>
          <p:sp>
            <p:nvSpPr>
              <p:cNvPr id="32929" name="Rectangle 59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0" name="Rectangle 60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1" name="Rectangle 61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2" name="Rectangle 62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3" name="Rectangle 63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34" name="Rectangle 64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2922" name="Group 65"/>
            <p:cNvGrpSpPr>
              <a:grpSpLocks/>
            </p:cNvGrpSpPr>
            <p:nvPr/>
          </p:nvGrpSpPr>
          <p:grpSpPr bwMode="auto">
            <a:xfrm>
              <a:off x="1488" y="912"/>
              <a:ext cx="864" cy="144"/>
              <a:chOff x="576" y="864"/>
              <a:chExt cx="864" cy="144"/>
            </a:xfrm>
          </p:grpSpPr>
          <p:sp>
            <p:nvSpPr>
              <p:cNvPr id="32923" name="Rectangle 66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24" name="Rectangle 67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25" name="Rectangle 68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26" name="Rectangle 69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27" name="Rectangle 70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28" name="Rectangle 71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2784" name="AutoShape 72"/>
          <p:cNvCxnSpPr>
            <a:cxnSpLocks noChangeShapeType="1"/>
            <a:stCxn id="32946" idx="3"/>
            <a:endCxn id="32963" idx="1"/>
          </p:cNvCxnSpPr>
          <p:nvPr/>
        </p:nvCxnSpPr>
        <p:spPr bwMode="auto">
          <a:xfrm>
            <a:off x="3733800" y="942975"/>
            <a:ext cx="152400" cy="514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5" name="Line 73"/>
          <p:cNvSpPr>
            <a:spLocks noChangeShapeType="1"/>
          </p:cNvSpPr>
          <p:nvPr/>
        </p:nvSpPr>
        <p:spPr bwMode="auto">
          <a:xfrm flipV="1">
            <a:off x="1828800" y="20002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74"/>
          <p:cNvSpPr>
            <a:spLocks noChangeShapeType="1"/>
          </p:cNvSpPr>
          <p:nvPr/>
        </p:nvSpPr>
        <p:spPr bwMode="auto">
          <a:xfrm flipH="1">
            <a:off x="5486400" y="21145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75"/>
          <p:cNvSpPr>
            <a:spLocks noChangeShapeType="1"/>
          </p:cNvSpPr>
          <p:nvPr/>
        </p:nvSpPr>
        <p:spPr bwMode="auto">
          <a:xfrm flipH="1">
            <a:off x="5486400" y="2400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8" name="Group 76"/>
          <p:cNvGrpSpPr>
            <a:grpSpLocks/>
          </p:cNvGrpSpPr>
          <p:nvPr/>
        </p:nvGrpSpPr>
        <p:grpSpPr bwMode="auto">
          <a:xfrm>
            <a:off x="2362200" y="2057400"/>
            <a:ext cx="2895600" cy="400050"/>
            <a:chOff x="1488" y="1200"/>
            <a:chExt cx="1824" cy="336"/>
          </a:xfrm>
        </p:grpSpPr>
        <p:grpSp>
          <p:nvGrpSpPr>
            <p:cNvPr id="32891" name="Group 77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2913" name="Rectangle 78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14" name="Rectangle 79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15" name="Rectangle 80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16" name="Rectangle 81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17" name="Rectangle 82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2918" name="Rectangle 83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2892" name="Group 84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2907" name="Rectangle 85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08" name="Rectangle 86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09" name="Rectangle 87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10" name="Rectangle 88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11" name="Rectangle 89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  <p:sp>
            <p:nvSpPr>
              <p:cNvPr id="32912" name="Rectangle 90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</p:grpSp>
        <p:grpSp>
          <p:nvGrpSpPr>
            <p:cNvPr id="32893" name="Group 91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2901" name="Rectangle 92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  <p:sp>
            <p:nvSpPr>
              <p:cNvPr id="32902" name="Rectangle 93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2903" name="Rectangle 94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04" name="Rectangle 95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05" name="Rectangle 9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06" name="Rectangle 97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2894" name="Group 98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2895" name="Rectangle 99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96" name="Rectangle 100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97" name="Rectangle 101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98" name="Rectangle 102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99" name="Rectangle 103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900" name="Rectangle 104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2789" name="AutoShape 105"/>
          <p:cNvCxnSpPr>
            <a:cxnSpLocks noChangeShapeType="1"/>
            <a:stCxn id="32912" idx="3"/>
            <a:endCxn id="32906" idx="3"/>
          </p:cNvCxnSpPr>
          <p:nvPr/>
        </p:nvCxnSpPr>
        <p:spPr bwMode="auto">
          <a:xfrm>
            <a:off x="5257800" y="2143125"/>
            <a:ext cx="1588" cy="228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 Box 106"/>
          <p:cNvSpPr txBox="1">
            <a:spLocks noChangeArrowheads="1"/>
          </p:cNvSpPr>
          <p:nvPr/>
        </p:nvSpPr>
        <p:spPr bwMode="auto">
          <a:xfrm>
            <a:off x="5867400" y="2674144"/>
            <a:ext cx="1371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Buffer completion from core (a buffer request usually follow this)</a:t>
            </a:r>
          </a:p>
        </p:txBody>
      </p:sp>
      <p:sp>
        <p:nvSpPr>
          <p:cNvPr id="32791" name="Line 107"/>
          <p:cNvSpPr>
            <a:spLocks noChangeShapeType="1"/>
          </p:cNvSpPr>
          <p:nvPr/>
        </p:nvSpPr>
        <p:spPr bwMode="auto">
          <a:xfrm flipH="1">
            <a:off x="1828800" y="2828925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92" name="Group 108"/>
          <p:cNvGrpSpPr>
            <a:grpSpLocks/>
          </p:cNvGrpSpPr>
          <p:nvPr/>
        </p:nvGrpSpPr>
        <p:grpSpPr bwMode="auto">
          <a:xfrm>
            <a:off x="2362200" y="2628900"/>
            <a:ext cx="2895600" cy="400050"/>
            <a:chOff x="1488" y="1200"/>
            <a:chExt cx="1824" cy="336"/>
          </a:xfrm>
        </p:grpSpPr>
        <p:grpSp>
          <p:nvGrpSpPr>
            <p:cNvPr id="32863" name="Group 109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2885" name="Rectangle 11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86" name="Rectangle 11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87" name="Rectangle 11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88" name="Rectangle 11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89" name="Rectangle 11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2890" name="Rectangle 11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2864" name="Group 116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2879" name="Rectangle 11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80" name="Rectangle 11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81" name="Rectangle 11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82" name="Rectangle 12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83" name="Rectangle 12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  <p:sp>
            <p:nvSpPr>
              <p:cNvPr id="32884" name="Rectangle 12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</p:grpSp>
        <p:grpSp>
          <p:nvGrpSpPr>
            <p:cNvPr id="32865" name="Group 123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2873" name="Rectangle 12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2874" name="Rectangle 12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2875" name="Rectangle 12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76" name="Rectangle 12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77" name="Rectangle 12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78" name="Rectangle 12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2866" name="Group 130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2867" name="Rectangle 131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68" name="Rectangle 132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69" name="Rectangle 133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70" name="Rectangle 134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71" name="Rectangle 135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72" name="Rectangle 136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cxnSp>
        <p:nvCxnSpPr>
          <p:cNvPr id="32793" name="AutoShape 137"/>
          <p:cNvCxnSpPr>
            <a:cxnSpLocks noChangeShapeType="1"/>
            <a:stCxn id="32873" idx="2"/>
            <a:endCxn id="32879" idx="1"/>
          </p:cNvCxnSpPr>
          <p:nvPr/>
        </p:nvCxnSpPr>
        <p:spPr bwMode="auto">
          <a:xfrm rot="16200000" flipV="1">
            <a:off x="3786188" y="2814638"/>
            <a:ext cx="314325" cy="114300"/>
          </a:xfrm>
          <a:prstGeom prst="curvedConnector4">
            <a:avLst>
              <a:gd name="adj1" fmla="val -54546"/>
              <a:gd name="adj2" fmla="val 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4" name="Group 138"/>
          <p:cNvGrpSpPr>
            <a:grpSpLocks/>
          </p:cNvGrpSpPr>
          <p:nvPr/>
        </p:nvGrpSpPr>
        <p:grpSpPr bwMode="auto">
          <a:xfrm>
            <a:off x="2362200" y="3200400"/>
            <a:ext cx="2895600" cy="400050"/>
            <a:chOff x="1488" y="1200"/>
            <a:chExt cx="1824" cy="336"/>
          </a:xfrm>
        </p:grpSpPr>
        <p:grpSp>
          <p:nvGrpSpPr>
            <p:cNvPr id="32835" name="Group 139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2857" name="Rectangle 14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58" name="Rectangle 14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59" name="Rectangle 14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60" name="Rectangle 14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  <p:sp>
            <p:nvSpPr>
              <p:cNvPr id="32861" name="Rectangle 14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2862" name="Rectangle 14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2836" name="Group 146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2851" name="Rectangle 14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52" name="Rectangle 14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53" name="Rectangle 14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54" name="Rectangle 15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55" name="Rectangle 15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  <p:sp>
            <p:nvSpPr>
              <p:cNvPr id="32856" name="Rectangle 15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</p:grpSp>
        <p:grpSp>
          <p:nvGrpSpPr>
            <p:cNvPr id="32837" name="Group 153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2845" name="Rectangle 15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2846" name="Rectangle 15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2847" name="Rectangle 15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48" name="Rectangle 15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49" name="Rectangle 15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50" name="Rectangle 15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2838" name="Group 160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2839" name="Rectangle 161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40" name="Rectangle 162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41" name="Rectangle 163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42" name="Rectangle 164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43" name="Rectangle 165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44" name="Rectangle 166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2795" name="Line 167"/>
          <p:cNvSpPr>
            <a:spLocks noChangeShapeType="1"/>
          </p:cNvSpPr>
          <p:nvPr/>
        </p:nvSpPr>
        <p:spPr bwMode="auto">
          <a:xfrm>
            <a:off x="1905000" y="3486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168"/>
          <p:cNvSpPr>
            <a:spLocks noChangeShapeType="1"/>
          </p:cNvSpPr>
          <p:nvPr/>
        </p:nvSpPr>
        <p:spPr bwMode="auto">
          <a:xfrm flipH="1">
            <a:off x="1905000" y="3543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Text Box 170"/>
          <p:cNvSpPr txBox="1">
            <a:spLocks noChangeArrowheads="1"/>
          </p:cNvSpPr>
          <p:nvPr/>
        </p:nvSpPr>
        <p:spPr bwMode="auto">
          <a:xfrm>
            <a:off x="762000" y="4102894"/>
            <a:ext cx="12954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Fvid2_dequeue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Returns all buffers</a:t>
            </a:r>
          </a:p>
        </p:txBody>
      </p:sp>
      <p:grpSp>
        <p:nvGrpSpPr>
          <p:cNvPr id="32798" name="Group 171"/>
          <p:cNvGrpSpPr>
            <a:grpSpLocks/>
          </p:cNvGrpSpPr>
          <p:nvPr/>
        </p:nvGrpSpPr>
        <p:grpSpPr bwMode="auto">
          <a:xfrm>
            <a:off x="2362200" y="3886200"/>
            <a:ext cx="2895600" cy="400050"/>
            <a:chOff x="1488" y="1200"/>
            <a:chExt cx="1824" cy="336"/>
          </a:xfrm>
        </p:grpSpPr>
        <p:grpSp>
          <p:nvGrpSpPr>
            <p:cNvPr id="32807" name="Group 172"/>
            <p:cNvGrpSpPr>
              <a:grpSpLocks/>
            </p:cNvGrpSpPr>
            <p:nvPr/>
          </p:nvGrpSpPr>
          <p:grpSpPr bwMode="auto">
            <a:xfrm>
              <a:off x="1488" y="1200"/>
              <a:ext cx="864" cy="144"/>
              <a:chOff x="576" y="864"/>
              <a:chExt cx="864" cy="144"/>
            </a:xfrm>
          </p:grpSpPr>
          <p:sp>
            <p:nvSpPr>
              <p:cNvPr id="32829" name="Rectangle 173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30" name="Rectangle 174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F3</a:t>
                </a:r>
              </a:p>
            </p:txBody>
          </p:sp>
          <p:sp>
            <p:nvSpPr>
              <p:cNvPr id="32831" name="Rectangle 175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F2</a:t>
                </a:r>
              </a:p>
            </p:txBody>
          </p:sp>
          <p:sp>
            <p:nvSpPr>
              <p:cNvPr id="32832" name="Rectangle 176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F1</a:t>
                </a:r>
              </a:p>
            </p:txBody>
          </p:sp>
          <p:sp>
            <p:nvSpPr>
              <p:cNvPr id="32833" name="Rectangle 177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F6</a:t>
                </a:r>
              </a:p>
            </p:txBody>
          </p:sp>
          <p:sp>
            <p:nvSpPr>
              <p:cNvPr id="32834" name="Rectangle 178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F5</a:t>
                </a:r>
              </a:p>
            </p:txBody>
          </p:sp>
        </p:grpSp>
        <p:grpSp>
          <p:nvGrpSpPr>
            <p:cNvPr id="32808" name="Group 179"/>
            <p:cNvGrpSpPr>
              <a:grpSpLocks/>
            </p:cNvGrpSpPr>
            <p:nvPr/>
          </p:nvGrpSpPr>
          <p:grpSpPr bwMode="auto">
            <a:xfrm>
              <a:off x="2448" y="1200"/>
              <a:ext cx="864" cy="144"/>
              <a:chOff x="576" y="864"/>
              <a:chExt cx="864" cy="144"/>
            </a:xfrm>
          </p:grpSpPr>
          <p:sp>
            <p:nvSpPr>
              <p:cNvPr id="32823" name="Rectangle 180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24" name="Rectangle 181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25" name="Rectangle 182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26" name="Rectangle 183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27" name="Rectangle 184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B1</a:t>
                </a:r>
              </a:p>
            </p:txBody>
          </p:sp>
          <p:sp>
            <p:nvSpPr>
              <p:cNvPr id="32828" name="Rectangle 185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B4</a:t>
                </a:r>
              </a:p>
            </p:txBody>
          </p:sp>
        </p:grpSp>
        <p:grpSp>
          <p:nvGrpSpPr>
            <p:cNvPr id="32809" name="Group 186"/>
            <p:cNvGrpSpPr>
              <a:grpSpLocks/>
            </p:cNvGrpSpPr>
            <p:nvPr/>
          </p:nvGrpSpPr>
          <p:grpSpPr bwMode="auto">
            <a:xfrm>
              <a:off x="2448" y="1392"/>
              <a:ext cx="864" cy="144"/>
              <a:chOff x="576" y="864"/>
              <a:chExt cx="864" cy="144"/>
            </a:xfrm>
          </p:grpSpPr>
          <p:sp>
            <p:nvSpPr>
              <p:cNvPr id="32817" name="Rectangle 187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B2</a:t>
                </a:r>
              </a:p>
            </p:txBody>
          </p:sp>
          <p:sp>
            <p:nvSpPr>
              <p:cNvPr id="32818" name="Rectangle 188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B3</a:t>
                </a:r>
              </a:p>
            </p:txBody>
          </p:sp>
          <p:sp>
            <p:nvSpPr>
              <p:cNvPr id="32819" name="Rectangle 18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20" name="Rectangle 190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21" name="Rectangle 191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22" name="Rectangle 192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grpSp>
          <p:nvGrpSpPr>
            <p:cNvPr id="32810" name="Group 193"/>
            <p:cNvGrpSpPr>
              <a:grpSpLocks/>
            </p:cNvGrpSpPr>
            <p:nvPr/>
          </p:nvGrpSpPr>
          <p:grpSpPr bwMode="auto">
            <a:xfrm>
              <a:off x="1488" y="1392"/>
              <a:ext cx="864" cy="144"/>
              <a:chOff x="576" y="864"/>
              <a:chExt cx="864" cy="144"/>
            </a:xfrm>
          </p:grpSpPr>
          <p:sp>
            <p:nvSpPr>
              <p:cNvPr id="32811" name="Rectangle 194"/>
              <p:cNvSpPr>
                <a:spLocks noChangeArrowheads="1"/>
              </p:cNvSpPr>
              <p:nvPr/>
            </p:nvSpPr>
            <p:spPr bwMode="auto">
              <a:xfrm>
                <a:off x="57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12" name="Rectangle 195"/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13" name="Rectangle 196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14" name="Rectangle 197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15" name="Rectangle 198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32816" name="Rectangle 199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44" cy="144"/>
              </a:xfrm>
              <a:prstGeom prst="rect">
                <a:avLst/>
              </a:prstGeom>
              <a:solidFill>
                <a:srgbClr val="66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</p:grpSp>
      <p:sp>
        <p:nvSpPr>
          <p:cNvPr id="32799" name="Line 200"/>
          <p:cNvSpPr>
            <a:spLocks noChangeShapeType="1"/>
          </p:cNvSpPr>
          <p:nvPr/>
        </p:nvSpPr>
        <p:spPr bwMode="auto">
          <a:xfrm>
            <a:off x="1905000" y="417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201"/>
          <p:cNvSpPr>
            <a:spLocks noChangeShapeType="1"/>
          </p:cNvSpPr>
          <p:nvPr/>
        </p:nvSpPr>
        <p:spPr bwMode="auto">
          <a:xfrm flipH="1">
            <a:off x="1905000" y="4229100"/>
            <a:ext cx="457200" cy="1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801" name="AutoShape 203"/>
          <p:cNvCxnSpPr>
            <a:cxnSpLocks noChangeShapeType="1"/>
            <a:stCxn id="32817" idx="2"/>
            <a:endCxn id="32816" idx="3"/>
          </p:cNvCxnSpPr>
          <p:nvPr/>
        </p:nvCxnSpPr>
        <p:spPr bwMode="auto">
          <a:xfrm rot="16200000" flipV="1">
            <a:off x="3824288" y="4110038"/>
            <a:ext cx="85725" cy="266700"/>
          </a:xfrm>
          <a:prstGeom prst="curvedConnector4">
            <a:avLst>
              <a:gd name="adj1" fmla="val -200000"/>
              <a:gd name="adj2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2" name="Line 204"/>
          <p:cNvSpPr>
            <a:spLocks noChangeShapeType="1"/>
          </p:cNvSpPr>
          <p:nvPr/>
        </p:nvSpPr>
        <p:spPr bwMode="auto">
          <a:xfrm flipH="1">
            <a:off x="2057400" y="3371850"/>
            <a:ext cx="152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Text Box 205"/>
          <p:cNvSpPr txBox="1">
            <a:spLocks noChangeArrowheads="1"/>
          </p:cNvSpPr>
          <p:nvPr/>
        </p:nvSpPr>
        <p:spPr bwMode="auto">
          <a:xfrm>
            <a:off x="762000" y="3702844"/>
            <a:ext cx="1295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/>
              <a:t>Fvid2_stop</a:t>
            </a:r>
          </a:p>
        </p:txBody>
      </p:sp>
      <p:sp>
        <p:nvSpPr>
          <p:cNvPr id="32804" name="Line 206"/>
          <p:cNvSpPr>
            <a:spLocks noChangeShapeType="1"/>
          </p:cNvSpPr>
          <p:nvPr/>
        </p:nvSpPr>
        <p:spPr bwMode="auto">
          <a:xfrm>
            <a:off x="1828800" y="3771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805" name="AutoShape 207"/>
          <p:cNvCxnSpPr>
            <a:cxnSpLocks noChangeShapeType="1"/>
            <a:stCxn id="32828" idx="3"/>
            <a:endCxn id="32816" idx="2"/>
          </p:cNvCxnSpPr>
          <p:nvPr/>
        </p:nvCxnSpPr>
        <p:spPr bwMode="auto">
          <a:xfrm flipH="1">
            <a:off x="3619500" y="3971925"/>
            <a:ext cx="1638300" cy="314325"/>
          </a:xfrm>
          <a:prstGeom prst="curvedConnector4">
            <a:avLst>
              <a:gd name="adj1" fmla="val -13954"/>
              <a:gd name="adj2" fmla="val 1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62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400" b="0" smtClean="0">
                <a:solidFill>
                  <a:srgbClr val="FF0000"/>
                </a:solidFill>
              </a:rPr>
              <a:t>VIP Driver List Management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28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Single Channel List Layout 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3263900" y="3114675"/>
            <a:ext cx="1600200" cy="2571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Courier New" pitchFamily="49" charset="0"/>
                <a:ea typeface="MS Mincho" pitchFamily="49" charset="-128"/>
              </a:rPr>
              <a:t>Stream 1 B1 </a:t>
            </a:r>
            <a:r>
              <a:rPr lang="en-US" altLang="ja-JP" sz="600" dirty="0" err="1">
                <a:latin typeface="Courier New" pitchFamily="49" charset="0"/>
                <a:ea typeface="MS Mincho" pitchFamily="49" charset="-128"/>
              </a:rPr>
              <a:t>Luma</a:t>
            </a:r>
            <a:endParaRPr lang="en-US" altLang="ja-JP" sz="600" dirty="0">
              <a:latin typeface="Courier New" pitchFamily="49" charset="0"/>
              <a:ea typeface="MS Mincho" pitchFamily="49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Courier New" pitchFamily="49" charset="0"/>
                <a:ea typeface="MS Mincho" pitchFamily="49" charset="-128"/>
              </a:rPr>
              <a:t>Data Descriptor (Y)</a:t>
            </a:r>
            <a:endParaRPr lang="en-US" altLang="en-US" sz="600" dirty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276600" y="2628900"/>
            <a:ext cx="160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000">
                <a:latin typeface="Courier New" pitchFamily="49" charset="0"/>
                <a:ea typeface="MS Mincho" pitchFamily="49" charset="-128"/>
              </a:rPr>
              <a:t>Buffer Set 1 (Ping)</a:t>
            </a:r>
            <a:endParaRPr lang="en-US" altLang="en-US" sz="2400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3263900" y="3371850"/>
            <a:ext cx="1600200" cy="2571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Courier New" pitchFamily="49" charset="0"/>
                <a:ea typeface="MS Mincho" pitchFamily="49" charset="-128"/>
              </a:rPr>
              <a:t>Stream 1 B1 Chroma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Courier New" pitchFamily="49" charset="0"/>
                <a:ea typeface="MS Mincho" pitchFamily="49" charset="-128"/>
              </a:rPr>
              <a:t>Data Descriptor (UV)</a:t>
            </a:r>
            <a:endParaRPr lang="en-US" altLang="en-US" sz="600" dirty="0"/>
          </a:p>
        </p:txBody>
      </p:sp>
      <p:sp>
        <p:nvSpPr>
          <p:cNvPr id="34822" name="Rectangle 27"/>
          <p:cNvSpPr>
            <a:spLocks noChangeArrowheads="1"/>
          </p:cNvSpPr>
          <p:nvPr/>
        </p:nvSpPr>
        <p:spPr bwMode="auto">
          <a:xfrm>
            <a:off x="3263900" y="3600450"/>
            <a:ext cx="1600200" cy="2571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Courier New" pitchFamily="49" charset="0"/>
                <a:ea typeface="MS Mincho" pitchFamily="49" charset="-128"/>
              </a:rPr>
              <a:t>Stream 2 B1 </a:t>
            </a:r>
            <a:r>
              <a:rPr lang="en-US" altLang="ja-JP" sz="600" dirty="0" err="1">
                <a:latin typeface="Courier New" pitchFamily="49" charset="0"/>
                <a:ea typeface="MS Mincho" pitchFamily="49" charset="-128"/>
              </a:rPr>
              <a:t>Luma</a:t>
            </a:r>
            <a:endParaRPr lang="en-US" altLang="ja-JP" sz="600" dirty="0">
              <a:latin typeface="Courier New" pitchFamily="49" charset="0"/>
              <a:ea typeface="MS Mincho" pitchFamily="49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Courier New" pitchFamily="49" charset="0"/>
                <a:ea typeface="MS Mincho" pitchFamily="49" charset="-128"/>
              </a:rPr>
              <a:t>Data Descriptor (Y)</a:t>
            </a:r>
            <a:endParaRPr lang="en-US" altLang="en-US" sz="600" dirty="0"/>
          </a:p>
        </p:txBody>
      </p:sp>
      <p:sp>
        <p:nvSpPr>
          <p:cNvPr id="34823" name="Rectangle 28"/>
          <p:cNvSpPr>
            <a:spLocks noChangeArrowheads="1"/>
          </p:cNvSpPr>
          <p:nvPr/>
        </p:nvSpPr>
        <p:spPr bwMode="auto">
          <a:xfrm>
            <a:off x="3263900" y="3857625"/>
            <a:ext cx="1600200" cy="2571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Courier New" pitchFamily="49" charset="0"/>
                <a:ea typeface="MS Mincho" pitchFamily="49" charset="-128"/>
              </a:rPr>
              <a:t>Stream 2 B1 Chroma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Courier New" pitchFamily="49" charset="0"/>
                <a:ea typeface="MS Mincho" pitchFamily="49" charset="-128"/>
              </a:rPr>
              <a:t>Data Descriptor (UV)</a:t>
            </a:r>
            <a:endParaRPr lang="en-US" altLang="en-US" sz="600" dirty="0"/>
          </a:p>
        </p:txBody>
      </p:sp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333376" y="889398"/>
            <a:ext cx="8467725" cy="179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65000"/>
              </a:spcBef>
            </a:pPr>
            <a:r>
              <a:rPr lang="en-US" altLang="en-US" sz="2000" b="0" dirty="0"/>
              <a:t>Program descriptors every LC interrupt received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b="0" dirty="0"/>
              <a:t>Since post is based on VPDMA LC interrupt, the shadow descriptor gets filled in case of startup, short frames or emulation break points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b="0" dirty="0"/>
              <a:t>From 3</a:t>
            </a:r>
            <a:r>
              <a:rPr lang="en-US" altLang="en-US" sz="2000" b="0" baseline="30000" dirty="0"/>
              <a:t>rd</a:t>
            </a:r>
            <a:r>
              <a:rPr lang="en-US" altLang="en-US" sz="2000" b="0" dirty="0"/>
              <a:t> LC interrupt, this could be considered as VSYNC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84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Contd..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376" y="889398"/>
            <a:ext cx="8467725" cy="3625453"/>
          </a:xfrm>
        </p:spPr>
        <p:txBody>
          <a:bodyPr/>
          <a:lstStyle/>
          <a:p>
            <a:r>
              <a:rPr lang="en-US" altLang="en-US" sz="2400" smtClean="0"/>
              <a:t>Use List Complete (LC) Interrupt</a:t>
            </a:r>
          </a:p>
          <a:p>
            <a:pPr lvl="1"/>
            <a:r>
              <a:rPr lang="en-US" altLang="en-US" sz="2000" smtClean="0"/>
              <a:t>Acts like VSYNC interrupt since this happens after blocking descriptors are loaded except for the first two interrupts (which happens immediately)</a:t>
            </a:r>
          </a:p>
          <a:p>
            <a:pPr lvl="1"/>
            <a:r>
              <a:rPr lang="en-US" altLang="en-US" sz="2000" smtClean="0"/>
              <a:t>Driver programs the next set of buffers and move the buffer programmed two LC interrupt earlier to output buffer</a:t>
            </a:r>
          </a:p>
          <a:p>
            <a:pPr lvl="1"/>
            <a:r>
              <a:rPr lang="en-US" altLang="en-US" sz="2000" smtClean="0"/>
              <a:t>First two LC interrupts: Both descriptors gets accepted as shadow descriptor is not present for the startup</a:t>
            </a:r>
          </a:p>
          <a:p>
            <a:pPr lvl="1"/>
            <a:endParaRPr lang="en-US" altLang="en-US" sz="200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64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Single Channel: Timing Diagram</a:t>
            </a: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895600" y="10287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 flipH="1" flipV="1">
            <a:off x="3733800" y="10287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H="1" flipV="1">
            <a:off x="4572000" y="10287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 flipH="1" flipV="1">
            <a:off x="5410200" y="10287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H="1" flipV="1">
            <a:off x="6248400" y="10287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H="1" flipV="1">
            <a:off x="7086600" y="10287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436013" y="1301354"/>
            <a:ext cx="12298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Current Descriptor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451726" y="1702594"/>
            <a:ext cx="12634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Shadow Descriptor</a:t>
            </a: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451757" y="2102644"/>
            <a:ext cx="1257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Blocked Descriptor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1981200" y="1314450"/>
            <a:ext cx="17526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2286000" y="1714500"/>
            <a:ext cx="14478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2590800" y="2114550"/>
            <a:ext cx="11430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 flipH="1" flipV="1">
            <a:off x="2286000" y="10287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 flipH="1" flipV="1">
            <a:off x="2590800" y="10287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 flipH="1" flipV="1">
            <a:off x="1981200" y="8001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1675012" y="685801"/>
            <a:ext cx="4187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LC1</a:t>
            </a:r>
          </a:p>
        </p:txBody>
      </p:sp>
      <p:sp>
        <p:nvSpPr>
          <p:cNvPr id="165909" name="Line 21"/>
          <p:cNvSpPr>
            <a:spLocks noChangeShapeType="1"/>
          </p:cNvSpPr>
          <p:nvPr/>
        </p:nvSpPr>
        <p:spPr bwMode="auto">
          <a:xfrm flipH="1" flipV="1">
            <a:off x="2286000" y="742950"/>
            <a:ext cx="304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2132211" y="571501"/>
            <a:ext cx="4187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LC2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2583307" y="845344"/>
            <a:ext cx="696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VSYNC1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3186843" y="845344"/>
            <a:ext cx="9653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VSYNC2/LC3</a:t>
            </a:r>
          </a:p>
        </p:txBody>
      </p:sp>
      <p:sp>
        <p:nvSpPr>
          <p:cNvPr id="165913" name="Text Box 25"/>
          <p:cNvSpPr txBox="1">
            <a:spLocks noChangeArrowheads="1"/>
          </p:cNvSpPr>
          <p:nvPr/>
        </p:nvSpPr>
        <p:spPr bwMode="auto">
          <a:xfrm>
            <a:off x="4067905" y="845344"/>
            <a:ext cx="9653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VSYNC3/LC4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4906105" y="845344"/>
            <a:ext cx="9653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VSYNC4/LC5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744305" y="845344"/>
            <a:ext cx="9653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VSYNC5/LC6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415463" y="2616994"/>
            <a:ext cx="8835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Input Queue</a:t>
            </a:r>
          </a:p>
        </p:txBody>
      </p:sp>
      <p:sp>
        <p:nvSpPr>
          <p:cNvPr id="165917" name="Rectangle 29"/>
          <p:cNvSpPr>
            <a:spLocks noChangeArrowheads="1"/>
          </p:cNvSpPr>
          <p:nvPr/>
        </p:nvSpPr>
        <p:spPr bwMode="auto">
          <a:xfrm>
            <a:off x="1981200" y="33718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18" name="Rectangle 30"/>
          <p:cNvSpPr>
            <a:spLocks noChangeArrowheads="1"/>
          </p:cNvSpPr>
          <p:nvPr/>
        </p:nvSpPr>
        <p:spPr bwMode="auto">
          <a:xfrm>
            <a:off x="1676400" y="25146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19" name="Rectangle 31"/>
          <p:cNvSpPr>
            <a:spLocks noChangeArrowheads="1"/>
          </p:cNvSpPr>
          <p:nvPr/>
        </p:nvSpPr>
        <p:spPr bwMode="auto">
          <a:xfrm>
            <a:off x="1676400" y="26289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20" name="Rectangle 32"/>
          <p:cNvSpPr>
            <a:spLocks noChangeArrowheads="1"/>
          </p:cNvSpPr>
          <p:nvPr/>
        </p:nvSpPr>
        <p:spPr bwMode="auto">
          <a:xfrm>
            <a:off x="1676400" y="27432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21" name="Rectangle 33"/>
          <p:cNvSpPr>
            <a:spLocks noChangeArrowheads="1"/>
          </p:cNvSpPr>
          <p:nvPr/>
        </p:nvSpPr>
        <p:spPr bwMode="auto">
          <a:xfrm>
            <a:off x="1676400" y="28575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23" name="Rectangle 35"/>
          <p:cNvSpPr>
            <a:spLocks noChangeArrowheads="1"/>
          </p:cNvSpPr>
          <p:nvPr/>
        </p:nvSpPr>
        <p:spPr bwMode="auto">
          <a:xfrm>
            <a:off x="1981200" y="25146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1981200" y="26289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1981200" y="27432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1981200" y="28575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2286000" y="26289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30" name="Rectangle 42"/>
          <p:cNvSpPr>
            <a:spLocks noChangeArrowheads="1"/>
          </p:cNvSpPr>
          <p:nvPr/>
        </p:nvSpPr>
        <p:spPr bwMode="auto">
          <a:xfrm>
            <a:off x="2286000" y="27432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31" name="Rectangle 43"/>
          <p:cNvSpPr>
            <a:spLocks noChangeArrowheads="1"/>
          </p:cNvSpPr>
          <p:nvPr/>
        </p:nvSpPr>
        <p:spPr bwMode="auto">
          <a:xfrm>
            <a:off x="2286000" y="28575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34" name="Rectangle 46"/>
          <p:cNvSpPr>
            <a:spLocks noChangeArrowheads="1"/>
          </p:cNvSpPr>
          <p:nvPr/>
        </p:nvSpPr>
        <p:spPr bwMode="auto">
          <a:xfrm>
            <a:off x="2590800" y="27432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35" name="Rectangle 47"/>
          <p:cNvSpPr>
            <a:spLocks noChangeArrowheads="1"/>
          </p:cNvSpPr>
          <p:nvPr/>
        </p:nvSpPr>
        <p:spPr bwMode="auto">
          <a:xfrm>
            <a:off x="2590800" y="28575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36" name="Text Box 48"/>
          <p:cNvSpPr txBox="1">
            <a:spLocks noChangeArrowheads="1"/>
          </p:cNvSpPr>
          <p:nvPr/>
        </p:nvSpPr>
        <p:spPr bwMode="auto">
          <a:xfrm>
            <a:off x="414983" y="4045744"/>
            <a:ext cx="9829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Output Queue</a:t>
            </a:r>
          </a:p>
        </p:txBody>
      </p:sp>
      <p:sp>
        <p:nvSpPr>
          <p:cNvPr id="165937" name="Text Box 49"/>
          <p:cNvSpPr txBox="1">
            <a:spLocks noChangeArrowheads="1"/>
          </p:cNvSpPr>
          <p:nvPr/>
        </p:nvSpPr>
        <p:spPr bwMode="auto">
          <a:xfrm>
            <a:off x="392541" y="3474244"/>
            <a:ext cx="10278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Current Queue</a:t>
            </a:r>
          </a:p>
        </p:txBody>
      </p:sp>
      <p:sp>
        <p:nvSpPr>
          <p:cNvPr id="165938" name="Rectangle 50"/>
          <p:cNvSpPr>
            <a:spLocks noChangeArrowheads="1"/>
          </p:cNvSpPr>
          <p:nvPr/>
        </p:nvSpPr>
        <p:spPr bwMode="auto">
          <a:xfrm>
            <a:off x="1676400" y="24003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39" name="Rectangle 51"/>
          <p:cNvSpPr>
            <a:spLocks noChangeArrowheads="1"/>
          </p:cNvSpPr>
          <p:nvPr/>
        </p:nvSpPr>
        <p:spPr bwMode="auto">
          <a:xfrm>
            <a:off x="2286000" y="34861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40" name="Rectangle 52"/>
          <p:cNvSpPr>
            <a:spLocks noChangeArrowheads="1"/>
          </p:cNvSpPr>
          <p:nvPr/>
        </p:nvSpPr>
        <p:spPr bwMode="auto">
          <a:xfrm>
            <a:off x="2286000" y="33718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41" name="Rectangle 53"/>
          <p:cNvSpPr>
            <a:spLocks noChangeArrowheads="1"/>
          </p:cNvSpPr>
          <p:nvPr/>
        </p:nvSpPr>
        <p:spPr bwMode="auto">
          <a:xfrm>
            <a:off x="2590800" y="34861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42" name="Rectangle 54"/>
          <p:cNvSpPr>
            <a:spLocks noChangeArrowheads="1"/>
          </p:cNvSpPr>
          <p:nvPr/>
        </p:nvSpPr>
        <p:spPr bwMode="auto">
          <a:xfrm>
            <a:off x="2590800" y="33718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43" name="Rectangle 55"/>
          <p:cNvSpPr>
            <a:spLocks noChangeArrowheads="1"/>
          </p:cNvSpPr>
          <p:nvPr/>
        </p:nvSpPr>
        <p:spPr bwMode="auto">
          <a:xfrm>
            <a:off x="2590800" y="36004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44" name="Rectangle 56"/>
          <p:cNvSpPr>
            <a:spLocks noChangeArrowheads="1"/>
          </p:cNvSpPr>
          <p:nvPr/>
        </p:nvSpPr>
        <p:spPr bwMode="auto">
          <a:xfrm>
            <a:off x="3733800" y="34861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45" name="Rectangle 57"/>
          <p:cNvSpPr>
            <a:spLocks noChangeArrowheads="1"/>
          </p:cNvSpPr>
          <p:nvPr/>
        </p:nvSpPr>
        <p:spPr bwMode="auto">
          <a:xfrm>
            <a:off x="3733800" y="33718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46" name="Rectangle 58"/>
          <p:cNvSpPr>
            <a:spLocks noChangeArrowheads="1"/>
          </p:cNvSpPr>
          <p:nvPr/>
        </p:nvSpPr>
        <p:spPr bwMode="auto">
          <a:xfrm>
            <a:off x="3733800" y="36004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47" name="Rectangle 59"/>
          <p:cNvSpPr>
            <a:spLocks noChangeArrowheads="1"/>
          </p:cNvSpPr>
          <p:nvPr/>
        </p:nvSpPr>
        <p:spPr bwMode="auto">
          <a:xfrm>
            <a:off x="4572000" y="34861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48" name="Rectangle 60"/>
          <p:cNvSpPr>
            <a:spLocks noChangeArrowheads="1"/>
          </p:cNvSpPr>
          <p:nvPr/>
        </p:nvSpPr>
        <p:spPr bwMode="auto">
          <a:xfrm>
            <a:off x="4572000" y="33718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49" name="Rectangle 61"/>
          <p:cNvSpPr>
            <a:spLocks noChangeArrowheads="1"/>
          </p:cNvSpPr>
          <p:nvPr/>
        </p:nvSpPr>
        <p:spPr bwMode="auto">
          <a:xfrm>
            <a:off x="4572000" y="36004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50" name="Rectangle 62"/>
          <p:cNvSpPr>
            <a:spLocks noChangeArrowheads="1"/>
          </p:cNvSpPr>
          <p:nvPr/>
        </p:nvSpPr>
        <p:spPr bwMode="auto">
          <a:xfrm>
            <a:off x="5410200" y="34861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51" name="Rectangle 63"/>
          <p:cNvSpPr>
            <a:spLocks noChangeArrowheads="1"/>
          </p:cNvSpPr>
          <p:nvPr/>
        </p:nvSpPr>
        <p:spPr bwMode="auto">
          <a:xfrm>
            <a:off x="5410200" y="33718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52" name="Rectangle 64"/>
          <p:cNvSpPr>
            <a:spLocks noChangeArrowheads="1"/>
          </p:cNvSpPr>
          <p:nvPr/>
        </p:nvSpPr>
        <p:spPr bwMode="auto">
          <a:xfrm>
            <a:off x="5410200" y="36004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5953" name="Rectangle 65"/>
          <p:cNvSpPr>
            <a:spLocks noChangeArrowheads="1"/>
          </p:cNvSpPr>
          <p:nvPr/>
        </p:nvSpPr>
        <p:spPr bwMode="auto">
          <a:xfrm>
            <a:off x="1676400" y="29718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5954" name="Rectangle 66"/>
          <p:cNvSpPr>
            <a:spLocks noChangeArrowheads="1"/>
          </p:cNvSpPr>
          <p:nvPr/>
        </p:nvSpPr>
        <p:spPr bwMode="auto">
          <a:xfrm>
            <a:off x="1981200" y="29718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5955" name="Rectangle 67"/>
          <p:cNvSpPr>
            <a:spLocks noChangeArrowheads="1"/>
          </p:cNvSpPr>
          <p:nvPr/>
        </p:nvSpPr>
        <p:spPr bwMode="auto">
          <a:xfrm>
            <a:off x="2286000" y="29718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5956" name="Rectangle 68"/>
          <p:cNvSpPr>
            <a:spLocks noChangeArrowheads="1"/>
          </p:cNvSpPr>
          <p:nvPr/>
        </p:nvSpPr>
        <p:spPr bwMode="auto">
          <a:xfrm>
            <a:off x="2590800" y="29718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5957" name="Rectangle 69"/>
          <p:cNvSpPr>
            <a:spLocks noChangeArrowheads="1"/>
          </p:cNvSpPr>
          <p:nvPr/>
        </p:nvSpPr>
        <p:spPr bwMode="auto">
          <a:xfrm>
            <a:off x="6248400" y="34861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5958" name="Rectangle 70"/>
          <p:cNvSpPr>
            <a:spLocks noChangeArrowheads="1"/>
          </p:cNvSpPr>
          <p:nvPr/>
        </p:nvSpPr>
        <p:spPr bwMode="auto">
          <a:xfrm>
            <a:off x="6248400" y="33718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59" name="Rectangle 71"/>
          <p:cNvSpPr>
            <a:spLocks noChangeArrowheads="1"/>
          </p:cNvSpPr>
          <p:nvPr/>
        </p:nvSpPr>
        <p:spPr bwMode="auto">
          <a:xfrm>
            <a:off x="6248400" y="36004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sp>
        <p:nvSpPr>
          <p:cNvPr id="165960" name="Rectangle 72"/>
          <p:cNvSpPr>
            <a:spLocks noChangeArrowheads="1"/>
          </p:cNvSpPr>
          <p:nvPr/>
        </p:nvSpPr>
        <p:spPr bwMode="auto">
          <a:xfrm>
            <a:off x="1676400" y="30861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sp>
        <p:nvSpPr>
          <p:cNvPr id="165961" name="Rectangle 73"/>
          <p:cNvSpPr>
            <a:spLocks noChangeArrowheads="1"/>
          </p:cNvSpPr>
          <p:nvPr/>
        </p:nvSpPr>
        <p:spPr bwMode="auto">
          <a:xfrm>
            <a:off x="1981200" y="30861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sp>
        <p:nvSpPr>
          <p:cNvPr id="165962" name="Rectangle 74"/>
          <p:cNvSpPr>
            <a:spLocks noChangeArrowheads="1"/>
          </p:cNvSpPr>
          <p:nvPr/>
        </p:nvSpPr>
        <p:spPr bwMode="auto">
          <a:xfrm>
            <a:off x="2286000" y="30861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sp>
        <p:nvSpPr>
          <p:cNvPr id="165963" name="Rectangle 75"/>
          <p:cNvSpPr>
            <a:spLocks noChangeArrowheads="1"/>
          </p:cNvSpPr>
          <p:nvPr/>
        </p:nvSpPr>
        <p:spPr bwMode="auto">
          <a:xfrm>
            <a:off x="2590800" y="30861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sp>
        <p:nvSpPr>
          <p:cNvPr id="165964" name="Rectangle 76"/>
          <p:cNvSpPr>
            <a:spLocks noChangeArrowheads="1"/>
          </p:cNvSpPr>
          <p:nvPr/>
        </p:nvSpPr>
        <p:spPr bwMode="auto">
          <a:xfrm>
            <a:off x="3733800" y="131445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65" name="Rectangle 77"/>
          <p:cNvSpPr>
            <a:spLocks noChangeArrowheads="1"/>
          </p:cNvSpPr>
          <p:nvPr/>
        </p:nvSpPr>
        <p:spPr bwMode="auto">
          <a:xfrm>
            <a:off x="3733800" y="171450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66" name="Rectangle 78"/>
          <p:cNvSpPr>
            <a:spLocks noChangeArrowheads="1"/>
          </p:cNvSpPr>
          <p:nvPr/>
        </p:nvSpPr>
        <p:spPr bwMode="auto">
          <a:xfrm>
            <a:off x="4572000" y="131445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67" name="Rectangle 79"/>
          <p:cNvSpPr>
            <a:spLocks noChangeArrowheads="1"/>
          </p:cNvSpPr>
          <p:nvPr/>
        </p:nvSpPr>
        <p:spPr bwMode="auto">
          <a:xfrm>
            <a:off x="5410200" y="131445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68" name="Rectangle 80"/>
          <p:cNvSpPr>
            <a:spLocks noChangeArrowheads="1"/>
          </p:cNvSpPr>
          <p:nvPr/>
        </p:nvSpPr>
        <p:spPr bwMode="auto">
          <a:xfrm>
            <a:off x="4572000" y="171450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69" name="Rectangle 81"/>
          <p:cNvSpPr>
            <a:spLocks noChangeArrowheads="1"/>
          </p:cNvSpPr>
          <p:nvPr/>
        </p:nvSpPr>
        <p:spPr bwMode="auto">
          <a:xfrm>
            <a:off x="5410200" y="171450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70" name="Rectangle 82"/>
          <p:cNvSpPr>
            <a:spLocks noChangeArrowheads="1"/>
          </p:cNvSpPr>
          <p:nvPr/>
        </p:nvSpPr>
        <p:spPr bwMode="auto">
          <a:xfrm>
            <a:off x="3733800" y="211455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71" name="Rectangle 83"/>
          <p:cNvSpPr>
            <a:spLocks noChangeArrowheads="1"/>
          </p:cNvSpPr>
          <p:nvPr/>
        </p:nvSpPr>
        <p:spPr bwMode="auto">
          <a:xfrm>
            <a:off x="4572000" y="211455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72" name="Rectangle 84"/>
          <p:cNvSpPr>
            <a:spLocks noChangeArrowheads="1"/>
          </p:cNvSpPr>
          <p:nvPr/>
        </p:nvSpPr>
        <p:spPr bwMode="auto">
          <a:xfrm>
            <a:off x="5410200" y="211455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cxnSp>
        <p:nvCxnSpPr>
          <p:cNvPr id="165973" name="AutoShape 85"/>
          <p:cNvCxnSpPr>
            <a:cxnSpLocks noChangeShapeType="1"/>
            <a:stCxn id="165904" idx="0"/>
            <a:endCxn id="165965" idx="2"/>
          </p:cNvCxnSpPr>
          <p:nvPr/>
        </p:nvCxnSpPr>
        <p:spPr bwMode="auto">
          <a:xfrm flipV="1">
            <a:off x="3162300" y="1885950"/>
            <a:ext cx="990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74" name="AutoShape 86"/>
          <p:cNvCxnSpPr>
            <a:cxnSpLocks noChangeShapeType="1"/>
            <a:stCxn id="165970" idx="0"/>
            <a:endCxn id="165968" idx="2"/>
          </p:cNvCxnSpPr>
          <p:nvPr/>
        </p:nvCxnSpPr>
        <p:spPr bwMode="auto">
          <a:xfrm flipV="1">
            <a:off x="4152900" y="188595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75" name="AutoShape 87"/>
          <p:cNvCxnSpPr>
            <a:cxnSpLocks noChangeShapeType="1"/>
            <a:stCxn id="165971" idx="0"/>
            <a:endCxn id="165969" idx="2"/>
          </p:cNvCxnSpPr>
          <p:nvPr/>
        </p:nvCxnSpPr>
        <p:spPr bwMode="auto">
          <a:xfrm flipV="1">
            <a:off x="4991100" y="188595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76" name="AutoShape 88"/>
          <p:cNvCxnSpPr>
            <a:cxnSpLocks noChangeShapeType="1"/>
            <a:stCxn id="165903" idx="0"/>
            <a:endCxn id="165964" idx="2"/>
          </p:cNvCxnSpPr>
          <p:nvPr/>
        </p:nvCxnSpPr>
        <p:spPr bwMode="auto">
          <a:xfrm flipV="1">
            <a:off x="3009900" y="1485900"/>
            <a:ext cx="1143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77" name="AutoShape 89"/>
          <p:cNvCxnSpPr>
            <a:cxnSpLocks noChangeShapeType="1"/>
            <a:stCxn id="165965" idx="0"/>
            <a:endCxn id="165966" idx="2"/>
          </p:cNvCxnSpPr>
          <p:nvPr/>
        </p:nvCxnSpPr>
        <p:spPr bwMode="auto">
          <a:xfrm flipV="1">
            <a:off x="4152900" y="14859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78" name="AutoShape 90"/>
          <p:cNvCxnSpPr>
            <a:cxnSpLocks noChangeShapeType="1"/>
            <a:stCxn id="165968" idx="0"/>
            <a:endCxn id="165967" idx="2"/>
          </p:cNvCxnSpPr>
          <p:nvPr/>
        </p:nvCxnSpPr>
        <p:spPr bwMode="auto">
          <a:xfrm flipV="1">
            <a:off x="4991100" y="14859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979" name="Rectangle 91"/>
          <p:cNvSpPr>
            <a:spLocks noChangeArrowheads="1"/>
          </p:cNvSpPr>
          <p:nvPr/>
        </p:nvSpPr>
        <p:spPr bwMode="auto">
          <a:xfrm>
            <a:off x="6248400" y="131445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80" name="Rectangle 92"/>
          <p:cNvSpPr>
            <a:spLocks noChangeArrowheads="1"/>
          </p:cNvSpPr>
          <p:nvPr/>
        </p:nvSpPr>
        <p:spPr bwMode="auto">
          <a:xfrm>
            <a:off x="6248400" y="171450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5981" name="Rectangle 93"/>
          <p:cNvSpPr>
            <a:spLocks noChangeArrowheads="1"/>
          </p:cNvSpPr>
          <p:nvPr/>
        </p:nvSpPr>
        <p:spPr bwMode="auto">
          <a:xfrm>
            <a:off x="6248400" y="2114550"/>
            <a:ext cx="8382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cxnSp>
        <p:nvCxnSpPr>
          <p:cNvPr id="165982" name="AutoShape 94"/>
          <p:cNvCxnSpPr>
            <a:cxnSpLocks noChangeShapeType="1"/>
            <a:stCxn id="165969" idx="0"/>
            <a:endCxn id="165979" idx="2"/>
          </p:cNvCxnSpPr>
          <p:nvPr/>
        </p:nvCxnSpPr>
        <p:spPr bwMode="auto">
          <a:xfrm flipV="1">
            <a:off x="5829300" y="14859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83" name="AutoShape 95"/>
          <p:cNvCxnSpPr>
            <a:cxnSpLocks noChangeShapeType="1"/>
            <a:stCxn id="165972" idx="0"/>
            <a:endCxn id="165980" idx="2"/>
          </p:cNvCxnSpPr>
          <p:nvPr/>
        </p:nvCxnSpPr>
        <p:spPr bwMode="auto">
          <a:xfrm flipV="1">
            <a:off x="5829300" y="188595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985" name="AutoShape 97"/>
          <p:cNvSpPr>
            <a:spLocks noChangeArrowheads="1"/>
          </p:cNvSpPr>
          <p:nvPr/>
        </p:nvSpPr>
        <p:spPr bwMode="auto">
          <a:xfrm>
            <a:off x="228600" y="685800"/>
            <a:ext cx="1371600" cy="457200"/>
          </a:xfrm>
          <a:prstGeom prst="wedgeRectCallout">
            <a:avLst>
              <a:gd name="adj1" fmla="val 76273"/>
              <a:gd name="adj2" fmla="val 4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Start-up sequence, back-to-back LC interrupt occurs!!</a:t>
            </a:r>
          </a:p>
        </p:txBody>
      </p:sp>
      <p:sp>
        <p:nvSpPr>
          <p:cNvPr id="165986" name="Rectangle 98"/>
          <p:cNvSpPr>
            <a:spLocks noChangeArrowheads="1"/>
          </p:cNvSpPr>
          <p:nvPr/>
        </p:nvSpPr>
        <p:spPr bwMode="auto">
          <a:xfrm>
            <a:off x="3733800" y="39433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87" name="Rectangle 99"/>
          <p:cNvSpPr>
            <a:spLocks noChangeArrowheads="1"/>
          </p:cNvSpPr>
          <p:nvPr/>
        </p:nvSpPr>
        <p:spPr bwMode="auto">
          <a:xfrm>
            <a:off x="4572000" y="40576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88" name="Rectangle 100"/>
          <p:cNvSpPr>
            <a:spLocks noChangeArrowheads="1"/>
          </p:cNvSpPr>
          <p:nvPr/>
        </p:nvSpPr>
        <p:spPr bwMode="auto">
          <a:xfrm>
            <a:off x="4572000" y="39433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89" name="Rectangle 101"/>
          <p:cNvSpPr>
            <a:spLocks noChangeArrowheads="1"/>
          </p:cNvSpPr>
          <p:nvPr/>
        </p:nvSpPr>
        <p:spPr bwMode="auto">
          <a:xfrm>
            <a:off x="5410200" y="40576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90" name="Rectangle 102"/>
          <p:cNvSpPr>
            <a:spLocks noChangeArrowheads="1"/>
          </p:cNvSpPr>
          <p:nvPr/>
        </p:nvSpPr>
        <p:spPr bwMode="auto">
          <a:xfrm>
            <a:off x="5410200" y="39433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91" name="Rectangle 103"/>
          <p:cNvSpPr>
            <a:spLocks noChangeArrowheads="1"/>
          </p:cNvSpPr>
          <p:nvPr/>
        </p:nvSpPr>
        <p:spPr bwMode="auto">
          <a:xfrm>
            <a:off x="5410200" y="41719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92" name="Rectangle 104"/>
          <p:cNvSpPr>
            <a:spLocks noChangeArrowheads="1"/>
          </p:cNvSpPr>
          <p:nvPr/>
        </p:nvSpPr>
        <p:spPr bwMode="auto">
          <a:xfrm>
            <a:off x="6248400" y="40576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B2</a:t>
            </a:r>
          </a:p>
        </p:txBody>
      </p:sp>
      <p:sp>
        <p:nvSpPr>
          <p:cNvPr id="165993" name="Rectangle 105"/>
          <p:cNvSpPr>
            <a:spLocks noChangeArrowheads="1"/>
          </p:cNvSpPr>
          <p:nvPr/>
        </p:nvSpPr>
        <p:spPr bwMode="auto">
          <a:xfrm>
            <a:off x="6248400" y="39433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B1</a:t>
            </a:r>
          </a:p>
        </p:txBody>
      </p:sp>
      <p:sp>
        <p:nvSpPr>
          <p:cNvPr id="165994" name="Rectangle 106"/>
          <p:cNvSpPr>
            <a:spLocks noChangeArrowheads="1"/>
          </p:cNvSpPr>
          <p:nvPr/>
        </p:nvSpPr>
        <p:spPr bwMode="auto">
          <a:xfrm>
            <a:off x="6248400" y="41719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B3</a:t>
            </a:r>
          </a:p>
        </p:txBody>
      </p:sp>
      <p:sp>
        <p:nvSpPr>
          <p:cNvPr id="165995" name="Rectangle 107"/>
          <p:cNvSpPr>
            <a:spLocks noChangeArrowheads="1"/>
          </p:cNvSpPr>
          <p:nvPr/>
        </p:nvSpPr>
        <p:spPr bwMode="auto">
          <a:xfrm>
            <a:off x="6248400" y="428625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B4</a:t>
            </a:r>
          </a:p>
        </p:txBody>
      </p:sp>
      <p:sp>
        <p:nvSpPr>
          <p:cNvPr id="165996" name="Rectangle 108"/>
          <p:cNvSpPr>
            <a:spLocks noChangeArrowheads="1"/>
          </p:cNvSpPr>
          <p:nvPr/>
        </p:nvSpPr>
        <p:spPr bwMode="auto">
          <a:xfrm>
            <a:off x="3733800" y="28575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B5</a:t>
            </a:r>
          </a:p>
        </p:txBody>
      </p:sp>
      <p:sp>
        <p:nvSpPr>
          <p:cNvPr id="165997" name="Rectangle 109"/>
          <p:cNvSpPr>
            <a:spLocks noChangeArrowheads="1"/>
          </p:cNvSpPr>
          <p:nvPr/>
        </p:nvSpPr>
        <p:spPr bwMode="auto">
          <a:xfrm>
            <a:off x="3733800" y="29718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5998" name="Rectangle 110"/>
          <p:cNvSpPr>
            <a:spLocks noChangeArrowheads="1"/>
          </p:cNvSpPr>
          <p:nvPr/>
        </p:nvSpPr>
        <p:spPr bwMode="auto">
          <a:xfrm>
            <a:off x="3733800" y="30861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sp>
        <p:nvSpPr>
          <p:cNvPr id="166000" name="Rectangle 112"/>
          <p:cNvSpPr>
            <a:spLocks noChangeArrowheads="1"/>
          </p:cNvSpPr>
          <p:nvPr/>
        </p:nvSpPr>
        <p:spPr bwMode="auto">
          <a:xfrm>
            <a:off x="4572000" y="29718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B6</a:t>
            </a:r>
          </a:p>
        </p:txBody>
      </p:sp>
      <p:sp>
        <p:nvSpPr>
          <p:cNvPr id="166001" name="Rectangle 113"/>
          <p:cNvSpPr>
            <a:spLocks noChangeArrowheads="1"/>
          </p:cNvSpPr>
          <p:nvPr/>
        </p:nvSpPr>
        <p:spPr bwMode="auto">
          <a:xfrm>
            <a:off x="4572000" y="30861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sp>
        <p:nvSpPr>
          <p:cNvPr id="166003" name="Rectangle 115"/>
          <p:cNvSpPr>
            <a:spLocks noChangeArrowheads="1"/>
          </p:cNvSpPr>
          <p:nvPr/>
        </p:nvSpPr>
        <p:spPr bwMode="auto">
          <a:xfrm>
            <a:off x="5410200" y="3086100"/>
            <a:ext cx="2286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B7</a:t>
            </a:r>
          </a:p>
        </p:txBody>
      </p:sp>
      <p:cxnSp>
        <p:nvCxnSpPr>
          <p:cNvPr id="166004" name="AutoShape 116"/>
          <p:cNvCxnSpPr>
            <a:cxnSpLocks noChangeShapeType="1"/>
            <a:stCxn id="165929" idx="3"/>
            <a:endCxn id="165904" idx="2"/>
          </p:cNvCxnSpPr>
          <p:nvPr/>
        </p:nvCxnSpPr>
        <p:spPr bwMode="auto">
          <a:xfrm flipV="1">
            <a:off x="2514600" y="2286000"/>
            <a:ext cx="6477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05" name="AutoShape 117"/>
          <p:cNvCxnSpPr>
            <a:cxnSpLocks noChangeShapeType="1"/>
            <a:stCxn id="165934" idx="3"/>
            <a:endCxn id="165970" idx="2"/>
          </p:cNvCxnSpPr>
          <p:nvPr/>
        </p:nvCxnSpPr>
        <p:spPr bwMode="auto">
          <a:xfrm flipV="1">
            <a:off x="2819400" y="2286000"/>
            <a:ext cx="133350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06" name="AutoShape 118"/>
          <p:cNvCxnSpPr>
            <a:cxnSpLocks noChangeShapeType="1"/>
            <a:stCxn id="165996" idx="3"/>
            <a:endCxn id="165971" idx="2"/>
          </p:cNvCxnSpPr>
          <p:nvPr/>
        </p:nvCxnSpPr>
        <p:spPr bwMode="auto">
          <a:xfrm flipV="1">
            <a:off x="3962400" y="2286000"/>
            <a:ext cx="1028700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07" name="AutoShape 119"/>
          <p:cNvCxnSpPr>
            <a:cxnSpLocks noChangeShapeType="1"/>
            <a:stCxn id="166000" idx="3"/>
            <a:endCxn id="165972" idx="2"/>
          </p:cNvCxnSpPr>
          <p:nvPr/>
        </p:nvCxnSpPr>
        <p:spPr bwMode="auto">
          <a:xfrm flipV="1">
            <a:off x="4800600" y="2286000"/>
            <a:ext cx="10287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08" name="AutoShape 120"/>
          <p:cNvCxnSpPr>
            <a:cxnSpLocks noChangeShapeType="1"/>
            <a:stCxn id="166003" idx="3"/>
            <a:endCxn id="165981" idx="2"/>
          </p:cNvCxnSpPr>
          <p:nvPr/>
        </p:nvCxnSpPr>
        <p:spPr bwMode="auto">
          <a:xfrm flipV="1">
            <a:off x="5638800" y="2286000"/>
            <a:ext cx="1028700" cy="857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29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51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16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6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1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6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1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6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6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6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0" dur="500"/>
                                        <p:tgtEl>
                                          <p:spTgt spid="1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8" dur="500"/>
                                        <p:tgtEl>
                                          <p:spTgt spid="1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6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16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6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6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6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1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4" dur="500"/>
                                        <p:tgtEl>
                                          <p:spTgt spid="1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1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2" dur="500"/>
                                        <p:tgtEl>
                                          <p:spTgt spid="1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16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1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16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1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6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16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6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6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8" dur="500"/>
                                        <p:tgtEl>
                                          <p:spTgt spid="1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6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6" dur="500"/>
                                        <p:tgtEl>
                                          <p:spTgt spid="1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6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4" dur="500"/>
                                        <p:tgtEl>
                                          <p:spTgt spid="1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1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1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6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6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6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0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nimBg="1"/>
      <p:bldP spid="165894" grpId="0" animBg="1"/>
      <p:bldP spid="165895" grpId="0" animBg="1"/>
      <p:bldP spid="165896" grpId="0" animBg="1"/>
      <p:bldP spid="165897" grpId="0" animBg="1"/>
      <p:bldP spid="165898" grpId="0" animBg="1"/>
      <p:bldP spid="165899" grpId="0"/>
      <p:bldP spid="165900" grpId="0"/>
      <p:bldP spid="165901" grpId="0"/>
      <p:bldP spid="165902" grpId="0" animBg="1"/>
      <p:bldP spid="165903" grpId="0" animBg="1"/>
      <p:bldP spid="165904" grpId="0" animBg="1"/>
      <p:bldP spid="165905" grpId="0" animBg="1"/>
      <p:bldP spid="165906" grpId="0" animBg="1"/>
      <p:bldP spid="165907" grpId="0" animBg="1"/>
      <p:bldP spid="165908" grpId="0"/>
      <p:bldP spid="165909" grpId="0" animBg="1"/>
      <p:bldP spid="165910" grpId="0"/>
      <p:bldP spid="165911" grpId="0"/>
      <p:bldP spid="165912" grpId="0"/>
      <p:bldP spid="165913" grpId="0"/>
      <p:bldP spid="165914" grpId="0"/>
      <p:bldP spid="165915" grpId="0"/>
      <p:bldP spid="165916" grpId="0"/>
      <p:bldP spid="165917" grpId="0" animBg="1"/>
      <p:bldP spid="165918" grpId="0" animBg="1"/>
      <p:bldP spid="165919" grpId="0" animBg="1"/>
      <p:bldP spid="165920" grpId="0" animBg="1"/>
      <p:bldP spid="165921" grpId="0" animBg="1"/>
      <p:bldP spid="165923" grpId="0" animBg="1"/>
      <p:bldP spid="165924" grpId="0" animBg="1"/>
      <p:bldP spid="165925" grpId="0" animBg="1"/>
      <p:bldP spid="165926" grpId="0" animBg="1"/>
      <p:bldP spid="165929" grpId="0" animBg="1"/>
      <p:bldP spid="165930" grpId="0" animBg="1"/>
      <p:bldP spid="165931" grpId="0" animBg="1"/>
      <p:bldP spid="165934" grpId="0" animBg="1"/>
      <p:bldP spid="165935" grpId="0" animBg="1"/>
      <p:bldP spid="165936" grpId="0"/>
      <p:bldP spid="165937" grpId="0"/>
      <p:bldP spid="165938" grpId="0" animBg="1"/>
      <p:bldP spid="165939" grpId="0" animBg="1"/>
      <p:bldP spid="165940" grpId="0" animBg="1"/>
      <p:bldP spid="165941" grpId="0" animBg="1"/>
      <p:bldP spid="165942" grpId="0" animBg="1"/>
      <p:bldP spid="165943" grpId="0" animBg="1"/>
      <p:bldP spid="165944" grpId="0" animBg="1"/>
      <p:bldP spid="165945" grpId="0" animBg="1"/>
      <p:bldP spid="165946" grpId="0" animBg="1"/>
      <p:bldP spid="165947" grpId="0" animBg="1"/>
      <p:bldP spid="165948" grpId="0" animBg="1"/>
      <p:bldP spid="165949" grpId="0" animBg="1"/>
      <p:bldP spid="165950" grpId="0" animBg="1"/>
      <p:bldP spid="165951" grpId="0" animBg="1"/>
      <p:bldP spid="165952" grpId="0" animBg="1"/>
      <p:bldP spid="165953" grpId="0" animBg="1"/>
      <p:bldP spid="165954" grpId="0" animBg="1"/>
      <p:bldP spid="165955" grpId="0" animBg="1"/>
      <p:bldP spid="165956" grpId="0" animBg="1"/>
      <p:bldP spid="165957" grpId="0" animBg="1"/>
      <p:bldP spid="165958" grpId="0" animBg="1"/>
      <p:bldP spid="165959" grpId="0" animBg="1"/>
      <p:bldP spid="165960" grpId="0" animBg="1"/>
      <p:bldP spid="165961" grpId="0" animBg="1"/>
      <p:bldP spid="165962" grpId="0" animBg="1"/>
      <p:bldP spid="165963" grpId="0" animBg="1"/>
      <p:bldP spid="165964" grpId="0" animBg="1"/>
      <p:bldP spid="165965" grpId="0" animBg="1"/>
      <p:bldP spid="165966" grpId="0" animBg="1"/>
      <p:bldP spid="165967" grpId="0" animBg="1"/>
      <p:bldP spid="165968" grpId="0" animBg="1"/>
      <p:bldP spid="165969" grpId="0" animBg="1"/>
      <p:bldP spid="165970" grpId="0" animBg="1"/>
      <p:bldP spid="165971" grpId="0" animBg="1"/>
      <p:bldP spid="165972" grpId="0" animBg="1"/>
      <p:bldP spid="165979" grpId="0" animBg="1"/>
      <p:bldP spid="165980" grpId="0" animBg="1"/>
      <p:bldP spid="165981" grpId="0" animBg="1"/>
      <p:bldP spid="165985" grpId="0" animBg="1"/>
      <p:bldP spid="165986" grpId="0" animBg="1"/>
      <p:bldP spid="165987" grpId="0" animBg="1"/>
      <p:bldP spid="165988" grpId="0" animBg="1"/>
      <p:bldP spid="165989" grpId="0" animBg="1"/>
      <p:bldP spid="165990" grpId="0" animBg="1"/>
      <p:bldP spid="165991" grpId="0" animBg="1"/>
      <p:bldP spid="165992" grpId="0" animBg="1"/>
      <p:bldP spid="165993" grpId="0" animBg="1"/>
      <p:bldP spid="165994" grpId="0" animBg="1"/>
      <p:bldP spid="165995" grpId="0" animBg="1"/>
      <p:bldP spid="165996" grpId="0" animBg="1"/>
      <p:bldP spid="165997" grpId="0" animBg="1"/>
      <p:bldP spid="165998" grpId="0" animBg="1"/>
      <p:bldP spid="166000" grpId="0" animBg="1"/>
      <p:bldP spid="166001" grpId="0" animBg="1"/>
      <p:bldP spid="1660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VIP Sub-sytem Block</a:t>
            </a:r>
          </a:p>
        </p:txBody>
      </p:sp>
      <p:sp>
        <p:nvSpPr>
          <p:cNvPr id="10243" name="AutoShape 6"/>
          <p:cNvSpPr>
            <a:spLocks noChangeAspect="1" noChangeArrowheads="1"/>
          </p:cNvSpPr>
          <p:nvPr/>
        </p:nvSpPr>
        <p:spPr bwMode="auto">
          <a:xfrm>
            <a:off x="1143000" y="1114426"/>
            <a:ext cx="5486400" cy="246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2900363" y="1131094"/>
            <a:ext cx="3522662" cy="1472804"/>
          </a:xfrm>
          <a:prstGeom prst="rect">
            <a:avLst/>
          </a:prstGeom>
          <a:solidFill>
            <a:srgbClr val="C2D69B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33725" y="1666875"/>
            <a:ext cx="1028700" cy="828675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2900364" y="2675335"/>
            <a:ext cx="2892425" cy="722709"/>
          </a:xfrm>
          <a:prstGeom prst="rect">
            <a:avLst/>
          </a:prstGeom>
          <a:solidFill>
            <a:srgbClr val="4F81B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4514850" y="1666875"/>
            <a:ext cx="1028700" cy="828675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162300" y="2761060"/>
            <a:ext cx="2381250" cy="185738"/>
          </a:xfrm>
          <a:prstGeom prst="rect">
            <a:avLst/>
          </a:prstGeom>
          <a:solidFill>
            <a:srgbClr val="FBD4B4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1362076" y="1550194"/>
            <a:ext cx="1319213" cy="1357313"/>
          </a:xfrm>
          <a:prstGeom prst="rect">
            <a:avLst/>
          </a:prstGeom>
          <a:solidFill>
            <a:srgbClr val="C4BC96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2028826" y="1696641"/>
            <a:ext cx="561975" cy="282178"/>
          </a:xfrm>
          <a:prstGeom prst="rect">
            <a:avLst/>
          </a:prstGeom>
          <a:solidFill>
            <a:srgbClr val="D99594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51" name="Text Box 14"/>
          <p:cNvSpPr txBox="1">
            <a:spLocks noChangeArrowheads="1"/>
          </p:cNvSpPr>
          <p:nvPr/>
        </p:nvSpPr>
        <p:spPr bwMode="auto">
          <a:xfrm>
            <a:off x="1987550" y="1712119"/>
            <a:ext cx="654050" cy="27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CPU Host Port</a:t>
            </a:r>
            <a:endParaRPr lang="en-US" altLang="en-US" sz="1400"/>
          </a:p>
        </p:txBody>
      </p:sp>
      <p:sp>
        <p:nvSpPr>
          <p:cNvPr id="10252" name="Text Box 15"/>
          <p:cNvSpPr txBox="1">
            <a:spLocks noChangeArrowheads="1"/>
          </p:cNvSpPr>
          <p:nvPr/>
        </p:nvSpPr>
        <p:spPr bwMode="auto">
          <a:xfrm>
            <a:off x="1423988" y="1614488"/>
            <a:ext cx="652462" cy="27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OCP Slave Port</a:t>
            </a:r>
            <a:endParaRPr lang="en-US" altLang="en-US" sz="1400"/>
          </a:p>
        </p:txBody>
      </p:sp>
      <p:cxnSp>
        <p:nvCxnSpPr>
          <p:cNvPr id="10253" name="AutoShape 16"/>
          <p:cNvCxnSpPr>
            <a:cxnSpLocks noChangeShapeType="1"/>
          </p:cNvCxnSpPr>
          <p:nvPr/>
        </p:nvCxnSpPr>
        <p:spPr bwMode="auto">
          <a:xfrm>
            <a:off x="1766889" y="1850231"/>
            <a:ext cx="261937" cy="1191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Rectangle 17"/>
          <p:cNvSpPr>
            <a:spLocks noChangeArrowheads="1"/>
          </p:cNvSpPr>
          <p:nvPr/>
        </p:nvSpPr>
        <p:spPr bwMode="auto">
          <a:xfrm>
            <a:off x="2033589" y="2066925"/>
            <a:ext cx="561975" cy="282179"/>
          </a:xfrm>
          <a:prstGeom prst="rect">
            <a:avLst/>
          </a:prstGeom>
          <a:solidFill>
            <a:srgbClr val="00B05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2066926" y="2070498"/>
            <a:ext cx="574675" cy="27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Config Regs</a:t>
            </a:r>
            <a:endParaRPr lang="en-US" altLang="en-US" sz="1400"/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1423989" y="2714625"/>
            <a:ext cx="1038225" cy="1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L4 Clock Domain</a:t>
            </a:r>
            <a:endParaRPr lang="en-US" altLang="en-US" sz="1400"/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3328988" y="1934766"/>
            <a:ext cx="652462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Slice 0</a:t>
            </a:r>
            <a:endParaRPr lang="en-US" altLang="en-US" sz="1400"/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4714876" y="1925241"/>
            <a:ext cx="652463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Slice 1</a:t>
            </a:r>
            <a:endParaRPr lang="en-US" altLang="en-US" sz="1400"/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5518151" y="2311004"/>
            <a:ext cx="90487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System Clock Domain</a:t>
            </a:r>
            <a:endParaRPr lang="en-US" altLang="en-US" sz="1400"/>
          </a:p>
        </p:txBody>
      </p:sp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2900364" y="3218260"/>
            <a:ext cx="973137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L3 Clock Domain</a:t>
            </a:r>
            <a:endParaRPr lang="en-US" altLang="en-US" sz="1400"/>
          </a:p>
        </p:txBody>
      </p:sp>
      <p:cxnSp>
        <p:nvCxnSpPr>
          <p:cNvPr id="10261" name="AutoShape 24"/>
          <p:cNvCxnSpPr>
            <a:cxnSpLocks noChangeShapeType="1"/>
          </p:cNvCxnSpPr>
          <p:nvPr/>
        </p:nvCxnSpPr>
        <p:spPr bwMode="auto">
          <a:xfrm>
            <a:off x="4291013" y="2946798"/>
            <a:ext cx="4762" cy="125015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Text Box 25"/>
          <p:cNvSpPr txBox="1">
            <a:spLocks noChangeArrowheads="1"/>
          </p:cNvSpPr>
          <p:nvPr/>
        </p:nvSpPr>
        <p:spPr bwMode="auto">
          <a:xfrm>
            <a:off x="4060825" y="3071813"/>
            <a:ext cx="654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OCP Master Port 0</a:t>
            </a:r>
            <a:endParaRPr lang="en-US" altLang="en-US" sz="1400"/>
          </a:p>
        </p:txBody>
      </p:sp>
      <p:sp>
        <p:nvSpPr>
          <p:cNvPr id="10263" name="Text Box 26"/>
          <p:cNvSpPr txBox="1">
            <a:spLocks noChangeArrowheads="1"/>
          </p:cNvSpPr>
          <p:nvPr/>
        </p:nvSpPr>
        <p:spPr bwMode="auto">
          <a:xfrm>
            <a:off x="4033838" y="2778919"/>
            <a:ext cx="671512" cy="1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VPDMA</a:t>
            </a:r>
            <a:endParaRPr lang="en-US" altLang="en-US" sz="1400"/>
          </a:p>
        </p:txBody>
      </p:sp>
      <p:cxnSp>
        <p:nvCxnSpPr>
          <p:cNvPr id="10264" name="AutoShape 27"/>
          <p:cNvCxnSpPr>
            <a:cxnSpLocks noChangeShapeType="1"/>
          </p:cNvCxnSpPr>
          <p:nvPr/>
        </p:nvCxnSpPr>
        <p:spPr bwMode="auto">
          <a:xfrm>
            <a:off x="3656014" y="2495550"/>
            <a:ext cx="1587" cy="263129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28"/>
          <p:cNvCxnSpPr>
            <a:cxnSpLocks noChangeShapeType="1"/>
          </p:cNvCxnSpPr>
          <p:nvPr/>
        </p:nvCxnSpPr>
        <p:spPr bwMode="auto">
          <a:xfrm>
            <a:off x="5054600" y="2495550"/>
            <a:ext cx="0" cy="263129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6" name="Text Box 29"/>
          <p:cNvSpPr txBox="1">
            <a:spLocks noChangeArrowheads="1"/>
          </p:cNvSpPr>
          <p:nvPr/>
        </p:nvSpPr>
        <p:spPr bwMode="auto">
          <a:xfrm>
            <a:off x="3262314" y="1674019"/>
            <a:ext cx="230187" cy="1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A</a:t>
            </a:r>
            <a:endParaRPr lang="en-US" altLang="en-US" sz="1400"/>
          </a:p>
        </p:txBody>
      </p:sp>
      <p:sp>
        <p:nvSpPr>
          <p:cNvPr id="10267" name="Text Box 30"/>
          <p:cNvSpPr txBox="1">
            <a:spLocks noChangeArrowheads="1"/>
          </p:cNvSpPr>
          <p:nvPr/>
        </p:nvSpPr>
        <p:spPr bwMode="auto">
          <a:xfrm>
            <a:off x="3740150" y="1677591"/>
            <a:ext cx="228600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B</a:t>
            </a:r>
            <a:endParaRPr lang="en-US" altLang="en-US" sz="1400"/>
          </a:p>
        </p:txBody>
      </p:sp>
      <p:grpSp>
        <p:nvGrpSpPr>
          <p:cNvPr id="10268" name="Group 31"/>
          <p:cNvGrpSpPr>
            <a:grpSpLocks/>
          </p:cNvGrpSpPr>
          <p:nvPr/>
        </p:nvGrpSpPr>
        <p:grpSpPr bwMode="auto">
          <a:xfrm>
            <a:off x="2900363" y="1463279"/>
            <a:ext cx="546100" cy="210740"/>
            <a:chOff x="9069" y="6886"/>
            <a:chExt cx="860" cy="442"/>
          </a:xfrm>
        </p:grpSpPr>
        <p:cxnSp>
          <p:nvCxnSpPr>
            <p:cNvPr id="10298" name="AutoShape 32"/>
            <p:cNvCxnSpPr>
              <a:cxnSpLocks noChangeShapeType="1"/>
            </p:cNvCxnSpPr>
            <p:nvPr/>
          </p:nvCxnSpPr>
          <p:spPr bwMode="auto">
            <a:xfrm>
              <a:off x="9825" y="6944"/>
              <a:ext cx="7" cy="384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9" name="AutoShape 33"/>
            <p:cNvCxnSpPr>
              <a:cxnSpLocks noChangeShapeType="1"/>
            </p:cNvCxnSpPr>
            <p:nvPr/>
          </p:nvCxnSpPr>
          <p:spPr bwMode="auto">
            <a:xfrm flipH="1">
              <a:off x="9773" y="6960"/>
              <a:ext cx="97" cy="173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0" name="Text Box 34"/>
            <p:cNvSpPr txBox="1">
              <a:spLocks noChangeArrowheads="1"/>
            </p:cNvSpPr>
            <p:nvPr/>
          </p:nvSpPr>
          <p:spPr bwMode="auto">
            <a:xfrm>
              <a:off x="9069" y="6886"/>
              <a:ext cx="86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MS Mincho" pitchFamily="49" charset="-128"/>
                </a:rPr>
                <a:t>8/16/24</a:t>
              </a:r>
              <a:endParaRPr lang="en-US" altLang="en-US" sz="1400"/>
            </a:p>
          </p:txBody>
        </p:sp>
      </p:grpSp>
      <p:cxnSp>
        <p:nvCxnSpPr>
          <p:cNvPr id="10269" name="AutoShape 35"/>
          <p:cNvCxnSpPr>
            <a:cxnSpLocks noChangeShapeType="1"/>
          </p:cNvCxnSpPr>
          <p:nvPr/>
        </p:nvCxnSpPr>
        <p:spPr bwMode="auto">
          <a:xfrm>
            <a:off x="3868738" y="1494235"/>
            <a:ext cx="4762" cy="183356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AutoShape 36"/>
          <p:cNvCxnSpPr>
            <a:cxnSpLocks noChangeShapeType="1"/>
          </p:cNvCxnSpPr>
          <p:nvPr/>
        </p:nvCxnSpPr>
        <p:spPr bwMode="auto">
          <a:xfrm flipH="1">
            <a:off x="3835401" y="1502569"/>
            <a:ext cx="61913" cy="82154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Text Box 37"/>
          <p:cNvSpPr txBox="1">
            <a:spLocks noChangeArrowheads="1"/>
          </p:cNvSpPr>
          <p:nvPr/>
        </p:nvSpPr>
        <p:spPr bwMode="auto">
          <a:xfrm>
            <a:off x="3656013" y="1466850"/>
            <a:ext cx="277812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8</a:t>
            </a:r>
            <a:endParaRPr lang="en-US" altLang="en-US" sz="1400"/>
          </a:p>
        </p:txBody>
      </p:sp>
      <p:grpSp>
        <p:nvGrpSpPr>
          <p:cNvPr id="10272" name="Group 38"/>
          <p:cNvGrpSpPr>
            <a:grpSpLocks/>
          </p:cNvGrpSpPr>
          <p:nvPr/>
        </p:nvGrpSpPr>
        <p:grpSpPr bwMode="auto">
          <a:xfrm>
            <a:off x="4292600" y="1463279"/>
            <a:ext cx="546100" cy="210740"/>
            <a:chOff x="9069" y="6886"/>
            <a:chExt cx="860" cy="442"/>
          </a:xfrm>
        </p:grpSpPr>
        <p:cxnSp>
          <p:nvCxnSpPr>
            <p:cNvPr id="10295" name="AutoShape 39"/>
            <p:cNvCxnSpPr>
              <a:cxnSpLocks noChangeShapeType="1"/>
            </p:cNvCxnSpPr>
            <p:nvPr/>
          </p:nvCxnSpPr>
          <p:spPr bwMode="auto">
            <a:xfrm>
              <a:off x="9825" y="6944"/>
              <a:ext cx="7" cy="384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AutoShape 40"/>
            <p:cNvCxnSpPr>
              <a:cxnSpLocks noChangeShapeType="1"/>
            </p:cNvCxnSpPr>
            <p:nvPr/>
          </p:nvCxnSpPr>
          <p:spPr bwMode="auto">
            <a:xfrm flipH="1">
              <a:off x="9773" y="6960"/>
              <a:ext cx="97" cy="173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7" name="Text Box 41"/>
            <p:cNvSpPr txBox="1">
              <a:spLocks noChangeArrowheads="1"/>
            </p:cNvSpPr>
            <p:nvPr/>
          </p:nvSpPr>
          <p:spPr bwMode="auto">
            <a:xfrm>
              <a:off x="9069" y="6886"/>
              <a:ext cx="86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MS Mincho" pitchFamily="49" charset="-128"/>
                </a:rPr>
                <a:t>8/16/24</a:t>
              </a:r>
              <a:endParaRPr lang="en-US" altLang="en-US" sz="1400"/>
            </a:p>
          </p:txBody>
        </p:sp>
      </p:grpSp>
      <p:cxnSp>
        <p:nvCxnSpPr>
          <p:cNvPr id="10273" name="AutoShape 42"/>
          <p:cNvCxnSpPr>
            <a:cxnSpLocks noChangeShapeType="1"/>
          </p:cNvCxnSpPr>
          <p:nvPr/>
        </p:nvCxnSpPr>
        <p:spPr bwMode="auto">
          <a:xfrm flipH="1">
            <a:off x="5227638" y="1502569"/>
            <a:ext cx="61912" cy="82154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4" name="Text Box 43"/>
          <p:cNvSpPr txBox="1">
            <a:spLocks noChangeArrowheads="1"/>
          </p:cNvSpPr>
          <p:nvPr/>
        </p:nvSpPr>
        <p:spPr bwMode="auto">
          <a:xfrm>
            <a:off x="5048251" y="1466850"/>
            <a:ext cx="27781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8</a:t>
            </a:r>
            <a:endParaRPr lang="en-US" altLang="en-US" sz="1400"/>
          </a:p>
        </p:txBody>
      </p:sp>
      <p:cxnSp>
        <p:nvCxnSpPr>
          <p:cNvPr id="10275" name="AutoShape 44"/>
          <p:cNvCxnSpPr>
            <a:cxnSpLocks noChangeShapeType="1"/>
          </p:cNvCxnSpPr>
          <p:nvPr/>
        </p:nvCxnSpPr>
        <p:spPr bwMode="auto">
          <a:xfrm>
            <a:off x="5257801" y="1494235"/>
            <a:ext cx="4763" cy="183356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6" name="Text Box 45"/>
          <p:cNvSpPr txBox="1">
            <a:spLocks noChangeArrowheads="1"/>
          </p:cNvSpPr>
          <p:nvPr/>
        </p:nvSpPr>
        <p:spPr bwMode="auto">
          <a:xfrm>
            <a:off x="4654550" y="1674019"/>
            <a:ext cx="228600" cy="1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A</a:t>
            </a:r>
            <a:endParaRPr lang="en-US" altLang="en-US" sz="1400"/>
          </a:p>
        </p:txBody>
      </p:sp>
      <p:sp>
        <p:nvSpPr>
          <p:cNvPr id="10277" name="Text Box 46"/>
          <p:cNvSpPr txBox="1">
            <a:spLocks noChangeArrowheads="1"/>
          </p:cNvSpPr>
          <p:nvPr/>
        </p:nvSpPr>
        <p:spPr bwMode="auto">
          <a:xfrm>
            <a:off x="5132388" y="1677591"/>
            <a:ext cx="228600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B</a:t>
            </a:r>
            <a:endParaRPr lang="en-US" altLang="en-US" sz="1400"/>
          </a:p>
        </p:txBody>
      </p:sp>
      <p:sp>
        <p:nvSpPr>
          <p:cNvPr id="10278" name="Rectangle 47"/>
          <p:cNvSpPr>
            <a:spLocks noChangeArrowheads="1"/>
          </p:cNvSpPr>
          <p:nvPr/>
        </p:nvSpPr>
        <p:spPr bwMode="auto">
          <a:xfrm>
            <a:off x="2028826" y="2394347"/>
            <a:ext cx="561975" cy="280988"/>
          </a:xfrm>
          <a:prstGeom prst="rect">
            <a:avLst/>
          </a:prstGeom>
          <a:solidFill>
            <a:srgbClr val="92CDDC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79" name="Text Box 48"/>
          <p:cNvSpPr txBox="1">
            <a:spLocks noChangeArrowheads="1"/>
          </p:cNvSpPr>
          <p:nvPr/>
        </p:nvSpPr>
        <p:spPr bwMode="auto">
          <a:xfrm>
            <a:off x="1987550" y="2397919"/>
            <a:ext cx="628650" cy="27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Interrupts</a:t>
            </a:r>
            <a:endParaRPr lang="en-US" altLang="en-US" sz="1400"/>
          </a:p>
        </p:txBody>
      </p:sp>
      <p:sp>
        <p:nvSpPr>
          <p:cNvPr id="10280" name="Rectangle 49"/>
          <p:cNvSpPr>
            <a:spLocks noChangeArrowheads="1"/>
          </p:cNvSpPr>
          <p:nvPr/>
        </p:nvSpPr>
        <p:spPr bwMode="auto">
          <a:xfrm>
            <a:off x="3059113" y="1345407"/>
            <a:ext cx="646112" cy="145256"/>
          </a:xfrm>
          <a:prstGeom prst="rect">
            <a:avLst/>
          </a:prstGeom>
          <a:solidFill>
            <a:srgbClr val="7030A0">
              <a:alpha val="56078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81" name="Text Box 50"/>
          <p:cNvSpPr txBox="1">
            <a:spLocks noChangeArrowheads="1"/>
          </p:cNvSpPr>
          <p:nvPr/>
        </p:nvSpPr>
        <p:spPr bwMode="auto">
          <a:xfrm>
            <a:off x="3041650" y="1338262"/>
            <a:ext cx="84455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Repacker</a:t>
            </a:r>
            <a:endParaRPr lang="en-US" altLang="en-US" sz="1400"/>
          </a:p>
        </p:txBody>
      </p:sp>
      <p:grpSp>
        <p:nvGrpSpPr>
          <p:cNvPr id="10282" name="Group 51"/>
          <p:cNvGrpSpPr>
            <a:grpSpLocks/>
          </p:cNvGrpSpPr>
          <p:nvPr/>
        </p:nvGrpSpPr>
        <p:grpSpPr bwMode="auto">
          <a:xfrm>
            <a:off x="2900363" y="1131094"/>
            <a:ext cx="546100" cy="210741"/>
            <a:chOff x="9069" y="6886"/>
            <a:chExt cx="860" cy="442"/>
          </a:xfrm>
        </p:grpSpPr>
        <p:cxnSp>
          <p:nvCxnSpPr>
            <p:cNvPr id="10292" name="AutoShape 52"/>
            <p:cNvCxnSpPr>
              <a:cxnSpLocks noChangeShapeType="1"/>
            </p:cNvCxnSpPr>
            <p:nvPr/>
          </p:nvCxnSpPr>
          <p:spPr bwMode="auto">
            <a:xfrm>
              <a:off x="9825" y="6944"/>
              <a:ext cx="7" cy="384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3" name="AutoShape 53"/>
            <p:cNvCxnSpPr>
              <a:cxnSpLocks noChangeShapeType="1"/>
            </p:cNvCxnSpPr>
            <p:nvPr/>
          </p:nvCxnSpPr>
          <p:spPr bwMode="auto">
            <a:xfrm flipH="1">
              <a:off x="9773" y="6960"/>
              <a:ext cx="97" cy="173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4" name="Text Box 54"/>
            <p:cNvSpPr txBox="1">
              <a:spLocks noChangeArrowheads="1"/>
            </p:cNvSpPr>
            <p:nvPr/>
          </p:nvSpPr>
          <p:spPr bwMode="auto">
            <a:xfrm>
              <a:off x="9069" y="6886"/>
              <a:ext cx="86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MS Mincho" pitchFamily="49" charset="-128"/>
                </a:rPr>
                <a:t>8/16/24</a:t>
              </a:r>
              <a:endParaRPr lang="en-US" altLang="en-US" sz="1400"/>
            </a:p>
          </p:txBody>
        </p:sp>
      </p:grpSp>
      <p:sp>
        <p:nvSpPr>
          <p:cNvPr id="10283" name="Rectangle 55"/>
          <p:cNvSpPr>
            <a:spLocks noChangeArrowheads="1"/>
          </p:cNvSpPr>
          <p:nvPr/>
        </p:nvSpPr>
        <p:spPr bwMode="auto">
          <a:xfrm>
            <a:off x="4451351" y="1341835"/>
            <a:ext cx="644525" cy="145256"/>
          </a:xfrm>
          <a:prstGeom prst="rect">
            <a:avLst/>
          </a:prstGeom>
          <a:solidFill>
            <a:srgbClr val="7030A0">
              <a:alpha val="56078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0284" name="Text Box 56"/>
          <p:cNvSpPr txBox="1">
            <a:spLocks noChangeArrowheads="1"/>
          </p:cNvSpPr>
          <p:nvPr/>
        </p:nvSpPr>
        <p:spPr bwMode="auto">
          <a:xfrm>
            <a:off x="4432300" y="1314451"/>
            <a:ext cx="749300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Repacker</a:t>
            </a:r>
            <a:endParaRPr lang="en-US" altLang="en-US" sz="1400"/>
          </a:p>
        </p:txBody>
      </p:sp>
      <p:grpSp>
        <p:nvGrpSpPr>
          <p:cNvPr id="10285" name="Group 57"/>
          <p:cNvGrpSpPr>
            <a:grpSpLocks/>
          </p:cNvGrpSpPr>
          <p:nvPr/>
        </p:nvGrpSpPr>
        <p:grpSpPr bwMode="auto">
          <a:xfrm>
            <a:off x="4292600" y="1127523"/>
            <a:ext cx="546100" cy="210740"/>
            <a:chOff x="9069" y="6886"/>
            <a:chExt cx="860" cy="442"/>
          </a:xfrm>
        </p:grpSpPr>
        <p:cxnSp>
          <p:nvCxnSpPr>
            <p:cNvPr id="10289" name="AutoShape 58"/>
            <p:cNvCxnSpPr>
              <a:cxnSpLocks noChangeShapeType="1"/>
            </p:cNvCxnSpPr>
            <p:nvPr/>
          </p:nvCxnSpPr>
          <p:spPr bwMode="auto">
            <a:xfrm>
              <a:off x="9825" y="6944"/>
              <a:ext cx="7" cy="384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AutoShape 59"/>
            <p:cNvCxnSpPr>
              <a:cxnSpLocks noChangeShapeType="1"/>
            </p:cNvCxnSpPr>
            <p:nvPr/>
          </p:nvCxnSpPr>
          <p:spPr bwMode="auto">
            <a:xfrm flipH="1">
              <a:off x="9773" y="6960"/>
              <a:ext cx="97" cy="173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1" name="Text Box 60"/>
            <p:cNvSpPr txBox="1">
              <a:spLocks noChangeArrowheads="1"/>
            </p:cNvSpPr>
            <p:nvPr/>
          </p:nvSpPr>
          <p:spPr bwMode="auto">
            <a:xfrm>
              <a:off x="9069" y="6886"/>
              <a:ext cx="86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>
                  <a:ea typeface="MS Mincho" pitchFamily="49" charset="-128"/>
                </a:rPr>
                <a:t>8/16/24</a:t>
              </a:r>
              <a:endParaRPr lang="en-US" altLang="en-US" sz="1400"/>
            </a:p>
          </p:txBody>
        </p:sp>
      </p:grpSp>
      <p:sp>
        <p:nvSpPr>
          <p:cNvPr id="10286" name="Text Box 61"/>
          <p:cNvSpPr txBox="1">
            <a:spLocks noChangeArrowheads="1"/>
          </p:cNvSpPr>
          <p:nvPr/>
        </p:nvSpPr>
        <p:spPr bwMode="auto">
          <a:xfrm>
            <a:off x="4660900" y="3071813"/>
            <a:ext cx="654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800">
                <a:ea typeface="MS Mincho" pitchFamily="49" charset="-128"/>
              </a:rPr>
              <a:t>OCP Master Port 1</a:t>
            </a:r>
            <a:endParaRPr lang="en-US" altLang="en-US" sz="1400"/>
          </a:p>
        </p:txBody>
      </p:sp>
      <p:cxnSp>
        <p:nvCxnSpPr>
          <p:cNvPr id="10287" name="AutoShape 62"/>
          <p:cNvCxnSpPr>
            <a:cxnSpLocks noChangeShapeType="1"/>
          </p:cNvCxnSpPr>
          <p:nvPr/>
        </p:nvCxnSpPr>
        <p:spPr bwMode="auto">
          <a:xfrm>
            <a:off x="4862513" y="2946798"/>
            <a:ext cx="4762" cy="125015"/>
          </a:xfrm>
          <a:prstGeom prst="straightConnector1">
            <a:avLst/>
          </a:prstGeom>
          <a:noFill/>
          <a:ln w="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8" name="Slide Number Placeholder 3"/>
          <p:cNvSpPr txBox="1">
            <a:spLocks/>
          </p:cNvSpPr>
          <p:nvPr/>
        </p:nvSpPr>
        <p:spPr bwMode="auto">
          <a:xfrm>
            <a:off x="7694614" y="4529138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96CEF981-67C1-40CE-8B49-7E13D3615B99}" type="slidenum">
              <a:rPr lang="ja-JP" altLang="en-US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72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06329"/>
            <a:ext cx="7772400" cy="1102519"/>
          </a:xfrm>
        </p:spPr>
        <p:txBody>
          <a:bodyPr/>
          <a:lstStyle/>
          <a:p>
            <a:pPr algn="ctr"/>
            <a:r>
              <a:rPr lang="en-US" altLang="en-US" sz="2800" smtClean="0"/>
              <a:t>Questions?</a:t>
            </a:r>
            <a:br>
              <a:rPr lang="en-US" altLang="en-US" sz="2800" smtClean="0"/>
            </a:br>
            <a:r>
              <a:rPr lang="en-US" altLang="en-US" sz="2800" smtClean="0"/>
              <a:t>Thank You</a:t>
            </a:r>
            <a:endParaRPr lang="en-US" altLang="en-US" sz="3200" smtClean="0"/>
          </a:p>
        </p:txBody>
      </p:sp>
      <p:pic>
        <p:nvPicPr>
          <p:cNvPr id="37891" name="Picture 3" descr="MPj043955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1" y="920354"/>
            <a:ext cx="1774825" cy="199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30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49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VIP Slice Block</a:t>
            </a:r>
          </a:p>
        </p:txBody>
      </p:sp>
      <p:grpSp>
        <p:nvGrpSpPr>
          <p:cNvPr id="11267" name="Group 62"/>
          <p:cNvGrpSpPr>
            <a:grpSpLocks/>
          </p:cNvGrpSpPr>
          <p:nvPr/>
        </p:nvGrpSpPr>
        <p:grpSpPr bwMode="auto">
          <a:xfrm>
            <a:off x="2466975" y="1230065"/>
            <a:ext cx="4457700" cy="2251323"/>
            <a:chOff x="2466975" y="1640087"/>
            <a:chExt cx="4457700" cy="3001763"/>
          </a:xfrm>
        </p:grpSpPr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466975" y="1717675"/>
              <a:ext cx="4457700" cy="292417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11270" name="Rectangle 61"/>
            <p:cNvSpPr>
              <a:spLocks noChangeArrowheads="1"/>
            </p:cNvSpPr>
            <p:nvPr/>
          </p:nvSpPr>
          <p:spPr bwMode="auto">
            <a:xfrm>
              <a:off x="4166414" y="1640087"/>
              <a:ext cx="1039773" cy="615553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VIP Parser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Port A and B</a:t>
              </a:r>
            </a:p>
          </p:txBody>
        </p:sp>
        <p:sp>
          <p:nvSpPr>
            <p:cNvPr id="11271" name="Rectangle 63"/>
            <p:cNvSpPr>
              <a:spLocks noChangeArrowheads="1"/>
            </p:cNvSpPr>
            <p:nvPr/>
          </p:nvSpPr>
          <p:spPr bwMode="auto">
            <a:xfrm>
              <a:off x="4356100" y="2452688"/>
              <a:ext cx="665163" cy="23018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CSC</a:t>
              </a:r>
            </a:p>
          </p:txBody>
        </p:sp>
        <p:sp>
          <p:nvSpPr>
            <p:cNvPr id="11272" name="Rectangle 65"/>
            <p:cNvSpPr>
              <a:spLocks noChangeArrowheads="1"/>
            </p:cNvSpPr>
            <p:nvPr/>
          </p:nvSpPr>
          <p:spPr bwMode="auto">
            <a:xfrm>
              <a:off x="4356100" y="3167063"/>
              <a:ext cx="665163" cy="23018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SC</a:t>
              </a:r>
            </a:p>
          </p:txBody>
        </p:sp>
        <p:sp>
          <p:nvSpPr>
            <p:cNvPr id="11273" name="Rectangle 66"/>
            <p:cNvSpPr>
              <a:spLocks noChangeArrowheads="1"/>
            </p:cNvSpPr>
            <p:nvPr/>
          </p:nvSpPr>
          <p:spPr bwMode="auto">
            <a:xfrm>
              <a:off x="3394075" y="3748088"/>
              <a:ext cx="941388" cy="23018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CHR_DS0</a:t>
              </a:r>
            </a:p>
          </p:txBody>
        </p:sp>
        <p:sp>
          <p:nvSpPr>
            <p:cNvPr id="11274" name="Rectangle 67"/>
            <p:cNvSpPr>
              <a:spLocks noChangeArrowheads="1"/>
            </p:cNvSpPr>
            <p:nvPr/>
          </p:nvSpPr>
          <p:spPr bwMode="auto">
            <a:xfrm>
              <a:off x="5099050" y="3748088"/>
              <a:ext cx="941388" cy="23018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CHR_DS1</a:t>
              </a:r>
            </a:p>
          </p:txBody>
        </p:sp>
        <p:cxnSp>
          <p:nvCxnSpPr>
            <p:cNvPr id="11275" name="AutoShape 69"/>
            <p:cNvCxnSpPr>
              <a:cxnSpLocks noChangeShapeType="1"/>
              <a:stCxn id="11270" idx="2"/>
              <a:endCxn id="11271" idx="0"/>
            </p:cNvCxnSpPr>
            <p:nvPr/>
          </p:nvCxnSpPr>
          <p:spPr bwMode="auto">
            <a:xfrm rot="16200000" flipH="1">
              <a:off x="4588967" y="2352973"/>
              <a:ext cx="197048" cy="23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AutoShape 70"/>
            <p:cNvCxnSpPr>
              <a:cxnSpLocks noChangeShapeType="1"/>
              <a:stCxn id="11271" idx="2"/>
              <a:endCxn id="11272" idx="0"/>
            </p:cNvCxnSpPr>
            <p:nvPr/>
          </p:nvCxnSpPr>
          <p:spPr bwMode="auto">
            <a:xfrm rot="5400000">
              <a:off x="4447381" y="2924969"/>
              <a:ext cx="4841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AutoShape 71"/>
            <p:cNvCxnSpPr>
              <a:cxnSpLocks noChangeShapeType="1"/>
              <a:stCxn id="11272" idx="2"/>
              <a:endCxn id="11274" idx="0"/>
            </p:cNvCxnSpPr>
            <p:nvPr/>
          </p:nvCxnSpPr>
          <p:spPr bwMode="auto">
            <a:xfrm rot="16200000" flipH="1">
              <a:off x="4954588" y="3132137"/>
              <a:ext cx="350838" cy="881063"/>
            </a:xfrm>
            <a:prstGeom prst="bentConnector3">
              <a:avLst>
                <a:gd name="adj1" fmla="val 497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AutoShape 72"/>
            <p:cNvCxnSpPr>
              <a:cxnSpLocks noChangeShapeType="1"/>
              <a:stCxn id="11272" idx="2"/>
              <a:endCxn id="11273" idx="0"/>
            </p:cNvCxnSpPr>
            <p:nvPr/>
          </p:nvCxnSpPr>
          <p:spPr bwMode="auto">
            <a:xfrm rot="5400000">
              <a:off x="4102100" y="3160713"/>
              <a:ext cx="350838" cy="823912"/>
            </a:xfrm>
            <a:prstGeom prst="bentConnector3">
              <a:avLst>
                <a:gd name="adj1" fmla="val 497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Line 74"/>
            <p:cNvSpPr>
              <a:spLocks noChangeShapeType="1"/>
            </p:cNvSpPr>
            <p:nvPr/>
          </p:nvSpPr>
          <p:spPr bwMode="auto">
            <a:xfrm flipV="1">
              <a:off x="4429125" y="2343150"/>
              <a:ext cx="4762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0" name="Line 75"/>
            <p:cNvSpPr>
              <a:spLocks noChangeShapeType="1"/>
            </p:cNvSpPr>
            <p:nvPr/>
          </p:nvSpPr>
          <p:spPr bwMode="auto">
            <a:xfrm flipV="1">
              <a:off x="4467225" y="3000375"/>
              <a:ext cx="4762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1" name="Line 76"/>
            <p:cNvSpPr>
              <a:spLocks noChangeShapeType="1"/>
            </p:cNvSpPr>
            <p:nvPr/>
          </p:nvSpPr>
          <p:spPr bwMode="auto">
            <a:xfrm flipV="1">
              <a:off x="3571875" y="3686175"/>
              <a:ext cx="4762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2" name="Line 77"/>
            <p:cNvSpPr>
              <a:spLocks noChangeShapeType="1"/>
            </p:cNvSpPr>
            <p:nvPr/>
          </p:nvSpPr>
          <p:spPr bwMode="auto">
            <a:xfrm flipV="1">
              <a:off x="5324475" y="3667125"/>
              <a:ext cx="4762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3" name="Rectangle 78"/>
            <p:cNvSpPr>
              <a:spLocks noChangeArrowheads="1"/>
            </p:cNvSpPr>
            <p:nvPr/>
          </p:nvSpPr>
          <p:spPr bwMode="auto">
            <a:xfrm>
              <a:off x="3394075" y="4405313"/>
              <a:ext cx="941388" cy="23018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Output 0</a:t>
              </a:r>
            </a:p>
          </p:txBody>
        </p:sp>
        <p:sp>
          <p:nvSpPr>
            <p:cNvPr id="11284" name="Rectangle 79"/>
            <p:cNvSpPr>
              <a:spLocks noChangeArrowheads="1"/>
            </p:cNvSpPr>
            <p:nvPr/>
          </p:nvSpPr>
          <p:spPr bwMode="auto">
            <a:xfrm>
              <a:off x="5099050" y="4405313"/>
              <a:ext cx="941388" cy="23018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Output 1</a:t>
              </a:r>
            </a:p>
          </p:txBody>
        </p:sp>
        <p:cxnSp>
          <p:nvCxnSpPr>
            <p:cNvPr id="11285" name="AutoShape 80"/>
            <p:cNvCxnSpPr>
              <a:cxnSpLocks noChangeShapeType="1"/>
              <a:stCxn id="11273" idx="2"/>
              <a:endCxn id="11283" idx="0"/>
            </p:cNvCxnSpPr>
            <p:nvPr/>
          </p:nvCxnSpPr>
          <p:spPr bwMode="auto">
            <a:xfrm rot="5400000">
              <a:off x="3652044" y="4191794"/>
              <a:ext cx="4270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AutoShape 81"/>
            <p:cNvCxnSpPr>
              <a:cxnSpLocks noChangeShapeType="1"/>
              <a:stCxn id="11274" idx="2"/>
              <a:endCxn id="11284" idx="0"/>
            </p:cNvCxnSpPr>
            <p:nvPr/>
          </p:nvCxnSpPr>
          <p:spPr bwMode="auto">
            <a:xfrm rot="5400000">
              <a:off x="5357019" y="4191794"/>
              <a:ext cx="4270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68" name="Slide Number Placeholder 3"/>
          <p:cNvSpPr txBox="1">
            <a:spLocks/>
          </p:cNvSpPr>
          <p:nvPr/>
        </p:nvSpPr>
        <p:spPr bwMode="auto">
          <a:xfrm>
            <a:off x="7694614" y="4529138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8C86E000-DB83-43D7-B7FF-EE68637CA2DD}" type="slidenum">
              <a:rPr lang="ja-JP" altLang="en-US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45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VIP Block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871538"/>
            <a:ext cx="8248650" cy="3705225"/>
          </a:xfrm>
        </p:spPr>
        <p:txBody>
          <a:bodyPr/>
          <a:lstStyle/>
          <a:p>
            <a:r>
              <a:rPr lang="en-US" altLang="en-US" sz="2000" dirty="0"/>
              <a:t>TDA2xx/AM572x/DRA72x </a:t>
            </a:r>
            <a:r>
              <a:rPr lang="en-US" altLang="en-US" sz="2000" dirty="0" smtClean="0"/>
              <a:t>Supports 3 VIP Block with two ports Port A and Port B per slice </a:t>
            </a:r>
          </a:p>
          <a:p>
            <a:pPr lvl="1"/>
            <a:r>
              <a:rPr lang="en-US" altLang="en-US" sz="1800" dirty="0" smtClean="0"/>
              <a:t>VIP1/ VIP2 parser can operate as one 8/16/24 bit input port (Port A) or  two 8-bit ports (Port A, Port B). </a:t>
            </a:r>
          </a:p>
          <a:p>
            <a:pPr lvl="1"/>
            <a:r>
              <a:rPr lang="en-US" altLang="en-US" sz="1800" dirty="0" smtClean="0"/>
              <a:t>VIP3 parser can operate as 16 bit input port (Port A) </a:t>
            </a:r>
          </a:p>
          <a:p>
            <a:r>
              <a:rPr lang="en-US" altLang="en-US" sz="2000" dirty="0" smtClean="0"/>
              <a:t>Separate pixel clock and framing signals for each port</a:t>
            </a:r>
          </a:p>
          <a:p>
            <a:r>
              <a:rPr lang="en-US" altLang="en-US" sz="2000" dirty="0" smtClean="0"/>
              <a:t>Each VIP block has two slices : </a:t>
            </a:r>
            <a:r>
              <a:rPr lang="en-US" altLang="en-US" sz="2000" dirty="0" err="1" smtClean="0"/>
              <a:t>VIPx</a:t>
            </a:r>
            <a:r>
              <a:rPr lang="en-US" altLang="en-US" sz="2000" dirty="0" smtClean="0"/>
              <a:t> S0, </a:t>
            </a:r>
            <a:r>
              <a:rPr lang="en-US" altLang="en-US" sz="2000" dirty="0" err="1" smtClean="0"/>
              <a:t>VIPx</a:t>
            </a:r>
            <a:r>
              <a:rPr lang="en-US" altLang="en-US" sz="2000" dirty="0" smtClean="0"/>
              <a:t> S1</a:t>
            </a:r>
          </a:p>
          <a:p>
            <a:r>
              <a:rPr lang="en-US" altLang="en-US" sz="2000" dirty="0" smtClean="0"/>
              <a:t>VIP Block is used to capture video data from external video sources like video decoders or </a:t>
            </a:r>
            <a:r>
              <a:rPr lang="en-US" altLang="en-US" sz="2000" dirty="0" smtClean="0"/>
              <a:t>sensors</a:t>
            </a:r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>
              <a:buFontTx/>
              <a:buNone/>
            </a:pPr>
            <a:endParaRPr lang="en-US" altLang="en-US" sz="2000" dirty="0" smtClean="0"/>
          </a:p>
        </p:txBody>
      </p:sp>
      <p:sp>
        <p:nvSpPr>
          <p:cNvPr id="12292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22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VIP Features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871538"/>
            <a:ext cx="8248650" cy="3705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Format conversion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Inputs: YUV422I, YUV444, RGB888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Outputs: YUV422I, YUV420SP (Uses CHR_DS), YUV422SP, RGB888 (Uses CSC)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Supports optional scaling from 1/8x to 2048 pixels, only down scaling supported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Supports optional color space conversion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YUV to RGB color space conversion using CSC block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Supports optional </a:t>
            </a:r>
            <a:r>
              <a:rPr lang="en-US" altLang="en-US" dirty="0" err="1"/>
              <a:t>chroma</a:t>
            </a:r>
            <a:r>
              <a:rPr lang="en-US" altLang="en-US" dirty="0"/>
              <a:t> </a:t>
            </a:r>
            <a:r>
              <a:rPr lang="en-US" altLang="en-US" dirty="0" err="1"/>
              <a:t>downsampler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YUV422I to YUV420SP conversion using CHR_DS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Supports up to 165 MHz clock (includes blanking)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Video Interface width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8/16/24 bit mode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Combination: </a:t>
            </a:r>
            <a:r>
              <a:rPr lang="en-US" altLang="en-US" dirty="0" err="1" smtClean="0"/>
              <a:t>PortA</a:t>
            </a:r>
            <a:r>
              <a:rPr lang="en-US" altLang="en-US" dirty="0" smtClean="0"/>
              <a:t> 8-bit and </a:t>
            </a:r>
            <a:r>
              <a:rPr lang="en-US" altLang="en-US" dirty="0" err="1" smtClean="0"/>
              <a:t>PortB</a:t>
            </a:r>
            <a:r>
              <a:rPr lang="en-US" altLang="en-US" dirty="0" smtClean="0"/>
              <a:t> 8-bit or </a:t>
            </a:r>
            <a:r>
              <a:rPr lang="en-US" altLang="en-US" dirty="0" err="1" smtClean="0"/>
              <a:t>PortA</a:t>
            </a:r>
            <a:r>
              <a:rPr lang="en-US" altLang="en-US" dirty="0" smtClean="0"/>
              <a:t> 16 or 24-bit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59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Contd..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871537"/>
            <a:ext cx="8248650" cy="381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Supports Embedded (BT.656/BT.1120 16/24b, BT.656 8b) or discrete (BT.601 style) sync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Video Interface Mode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Discrete Sync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Single Channel non multiplexed mode with HSYNC and  VBLK as control signals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Single Channel non multiplexed mode with HSYNC and  VSYNC as control signals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Single Channel non multiplexed mode with AVID and VBLK as control signals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Single Channel non multiplexed mode with AVID and VSYNC as control signals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Embedded Sync</a:t>
            </a:r>
          </a:p>
          <a:p>
            <a:pPr lvl="2">
              <a:lnSpc>
                <a:spcPct val="90000"/>
              </a:lnSpc>
            </a:pPr>
            <a:r>
              <a:rPr lang="fr-FR" altLang="en-US" smtClean="0"/>
              <a:t>Single Channel non multiplexed mode</a:t>
            </a:r>
            <a:endParaRPr lang="en-US" altLang="en-US" smtClean="0"/>
          </a:p>
          <a:p>
            <a:pPr lvl="2">
              <a:lnSpc>
                <a:spcPct val="90000"/>
              </a:lnSpc>
            </a:pPr>
            <a:r>
              <a:rPr lang="en-US" altLang="en-US" smtClean="0"/>
              <a:t>Multi-Channel pixel or line multiplexed mode</a:t>
            </a:r>
            <a:endParaRPr lang="en-US" altLang="en-US" sz="180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08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VIP Interface modes</a:t>
            </a:r>
          </a:p>
        </p:txBody>
      </p:sp>
      <p:sp>
        <p:nvSpPr>
          <p:cNvPr id="15363" name="Rectangle 21"/>
          <p:cNvSpPr>
            <a:spLocks noChangeArrowheads="1"/>
          </p:cNvSpPr>
          <p:nvPr/>
        </p:nvSpPr>
        <p:spPr bwMode="auto">
          <a:xfrm>
            <a:off x="152400" y="2294335"/>
            <a:ext cx="807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DS : Single Channel non multiplexed mode with HSYNC and VBLK as control signals</a:t>
            </a: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aphicFrame>
        <p:nvGraphicFramePr>
          <p:cNvPr id="15365" name="Object 1"/>
          <p:cNvGraphicFramePr>
            <a:graphicFrameLocks noChangeAspect="1"/>
          </p:cNvGraphicFramePr>
          <p:nvPr/>
        </p:nvGraphicFramePr>
        <p:xfrm>
          <a:off x="609600" y="914400"/>
          <a:ext cx="5486400" cy="109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Picture" r:id="rId3" imgW="6273694" imgH="1668829" progId="Word.Picture.8">
                  <p:embed/>
                </p:oleObj>
              </mc:Choice>
              <mc:Fallback>
                <p:oleObj name="Picture" r:id="rId3" imgW="6273694" imgH="166882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5486400" cy="1092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24"/>
          <p:cNvSpPr>
            <a:spLocks noChangeArrowheads="1"/>
          </p:cNvSpPr>
          <p:nvPr/>
        </p:nvSpPr>
        <p:spPr bwMode="auto">
          <a:xfrm>
            <a:off x="304800" y="4298157"/>
            <a:ext cx="807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DS :Single Channel non multiplexed mode with HSYNC and VSYNC as control signals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aphicFrame>
        <p:nvGraphicFramePr>
          <p:cNvPr id="15368" name="Object 3"/>
          <p:cNvGraphicFramePr>
            <a:graphicFrameLocks noChangeAspect="1"/>
          </p:cNvGraphicFramePr>
          <p:nvPr/>
        </p:nvGraphicFramePr>
        <p:xfrm>
          <a:off x="609600" y="3043238"/>
          <a:ext cx="5486400" cy="109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icture" r:id="rId5" imgW="6273694" imgH="1668829" progId="Word.Picture.8">
                  <p:embed/>
                </p:oleObj>
              </mc:Choice>
              <mc:Fallback>
                <p:oleObj name="Picture" r:id="rId5" imgW="6273694" imgH="166882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3238"/>
                        <a:ext cx="5486400" cy="1092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6172200" y="971550"/>
            <a:ext cx="2667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Active lines captured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All pixels in line captured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Frame Start: VBLK high to low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Line start: HSYNC low to high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6172200" y="2920603"/>
            <a:ext cx="2667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US" altLang="en-US" sz="1200" dirty="0"/>
              <a:t>All lines captured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US" altLang="en-US" sz="1200" dirty="0"/>
              <a:t>All pixels in line captured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US" altLang="en-US" sz="1200" dirty="0"/>
              <a:t>Frame Start: VSYNC low to high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US" altLang="en-US" sz="1200" dirty="0"/>
              <a:t>Line start: HSYNC low to high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228600" y="2743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Contd..</a:t>
            </a:r>
          </a:p>
        </p:txBody>
      </p:sp>
      <p:sp>
        <p:nvSpPr>
          <p:cNvPr id="16387" name="Rectangle 21"/>
          <p:cNvSpPr>
            <a:spLocks noChangeArrowheads="1"/>
          </p:cNvSpPr>
          <p:nvPr/>
        </p:nvSpPr>
        <p:spPr bwMode="auto">
          <a:xfrm>
            <a:off x="152400" y="2400300"/>
            <a:ext cx="807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DS : Single Channel non multiplexed mode with AVID and VBLK as control signals</a:t>
            </a: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89" name="Rectangle 24"/>
          <p:cNvSpPr>
            <a:spLocks noChangeArrowheads="1"/>
          </p:cNvSpPr>
          <p:nvPr/>
        </p:nvSpPr>
        <p:spPr bwMode="auto">
          <a:xfrm>
            <a:off x="304800" y="4412457"/>
            <a:ext cx="807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DS : Single Channel non multiplexed mode with AVID and VSYNC as control signals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aphicFrame>
        <p:nvGraphicFramePr>
          <p:cNvPr id="16392" name="Object 4"/>
          <p:cNvGraphicFramePr>
            <a:graphicFrameLocks noChangeAspect="1"/>
          </p:cNvGraphicFramePr>
          <p:nvPr/>
        </p:nvGraphicFramePr>
        <p:xfrm>
          <a:off x="457200" y="3157538"/>
          <a:ext cx="5486400" cy="109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Picture" r:id="rId3" imgW="6273694" imgH="1668829" progId="Word.Picture.8">
                  <p:embed/>
                </p:oleObj>
              </mc:Choice>
              <mc:Fallback>
                <p:oleObj name="Picture" r:id="rId3" imgW="6273694" imgH="166882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57538"/>
                        <a:ext cx="5486400" cy="1092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4479634" y="-153888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aphicFrame>
        <p:nvGraphicFramePr>
          <p:cNvPr id="16394" name="Object 6"/>
          <p:cNvGraphicFramePr>
            <a:graphicFrameLocks noChangeAspect="1"/>
          </p:cNvGraphicFramePr>
          <p:nvPr/>
        </p:nvGraphicFramePr>
        <p:xfrm>
          <a:off x="457200" y="1085850"/>
          <a:ext cx="5486400" cy="109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Picture" r:id="rId5" imgW="6273694" imgH="1668829" progId="Word.Picture.8">
                  <p:embed/>
                </p:oleObj>
              </mc:Choice>
              <mc:Fallback>
                <p:oleObj name="Picture" r:id="rId5" imgW="6273694" imgH="166882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85850"/>
                        <a:ext cx="5486400" cy="1092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6172200" y="971550"/>
            <a:ext cx="2667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Active lines captured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Active pixels in line captured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Frame Start: VBLK high to low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Line start: ACTVID low to high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28600" y="2743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6172200" y="2920603"/>
            <a:ext cx="2667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All lines captured which has ACTVID high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Active pixels in line captured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Frame Start: VSYNC low to high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Line start: ACTVID low to high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 bwMode="auto">
          <a:xfrm>
            <a:off x="7694614" y="4572001"/>
            <a:ext cx="1081087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700">
                <a:solidFill>
                  <a:srgbClr val="000000"/>
                </a:solidFill>
                <a:ea typeface="ＭＳ Ｐゴシック" pitchFamily="34" charset="-128"/>
              </a:defRPr>
            </a:lvl1pPr>
          </a:lstStyle>
          <a:p>
            <a:fld id="{07242A18-CA20-4851-B99A-C995EF323422}" type="slidenum">
              <a:rPr lang="ja-JP" altLang="en-US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34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1693</Words>
  <Application>Microsoft Office PowerPoint</Application>
  <PresentationFormat>On-screen Show (16:9)</PresentationFormat>
  <Paragraphs>504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FinalPowerpoint</vt:lpstr>
      <vt:lpstr>Picture</vt:lpstr>
      <vt:lpstr>VIP Overview (Video Input Port)</vt:lpstr>
      <vt:lpstr>Agenda</vt:lpstr>
      <vt:lpstr>VIP Sub-sytem Block</vt:lpstr>
      <vt:lpstr>VIP Slice Block</vt:lpstr>
      <vt:lpstr>VIP Block</vt:lpstr>
      <vt:lpstr>VIP Features</vt:lpstr>
      <vt:lpstr>Contd..</vt:lpstr>
      <vt:lpstr>VIP Interface modes</vt:lpstr>
      <vt:lpstr>Contd..</vt:lpstr>
      <vt:lpstr>Contd</vt:lpstr>
      <vt:lpstr>SC Features</vt:lpstr>
      <vt:lpstr>SC Block</vt:lpstr>
      <vt:lpstr>CSC Features</vt:lpstr>
      <vt:lpstr>CHR_DS Features</vt:lpstr>
      <vt:lpstr>VIP Slice Detailed Block Diagram</vt:lpstr>
      <vt:lpstr>Example Single Channel RGB / YUV422 Capture</vt:lpstr>
      <vt:lpstr>VIP Driver Overview (based on FVID2 Interface)</vt:lpstr>
      <vt:lpstr>FVID2 Interface</vt:lpstr>
      <vt:lpstr>Typical Application Flow</vt:lpstr>
      <vt:lpstr>Queue Element Flow Diagram</vt:lpstr>
      <vt:lpstr>Buffer Capture Modes</vt:lpstr>
      <vt:lpstr>Contd..</vt:lpstr>
      <vt:lpstr>Frame Drop Mode Buffer Flow</vt:lpstr>
      <vt:lpstr>Last Frame Repeat Mode Buffer Flow</vt:lpstr>
      <vt:lpstr>Circular Frame Repeat Mode Buffer Flow</vt:lpstr>
      <vt:lpstr>VIP Driver List Management</vt:lpstr>
      <vt:lpstr>Single Channel List Layout </vt:lpstr>
      <vt:lpstr>Contd..</vt:lpstr>
      <vt:lpstr>Single Channel: Timing Diagram</vt:lpstr>
      <vt:lpstr>Questions? Thank You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x0153534</cp:lastModifiedBy>
  <cp:revision>149</cp:revision>
  <dcterms:created xsi:type="dcterms:W3CDTF">2007-12-19T20:51:45Z</dcterms:created>
  <dcterms:modified xsi:type="dcterms:W3CDTF">2017-03-09T13:00:30Z</dcterms:modified>
</cp:coreProperties>
</file>