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87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5143500" type="screen16x9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85362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666253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47146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5" autoAdjust="0"/>
    <p:restoredTop sz="94598" autoAdjust="0"/>
  </p:normalViewPr>
  <p:slideViewPr>
    <p:cSldViewPr snapToGrid="0">
      <p:cViewPr>
        <p:scale>
          <a:sx n="150" d="100"/>
          <a:sy n="150" d="100"/>
        </p:scale>
        <p:origin x="-840" y="-192"/>
      </p:cViewPr>
      <p:guideLst>
        <p:guide orient="horz" pos="162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74638" y="1108075"/>
            <a:ext cx="9845676" cy="5538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854" y="7016308"/>
            <a:ext cx="7436693" cy="664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5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362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253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146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FE180D-642E-40EC-8FAB-DB1E804861CE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0895" indent="0">
              <a:buNone/>
              <a:defRPr sz="2300"/>
            </a:lvl2pPr>
            <a:lvl3pPr marL="761790" indent="0">
              <a:buNone/>
              <a:defRPr sz="2000"/>
            </a:lvl3pPr>
            <a:lvl4pPr marL="1142683" indent="0">
              <a:buNone/>
              <a:defRPr sz="1700"/>
            </a:lvl4pPr>
            <a:lvl5pPr marL="1523573" indent="0">
              <a:buNone/>
              <a:defRPr sz="1700"/>
            </a:lvl5pPr>
            <a:lvl6pPr marL="1904467" indent="0">
              <a:buNone/>
              <a:defRPr sz="1700"/>
            </a:lvl6pPr>
            <a:lvl7pPr marL="2285362" indent="0">
              <a:buNone/>
              <a:defRPr sz="1700"/>
            </a:lvl7pPr>
            <a:lvl8pPr marL="2666253" indent="0">
              <a:buNone/>
              <a:defRPr sz="1700"/>
            </a:lvl8pPr>
            <a:lvl9pPr marL="3047146" indent="0">
              <a:buNone/>
              <a:defRPr sz="1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07157"/>
            <a:ext cx="2141537" cy="430172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8917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3376" y="889397"/>
            <a:ext cx="8467725" cy="35194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37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8917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6" y="889397"/>
            <a:ext cx="4157663" cy="3519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7"/>
            <a:ext cx="4157662" cy="3519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5600" y="4529138"/>
            <a:ext cx="2133600" cy="1547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F916ABE-B6BC-407E-A013-9C1EBA48A887}" type="datetime3">
              <a:rPr lang="en-US"/>
              <a:pPr/>
              <a:t>9 March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14675" y="4529138"/>
            <a:ext cx="2895600" cy="1547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Platform Support Products (PSP), TII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42100" y="4529138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C4FDF298-1210-4F47-A8B0-F7800D20E6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571E-02C7-4909-A943-092A83DD3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298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7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3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0895" indent="0">
              <a:buNone/>
              <a:defRPr sz="1500"/>
            </a:lvl2pPr>
            <a:lvl3pPr marL="761790" indent="0">
              <a:buNone/>
              <a:defRPr sz="1300"/>
            </a:lvl3pPr>
            <a:lvl4pPr marL="1142683" indent="0">
              <a:buNone/>
              <a:defRPr sz="1200"/>
            </a:lvl4pPr>
            <a:lvl5pPr marL="1523573" indent="0">
              <a:buNone/>
              <a:defRPr sz="1200"/>
            </a:lvl5pPr>
            <a:lvl6pPr marL="1904467" indent="0">
              <a:buNone/>
              <a:defRPr sz="1200"/>
            </a:lvl6pPr>
            <a:lvl7pPr marL="2285362" indent="0">
              <a:buNone/>
              <a:defRPr sz="1200"/>
            </a:lvl7pPr>
            <a:lvl8pPr marL="2666253" indent="0">
              <a:buNone/>
              <a:defRPr sz="1200"/>
            </a:lvl8pPr>
            <a:lvl9pPr marL="304714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2"/>
            <a:ext cx="2133600" cy="15478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89398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1910" y="4743450"/>
            <a:ext cx="874014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3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23" r:id="rId15"/>
    <p:sldLayoutId id="214748372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95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90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8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7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24" indent="-189124" algn="l" rtl="0" eaLnBrk="0" fontAlgn="base" hangingPunct="0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63" indent="-194416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30" indent="-137548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68" indent="-194416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46" indent="-144163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41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336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230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124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95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9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8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7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67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2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25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146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5"/>
            <a:ext cx="8458200" cy="1512094"/>
          </a:xfrm>
        </p:spPr>
        <p:txBody>
          <a:bodyPr/>
          <a:lstStyle/>
          <a:p>
            <a:pPr algn="ctr"/>
            <a:r>
              <a:rPr lang="en-US" sz="3600" b="0" dirty="0"/>
              <a:t>VPE Overview</a:t>
            </a:r>
            <a:br>
              <a:rPr lang="en-US" sz="3600" b="0" dirty="0"/>
            </a:br>
            <a:r>
              <a:rPr lang="en-US" sz="3600" b="0" dirty="0"/>
              <a:t>(Video Processing Engine)</a:t>
            </a:r>
            <a:endParaRPr lang="en-US" dirty="0" smtClean="0"/>
          </a:p>
        </p:txBody>
      </p:sp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C375017-C7E1-491B-8F33-96536A9B7535}" type="slidenum"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pPr/>
              <a:t>1</a:t>
            </a:fld>
            <a:endParaRPr lang="en-US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6863" y="3330178"/>
            <a:ext cx="8458200" cy="698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5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9th March 2017</a:t>
            </a:r>
            <a:endParaRPr lang="en-US" sz="1600" b="1" dirty="0">
              <a:solidFill>
                <a:schemeClr val="tx2"/>
              </a:solidFill>
            </a:endParaRPr>
          </a:p>
          <a:p>
            <a:pPr eaLnBrk="0" hangingPunct="0">
              <a:lnSpc>
                <a:spcPct val="85000"/>
              </a:lnSpc>
            </a:pPr>
            <a:r>
              <a:rPr lang="en-US" sz="1600" b="1" dirty="0">
                <a:solidFill>
                  <a:schemeClr val="tx2"/>
                </a:solidFill>
              </a:rPr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20954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Descriptors/List</a:t>
            </a:r>
          </a:p>
        </p:txBody>
      </p:sp>
      <p:sp>
        <p:nvSpPr>
          <p:cNvPr id="506883" name="Rectangle 3"/>
          <p:cNvSpPr>
            <a:spLocks noChangeArrowheads="1"/>
          </p:cNvSpPr>
          <p:nvPr/>
        </p:nvSpPr>
        <p:spPr bwMode="auto">
          <a:xfrm>
            <a:off x="0" y="211919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169863" y="921544"/>
            <a:ext cx="8261350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</p:txBody>
      </p:sp>
      <p:sp>
        <p:nvSpPr>
          <p:cNvPr id="506885" name="Rectangle 5"/>
          <p:cNvSpPr>
            <a:spLocks noChangeArrowheads="1"/>
          </p:cNvSpPr>
          <p:nvPr/>
        </p:nvSpPr>
        <p:spPr bwMode="auto">
          <a:xfrm>
            <a:off x="322263" y="692944"/>
            <a:ext cx="8261350" cy="37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914400" lvl="1" indent="-457200">
              <a:spcBef>
                <a:spcPct val="20000"/>
              </a:spcBef>
            </a:pPr>
            <a:endParaRPr lang="en-US" sz="1400"/>
          </a:p>
        </p:txBody>
      </p:sp>
      <p:sp>
        <p:nvSpPr>
          <p:cNvPr id="506886" name="Rectangle 6"/>
          <p:cNvSpPr>
            <a:spLocks noChangeArrowheads="1"/>
          </p:cNvSpPr>
          <p:nvPr/>
        </p:nvSpPr>
        <p:spPr bwMode="auto">
          <a:xfrm>
            <a:off x="398463" y="692944"/>
            <a:ext cx="8261350" cy="37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9124" indent="-189124" eaLnBrk="0" hangingPunct="0">
              <a:spcBef>
                <a:spcPts val="667"/>
              </a:spcBef>
              <a:buFontTx/>
              <a:buChar char="•"/>
            </a:pPr>
            <a:r>
              <a:rPr lang="en-US" sz="1600" dirty="0">
                <a:latin typeface="+mn-lt"/>
              </a:rPr>
              <a:t>Crux of VPDMA programming is descriptors.</a:t>
            </a:r>
          </a:p>
          <a:p>
            <a:pPr marL="189124" indent="-189124" eaLnBrk="0" hangingPunct="0">
              <a:spcBef>
                <a:spcPts val="667"/>
              </a:spcBef>
              <a:buFontTx/>
              <a:buChar char="•"/>
            </a:pPr>
            <a:r>
              <a:rPr lang="en-US" sz="1600" dirty="0">
                <a:latin typeface="+mn-lt"/>
              </a:rPr>
              <a:t>Descriptors defines how data will be transferred through different channel. In other words, channel is described through a Data Transfer descriptor.</a:t>
            </a:r>
          </a:p>
          <a:p>
            <a:pPr marL="189124" indent="-189124" eaLnBrk="0" hangingPunct="0">
              <a:spcBef>
                <a:spcPts val="667"/>
              </a:spcBef>
              <a:buFontTx/>
              <a:buChar char="•"/>
            </a:pPr>
            <a:r>
              <a:rPr lang="en-US" sz="1600" dirty="0">
                <a:latin typeface="+mn-lt"/>
              </a:rPr>
              <a:t>The client that the channel is mapped to interprets the information in the descriptor to perform the requested data transfer.</a:t>
            </a:r>
          </a:p>
          <a:p>
            <a:pPr marL="189124" indent="-189124" eaLnBrk="0" hangingPunct="0">
              <a:spcBef>
                <a:spcPts val="667"/>
              </a:spcBef>
              <a:buFontTx/>
              <a:buChar char="•"/>
            </a:pPr>
            <a:r>
              <a:rPr lang="en-US" sz="1600" dirty="0">
                <a:latin typeface="+mn-lt"/>
              </a:rPr>
              <a:t>List is a group of descriptors that makes up a set of DMA transfers that need to be completed.</a:t>
            </a:r>
          </a:p>
          <a:p>
            <a:pPr marL="189124" indent="-189124" eaLnBrk="0" hangingPunct="0">
              <a:spcBef>
                <a:spcPts val="667"/>
              </a:spcBef>
              <a:buFontTx/>
              <a:buChar char="•"/>
            </a:pPr>
            <a:r>
              <a:rPr lang="en-US" sz="1600" dirty="0">
                <a:latin typeface="+mn-lt"/>
              </a:rPr>
              <a:t>List can contain any kind of descriptor without limitation and be of any size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1800" b="0" dirty="0"/>
          </a:p>
        </p:txBody>
      </p:sp>
      <p:sp>
        <p:nvSpPr>
          <p:cNvPr id="506887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931864" y="3173810"/>
            <a:ext cx="7434262" cy="1365647"/>
            <a:chOff x="931864" y="2913460"/>
            <a:chExt cx="7434262" cy="1365647"/>
          </a:xfrm>
        </p:grpSpPr>
        <p:sp>
          <p:nvSpPr>
            <p:cNvPr id="506888" name="Rectangle 8"/>
            <p:cNvSpPr>
              <a:spLocks noChangeArrowheads="1"/>
            </p:cNvSpPr>
            <p:nvPr/>
          </p:nvSpPr>
          <p:spPr bwMode="auto">
            <a:xfrm>
              <a:off x="931864" y="2913460"/>
              <a:ext cx="1514475" cy="22740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ja-JP" sz="1000" dirty="0">
                  <a:ea typeface="MS Mincho" pitchFamily="49" charset="-128"/>
                </a:rPr>
                <a:t>Descriptor 1</a:t>
              </a:r>
              <a:endParaRPr lang="en-US" sz="1000" b="1" dirty="0"/>
            </a:p>
          </p:txBody>
        </p:sp>
        <p:sp>
          <p:nvSpPr>
            <p:cNvPr id="506889" name="Rectangle 9"/>
            <p:cNvSpPr>
              <a:spLocks noChangeArrowheads="1"/>
            </p:cNvSpPr>
            <p:nvPr/>
          </p:nvSpPr>
          <p:spPr bwMode="auto">
            <a:xfrm>
              <a:off x="5027613" y="3140869"/>
              <a:ext cx="1517650" cy="22741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ja-JP" sz="1000" dirty="0">
                  <a:ea typeface="MS PGothic" pitchFamily="34" charset="-128"/>
                </a:rPr>
                <a:t>Descriptor 2</a:t>
              </a:r>
              <a:endParaRPr lang="en-US" sz="1000" dirty="0"/>
            </a:p>
          </p:txBody>
        </p:sp>
        <p:sp>
          <p:nvSpPr>
            <p:cNvPr id="506890" name="Rectangle 10"/>
            <p:cNvSpPr>
              <a:spLocks noChangeArrowheads="1"/>
            </p:cNvSpPr>
            <p:nvPr/>
          </p:nvSpPr>
          <p:spPr bwMode="auto">
            <a:xfrm>
              <a:off x="5027613" y="2913460"/>
              <a:ext cx="1517650" cy="22740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ja-JP" sz="1000">
                  <a:ea typeface="MS PGothic" pitchFamily="34" charset="-128"/>
                </a:rPr>
                <a:t>Descriptor 1</a:t>
              </a:r>
              <a:endParaRPr lang="en-US" sz="1000"/>
            </a:p>
          </p:txBody>
        </p:sp>
        <p:sp>
          <p:nvSpPr>
            <p:cNvPr id="506891" name="Rectangle 11"/>
            <p:cNvSpPr>
              <a:spLocks noChangeArrowheads="1"/>
            </p:cNvSpPr>
            <p:nvPr/>
          </p:nvSpPr>
          <p:spPr bwMode="auto">
            <a:xfrm>
              <a:off x="5027613" y="3368279"/>
              <a:ext cx="1517650" cy="22740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ja-JP" sz="1000">
                  <a:ea typeface="MS PGothic" pitchFamily="34" charset="-128"/>
                </a:rPr>
                <a:t>Descriptor 3</a:t>
              </a:r>
              <a:endParaRPr lang="en-US" sz="1000"/>
            </a:p>
          </p:txBody>
        </p:sp>
        <p:sp>
          <p:nvSpPr>
            <p:cNvPr id="506892" name="Rectangle 12"/>
            <p:cNvSpPr>
              <a:spLocks noChangeArrowheads="1"/>
            </p:cNvSpPr>
            <p:nvPr/>
          </p:nvSpPr>
          <p:spPr bwMode="auto">
            <a:xfrm>
              <a:off x="5027613" y="3824288"/>
              <a:ext cx="1517650" cy="22741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ja-JP" sz="1000">
                  <a:ea typeface="MS PGothic" pitchFamily="34" charset="-128"/>
                </a:rPr>
                <a:t>Descriptor 5</a:t>
              </a:r>
              <a:endParaRPr lang="en-US" sz="1000"/>
            </a:p>
          </p:txBody>
        </p:sp>
        <p:sp>
          <p:nvSpPr>
            <p:cNvPr id="506893" name="Rectangle 13"/>
            <p:cNvSpPr>
              <a:spLocks noChangeArrowheads="1"/>
            </p:cNvSpPr>
            <p:nvPr/>
          </p:nvSpPr>
          <p:spPr bwMode="auto">
            <a:xfrm>
              <a:off x="5027613" y="3595688"/>
              <a:ext cx="1517650" cy="22741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ja-JP" sz="1000">
                  <a:ea typeface="MS PGothic" pitchFamily="34" charset="-128"/>
                </a:rPr>
                <a:t>Descriptor 4</a:t>
              </a:r>
              <a:endParaRPr lang="en-US" sz="1000"/>
            </a:p>
          </p:txBody>
        </p:sp>
        <p:sp>
          <p:nvSpPr>
            <p:cNvPr id="506894" name="Rectangle 14"/>
            <p:cNvSpPr>
              <a:spLocks noChangeArrowheads="1"/>
            </p:cNvSpPr>
            <p:nvPr/>
          </p:nvSpPr>
          <p:spPr bwMode="auto">
            <a:xfrm>
              <a:off x="5027613" y="4051697"/>
              <a:ext cx="1517650" cy="22740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ja-JP" sz="1000">
                  <a:ea typeface="MS PGothic" pitchFamily="34" charset="-128"/>
                </a:rPr>
                <a:t>Descriptor 6</a:t>
              </a:r>
              <a:endParaRPr lang="en-US" sz="1000"/>
            </a:p>
          </p:txBody>
        </p:sp>
        <p:sp>
          <p:nvSpPr>
            <p:cNvPr id="506895" name="AutoShape 15"/>
            <p:cNvSpPr>
              <a:spLocks/>
            </p:cNvSpPr>
            <p:nvPr/>
          </p:nvSpPr>
          <p:spPr bwMode="auto">
            <a:xfrm>
              <a:off x="6772276" y="2913460"/>
              <a:ext cx="455613" cy="1365647"/>
            </a:xfrm>
            <a:prstGeom prst="rightBrace">
              <a:avLst>
                <a:gd name="adj1" fmla="val 333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96" name="Text Box 16"/>
            <p:cNvSpPr txBox="1">
              <a:spLocks noChangeArrowheads="1"/>
            </p:cNvSpPr>
            <p:nvPr/>
          </p:nvSpPr>
          <p:spPr bwMode="auto">
            <a:xfrm>
              <a:off x="7380289" y="3311128"/>
              <a:ext cx="9858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List</a:t>
              </a:r>
            </a:p>
          </p:txBody>
        </p:sp>
      </p:grpSp>
      <p:sp>
        <p:nvSpPr>
          <p:cNvPr id="19" name="Slide Number Placeholder 3"/>
          <p:cNvSpPr txBox="1">
            <a:spLocks/>
          </p:cNvSpPr>
          <p:nvPr/>
        </p:nvSpPr>
        <p:spPr>
          <a:xfrm>
            <a:off x="6642100" y="4529137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DC375017-C7E1-491B-8F33-96536A9B7535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VPDMA operates</a:t>
            </a:r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0" y="211919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169863" y="921544"/>
            <a:ext cx="8261350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22263" y="692944"/>
            <a:ext cx="8261350" cy="37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914400" lvl="1" indent="-457200">
              <a:spcBef>
                <a:spcPct val="20000"/>
              </a:spcBef>
            </a:pPr>
            <a:endParaRPr lang="en-US" sz="1400"/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474663" y="750094"/>
            <a:ext cx="8261350" cy="37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9124" indent="-189124" eaLnBrk="0" hangingPunct="0">
              <a:spcBef>
                <a:spcPts val="667"/>
              </a:spcBef>
              <a:buFontTx/>
              <a:buChar char="•"/>
            </a:pPr>
            <a:r>
              <a:rPr lang="en-US" sz="1600" dirty="0">
                <a:latin typeface="+mn-lt"/>
              </a:rPr>
              <a:t>The VPDMA Controller works on lists of descriptors.</a:t>
            </a:r>
          </a:p>
          <a:p>
            <a:pPr marL="189124" indent="-189124" eaLnBrk="0" hangingPunct="0">
              <a:spcBef>
                <a:spcPts val="667"/>
              </a:spcBef>
              <a:buFontTx/>
              <a:buChar char="•"/>
            </a:pPr>
            <a:r>
              <a:rPr lang="en-US" sz="1600" dirty="0">
                <a:latin typeface="+mn-lt"/>
              </a:rPr>
              <a:t>CPU creates the lists of descriptors in DDR in the order it wants them executed</a:t>
            </a:r>
          </a:p>
          <a:p>
            <a:pPr marL="189124" indent="-189124" eaLnBrk="0" hangingPunct="0">
              <a:spcBef>
                <a:spcPts val="667"/>
              </a:spcBef>
              <a:buFontTx/>
              <a:buChar char="•"/>
            </a:pPr>
            <a:r>
              <a:rPr lang="en-US" sz="1600" dirty="0">
                <a:latin typeface="+mn-lt"/>
              </a:rPr>
              <a:t>CPU then writes the location of the list to the LIST_ADDR register, followed by writing the size, type of list and list number to the LIST_ATTR register and post list</a:t>
            </a:r>
          </a:p>
          <a:p>
            <a:pPr marL="189124" indent="-189124" eaLnBrk="0" hangingPunct="0">
              <a:spcBef>
                <a:spcPts val="667"/>
              </a:spcBef>
              <a:buFontTx/>
              <a:buChar char="•"/>
            </a:pPr>
            <a:r>
              <a:rPr lang="en-US" sz="1600" dirty="0">
                <a:latin typeface="+mn-lt"/>
              </a:rPr>
              <a:t>The List Manager module of VPDMA (manages different lists) will then schedule a DMA transfer to pull in the portion of the list that it can store in internal VPDMA memory</a:t>
            </a:r>
          </a:p>
          <a:p>
            <a:pPr marL="189124" indent="-189124" eaLnBrk="0" hangingPunct="0">
              <a:spcBef>
                <a:spcPts val="667"/>
              </a:spcBef>
              <a:buFontTx/>
              <a:buChar char="•"/>
            </a:pPr>
            <a:r>
              <a:rPr lang="en-US" sz="1600" dirty="0">
                <a:latin typeface="+mn-lt"/>
              </a:rPr>
              <a:t>List Manager will sequentially process descriptors in the list and does data transfer</a:t>
            </a:r>
          </a:p>
        </p:txBody>
      </p:sp>
      <p:sp>
        <p:nvSpPr>
          <p:cNvPr id="399367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642100" y="4529137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DC375017-C7E1-491B-8F33-96536A9B7535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0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Contd..</a:t>
            </a:r>
          </a:p>
        </p:txBody>
      </p:sp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0" y="211919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169863" y="921544"/>
            <a:ext cx="8261350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</p:txBody>
      </p:sp>
      <p:sp>
        <p:nvSpPr>
          <p:cNvPr id="402437" name="Rectangle 5"/>
          <p:cNvSpPr>
            <a:spLocks noChangeArrowheads="1"/>
          </p:cNvSpPr>
          <p:nvPr/>
        </p:nvSpPr>
        <p:spPr bwMode="auto">
          <a:xfrm>
            <a:off x="322263" y="692944"/>
            <a:ext cx="8261350" cy="37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914400" lvl="1" indent="-457200">
              <a:spcBef>
                <a:spcPct val="20000"/>
              </a:spcBef>
            </a:pPr>
            <a:endParaRPr lang="en-US" sz="1400"/>
          </a:p>
        </p:txBody>
      </p:sp>
      <p:sp>
        <p:nvSpPr>
          <p:cNvPr id="402438" name="Rectangle 6"/>
          <p:cNvSpPr>
            <a:spLocks noChangeArrowheads="1"/>
          </p:cNvSpPr>
          <p:nvPr/>
        </p:nvSpPr>
        <p:spPr bwMode="auto">
          <a:xfrm>
            <a:off x="474663" y="750094"/>
            <a:ext cx="8261350" cy="37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9124" indent="-189124" eaLnBrk="0" hangingPunct="0">
              <a:spcBef>
                <a:spcPts val="667"/>
              </a:spcBef>
              <a:buFontTx/>
              <a:buChar char="•"/>
            </a:pPr>
            <a:r>
              <a:rPr lang="en-US" sz="1600" dirty="0">
                <a:latin typeface="+mn-lt"/>
              </a:rPr>
              <a:t>Data transfer could be initiated by list. Each List represents data descriptors.</a:t>
            </a:r>
          </a:p>
          <a:p>
            <a:pPr marL="189124" indent="-189124" eaLnBrk="0" hangingPunct="0">
              <a:spcBef>
                <a:spcPts val="667"/>
              </a:spcBef>
              <a:buFontTx/>
              <a:buChar char="•"/>
            </a:pPr>
            <a:r>
              <a:rPr lang="en-US" sz="1600" dirty="0">
                <a:latin typeface="+mn-lt"/>
              </a:rPr>
              <a:t>VPE supports maximum up to 8 lists but there is no restriction on the size of each list.</a:t>
            </a:r>
          </a:p>
          <a:p>
            <a:pPr marL="189124" indent="-189124" eaLnBrk="0" hangingPunct="0">
              <a:spcBef>
                <a:spcPts val="667"/>
              </a:spcBef>
              <a:buFontTx/>
              <a:buChar char="•"/>
            </a:pPr>
            <a:r>
              <a:rPr lang="en-US" sz="1600" dirty="0">
                <a:latin typeface="+mn-lt"/>
              </a:rPr>
              <a:t>A Data Transfer Descriptor will be removed from the list when the resource specified by the Channel field is free. If the Channel is not free when the list reaches a data transfer descriptor then the list will stall until the current transfer on the channel has completed</a:t>
            </a:r>
          </a:p>
          <a:p>
            <a:pPr marL="533400" indent="-533400">
              <a:spcBef>
                <a:spcPct val="20000"/>
              </a:spcBef>
            </a:pPr>
            <a:endParaRPr lang="en-US" sz="1800" b="0" dirty="0"/>
          </a:p>
        </p:txBody>
      </p:sp>
      <p:sp>
        <p:nvSpPr>
          <p:cNvPr id="402439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2440" name="Rectangle 8"/>
          <p:cNvSpPr>
            <a:spLocks noChangeArrowheads="1"/>
          </p:cNvSpPr>
          <p:nvPr/>
        </p:nvSpPr>
        <p:spPr bwMode="auto">
          <a:xfrm>
            <a:off x="5027613" y="3140869"/>
            <a:ext cx="1517650" cy="22741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000">
                <a:ea typeface="MS PGothic" pitchFamily="34" charset="-128"/>
              </a:rPr>
              <a:t>DD DEI Frame 2</a:t>
            </a:r>
            <a:endParaRPr lang="en-US" sz="1000"/>
          </a:p>
        </p:txBody>
      </p:sp>
      <p:sp>
        <p:nvSpPr>
          <p:cNvPr id="402441" name="Rectangle 9"/>
          <p:cNvSpPr>
            <a:spLocks noChangeArrowheads="1"/>
          </p:cNvSpPr>
          <p:nvPr/>
        </p:nvSpPr>
        <p:spPr bwMode="auto">
          <a:xfrm>
            <a:off x="5027613" y="2913460"/>
            <a:ext cx="1517650" cy="227409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000">
                <a:ea typeface="MS PGothic" pitchFamily="34" charset="-128"/>
              </a:rPr>
              <a:t>DD DEI Frame 1</a:t>
            </a:r>
            <a:endParaRPr lang="en-US" sz="1000"/>
          </a:p>
        </p:txBody>
      </p:sp>
      <p:sp>
        <p:nvSpPr>
          <p:cNvPr id="402442" name="Rectangle 10"/>
          <p:cNvSpPr>
            <a:spLocks noChangeArrowheads="1"/>
          </p:cNvSpPr>
          <p:nvPr/>
        </p:nvSpPr>
        <p:spPr bwMode="auto">
          <a:xfrm>
            <a:off x="5027613" y="3368279"/>
            <a:ext cx="1517650" cy="227409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000">
                <a:ea typeface="MS PGothic" pitchFamily="34" charset="-128"/>
              </a:rPr>
              <a:t>DD DEI Frame 3</a:t>
            </a:r>
            <a:endParaRPr lang="en-US" sz="1000"/>
          </a:p>
        </p:txBody>
      </p:sp>
      <p:sp>
        <p:nvSpPr>
          <p:cNvPr id="402444" name="Rectangle 12"/>
          <p:cNvSpPr>
            <a:spLocks noChangeArrowheads="1"/>
          </p:cNvSpPr>
          <p:nvPr/>
        </p:nvSpPr>
        <p:spPr bwMode="auto">
          <a:xfrm>
            <a:off x="5027613" y="3595688"/>
            <a:ext cx="1517650" cy="22741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000">
                <a:ea typeface="MS PGothic" pitchFamily="34" charset="-128"/>
              </a:rPr>
              <a:t>DD DEI Frame 4</a:t>
            </a:r>
            <a:endParaRPr lang="en-US" sz="1000"/>
          </a:p>
        </p:txBody>
      </p:sp>
      <p:sp>
        <p:nvSpPr>
          <p:cNvPr id="402447" name="Line 15"/>
          <p:cNvSpPr>
            <a:spLocks noChangeShapeType="1"/>
          </p:cNvSpPr>
          <p:nvPr/>
        </p:nvSpPr>
        <p:spPr bwMode="auto">
          <a:xfrm flipH="1">
            <a:off x="6545264" y="2913460"/>
            <a:ext cx="1138237" cy="3417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448" name="Rectangle 16"/>
          <p:cNvSpPr>
            <a:spLocks noChangeArrowheads="1"/>
          </p:cNvSpPr>
          <p:nvPr/>
        </p:nvSpPr>
        <p:spPr bwMode="auto">
          <a:xfrm>
            <a:off x="7683500" y="2571750"/>
            <a:ext cx="1138238" cy="68341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List will stall at 2</a:t>
            </a:r>
            <a:r>
              <a:rPr lang="en-US" sz="1000" baseline="30000"/>
              <a:t>nd</a:t>
            </a:r>
            <a:r>
              <a:rPr lang="en-US" sz="1000"/>
              <a:t> </a:t>
            </a:r>
          </a:p>
          <a:p>
            <a:pPr algn="ctr"/>
            <a:r>
              <a:rPr lang="en-US" sz="1000"/>
              <a:t>data descriptor till </a:t>
            </a:r>
          </a:p>
          <a:p>
            <a:pPr algn="ctr"/>
            <a:r>
              <a:rPr lang="en-US" sz="1000"/>
              <a:t>First Frame 1Data </a:t>
            </a:r>
          </a:p>
          <a:p>
            <a:pPr algn="ctr"/>
            <a:r>
              <a:rPr lang="en-US" sz="1000"/>
              <a:t>descriptor (DD) is </a:t>
            </a:r>
          </a:p>
          <a:p>
            <a:pPr algn="ctr"/>
            <a:r>
              <a:rPr lang="en-US" sz="1000"/>
              <a:t>completed.</a:t>
            </a:r>
          </a:p>
        </p:txBody>
      </p:sp>
      <p:sp>
        <p:nvSpPr>
          <p:cNvPr id="402449" name="Text Box 17"/>
          <p:cNvSpPr txBox="1">
            <a:spLocks noChangeArrowheads="1"/>
          </p:cNvSpPr>
          <p:nvPr/>
        </p:nvSpPr>
        <p:spPr bwMode="auto">
          <a:xfrm>
            <a:off x="6772275" y="3596878"/>
            <a:ext cx="1898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02450" name="Text Box 18"/>
          <p:cNvSpPr txBox="1">
            <a:spLocks noChangeArrowheads="1"/>
          </p:cNvSpPr>
          <p:nvPr/>
        </p:nvSpPr>
        <p:spPr bwMode="auto">
          <a:xfrm>
            <a:off x="6697664" y="3539729"/>
            <a:ext cx="2047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DD DEI – Data Descriptor for De-interlacer</a:t>
            </a:r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6642100" y="4529137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DC375017-C7E1-491B-8F33-96536A9B7535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3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Descriptors Contd..</a:t>
            </a:r>
          </a:p>
        </p:txBody>
      </p:sp>
      <p:sp>
        <p:nvSpPr>
          <p:cNvPr id="401411" name="Rectangle 3"/>
          <p:cNvSpPr>
            <a:spLocks noChangeArrowheads="1"/>
          </p:cNvSpPr>
          <p:nvPr/>
        </p:nvSpPr>
        <p:spPr bwMode="auto">
          <a:xfrm>
            <a:off x="0" y="211919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169863" y="921544"/>
            <a:ext cx="8261350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322263" y="692944"/>
            <a:ext cx="8261350" cy="37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914400" lvl="1" indent="-457200">
              <a:spcBef>
                <a:spcPct val="20000"/>
              </a:spcBef>
            </a:pPr>
            <a:endParaRPr lang="en-US" sz="1400"/>
          </a:p>
        </p:txBody>
      </p:sp>
      <p:sp>
        <p:nvSpPr>
          <p:cNvPr id="401414" name="Rectangle 6"/>
          <p:cNvSpPr>
            <a:spLocks noChangeArrowheads="1"/>
          </p:cNvSpPr>
          <p:nvPr/>
        </p:nvSpPr>
        <p:spPr bwMode="auto">
          <a:xfrm>
            <a:off x="474663" y="750094"/>
            <a:ext cx="8261350" cy="37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9124" indent="-189124" eaLnBrk="0" hangingPunct="0">
              <a:spcBef>
                <a:spcPts val="667"/>
              </a:spcBef>
              <a:buFontTx/>
              <a:buChar char="•"/>
            </a:pPr>
            <a:r>
              <a:rPr lang="en-US" sz="1600" dirty="0">
                <a:latin typeface="+mn-lt"/>
              </a:rPr>
              <a:t>There three kinds of descriptors which could be programmed in the list.</a:t>
            </a:r>
          </a:p>
          <a:p>
            <a:pPr marL="478763" lvl="1" indent="-194416" eaLnBrk="0" hangingPunct="0">
              <a:spcBef>
                <a:spcPct val="20000"/>
              </a:spcBef>
              <a:buFontTx/>
              <a:buChar char="–"/>
            </a:pPr>
            <a:r>
              <a:rPr lang="en-US" sz="1200" dirty="0">
                <a:latin typeface="+mn-lt"/>
              </a:rPr>
              <a:t>Data Transfer Descriptor – describes video data transfer</a:t>
            </a:r>
          </a:p>
          <a:p>
            <a:pPr marL="478763" lvl="1" indent="-194416" eaLnBrk="0" hangingPunct="0">
              <a:spcBef>
                <a:spcPct val="20000"/>
              </a:spcBef>
              <a:buFontTx/>
              <a:buChar char="–"/>
            </a:pPr>
            <a:r>
              <a:rPr lang="en-US" sz="1200" dirty="0">
                <a:latin typeface="+mn-lt"/>
              </a:rPr>
              <a:t>Configurations Descriptor – Used for set up client configuration like scalar configuration for scaling ratio, crop window etc</a:t>
            </a:r>
          </a:p>
          <a:p>
            <a:pPr marL="478763" lvl="1" indent="-194416" eaLnBrk="0" hangingPunct="0">
              <a:spcBef>
                <a:spcPct val="20000"/>
              </a:spcBef>
              <a:buFontTx/>
              <a:buChar char="–"/>
            </a:pPr>
            <a:r>
              <a:rPr lang="en-US" sz="1200" dirty="0">
                <a:latin typeface="+mn-lt"/>
              </a:rPr>
              <a:t>Control Descriptor – Used in list to give control commands to list manager like wait till transfer is complete before initiating next transfer etc</a:t>
            </a:r>
          </a:p>
          <a:p>
            <a:pPr marL="533400" indent="-533400">
              <a:spcBef>
                <a:spcPct val="20000"/>
              </a:spcBef>
            </a:pPr>
            <a:endParaRPr lang="en-US" sz="2400" b="0" dirty="0"/>
          </a:p>
        </p:txBody>
      </p:sp>
      <p:sp>
        <p:nvSpPr>
          <p:cNvPr id="401415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642100" y="4529137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DC375017-C7E1-491B-8F33-96536A9B7535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Programming Difference with VPDMA</a:t>
            </a:r>
            <a:endParaRPr lang="en-US" dirty="0"/>
          </a:p>
        </p:txBody>
      </p:sp>
      <p:sp>
        <p:nvSpPr>
          <p:cNvPr id="466947" name="Rectangle 3"/>
          <p:cNvSpPr>
            <a:spLocks noChangeArrowheads="1"/>
          </p:cNvSpPr>
          <p:nvPr/>
        </p:nvSpPr>
        <p:spPr bwMode="auto">
          <a:xfrm>
            <a:off x="0" y="211919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6948" name="Rectangle 4"/>
          <p:cNvSpPr>
            <a:spLocks noChangeArrowheads="1"/>
          </p:cNvSpPr>
          <p:nvPr/>
        </p:nvSpPr>
        <p:spPr bwMode="auto">
          <a:xfrm>
            <a:off x="322263" y="636985"/>
            <a:ext cx="8261350" cy="37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914400" lvl="1" indent="-457200">
              <a:spcBef>
                <a:spcPct val="20000"/>
              </a:spcBef>
            </a:pPr>
            <a:endParaRPr lang="en-US" sz="1400"/>
          </a:p>
        </p:txBody>
      </p:sp>
      <p:sp>
        <p:nvSpPr>
          <p:cNvPr id="466949" name="Rectangle 5"/>
          <p:cNvSpPr>
            <a:spLocks noChangeArrowheads="1"/>
          </p:cNvSpPr>
          <p:nvPr/>
        </p:nvSpPr>
        <p:spPr bwMode="auto">
          <a:xfrm>
            <a:off x="246064" y="1138569"/>
            <a:ext cx="4173537" cy="267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 algn="ctr">
              <a:spcBef>
                <a:spcPct val="20000"/>
              </a:spcBef>
            </a:pPr>
            <a:r>
              <a:rPr lang="en-US" sz="1600" u="sng" dirty="0"/>
              <a:t>Register based programming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1600" dirty="0"/>
              <a:t>Program </a:t>
            </a:r>
            <a:r>
              <a:rPr lang="en-US" sz="1600" dirty="0" smtClean="0"/>
              <a:t>hardware parameters </a:t>
            </a:r>
            <a:r>
              <a:rPr lang="en-US" sz="1600" dirty="0"/>
              <a:t>in the </a:t>
            </a:r>
            <a:r>
              <a:rPr lang="en-US" sz="1600" dirty="0" smtClean="0"/>
              <a:t>registers</a:t>
            </a:r>
            <a:endParaRPr lang="en-US" sz="1600" dirty="0"/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1600" dirty="0"/>
              <a:t>Program destination buff address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1600" dirty="0"/>
              <a:t>Program source buff address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1600" dirty="0"/>
              <a:t>Enable interrupt generation after completion of </a:t>
            </a:r>
            <a:r>
              <a:rPr lang="en-US" sz="1600" dirty="0" smtClean="0"/>
              <a:t>operation</a:t>
            </a:r>
            <a:endParaRPr lang="en-US" sz="1600" dirty="0"/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1600" dirty="0"/>
              <a:t>Trigger </a:t>
            </a:r>
            <a:r>
              <a:rPr lang="en-US" sz="1600" dirty="0" smtClean="0"/>
              <a:t>h/w</a:t>
            </a:r>
            <a:endParaRPr lang="en-US" sz="1600" dirty="0"/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1600" dirty="0"/>
              <a:t>Wait for </a:t>
            </a:r>
            <a:r>
              <a:rPr lang="en-US" sz="1600" dirty="0" smtClean="0"/>
              <a:t>interrupt</a:t>
            </a:r>
            <a:endParaRPr lang="en-US" sz="1600" dirty="0"/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endParaRPr lang="en-US" dirty="0"/>
          </a:p>
        </p:txBody>
      </p:sp>
      <p:sp>
        <p:nvSpPr>
          <p:cNvPr id="466950" name="Rectangle 6"/>
          <p:cNvSpPr>
            <a:spLocks noChangeArrowheads="1"/>
          </p:cNvSpPr>
          <p:nvPr/>
        </p:nvSpPr>
        <p:spPr bwMode="auto">
          <a:xfrm>
            <a:off x="5103814" y="1138569"/>
            <a:ext cx="3963987" cy="267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 algn="ctr">
              <a:spcBef>
                <a:spcPct val="20000"/>
              </a:spcBef>
            </a:pPr>
            <a:r>
              <a:rPr lang="en-US" sz="1600" u="sng" dirty="0"/>
              <a:t>Descriptor based programming</a:t>
            </a:r>
          </a:p>
          <a:p>
            <a:pPr marL="914400" lvl="1" indent="-457200">
              <a:spcBef>
                <a:spcPct val="20000"/>
              </a:spcBef>
              <a:buFontTx/>
              <a:buAutoNum type="arabicPeriod"/>
            </a:pPr>
            <a:r>
              <a:rPr lang="en-US" sz="1600" dirty="0"/>
              <a:t>Program </a:t>
            </a:r>
            <a:r>
              <a:rPr lang="en-US" sz="1600" dirty="0" err="1"/>
              <a:t>config</a:t>
            </a:r>
            <a:r>
              <a:rPr lang="en-US" sz="1600" dirty="0"/>
              <a:t> Descriptor for scalar parameters</a:t>
            </a:r>
          </a:p>
          <a:p>
            <a:pPr marL="914400" lvl="1" indent="-457200">
              <a:spcBef>
                <a:spcPct val="20000"/>
              </a:spcBef>
              <a:buFontTx/>
              <a:buAutoNum type="arabicPeriod"/>
            </a:pPr>
            <a:r>
              <a:rPr lang="en-US" sz="1600" dirty="0"/>
              <a:t>Program DD for destination</a:t>
            </a:r>
          </a:p>
          <a:p>
            <a:pPr marL="914400" lvl="1" indent="-457200">
              <a:spcBef>
                <a:spcPct val="20000"/>
              </a:spcBef>
              <a:buFontTx/>
              <a:buAutoNum type="arabicPeriod"/>
            </a:pPr>
            <a:r>
              <a:rPr lang="en-US" sz="1600" dirty="0"/>
              <a:t>Program DD for source</a:t>
            </a:r>
          </a:p>
          <a:p>
            <a:pPr marL="914400" lvl="1" indent="-457200">
              <a:spcBef>
                <a:spcPct val="20000"/>
              </a:spcBef>
              <a:buFontTx/>
              <a:buAutoNum type="arabicPeriod"/>
            </a:pPr>
            <a:r>
              <a:rPr lang="en-US" sz="1600" dirty="0"/>
              <a:t>Program SI control descriptor for interrupt</a:t>
            </a:r>
          </a:p>
          <a:p>
            <a:pPr marL="914400" lvl="1" indent="-457200">
              <a:spcBef>
                <a:spcPct val="20000"/>
              </a:spcBef>
              <a:buFontTx/>
              <a:buAutoNum type="arabicPeriod"/>
            </a:pPr>
            <a:r>
              <a:rPr lang="en-US" sz="1600" dirty="0"/>
              <a:t>Post </a:t>
            </a:r>
            <a:r>
              <a:rPr lang="en-US" sz="1600" dirty="0" smtClean="0"/>
              <a:t>list</a:t>
            </a:r>
            <a:endParaRPr lang="en-US" sz="1600" dirty="0"/>
          </a:p>
          <a:p>
            <a:pPr marL="914400" lvl="1" indent="-457200">
              <a:spcBef>
                <a:spcPct val="20000"/>
              </a:spcBef>
              <a:buFontTx/>
              <a:buAutoNum type="arabicPeriod"/>
            </a:pPr>
            <a:r>
              <a:rPr lang="en-US" sz="1600" dirty="0"/>
              <a:t>Wait for </a:t>
            </a:r>
            <a:r>
              <a:rPr lang="en-US" sz="1600" dirty="0" smtClean="0"/>
              <a:t>interrupt</a:t>
            </a:r>
            <a:endParaRPr lang="en-US" sz="1600" dirty="0"/>
          </a:p>
        </p:txBody>
      </p:sp>
      <p:sp>
        <p:nvSpPr>
          <p:cNvPr id="466951" name="Line 7"/>
          <p:cNvSpPr>
            <a:spLocks noChangeShapeType="1"/>
          </p:cNvSpPr>
          <p:nvPr/>
        </p:nvSpPr>
        <p:spPr bwMode="auto">
          <a:xfrm>
            <a:off x="4724400" y="1081419"/>
            <a:ext cx="0" cy="2675334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4792" y="3867593"/>
            <a:ext cx="8027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main advantage with descriptor based programming is that reconfiguring the hardware register (say for another context) takes very minimal CPU cycles as these are already pre-programmed and kept in the memory per context</a:t>
            </a:r>
            <a:endParaRPr lang="en-US" sz="1600" dirty="0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6642100" y="4529137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DC375017-C7E1-491B-8F33-96536A9B7535}" type="slidenum">
              <a:rPr lang="en-US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Descriptor Layout</a:t>
            </a:r>
            <a:endParaRPr lang="en-US" dirty="0"/>
          </a:p>
        </p:txBody>
      </p:sp>
      <p:sp>
        <p:nvSpPr>
          <p:cNvPr id="467971" name="Rectangle 3"/>
          <p:cNvSpPr>
            <a:spLocks noChangeArrowheads="1"/>
          </p:cNvSpPr>
          <p:nvPr/>
        </p:nvSpPr>
        <p:spPr bwMode="auto">
          <a:xfrm>
            <a:off x="0" y="211919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7972" name="Rectangle 4"/>
          <p:cNvSpPr>
            <a:spLocks noChangeArrowheads="1"/>
          </p:cNvSpPr>
          <p:nvPr/>
        </p:nvSpPr>
        <p:spPr bwMode="auto">
          <a:xfrm>
            <a:off x="169863" y="864394"/>
            <a:ext cx="8261350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</p:txBody>
      </p:sp>
      <p:sp>
        <p:nvSpPr>
          <p:cNvPr id="467973" name="Rectangle 5"/>
          <p:cNvSpPr>
            <a:spLocks noChangeArrowheads="1"/>
          </p:cNvSpPr>
          <p:nvPr/>
        </p:nvSpPr>
        <p:spPr bwMode="auto">
          <a:xfrm>
            <a:off x="322263" y="636985"/>
            <a:ext cx="8261350" cy="37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914400" lvl="1" indent="-457200">
              <a:spcBef>
                <a:spcPct val="20000"/>
              </a:spcBef>
            </a:pPr>
            <a:endParaRPr lang="en-US" sz="1400"/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473075" y="750094"/>
            <a:ext cx="8261350" cy="37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9124" indent="-189124" eaLnBrk="0" hangingPunct="0">
              <a:spcBef>
                <a:spcPts val="667"/>
              </a:spcBef>
              <a:buFontTx/>
              <a:buChar char="•"/>
            </a:pPr>
            <a:r>
              <a:rPr lang="en-US" sz="1600" dirty="0">
                <a:latin typeface="+mn-lt"/>
              </a:rPr>
              <a:t>Three frames from different channel has to be scaled to different ratio and application needs intimation after resizing of all three frames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endParaRPr lang="en-US" b="0" dirty="0"/>
          </a:p>
        </p:txBody>
      </p:sp>
      <p:sp>
        <p:nvSpPr>
          <p:cNvPr id="467975" name="Rectangle 7"/>
          <p:cNvSpPr>
            <a:spLocks noChangeArrowheads="1"/>
          </p:cNvSpPr>
          <p:nvPr/>
        </p:nvSpPr>
        <p:spPr bwMode="auto">
          <a:xfrm>
            <a:off x="6089650" y="2174082"/>
            <a:ext cx="1517650" cy="22741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000">
                <a:ea typeface="MS PGothic" pitchFamily="34" charset="-128"/>
              </a:rPr>
              <a:t>DD Ch1 In</a:t>
            </a:r>
            <a:endParaRPr lang="en-US" sz="1000"/>
          </a:p>
        </p:txBody>
      </p:sp>
      <p:sp>
        <p:nvSpPr>
          <p:cNvPr id="467976" name="Rectangle 8"/>
          <p:cNvSpPr>
            <a:spLocks noChangeArrowheads="1"/>
          </p:cNvSpPr>
          <p:nvPr/>
        </p:nvSpPr>
        <p:spPr bwMode="auto">
          <a:xfrm>
            <a:off x="6089650" y="1946672"/>
            <a:ext cx="1517650" cy="227409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000">
                <a:ea typeface="MS PGothic" pitchFamily="34" charset="-128"/>
              </a:rPr>
              <a:t>DD Ch1 Out</a:t>
            </a:r>
            <a:endParaRPr lang="en-US" sz="1000"/>
          </a:p>
        </p:txBody>
      </p:sp>
      <p:sp>
        <p:nvSpPr>
          <p:cNvPr id="467981" name="Rectangle 13"/>
          <p:cNvSpPr>
            <a:spLocks noChangeArrowheads="1"/>
          </p:cNvSpPr>
          <p:nvPr/>
        </p:nvSpPr>
        <p:spPr bwMode="auto">
          <a:xfrm>
            <a:off x="6089650" y="2401491"/>
            <a:ext cx="1517650" cy="227409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Sync on Channel </a:t>
            </a:r>
          </a:p>
          <a:p>
            <a:pPr algn="ctr"/>
            <a:r>
              <a:rPr lang="en-US" sz="1000"/>
              <a:t>Control Descriptor</a:t>
            </a:r>
          </a:p>
        </p:txBody>
      </p:sp>
      <p:sp>
        <p:nvSpPr>
          <p:cNvPr id="467982" name="Rectangle 14"/>
          <p:cNvSpPr>
            <a:spLocks noChangeArrowheads="1"/>
          </p:cNvSpPr>
          <p:nvPr/>
        </p:nvSpPr>
        <p:spPr bwMode="auto">
          <a:xfrm>
            <a:off x="6089650" y="2628900"/>
            <a:ext cx="1517650" cy="2274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Send Interrupt</a:t>
            </a:r>
          </a:p>
        </p:txBody>
      </p:sp>
      <p:sp>
        <p:nvSpPr>
          <p:cNvPr id="467984" name="Rectangle 16"/>
          <p:cNvSpPr>
            <a:spLocks noChangeArrowheads="1"/>
          </p:cNvSpPr>
          <p:nvPr/>
        </p:nvSpPr>
        <p:spPr bwMode="auto">
          <a:xfrm>
            <a:off x="6089650" y="1718072"/>
            <a:ext cx="1517650" cy="2274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Ch1 config desc</a:t>
            </a:r>
          </a:p>
        </p:txBody>
      </p:sp>
      <p:sp>
        <p:nvSpPr>
          <p:cNvPr id="467986" name="Rectangle 18"/>
          <p:cNvSpPr>
            <a:spLocks noChangeArrowheads="1"/>
          </p:cNvSpPr>
          <p:nvPr/>
        </p:nvSpPr>
        <p:spPr bwMode="auto">
          <a:xfrm>
            <a:off x="169864" y="1376363"/>
            <a:ext cx="3963987" cy="267533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533400" indent="-533400" algn="ctr">
              <a:spcBef>
                <a:spcPct val="20000"/>
              </a:spcBef>
            </a:pPr>
            <a:r>
              <a:rPr lang="en-US" sz="1600" b="0" u="sng" dirty="0"/>
              <a:t>Descriptor based programming</a:t>
            </a:r>
          </a:p>
          <a:p>
            <a:pPr marL="914400" lvl="1" indent="-457200">
              <a:spcBef>
                <a:spcPct val="20000"/>
              </a:spcBef>
              <a:buFontTx/>
              <a:buAutoNum type="arabicPeriod"/>
            </a:pPr>
            <a:r>
              <a:rPr lang="en-US" sz="1600" b="0" dirty="0"/>
              <a:t>Program </a:t>
            </a:r>
            <a:r>
              <a:rPr lang="en-US" sz="1600" b="0" dirty="0" err="1"/>
              <a:t>config</a:t>
            </a:r>
            <a:r>
              <a:rPr lang="en-US" sz="1600" b="0" dirty="0"/>
              <a:t> Descriptor for scalar parameters</a:t>
            </a:r>
          </a:p>
          <a:p>
            <a:pPr marL="914400" lvl="1" indent="-457200">
              <a:spcBef>
                <a:spcPct val="20000"/>
              </a:spcBef>
              <a:buFontTx/>
              <a:buAutoNum type="arabicPeriod"/>
            </a:pPr>
            <a:r>
              <a:rPr lang="en-US" sz="1600" b="0" dirty="0"/>
              <a:t>Program DD for destination</a:t>
            </a:r>
          </a:p>
          <a:p>
            <a:pPr marL="914400" lvl="1" indent="-457200">
              <a:spcBef>
                <a:spcPct val="20000"/>
              </a:spcBef>
              <a:buFontTx/>
              <a:buAutoNum type="arabicPeriod"/>
            </a:pPr>
            <a:r>
              <a:rPr lang="en-US" sz="1600" b="0" dirty="0"/>
              <a:t>Program DD for source</a:t>
            </a:r>
          </a:p>
          <a:p>
            <a:pPr marL="914400" lvl="1" indent="-457200">
              <a:spcBef>
                <a:spcPct val="20000"/>
              </a:spcBef>
              <a:buFontTx/>
              <a:buAutoNum type="arabicPeriod"/>
            </a:pPr>
            <a:r>
              <a:rPr lang="en-US" sz="1600" b="0" dirty="0"/>
              <a:t>Program SI control descriptor for interrupt</a:t>
            </a:r>
          </a:p>
          <a:p>
            <a:pPr marL="914400" lvl="1" indent="-457200">
              <a:spcBef>
                <a:spcPct val="20000"/>
              </a:spcBef>
              <a:buFontTx/>
              <a:buAutoNum type="arabicPeriod"/>
            </a:pPr>
            <a:r>
              <a:rPr lang="en-US" sz="1600" b="0" dirty="0"/>
              <a:t>Post </a:t>
            </a:r>
            <a:r>
              <a:rPr lang="en-US" sz="1600" b="0" dirty="0" smtClean="0"/>
              <a:t>list</a:t>
            </a:r>
            <a:endParaRPr lang="en-US" sz="1600" b="0" dirty="0"/>
          </a:p>
          <a:p>
            <a:pPr marL="914400" lvl="1" indent="-457200">
              <a:spcBef>
                <a:spcPct val="20000"/>
              </a:spcBef>
              <a:buFontTx/>
              <a:buAutoNum type="arabicPeriod"/>
            </a:pPr>
            <a:r>
              <a:rPr lang="en-US" sz="1600" b="0" dirty="0"/>
              <a:t>Wait for </a:t>
            </a:r>
            <a:r>
              <a:rPr lang="en-US" sz="1600" b="0" dirty="0" smtClean="0"/>
              <a:t>interrupt</a:t>
            </a:r>
            <a:endParaRPr lang="en-US" sz="1600" b="0" dirty="0"/>
          </a:p>
        </p:txBody>
      </p:sp>
      <p:sp>
        <p:nvSpPr>
          <p:cNvPr id="467987" name="Rectangle 19"/>
          <p:cNvSpPr>
            <a:spLocks noChangeArrowheads="1"/>
          </p:cNvSpPr>
          <p:nvPr/>
        </p:nvSpPr>
        <p:spPr bwMode="auto">
          <a:xfrm>
            <a:off x="5027614" y="1319213"/>
            <a:ext cx="4040187" cy="307419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1400" dirty="0"/>
              <a:t>Program descriptor in DDR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endParaRPr lang="en-US" sz="1800" b="0" dirty="0"/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endParaRPr lang="en-US" sz="1800" b="0" dirty="0"/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endParaRPr lang="en-US" sz="1800" b="0" dirty="0"/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endParaRPr lang="en-US" sz="1800" b="0" dirty="0"/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1400" b="0" dirty="0" smtClean="0"/>
              <a:t>These </a:t>
            </a:r>
            <a:r>
              <a:rPr lang="en-US" sz="1400" b="0" dirty="0"/>
              <a:t>set of descriptor creates list in DDR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1400" b="0" dirty="0"/>
              <a:t>Write address of this list in LIST_ADDR and LIST_ATTRIB register which posts list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1400" b="0" dirty="0"/>
              <a:t>Wait for interrupt from SI which indicates </a:t>
            </a:r>
            <a:r>
              <a:rPr lang="en-US" sz="1400" b="0" dirty="0" smtClean="0"/>
              <a:t>completion</a:t>
            </a:r>
            <a:endParaRPr lang="en-US" sz="1400" b="0" dirty="0"/>
          </a:p>
        </p:txBody>
      </p:sp>
      <p:sp>
        <p:nvSpPr>
          <p:cNvPr id="467990" name="Line 22"/>
          <p:cNvSpPr>
            <a:spLocks noChangeShapeType="1"/>
          </p:cNvSpPr>
          <p:nvPr/>
        </p:nvSpPr>
        <p:spPr bwMode="auto">
          <a:xfrm>
            <a:off x="4268789" y="2686050"/>
            <a:ext cx="5302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6642100" y="4529137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DC375017-C7E1-491B-8F33-96536A9B7535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Descriptor Layout Contd</a:t>
            </a:r>
            <a:r>
              <a:rPr lang="en-US" dirty="0"/>
              <a:t>..</a:t>
            </a:r>
          </a:p>
        </p:txBody>
      </p:sp>
      <p:sp>
        <p:nvSpPr>
          <p:cNvPr id="5079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1" y="914400"/>
            <a:ext cx="8366125" cy="1844749"/>
          </a:xfrm>
        </p:spPr>
        <p:txBody>
          <a:bodyPr/>
          <a:lstStyle/>
          <a:p>
            <a:r>
              <a:rPr lang="en-US" sz="1600" kern="1200" dirty="0"/>
              <a:t>Why do need “Sync on channel control descriptor for output client”</a:t>
            </a:r>
          </a:p>
          <a:p>
            <a:pPr lvl="1"/>
            <a:r>
              <a:rPr lang="en-US" sz="1200" kern="1200" dirty="0">
                <a:ea typeface="+mn-ea"/>
                <a:cs typeface="+mn-cs"/>
              </a:rPr>
              <a:t>NF (new frame signal) flows from output to input client</a:t>
            </a:r>
          </a:p>
          <a:p>
            <a:pPr lvl="1"/>
            <a:r>
              <a:rPr lang="en-US" sz="1200" kern="1200" dirty="0">
                <a:ea typeface="+mn-ea"/>
                <a:cs typeface="+mn-cs"/>
              </a:rPr>
              <a:t>It is possible that  because of the pipeline delay, </a:t>
            </a:r>
            <a:r>
              <a:rPr lang="en-US" sz="1200" kern="1200" dirty="0" err="1">
                <a:ea typeface="+mn-ea"/>
                <a:cs typeface="+mn-cs"/>
              </a:rPr>
              <a:t>nf</a:t>
            </a:r>
            <a:r>
              <a:rPr lang="en-US" sz="1200" kern="1200" dirty="0">
                <a:ea typeface="+mn-ea"/>
                <a:cs typeface="+mn-cs"/>
              </a:rPr>
              <a:t> signal for the channel-1 will arrive at the inbound client after </a:t>
            </a:r>
            <a:r>
              <a:rPr lang="en-US" sz="1200" kern="1200" dirty="0" err="1">
                <a:ea typeface="+mn-ea"/>
                <a:cs typeface="+mn-cs"/>
              </a:rPr>
              <a:t>vpdma</a:t>
            </a:r>
            <a:r>
              <a:rPr lang="en-US" sz="1200" kern="1200" dirty="0">
                <a:ea typeface="+mn-ea"/>
                <a:cs typeface="+mn-cs"/>
              </a:rPr>
              <a:t> parses </a:t>
            </a:r>
            <a:r>
              <a:rPr lang="en-US" sz="1200" kern="1200" dirty="0" err="1">
                <a:ea typeface="+mn-ea"/>
                <a:cs typeface="+mn-cs"/>
              </a:rPr>
              <a:t>config</a:t>
            </a:r>
            <a:r>
              <a:rPr lang="en-US" sz="1200" kern="1200" dirty="0">
                <a:ea typeface="+mn-ea"/>
                <a:cs typeface="+mn-cs"/>
              </a:rPr>
              <a:t> descriptor for channel-2.</a:t>
            </a:r>
          </a:p>
          <a:p>
            <a:pPr lvl="1"/>
            <a:r>
              <a:rPr lang="en-US" sz="1200" kern="1200" dirty="0">
                <a:ea typeface="+mn-ea"/>
                <a:cs typeface="+mn-cs"/>
              </a:rPr>
              <a:t>This will cause problem for channel 1 and it means that channel  2 </a:t>
            </a:r>
            <a:r>
              <a:rPr lang="en-US" sz="1200" kern="1200" dirty="0" err="1">
                <a:ea typeface="+mn-ea"/>
                <a:cs typeface="+mn-cs"/>
              </a:rPr>
              <a:t>config</a:t>
            </a:r>
            <a:r>
              <a:rPr lang="en-US" sz="1200" kern="1200" dirty="0">
                <a:ea typeface="+mn-ea"/>
                <a:cs typeface="+mn-cs"/>
              </a:rPr>
              <a:t> has been applied to channel 1.</a:t>
            </a:r>
          </a:p>
          <a:p>
            <a:pPr lvl="1"/>
            <a:r>
              <a:rPr lang="en-US" sz="1200" kern="1200" dirty="0">
                <a:ea typeface="+mn-ea"/>
                <a:cs typeface="+mn-cs"/>
              </a:rPr>
              <a:t>Using Sync on Channel, it has been tried to delay parsing of </a:t>
            </a:r>
            <a:r>
              <a:rPr lang="en-US" sz="1200" kern="1200" dirty="0" err="1">
                <a:ea typeface="+mn-ea"/>
                <a:cs typeface="+mn-cs"/>
              </a:rPr>
              <a:t>config</a:t>
            </a:r>
            <a:r>
              <a:rPr lang="en-US" sz="1200" kern="1200" dirty="0">
                <a:ea typeface="+mn-ea"/>
                <a:cs typeface="+mn-cs"/>
              </a:rPr>
              <a:t> descriptor for channel 2</a:t>
            </a:r>
          </a:p>
        </p:txBody>
      </p:sp>
      <p:sp>
        <p:nvSpPr>
          <p:cNvPr id="507933" name="Rectangle 29"/>
          <p:cNvSpPr>
            <a:spLocks noChangeArrowheads="1"/>
          </p:cNvSpPr>
          <p:nvPr/>
        </p:nvSpPr>
        <p:spPr bwMode="auto">
          <a:xfrm>
            <a:off x="1508177" y="2787191"/>
            <a:ext cx="5715000" cy="176331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507934" name="Rectangle 30"/>
          <p:cNvSpPr>
            <a:spLocks noChangeArrowheads="1"/>
          </p:cNvSpPr>
          <p:nvPr/>
        </p:nvSpPr>
        <p:spPr bwMode="auto">
          <a:xfrm>
            <a:off x="1798689" y="3245581"/>
            <a:ext cx="13716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dirty="0"/>
              <a:t>N Out Bound </a:t>
            </a:r>
          </a:p>
          <a:p>
            <a:pPr algn="ctr"/>
            <a:r>
              <a:rPr lang="en-US" sz="1000" dirty="0"/>
              <a:t>Data Descriptors</a:t>
            </a:r>
          </a:p>
        </p:txBody>
      </p:sp>
      <p:sp>
        <p:nvSpPr>
          <p:cNvPr id="507935" name="Rectangle 31"/>
          <p:cNvSpPr>
            <a:spLocks noChangeArrowheads="1"/>
          </p:cNvSpPr>
          <p:nvPr/>
        </p:nvSpPr>
        <p:spPr bwMode="auto">
          <a:xfrm>
            <a:off x="1798689" y="3531331"/>
            <a:ext cx="13716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dirty="0"/>
              <a:t>M In Bound </a:t>
            </a:r>
          </a:p>
          <a:p>
            <a:pPr algn="ctr"/>
            <a:r>
              <a:rPr lang="en-US" sz="1000" dirty="0"/>
              <a:t>Data Descriptors</a:t>
            </a:r>
          </a:p>
        </p:txBody>
      </p:sp>
      <p:sp>
        <p:nvSpPr>
          <p:cNvPr id="507936" name="Rectangle 32"/>
          <p:cNvSpPr>
            <a:spLocks noChangeArrowheads="1"/>
          </p:cNvSpPr>
          <p:nvPr/>
        </p:nvSpPr>
        <p:spPr bwMode="auto">
          <a:xfrm>
            <a:off x="1811389" y="4095687"/>
            <a:ext cx="1371600" cy="285750"/>
          </a:xfrm>
          <a:prstGeom prst="rect">
            <a:avLst/>
          </a:prstGeom>
          <a:solidFill>
            <a:srgbClr val="96A3B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dirty="0"/>
              <a:t>Reload </a:t>
            </a:r>
          </a:p>
          <a:p>
            <a:pPr algn="ctr"/>
            <a:r>
              <a:rPr lang="en-US" sz="1000" dirty="0"/>
              <a:t>Control Descriptor</a:t>
            </a:r>
          </a:p>
        </p:txBody>
      </p:sp>
      <p:sp>
        <p:nvSpPr>
          <p:cNvPr id="507937" name="Text Box 33"/>
          <p:cNvSpPr txBox="1">
            <a:spLocks noChangeArrowheads="1"/>
          </p:cNvSpPr>
          <p:nvPr/>
        </p:nvSpPr>
        <p:spPr bwMode="auto">
          <a:xfrm>
            <a:off x="1887589" y="4381437"/>
            <a:ext cx="1066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b="1"/>
              <a:t>Channel-1</a:t>
            </a:r>
          </a:p>
        </p:txBody>
      </p:sp>
      <p:sp>
        <p:nvSpPr>
          <p:cNvPr id="507938" name="Rectangle 34"/>
          <p:cNvSpPr>
            <a:spLocks noChangeArrowheads="1"/>
          </p:cNvSpPr>
          <p:nvPr/>
        </p:nvSpPr>
        <p:spPr bwMode="auto">
          <a:xfrm>
            <a:off x="1798689" y="2959831"/>
            <a:ext cx="1371600" cy="285750"/>
          </a:xfrm>
          <a:prstGeom prst="rect">
            <a:avLst/>
          </a:prstGeom>
          <a:solidFill>
            <a:srgbClr val="81CB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50" dirty="0" err="1"/>
              <a:t>Config</a:t>
            </a:r>
            <a:r>
              <a:rPr lang="en-US" sz="1050" dirty="0"/>
              <a:t> Descriptor</a:t>
            </a:r>
          </a:p>
        </p:txBody>
      </p:sp>
      <p:sp>
        <p:nvSpPr>
          <p:cNvPr id="507939" name="Rectangle 35"/>
          <p:cNvSpPr>
            <a:spLocks noChangeArrowheads="1"/>
          </p:cNvSpPr>
          <p:nvPr/>
        </p:nvSpPr>
        <p:spPr bwMode="auto">
          <a:xfrm>
            <a:off x="3703689" y="3245581"/>
            <a:ext cx="13716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N Out Bound </a:t>
            </a:r>
          </a:p>
          <a:p>
            <a:pPr algn="ctr"/>
            <a:r>
              <a:rPr lang="en-US" sz="1000"/>
              <a:t>Data Descriptors</a:t>
            </a:r>
          </a:p>
        </p:txBody>
      </p:sp>
      <p:sp>
        <p:nvSpPr>
          <p:cNvPr id="507940" name="Rectangle 36"/>
          <p:cNvSpPr>
            <a:spLocks noChangeArrowheads="1"/>
          </p:cNvSpPr>
          <p:nvPr/>
        </p:nvSpPr>
        <p:spPr bwMode="auto">
          <a:xfrm>
            <a:off x="3703689" y="3531331"/>
            <a:ext cx="13716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M In Bound </a:t>
            </a:r>
          </a:p>
          <a:p>
            <a:pPr algn="ctr"/>
            <a:r>
              <a:rPr lang="en-US" sz="1000"/>
              <a:t>Data Descriptors</a:t>
            </a:r>
          </a:p>
        </p:txBody>
      </p:sp>
      <p:sp>
        <p:nvSpPr>
          <p:cNvPr id="507941" name="Rectangle 37"/>
          <p:cNvSpPr>
            <a:spLocks noChangeArrowheads="1"/>
          </p:cNvSpPr>
          <p:nvPr/>
        </p:nvSpPr>
        <p:spPr bwMode="auto">
          <a:xfrm>
            <a:off x="3708452" y="4095687"/>
            <a:ext cx="1371600" cy="285750"/>
          </a:xfrm>
          <a:prstGeom prst="rect">
            <a:avLst/>
          </a:prstGeom>
          <a:solidFill>
            <a:srgbClr val="96A3B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Reload </a:t>
            </a:r>
          </a:p>
          <a:p>
            <a:pPr algn="ctr"/>
            <a:r>
              <a:rPr lang="en-US" sz="1000"/>
              <a:t>Control Descriptor</a:t>
            </a:r>
          </a:p>
        </p:txBody>
      </p:sp>
      <p:sp>
        <p:nvSpPr>
          <p:cNvPr id="507942" name="Rectangle 38"/>
          <p:cNvSpPr>
            <a:spLocks noChangeArrowheads="1"/>
          </p:cNvSpPr>
          <p:nvPr/>
        </p:nvSpPr>
        <p:spPr bwMode="auto">
          <a:xfrm>
            <a:off x="3703689" y="2959831"/>
            <a:ext cx="1371600" cy="285750"/>
          </a:xfrm>
          <a:prstGeom prst="rect">
            <a:avLst/>
          </a:prstGeom>
          <a:solidFill>
            <a:srgbClr val="81CB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dirty="0" err="1"/>
              <a:t>Config</a:t>
            </a:r>
            <a:r>
              <a:rPr lang="en-US" sz="1000" dirty="0"/>
              <a:t> Descriptor</a:t>
            </a:r>
          </a:p>
        </p:txBody>
      </p:sp>
      <p:sp>
        <p:nvSpPr>
          <p:cNvPr id="507943" name="Rectangle 39"/>
          <p:cNvSpPr>
            <a:spLocks noChangeArrowheads="1"/>
          </p:cNvSpPr>
          <p:nvPr/>
        </p:nvSpPr>
        <p:spPr bwMode="auto">
          <a:xfrm>
            <a:off x="5608689" y="3245581"/>
            <a:ext cx="13716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dirty="0"/>
              <a:t>N Out Bound </a:t>
            </a:r>
          </a:p>
          <a:p>
            <a:pPr algn="ctr"/>
            <a:r>
              <a:rPr lang="en-US" sz="1000" dirty="0"/>
              <a:t>Data Descriptors</a:t>
            </a:r>
          </a:p>
        </p:txBody>
      </p:sp>
      <p:sp>
        <p:nvSpPr>
          <p:cNvPr id="507944" name="Rectangle 40"/>
          <p:cNvSpPr>
            <a:spLocks noChangeArrowheads="1"/>
          </p:cNvSpPr>
          <p:nvPr/>
        </p:nvSpPr>
        <p:spPr bwMode="auto">
          <a:xfrm>
            <a:off x="5608689" y="3531331"/>
            <a:ext cx="13716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dirty="0"/>
              <a:t>M In Bound </a:t>
            </a:r>
          </a:p>
          <a:p>
            <a:pPr algn="ctr"/>
            <a:r>
              <a:rPr lang="en-US" sz="1000" dirty="0"/>
              <a:t>Data Descriptors</a:t>
            </a:r>
          </a:p>
        </p:txBody>
      </p:sp>
      <p:sp>
        <p:nvSpPr>
          <p:cNvPr id="507945" name="Rectangle 41"/>
          <p:cNvSpPr>
            <a:spLocks noChangeArrowheads="1"/>
          </p:cNvSpPr>
          <p:nvPr/>
        </p:nvSpPr>
        <p:spPr bwMode="auto">
          <a:xfrm>
            <a:off x="5605514" y="4095687"/>
            <a:ext cx="1371600" cy="285750"/>
          </a:xfrm>
          <a:prstGeom prst="rect">
            <a:avLst/>
          </a:prstGeom>
          <a:solidFill>
            <a:srgbClr val="96A3B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Reload </a:t>
            </a:r>
          </a:p>
          <a:p>
            <a:pPr algn="ctr"/>
            <a:r>
              <a:rPr lang="en-US" sz="1000"/>
              <a:t>Control Descriptor</a:t>
            </a:r>
          </a:p>
        </p:txBody>
      </p:sp>
      <p:sp>
        <p:nvSpPr>
          <p:cNvPr id="507946" name="Rectangle 42"/>
          <p:cNvSpPr>
            <a:spLocks noChangeArrowheads="1"/>
          </p:cNvSpPr>
          <p:nvPr/>
        </p:nvSpPr>
        <p:spPr bwMode="auto">
          <a:xfrm>
            <a:off x="5608689" y="2959831"/>
            <a:ext cx="1371600" cy="285750"/>
          </a:xfrm>
          <a:prstGeom prst="rect">
            <a:avLst/>
          </a:prstGeom>
          <a:solidFill>
            <a:srgbClr val="81CB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dirty="0" err="1"/>
              <a:t>Config</a:t>
            </a:r>
            <a:r>
              <a:rPr lang="en-US" sz="1000" dirty="0"/>
              <a:t> Descriptor</a:t>
            </a:r>
          </a:p>
        </p:txBody>
      </p:sp>
      <p:sp>
        <p:nvSpPr>
          <p:cNvPr id="507947" name="Line 43"/>
          <p:cNvSpPr>
            <a:spLocks noChangeShapeType="1"/>
          </p:cNvSpPr>
          <p:nvPr/>
        </p:nvSpPr>
        <p:spPr bwMode="auto">
          <a:xfrm>
            <a:off x="3182989" y="430761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48" name="Line 44"/>
          <p:cNvSpPr>
            <a:spLocks noChangeShapeType="1"/>
          </p:cNvSpPr>
          <p:nvPr/>
        </p:nvSpPr>
        <p:spPr bwMode="auto">
          <a:xfrm flipV="1">
            <a:off x="3387777" y="3016981"/>
            <a:ext cx="315912" cy="83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49" name="Line 45"/>
          <p:cNvSpPr>
            <a:spLocks noChangeShapeType="1"/>
          </p:cNvSpPr>
          <p:nvPr/>
        </p:nvSpPr>
        <p:spPr bwMode="auto">
          <a:xfrm>
            <a:off x="5075289" y="426713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50" name="Line 46"/>
          <p:cNvSpPr>
            <a:spLocks noChangeShapeType="1"/>
          </p:cNvSpPr>
          <p:nvPr/>
        </p:nvSpPr>
        <p:spPr bwMode="auto">
          <a:xfrm flipV="1">
            <a:off x="5302303" y="3016981"/>
            <a:ext cx="1587" cy="1250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51" name="Line 47"/>
          <p:cNvSpPr>
            <a:spLocks noChangeShapeType="1"/>
          </p:cNvSpPr>
          <p:nvPr/>
        </p:nvSpPr>
        <p:spPr bwMode="auto">
          <a:xfrm flipV="1">
            <a:off x="5292777" y="3016981"/>
            <a:ext cx="315912" cy="83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52" name="Text Box 48"/>
          <p:cNvSpPr txBox="1">
            <a:spLocks noChangeArrowheads="1"/>
          </p:cNvSpPr>
          <p:nvPr/>
        </p:nvSpPr>
        <p:spPr bwMode="auto">
          <a:xfrm>
            <a:off x="3937052" y="4381437"/>
            <a:ext cx="1066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b="1" dirty="0"/>
              <a:t>Channel-2</a:t>
            </a:r>
          </a:p>
        </p:txBody>
      </p:sp>
      <p:sp>
        <p:nvSpPr>
          <p:cNvPr id="507953" name="Text Box 49"/>
          <p:cNvSpPr txBox="1">
            <a:spLocks noChangeArrowheads="1"/>
          </p:cNvSpPr>
          <p:nvPr/>
        </p:nvSpPr>
        <p:spPr bwMode="auto">
          <a:xfrm>
            <a:off x="5757914" y="4380247"/>
            <a:ext cx="1066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b="1" dirty="0"/>
              <a:t>Channel-3</a:t>
            </a:r>
          </a:p>
        </p:txBody>
      </p:sp>
      <p:sp>
        <p:nvSpPr>
          <p:cNvPr id="507954" name="Rectangle 50"/>
          <p:cNvSpPr>
            <a:spLocks noChangeArrowheads="1"/>
          </p:cNvSpPr>
          <p:nvPr/>
        </p:nvSpPr>
        <p:spPr bwMode="auto">
          <a:xfrm>
            <a:off x="1811389" y="3811128"/>
            <a:ext cx="1371600" cy="28575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dirty="0"/>
              <a:t>Sync on channel</a:t>
            </a:r>
          </a:p>
          <a:p>
            <a:pPr algn="ctr"/>
            <a:r>
              <a:rPr lang="en-US" sz="1000" dirty="0"/>
              <a:t>Control Descriptor</a:t>
            </a:r>
          </a:p>
        </p:txBody>
      </p:sp>
      <p:sp>
        <p:nvSpPr>
          <p:cNvPr id="507955" name="Rectangle 51"/>
          <p:cNvSpPr>
            <a:spLocks noChangeArrowheads="1"/>
          </p:cNvSpPr>
          <p:nvPr/>
        </p:nvSpPr>
        <p:spPr bwMode="auto">
          <a:xfrm>
            <a:off x="3708452" y="3811128"/>
            <a:ext cx="1371600" cy="28575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Sync on channel</a:t>
            </a:r>
          </a:p>
          <a:p>
            <a:pPr algn="ctr"/>
            <a:r>
              <a:rPr lang="en-US" sz="1000"/>
              <a:t>Control Descriptor</a:t>
            </a:r>
          </a:p>
        </p:txBody>
      </p:sp>
      <p:sp>
        <p:nvSpPr>
          <p:cNvPr id="507956" name="Line 52"/>
          <p:cNvSpPr>
            <a:spLocks noChangeShapeType="1"/>
          </p:cNvSpPr>
          <p:nvPr/>
        </p:nvSpPr>
        <p:spPr bwMode="auto">
          <a:xfrm>
            <a:off x="3405239" y="3014600"/>
            <a:ext cx="0" cy="13084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957" name="Rectangle 53"/>
          <p:cNvSpPr>
            <a:spLocks noChangeArrowheads="1"/>
          </p:cNvSpPr>
          <p:nvPr/>
        </p:nvSpPr>
        <p:spPr bwMode="auto">
          <a:xfrm>
            <a:off x="5605514" y="3811128"/>
            <a:ext cx="1371600" cy="28575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Sync on channel</a:t>
            </a:r>
          </a:p>
          <a:p>
            <a:pPr algn="ctr"/>
            <a:r>
              <a:rPr lang="en-US" sz="1000"/>
              <a:t>Control Descriptor</a:t>
            </a:r>
          </a:p>
        </p:txBody>
      </p:sp>
      <p:sp>
        <p:nvSpPr>
          <p:cNvPr id="29" name="Slide Number Placeholder 3"/>
          <p:cNvSpPr txBox="1">
            <a:spLocks/>
          </p:cNvSpPr>
          <p:nvPr/>
        </p:nvSpPr>
        <p:spPr>
          <a:xfrm>
            <a:off x="6642100" y="4529137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DC375017-C7E1-491B-8F33-96536A9B7535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0" y="1331728"/>
            <a:ext cx="9144000" cy="1454335"/>
          </a:xfrm>
        </p:spPr>
        <p:txBody>
          <a:bodyPr/>
          <a:lstStyle/>
          <a:p>
            <a:r>
              <a:rPr lang="en-US" sz="4400" b="0" dirty="0" smtClean="0"/>
              <a:t>VPE Driver Overview</a:t>
            </a:r>
            <a:br>
              <a:rPr lang="en-US" sz="4400" b="0" dirty="0" smtClean="0"/>
            </a:br>
            <a:r>
              <a:rPr lang="en-US" sz="4400" b="0" dirty="0" smtClean="0"/>
              <a:t>(based on FVID2 Interface)</a:t>
            </a:r>
          </a:p>
        </p:txBody>
      </p:sp>
      <p:sp>
        <p:nvSpPr>
          <p:cNvPr id="8806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94614" y="4529138"/>
            <a:ext cx="1081087" cy="154781"/>
          </a:xfrm>
          <a:prstGeom prst="rect">
            <a:avLst/>
          </a:prstGeom>
          <a:noFill/>
        </p:spPr>
        <p:txBody>
          <a:bodyPr/>
          <a:lstStyle/>
          <a:p>
            <a:fld id="{7191458A-676C-48C0-A999-5F279148A994}" type="slidenum">
              <a:rPr lang="ja-JP" altLang="en-US" smtClean="0">
                <a:ea typeface="ＭＳ Ｐゴシック"/>
                <a:cs typeface="ＭＳ Ｐゴシック"/>
              </a:rPr>
              <a:pPr/>
              <a:t>17</a:t>
            </a:fld>
            <a:endParaRPr lang="en-US" altLang="ja-JP" smtClean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8500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94614" y="4529138"/>
            <a:ext cx="1081087" cy="154781"/>
          </a:xfrm>
          <a:prstGeom prst="rect">
            <a:avLst/>
          </a:prstGeom>
        </p:spPr>
        <p:txBody>
          <a:bodyPr/>
          <a:lstStyle/>
          <a:p>
            <a:fld id="{3FB58823-690F-4DB9-B623-7FDA93B7CB28}" type="slidenum">
              <a:rPr lang="en-US"/>
              <a:pPr/>
              <a:t>18</a:t>
            </a:fld>
            <a:endParaRPr 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FVID2 Introduction</a:t>
            </a:r>
            <a:endParaRPr lang="en-US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What is FVID2?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Next version of FVID and it addresses the different limitations of FVID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Provides interface to streaming operations like queuing of buffers to driver and getting back a buffer from the driver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Abstracts the underlying hardware for the video application with a standard set of interface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Gives a same look and feel for video applications across different SOC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Interface is independent of OS/Hardware/Driver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FVID2 is currently supported on </a:t>
            </a:r>
            <a:r>
              <a:rPr lang="en-US" sz="1800" dirty="0" smtClean="0"/>
              <a:t>BIOS6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What is not FVID2?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Not the actual driver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Does not define hardware specific APIs and structures</a:t>
            </a:r>
          </a:p>
        </p:txBody>
      </p:sp>
    </p:spTree>
    <p:extLst>
      <p:ext uri="{BB962C8B-B14F-4D97-AF65-F5344CB8AC3E}">
        <p14:creationId xmlns:p14="http://schemas.microsoft.com/office/powerpoint/2010/main" val="39283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94614" y="4529138"/>
            <a:ext cx="1081087" cy="154781"/>
          </a:xfrm>
          <a:prstGeom prst="rect">
            <a:avLst/>
          </a:prstGeom>
        </p:spPr>
        <p:txBody>
          <a:bodyPr/>
          <a:lstStyle/>
          <a:p>
            <a:fld id="{11EF8959-77DF-4F7A-BD0B-B299E8289DC7}" type="slidenum">
              <a:rPr lang="en-US"/>
              <a:pPr/>
              <a:t>19</a:t>
            </a:fld>
            <a:endParaRPr lang="en-US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FVID2 - Interfaces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400" i="1" dirty="0"/>
              <a:t>FVID2_init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Initializes the drivers and the hardware. Should be called before calling any of the FVID2 functions</a:t>
            </a:r>
          </a:p>
          <a:p>
            <a:pPr>
              <a:lnSpc>
                <a:spcPct val="80000"/>
              </a:lnSpc>
            </a:pPr>
            <a:r>
              <a:rPr lang="en-US" sz="1400" i="1" dirty="0"/>
              <a:t>FVID2_deInit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Un-initializes the drivers and the hardware</a:t>
            </a:r>
          </a:p>
          <a:p>
            <a:pPr>
              <a:lnSpc>
                <a:spcPct val="80000"/>
              </a:lnSpc>
            </a:pPr>
            <a:r>
              <a:rPr lang="en-US" sz="1400" i="1" dirty="0"/>
              <a:t>FVID2_create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Opens a instance/channel video driver</a:t>
            </a:r>
          </a:p>
          <a:p>
            <a:pPr>
              <a:lnSpc>
                <a:spcPct val="80000"/>
              </a:lnSpc>
            </a:pPr>
            <a:r>
              <a:rPr lang="en-US" sz="1400" i="1" dirty="0"/>
              <a:t>FVID2_delete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Closes a instance/channel of a video driver</a:t>
            </a:r>
          </a:p>
          <a:p>
            <a:pPr>
              <a:lnSpc>
                <a:spcPct val="80000"/>
              </a:lnSpc>
            </a:pPr>
            <a:r>
              <a:rPr lang="en-US" sz="1400" i="1" dirty="0"/>
              <a:t>FVID2_control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To send standard (set/get format, </a:t>
            </a:r>
            <a:r>
              <a:rPr lang="en-US" sz="1200" dirty="0" err="1"/>
              <a:t>alloc</a:t>
            </a:r>
            <a:r>
              <a:rPr lang="en-US" sz="1200" dirty="0"/>
              <a:t>/free buffers etc..) or device/driver specific control commands to  video driver</a:t>
            </a:r>
          </a:p>
          <a:p>
            <a:pPr>
              <a:lnSpc>
                <a:spcPct val="80000"/>
              </a:lnSpc>
            </a:pPr>
            <a:r>
              <a:rPr lang="en-US" sz="1400" i="1" dirty="0"/>
              <a:t>FVID2_queue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Submit a video buffer to video driver. Used in display/capture drivers</a:t>
            </a:r>
          </a:p>
          <a:p>
            <a:pPr>
              <a:lnSpc>
                <a:spcPct val="80000"/>
              </a:lnSpc>
            </a:pPr>
            <a:r>
              <a:rPr lang="en-US" sz="1400" i="1" dirty="0"/>
              <a:t>FVID2_dequeue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Get back a video buffer from the video driver. Used in display/capture </a:t>
            </a:r>
            <a:r>
              <a:rPr lang="en-US" sz="1200" dirty="0" smtClean="0"/>
              <a:t>drivers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2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VPE Introduction</a:t>
            </a:r>
          </a:p>
          <a:p>
            <a:pPr lvl="1"/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SC</a:t>
            </a:r>
          </a:p>
          <a:p>
            <a:pPr lvl="1"/>
            <a:r>
              <a:rPr lang="en-US" dirty="0" smtClean="0"/>
              <a:t>DEI</a:t>
            </a:r>
          </a:p>
          <a:p>
            <a:pPr lvl="1"/>
            <a:r>
              <a:rPr lang="en-US" dirty="0" smtClean="0"/>
              <a:t>VPDMA</a:t>
            </a:r>
            <a:endParaRPr lang="en-US" dirty="0"/>
          </a:p>
          <a:p>
            <a:r>
              <a:rPr lang="en-US" dirty="0" smtClean="0"/>
              <a:t>VPE Driver Overview</a:t>
            </a:r>
          </a:p>
          <a:p>
            <a:pPr lvl="1"/>
            <a:r>
              <a:rPr lang="en-US" dirty="0" smtClean="0"/>
              <a:t>FVID2 Interface</a:t>
            </a:r>
          </a:p>
          <a:p>
            <a:pPr lvl="1"/>
            <a:r>
              <a:rPr lang="en-US" dirty="0" smtClean="0"/>
              <a:t>Driver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  <a:noFill/>
        </p:spPr>
        <p:txBody>
          <a:bodyPr/>
          <a:lstStyle/>
          <a:p>
            <a:fld id="{DC375017-C7E1-491B-8F33-96536A9B7535}" type="slidenum"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pPr/>
              <a:t>2</a:t>
            </a:fld>
            <a:endParaRPr lang="en-US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18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94614" y="4529138"/>
            <a:ext cx="1081087" cy="154781"/>
          </a:xfrm>
          <a:prstGeom prst="rect">
            <a:avLst/>
          </a:prstGeom>
        </p:spPr>
        <p:txBody>
          <a:bodyPr/>
          <a:lstStyle/>
          <a:p>
            <a:fld id="{11EF8959-77DF-4F7A-BD0B-B299E8289DC7}" type="slidenum">
              <a:rPr lang="en-US"/>
              <a:pPr/>
              <a:t>20</a:t>
            </a:fld>
            <a:endParaRPr lang="en-US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FVID2 </a:t>
            </a:r>
            <a:r>
              <a:rPr lang="en-US" dirty="0" smtClean="0"/>
              <a:t>– Interfaces Contd.</a:t>
            </a:r>
            <a:endParaRPr lang="en-US" dirty="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400" i="1" dirty="0" smtClean="0"/>
              <a:t>FVID2_processFrames</a:t>
            </a:r>
            <a:endParaRPr lang="en-US" sz="1400" i="1" dirty="0"/>
          </a:p>
          <a:p>
            <a:pPr lvl="1">
              <a:lnSpc>
                <a:spcPct val="80000"/>
              </a:lnSpc>
            </a:pPr>
            <a:r>
              <a:rPr lang="en-US" sz="1200" dirty="0"/>
              <a:t>Submit video buffers to video driver for processing. Used only in M2M drivers</a:t>
            </a:r>
          </a:p>
          <a:p>
            <a:pPr>
              <a:lnSpc>
                <a:spcPct val="80000"/>
              </a:lnSpc>
            </a:pPr>
            <a:r>
              <a:rPr lang="en-US" sz="1400" i="1" dirty="0"/>
              <a:t>FVID2_getProcessedFrames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Get back the processed video buffers from video driver. Used only in M2M drivers</a:t>
            </a:r>
          </a:p>
          <a:p>
            <a:pPr>
              <a:lnSpc>
                <a:spcPct val="80000"/>
              </a:lnSpc>
            </a:pPr>
            <a:r>
              <a:rPr lang="en-US" sz="1400" i="1" dirty="0"/>
              <a:t>FVID2_start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Start video capture or display operation. Not used in M2M drivers</a:t>
            </a:r>
          </a:p>
          <a:p>
            <a:pPr>
              <a:lnSpc>
                <a:spcPct val="80000"/>
              </a:lnSpc>
            </a:pPr>
            <a:r>
              <a:rPr lang="en-US" sz="1400" i="1" dirty="0"/>
              <a:t>FVID2_stop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Stop video capture or display operation. Not used in M2M drivers</a:t>
            </a:r>
          </a:p>
        </p:txBody>
      </p:sp>
    </p:spTree>
    <p:extLst>
      <p:ext uri="{BB962C8B-B14F-4D97-AF65-F5344CB8AC3E}">
        <p14:creationId xmlns:p14="http://schemas.microsoft.com/office/powerpoint/2010/main" val="25472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94614" y="4529138"/>
            <a:ext cx="1081087" cy="154781"/>
          </a:xfrm>
          <a:prstGeom prst="rect">
            <a:avLst/>
          </a:prstGeom>
        </p:spPr>
        <p:txBody>
          <a:bodyPr/>
          <a:lstStyle/>
          <a:p>
            <a:fld id="{0E7F952A-F404-4B20-895D-F28BDB54E473}" type="slidenum">
              <a:rPr lang="en-US"/>
              <a:pPr/>
              <a:t>21</a:t>
            </a:fld>
            <a:endParaRPr lang="en-US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FVID2 – M2M Application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2971800" y="1067991"/>
            <a:ext cx="16002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/>
              <a:t>FVID2 Create</a:t>
            </a:r>
          </a:p>
        </p:txBody>
      </p:sp>
      <p:sp>
        <p:nvSpPr>
          <p:cNvPr id="387077" name="Text Box 5"/>
          <p:cNvSpPr txBox="1">
            <a:spLocks noChangeArrowheads="1"/>
          </p:cNvSpPr>
          <p:nvPr/>
        </p:nvSpPr>
        <p:spPr bwMode="auto">
          <a:xfrm>
            <a:off x="2971800" y="2051448"/>
            <a:ext cx="1600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/>
              <a:t>FVID2 Process Frames</a:t>
            </a:r>
          </a:p>
        </p:txBody>
      </p:sp>
      <p:sp>
        <p:nvSpPr>
          <p:cNvPr id="387078" name="Text Box 6"/>
          <p:cNvSpPr txBox="1">
            <a:spLocks noChangeArrowheads="1"/>
          </p:cNvSpPr>
          <p:nvPr/>
        </p:nvSpPr>
        <p:spPr bwMode="auto">
          <a:xfrm>
            <a:off x="6235700" y="2514601"/>
            <a:ext cx="16002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/>
              <a:t>Get Callback</a:t>
            </a:r>
          </a:p>
        </p:txBody>
      </p:sp>
      <p:sp>
        <p:nvSpPr>
          <p:cNvPr id="387079" name="Text Box 7"/>
          <p:cNvSpPr txBox="1">
            <a:spLocks noChangeArrowheads="1"/>
          </p:cNvSpPr>
          <p:nvPr/>
        </p:nvSpPr>
        <p:spPr bwMode="auto">
          <a:xfrm>
            <a:off x="5024438" y="2514600"/>
            <a:ext cx="6858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/>
              <a:t>Steady State</a:t>
            </a:r>
          </a:p>
        </p:txBody>
      </p:sp>
      <p:sp>
        <p:nvSpPr>
          <p:cNvPr id="387080" name="Text Box 8"/>
          <p:cNvSpPr txBox="1">
            <a:spLocks noChangeArrowheads="1"/>
          </p:cNvSpPr>
          <p:nvPr/>
        </p:nvSpPr>
        <p:spPr bwMode="auto">
          <a:xfrm>
            <a:off x="4876800" y="1489472"/>
            <a:ext cx="9096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/>
              <a:t>Open Sequence</a:t>
            </a:r>
          </a:p>
        </p:txBody>
      </p:sp>
      <p:sp>
        <p:nvSpPr>
          <p:cNvPr id="387081" name="Text Box 9"/>
          <p:cNvSpPr txBox="1">
            <a:spLocks noChangeArrowheads="1"/>
          </p:cNvSpPr>
          <p:nvPr/>
        </p:nvSpPr>
        <p:spPr bwMode="auto">
          <a:xfrm>
            <a:off x="2971800" y="3724276"/>
            <a:ext cx="16002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/>
              <a:t>FVID2 Delete</a:t>
            </a:r>
          </a:p>
        </p:txBody>
      </p:sp>
      <p:sp>
        <p:nvSpPr>
          <p:cNvPr id="387082" name="Text Box 10"/>
          <p:cNvSpPr txBox="1">
            <a:spLocks noChangeArrowheads="1"/>
          </p:cNvSpPr>
          <p:nvPr/>
        </p:nvSpPr>
        <p:spPr bwMode="auto">
          <a:xfrm>
            <a:off x="4948238" y="3596878"/>
            <a:ext cx="9144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/>
              <a:t>Close Sequence</a:t>
            </a:r>
          </a:p>
        </p:txBody>
      </p:sp>
      <p:sp>
        <p:nvSpPr>
          <p:cNvPr id="387083" name="AutoShape 11"/>
          <p:cNvSpPr>
            <a:spLocks/>
          </p:cNvSpPr>
          <p:nvPr/>
        </p:nvSpPr>
        <p:spPr bwMode="auto">
          <a:xfrm>
            <a:off x="4648201" y="1034654"/>
            <a:ext cx="150813" cy="683419"/>
          </a:xfrm>
          <a:prstGeom prst="rightBrace">
            <a:avLst>
              <a:gd name="adj1" fmla="val 5035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084" name="Text Box 12"/>
          <p:cNvSpPr txBox="1">
            <a:spLocks noChangeArrowheads="1"/>
          </p:cNvSpPr>
          <p:nvPr/>
        </p:nvSpPr>
        <p:spPr bwMode="auto">
          <a:xfrm>
            <a:off x="2971800" y="2472928"/>
            <a:ext cx="16002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/>
              <a:t>Wait for Callback</a:t>
            </a:r>
          </a:p>
        </p:txBody>
      </p:sp>
      <p:sp>
        <p:nvSpPr>
          <p:cNvPr id="387085" name="Text Box 13"/>
          <p:cNvSpPr txBox="1">
            <a:spLocks noChangeArrowheads="1"/>
          </p:cNvSpPr>
          <p:nvPr/>
        </p:nvSpPr>
        <p:spPr bwMode="auto">
          <a:xfrm>
            <a:off x="6235700" y="2784872"/>
            <a:ext cx="16002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/>
              <a:t>Signal Task</a:t>
            </a:r>
          </a:p>
        </p:txBody>
      </p:sp>
      <p:sp>
        <p:nvSpPr>
          <p:cNvPr id="387086" name="Line 14"/>
          <p:cNvSpPr>
            <a:spLocks noChangeShapeType="1"/>
          </p:cNvSpPr>
          <p:nvPr/>
        </p:nvSpPr>
        <p:spPr bwMode="auto">
          <a:xfrm>
            <a:off x="5943600" y="800100"/>
            <a:ext cx="0" cy="3771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7087" name="Text Box 15"/>
          <p:cNvSpPr txBox="1">
            <a:spLocks noChangeArrowheads="1"/>
          </p:cNvSpPr>
          <p:nvPr/>
        </p:nvSpPr>
        <p:spPr bwMode="auto">
          <a:xfrm>
            <a:off x="2978150" y="807244"/>
            <a:ext cx="152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/>
              <a:t>Task Context</a:t>
            </a:r>
          </a:p>
        </p:txBody>
      </p:sp>
      <p:sp>
        <p:nvSpPr>
          <p:cNvPr id="387088" name="Text Box 16"/>
          <p:cNvSpPr txBox="1">
            <a:spLocks noChangeArrowheads="1"/>
          </p:cNvSpPr>
          <p:nvPr/>
        </p:nvSpPr>
        <p:spPr bwMode="auto">
          <a:xfrm>
            <a:off x="6324600" y="579835"/>
            <a:ext cx="15113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/>
              <a:t>ISR Context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85800" y="2230042"/>
            <a:ext cx="3886200" cy="975122"/>
            <a:chOff x="432" y="2112"/>
            <a:chExt cx="2448" cy="819"/>
          </a:xfrm>
        </p:grpSpPr>
        <p:sp>
          <p:nvSpPr>
            <p:cNvPr id="387090" name="Text Box 18"/>
            <p:cNvSpPr txBox="1">
              <a:spLocks noChangeArrowheads="1"/>
            </p:cNvSpPr>
            <p:nvPr/>
          </p:nvSpPr>
          <p:spPr bwMode="auto">
            <a:xfrm>
              <a:off x="1872" y="2543"/>
              <a:ext cx="1008" cy="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FVID2 Get Processed Frames</a:t>
              </a:r>
            </a:p>
          </p:txBody>
        </p:sp>
        <p:sp>
          <p:nvSpPr>
            <p:cNvPr id="387091" name="AutoShape 19"/>
            <p:cNvSpPr>
              <a:spLocks noChangeArrowheads="1"/>
            </p:cNvSpPr>
            <p:nvPr/>
          </p:nvSpPr>
          <p:spPr bwMode="auto">
            <a:xfrm>
              <a:off x="432" y="2112"/>
              <a:ext cx="1392" cy="528"/>
            </a:xfrm>
            <a:prstGeom prst="wedgeEllipseCallout">
              <a:avLst>
                <a:gd name="adj1" fmla="val 53088"/>
                <a:gd name="adj2" fmla="val 5719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200" b="0"/>
                <a:t>Dequeue is non-blocking!!</a:t>
              </a:r>
            </a:p>
          </p:txBody>
        </p:sp>
      </p:grpSp>
      <p:sp>
        <p:nvSpPr>
          <p:cNvPr id="387092" name="Text Box 20"/>
          <p:cNvSpPr txBox="1">
            <a:spLocks noChangeArrowheads="1"/>
          </p:cNvSpPr>
          <p:nvPr/>
        </p:nvSpPr>
        <p:spPr bwMode="auto">
          <a:xfrm>
            <a:off x="2971800" y="1368029"/>
            <a:ext cx="1600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/>
              <a:t>Driver Specific Configuration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437063" y="2002632"/>
            <a:ext cx="457200" cy="1537097"/>
            <a:chOff x="2795" y="1682"/>
            <a:chExt cx="288" cy="1291"/>
          </a:xfrm>
        </p:grpSpPr>
        <p:sp>
          <p:nvSpPr>
            <p:cNvPr id="387093" name="Freeform 21"/>
            <p:cNvSpPr>
              <a:spLocks/>
            </p:cNvSpPr>
            <p:nvPr/>
          </p:nvSpPr>
          <p:spPr bwMode="auto">
            <a:xfrm>
              <a:off x="2795" y="1682"/>
              <a:ext cx="272" cy="1291"/>
            </a:xfrm>
            <a:custGeom>
              <a:avLst/>
              <a:gdLst/>
              <a:ahLst/>
              <a:cxnLst>
                <a:cxn ang="0">
                  <a:pos x="5" y="785"/>
                </a:cxn>
                <a:cxn ang="0">
                  <a:pos x="154" y="785"/>
                </a:cxn>
                <a:cxn ang="0">
                  <a:pos x="250" y="662"/>
                </a:cxn>
                <a:cxn ang="0">
                  <a:pos x="272" y="540"/>
                </a:cxn>
                <a:cxn ang="0">
                  <a:pos x="266" y="262"/>
                </a:cxn>
                <a:cxn ang="0">
                  <a:pos x="245" y="161"/>
                </a:cxn>
                <a:cxn ang="0">
                  <a:pos x="176" y="60"/>
                </a:cxn>
                <a:cxn ang="0">
                  <a:pos x="112" y="1"/>
                </a:cxn>
                <a:cxn ang="0">
                  <a:pos x="16" y="6"/>
                </a:cxn>
                <a:cxn ang="0">
                  <a:pos x="5" y="22"/>
                </a:cxn>
                <a:cxn ang="0">
                  <a:pos x="0" y="22"/>
                </a:cxn>
              </a:cxnLst>
              <a:rect l="0" t="0" r="r" b="b"/>
              <a:pathLst>
                <a:path w="272" h="815">
                  <a:moveTo>
                    <a:pt x="5" y="785"/>
                  </a:moveTo>
                  <a:cubicBezTo>
                    <a:pt x="49" y="815"/>
                    <a:pt x="105" y="797"/>
                    <a:pt x="154" y="785"/>
                  </a:cubicBezTo>
                  <a:cubicBezTo>
                    <a:pt x="192" y="749"/>
                    <a:pt x="222" y="706"/>
                    <a:pt x="250" y="662"/>
                  </a:cubicBezTo>
                  <a:cubicBezTo>
                    <a:pt x="255" y="620"/>
                    <a:pt x="257" y="580"/>
                    <a:pt x="272" y="540"/>
                  </a:cubicBezTo>
                  <a:cubicBezTo>
                    <a:pt x="270" y="447"/>
                    <a:pt x="269" y="355"/>
                    <a:pt x="266" y="262"/>
                  </a:cubicBezTo>
                  <a:cubicBezTo>
                    <a:pt x="265" y="229"/>
                    <a:pt x="264" y="188"/>
                    <a:pt x="245" y="161"/>
                  </a:cubicBezTo>
                  <a:cubicBezTo>
                    <a:pt x="233" y="121"/>
                    <a:pt x="206" y="90"/>
                    <a:pt x="176" y="60"/>
                  </a:cubicBezTo>
                  <a:cubicBezTo>
                    <a:pt x="164" y="28"/>
                    <a:pt x="143" y="11"/>
                    <a:pt x="112" y="1"/>
                  </a:cubicBezTo>
                  <a:cubicBezTo>
                    <a:pt x="80" y="3"/>
                    <a:pt x="47" y="0"/>
                    <a:pt x="16" y="6"/>
                  </a:cubicBezTo>
                  <a:cubicBezTo>
                    <a:pt x="10" y="7"/>
                    <a:pt x="10" y="17"/>
                    <a:pt x="5" y="22"/>
                  </a:cubicBezTo>
                  <a:cubicBezTo>
                    <a:pt x="4" y="23"/>
                    <a:pt x="2" y="22"/>
                    <a:pt x="0" y="2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094" name="Freeform 22"/>
            <p:cNvSpPr>
              <a:spLocks/>
            </p:cNvSpPr>
            <p:nvPr/>
          </p:nvSpPr>
          <p:spPr bwMode="auto">
            <a:xfrm>
              <a:off x="3035" y="2501"/>
              <a:ext cx="48" cy="6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32" y="0"/>
                </a:cxn>
                <a:cxn ang="0">
                  <a:pos x="37" y="27"/>
                </a:cxn>
                <a:cxn ang="0">
                  <a:pos x="48" y="64"/>
                </a:cxn>
              </a:cxnLst>
              <a:rect l="0" t="0" r="r" b="b"/>
              <a:pathLst>
                <a:path w="48" h="64">
                  <a:moveTo>
                    <a:pt x="0" y="48"/>
                  </a:moveTo>
                  <a:cubicBezTo>
                    <a:pt x="11" y="30"/>
                    <a:pt x="25" y="20"/>
                    <a:pt x="32" y="0"/>
                  </a:cubicBezTo>
                  <a:cubicBezTo>
                    <a:pt x="34" y="9"/>
                    <a:pt x="35" y="18"/>
                    <a:pt x="37" y="27"/>
                  </a:cubicBezTo>
                  <a:cubicBezTo>
                    <a:pt x="40" y="39"/>
                    <a:pt x="48" y="64"/>
                    <a:pt x="48" y="6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7095" name="Line 23"/>
          <p:cNvSpPr>
            <a:spLocks noChangeShapeType="1"/>
          </p:cNvSpPr>
          <p:nvPr/>
        </p:nvSpPr>
        <p:spPr bwMode="auto">
          <a:xfrm flipH="1" flipV="1">
            <a:off x="4572000" y="2571750"/>
            <a:ext cx="1670050" cy="3417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096" name="Text Box 24"/>
          <p:cNvSpPr txBox="1">
            <a:spLocks noChangeArrowheads="1"/>
          </p:cNvSpPr>
          <p:nvPr/>
        </p:nvSpPr>
        <p:spPr bwMode="auto">
          <a:xfrm>
            <a:off x="322264" y="748904"/>
            <a:ext cx="24288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0"/>
              <a:t>Typical M2M Application Flow</a:t>
            </a:r>
          </a:p>
        </p:txBody>
      </p:sp>
      <p:sp>
        <p:nvSpPr>
          <p:cNvPr id="387099" name="Text Box 27"/>
          <p:cNvSpPr txBox="1">
            <a:spLocks noChangeArrowheads="1"/>
          </p:cNvSpPr>
          <p:nvPr/>
        </p:nvSpPr>
        <p:spPr bwMode="auto">
          <a:xfrm>
            <a:off x="2978150" y="3140869"/>
            <a:ext cx="1600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/>
              <a:t>App Process Frames</a:t>
            </a:r>
          </a:p>
        </p:txBody>
      </p:sp>
      <p:sp>
        <p:nvSpPr>
          <p:cNvPr id="387100" name="Text Box 28"/>
          <p:cNvSpPr txBox="1">
            <a:spLocks noChangeArrowheads="1"/>
          </p:cNvSpPr>
          <p:nvPr/>
        </p:nvSpPr>
        <p:spPr bwMode="auto">
          <a:xfrm>
            <a:off x="322264" y="2970610"/>
            <a:ext cx="25796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Note: </a:t>
            </a:r>
          </a:p>
          <a:p>
            <a:pPr>
              <a:spcBef>
                <a:spcPct val="50000"/>
              </a:spcBef>
            </a:pPr>
            <a:r>
              <a:rPr lang="en-US" sz="1000" b="0" dirty="0"/>
              <a:t>1. Start/stop not needed as the operation starts as soon as a buffer is queued for processing and is returned as soon as a buffer is processed</a:t>
            </a:r>
          </a:p>
          <a:p>
            <a:pPr>
              <a:spcBef>
                <a:spcPct val="50000"/>
              </a:spcBef>
            </a:pPr>
            <a:r>
              <a:rPr lang="en-US" sz="1000" b="0" dirty="0"/>
              <a:t>2. Priming of buffers is not a must in a typical M2M driver as most M2M driver can start processing with one buffer</a:t>
            </a:r>
          </a:p>
        </p:txBody>
      </p:sp>
    </p:spTree>
    <p:extLst>
      <p:ext uri="{BB962C8B-B14F-4D97-AF65-F5344CB8AC3E}">
        <p14:creationId xmlns:p14="http://schemas.microsoft.com/office/powerpoint/2010/main" val="11906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EEAD-F7B7-4FBA-A38F-AEEA999740F4}" type="slidenum">
              <a:rPr lang="en-US"/>
              <a:pPr/>
              <a:t>22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FVID2 – M2M Interface</a:t>
            </a:r>
          </a:p>
        </p:txBody>
      </p:sp>
      <p:graphicFrame>
        <p:nvGraphicFramePr>
          <p:cNvPr id="362557" name="Group 61"/>
          <p:cNvGraphicFramePr>
            <a:graphicFrameLocks noGrp="1"/>
          </p:cNvGraphicFramePr>
          <p:nvPr>
            <p:ph sz="half" idx="2"/>
          </p:nvPr>
        </p:nvGraphicFramePr>
        <p:xfrm>
          <a:off x="549275" y="807244"/>
          <a:ext cx="7589838" cy="1140621"/>
        </p:xfrm>
        <a:graphic>
          <a:graphicData uri="http://schemas.openxmlformats.org/drawingml/2006/table">
            <a:tbl>
              <a:tblPr/>
              <a:tblGrid>
                <a:gridCol w="4629150"/>
                <a:gridCol w="2960688"/>
              </a:tblGrid>
              <a:tr h="398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Key M2M Driver Requirements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Covered already by FVID2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Non-blocking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Callbacks supported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Support multiple request per call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Frame List supports this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Support multiple inputs and multiple outputs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Is covered now!!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62536" name="Picture 40" descr="MCj043471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1075" y="1546622"/>
            <a:ext cx="204788" cy="161925"/>
          </a:xfrm>
          <a:prstGeom prst="rect">
            <a:avLst/>
          </a:prstGeom>
          <a:noFill/>
        </p:spPr>
      </p:pic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447800" y="2401491"/>
            <a:ext cx="5703888" cy="910828"/>
            <a:chOff x="912" y="2017"/>
            <a:chExt cx="3593" cy="765"/>
          </a:xfrm>
        </p:grpSpPr>
        <p:sp>
          <p:nvSpPr>
            <p:cNvPr id="362543" name="Rectangle 47"/>
            <p:cNvSpPr>
              <a:spLocks noChangeArrowheads="1"/>
            </p:cNvSpPr>
            <p:nvPr/>
          </p:nvSpPr>
          <p:spPr bwMode="auto">
            <a:xfrm>
              <a:off x="2398" y="2017"/>
              <a:ext cx="765" cy="7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0"/>
                <a:t>Hypothetical</a:t>
              </a:r>
            </a:p>
            <a:p>
              <a:pPr algn="ctr"/>
              <a:r>
                <a:rPr lang="en-US" sz="1200" b="0"/>
                <a:t>M2M </a:t>
              </a:r>
            </a:p>
            <a:p>
              <a:pPr algn="ctr"/>
              <a:r>
                <a:rPr lang="en-US" sz="1200" b="0"/>
                <a:t>Hardware</a:t>
              </a:r>
            </a:p>
          </p:txBody>
        </p:sp>
        <p:sp>
          <p:nvSpPr>
            <p:cNvPr id="362544" name="Line 48"/>
            <p:cNvSpPr>
              <a:spLocks noChangeShapeType="1"/>
            </p:cNvSpPr>
            <p:nvPr/>
          </p:nvSpPr>
          <p:spPr bwMode="auto">
            <a:xfrm>
              <a:off x="1824" y="2161"/>
              <a:ext cx="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46" name="Line 50"/>
            <p:cNvSpPr>
              <a:spLocks noChangeShapeType="1"/>
            </p:cNvSpPr>
            <p:nvPr/>
          </p:nvSpPr>
          <p:spPr bwMode="auto">
            <a:xfrm>
              <a:off x="1824" y="2352"/>
              <a:ext cx="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47" name="Line 51"/>
            <p:cNvSpPr>
              <a:spLocks noChangeShapeType="1"/>
            </p:cNvSpPr>
            <p:nvPr/>
          </p:nvSpPr>
          <p:spPr bwMode="auto">
            <a:xfrm>
              <a:off x="1824" y="2639"/>
              <a:ext cx="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48" name="Line 52"/>
            <p:cNvSpPr>
              <a:spLocks noChangeShapeType="1"/>
            </p:cNvSpPr>
            <p:nvPr/>
          </p:nvSpPr>
          <p:spPr bwMode="auto">
            <a:xfrm>
              <a:off x="3163" y="2161"/>
              <a:ext cx="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49" name="Line 53"/>
            <p:cNvSpPr>
              <a:spLocks noChangeShapeType="1"/>
            </p:cNvSpPr>
            <p:nvPr/>
          </p:nvSpPr>
          <p:spPr bwMode="auto">
            <a:xfrm>
              <a:off x="3163" y="2256"/>
              <a:ext cx="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50" name="Line 54"/>
            <p:cNvSpPr>
              <a:spLocks noChangeShapeType="1"/>
            </p:cNvSpPr>
            <p:nvPr/>
          </p:nvSpPr>
          <p:spPr bwMode="auto">
            <a:xfrm>
              <a:off x="3163" y="2352"/>
              <a:ext cx="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51" name="Line 55"/>
            <p:cNvSpPr>
              <a:spLocks noChangeShapeType="1"/>
            </p:cNvSpPr>
            <p:nvPr/>
          </p:nvSpPr>
          <p:spPr bwMode="auto">
            <a:xfrm>
              <a:off x="3163" y="2639"/>
              <a:ext cx="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52" name="Line 56"/>
            <p:cNvSpPr>
              <a:spLocks noChangeShapeType="1"/>
            </p:cNvSpPr>
            <p:nvPr/>
          </p:nvSpPr>
          <p:spPr bwMode="auto">
            <a:xfrm>
              <a:off x="3163" y="2447"/>
              <a:ext cx="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53" name="AutoShape 57"/>
            <p:cNvSpPr>
              <a:spLocks/>
            </p:cNvSpPr>
            <p:nvPr/>
          </p:nvSpPr>
          <p:spPr bwMode="auto">
            <a:xfrm>
              <a:off x="1728" y="2161"/>
              <a:ext cx="48" cy="478"/>
            </a:xfrm>
            <a:prstGeom prst="leftBrace">
              <a:avLst>
                <a:gd name="adj1" fmla="val 8298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54" name="AutoShape 58"/>
            <p:cNvSpPr>
              <a:spLocks/>
            </p:cNvSpPr>
            <p:nvPr/>
          </p:nvSpPr>
          <p:spPr bwMode="auto">
            <a:xfrm>
              <a:off x="3784" y="2161"/>
              <a:ext cx="48" cy="478"/>
            </a:xfrm>
            <a:prstGeom prst="rightBrace">
              <a:avLst>
                <a:gd name="adj1" fmla="val 8298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55" name="Text Box 59"/>
            <p:cNvSpPr txBox="1">
              <a:spLocks noChangeArrowheads="1"/>
            </p:cNvSpPr>
            <p:nvPr/>
          </p:nvSpPr>
          <p:spPr bwMode="auto">
            <a:xfrm>
              <a:off x="912" y="2322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N Inputs</a:t>
              </a:r>
            </a:p>
          </p:txBody>
        </p:sp>
        <p:sp>
          <p:nvSpPr>
            <p:cNvPr id="362556" name="Text Box 60"/>
            <p:cNvSpPr txBox="1">
              <a:spLocks noChangeArrowheads="1"/>
            </p:cNvSpPr>
            <p:nvPr/>
          </p:nvSpPr>
          <p:spPr bwMode="auto">
            <a:xfrm>
              <a:off x="3641" y="2304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M Outputs</a:t>
              </a:r>
            </a:p>
          </p:txBody>
        </p:sp>
      </p:grpSp>
      <p:pic>
        <p:nvPicPr>
          <p:cNvPr id="362558" name="Picture 62" descr="MCj043471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4" y="1783556"/>
            <a:ext cx="204787" cy="161925"/>
          </a:xfrm>
          <a:prstGeom prst="rect">
            <a:avLst/>
          </a:prstGeom>
          <a:noFill/>
        </p:spPr>
      </p:pic>
      <p:pic>
        <p:nvPicPr>
          <p:cNvPr id="362559" name="Picture 63" descr="MCj043471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289" y="1271588"/>
            <a:ext cx="204787" cy="161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65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01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333376" y="889397"/>
            <a:ext cx="8467725" cy="356115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/>
              <a:t>FVID2 </a:t>
            </a:r>
            <a:r>
              <a:rPr lang="en-US" sz="1000" dirty="0" err="1"/>
              <a:t>FrameList</a:t>
            </a:r>
            <a:r>
              <a:rPr lang="en-US" sz="1000" dirty="0"/>
              <a:t> -&gt; Multiple buffers/requests per input/output</a:t>
            </a:r>
          </a:p>
          <a:p>
            <a:pPr>
              <a:lnSpc>
                <a:spcPct val="80000"/>
              </a:lnSpc>
            </a:pPr>
            <a:r>
              <a:rPr lang="en-US" sz="1000" dirty="0"/>
              <a:t>FVID2_ProcessList -&gt; Multiple input and </a:t>
            </a:r>
            <a:r>
              <a:rPr lang="en-US" sz="1000" dirty="0">
                <a:solidFill>
                  <a:schemeClr val="tx2"/>
                </a:solidFill>
              </a:rPr>
              <a:t>multiple output</a:t>
            </a:r>
            <a:r>
              <a:rPr lang="en-US" sz="1000" dirty="0"/>
              <a:t> which in turn could contain multiple requests</a:t>
            </a:r>
          </a:p>
          <a:p>
            <a:pPr>
              <a:lnSpc>
                <a:spcPct val="80000"/>
              </a:lnSpc>
            </a:pPr>
            <a:r>
              <a:rPr lang="en-US" sz="1000" dirty="0"/>
              <a:t>FVID2_ProcessList contains an array of FVID2_FrameList pointers for both input streams and output streams separately</a:t>
            </a:r>
          </a:p>
          <a:p>
            <a:pPr>
              <a:lnSpc>
                <a:spcPct val="80000"/>
              </a:lnSpc>
            </a:pPr>
            <a:r>
              <a:rPr lang="en-US" sz="1000" dirty="0"/>
              <a:t>Two more new APIs – FVID2_processFrames(), FVID2_getProcessedFrames() instead of FVID2_queue(), FVID2_dequeue() which are used for stream drivers (display/capture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94614" y="4529138"/>
            <a:ext cx="1081087" cy="154781"/>
          </a:xfrm>
          <a:prstGeom prst="rect">
            <a:avLst/>
          </a:prstGeom>
        </p:spPr>
        <p:txBody>
          <a:bodyPr/>
          <a:lstStyle/>
          <a:p>
            <a:fld id="{DC974AC5-4BD2-4D30-B79B-23CE83E5D69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FVID2 – M2M Interface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2901951" y="1888332"/>
            <a:ext cx="5540375" cy="2861073"/>
            <a:chOff x="1828" y="1586"/>
            <a:chExt cx="3490" cy="2403"/>
          </a:xfrm>
        </p:grpSpPr>
        <p:sp>
          <p:nvSpPr>
            <p:cNvPr id="369720" name="Text Box 56"/>
            <p:cNvSpPr txBox="1">
              <a:spLocks noChangeArrowheads="1"/>
            </p:cNvSpPr>
            <p:nvPr/>
          </p:nvSpPr>
          <p:spPr bwMode="auto">
            <a:xfrm>
              <a:off x="3071" y="2065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I1 RPtr</a:t>
              </a:r>
            </a:p>
          </p:txBody>
        </p:sp>
        <p:sp>
          <p:nvSpPr>
            <p:cNvPr id="369723" name="Line 59"/>
            <p:cNvSpPr>
              <a:spLocks noChangeShapeType="1"/>
            </p:cNvSpPr>
            <p:nvPr/>
          </p:nvSpPr>
          <p:spPr bwMode="auto">
            <a:xfrm flipV="1">
              <a:off x="1828" y="2064"/>
              <a:ext cx="1243" cy="1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24" name="Text Box 60"/>
            <p:cNvSpPr txBox="1">
              <a:spLocks noChangeArrowheads="1"/>
            </p:cNvSpPr>
            <p:nvPr/>
          </p:nvSpPr>
          <p:spPr bwMode="auto">
            <a:xfrm>
              <a:off x="2736" y="2160"/>
              <a:ext cx="43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/>
                <a:t>1</a:t>
              </a:r>
            </a:p>
          </p:txBody>
        </p:sp>
        <p:sp>
          <p:nvSpPr>
            <p:cNvPr id="369725" name="Line 61"/>
            <p:cNvSpPr>
              <a:spLocks noChangeShapeType="1"/>
            </p:cNvSpPr>
            <p:nvPr/>
          </p:nvSpPr>
          <p:spPr bwMode="auto">
            <a:xfrm flipV="1">
              <a:off x="1924" y="2303"/>
              <a:ext cx="1004" cy="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26" name="Text Box 62"/>
            <p:cNvSpPr txBox="1">
              <a:spLocks noChangeArrowheads="1"/>
            </p:cNvSpPr>
            <p:nvPr/>
          </p:nvSpPr>
          <p:spPr bwMode="auto">
            <a:xfrm>
              <a:off x="3072" y="2565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O1 RPtr</a:t>
              </a:r>
            </a:p>
          </p:txBody>
        </p:sp>
        <p:sp>
          <p:nvSpPr>
            <p:cNvPr id="369727" name="Text Box 63"/>
            <p:cNvSpPr txBox="1">
              <a:spLocks noChangeArrowheads="1"/>
            </p:cNvSpPr>
            <p:nvPr/>
          </p:nvSpPr>
          <p:spPr bwMode="auto">
            <a:xfrm>
              <a:off x="3072" y="2746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O2 RPtr</a:t>
              </a:r>
            </a:p>
          </p:txBody>
        </p:sp>
        <p:sp>
          <p:nvSpPr>
            <p:cNvPr id="369728" name="Text Box 64"/>
            <p:cNvSpPr txBox="1">
              <a:spLocks noChangeArrowheads="1"/>
            </p:cNvSpPr>
            <p:nvPr/>
          </p:nvSpPr>
          <p:spPr bwMode="auto">
            <a:xfrm>
              <a:off x="2737" y="2660"/>
              <a:ext cx="43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/>
                <a:t>2</a:t>
              </a:r>
            </a:p>
          </p:txBody>
        </p:sp>
        <p:sp>
          <p:nvSpPr>
            <p:cNvPr id="369729" name="Line 65"/>
            <p:cNvSpPr>
              <a:spLocks noChangeShapeType="1"/>
            </p:cNvSpPr>
            <p:nvPr/>
          </p:nvSpPr>
          <p:spPr bwMode="auto">
            <a:xfrm flipV="1">
              <a:off x="1828" y="2590"/>
              <a:ext cx="1243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30" name="Line 66"/>
            <p:cNvSpPr>
              <a:spLocks noChangeShapeType="1"/>
            </p:cNvSpPr>
            <p:nvPr/>
          </p:nvSpPr>
          <p:spPr bwMode="auto">
            <a:xfrm flipV="1">
              <a:off x="1924" y="2829"/>
              <a:ext cx="1004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31" name="Text Box 67"/>
            <p:cNvSpPr txBox="1">
              <a:spLocks noChangeArrowheads="1"/>
            </p:cNvSpPr>
            <p:nvPr/>
          </p:nvSpPr>
          <p:spPr bwMode="auto">
            <a:xfrm>
              <a:off x="4745" y="1586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R1 I1</a:t>
              </a:r>
            </a:p>
          </p:txBody>
        </p:sp>
        <p:sp>
          <p:nvSpPr>
            <p:cNvPr id="369732" name="Text Box 68"/>
            <p:cNvSpPr txBox="1">
              <a:spLocks noChangeArrowheads="1"/>
            </p:cNvSpPr>
            <p:nvPr/>
          </p:nvSpPr>
          <p:spPr bwMode="auto">
            <a:xfrm>
              <a:off x="4745" y="1873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R2 I1</a:t>
              </a:r>
            </a:p>
          </p:txBody>
        </p:sp>
        <p:sp>
          <p:nvSpPr>
            <p:cNvPr id="369734" name="Text Box 70"/>
            <p:cNvSpPr txBox="1">
              <a:spLocks noChangeArrowheads="1"/>
            </p:cNvSpPr>
            <p:nvPr/>
          </p:nvSpPr>
          <p:spPr bwMode="auto">
            <a:xfrm>
              <a:off x="4744" y="2124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R3 I1</a:t>
              </a:r>
            </a:p>
          </p:txBody>
        </p:sp>
        <p:sp>
          <p:nvSpPr>
            <p:cNvPr id="369735" name="Line 71"/>
            <p:cNvSpPr>
              <a:spLocks noChangeShapeType="1"/>
            </p:cNvSpPr>
            <p:nvPr/>
          </p:nvSpPr>
          <p:spPr bwMode="auto">
            <a:xfrm flipV="1">
              <a:off x="3549" y="1730"/>
              <a:ext cx="287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36" name="Text Box 72"/>
            <p:cNvSpPr txBox="1">
              <a:spLocks noChangeArrowheads="1"/>
            </p:cNvSpPr>
            <p:nvPr/>
          </p:nvSpPr>
          <p:spPr bwMode="auto">
            <a:xfrm>
              <a:off x="4745" y="2363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R1 O1</a:t>
              </a:r>
            </a:p>
          </p:txBody>
        </p:sp>
        <p:sp>
          <p:nvSpPr>
            <p:cNvPr id="369737" name="Text Box 73"/>
            <p:cNvSpPr txBox="1">
              <a:spLocks noChangeArrowheads="1"/>
            </p:cNvSpPr>
            <p:nvPr/>
          </p:nvSpPr>
          <p:spPr bwMode="auto">
            <a:xfrm>
              <a:off x="4745" y="2602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R2 O1</a:t>
              </a:r>
            </a:p>
          </p:txBody>
        </p:sp>
        <p:sp>
          <p:nvSpPr>
            <p:cNvPr id="369739" name="Text Box 75"/>
            <p:cNvSpPr txBox="1">
              <a:spLocks noChangeArrowheads="1"/>
            </p:cNvSpPr>
            <p:nvPr/>
          </p:nvSpPr>
          <p:spPr bwMode="auto">
            <a:xfrm>
              <a:off x="4745" y="2842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R3 O1</a:t>
              </a:r>
            </a:p>
          </p:txBody>
        </p:sp>
        <p:sp>
          <p:nvSpPr>
            <p:cNvPr id="369740" name="Line 76"/>
            <p:cNvSpPr>
              <a:spLocks noChangeShapeType="1"/>
            </p:cNvSpPr>
            <p:nvPr/>
          </p:nvSpPr>
          <p:spPr bwMode="auto">
            <a:xfrm flipV="1">
              <a:off x="3549" y="2334"/>
              <a:ext cx="287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41" name="Text Box 77"/>
            <p:cNvSpPr txBox="1">
              <a:spLocks noChangeArrowheads="1"/>
            </p:cNvSpPr>
            <p:nvPr/>
          </p:nvSpPr>
          <p:spPr bwMode="auto">
            <a:xfrm>
              <a:off x="4745" y="3081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R1 O2</a:t>
              </a:r>
            </a:p>
          </p:txBody>
        </p:sp>
        <p:sp>
          <p:nvSpPr>
            <p:cNvPr id="369742" name="Text Box 78"/>
            <p:cNvSpPr txBox="1">
              <a:spLocks noChangeArrowheads="1"/>
            </p:cNvSpPr>
            <p:nvPr/>
          </p:nvSpPr>
          <p:spPr bwMode="auto">
            <a:xfrm>
              <a:off x="4745" y="3320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R2 O2</a:t>
              </a:r>
            </a:p>
          </p:txBody>
        </p:sp>
        <p:sp>
          <p:nvSpPr>
            <p:cNvPr id="369744" name="Text Box 80"/>
            <p:cNvSpPr txBox="1">
              <a:spLocks noChangeArrowheads="1"/>
            </p:cNvSpPr>
            <p:nvPr/>
          </p:nvSpPr>
          <p:spPr bwMode="auto">
            <a:xfrm>
              <a:off x="4745" y="3559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R3 O2</a:t>
              </a:r>
            </a:p>
          </p:txBody>
        </p:sp>
        <p:sp>
          <p:nvSpPr>
            <p:cNvPr id="369745" name="Line 81"/>
            <p:cNvSpPr>
              <a:spLocks noChangeShapeType="1"/>
            </p:cNvSpPr>
            <p:nvPr/>
          </p:nvSpPr>
          <p:spPr bwMode="auto">
            <a:xfrm>
              <a:off x="3549" y="2781"/>
              <a:ext cx="287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46" name="Text Box 82"/>
            <p:cNvSpPr txBox="1">
              <a:spLocks noChangeArrowheads="1"/>
            </p:cNvSpPr>
            <p:nvPr/>
          </p:nvSpPr>
          <p:spPr bwMode="auto">
            <a:xfrm>
              <a:off x="3836" y="1730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R1 Ptr</a:t>
              </a:r>
            </a:p>
          </p:txBody>
        </p:sp>
        <p:sp>
          <p:nvSpPr>
            <p:cNvPr id="369747" name="Text Box 83"/>
            <p:cNvSpPr txBox="1">
              <a:spLocks noChangeArrowheads="1"/>
            </p:cNvSpPr>
            <p:nvPr/>
          </p:nvSpPr>
          <p:spPr bwMode="auto">
            <a:xfrm>
              <a:off x="3836" y="1911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R2 Ptr</a:t>
              </a:r>
            </a:p>
          </p:txBody>
        </p:sp>
        <p:sp>
          <p:nvSpPr>
            <p:cNvPr id="369748" name="Text Box 84"/>
            <p:cNvSpPr txBox="1">
              <a:spLocks noChangeArrowheads="1"/>
            </p:cNvSpPr>
            <p:nvPr/>
          </p:nvSpPr>
          <p:spPr bwMode="auto">
            <a:xfrm>
              <a:off x="3836" y="2094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R3 Ptr</a:t>
              </a:r>
            </a:p>
          </p:txBody>
        </p:sp>
        <p:sp>
          <p:nvSpPr>
            <p:cNvPr id="369749" name="Text Box 85"/>
            <p:cNvSpPr txBox="1">
              <a:spLocks noChangeArrowheads="1"/>
            </p:cNvSpPr>
            <p:nvPr/>
          </p:nvSpPr>
          <p:spPr bwMode="auto">
            <a:xfrm>
              <a:off x="3836" y="2334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R1 Ptr</a:t>
              </a:r>
            </a:p>
          </p:txBody>
        </p:sp>
        <p:sp>
          <p:nvSpPr>
            <p:cNvPr id="369750" name="Text Box 86"/>
            <p:cNvSpPr txBox="1">
              <a:spLocks noChangeArrowheads="1"/>
            </p:cNvSpPr>
            <p:nvPr/>
          </p:nvSpPr>
          <p:spPr bwMode="auto">
            <a:xfrm>
              <a:off x="3836" y="2515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R2 Ptr</a:t>
              </a:r>
            </a:p>
          </p:txBody>
        </p:sp>
        <p:sp>
          <p:nvSpPr>
            <p:cNvPr id="369751" name="Text Box 87"/>
            <p:cNvSpPr txBox="1">
              <a:spLocks noChangeArrowheads="1"/>
            </p:cNvSpPr>
            <p:nvPr/>
          </p:nvSpPr>
          <p:spPr bwMode="auto">
            <a:xfrm>
              <a:off x="3836" y="2698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R3 Ptr</a:t>
              </a:r>
            </a:p>
          </p:txBody>
        </p:sp>
        <p:sp>
          <p:nvSpPr>
            <p:cNvPr id="369752" name="Text Box 88"/>
            <p:cNvSpPr txBox="1">
              <a:spLocks noChangeArrowheads="1"/>
            </p:cNvSpPr>
            <p:nvPr/>
          </p:nvSpPr>
          <p:spPr bwMode="auto">
            <a:xfrm>
              <a:off x="3836" y="2908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R1 Ptr</a:t>
              </a:r>
            </a:p>
          </p:txBody>
        </p:sp>
        <p:sp>
          <p:nvSpPr>
            <p:cNvPr id="369753" name="Text Box 89"/>
            <p:cNvSpPr txBox="1">
              <a:spLocks noChangeArrowheads="1"/>
            </p:cNvSpPr>
            <p:nvPr/>
          </p:nvSpPr>
          <p:spPr bwMode="auto">
            <a:xfrm>
              <a:off x="3836" y="3089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R2 Ptr</a:t>
              </a:r>
            </a:p>
          </p:txBody>
        </p:sp>
        <p:sp>
          <p:nvSpPr>
            <p:cNvPr id="369754" name="Text Box 90"/>
            <p:cNvSpPr txBox="1">
              <a:spLocks noChangeArrowheads="1"/>
            </p:cNvSpPr>
            <p:nvPr/>
          </p:nvSpPr>
          <p:spPr bwMode="auto">
            <a:xfrm>
              <a:off x="3836" y="3272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R3 Ptr</a:t>
              </a:r>
            </a:p>
          </p:txBody>
        </p:sp>
        <p:cxnSp>
          <p:nvCxnSpPr>
            <p:cNvPr id="369756" name="AutoShape 92"/>
            <p:cNvCxnSpPr>
              <a:cxnSpLocks noChangeShapeType="1"/>
              <a:stCxn id="369746" idx="3"/>
              <a:endCxn id="369731" idx="1"/>
            </p:cNvCxnSpPr>
            <p:nvPr/>
          </p:nvCxnSpPr>
          <p:spPr bwMode="auto">
            <a:xfrm flipV="1">
              <a:off x="4314" y="1703"/>
              <a:ext cx="431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9757" name="AutoShape 93"/>
            <p:cNvCxnSpPr>
              <a:cxnSpLocks noChangeShapeType="1"/>
              <a:stCxn id="369747" idx="3"/>
              <a:endCxn id="369732" idx="1"/>
            </p:cNvCxnSpPr>
            <p:nvPr/>
          </p:nvCxnSpPr>
          <p:spPr bwMode="auto">
            <a:xfrm flipV="1">
              <a:off x="4314" y="1989"/>
              <a:ext cx="431" cy="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9758" name="AutoShape 94"/>
            <p:cNvCxnSpPr>
              <a:cxnSpLocks noChangeShapeType="1"/>
              <a:stCxn id="369748" idx="3"/>
              <a:endCxn id="369734" idx="1"/>
            </p:cNvCxnSpPr>
            <p:nvPr/>
          </p:nvCxnSpPr>
          <p:spPr bwMode="auto">
            <a:xfrm>
              <a:off x="4314" y="2211"/>
              <a:ext cx="430" cy="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9759" name="AutoShape 95"/>
            <p:cNvCxnSpPr>
              <a:cxnSpLocks noChangeShapeType="1"/>
              <a:stCxn id="369749" idx="3"/>
              <a:endCxn id="369736" idx="1"/>
            </p:cNvCxnSpPr>
            <p:nvPr/>
          </p:nvCxnSpPr>
          <p:spPr bwMode="auto">
            <a:xfrm>
              <a:off x="4314" y="2451"/>
              <a:ext cx="431" cy="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9760" name="AutoShape 96"/>
            <p:cNvCxnSpPr>
              <a:cxnSpLocks noChangeShapeType="1"/>
              <a:stCxn id="369750" idx="3"/>
              <a:endCxn id="369737" idx="1"/>
            </p:cNvCxnSpPr>
            <p:nvPr/>
          </p:nvCxnSpPr>
          <p:spPr bwMode="auto">
            <a:xfrm>
              <a:off x="4314" y="2632"/>
              <a:ext cx="431" cy="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9761" name="AutoShape 97"/>
            <p:cNvCxnSpPr>
              <a:cxnSpLocks noChangeShapeType="1"/>
              <a:stCxn id="369751" idx="3"/>
              <a:endCxn id="369739" idx="1"/>
            </p:cNvCxnSpPr>
            <p:nvPr/>
          </p:nvCxnSpPr>
          <p:spPr bwMode="auto">
            <a:xfrm>
              <a:off x="4314" y="2814"/>
              <a:ext cx="431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9762" name="AutoShape 98"/>
            <p:cNvCxnSpPr>
              <a:cxnSpLocks noChangeShapeType="1"/>
              <a:stCxn id="369752" idx="3"/>
              <a:endCxn id="369741" idx="1"/>
            </p:cNvCxnSpPr>
            <p:nvPr/>
          </p:nvCxnSpPr>
          <p:spPr bwMode="auto">
            <a:xfrm>
              <a:off x="4314" y="3025"/>
              <a:ext cx="431" cy="1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9763" name="AutoShape 99"/>
            <p:cNvCxnSpPr>
              <a:cxnSpLocks noChangeShapeType="1"/>
              <a:stCxn id="369753" idx="3"/>
              <a:endCxn id="369742" idx="1"/>
            </p:cNvCxnSpPr>
            <p:nvPr/>
          </p:nvCxnSpPr>
          <p:spPr bwMode="auto">
            <a:xfrm>
              <a:off x="4314" y="3206"/>
              <a:ext cx="431" cy="2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9764" name="AutoShape 100"/>
            <p:cNvCxnSpPr>
              <a:cxnSpLocks noChangeShapeType="1"/>
              <a:stCxn id="369754" idx="3"/>
              <a:endCxn id="369744" idx="1"/>
            </p:cNvCxnSpPr>
            <p:nvPr/>
          </p:nvCxnSpPr>
          <p:spPr bwMode="auto">
            <a:xfrm>
              <a:off x="4314" y="3388"/>
              <a:ext cx="431" cy="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9765" name="Text Box 101"/>
            <p:cNvSpPr txBox="1">
              <a:spLocks noChangeArrowheads="1"/>
            </p:cNvSpPr>
            <p:nvPr/>
          </p:nvSpPr>
          <p:spPr bwMode="auto">
            <a:xfrm>
              <a:off x="3741" y="3517"/>
              <a:ext cx="669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Frame Lists</a:t>
              </a:r>
            </a:p>
          </p:txBody>
        </p:sp>
        <p:sp>
          <p:nvSpPr>
            <p:cNvPr id="369766" name="Text Box 102"/>
            <p:cNvSpPr txBox="1">
              <a:spLocks noChangeArrowheads="1"/>
            </p:cNvSpPr>
            <p:nvPr/>
          </p:nvSpPr>
          <p:spPr bwMode="auto">
            <a:xfrm>
              <a:off x="4649" y="3756"/>
              <a:ext cx="669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Frames</a:t>
              </a:r>
            </a:p>
          </p:txBody>
        </p:sp>
        <p:sp>
          <p:nvSpPr>
            <p:cNvPr id="369767" name="Text Box 103"/>
            <p:cNvSpPr txBox="1">
              <a:spLocks noChangeArrowheads="1"/>
            </p:cNvSpPr>
            <p:nvPr/>
          </p:nvSpPr>
          <p:spPr bwMode="auto">
            <a:xfrm>
              <a:off x="2976" y="2943"/>
              <a:ext cx="669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Process List</a:t>
              </a:r>
            </a:p>
          </p:txBody>
        </p:sp>
      </p:grp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658815" y="2413398"/>
            <a:ext cx="4414836" cy="213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700" dirty="0" err="1" smtClean="0">
                <a:latin typeface="Courier New" pitchFamily="49" charset="0"/>
              </a:rPr>
              <a:t>typedef</a:t>
            </a:r>
            <a:r>
              <a:rPr lang="en-US" sz="700" dirty="0" smtClean="0">
                <a:latin typeface="Courier New" pitchFamily="49" charset="0"/>
              </a:rPr>
              <a:t> </a:t>
            </a:r>
            <a:r>
              <a:rPr lang="en-US" sz="700" dirty="0" err="1">
                <a:latin typeface="Courier New" pitchFamily="49" charset="0"/>
              </a:rPr>
              <a:t>struct</a:t>
            </a:r>
            <a:r>
              <a:rPr lang="en-US" sz="700" dirty="0">
                <a:latin typeface="Courier New" pitchFamily="49" charset="0"/>
              </a:rPr>
              <a:t> FVID2_Frame_t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>
                <a:latin typeface="Courier New" pitchFamily="49" charset="0"/>
              </a:rPr>
              <a:t>    </a:t>
            </a:r>
            <a:r>
              <a:rPr lang="en-US" sz="700" dirty="0" err="1">
                <a:latin typeface="Courier New" pitchFamily="49" charset="0"/>
              </a:rPr>
              <a:t>Ptr</a:t>
            </a:r>
            <a:r>
              <a:rPr lang="en-US" sz="700" dirty="0">
                <a:latin typeface="Courier New" pitchFamily="49" charset="0"/>
              </a:rPr>
              <a:t>                 </a:t>
            </a:r>
            <a:r>
              <a:rPr lang="en-US" sz="700" dirty="0" err="1">
                <a:latin typeface="Courier New" pitchFamily="49" charset="0"/>
              </a:rPr>
              <a:t>addr</a:t>
            </a:r>
            <a:r>
              <a:rPr lang="en-US" sz="700" dirty="0">
                <a:latin typeface="Courier New" pitchFamily="49" charset="0"/>
              </a:rPr>
              <a:t>[2][3];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>
                <a:latin typeface="Courier New" pitchFamily="49" charset="0"/>
              </a:rPr>
              <a:t>    UInt32              </a:t>
            </a:r>
            <a:r>
              <a:rPr lang="en-US" sz="700" dirty="0" err="1">
                <a:latin typeface="Courier New" pitchFamily="49" charset="0"/>
              </a:rPr>
              <a:t>channelNum</a:t>
            </a:r>
            <a:r>
              <a:rPr lang="en-US" sz="7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>
                <a:latin typeface="Courier New" pitchFamily="49" charset="0"/>
              </a:rPr>
              <a:t>    /* Other members not shown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>
                <a:latin typeface="Courier New" pitchFamily="49" charset="0"/>
              </a:rPr>
              <a:t>} FVID2_Frame;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 err="1">
                <a:latin typeface="Courier New" pitchFamily="49" charset="0"/>
              </a:rPr>
              <a:t>typedef</a:t>
            </a:r>
            <a:r>
              <a:rPr lang="en-US" sz="700" dirty="0">
                <a:latin typeface="Courier New" pitchFamily="49" charset="0"/>
              </a:rPr>
              <a:t> </a:t>
            </a:r>
            <a:r>
              <a:rPr lang="en-US" sz="700" dirty="0" err="1">
                <a:latin typeface="Courier New" pitchFamily="49" charset="0"/>
              </a:rPr>
              <a:t>struct</a:t>
            </a:r>
            <a:r>
              <a:rPr lang="en-US" sz="700" dirty="0">
                <a:latin typeface="Courier New" pitchFamily="49" charset="0"/>
              </a:rPr>
              <a:t> FVID2_FrameList_t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>
                <a:latin typeface="Courier New" pitchFamily="49" charset="0"/>
              </a:rPr>
              <a:t>    FVID2_Frame        *frames[64];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>
                <a:latin typeface="Courier New" pitchFamily="49" charset="0"/>
              </a:rPr>
              <a:t>    UInt32              </a:t>
            </a:r>
            <a:r>
              <a:rPr lang="en-US" sz="700" dirty="0" err="1">
                <a:latin typeface="Courier New" pitchFamily="49" charset="0"/>
              </a:rPr>
              <a:t>numFrames</a:t>
            </a:r>
            <a:r>
              <a:rPr lang="en-US" sz="7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>
                <a:latin typeface="Courier New" pitchFamily="49" charset="0"/>
              </a:rPr>
              <a:t>    /* Other members not shown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>
                <a:latin typeface="Courier New" pitchFamily="49" charset="0"/>
              </a:rPr>
              <a:t>} FVID2_FrameList;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 err="1">
                <a:latin typeface="Courier New" pitchFamily="49" charset="0"/>
              </a:rPr>
              <a:t>typedef</a:t>
            </a:r>
            <a:r>
              <a:rPr lang="en-US" sz="700" dirty="0">
                <a:latin typeface="Courier New" pitchFamily="49" charset="0"/>
              </a:rPr>
              <a:t> </a:t>
            </a:r>
            <a:r>
              <a:rPr lang="en-US" sz="700" dirty="0" err="1">
                <a:latin typeface="Courier New" pitchFamily="49" charset="0"/>
              </a:rPr>
              <a:t>struct</a:t>
            </a:r>
            <a:r>
              <a:rPr lang="en-US" sz="700" dirty="0">
                <a:latin typeface="Courier New" pitchFamily="49" charset="0"/>
              </a:rPr>
              <a:t> FVID2_ProcessList_t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>
                <a:latin typeface="Courier New" pitchFamily="49" charset="0"/>
              </a:rPr>
              <a:t>    FVID2_FrameList    *</a:t>
            </a:r>
            <a:r>
              <a:rPr lang="en-US" sz="700" dirty="0" err="1">
                <a:latin typeface="Courier New" pitchFamily="49" charset="0"/>
              </a:rPr>
              <a:t>inFrameList</a:t>
            </a:r>
            <a:r>
              <a:rPr lang="en-US" sz="700" dirty="0">
                <a:latin typeface="Courier New" pitchFamily="49" charset="0"/>
              </a:rPr>
              <a:t>[FVID2_MAX_IN_OUT_PROCESS_LISTS];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>
                <a:latin typeface="Courier New" pitchFamily="49" charset="0"/>
              </a:rPr>
              <a:t>    FVID2_FrameList    *</a:t>
            </a:r>
            <a:r>
              <a:rPr lang="en-US" sz="700" dirty="0" err="1">
                <a:latin typeface="Courier New" pitchFamily="49" charset="0"/>
              </a:rPr>
              <a:t>outFrameList</a:t>
            </a:r>
            <a:r>
              <a:rPr lang="en-US" sz="700" dirty="0">
                <a:latin typeface="Courier New" pitchFamily="49" charset="0"/>
              </a:rPr>
              <a:t>[FVID2_MAX_IN_OUT_PROCESS_LISTS];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>
                <a:latin typeface="Courier New" pitchFamily="49" charset="0"/>
              </a:rPr>
              <a:t>    UInt32              </a:t>
            </a:r>
            <a:r>
              <a:rPr lang="en-US" sz="700" dirty="0" err="1">
                <a:latin typeface="Courier New" pitchFamily="49" charset="0"/>
              </a:rPr>
              <a:t>numInLists</a:t>
            </a:r>
            <a:r>
              <a:rPr lang="en-US" sz="7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>
                <a:latin typeface="Courier New" pitchFamily="49" charset="0"/>
              </a:rPr>
              <a:t>    UInt32              </a:t>
            </a:r>
            <a:r>
              <a:rPr lang="en-US" sz="700" dirty="0" err="1">
                <a:latin typeface="Courier New" pitchFamily="49" charset="0"/>
              </a:rPr>
              <a:t>numOutLists</a:t>
            </a:r>
            <a:r>
              <a:rPr lang="en-US" sz="7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>
                <a:latin typeface="Courier New" pitchFamily="49" charset="0"/>
              </a:rPr>
              <a:t>} FVID2_ProcessList;</a:t>
            </a:r>
          </a:p>
          <a:p>
            <a:pPr>
              <a:spcBef>
                <a:spcPct val="50000"/>
              </a:spcBef>
            </a:pP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95420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94614" y="4529138"/>
            <a:ext cx="1081087" cy="154781"/>
          </a:xfrm>
          <a:prstGeom prst="rect">
            <a:avLst/>
          </a:prstGeom>
        </p:spPr>
        <p:txBody>
          <a:bodyPr/>
          <a:lstStyle/>
          <a:p>
            <a:fld id="{4D693DFE-CC0F-4325-AC6C-27CF8A226F68}" type="slidenum">
              <a:rPr lang="en-US"/>
              <a:pPr/>
              <a:t>24</a:t>
            </a:fld>
            <a:endParaRPr lang="en-US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FVID2 – M2M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97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2264" y="864394"/>
            <a:ext cx="8467725" cy="85367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/>
              <a:t>Similar to queue/</a:t>
            </a:r>
            <a:r>
              <a:rPr lang="en-US" sz="1200" dirty="0" err="1"/>
              <a:t>dequeue</a:t>
            </a:r>
            <a:r>
              <a:rPr lang="en-US" sz="1200" dirty="0"/>
              <a:t> calls, only frame lists are queued/</a:t>
            </a:r>
            <a:r>
              <a:rPr lang="en-US" sz="1200" dirty="0" err="1"/>
              <a:t>dequeued</a:t>
            </a:r>
            <a:r>
              <a:rPr lang="en-US" sz="1200" dirty="0"/>
              <a:t> in/from the driver</a:t>
            </a:r>
          </a:p>
          <a:p>
            <a:pPr>
              <a:lnSpc>
                <a:spcPct val="80000"/>
              </a:lnSpc>
            </a:pPr>
            <a:r>
              <a:rPr lang="en-US" sz="1200" dirty="0"/>
              <a:t>Process list is not queued/</a:t>
            </a:r>
            <a:r>
              <a:rPr lang="en-US" sz="1200" dirty="0" err="1"/>
              <a:t>dequeued</a:t>
            </a:r>
            <a:endParaRPr lang="en-US" sz="1200" dirty="0"/>
          </a:p>
          <a:p>
            <a:pPr>
              <a:lnSpc>
                <a:spcPct val="80000"/>
              </a:lnSpc>
            </a:pPr>
            <a:r>
              <a:rPr lang="en-US" sz="1200" dirty="0"/>
              <a:t>Now Process list acts like a container</a:t>
            </a:r>
          </a:p>
          <a:p>
            <a:pPr>
              <a:lnSpc>
                <a:spcPct val="80000"/>
              </a:lnSpc>
            </a:pPr>
            <a:r>
              <a:rPr lang="en-US" sz="1200" dirty="0"/>
              <a:t>Hence application can’t reuse the submitted frame lists till it gets them back from driver</a:t>
            </a:r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76200" y="1718073"/>
            <a:ext cx="8974138" cy="3088482"/>
            <a:chOff x="48" y="1443"/>
            <a:chExt cx="5653" cy="2594"/>
          </a:xfrm>
        </p:grpSpPr>
        <p:pic>
          <p:nvPicPr>
            <p:cNvPr id="397314" name="Picture 2" descr="MCj0391290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7" y="1702"/>
              <a:ext cx="956" cy="458"/>
            </a:xfrm>
            <a:prstGeom prst="rect">
              <a:avLst/>
            </a:prstGeom>
            <a:noFill/>
          </p:spPr>
        </p:pic>
        <p:sp>
          <p:nvSpPr>
            <p:cNvPr id="397317" name="Line 5"/>
            <p:cNvSpPr>
              <a:spLocks noChangeShapeType="1"/>
            </p:cNvSpPr>
            <p:nvPr/>
          </p:nvSpPr>
          <p:spPr bwMode="auto">
            <a:xfrm>
              <a:off x="2689" y="1443"/>
              <a:ext cx="0" cy="2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7318" name="Rectangle 6"/>
            <p:cNvSpPr>
              <a:spLocks noChangeArrowheads="1"/>
            </p:cNvSpPr>
            <p:nvPr/>
          </p:nvSpPr>
          <p:spPr bwMode="auto">
            <a:xfrm>
              <a:off x="3741" y="1778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19" name="Rectangle 7"/>
            <p:cNvSpPr>
              <a:spLocks noChangeArrowheads="1"/>
            </p:cNvSpPr>
            <p:nvPr/>
          </p:nvSpPr>
          <p:spPr bwMode="auto">
            <a:xfrm>
              <a:off x="3880" y="1778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0" name="Rectangle 8"/>
            <p:cNvSpPr>
              <a:spLocks noChangeArrowheads="1"/>
            </p:cNvSpPr>
            <p:nvPr/>
          </p:nvSpPr>
          <p:spPr bwMode="auto">
            <a:xfrm>
              <a:off x="4023" y="1778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1" name="Rectangle 9"/>
            <p:cNvSpPr>
              <a:spLocks noChangeArrowheads="1"/>
            </p:cNvSpPr>
            <p:nvPr/>
          </p:nvSpPr>
          <p:spPr bwMode="auto">
            <a:xfrm>
              <a:off x="4166" y="1778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2" name="Line 10"/>
            <p:cNvSpPr>
              <a:spLocks noChangeShapeType="1"/>
            </p:cNvSpPr>
            <p:nvPr/>
          </p:nvSpPr>
          <p:spPr bwMode="auto">
            <a:xfrm>
              <a:off x="3645" y="184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3" name="Rectangle 11"/>
            <p:cNvSpPr>
              <a:spLocks noChangeArrowheads="1"/>
            </p:cNvSpPr>
            <p:nvPr/>
          </p:nvSpPr>
          <p:spPr bwMode="auto">
            <a:xfrm>
              <a:off x="4410" y="1730"/>
              <a:ext cx="765" cy="3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4" name="Line 12"/>
            <p:cNvSpPr>
              <a:spLocks noChangeShapeType="1"/>
            </p:cNvSpPr>
            <p:nvPr/>
          </p:nvSpPr>
          <p:spPr bwMode="auto">
            <a:xfrm>
              <a:off x="2115" y="1846"/>
              <a:ext cx="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5" name="Text Box 13"/>
            <p:cNvSpPr txBox="1">
              <a:spLocks noChangeArrowheads="1"/>
            </p:cNvSpPr>
            <p:nvPr/>
          </p:nvSpPr>
          <p:spPr bwMode="auto">
            <a:xfrm>
              <a:off x="107" y="2370"/>
              <a:ext cx="864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FVID2 Process Frames</a:t>
              </a:r>
            </a:p>
          </p:txBody>
        </p:sp>
        <p:cxnSp>
          <p:nvCxnSpPr>
            <p:cNvPr id="397326" name="AutoShape 14"/>
            <p:cNvCxnSpPr>
              <a:cxnSpLocks noChangeShapeType="1"/>
            </p:cNvCxnSpPr>
            <p:nvPr/>
          </p:nvCxnSpPr>
          <p:spPr bwMode="auto">
            <a:xfrm rot="5400000">
              <a:off x="2447" y="1665"/>
              <a:ext cx="388" cy="105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</p:cxnSp>
        <p:sp>
          <p:nvSpPr>
            <p:cNvPr id="397327" name="Text Box 15"/>
            <p:cNvSpPr txBox="1">
              <a:spLocks noChangeArrowheads="1"/>
            </p:cNvSpPr>
            <p:nvPr/>
          </p:nvSpPr>
          <p:spPr bwMode="auto">
            <a:xfrm>
              <a:off x="1207" y="1539"/>
              <a:ext cx="9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Process List - Filled</a:t>
              </a: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446" y="1700"/>
              <a:ext cx="621" cy="233"/>
              <a:chOff x="1446" y="1748"/>
              <a:chExt cx="621" cy="233"/>
            </a:xfrm>
          </p:grpSpPr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1451" y="1777"/>
                <a:ext cx="568" cy="144"/>
                <a:chOff x="1451" y="1778"/>
                <a:chExt cx="568" cy="144"/>
              </a:xfrm>
            </p:grpSpPr>
            <p:sp>
              <p:nvSpPr>
                <p:cNvPr id="397330" name="Rectangle 18"/>
                <p:cNvSpPr>
                  <a:spLocks noChangeArrowheads="1"/>
                </p:cNvSpPr>
                <p:nvPr/>
              </p:nvSpPr>
              <p:spPr bwMode="auto">
                <a:xfrm>
                  <a:off x="1451" y="1778"/>
                  <a:ext cx="143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7331" name="Rectangle 19"/>
                <p:cNvSpPr>
                  <a:spLocks noChangeArrowheads="1"/>
                </p:cNvSpPr>
                <p:nvPr/>
              </p:nvSpPr>
              <p:spPr bwMode="auto">
                <a:xfrm>
                  <a:off x="1590" y="1778"/>
                  <a:ext cx="143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7332" name="Rectangle 20"/>
                <p:cNvSpPr>
                  <a:spLocks noChangeArrowheads="1"/>
                </p:cNvSpPr>
                <p:nvPr/>
              </p:nvSpPr>
              <p:spPr bwMode="auto">
                <a:xfrm>
                  <a:off x="1733" y="1778"/>
                  <a:ext cx="143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7333" name="Rectangle 21"/>
                <p:cNvSpPr>
                  <a:spLocks noChangeArrowheads="1"/>
                </p:cNvSpPr>
                <p:nvPr/>
              </p:nvSpPr>
              <p:spPr bwMode="auto">
                <a:xfrm>
                  <a:off x="1876" y="1778"/>
                  <a:ext cx="143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7334" name="Text Box 22"/>
              <p:cNvSpPr txBox="1">
                <a:spLocks noChangeArrowheads="1"/>
              </p:cNvSpPr>
              <p:nvPr/>
            </p:nvSpPr>
            <p:spPr bwMode="auto">
              <a:xfrm>
                <a:off x="1446" y="1748"/>
                <a:ext cx="62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0"/>
                  <a:t>Frames</a:t>
                </a:r>
              </a:p>
            </p:txBody>
          </p:sp>
        </p:grpSp>
        <p:sp>
          <p:nvSpPr>
            <p:cNvPr id="397335" name="Text Box 23"/>
            <p:cNvSpPr txBox="1">
              <a:spLocks noChangeArrowheads="1"/>
            </p:cNvSpPr>
            <p:nvPr/>
          </p:nvSpPr>
          <p:spPr bwMode="auto">
            <a:xfrm>
              <a:off x="1064" y="2590"/>
              <a:ext cx="109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Process List - Empty</a:t>
              </a:r>
            </a:p>
          </p:txBody>
        </p:sp>
        <p:sp>
          <p:nvSpPr>
            <p:cNvPr id="397336" name="Text Box 24"/>
            <p:cNvSpPr txBox="1">
              <a:spLocks noChangeArrowheads="1"/>
            </p:cNvSpPr>
            <p:nvPr/>
          </p:nvSpPr>
          <p:spPr bwMode="auto">
            <a:xfrm>
              <a:off x="4314" y="1539"/>
              <a:ext cx="9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Driver InQ</a:t>
              </a:r>
            </a:p>
          </p:txBody>
        </p:sp>
        <p:sp>
          <p:nvSpPr>
            <p:cNvPr id="397337" name="Text Box 25"/>
            <p:cNvSpPr txBox="1">
              <a:spLocks noChangeArrowheads="1"/>
            </p:cNvSpPr>
            <p:nvPr/>
          </p:nvSpPr>
          <p:spPr bwMode="auto">
            <a:xfrm>
              <a:off x="3741" y="1748"/>
              <a:ext cx="6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Frames</a:t>
              </a:r>
            </a:p>
          </p:txBody>
        </p: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4314" y="1748"/>
              <a:ext cx="861" cy="233"/>
              <a:chOff x="4314" y="1748"/>
              <a:chExt cx="861" cy="233"/>
            </a:xfrm>
          </p:grpSpPr>
          <p:sp>
            <p:nvSpPr>
              <p:cNvPr id="397339" name="Line 27"/>
              <p:cNvSpPr>
                <a:spLocks noChangeShapeType="1"/>
              </p:cNvSpPr>
              <p:nvPr/>
            </p:nvSpPr>
            <p:spPr bwMode="auto">
              <a:xfrm>
                <a:off x="4314" y="182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40" name="Rectangle 28"/>
              <p:cNvSpPr>
                <a:spLocks noChangeArrowheads="1"/>
              </p:cNvSpPr>
              <p:nvPr/>
            </p:nvSpPr>
            <p:spPr bwMode="auto">
              <a:xfrm>
                <a:off x="4889" y="1778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41" name="Rectangle 29"/>
              <p:cNvSpPr>
                <a:spLocks noChangeArrowheads="1"/>
              </p:cNvSpPr>
              <p:nvPr/>
            </p:nvSpPr>
            <p:spPr bwMode="auto">
              <a:xfrm>
                <a:off x="5032" y="1778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42" name="Rectangle 30"/>
              <p:cNvSpPr>
                <a:spLocks noChangeArrowheads="1"/>
              </p:cNvSpPr>
              <p:nvPr/>
            </p:nvSpPr>
            <p:spPr bwMode="auto">
              <a:xfrm>
                <a:off x="4602" y="1778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43" name="Rectangle 31"/>
              <p:cNvSpPr>
                <a:spLocks noChangeArrowheads="1"/>
              </p:cNvSpPr>
              <p:nvPr/>
            </p:nvSpPr>
            <p:spPr bwMode="auto">
              <a:xfrm>
                <a:off x="4745" y="1778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44" name="Rectangle 32"/>
              <p:cNvSpPr>
                <a:spLocks noChangeArrowheads="1"/>
              </p:cNvSpPr>
              <p:nvPr/>
            </p:nvSpPr>
            <p:spPr bwMode="auto">
              <a:xfrm>
                <a:off x="4458" y="1778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45" name="Text Box 33"/>
              <p:cNvSpPr txBox="1">
                <a:spLocks noChangeArrowheads="1"/>
              </p:cNvSpPr>
              <p:nvPr/>
            </p:nvSpPr>
            <p:spPr bwMode="auto">
              <a:xfrm>
                <a:off x="4458" y="1748"/>
                <a:ext cx="71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0"/>
                  <a:t>Pend Frames</a:t>
                </a:r>
              </a:p>
            </p:txBody>
          </p:sp>
        </p:grpSp>
        <p:sp>
          <p:nvSpPr>
            <p:cNvPr id="397346" name="Rectangle 34"/>
            <p:cNvSpPr>
              <a:spLocks noChangeArrowheads="1"/>
            </p:cNvSpPr>
            <p:nvPr/>
          </p:nvSpPr>
          <p:spPr bwMode="auto">
            <a:xfrm>
              <a:off x="4458" y="2877"/>
              <a:ext cx="765" cy="43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47" name="Text Box 35"/>
            <p:cNvSpPr txBox="1">
              <a:spLocks noChangeArrowheads="1"/>
            </p:cNvSpPr>
            <p:nvPr/>
          </p:nvSpPr>
          <p:spPr bwMode="auto">
            <a:xfrm>
              <a:off x="4362" y="2638"/>
              <a:ext cx="9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Driver OutQ</a:t>
              </a:r>
            </a:p>
          </p:txBody>
        </p: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4410" y="2877"/>
              <a:ext cx="717" cy="233"/>
              <a:chOff x="4410" y="2992"/>
              <a:chExt cx="717" cy="233"/>
            </a:xfrm>
          </p:grpSpPr>
          <p:sp>
            <p:nvSpPr>
              <p:cNvPr id="397349" name="Rectangle 37"/>
              <p:cNvSpPr>
                <a:spLocks noChangeArrowheads="1"/>
              </p:cNvSpPr>
              <p:nvPr/>
            </p:nvSpPr>
            <p:spPr bwMode="auto">
              <a:xfrm>
                <a:off x="4602" y="3021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50" name="Rectangle 38"/>
              <p:cNvSpPr>
                <a:spLocks noChangeArrowheads="1"/>
              </p:cNvSpPr>
              <p:nvPr/>
            </p:nvSpPr>
            <p:spPr bwMode="auto">
              <a:xfrm>
                <a:off x="4458" y="3021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51" name="Text Box 39"/>
              <p:cNvSpPr txBox="1">
                <a:spLocks noChangeArrowheads="1"/>
              </p:cNvSpPr>
              <p:nvPr/>
            </p:nvSpPr>
            <p:spPr bwMode="auto">
              <a:xfrm>
                <a:off x="4410" y="2992"/>
                <a:ext cx="71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0"/>
                  <a:t>Done Frames</a:t>
                </a:r>
              </a:p>
            </p:txBody>
          </p:sp>
        </p:grpSp>
        <p:cxnSp>
          <p:nvCxnSpPr>
            <p:cNvPr id="397352" name="AutoShape 40"/>
            <p:cNvCxnSpPr>
              <a:cxnSpLocks noChangeShapeType="1"/>
              <a:stCxn id="397384" idx="3"/>
              <a:endCxn id="397346" idx="3"/>
            </p:cNvCxnSpPr>
            <p:nvPr/>
          </p:nvCxnSpPr>
          <p:spPr bwMode="auto">
            <a:xfrm>
              <a:off x="5175" y="2007"/>
              <a:ext cx="48" cy="1086"/>
            </a:xfrm>
            <a:prstGeom prst="bentConnector3">
              <a:avLst>
                <a:gd name="adj1" fmla="val 400000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</p:cxnSp>
        <p:sp>
          <p:nvSpPr>
            <p:cNvPr id="397353" name="Text Box 41"/>
            <p:cNvSpPr txBox="1">
              <a:spLocks noChangeArrowheads="1"/>
            </p:cNvSpPr>
            <p:nvPr/>
          </p:nvSpPr>
          <p:spPr bwMode="auto">
            <a:xfrm>
              <a:off x="5032" y="2351"/>
              <a:ext cx="6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Completion</a:t>
              </a:r>
            </a:p>
          </p:txBody>
        </p:sp>
        <p:sp>
          <p:nvSpPr>
            <p:cNvPr id="397354" name="Line 42"/>
            <p:cNvSpPr>
              <a:spLocks noChangeShapeType="1"/>
            </p:cNvSpPr>
            <p:nvPr/>
          </p:nvSpPr>
          <p:spPr bwMode="auto">
            <a:xfrm flipH="1">
              <a:off x="2689" y="2638"/>
              <a:ext cx="2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55" name="Text Box 43"/>
            <p:cNvSpPr txBox="1">
              <a:spLocks noChangeArrowheads="1"/>
            </p:cNvSpPr>
            <p:nvPr/>
          </p:nvSpPr>
          <p:spPr bwMode="auto">
            <a:xfrm>
              <a:off x="2637" y="2495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Callback</a:t>
              </a:r>
            </a:p>
          </p:txBody>
        </p:sp>
        <p:sp>
          <p:nvSpPr>
            <p:cNvPr id="397356" name="Text Box 44"/>
            <p:cNvSpPr txBox="1">
              <a:spLocks noChangeArrowheads="1"/>
            </p:cNvSpPr>
            <p:nvPr/>
          </p:nvSpPr>
          <p:spPr bwMode="auto">
            <a:xfrm>
              <a:off x="48" y="3164"/>
              <a:ext cx="968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FVID2 Get Processed Frames</a:t>
              </a:r>
            </a:p>
          </p:txBody>
        </p:sp>
        <p:sp>
          <p:nvSpPr>
            <p:cNvPr id="397357" name="Line 45"/>
            <p:cNvSpPr>
              <a:spLocks noChangeShapeType="1"/>
            </p:cNvSpPr>
            <p:nvPr/>
          </p:nvSpPr>
          <p:spPr bwMode="auto">
            <a:xfrm>
              <a:off x="2115" y="3117"/>
              <a:ext cx="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58" name="Line 46"/>
            <p:cNvSpPr>
              <a:spLocks noChangeShapeType="1"/>
            </p:cNvSpPr>
            <p:nvPr/>
          </p:nvSpPr>
          <p:spPr bwMode="auto">
            <a:xfrm flipH="1">
              <a:off x="3645" y="3069"/>
              <a:ext cx="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97359" name="AutoShape 47"/>
            <p:cNvCxnSpPr>
              <a:cxnSpLocks noChangeShapeType="1"/>
            </p:cNvCxnSpPr>
            <p:nvPr/>
          </p:nvCxnSpPr>
          <p:spPr bwMode="auto">
            <a:xfrm rot="5400000">
              <a:off x="2468" y="2887"/>
              <a:ext cx="346" cy="105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</p:cxnSp>
        <p:sp>
          <p:nvSpPr>
            <p:cNvPr id="397360" name="Text Box 48"/>
            <p:cNvSpPr txBox="1">
              <a:spLocks noChangeArrowheads="1"/>
            </p:cNvSpPr>
            <p:nvPr/>
          </p:nvSpPr>
          <p:spPr bwMode="auto">
            <a:xfrm>
              <a:off x="1111" y="3804"/>
              <a:ext cx="11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Process List - Completed</a:t>
              </a:r>
            </a:p>
          </p:txBody>
        </p:sp>
        <p:grpSp>
          <p:nvGrpSpPr>
            <p:cNvPr id="7" name="Group 49"/>
            <p:cNvGrpSpPr>
              <a:grpSpLocks/>
            </p:cNvGrpSpPr>
            <p:nvPr/>
          </p:nvGrpSpPr>
          <p:grpSpPr bwMode="auto">
            <a:xfrm>
              <a:off x="1446" y="1825"/>
              <a:ext cx="621" cy="233"/>
              <a:chOff x="1446" y="1748"/>
              <a:chExt cx="621" cy="233"/>
            </a:xfrm>
          </p:grpSpPr>
          <p:grpSp>
            <p:nvGrpSpPr>
              <p:cNvPr id="8" name="Group 50"/>
              <p:cNvGrpSpPr>
                <a:grpSpLocks/>
              </p:cNvGrpSpPr>
              <p:nvPr/>
            </p:nvGrpSpPr>
            <p:grpSpPr bwMode="auto">
              <a:xfrm>
                <a:off x="1451" y="1777"/>
                <a:ext cx="568" cy="144"/>
                <a:chOff x="1451" y="1778"/>
                <a:chExt cx="568" cy="144"/>
              </a:xfrm>
            </p:grpSpPr>
            <p:sp>
              <p:nvSpPr>
                <p:cNvPr id="397363" name="Rectangle 51"/>
                <p:cNvSpPr>
                  <a:spLocks noChangeArrowheads="1"/>
                </p:cNvSpPr>
                <p:nvPr/>
              </p:nvSpPr>
              <p:spPr bwMode="auto">
                <a:xfrm>
                  <a:off x="1451" y="1778"/>
                  <a:ext cx="143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7364" name="Rectangle 52"/>
                <p:cNvSpPr>
                  <a:spLocks noChangeArrowheads="1"/>
                </p:cNvSpPr>
                <p:nvPr/>
              </p:nvSpPr>
              <p:spPr bwMode="auto">
                <a:xfrm>
                  <a:off x="1590" y="1778"/>
                  <a:ext cx="143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7365" name="Rectangle 53"/>
                <p:cNvSpPr>
                  <a:spLocks noChangeArrowheads="1"/>
                </p:cNvSpPr>
                <p:nvPr/>
              </p:nvSpPr>
              <p:spPr bwMode="auto">
                <a:xfrm>
                  <a:off x="1733" y="1778"/>
                  <a:ext cx="143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7366" name="Rectangle 54"/>
                <p:cNvSpPr>
                  <a:spLocks noChangeArrowheads="1"/>
                </p:cNvSpPr>
                <p:nvPr/>
              </p:nvSpPr>
              <p:spPr bwMode="auto">
                <a:xfrm>
                  <a:off x="1876" y="1778"/>
                  <a:ext cx="143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7367" name="Text Box 55"/>
              <p:cNvSpPr txBox="1">
                <a:spLocks noChangeArrowheads="1"/>
              </p:cNvSpPr>
              <p:nvPr/>
            </p:nvSpPr>
            <p:spPr bwMode="auto">
              <a:xfrm>
                <a:off x="1446" y="1748"/>
                <a:ext cx="62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0"/>
                  <a:t>Frames</a:t>
                </a:r>
              </a:p>
            </p:txBody>
          </p:sp>
        </p:grpSp>
        <p:sp>
          <p:nvSpPr>
            <p:cNvPr id="397368" name="Text Box 56"/>
            <p:cNvSpPr txBox="1">
              <a:spLocks noChangeArrowheads="1"/>
            </p:cNvSpPr>
            <p:nvPr/>
          </p:nvSpPr>
          <p:spPr bwMode="auto">
            <a:xfrm>
              <a:off x="537" y="1682"/>
              <a:ext cx="6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0"/>
                <a:t>Frame List 1</a:t>
              </a:r>
            </a:p>
          </p:txBody>
        </p:sp>
        <p:sp>
          <p:nvSpPr>
            <p:cNvPr id="397369" name="Text Box 57"/>
            <p:cNvSpPr txBox="1">
              <a:spLocks noChangeArrowheads="1"/>
            </p:cNvSpPr>
            <p:nvPr/>
          </p:nvSpPr>
          <p:spPr bwMode="auto">
            <a:xfrm>
              <a:off x="538" y="1855"/>
              <a:ext cx="6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0"/>
                <a:t>Frame List 2</a:t>
              </a:r>
            </a:p>
          </p:txBody>
        </p:sp>
        <p:grpSp>
          <p:nvGrpSpPr>
            <p:cNvPr id="9" name="Group 58"/>
            <p:cNvGrpSpPr>
              <a:grpSpLocks/>
            </p:cNvGrpSpPr>
            <p:nvPr/>
          </p:nvGrpSpPr>
          <p:grpSpPr bwMode="auto">
            <a:xfrm>
              <a:off x="3741" y="1891"/>
              <a:ext cx="621" cy="233"/>
              <a:chOff x="1446" y="1748"/>
              <a:chExt cx="621" cy="233"/>
            </a:xfrm>
          </p:grpSpPr>
          <p:grpSp>
            <p:nvGrpSpPr>
              <p:cNvPr id="10" name="Group 59"/>
              <p:cNvGrpSpPr>
                <a:grpSpLocks/>
              </p:cNvGrpSpPr>
              <p:nvPr/>
            </p:nvGrpSpPr>
            <p:grpSpPr bwMode="auto">
              <a:xfrm>
                <a:off x="1451" y="1777"/>
                <a:ext cx="568" cy="144"/>
                <a:chOff x="1451" y="1778"/>
                <a:chExt cx="568" cy="144"/>
              </a:xfrm>
            </p:grpSpPr>
            <p:sp>
              <p:nvSpPr>
                <p:cNvPr id="397372" name="Rectangle 60"/>
                <p:cNvSpPr>
                  <a:spLocks noChangeArrowheads="1"/>
                </p:cNvSpPr>
                <p:nvPr/>
              </p:nvSpPr>
              <p:spPr bwMode="auto">
                <a:xfrm>
                  <a:off x="1451" y="1778"/>
                  <a:ext cx="143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7373" name="Rectangle 61"/>
                <p:cNvSpPr>
                  <a:spLocks noChangeArrowheads="1"/>
                </p:cNvSpPr>
                <p:nvPr/>
              </p:nvSpPr>
              <p:spPr bwMode="auto">
                <a:xfrm>
                  <a:off x="1590" y="1778"/>
                  <a:ext cx="143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7374" name="Rectangle 62"/>
                <p:cNvSpPr>
                  <a:spLocks noChangeArrowheads="1"/>
                </p:cNvSpPr>
                <p:nvPr/>
              </p:nvSpPr>
              <p:spPr bwMode="auto">
                <a:xfrm>
                  <a:off x="1733" y="1778"/>
                  <a:ext cx="143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7375" name="Rectangle 63"/>
                <p:cNvSpPr>
                  <a:spLocks noChangeArrowheads="1"/>
                </p:cNvSpPr>
                <p:nvPr/>
              </p:nvSpPr>
              <p:spPr bwMode="auto">
                <a:xfrm>
                  <a:off x="1876" y="1778"/>
                  <a:ext cx="143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7376" name="Text Box 64"/>
              <p:cNvSpPr txBox="1">
                <a:spLocks noChangeArrowheads="1"/>
              </p:cNvSpPr>
              <p:nvPr/>
            </p:nvSpPr>
            <p:spPr bwMode="auto">
              <a:xfrm>
                <a:off x="1446" y="1748"/>
                <a:ext cx="62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0"/>
                  <a:t>Frames</a:t>
                </a:r>
              </a:p>
            </p:txBody>
          </p:sp>
        </p:grpSp>
        <p:grpSp>
          <p:nvGrpSpPr>
            <p:cNvPr id="11" name="Group 65"/>
            <p:cNvGrpSpPr>
              <a:grpSpLocks/>
            </p:cNvGrpSpPr>
            <p:nvPr/>
          </p:nvGrpSpPr>
          <p:grpSpPr bwMode="auto">
            <a:xfrm>
              <a:off x="4314" y="1890"/>
              <a:ext cx="861" cy="233"/>
              <a:chOff x="4314" y="1748"/>
              <a:chExt cx="861" cy="233"/>
            </a:xfrm>
          </p:grpSpPr>
          <p:sp>
            <p:nvSpPr>
              <p:cNvPr id="397378" name="Line 66"/>
              <p:cNvSpPr>
                <a:spLocks noChangeShapeType="1"/>
              </p:cNvSpPr>
              <p:nvPr/>
            </p:nvSpPr>
            <p:spPr bwMode="auto">
              <a:xfrm>
                <a:off x="4314" y="182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79" name="Rectangle 67"/>
              <p:cNvSpPr>
                <a:spLocks noChangeArrowheads="1"/>
              </p:cNvSpPr>
              <p:nvPr/>
            </p:nvSpPr>
            <p:spPr bwMode="auto">
              <a:xfrm>
                <a:off x="4889" y="1778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80" name="Rectangle 68"/>
              <p:cNvSpPr>
                <a:spLocks noChangeArrowheads="1"/>
              </p:cNvSpPr>
              <p:nvPr/>
            </p:nvSpPr>
            <p:spPr bwMode="auto">
              <a:xfrm>
                <a:off x="5032" y="1778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81" name="Rectangle 69"/>
              <p:cNvSpPr>
                <a:spLocks noChangeArrowheads="1"/>
              </p:cNvSpPr>
              <p:nvPr/>
            </p:nvSpPr>
            <p:spPr bwMode="auto">
              <a:xfrm>
                <a:off x="4602" y="1778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82" name="Rectangle 70"/>
              <p:cNvSpPr>
                <a:spLocks noChangeArrowheads="1"/>
              </p:cNvSpPr>
              <p:nvPr/>
            </p:nvSpPr>
            <p:spPr bwMode="auto">
              <a:xfrm>
                <a:off x="4745" y="1778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83" name="Rectangle 71"/>
              <p:cNvSpPr>
                <a:spLocks noChangeArrowheads="1"/>
              </p:cNvSpPr>
              <p:nvPr/>
            </p:nvSpPr>
            <p:spPr bwMode="auto">
              <a:xfrm>
                <a:off x="4458" y="1778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84" name="Text Box 72"/>
              <p:cNvSpPr txBox="1">
                <a:spLocks noChangeArrowheads="1"/>
              </p:cNvSpPr>
              <p:nvPr/>
            </p:nvSpPr>
            <p:spPr bwMode="auto">
              <a:xfrm>
                <a:off x="4458" y="1748"/>
                <a:ext cx="71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0"/>
                  <a:t>Pend Frames</a:t>
                </a:r>
              </a:p>
            </p:txBody>
          </p:sp>
        </p:grpSp>
        <p:sp>
          <p:nvSpPr>
            <p:cNvPr id="397385" name="Text Box 73"/>
            <p:cNvSpPr txBox="1">
              <a:spLocks noChangeArrowheads="1"/>
            </p:cNvSpPr>
            <p:nvPr/>
          </p:nvSpPr>
          <p:spPr bwMode="auto">
            <a:xfrm>
              <a:off x="1063" y="2752"/>
              <a:ext cx="109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0"/>
                <a:t>Process List - Empty</a:t>
              </a:r>
            </a:p>
          </p:txBody>
        </p:sp>
        <p:pic>
          <p:nvPicPr>
            <p:cNvPr id="397386" name="Picture 74" descr="MCj0391290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9" y="1539"/>
              <a:ext cx="956" cy="458"/>
            </a:xfrm>
            <a:prstGeom prst="rect">
              <a:avLst/>
            </a:prstGeom>
            <a:noFill/>
          </p:spPr>
        </p:pic>
        <p:pic>
          <p:nvPicPr>
            <p:cNvPr id="397387" name="Picture 75" descr="MCj0391290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9" y="2160"/>
              <a:ext cx="956" cy="458"/>
            </a:xfrm>
            <a:prstGeom prst="rect">
              <a:avLst/>
            </a:prstGeom>
            <a:noFill/>
          </p:spPr>
        </p:pic>
        <p:pic>
          <p:nvPicPr>
            <p:cNvPr id="397388" name="Picture 76" descr="MCj0391290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9" y="2897"/>
              <a:ext cx="956" cy="458"/>
            </a:xfrm>
            <a:prstGeom prst="rect">
              <a:avLst/>
            </a:prstGeom>
            <a:noFill/>
          </p:spPr>
        </p:pic>
        <p:pic>
          <p:nvPicPr>
            <p:cNvPr id="397389" name="Picture 77" descr="MCj0391290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9" y="2829"/>
              <a:ext cx="956" cy="458"/>
            </a:xfrm>
            <a:prstGeom prst="rect">
              <a:avLst/>
            </a:prstGeom>
            <a:noFill/>
          </p:spPr>
        </p:pic>
        <p:grpSp>
          <p:nvGrpSpPr>
            <p:cNvPr id="12" name="Group 78"/>
            <p:cNvGrpSpPr>
              <a:grpSpLocks/>
            </p:cNvGrpSpPr>
            <p:nvPr/>
          </p:nvGrpSpPr>
          <p:grpSpPr bwMode="auto">
            <a:xfrm>
              <a:off x="4410" y="3021"/>
              <a:ext cx="717" cy="233"/>
              <a:chOff x="4410" y="2992"/>
              <a:chExt cx="717" cy="233"/>
            </a:xfrm>
          </p:grpSpPr>
          <p:sp>
            <p:nvSpPr>
              <p:cNvPr id="397391" name="Rectangle 79"/>
              <p:cNvSpPr>
                <a:spLocks noChangeArrowheads="1"/>
              </p:cNvSpPr>
              <p:nvPr/>
            </p:nvSpPr>
            <p:spPr bwMode="auto">
              <a:xfrm>
                <a:off x="4602" y="3021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92" name="Rectangle 80"/>
              <p:cNvSpPr>
                <a:spLocks noChangeArrowheads="1"/>
              </p:cNvSpPr>
              <p:nvPr/>
            </p:nvSpPr>
            <p:spPr bwMode="auto">
              <a:xfrm>
                <a:off x="4458" y="3021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93" name="Text Box 81"/>
              <p:cNvSpPr txBox="1">
                <a:spLocks noChangeArrowheads="1"/>
              </p:cNvSpPr>
              <p:nvPr/>
            </p:nvSpPr>
            <p:spPr bwMode="auto">
              <a:xfrm>
                <a:off x="4410" y="2992"/>
                <a:ext cx="71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0"/>
                  <a:t>Done Frames</a:t>
                </a:r>
              </a:p>
            </p:txBody>
          </p:sp>
        </p:grpSp>
        <p:pic>
          <p:nvPicPr>
            <p:cNvPr id="397394" name="Picture 82" descr="MCj0391290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9" y="3375"/>
              <a:ext cx="956" cy="458"/>
            </a:xfrm>
            <a:prstGeom prst="rect">
              <a:avLst/>
            </a:prstGeom>
            <a:noFill/>
          </p:spPr>
        </p:pic>
        <p:sp>
          <p:nvSpPr>
            <p:cNvPr id="397395" name="Line 83"/>
            <p:cNvSpPr>
              <a:spLocks noChangeShapeType="1"/>
            </p:cNvSpPr>
            <p:nvPr/>
          </p:nvSpPr>
          <p:spPr bwMode="auto">
            <a:xfrm>
              <a:off x="1159" y="1778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96" name="Line 84"/>
            <p:cNvSpPr>
              <a:spLocks noChangeShapeType="1"/>
            </p:cNvSpPr>
            <p:nvPr/>
          </p:nvSpPr>
          <p:spPr bwMode="auto">
            <a:xfrm>
              <a:off x="1159" y="1921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85"/>
            <p:cNvGrpSpPr>
              <a:grpSpLocks/>
            </p:cNvGrpSpPr>
            <p:nvPr/>
          </p:nvGrpSpPr>
          <p:grpSpPr bwMode="auto">
            <a:xfrm>
              <a:off x="1398" y="3451"/>
              <a:ext cx="717" cy="233"/>
              <a:chOff x="4410" y="2992"/>
              <a:chExt cx="717" cy="233"/>
            </a:xfrm>
          </p:grpSpPr>
          <p:sp>
            <p:nvSpPr>
              <p:cNvPr id="397398" name="Rectangle 86"/>
              <p:cNvSpPr>
                <a:spLocks noChangeArrowheads="1"/>
              </p:cNvSpPr>
              <p:nvPr/>
            </p:nvSpPr>
            <p:spPr bwMode="auto">
              <a:xfrm>
                <a:off x="4602" y="3021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99" name="Rectangle 87"/>
              <p:cNvSpPr>
                <a:spLocks noChangeArrowheads="1"/>
              </p:cNvSpPr>
              <p:nvPr/>
            </p:nvSpPr>
            <p:spPr bwMode="auto">
              <a:xfrm>
                <a:off x="4458" y="3021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400" name="Text Box 88"/>
              <p:cNvSpPr txBox="1">
                <a:spLocks noChangeArrowheads="1"/>
              </p:cNvSpPr>
              <p:nvPr/>
            </p:nvSpPr>
            <p:spPr bwMode="auto">
              <a:xfrm>
                <a:off x="4410" y="2992"/>
                <a:ext cx="71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0"/>
                  <a:t>Done Frames</a:t>
                </a:r>
              </a:p>
            </p:txBody>
          </p:sp>
        </p:grpSp>
        <p:grpSp>
          <p:nvGrpSpPr>
            <p:cNvPr id="14" name="Group 89"/>
            <p:cNvGrpSpPr>
              <a:grpSpLocks/>
            </p:cNvGrpSpPr>
            <p:nvPr/>
          </p:nvGrpSpPr>
          <p:grpSpPr bwMode="auto">
            <a:xfrm>
              <a:off x="1398" y="3595"/>
              <a:ext cx="717" cy="233"/>
              <a:chOff x="4410" y="2992"/>
              <a:chExt cx="717" cy="233"/>
            </a:xfrm>
          </p:grpSpPr>
          <p:sp>
            <p:nvSpPr>
              <p:cNvPr id="397402" name="Rectangle 90"/>
              <p:cNvSpPr>
                <a:spLocks noChangeArrowheads="1"/>
              </p:cNvSpPr>
              <p:nvPr/>
            </p:nvSpPr>
            <p:spPr bwMode="auto">
              <a:xfrm>
                <a:off x="4602" y="3021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403" name="Rectangle 91"/>
              <p:cNvSpPr>
                <a:spLocks noChangeArrowheads="1"/>
              </p:cNvSpPr>
              <p:nvPr/>
            </p:nvSpPr>
            <p:spPr bwMode="auto">
              <a:xfrm>
                <a:off x="4458" y="3021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404" name="Text Box 92"/>
              <p:cNvSpPr txBox="1">
                <a:spLocks noChangeArrowheads="1"/>
              </p:cNvSpPr>
              <p:nvPr/>
            </p:nvSpPr>
            <p:spPr bwMode="auto">
              <a:xfrm>
                <a:off x="4410" y="2992"/>
                <a:ext cx="71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0"/>
                  <a:t>Done Frames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76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M2M Driver Requirements Summary…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All </a:t>
            </a:r>
            <a:r>
              <a:rPr lang="en-US" sz="2000" dirty="0" smtClean="0"/>
              <a:t>Memory to Memory (M2M) </a:t>
            </a:r>
            <a:r>
              <a:rPr lang="en-US" sz="2000" dirty="0"/>
              <a:t>drivers are non-blocking i.e. asynchronous drivers. Blocking calls not supported!!</a:t>
            </a:r>
          </a:p>
          <a:p>
            <a:r>
              <a:rPr lang="en-US" sz="2000" dirty="0"/>
              <a:t>Unlike display and capture drivers, it could be opened multiple times – supports multiple handles (N) for the same driver</a:t>
            </a:r>
          </a:p>
          <a:p>
            <a:r>
              <a:rPr lang="en-US" sz="2000" dirty="0"/>
              <a:t>Each call/request can consist of set of </a:t>
            </a:r>
            <a:r>
              <a:rPr lang="en-US" sz="2000" dirty="0" smtClean="0"/>
              <a:t>buffers</a:t>
            </a:r>
            <a:endParaRPr lang="en-US" sz="2000" dirty="0"/>
          </a:p>
          <a:p>
            <a:r>
              <a:rPr lang="en-US" sz="2000" dirty="0" smtClean="0"/>
              <a:t>M (no </a:t>
            </a:r>
            <a:r>
              <a:rPr lang="en-US" sz="2000" dirty="0"/>
              <a:t>of picture or frame in each request) is fixed per handle at time of the time of driver </a:t>
            </a:r>
            <a:r>
              <a:rPr lang="en-US" sz="2000" dirty="0" smtClean="0"/>
              <a:t>open</a:t>
            </a:r>
            <a:endParaRPr lang="en-US" sz="2000" dirty="0"/>
          </a:p>
          <a:p>
            <a:r>
              <a:rPr lang="en-US" sz="2000" dirty="0"/>
              <a:t>Callback will be generated after processing all requests in a given set</a:t>
            </a:r>
          </a:p>
          <a:p>
            <a:r>
              <a:rPr lang="en-US" sz="2000" dirty="0"/>
              <a:t>Each </a:t>
            </a:r>
            <a:r>
              <a:rPr lang="en-US" sz="2000" dirty="0" smtClean="0"/>
              <a:t>handle/channel </a:t>
            </a:r>
            <a:r>
              <a:rPr lang="en-US" sz="2000" dirty="0"/>
              <a:t>can have different </a:t>
            </a:r>
            <a:r>
              <a:rPr lang="en-US" sz="2000" dirty="0" smtClean="0"/>
              <a:t>configuration</a:t>
            </a:r>
            <a:endParaRPr lang="en-US" sz="2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94614" y="4529138"/>
            <a:ext cx="1081087" cy="154781"/>
          </a:xfrm>
          <a:prstGeom prst="rect">
            <a:avLst/>
          </a:prstGeom>
        </p:spPr>
        <p:txBody>
          <a:bodyPr/>
          <a:lstStyle/>
          <a:p>
            <a:fld id="{4D693DFE-CC0F-4325-AC6C-27CF8A226F68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VPE Driver Flow</a:t>
            </a:r>
            <a:endParaRPr lang="en-US" dirty="0"/>
          </a:p>
        </p:txBody>
      </p:sp>
      <p:sp>
        <p:nvSpPr>
          <p:cNvPr id="470019" name="Rectangle 3"/>
          <p:cNvSpPr>
            <a:spLocks noChangeArrowheads="1"/>
          </p:cNvSpPr>
          <p:nvPr/>
        </p:nvSpPr>
        <p:spPr bwMode="auto">
          <a:xfrm>
            <a:off x="381000" y="1828800"/>
            <a:ext cx="1371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Queue up to N Buffer</a:t>
            </a:r>
          </a:p>
          <a:p>
            <a:pPr algn="ctr"/>
            <a:r>
              <a:rPr lang="en-US" sz="1000"/>
              <a:t>for Processing</a:t>
            </a:r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2743200" y="2400300"/>
            <a:ext cx="1371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Driver </a:t>
            </a:r>
          </a:p>
          <a:p>
            <a:pPr algn="ctr"/>
            <a:r>
              <a:rPr lang="en-US" sz="1000"/>
              <a:t>Input Queue</a:t>
            </a:r>
          </a:p>
        </p:txBody>
      </p:sp>
      <p:sp>
        <p:nvSpPr>
          <p:cNvPr id="470021" name="Line 5"/>
          <p:cNvSpPr>
            <a:spLocks noChangeShapeType="1"/>
          </p:cNvSpPr>
          <p:nvPr/>
        </p:nvSpPr>
        <p:spPr bwMode="auto">
          <a:xfrm>
            <a:off x="3886200" y="1907381"/>
            <a:ext cx="120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022" name="Rectangle 6"/>
          <p:cNvSpPr>
            <a:spLocks noChangeArrowheads="1"/>
          </p:cNvSpPr>
          <p:nvPr/>
        </p:nvSpPr>
        <p:spPr bwMode="auto">
          <a:xfrm>
            <a:off x="7162800" y="1714500"/>
            <a:ext cx="1371600" cy="967979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Hardware</a:t>
            </a:r>
          </a:p>
        </p:txBody>
      </p:sp>
      <p:sp>
        <p:nvSpPr>
          <p:cNvPr id="470023" name="Line 7"/>
          <p:cNvSpPr>
            <a:spLocks noChangeShapeType="1"/>
          </p:cNvSpPr>
          <p:nvPr/>
        </p:nvSpPr>
        <p:spPr bwMode="auto">
          <a:xfrm>
            <a:off x="1905000" y="1200151"/>
            <a:ext cx="0" cy="2793206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024" name="Text Box 8"/>
          <p:cNvSpPr txBox="1">
            <a:spLocks noChangeArrowheads="1"/>
          </p:cNvSpPr>
          <p:nvPr/>
        </p:nvSpPr>
        <p:spPr bwMode="auto">
          <a:xfrm>
            <a:off x="3429000" y="4171950"/>
            <a:ext cx="13668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b="1"/>
              <a:t>Driver</a:t>
            </a:r>
          </a:p>
        </p:txBody>
      </p:sp>
      <p:sp>
        <p:nvSpPr>
          <p:cNvPr id="470025" name="Text Box 9"/>
          <p:cNvSpPr txBox="1">
            <a:spLocks noChangeArrowheads="1"/>
          </p:cNvSpPr>
          <p:nvPr/>
        </p:nvSpPr>
        <p:spPr bwMode="auto">
          <a:xfrm>
            <a:off x="381000" y="4229100"/>
            <a:ext cx="13668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b="1"/>
              <a:t>Application</a:t>
            </a:r>
          </a:p>
        </p:txBody>
      </p:sp>
      <p:sp>
        <p:nvSpPr>
          <p:cNvPr id="470026" name="Line 10"/>
          <p:cNvSpPr>
            <a:spLocks noChangeShapeType="1"/>
          </p:cNvSpPr>
          <p:nvPr/>
        </p:nvSpPr>
        <p:spPr bwMode="auto">
          <a:xfrm flipV="1">
            <a:off x="1754188" y="2000250"/>
            <a:ext cx="1217612" cy="59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027" name="Text Box 11"/>
          <p:cNvSpPr txBox="1">
            <a:spLocks noChangeArrowheads="1"/>
          </p:cNvSpPr>
          <p:nvPr/>
        </p:nvSpPr>
        <p:spPr bwMode="auto">
          <a:xfrm>
            <a:off x="7086600" y="4114800"/>
            <a:ext cx="13668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b="1"/>
              <a:t>H/W</a:t>
            </a:r>
          </a:p>
        </p:txBody>
      </p:sp>
      <p:sp>
        <p:nvSpPr>
          <p:cNvPr id="470028" name="Rectangle 12"/>
          <p:cNvSpPr>
            <a:spLocks noChangeArrowheads="1"/>
          </p:cNvSpPr>
          <p:nvPr/>
        </p:nvSpPr>
        <p:spPr bwMode="auto">
          <a:xfrm>
            <a:off x="2811463" y="3028950"/>
            <a:ext cx="1371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Driver </a:t>
            </a:r>
          </a:p>
          <a:p>
            <a:pPr algn="ctr"/>
            <a:r>
              <a:rPr lang="en-US" sz="1000"/>
              <a:t>Output Queue</a:t>
            </a:r>
          </a:p>
        </p:txBody>
      </p:sp>
      <p:sp>
        <p:nvSpPr>
          <p:cNvPr id="470029" name="Line 13"/>
          <p:cNvSpPr>
            <a:spLocks noChangeShapeType="1"/>
          </p:cNvSpPr>
          <p:nvPr/>
        </p:nvSpPr>
        <p:spPr bwMode="auto">
          <a:xfrm flipH="1">
            <a:off x="1754188" y="3714750"/>
            <a:ext cx="167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030" name="Line 14"/>
          <p:cNvSpPr>
            <a:spLocks noChangeShapeType="1"/>
          </p:cNvSpPr>
          <p:nvPr/>
        </p:nvSpPr>
        <p:spPr bwMode="auto">
          <a:xfrm>
            <a:off x="4191000" y="1200151"/>
            <a:ext cx="0" cy="2793206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031" name="Rectangle 15"/>
          <p:cNvSpPr>
            <a:spLocks noChangeArrowheads="1"/>
          </p:cNvSpPr>
          <p:nvPr/>
        </p:nvSpPr>
        <p:spPr bwMode="auto">
          <a:xfrm>
            <a:off x="4572000" y="2857500"/>
            <a:ext cx="1371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Processing</a:t>
            </a:r>
          </a:p>
          <a:p>
            <a:pPr algn="ctr"/>
            <a:r>
              <a:rPr lang="en-US" sz="1000"/>
              <a:t>Done</a:t>
            </a:r>
          </a:p>
        </p:txBody>
      </p:sp>
      <p:sp>
        <p:nvSpPr>
          <p:cNvPr id="470032" name="Rectangle 16"/>
          <p:cNvSpPr>
            <a:spLocks noChangeArrowheads="1"/>
          </p:cNvSpPr>
          <p:nvPr/>
        </p:nvSpPr>
        <p:spPr bwMode="auto">
          <a:xfrm>
            <a:off x="3429000" y="3429000"/>
            <a:ext cx="304800" cy="1714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R11</a:t>
            </a:r>
          </a:p>
        </p:txBody>
      </p:sp>
      <p:sp>
        <p:nvSpPr>
          <p:cNvPr id="470033" name="Rectangle 17"/>
          <p:cNvSpPr>
            <a:spLocks noChangeArrowheads="1"/>
          </p:cNvSpPr>
          <p:nvPr/>
        </p:nvSpPr>
        <p:spPr bwMode="auto">
          <a:xfrm>
            <a:off x="3429000" y="3600450"/>
            <a:ext cx="304800" cy="1714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R12</a:t>
            </a:r>
          </a:p>
        </p:txBody>
      </p:sp>
      <p:sp>
        <p:nvSpPr>
          <p:cNvPr id="470034" name="Rectangle 18"/>
          <p:cNvSpPr>
            <a:spLocks noChangeArrowheads="1"/>
          </p:cNvSpPr>
          <p:nvPr/>
        </p:nvSpPr>
        <p:spPr bwMode="auto">
          <a:xfrm>
            <a:off x="3429000" y="3771900"/>
            <a:ext cx="304800" cy="1714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R13</a:t>
            </a:r>
          </a:p>
        </p:txBody>
      </p:sp>
      <p:sp>
        <p:nvSpPr>
          <p:cNvPr id="470035" name="Rectangle 19"/>
          <p:cNvSpPr>
            <a:spLocks noChangeArrowheads="1"/>
          </p:cNvSpPr>
          <p:nvPr/>
        </p:nvSpPr>
        <p:spPr bwMode="auto">
          <a:xfrm>
            <a:off x="1295400" y="3543300"/>
            <a:ext cx="304800" cy="1714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R01</a:t>
            </a:r>
          </a:p>
        </p:txBody>
      </p:sp>
      <p:sp>
        <p:nvSpPr>
          <p:cNvPr id="470036" name="Rectangle 20"/>
          <p:cNvSpPr>
            <a:spLocks noChangeArrowheads="1"/>
          </p:cNvSpPr>
          <p:nvPr/>
        </p:nvSpPr>
        <p:spPr bwMode="auto">
          <a:xfrm>
            <a:off x="1295400" y="3714750"/>
            <a:ext cx="304800" cy="1714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R02</a:t>
            </a:r>
          </a:p>
        </p:txBody>
      </p:sp>
      <p:sp>
        <p:nvSpPr>
          <p:cNvPr id="470037" name="Rectangle 21"/>
          <p:cNvSpPr>
            <a:spLocks noChangeArrowheads="1"/>
          </p:cNvSpPr>
          <p:nvPr/>
        </p:nvSpPr>
        <p:spPr bwMode="auto">
          <a:xfrm>
            <a:off x="2971800" y="1600200"/>
            <a:ext cx="304800" cy="171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R61</a:t>
            </a:r>
          </a:p>
        </p:txBody>
      </p:sp>
      <p:sp>
        <p:nvSpPr>
          <p:cNvPr id="470038" name="Rectangle 22"/>
          <p:cNvSpPr>
            <a:spLocks noChangeArrowheads="1"/>
          </p:cNvSpPr>
          <p:nvPr/>
        </p:nvSpPr>
        <p:spPr bwMode="auto">
          <a:xfrm>
            <a:off x="2971800" y="1771650"/>
            <a:ext cx="304800" cy="171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R62</a:t>
            </a:r>
          </a:p>
        </p:txBody>
      </p:sp>
      <p:sp>
        <p:nvSpPr>
          <p:cNvPr id="470039" name="Rectangle 23"/>
          <p:cNvSpPr>
            <a:spLocks noChangeArrowheads="1"/>
          </p:cNvSpPr>
          <p:nvPr/>
        </p:nvSpPr>
        <p:spPr bwMode="auto">
          <a:xfrm>
            <a:off x="2971800" y="1943100"/>
            <a:ext cx="304800" cy="171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R63</a:t>
            </a:r>
          </a:p>
        </p:txBody>
      </p:sp>
      <p:sp>
        <p:nvSpPr>
          <p:cNvPr id="470040" name="Rectangle 24"/>
          <p:cNvSpPr>
            <a:spLocks noChangeArrowheads="1"/>
          </p:cNvSpPr>
          <p:nvPr/>
        </p:nvSpPr>
        <p:spPr bwMode="auto">
          <a:xfrm>
            <a:off x="2971800" y="2114550"/>
            <a:ext cx="304800" cy="171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R64</a:t>
            </a:r>
          </a:p>
        </p:txBody>
      </p:sp>
      <p:sp>
        <p:nvSpPr>
          <p:cNvPr id="470041" name="Rectangle 25"/>
          <p:cNvSpPr>
            <a:spLocks noChangeArrowheads="1"/>
          </p:cNvSpPr>
          <p:nvPr/>
        </p:nvSpPr>
        <p:spPr bwMode="auto">
          <a:xfrm>
            <a:off x="3276600" y="1828800"/>
            <a:ext cx="304800" cy="171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R51</a:t>
            </a:r>
          </a:p>
        </p:txBody>
      </p:sp>
      <p:sp>
        <p:nvSpPr>
          <p:cNvPr id="470042" name="Rectangle 26"/>
          <p:cNvSpPr>
            <a:spLocks noChangeArrowheads="1"/>
          </p:cNvSpPr>
          <p:nvPr/>
        </p:nvSpPr>
        <p:spPr bwMode="auto">
          <a:xfrm>
            <a:off x="3276600" y="2000250"/>
            <a:ext cx="304800" cy="171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R52</a:t>
            </a:r>
          </a:p>
        </p:txBody>
      </p:sp>
      <p:sp>
        <p:nvSpPr>
          <p:cNvPr id="470043" name="Rectangle 27"/>
          <p:cNvSpPr>
            <a:spLocks noChangeArrowheads="1"/>
          </p:cNvSpPr>
          <p:nvPr/>
        </p:nvSpPr>
        <p:spPr bwMode="auto">
          <a:xfrm>
            <a:off x="3581400" y="1885950"/>
            <a:ext cx="304800" cy="171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R41</a:t>
            </a:r>
          </a:p>
        </p:txBody>
      </p:sp>
      <p:sp>
        <p:nvSpPr>
          <p:cNvPr id="470044" name="Rectangle 28"/>
          <p:cNvSpPr>
            <a:spLocks noChangeArrowheads="1"/>
          </p:cNvSpPr>
          <p:nvPr/>
        </p:nvSpPr>
        <p:spPr bwMode="auto">
          <a:xfrm>
            <a:off x="1295400" y="1828800"/>
            <a:ext cx="304800" cy="171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R71</a:t>
            </a:r>
          </a:p>
        </p:txBody>
      </p:sp>
      <p:sp>
        <p:nvSpPr>
          <p:cNvPr id="470045" name="Rectangle 29"/>
          <p:cNvSpPr>
            <a:spLocks noChangeArrowheads="1"/>
          </p:cNvSpPr>
          <p:nvPr/>
        </p:nvSpPr>
        <p:spPr bwMode="auto">
          <a:xfrm>
            <a:off x="1295400" y="2000250"/>
            <a:ext cx="304800" cy="171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R72</a:t>
            </a:r>
          </a:p>
        </p:txBody>
      </p:sp>
      <p:sp>
        <p:nvSpPr>
          <p:cNvPr id="470046" name="Rectangle 30"/>
          <p:cNvSpPr>
            <a:spLocks noChangeArrowheads="1"/>
          </p:cNvSpPr>
          <p:nvPr/>
        </p:nvSpPr>
        <p:spPr bwMode="auto">
          <a:xfrm>
            <a:off x="3124200" y="1428750"/>
            <a:ext cx="1371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Process up to </a:t>
            </a:r>
          </a:p>
          <a:p>
            <a:pPr algn="ctr"/>
            <a:r>
              <a:rPr lang="en-US" sz="1000"/>
              <a:t>N Request</a:t>
            </a:r>
          </a:p>
        </p:txBody>
      </p:sp>
      <p:sp>
        <p:nvSpPr>
          <p:cNvPr id="470047" name="Line 31"/>
          <p:cNvSpPr>
            <a:spLocks noChangeShapeType="1"/>
          </p:cNvSpPr>
          <p:nvPr/>
        </p:nvSpPr>
        <p:spPr bwMode="auto">
          <a:xfrm>
            <a:off x="6248400" y="1200151"/>
            <a:ext cx="0" cy="2793206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048" name="Rectangle 32"/>
          <p:cNvSpPr>
            <a:spLocks noChangeArrowheads="1"/>
          </p:cNvSpPr>
          <p:nvPr/>
        </p:nvSpPr>
        <p:spPr bwMode="auto">
          <a:xfrm>
            <a:off x="5105400" y="1600200"/>
            <a:ext cx="1066800" cy="967979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MLM</a:t>
            </a:r>
          </a:p>
        </p:txBody>
      </p:sp>
      <p:sp>
        <p:nvSpPr>
          <p:cNvPr id="470051" name="Rectangle 35"/>
          <p:cNvSpPr>
            <a:spLocks noChangeArrowheads="1"/>
          </p:cNvSpPr>
          <p:nvPr/>
        </p:nvSpPr>
        <p:spPr bwMode="auto">
          <a:xfrm>
            <a:off x="4648200" y="1600200"/>
            <a:ext cx="304800" cy="171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R31</a:t>
            </a:r>
          </a:p>
        </p:txBody>
      </p:sp>
      <p:sp>
        <p:nvSpPr>
          <p:cNvPr id="470052" name="Line 36"/>
          <p:cNvSpPr>
            <a:spLocks noChangeShapeType="1"/>
          </p:cNvSpPr>
          <p:nvPr/>
        </p:nvSpPr>
        <p:spPr bwMode="auto">
          <a:xfrm>
            <a:off x="61722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053" name="Rectangle 37"/>
          <p:cNvSpPr>
            <a:spLocks noChangeArrowheads="1"/>
          </p:cNvSpPr>
          <p:nvPr/>
        </p:nvSpPr>
        <p:spPr bwMode="auto">
          <a:xfrm>
            <a:off x="6629400" y="1485900"/>
            <a:ext cx="304800" cy="1714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R21</a:t>
            </a:r>
          </a:p>
        </p:txBody>
      </p:sp>
      <p:sp>
        <p:nvSpPr>
          <p:cNvPr id="470054" name="Rectangle 38"/>
          <p:cNvSpPr>
            <a:spLocks noChangeArrowheads="1"/>
          </p:cNvSpPr>
          <p:nvPr/>
        </p:nvSpPr>
        <p:spPr bwMode="auto">
          <a:xfrm>
            <a:off x="6629400" y="1657350"/>
            <a:ext cx="304800" cy="1714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R22</a:t>
            </a:r>
          </a:p>
        </p:txBody>
      </p:sp>
      <p:sp>
        <p:nvSpPr>
          <p:cNvPr id="470055" name="Rectangle 39"/>
          <p:cNvSpPr>
            <a:spLocks noChangeArrowheads="1"/>
          </p:cNvSpPr>
          <p:nvPr/>
        </p:nvSpPr>
        <p:spPr bwMode="auto">
          <a:xfrm>
            <a:off x="6629400" y="1828800"/>
            <a:ext cx="304800" cy="1714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R23</a:t>
            </a:r>
          </a:p>
        </p:txBody>
      </p:sp>
      <p:sp>
        <p:nvSpPr>
          <p:cNvPr id="470056" name="Rectangle 40"/>
          <p:cNvSpPr>
            <a:spLocks noChangeArrowheads="1"/>
          </p:cNvSpPr>
          <p:nvPr/>
        </p:nvSpPr>
        <p:spPr bwMode="auto">
          <a:xfrm>
            <a:off x="4191000" y="2171700"/>
            <a:ext cx="1371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Active queue</a:t>
            </a:r>
          </a:p>
        </p:txBody>
      </p:sp>
      <p:sp>
        <p:nvSpPr>
          <p:cNvPr id="470057" name="Line 41"/>
          <p:cNvSpPr>
            <a:spLocks noChangeShapeType="1"/>
          </p:cNvSpPr>
          <p:nvPr/>
        </p:nvSpPr>
        <p:spPr bwMode="auto">
          <a:xfrm flipH="1">
            <a:off x="6172200" y="24574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470058" name="AutoShape 42"/>
          <p:cNvCxnSpPr>
            <a:cxnSpLocks noChangeShapeType="1"/>
            <a:stCxn id="470056" idx="2"/>
            <a:endCxn id="470032" idx="3"/>
          </p:cNvCxnSpPr>
          <p:nvPr/>
        </p:nvCxnSpPr>
        <p:spPr bwMode="auto">
          <a:xfrm rot="5400000">
            <a:off x="3805238" y="2443163"/>
            <a:ext cx="1000125" cy="1143000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</p:cxnSp>
      <p:sp>
        <p:nvSpPr>
          <p:cNvPr id="470059" name="Line 43"/>
          <p:cNvSpPr>
            <a:spLocks noChangeShapeType="1"/>
          </p:cNvSpPr>
          <p:nvPr/>
        </p:nvSpPr>
        <p:spPr bwMode="auto">
          <a:xfrm>
            <a:off x="48768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060" name="AutoShape 44"/>
          <p:cNvSpPr>
            <a:spLocks noChangeArrowheads="1"/>
          </p:cNvSpPr>
          <p:nvPr/>
        </p:nvSpPr>
        <p:spPr bwMode="auto">
          <a:xfrm>
            <a:off x="1676400" y="742950"/>
            <a:ext cx="1600200" cy="457200"/>
          </a:xfrm>
          <a:prstGeom prst="wedgeRectCallout">
            <a:avLst>
              <a:gd name="adj1" fmla="val -54463"/>
              <a:gd name="adj2" fmla="val 191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400"/>
              <a:t>Request in form of process list</a:t>
            </a:r>
          </a:p>
        </p:txBody>
      </p:sp>
      <p:sp>
        <p:nvSpPr>
          <p:cNvPr id="470061" name="AutoShape 45"/>
          <p:cNvSpPr>
            <a:spLocks noChangeArrowheads="1"/>
          </p:cNvSpPr>
          <p:nvPr/>
        </p:nvSpPr>
        <p:spPr bwMode="auto">
          <a:xfrm>
            <a:off x="4114800" y="628650"/>
            <a:ext cx="1600200" cy="457200"/>
          </a:xfrm>
          <a:prstGeom prst="wedgeRectCallout">
            <a:avLst>
              <a:gd name="adj1" fmla="val -103569"/>
              <a:gd name="adj2" fmla="val 18541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400"/>
              <a:t>Request Stored in form of process list</a:t>
            </a:r>
          </a:p>
        </p:txBody>
      </p:sp>
      <p:sp>
        <p:nvSpPr>
          <p:cNvPr id="470062" name="AutoShape 46"/>
          <p:cNvSpPr>
            <a:spLocks noChangeArrowheads="1"/>
          </p:cNvSpPr>
          <p:nvPr/>
        </p:nvSpPr>
        <p:spPr bwMode="auto">
          <a:xfrm>
            <a:off x="6286500" y="655231"/>
            <a:ext cx="1600200" cy="457200"/>
          </a:xfrm>
          <a:prstGeom prst="wedgeRectCallout">
            <a:avLst>
              <a:gd name="adj1" fmla="val -144644"/>
              <a:gd name="adj2" fmla="val 157292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200"/>
              <a:t>Request submitted to MLM in form of descriptor layout</a:t>
            </a:r>
          </a:p>
        </p:txBody>
      </p:sp>
      <p:sp>
        <p:nvSpPr>
          <p:cNvPr id="470063" name="Text Box 47"/>
          <p:cNvSpPr txBox="1">
            <a:spLocks noChangeArrowheads="1"/>
          </p:cNvSpPr>
          <p:nvPr/>
        </p:nvSpPr>
        <p:spPr bwMode="auto">
          <a:xfrm>
            <a:off x="6477000" y="3028950"/>
            <a:ext cx="2362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Note: Process list is the container for the memory drivers</a:t>
            </a: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94614" y="4529138"/>
            <a:ext cx="1081087" cy="154781"/>
          </a:xfrm>
          <a:prstGeom prst="rect">
            <a:avLst/>
          </a:prstGeom>
        </p:spPr>
        <p:txBody>
          <a:bodyPr/>
          <a:lstStyle/>
          <a:p>
            <a:fld id="{4D693DFE-CC0F-4325-AC6C-27CF8A226F68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8458200" cy="750094"/>
          </a:xfrm>
          <a:noFill/>
          <a:ln/>
        </p:spPr>
        <p:txBody>
          <a:bodyPr/>
          <a:lstStyle/>
          <a:p>
            <a:r>
              <a:rPr lang="en-US" dirty="0"/>
              <a:t>Handling of context fields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6" y="579835"/>
            <a:ext cx="8348663" cy="3813572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VPE driver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Takes one field (F1), de-interlaces, provides output (OF1). </a:t>
            </a:r>
            <a:endParaRPr lang="en-US" sz="1800" b="1" dirty="0"/>
          </a:p>
          <a:p>
            <a:pPr lvl="1">
              <a:lnSpc>
                <a:spcPct val="80000"/>
              </a:lnSpc>
            </a:pPr>
            <a:r>
              <a:rPr lang="en-US" sz="1800" b="1" dirty="0"/>
              <a:t>F1 is held back by the driver, as context </a:t>
            </a:r>
            <a:r>
              <a:rPr lang="en-US" sz="1800" dirty="0"/>
              <a:t>field. </a:t>
            </a:r>
            <a:r>
              <a:rPr lang="en-US" sz="1800" b="1" dirty="0"/>
              <a:t>Apps SHOULD NOT re-use F1</a:t>
            </a:r>
            <a:r>
              <a:rPr lang="en-US" sz="18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On input field (F2), uses context field (F1), de-interlaces F2 and provides output (OF2). </a:t>
            </a:r>
          </a:p>
          <a:p>
            <a:pPr lvl="1">
              <a:lnSpc>
                <a:spcPct val="80000"/>
              </a:lnSpc>
            </a:pPr>
            <a:r>
              <a:rPr lang="en-US" sz="1800" b="1" dirty="0"/>
              <a:t>F2 is held back by the driver, as context </a:t>
            </a:r>
            <a:r>
              <a:rPr lang="en-US" sz="1800" dirty="0"/>
              <a:t>field. (context fields are F1 &amp; F2) </a:t>
            </a:r>
            <a:r>
              <a:rPr lang="en-US" sz="1800" b="1" dirty="0"/>
              <a:t>Apps SHOULD NOT re-use F1 &amp; F2</a:t>
            </a:r>
            <a:r>
              <a:rPr lang="en-US" sz="18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On input field (F3), uses context field (F1 &amp; F2), de-interlaces F3 and provides (OF3).</a:t>
            </a:r>
          </a:p>
          <a:p>
            <a:pPr lvl="1">
              <a:lnSpc>
                <a:spcPct val="80000"/>
              </a:lnSpc>
            </a:pPr>
            <a:r>
              <a:rPr lang="en-US" sz="1800" b="1" dirty="0"/>
              <a:t>F3 is held back by the driver, as context </a:t>
            </a:r>
            <a:r>
              <a:rPr lang="en-US" sz="1800" dirty="0"/>
              <a:t>field. (context fields are F1, F2 &amp; F3) </a:t>
            </a:r>
            <a:r>
              <a:rPr lang="en-US" sz="1800" b="1" dirty="0"/>
              <a:t>Apps SHOULD NOT re-use F1, F2 &amp; F3</a:t>
            </a:r>
            <a:r>
              <a:rPr lang="en-US" sz="18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On input field (F4), uses context field (F1, F2 &amp; F3), de-interlaces F4 and provides (OF4). </a:t>
            </a:r>
          </a:p>
          <a:p>
            <a:pPr lvl="1">
              <a:lnSpc>
                <a:spcPct val="80000"/>
              </a:lnSpc>
            </a:pPr>
            <a:r>
              <a:rPr lang="en-US" sz="1800" b="1" dirty="0"/>
              <a:t>F4 is held back by the driver, as context </a:t>
            </a:r>
            <a:r>
              <a:rPr lang="en-US" sz="1800" dirty="0"/>
              <a:t>field. (context fields are F2, F3 &amp; F4) </a:t>
            </a:r>
            <a:r>
              <a:rPr lang="en-US" sz="1800" b="1" dirty="0"/>
              <a:t>Apps SHOULD NOT re-use F2, </a:t>
            </a:r>
            <a:r>
              <a:rPr lang="en-US" sz="1800" b="1" dirty="0" smtClean="0"/>
              <a:t>F3 </a:t>
            </a:r>
            <a:r>
              <a:rPr lang="en-US" sz="1800" b="1" dirty="0"/>
              <a:t>&amp; </a:t>
            </a:r>
            <a:r>
              <a:rPr lang="en-US" sz="1800" b="1" dirty="0" smtClean="0"/>
              <a:t>F4, </a:t>
            </a:r>
            <a:r>
              <a:rPr lang="en-US" sz="1800" b="1" dirty="0"/>
              <a:t>Apps could re-use F1</a:t>
            </a:r>
            <a:endParaRPr lang="en-US" sz="1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94614" y="4529138"/>
            <a:ext cx="1081087" cy="154781"/>
          </a:xfrm>
          <a:prstGeom prst="rect">
            <a:avLst/>
          </a:prstGeom>
        </p:spPr>
        <p:txBody>
          <a:bodyPr/>
          <a:lstStyle/>
          <a:p>
            <a:fld id="{4D693DFE-CC0F-4325-AC6C-27CF8A226F68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94614" y="4529138"/>
            <a:ext cx="1081087" cy="154781"/>
          </a:xfrm>
          <a:prstGeom prst="rect">
            <a:avLst/>
          </a:prstGeom>
        </p:spPr>
        <p:txBody>
          <a:bodyPr/>
          <a:lstStyle/>
          <a:p>
            <a:fld id="{C61DD937-75A0-494B-9A86-69C364B5CE5B}" type="slidenum">
              <a:rPr lang="en-US"/>
              <a:pPr/>
              <a:t>28</a:t>
            </a:fld>
            <a:endParaRPr lang="en-US"/>
          </a:p>
        </p:txBody>
      </p:sp>
      <p:sp>
        <p:nvSpPr>
          <p:cNvPr id="378882" name="Rectangle 2"/>
          <p:cNvSpPr>
            <a:spLocks noChangeArrowheads="1"/>
          </p:cNvSpPr>
          <p:nvPr/>
        </p:nvSpPr>
        <p:spPr bwMode="auto">
          <a:xfrm>
            <a:off x="3806825" y="1582341"/>
            <a:ext cx="1371600" cy="342900"/>
          </a:xfrm>
          <a:prstGeom prst="rect">
            <a:avLst/>
          </a:prstGeom>
          <a:solidFill>
            <a:srgbClr val="E0E0E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/>
          </a:p>
        </p:txBody>
      </p:sp>
      <p:sp>
        <p:nvSpPr>
          <p:cNvPr id="378883" name="Rectangle 3"/>
          <p:cNvSpPr>
            <a:spLocks noChangeArrowheads="1"/>
          </p:cNvSpPr>
          <p:nvPr/>
        </p:nvSpPr>
        <p:spPr bwMode="auto">
          <a:xfrm>
            <a:off x="3654425" y="1695450"/>
            <a:ext cx="1371600" cy="342900"/>
          </a:xfrm>
          <a:prstGeom prst="rect">
            <a:avLst/>
          </a:prstGeom>
          <a:solidFill>
            <a:srgbClr val="E0E0E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/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3502025" y="1809750"/>
            <a:ext cx="1371600" cy="342900"/>
          </a:xfrm>
          <a:prstGeom prst="rect">
            <a:avLst/>
          </a:prstGeom>
          <a:solidFill>
            <a:srgbClr val="E0E0E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/>
          </a:p>
        </p:txBody>
      </p:sp>
      <p:sp>
        <p:nvSpPr>
          <p:cNvPr id="37888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2400" dirty="0" smtClean="0"/>
              <a:t>Handling of context fields </a:t>
            </a:r>
            <a:r>
              <a:rPr lang="en-US" altLang="ja-JP" sz="2400" dirty="0" smtClean="0">
                <a:ea typeface="MS PGothic" pitchFamily="34" charset="-128"/>
              </a:rPr>
              <a:t>(Queuing)</a:t>
            </a:r>
            <a:endParaRPr lang="en-US" sz="2400" dirty="0">
              <a:ea typeface="MS PGothic" pitchFamily="34" charset="-128"/>
            </a:endParaRPr>
          </a:p>
        </p:txBody>
      </p:sp>
      <p:sp>
        <p:nvSpPr>
          <p:cNvPr id="378886" name="Rectangle 6"/>
          <p:cNvSpPr>
            <a:spLocks noChangeArrowheads="1"/>
          </p:cNvSpPr>
          <p:nvPr/>
        </p:nvSpPr>
        <p:spPr bwMode="auto">
          <a:xfrm>
            <a:off x="1376363" y="1094185"/>
            <a:ext cx="1371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Queue One Buffer</a:t>
            </a:r>
          </a:p>
        </p:txBody>
      </p:sp>
      <p:sp>
        <p:nvSpPr>
          <p:cNvPr id="378887" name="Rectangle 7"/>
          <p:cNvSpPr>
            <a:spLocks noChangeArrowheads="1"/>
          </p:cNvSpPr>
          <p:nvPr/>
        </p:nvSpPr>
        <p:spPr bwMode="auto">
          <a:xfrm>
            <a:off x="3802063" y="1091804"/>
            <a:ext cx="1371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Driver Input Queue</a:t>
            </a:r>
          </a:p>
        </p:txBody>
      </p:sp>
      <p:sp>
        <p:nvSpPr>
          <p:cNvPr id="378889" name="Text Box 9"/>
          <p:cNvSpPr txBox="1">
            <a:spLocks noChangeArrowheads="1"/>
          </p:cNvSpPr>
          <p:nvPr/>
        </p:nvSpPr>
        <p:spPr bwMode="auto">
          <a:xfrm>
            <a:off x="3889376" y="1787129"/>
            <a:ext cx="45561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/>
              <a:t>F(-1)</a:t>
            </a:r>
          </a:p>
        </p:txBody>
      </p:sp>
      <p:sp>
        <p:nvSpPr>
          <p:cNvPr id="378890" name="Text Box 10"/>
          <p:cNvSpPr txBox="1">
            <a:spLocks noChangeArrowheads="1"/>
          </p:cNvSpPr>
          <p:nvPr/>
        </p:nvSpPr>
        <p:spPr bwMode="auto">
          <a:xfrm>
            <a:off x="4040188" y="1668066"/>
            <a:ext cx="4556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/>
              <a:t>F(-2)</a:t>
            </a:r>
          </a:p>
        </p:txBody>
      </p:sp>
      <p:sp>
        <p:nvSpPr>
          <p:cNvPr id="378891" name="Text Box 11"/>
          <p:cNvSpPr txBox="1">
            <a:spLocks noChangeArrowheads="1"/>
          </p:cNvSpPr>
          <p:nvPr/>
        </p:nvSpPr>
        <p:spPr bwMode="auto">
          <a:xfrm>
            <a:off x="4186238" y="1546622"/>
            <a:ext cx="4556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/>
              <a:t>F(-3)</a:t>
            </a:r>
          </a:p>
        </p:txBody>
      </p:sp>
      <p:sp>
        <p:nvSpPr>
          <p:cNvPr id="378892" name="Text Box 12"/>
          <p:cNvSpPr txBox="1">
            <a:spLocks noChangeArrowheads="1"/>
          </p:cNvSpPr>
          <p:nvPr/>
        </p:nvSpPr>
        <p:spPr bwMode="auto">
          <a:xfrm rot="16200000">
            <a:off x="2657674" y="1534984"/>
            <a:ext cx="10251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000"/>
              <a:t>Driver Maintained </a:t>
            </a:r>
          </a:p>
          <a:p>
            <a:pPr algn="ctr"/>
            <a:r>
              <a:rPr lang="en-US" sz="1000"/>
              <a:t>Buffers (Context)</a:t>
            </a:r>
          </a:p>
        </p:txBody>
      </p:sp>
      <p:sp>
        <p:nvSpPr>
          <p:cNvPr id="378893" name="Line 13"/>
          <p:cNvSpPr>
            <a:spLocks noChangeShapeType="1"/>
          </p:cNvSpPr>
          <p:nvPr/>
        </p:nvSpPr>
        <p:spPr bwMode="auto">
          <a:xfrm>
            <a:off x="5173664" y="1263254"/>
            <a:ext cx="909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894" name="Line 14"/>
          <p:cNvSpPr>
            <a:spLocks noChangeShapeType="1"/>
          </p:cNvSpPr>
          <p:nvPr/>
        </p:nvSpPr>
        <p:spPr bwMode="auto">
          <a:xfrm>
            <a:off x="5173664" y="1752600"/>
            <a:ext cx="909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895" name="Line 15"/>
          <p:cNvSpPr>
            <a:spLocks noChangeShapeType="1"/>
          </p:cNvSpPr>
          <p:nvPr/>
        </p:nvSpPr>
        <p:spPr bwMode="auto">
          <a:xfrm>
            <a:off x="5021264" y="1866900"/>
            <a:ext cx="1062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896" name="Line 16"/>
          <p:cNvSpPr>
            <a:spLocks noChangeShapeType="1"/>
          </p:cNvSpPr>
          <p:nvPr/>
        </p:nvSpPr>
        <p:spPr bwMode="auto">
          <a:xfrm>
            <a:off x="4868864" y="2059781"/>
            <a:ext cx="1214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897" name="Rectangle 17"/>
          <p:cNvSpPr>
            <a:spLocks noChangeArrowheads="1"/>
          </p:cNvSpPr>
          <p:nvPr/>
        </p:nvSpPr>
        <p:spPr bwMode="auto">
          <a:xfrm>
            <a:off x="6083300" y="1148954"/>
            <a:ext cx="1371600" cy="9679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DEI/VPDMA </a:t>
            </a:r>
          </a:p>
          <a:p>
            <a:pPr algn="ctr"/>
            <a:r>
              <a:rPr lang="en-US" sz="1000"/>
              <a:t>Hardware</a:t>
            </a:r>
          </a:p>
        </p:txBody>
      </p:sp>
      <p:sp>
        <p:nvSpPr>
          <p:cNvPr id="378899" name="Line 19"/>
          <p:cNvSpPr>
            <a:spLocks noChangeShapeType="1"/>
          </p:cNvSpPr>
          <p:nvPr/>
        </p:nvSpPr>
        <p:spPr bwMode="auto">
          <a:xfrm>
            <a:off x="2895600" y="807244"/>
            <a:ext cx="0" cy="35861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00" name="Text Box 20"/>
          <p:cNvSpPr txBox="1">
            <a:spLocks noChangeArrowheads="1"/>
          </p:cNvSpPr>
          <p:nvPr/>
        </p:nvSpPr>
        <p:spPr bwMode="auto">
          <a:xfrm>
            <a:off x="3806825" y="751285"/>
            <a:ext cx="13668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b="1"/>
              <a:t>Driver</a:t>
            </a:r>
          </a:p>
        </p:txBody>
      </p:sp>
      <p:sp>
        <p:nvSpPr>
          <p:cNvPr id="378901" name="Text Box 21"/>
          <p:cNvSpPr txBox="1">
            <a:spLocks noChangeArrowheads="1"/>
          </p:cNvSpPr>
          <p:nvPr/>
        </p:nvSpPr>
        <p:spPr bwMode="auto">
          <a:xfrm>
            <a:off x="1301750" y="751285"/>
            <a:ext cx="13668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b="1"/>
              <a:t>Application</a:t>
            </a:r>
          </a:p>
        </p:txBody>
      </p:sp>
      <p:sp>
        <p:nvSpPr>
          <p:cNvPr id="378902" name="Line 22"/>
          <p:cNvSpPr>
            <a:spLocks noChangeShapeType="1"/>
          </p:cNvSpPr>
          <p:nvPr/>
        </p:nvSpPr>
        <p:spPr bwMode="auto">
          <a:xfrm>
            <a:off x="2744789" y="1263254"/>
            <a:ext cx="1062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03" name="Line 23"/>
          <p:cNvSpPr>
            <a:spLocks noChangeShapeType="1"/>
          </p:cNvSpPr>
          <p:nvPr/>
        </p:nvSpPr>
        <p:spPr bwMode="auto">
          <a:xfrm>
            <a:off x="4033838" y="1091804"/>
            <a:ext cx="0" cy="3417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04" name="Line 24"/>
          <p:cNvSpPr>
            <a:spLocks noChangeShapeType="1"/>
          </p:cNvSpPr>
          <p:nvPr/>
        </p:nvSpPr>
        <p:spPr bwMode="auto">
          <a:xfrm>
            <a:off x="4262438" y="1091804"/>
            <a:ext cx="0" cy="3417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05" name="Line 25"/>
          <p:cNvSpPr>
            <a:spLocks noChangeShapeType="1"/>
          </p:cNvSpPr>
          <p:nvPr/>
        </p:nvSpPr>
        <p:spPr bwMode="auto">
          <a:xfrm>
            <a:off x="4489450" y="1091804"/>
            <a:ext cx="0" cy="3417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06" name="Line 26"/>
          <p:cNvSpPr>
            <a:spLocks noChangeShapeType="1"/>
          </p:cNvSpPr>
          <p:nvPr/>
        </p:nvSpPr>
        <p:spPr bwMode="auto">
          <a:xfrm>
            <a:off x="4718050" y="1091804"/>
            <a:ext cx="0" cy="3417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07" name="Line 27"/>
          <p:cNvSpPr>
            <a:spLocks noChangeShapeType="1"/>
          </p:cNvSpPr>
          <p:nvPr/>
        </p:nvSpPr>
        <p:spPr bwMode="auto">
          <a:xfrm>
            <a:off x="4945063" y="1091804"/>
            <a:ext cx="0" cy="3417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08" name="Text Box 28"/>
          <p:cNvSpPr txBox="1">
            <a:spLocks noChangeArrowheads="1"/>
          </p:cNvSpPr>
          <p:nvPr/>
        </p:nvSpPr>
        <p:spPr bwMode="auto">
          <a:xfrm>
            <a:off x="6007100" y="751285"/>
            <a:ext cx="13668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b="1"/>
              <a:t>H/W</a:t>
            </a:r>
          </a:p>
        </p:txBody>
      </p:sp>
      <p:sp>
        <p:nvSpPr>
          <p:cNvPr id="378909" name="Line 29"/>
          <p:cNvSpPr>
            <a:spLocks noChangeShapeType="1"/>
          </p:cNvSpPr>
          <p:nvPr/>
        </p:nvSpPr>
        <p:spPr bwMode="auto">
          <a:xfrm>
            <a:off x="5780088" y="807244"/>
            <a:ext cx="0" cy="35861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10" name="Rectangle 30"/>
          <p:cNvSpPr>
            <a:spLocks noChangeArrowheads="1"/>
          </p:cNvSpPr>
          <p:nvPr/>
        </p:nvSpPr>
        <p:spPr bwMode="auto">
          <a:xfrm>
            <a:off x="3802063" y="2287191"/>
            <a:ext cx="1371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Driver Output Queue</a:t>
            </a:r>
          </a:p>
        </p:txBody>
      </p:sp>
      <p:sp>
        <p:nvSpPr>
          <p:cNvPr id="378912" name="Line 32"/>
          <p:cNvSpPr>
            <a:spLocks noChangeShapeType="1"/>
          </p:cNvSpPr>
          <p:nvPr/>
        </p:nvSpPr>
        <p:spPr bwMode="auto">
          <a:xfrm>
            <a:off x="4033838" y="2288382"/>
            <a:ext cx="0" cy="3417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13" name="Line 33"/>
          <p:cNvSpPr>
            <a:spLocks noChangeShapeType="1"/>
          </p:cNvSpPr>
          <p:nvPr/>
        </p:nvSpPr>
        <p:spPr bwMode="auto">
          <a:xfrm>
            <a:off x="4262438" y="2288382"/>
            <a:ext cx="0" cy="3417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14" name="Line 34"/>
          <p:cNvSpPr>
            <a:spLocks noChangeShapeType="1"/>
          </p:cNvSpPr>
          <p:nvPr/>
        </p:nvSpPr>
        <p:spPr bwMode="auto">
          <a:xfrm>
            <a:off x="4489450" y="2288382"/>
            <a:ext cx="0" cy="3417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15" name="Line 35"/>
          <p:cNvSpPr>
            <a:spLocks noChangeShapeType="1"/>
          </p:cNvSpPr>
          <p:nvPr/>
        </p:nvSpPr>
        <p:spPr bwMode="auto">
          <a:xfrm>
            <a:off x="4718050" y="2288382"/>
            <a:ext cx="0" cy="3417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16" name="Line 36"/>
          <p:cNvSpPr>
            <a:spLocks noChangeShapeType="1"/>
          </p:cNvSpPr>
          <p:nvPr/>
        </p:nvSpPr>
        <p:spPr bwMode="auto">
          <a:xfrm>
            <a:off x="4945063" y="2288382"/>
            <a:ext cx="0" cy="3417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17" name="Rectangle 37"/>
          <p:cNvSpPr>
            <a:spLocks noChangeArrowheads="1"/>
          </p:cNvSpPr>
          <p:nvPr/>
        </p:nvSpPr>
        <p:spPr bwMode="auto">
          <a:xfrm>
            <a:off x="1377950" y="2286000"/>
            <a:ext cx="1371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De-Queue One Buffer</a:t>
            </a:r>
          </a:p>
          <a:p>
            <a:pPr algn="ctr"/>
            <a:r>
              <a:rPr lang="en-US" sz="1000"/>
              <a:t>Pipe delay – 3 frames</a:t>
            </a:r>
          </a:p>
        </p:txBody>
      </p:sp>
      <p:sp>
        <p:nvSpPr>
          <p:cNvPr id="378918" name="Line 38"/>
          <p:cNvSpPr>
            <a:spLocks noChangeShapeType="1"/>
          </p:cNvSpPr>
          <p:nvPr/>
        </p:nvSpPr>
        <p:spPr bwMode="auto">
          <a:xfrm flipH="1">
            <a:off x="2744789" y="2458641"/>
            <a:ext cx="1062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0" name="Text Box 70"/>
          <p:cNvSpPr txBox="1">
            <a:spLocks noChangeArrowheads="1"/>
          </p:cNvSpPr>
          <p:nvPr/>
        </p:nvSpPr>
        <p:spPr bwMode="auto">
          <a:xfrm rot="16200000">
            <a:off x="547093" y="1715244"/>
            <a:ext cx="10251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b="1"/>
              <a:t>Frame Time 0</a:t>
            </a:r>
          </a:p>
        </p:txBody>
      </p:sp>
      <p:sp>
        <p:nvSpPr>
          <p:cNvPr id="378952" name="Line 72"/>
          <p:cNvSpPr>
            <a:spLocks noChangeShapeType="1"/>
          </p:cNvSpPr>
          <p:nvPr/>
        </p:nvSpPr>
        <p:spPr bwMode="auto">
          <a:xfrm>
            <a:off x="169864" y="2686050"/>
            <a:ext cx="85756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3" name="Text Box 73"/>
          <p:cNvSpPr txBox="1">
            <a:spLocks noChangeArrowheads="1"/>
          </p:cNvSpPr>
          <p:nvPr/>
        </p:nvSpPr>
        <p:spPr bwMode="auto">
          <a:xfrm rot="16200000">
            <a:off x="-470296" y="2455218"/>
            <a:ext cx="17073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chemeClr val="tx2"/>
                </a:solidFill>
              </a:rPr>
              <a:t>Driver Instance 0 (Only one)</a:t>
            </a:r>
          </a:p>
        </p:txBody>
      </p:sp>
      <p:sp>
        <p:nvSpPr>
          <p:cNvPr id="378955" name="Line 75"/>
          <p:cNvSpPr>
            <a:spLocks noChangeShapeType="1"/>
          </p:cNvSpPr>
          <p:nvPr/>
        </p:nvSpPr>
        <p:spPr bwMode="auto">
          <a:xfrm>
            <a:off x="5027613" y="1433513"/>
            <a:ext cx="0" cy="17026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8956" name="AutoShape 76"/>
          <p:cNvCxnSpPr>
            <a:cxnSpLocks noChangeShapeType="1"/>
            <a:stCxn id="378884" idx="3"/>
            <a:endCxn id="378910" idx="3"/>
          </p:cNvCxnSpPr>
          <p:nvPr/>
        </p:nvCxnSpPr>
        <p:spPr bwMode="auto">
          <a:xfrm>
            <a:off x="4873625" y="1981200"/>
            <a:ext cx="300038" cy="477441"/>
          </a:xfrm>
          <a:prstGeom prst="bentConnector3">
            <a:avLst>
              <a:gd name="adj1" fmla="val 17619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ffectLst/>
        </p:spPr>
      </p:cxnSp>
      <p:sp>
        <p:nvSpPr>
          <p:cNvPr id="378957" name="Rectangle 77"/>
          <p:cNvSpPr>
            <a:spLocks noChangeArrowheads="1"/>
          </p:cNvSpPr>
          <p:nvPr/>
        </p:nvSpPr>
        <p:spPr bwMode="auto">
          <a:xfrm>
            <a:off x="3808413" y="3288506"/>
            <a:ext cx="1371600" cy="342900"/>
          </a:xfrm>
          <a:prstGeom prst="rect">
            <a:avLst/>
          </a:prstGeom>
          <a:solidFill>
            <a:srgbClr val="E0E0E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/>
          </a:p>
        </p:txBody>
      </p:sp>
      <p:sp>
        <p:nvSpPr>
          <p:cNvPr id="378958" name="Rectangle 78"/>
          <p:cNvSpPr>
            <a:spLocks noChangeArrowheads="1"/>
          </p:cNvSpPr>
          <p:nvPr/>
        </p:nvSpPr>
        <p:spPr bwMode="auto">
          <a:xfrm>
            <a:off x="3656013" y="3401616"/>
            <a:ext cx="1371600" cy="342900"/>
          </a:xfrm>
          <a:prstGeom prst="rect">
            <a:avLst/>
          </a:prstGeom>
          <a:solidFill>
            <a:srgbClr val="E0E0E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/>
          </a:p>
        </p:txBody>
      </p:sp>
      <p:sp>
        <p:nvSpPr>
          <p:cNvPr id="378959" name="Rectangle 79"/>
          <p:cNvSpPr>
            <a:spLocks noChangeArrowheads="1"/>
          </p:cNvSpPr>
          <p:nvPr/>
        </p:nvSpPr>
        <p:spPr bwMode="auto">
          <a:xfrm>
            <a:off x="3503613" y="3515916"/>
            <a:ext cx="1371600" cy="342900"/>
          </a:xfrm>
          <a:prstGeom prst="rect">
            <a:avLst/>
          </a:prstGeom>
          <a:solidFill>
            <a:srgbClr val="E0E0E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/>
          </a:p>
        </p:txBody>
      </p:sp>
      <p:sp>
        <p:nvSpPr>
          <p:cNvPr id="378960" name="Rectangle 80"/>
          <p:cNvSpPr>
            <a:spLocks noChangeArrowheads="1"/>
          </p:cNvSpPr>
          <p:nvPr/>
        </p:nvSpPr>
        <p:spPr bwMode="auto">
          <a:xfrm>
            <a:off x="1377950" y="2800350"/>
            <a:ext cx="1371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Queue One Buffer</a:t>
            </a:r>
          </a:p>
        </p:txBody>
      </p:sp>
      <p:sp>
        <p:nvSpPr>
          <p:cNvPr id="378961" name="Rectangle 81"/>
          <p:cNvSpPr>
            <a:spLocks noChangeArrowheads="1"/>
          </p:cNvSpPr>
          <p:nvPr/>
        </p:nvSpPr>
        <p:spPr bwMode="auto">
          <a:xfrm>
            <a:off x="3803650" y="2797969"/>
            <a:ext cx="1371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Driver Input Queue</a:t>
            </a:r>
          </a:p>
        </p:txBody>
      </p:sp>
      <p:sp>
        <p:nvSpPr>
          <p:cNvPr id="378962" name="Text Box 82"/>
          <p:cNvSpPr txBox="1">
            <a:spLocks noChangeArrowheads="1"/>
          </p:cNvSpPr>
          <p:nvPr/>
        </p:nvSpPr>
        <p:spPr bwMode="auto">
          <a:xfrm>
            <a:off x="3890963" y="3493294"/>
            <a:ext cx="4556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/>
              <a:t>F(-1)</a:t>
            </a:r>
          </a:p>
        </p:txBody>
      </p:sp>
      <p:sp>
        <p:nvSpPr>
          <p:cNvPr id="378963" name="Text Box 83"/>
          <p:cNvSpPr txBox="1">
            <a:spLocks noChangeArrowheads="1"/>
          </p:cNvSpPr>
          <p:nvPr/>
        </p:nvSpPr>
        <p:spPr bwMode="auto">
          <a:xfrm>
            <a:off x="4041776" y="3374231"/>
            <a:ext cx="45561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/>
              <a:t>F(-2)</a:t>
            </a:r>
          </a:p>
        </p:txBody>
      </p:sp>
      <p:sp>
        <p:nvSpPr>
          <p:cNvPr id="378964" name="Text Box 84"/>
          <p:cNvSpPr txBox="1">
            <a:spLocks noChangeArrowheads="1"/>
          </p:cNvSpPr>
          <p:nvPr/>
        </p:nvSpPr>
        <p:spPr bwMode="auto">
          <a:xfrm>
            <a:off x="4187826" y="3252787"/>
            <a:ext cx="45561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/>
              <a:t>F(-3)</a:t>
            </a:r>
          </a:p>
        </p:txBody>
      </p:sp>
      <p:sp>
        <p:nvSpPr>
          <p:cNvPr id="378965" name="Text Box 85"/>
          <p:cNvSpPr txBox="1">
            <a:spLocks noChangeArrowheads="1"/>
          </p:cNvSpPr>
          <p:nvPr/>
        </p:nvSpPr>
        <p:spPr bwMode="auto">
          <a:xfrm rot="16200000">
            <a:off x="2659262" y="3241150"/>
            <a:ext cx="10251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000"/>
              <a:t>Driver Maintained </a:t>
            </a:r>
          </a:p>
          <a:p>
            <a:pPr algn="ctr"/>
            <a:r>
              <a:rPr lang="en-US" sz="1000"/>
              <a:t>Buffers (Context)</a:t>
            </a:r>
          </a:p>
        </p:txBody>
      </p:sp>
      <p:sp>
        <p:nvSpPr>
          <p:cNvPr id="378966" name="Line 86"/>
          <p:cNvSpPr>
            <a:spLocks noChangeShapeType="1"/>
          </p:cNvSpPr>
          <p:nvPr/>
        </p:nvSpPr>
        <p:spPr bwMode="auto">
          <a:xfrm>
            <a:off x="5175250" y="2969419"/>
            <a:ext cx="909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67" name="Line 87"/>
          <p:cNvSpPr>
            <a:spLocks noChangeShapeType="1"/>
          </p:cNvSpPr>
          <p:nvPr/>
        </p:nvSpPr>
        <p:spPr bwMode="auto">
          <a:xfrm>
            <a:off x="5175250" y="3458766"/>
            <a:ext cx="909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68" name="Line 88"/>
          <p:cNvSpPr>
            <a:spLocks noChangeShapeType="1"/>
          </p:cNvSpPr>
          <p:nvPr/>
        </p:nvSpPr>
        <p:spPr bwMode="auto">
          <a:xfrm>
            <a:off x="5022850" y="3573066"/>
            <a:ext cx="1062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69" name="Line 89"/>
          <p:cNvSpPr>
            <a:spLocks noChangeShapeType="1"/>
          </p:cNvSpPr>
          <p:nvPr/>
        </p:nvSpPr>
        <p:spPr bwMode="auto">
          <a:xfrm>
            <a:off x="4870450" y="3765947"/>
            <a:ext cx="1214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70" name="Rectangle 90"/>
          <p:cNvSpPr>
            <a:spLocks noChangeArrowheads="1"/>
          </p:cNvSpPr>
          <p:nvPr/>
        </p:nvSpPr>
        <p:spPr bwMode="auto">
          <a:xfrm>
            <a:off x="6084888" y="2855119"/>
            <a:ext cx="1371600" cy="967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DEI/VPDMA </a:t>
            </a:r>
          </a:p>
          <a:p>
            <a:pPr algn="ctr"/>
            <a:r>
              <a:rPr lang="en-US" sz="1000"/>
              <a:t>Hardware</a:t>
            </a:r>
          </a:p>
        </p:txBody>
      </p:sp>
      <p:sp>
        <p:nvSpPr>
          <p:cNvPr id="378971" name="Line 91"/>
          <p:cNvSpPr>
            <a:spLocks noChangeShapeType="1"/>
          </p:cNvSpPr>
          <p:nvPr/>
        </p:nvSpPr>
        <p:spPr bwMode="auto">
          <a:xfrm>
            <a:off x="2746375" y="2969419"/>
            <a:ext cx="1062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72" name="Line 92"/>
          <p:cNvSpPr>
            <a:spLocks noChangeShapeType="1"/>
          </p:cNvSpPr>
          <p:nvPr/>
        </p:nvSpPr>
        <p:spPr bwMode="auto">
          <a:xfrm>
            <a:off x="4035425" y="2797969"/>
            <a:ext cx="0" cy="3417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73" name="Line 93"/>
          <p:cNvSpPr>
            <a:spLocks noChangeShapeType="1"/>
          </p:cNvSpPr>
          <p:nvPr/>
        </p:nvSpPr>
        <p:spPr bwMode="auto">
          <a:xfrm>
            <a:off x="4264025" y="2797969"/>
            <a:ext cx="0" cy="3417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74" name="Line 94"/>
          <p:cNvSpPr>
            <a:spLocks noChangeShapeType="1"/>
          </p:cNvSpPr>
          <p:nvPr/>
        </p:nvSpPr>
        <p:spPr bwMode="auto">
          <a:xfrm>
            <a:off x="4491038" y="2797969"/>
            <a:ext cx="0" cy="3417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75" name="Line 95"/>
          <p:cNvSpPr>
            <a:spLocks noChangeShapeType="1"/>
          </p:cNvSpPr>
          <p:nvPr/>
        </p:nvSpPr>
        <p:spPr bwMode="auto">
          <a:xfrm>
            <a:off x="4719638" y="2797969"/>
            <a:ext cx="0" cy="3417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76" name="Line 96"/>
          <p:cNvSpPr>
            <a:spLocks noChangeShapeType="1"/>
          </p:cNvSpPr>
          <p:nvPr/>
        </p:nvSpPr>
        <p:spPr bwMode="auto">
          <a:xfrm>
            <a:off x="4946650" y="2797969"/>
            <a:ext cx="0" cy="3417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77" name="Rectangle 97"/>
          <p:cNvSpPr>
            <a:spLocks noChangeArrowheads="1"/>
          </p:cNvSpPr>
          <p:nvPr/>
        </p:nvSpPr>
        <p:spPr bwMode="auto">
          <a:xfrm>
            <a:off x="3803650" y="3993356"/>
            <a:ext cx="1371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Driver Output Queue</a:t>
            </a:r>
          </a:p>
        </p:txBody>
      </p:sp>
      <p:sp>
        <p:nvSpPr>
          <p:cNvPr id="378978" name="Line 98"/>
          <p:cNvSpPr>
            <a:spLocks noChangeShapeType="1"/>
          </p:cNvSpPr>
          <p:nvPr/>
        </p:nvSpPr>
        <p:spPr bwMode="auto">
          <a:xfrm>
            <a:off x="4035425" y="3994547"/>
            <a:ext cx="0" cy="3417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79" name="Line 99"/>
          <p:cNvSpPr>
            <a:spLocks noChangeShapeType="1"/>
          </p:cNvSpPr>
          <p:nvPr/>
        </p:nvSpPr>
        <p:spPr bwMode="auto">
          <a:xfrm>
            <a:off x="4264025" y="3994547"/>
            <a:ext cx="0" cy="3417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0" name="Line 100"/>
          <p:cNvSpPr>
            <a:spLocks noChangeShapeType="1"/>
          </p:cNvSpPr>
          <p:nvPr/>
        </p:nvSpPr>
        <p:spPr bwMode="auto">
          <a:xfrm>
            <a:off x="4491038" y="3994547"/>
            <a:ext cx="0" cy="3417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1" name="Line 101"/>
          <p:cNvSpPr>
            <a:spLocks noChangeShapeType="1"/>
          </p:cNvSpPr>
          <p:nvPr/>
        </p:nvSpPr>
        <p:spPr bwMode="auto">
          <a:xfrm>
            <a:off x="4719638" y="3994547"/>
            <a:ext cx="0" cy="3417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2" name="Line 102"/>
          <p:cNvSpPr>
            <a:spLocks noChangeShapeType="1"/>
          </p:cNvSpPr>
          <p:nvPr/>
        </p:nvSpPr>
        <p:spPr bwMode="auto">
          <a:xfrm>
            <a:off x="4946650" y="3994547"/>
            <a:ext cx="0" cy="3417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3" name="Rectangle 103"/>
          <p:cNvSpPr>
            <a:spLocks noChangeArrowheads="1"/>
          </p:cNvSpPr>
          <p:nvPr/>
        </p:nvSpPr>
        <p:spPr bwMode="auto">
          <a:xfrm>
            <a:off x="1379538" y="3992166"/>
            <a:ext cx="1371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De-Queue One Buffer</a:t>
            </a:r>
          </a:p>
          <a:p>
            <a:pPr algn="ctr"/>
            <a:r>
              <a:rPr lang="en-US" sz="1000"/>
              <a:t>Pipe delay – 3 frames</a:t>
            </a:r>
          </a:p>
        </p:txBody>
      </p:sp>
      <p:sp>
        <p:nvSpPr>
          <p:cNvPr id="378984" name="Line 104"/>
          <p:cNvSpPr>
            <a:spLocks noChangeShapeType="1"/>
          </p:cNvSpPr>
          <p:nvPr/>
        </p:nvSpPr>
        <p:spPr bwMode="auto">
          <a:xfrm flipH="1">
            <a:off x="2746375" y="4164806"/>
            <a:ext cx="1062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5" name="Text Box 105"/>
          <p:cNvSpPr txBox="1">
            <a:spLocks noChangeArrowheads="1"/>
          </p:cNvSpPr>
          <p:nvPr/>
        </p:nvSpPr>
        <p:spPr bwMode="auto">
          <a:xfrm rot="16200000">
            <a:off x="548680" y="3421411"/>
            <a:ext cx="1025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b="1"/>
              <a:t>Frame Time 0</a:t>
            </a:r>
          </a:p>
        </p:txBody>
      </p:sp>
      <p:sp>
        <p:nvSpPr>
          <p:cNvPr id="378986" name="Line 106"/>
          <p:cNvSpPr>
            <a:spLocks noChangeShapeType="1"/>
          </p:cNvSpPr>
          <p:nvPr/>
        </p:nvSpPr>
        <p:spPr bwMode="auto">
          <a:xfrm>
            <a:off x="5029200" y="3139678"/>
            <a:ext cx="0" cy="170259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8987" name="AutoShape 107"/>
          <p:cNvCxnSpPr>
            <a:cxnSpLocks noChangeShapeType="1"/>
            <a:stCxn id="378959" idx="3"/>
            <a:endCxn id="378977" idx="3"/>
          </p:cNvCxnSpPr>
          <p:nvPr/>
        </p:nvCxnSpPr>
        <p:spPr bwMode="auto">
          <a:xfrm>
            <a:off x="4875214" y="3687367"/>
            <a:ext cx="300037" cy="477440"/>
          </a:xfrm>
          <a:prstGeom prst="bentConnector3">
            <a:avLst>
              <a:gd name="adj1" fmla="val 17619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3575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06329"/>
            <a:ext cx="7772400" cy="1102519"/>
          </a:xfrm>
        </p:spPr>
        <p:txBody>
          <a:bodyPr/>
          <a:lstStyle/>
          <a:p>
            <a:pPr algn="ctr"/>
            <a:r>
              <a:rPr lang="en-US" sz="2800"/>
              <a:t>Questions?</a:t>
            </a:r>
            <a:br>
              <a:rPr lang="en-US" sz="2800"/>
            </a:br>
            <a:r>
              <a:rPr lang="en-US" sz="2800"/>
              <a:t>Thank You</a:t>
            </a:r>
            <a:endParaRPr lang="en-US" sz="3200"/>
          </a:p>
        </p:txBody>
      </p:sp>
      <p:pic>
        <p:nvPicPr>
          <p:cNvPr id="401411" name="Picture 3" descr="MPj043955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2201" y="920354"/>
            <a:ext cx="1774825" cy="1993106"/>
          </a:xfrm>
          <a:prstGeom prst="rect">
            <a:avLst/>
          </a:prstGeom>
          <a:noFill/>
        </p:spPr>
      </p:pic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94614" y="4529138"/>
            <a:ext cx="1081087" cy="154781"/>
          </a:xfrm>
          <a:prstGeom prst="rect">
            <a:avLst/>
          </a:prstGeom>
        </p:spPr>
        <p:txBody>
          <a:bodyPr/>
          <a:lstStyle/>
          <a:p>
            <a:fld id="{C61DD937-75A0-494B-9A86-69C364B5CE5B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VPE Block Diagram</a:t>
            </a:r>
            <a:endParaRPr lang="en-US" dirty="0"/>
          </a:p>
        </p:txBody>
      </p:sp>
      <p:pic>
        <p:nvPicPr>
          <p:cNvPr id="5" name="Content Placeholder 4" descr="vpe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372" y="576484"/>
            <a:ext cx="5249013" cy="39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  <a:noFill/>
        </p:spPr>
        <p:txBody>
          <a:bodyPr/>
          <a:lstStyle/>
          <a:p>
            <a:fld id="{DC375017-C7E1-491B-8F33-96536A9B7535}" type="slidenum"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pPr/>
              <a:t>3</a:t>
            </a:fld>
            <a:endParaRPr lang="en-US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048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VPE Features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871537"/>
            <a:ext cx="8248650" cy="3705779"/>
          </a:xfrm>
        </p:spPr>
        <p:txBody>
          <a:bodyPr/>
          <a:lstStyle/>
          <a:p>
            <a:r>
              <a:rPr lang="en-US" sz="1600" dirty="0"/>
              <a:t>Format </a:t>
            </a:r>
            <a:r>
              <a:rPr lang="en-US" sz="1600" dirty="0" smtClean="0"/>
              <a:t>conversion</a:t>
            </a:r>
          </a:p>
          <a:p>
            <a:pPr lvl="1"/>
            <a:r>
              <a:rPr lang="en-US" sz="1200" dirty="0" smtClean="0"/>
              <a:t>Inputs: YUV422I, YUV420SP (Uses CHR_US), YUV422SP</a:t>
            </a:r>
          </a:p>
          <a:p>
            <a:pPr lvl="1"/>
            <a:r>
              <a:rPr lang="en-US" sz="1200" dirty="0" smtClean="0"/>
              <a:t>Outputs: YUV422I, YUV420SP (Uses CHR_DS), YUV422SP, RGB888 (Uses CSC), YUV444I</a:t>
            </a:r>
            <a:endParaRPr lang="en-US" sz="1200" dirty="0"/>
          </a:p>
          <a:p>
            <a:r>
              <a:rPr lang="en-US" sz="1600" dirty="0" err="1"/>
              <a:t>Deinterlacing</a:t>
            </a:r>
            <a:r>
              <a:rPr lang="en-US" sz="1600" dirty="0"/>
              <a:t> (interlaced to progressive)</a:t>
            </a:r>
          </a:p>
          <a:p>
            <a:pPr lvl="1"/>
            <a:r>
              <a:rPr lang="en-US" sz="1200" dirty="0"/>
              <a:t>4 field motion based algorithm</a:t>
            </a:r>
          </a:p>
          <a:p>
            <a:pPr lvl="1"/>
            <a:r>
              <a:rPr lang="en-US" sz="1200" dirty="0"/>
              <a:t>up to two 1080i video sources</a:t>
            </a:r>
          </a:p>
          <a:p>
            <a:pPr lvl="1"/>
            <a:r>
              <a:rPr lang="en-US" sz="1200" dirty="0"/>
              <a:t>DEI can be bypassed in case of progressive input</a:t>
            </a:r>
          </a:p>
          <a:p>
            <a:r>
              <a:rPr lang="en-US" sz="1600" dirty="0"/>
              <a:t>Scaling from 1/8x to 2048 pixels</a:t>
            </a:r>
          </a:p>
          <a:p>
            <a:r>
              <a:rPr lang="en-US" sz="1600" dirty="0"/>
              <a:t>Color space conversion</a:t>
            </a:r>
          </a:p>
          <a:p>
            <a:pPr lvl="1"/>
            <a:r>
              <a:rPr lang="en-US" sz="1200" dirty="0"/>
              <a:t>YUV to RGB color space conversion using CSC block</a:t>
            </a:r>
          </a:p>
          <a:p>
            <a:r>
              <a:rPr lang="en-US" sz="1600" dirty="0"/>
              <a:t>VC-1 Range Mapping and Range Reduction</a:t>
            </a:r>
          </a:p>
          <a:p>
            <a:r>
              <a:rPr lang="en-US" sz="1600" dirty="0"/>
              <a:t>Supports up to 304 MHz clock</a:t>
            </a:r>
          </a:p>
          <a:p>
            <a:r>
              <a:rPr lang="en-US" sz="1600" dirty="0"/>
              <a:t>Tiled (2D) input/output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  <a:noFill/>
        </p:spPr>
        <p:txBody>
          <a:bodyPr/>
          <a:lstStyle/>
          <a:p>
            <a:fld id="{DC375017-C7E1-491B-8F33-96536A9B7535}" type="slidenum"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pPr/>
              <a:t>4</a:t>
            </a:fld>
            <a:endParaRPr lang="en-US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72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 Block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6769" name="Rectangle 3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6740" name="Group 4"/>
          <p:cNvGrpSpPr>
            <a:grpSpLocks noChangeAspect="1"/>
          </p:cNvGrpSpPr>
          <p:nvPr/>
        </p:nvGrpSpPr>
        <p:grpSpPr bwMode="auto">
          <a:xfrm>
            <a:off x="956932" y="1084521"/>
            <a:ext cx="7145078" cy="2232837"/>
            <a:chOff x="2527" y="5407"/>
            <a:chExt cx="7200" cy="2999"/>
          </a:xfrm>
        </p:grpSpPr>
        <p:sp>
          <p:nvSpPr>
            <p:cNvPr id="116768" name="AutoShape 32"/>
            <p:cNvSpPr>
              <a:spLocks noChangeAspect="1" noChangeArrowheads="1" noTextEdit="1"/>
            </p:cNvSpPr>
            <p:nvPr/>
          </p:nvSpPr>
          <p:spPr bwMode="auto">
            <a:xfrm>
              <a:off x="2527" y="5407"/>
              <a:ext cx="7200" cy="299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7" name="Rectangle 31"/>
            <p:cNvSpPr>
              <a:spLocks noChangeArrowheads="1"/>
            </p:cNvSpPr>
            <p:nvPr/>
          </p:nvSpPr>
          <p:spPr bwMode="auto">
            <a:xfrm>
              <a:off x="5645" y="6561"/>
              <a:ext cx="1039" cy="7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6" name="Rectangle 30"/>
            <p:cNvSpPr>
              <a:spLocks noChangeArrowheads="1"/>
            </p:cNvSpPr>
            <p:nvPr/>
          </p:nvSpPr>
          <p:spPr bwMode="auto">
            <a:xfrm>
              <a:off x="3420" y="6561"/>
              <a:ext cx="776" cy="7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5" name="Text Box 29"/>
            <p:cNvSpPr txBox="1">
              <a:spLocks noChangeArrowheads="1"/>
            </p:cNvSpPr>
            <p:nvPr/>
          </p:nvSpPr>
          <p:spPr bwMode="auto">
            <a:xfrm>
              <a:off x="3365" y="6805"/>
              <a:ext cx="875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Trimmer</a:t>
              </a:r>
              <a:endParaRPr kumimoji="0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764" name="Line 28"/>
            <p:cNvSpPr>
              <a:spLocks noChangeShapeType="1"/>
            </p:cNvSpPr>
            <p:nvPr/>
          </p:nvSpPr>
          <p:spPr bwMode="auto">
            <a:xfrm>
              <a:off x="2690" y="6903"/>
              <a:ext cx="725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3" name="Text Box 27"/>
            <p:cNvSpPr txBox="1">
              <a:spLocks noChangeArrowheads="1"/>
            </p:cNvSpPr>
            <p:nvPr/>
          </p:nvSpPr>
          <p:spPr bwMode="auto">
            <a:xfrm>
              <a:off x="2527" y="6435"/>
              <a:ext cx="863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YCbCr</a:t>
              </a:r>
              <a:endParaRPr kumimoji="0" lang="en-US" altLang="ja-JP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422</a:t>
              </a:r>
              <a:endParaRPr kumimoji="0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762" name="Rectangle 26"/>
            <p:cNvSpPr>
              <a:spLocks noChangeArrowheads="1"/>
            </p:cNvSpPr>
            <p:nvPr/>
          </p:nvSpPr>
          <p:spPr bwMode="auto">
            <a:xfrm>
              <a:off x="4458" y="6561"/>
              <a:ext cx="863" cy="7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1" name="Text Box 25"/>
            <p:cNvSpPr txBox="1">
              <a:spLocks noChangeArrowheads="1"/>
            </p:cNvSpPr>
            <p:nvPr/>
          </p:nvSpPr>
          <p:spPr bwMode="auto">
            <a:xfrm>
              <a:off x="4453" y="6805"/>
              <a:ext cx="875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Peaking</a:t>
              </a:r>
              <a:endParaRPr kumimoji="0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760" name="Line 24"/>
            <p:cNvSpPr>
              <a:spLocks noChangeShapeType="1"/>
            </p:cNvSpPr>
            <p:nvPr/>
          </p:nvSpPr>
          <p:spPr bwMode="auto">
            <a:xfrm>
              <a:off x="4190" y="6903"/>
              <a:ext cx="263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9" name="Text Box 23"/>
            <p:cNvSpPr txBox="1">
              <a:spLocks noChangeArrowheads="1"/>
            </p:cNvSpPr>
            <p:nvPr/>
          </p:nvSpPr>
          <p:spPr bwMode="auto">
            <a:xfrm>
              <a:off x="5728" y="6743"/>
              <a:ext cx="875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Vertical Scaler</a:t>
              </a:r>
              <a:endParaRPr kumimoji="0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758" name="Line 22"/>
            <p:cNvSpPr>
              <a:spLocks noChangeShapeType="1"/>
            </p:cNvSpPr>
            <p:nvPr/>
          </p:nvSpPr>
          <p:spPr bwMode="auto">
            <a:xfrm>
              <a:off x="5328" y="6904"/>
              <a:ext cx="32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7" name="Rectangle 21"/>
            <p:cNvSpPr>
              <a:spLocks noChangeArrowheads="1"/>
            </p:cNvSpPr>
            <p:nvPr/>
          </p:nvSpPr>
          <p:spPr bwMode="auto">
            <a:xfrm>
              <a:off x="7095" y="6561"/>
              <a:ext cx="1039" cy="7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6" name="Text Box 20"/>
            <p:cNvSpPr txBox="1">
              <a:spLocks noChangeArrowheads="1"/>
            </p:cNvSpPr>
            <p:nvPr/>
          </p:nvSpPr>
          <p:spPr bwMode="auto">
            <a:xfrm>
              <a:off x="7090" y="6743"/>
              <a:ext cx="1013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Horizontal Scaler</a:t>
              </a:r>
              <a:endParaRPr kumimoji="0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755" name="Line 19"/>
            <p:cNvSpPr>
              <a:spLocks noChangeShapeType="1"/>
            </p:cNvSpPr>
            <p:nvPr/>
          </p:nvSpPr>
          <p:spPr bwMode="auto">
            <a:xfrm>
              <a:off x="6690" y="6903"/>
              <a:ext cx="40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4" name="Rectangle 18"/>
            <p:cNvSpPr>
              <a:spLocks noChangeArrowheads="1"/>
            </p:cNvSpPr>
            <p:nvPr/>
          </p:nvSpPr>
          <p:spPr bwMode="auto">
            <a:xfrm>
              <a:off x="5558" y="7536"/>
              <a:ext cx="1238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3" name="Text Box 17"/>
            <p:cNvSpPr txBox="1">
              <a:spLocks noChangeArrowheads="1"/>
            </p:cNvSpPr>
            <p:nvPr/>
          </p:nvSpPr>
          <p:spPr bwMode="auto">
            <a:xfrm>
              <a:off x="5465" y="7630"/>
              <a:ext cx="1413" cy="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VS Ver Coef Mem</a:t>
              </a:r>
              <a:endParaRPr kumimoji="0" lang="en-US" altLang="ja-JP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32 phase x 5tap</a:t>
              </a:r>
              <a:endParaRPr kumimoji="0" lang="en-US" altLang="ja-JP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(Polyphase filter)</a:t>
              </a:r>
              <a:endParaRPr kumimoji="0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752" name="Line 16"/>
            <p:cNvSpPr>
              <a:spLocks noChangeShapeType="1"/>
            </p:cNvSpPr>
            <p:nvPr/>
          </p:nvSpPr>
          <p:spPr bwMode="auto">
            <a:xfrm flipV="1">
              <a:off x="6153" y="7305"/>
              <a:ext cx="12" cy="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1" name="Rectangle 15"/>
            <p:cNvSpPr>
              <a:spLocks noChangeArrowheads="1"/>
            </p:cNvSpPr>
            <p:nvPr/>
          </p:nvSpPr>
          <p:spPr bwMode="auto">
            <a:xfrm>
              <a:off x="6983" y="7520"/>
              <a:ext cx="1238" cy="6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0" name="Text Box 14"/>
            <p:cNvSpPr txBox="1">
              <a:spLocks noChangeArrowheads="1"/>
            </p:cNvSpPr>
            <p:nvPr/>
          </p:nvSpPr>
          <p:spPr bwMode="auto">
            <a:xfrm>
              <a:off x="6915" y="7628"/>
              <a:ext cx="1413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HS Coef Mem</a:t>
              </a:r>
              <a:endParaRPr kumimoji="0" lang="en-US" altLang="ja-JP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32 phase x 7tap</a:t>
              </a:r>
              <a:endParaRPr kumimoji="0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749" name="Line 13"/>
            <p:cNvSpPr>
              <a:spLocks noChangeShapeType="1"/>
            </p:cNvSpPr>
            <p:nvPr/>
          </p:nvSpPr>
          <p:spPr bwMode="auto">
            <a:xfrm flipV="1">
              <a:off x="7578" y="7290"/>
              <a:ext cx="12" cy="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48" name="Rectangle 12"/>
            <p:cNvSpPr>
              <a:spLocks noChangeArrowheads="1"/>
            </p:cNvSpPr>
            <p:nvPr/>
          </p:nvSpPr>
          <p:spPr bwMode="auto">
            <a:xfrm>
              <a:off x="5558" y="5658"/>
              <a:ext cx="1176" cy="6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47" name="Text Box 11"/>
            <p:cNvSpPr txBox="1">
              <a:spLocks noChangeArrowheads="1"/>
            </p:cNvSpPr>
            <p:nvPr/>
          </p:nvSpPr>
          <p:spPr bwMode="auto">
            <a:xfrm>
              <a:off x="5453" y="5803"/>
              <a:ext cx="1412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Line Memory</a:t>
              </a:r>
              <a:endParaRPr kumimoji="0" lang="en-US" altLang="ja-JP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(5 line)</a:t>
              </a:r>
              <a:endParaRPr kumimoji="0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746" name="Line 10"/>
            <p:cNvSpPr>
              <a:spLocks noChangeShapeType="1"/>
            </p:cNvSpPr>
            <p:nvPr/>
          </p:nvSpPr>
          <p:spPr bwMode="auto">
            <a:xfrm>
              <a:off x="6128" y="6268"/>
              <a:ext cx="1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45" name="Line 9"/>
            <p:cNvSpPr>
              <a:spLocks noChangeShapeType="1"/>
            </p:cNvSpPr>
            <p:nvPr/>
          </p:nvSpPr>
          <p:spPr bwMode="auto">
            <a:xfrm>
              <a:off x="8128" y="6890"/>
              <a:ext cx="262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8395" y="6524"/>
              <a:ext cx="551" cy="7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43" name="Text Box 7"/>
            <p:cNvSpPr txBox="1">
              <a:spLocks noChangeArrowheads="1"/>
            </p:cNvSpPr>
            <p:nvPr/>
          </p:nvSpPr>
          <p:spPr bwMode="auto">
            <a:xfrm>
              <a:off x="8215" y="6780"/>
              <a:ext cx="875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FIFO</a:t>
              </a:r>
              <a:endParaRPr kumimoji="0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742" name="Line 6"/>
            <p:cNvSpPr>
              <a:spLocks noChangeShapeType="1"/>
            </p:cNvSpPr>
            <p:nvPr/>
          </p:nvSpPr>
          <p:spPr bwMode="auto">
            <a:xfrm>
              <a:off x="8952" y="6890"/>
              <a:ext cx="725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41" name="Text Box 5"/>
            <p:cNvSpPr txBox="1">
              <a:spLocks noChangeArrowheads="1"/>
            </p:cNvSpPr>
            <p:nvPr/>
          </p:nvSpPr>
          <p:spPr bwMode="auto">
            <a:xfrm>
              <a:off x="8864" y="6460"/>
              <a:ext cx="863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YCbCr</a:t>
              </a:r>
              <a:endParaRPr kumimoji="0" lang="en-US" altLang="ja-JP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422</a:t>
              </a:r>
              <a:endParaRPr kumimoji="0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  <a:noFill/>
        </p:spPr>
        <p:txBody>
          <a:bodyPr/>
          <a:lstStyle/>
          <a:p>
            <a:fld id="{DC375017-C7E1-491B-8F33-96536A9B7535}" type="slidenum"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pPr/>
              <a:t>5</a:t>
            </a:fld>
            <a:endParaRPr lang="en-US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57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 </a:t>
            </a:r>
            <a:r>
              <a:rPr lang="en-US" dirty="0"/>
              <a:t>Features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Vertical and horizontal up and down scaling</a:t>
            </a:r>
          </a:p>
          <a:p>
            <a:pPr lvl="0"/>
            <a:r>
              <a:rPr lang="en-US" sz="1600" dirty="0" err="1" smtClean="0"/>
              <a:t>Polyphase</a:t>
            </a:r>
            <a:r>
              <a:rPr lang="en-US" sz="1600" dirty="0" smtClean="0"/>
              <a:t> filter </a:t>
            </a:r>
            <a:r>
              <a:rPr lang="en-US" sz="1600" dirty="0" err="1" smtClean="0"/>
              <a:t>upscaling</a:t>
            </a:r>
            <a:endParaRPr lang="en-US" sz="1600" dirty="0" smtClean="0"/>
          </a:p>
          <a:p>
            <a:r>
              <a:rPr lang="en-US" sz="1600" dirty="0" smtClean="0"/>
              <a:t>Running average vertical down scaling</a:t>
            </a:r>
          </a:p>
          <a:p>
            <a:r>
              <a:rPr lang="en-US" sz="1600" dirty="0" smtClean="0"/>
              <a:t>Decimation and </a:t>
            </a:r>
            <a:r>
              <a:rPr lang="en-US" sz="1600" dirty="0" err="1" smtClean="0"/>
              <a:t>polyphase</a:t>
            </a:r>
            <a:r>
              <a:rPr lang="en-US" sz="1600" dirty="0" smtClean="0"/>
              <a:t> filtering for horizontal scaling</a:t>
            </a:r>
          </a:p>
          <a:p>
            <a:r>
              <a:rPr lang="en-US" sz="1600" dirty="0" smtClean="0"/>
              <a:t>Non-linear scaling for stretched/compressed left and right sides</a:t>
            </a:r>
          </a:p>
          <a:p>
            <a:r>
              <a:rPr lang="en-US" sz="1600" dirty="0" smtClean="0"/>
              <a:t>Input image trimmer for pan/scan support</a:t>
            </a:r>
          </a:p>
          <a:p>
            <a:r>
              <a:rPr lang="en-US" sz="1600" dirty="0" smtClean="0"/>
              <a:t>Pre-scaling peaking filter for enhanced sharpness</a:t>
            </a:r>
          </a:p>
          <a:p>
            <a:r>
              <a:rPr lang="en-US" sz="1600" dirty="0" smtClean="0"/>
              <a:t>Scale field as frame</a:t>
            </a:r>
          </a:p>
          <a:p>
            <a:r>
              <a:rPr lang="en-US" sz="1600" dirty="0" smtClean="0"/>
              <a:t>Interlacing of scaled output</a:t>
            </a:r>
          </a:p>
          <a:p>
            <a:r>
              <a:rPr lang="en-US" sz="1600" dirty="0" smtClean="0"/>
              <a:t>Full 1080p input and output support</a:t>
            </a:r>
          </a:p>
          <a:p>
            <a:r>
              <a:rPr lang="en-US" sz="1600" dirty="0" smtClean="0"/>
              <a:t>Scaling filter Coefficient memory download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  <a:noFill/>
        </p:spPr>
        <p:txBody>
          <a:bodyPr/>
          <a:lstStyle/>
          <a:p>
            <a:fld id="{DC375017-C7E1-491B-8F33-96536A9B7535}" type="slidenum"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pPr/>
              <a:t>6</a:t>
            </a:fld>
            <a:endParaRPr lang="en-US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53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Motion-Adaptive </a:t>
            </a:r>
            <a:r>
              <a:rPr lang="en-US" dirty="0" err="1" smtClean="0"/>
              <a:t>Deinterlacer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137685" y="901109"/>
          <a:ext cx="6681811" cy="259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3" imgW="4067806" imgH="2486711" progId="">
                  <p:embed/>
                </p:oleObj>
              </mc:Choice>
              <mc:Fallback>
                <p:oleObj r:id="rId3" imgW="4067806" imgH="248671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685" y="901109"/>
                        <a:ext cx="6681811" cy="259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147237" y="3684182"/>
          <a:ext cx="2667000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2667000" imgH="241300" progId="Equation.3">
                  <p:embed/>
                </p:oleObj>
              </mc:Choice>
              <mc:Fallback>
                <p:oleObj name="Equation" r:id="rId5" imgW="2667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7237" y="3684182"/>
                        <a:ext cx="2667000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  <a:noFill/>
        </p:spPr>
        <p:txBody>
          <a:bodyPr/>
          <a:lstStyle/>
          <a:p>
            <a:fld id="{DC375017-C7E1-491B-8F33-96536A9B7535}" type="slidenum"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pPr/>
              <a:t>7</a:t>
            </a:fld>
            <a:endParaRPr lang="en-US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29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DEI </a:t>
            </a:r>
            <a:r>
              <a:rPr lang="en-US" dirty="0"/>
              <a:t>Features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600" dirty="0" smtClean="0"/>
              <a:t>Motion-adaptive </a:t>
            </a:r>
            <a:r>
              <a:rPr lang="en-US" sz="1600" dirty="0" err="1" smtClean="0"/>
              <a:t>deinterlacing</a:t>
            </a:r>
            <a:endParaRPr lang="en-US" sz="1600" dirty="0" smtClean="0"/>
          </a:p>
          <a:p>
            <a:pPr lvl="1"/>
            <a:r>
              <a:rPr lang="en-US" sz="1200" dirty="0" smtClean="0"/>
              <a:t>Motion detection is based on </a:t>
            </a:r>
            <a:r>
              <a:rPr lang="en-US" sz="1200" dirty="0" err="1" smtClean="0"/>
              <a:t>Luma</a:t>
            </a:r>
            <a:r>
              <a:rPr lang="en-US" sz="1200" dirty="0" smtClean="0"/>
              <a:t> only</a:t>
            </a:r>
          </a:p>
          <a:p>
            <a:pPr lvl="1"/>
            <a:r>
              <a:rPr lang="en-US" sz="1200" dirty="0" smtClean="0"/>
              <a:t>4-field data is used</a:t>
            </a:r>
          </a:p>
          <a:p>
            <a:r>
              <a:rPr lang="en-US" sz="1600" dirty="0"/>
              <a:t>Motion Detection (MDT)</a:t>
            </a:r>
          </a:p>
          <a:p>
            <a:pPr lvl="1"/>
            <a:r>
              <a:rPr lang="en-US" sz="1200" dirty="0"/>
              <a:t>Examines 3 fields of input video data (</a:t>
            </a:r>
            <a:r>
              <a:rPr lang="en-US" sz="1200" dirty="0" err="1"/>
              <a:t>luma</a:t>
            </a:r>
            <a:r>
              <a:rPr lang="en-US" sz="1200" dirty="0"/>
              <a:t> only) and calculates a 4 bit motion vector to drive the Edge Directed Interpolation Block</a:t>
            </a:r>
          </a:p>
          <a:p>
            <a:pPr lvl="0"/>
            <a:r>
              <a:rPr lang="en-US" sz="1600" dirty="0"/>
              <a:t>Edge-Directed Interpolation (EDI)</a:t>
            </a:r>
          </a:p>
          <a:p>
            <a:pPr lvl="1"/>
            <a:r>
              <a:rPr lang="en-US" sz="1200" dirty="0"/>
              <a:t>Edge detection using </a:t>
            </a:r>
            <a:r>
              <a:rPr lang="en-US" sz="1200" dirty="0" err="1"/>
              <a:t>luma</a:t>
            </a:r>
            <a:r>
              <a:rPr lang="en-US" sz="1200" dirty="0"/>
              <a:t> pixels in a 2x7 window</a:t>
            </a:r>
          </a:p>
          <a:p>
            <a:pPr lvl="1"/>
            <a:r>
              <a:rPr lang="en-US" sz="1200" dirty="0"/>
              <a:t>Soft-switch between edge directed interpolation and vertical interpolation depending on the confidence factor</a:t>
            </a:r>
          </a:p>
          <a:p>
            <a:r>
              <a:rPr lang="en-US" sz="1600" dirty="0"/>
              <a:t>Film Mode Detection (FMD)</a:t>
            </a:r>
          </a:p>
          <a:p>
            <a:pPr lvl="1"/>
            <a:r>
              <a:rPr lang="en-US" sz="1200" dirty="0"/>
              <a:t>3-2 pull down detection (NTSC style)</a:t>
            </a:r>
          </a:p>
          <a:p>
            <a:pPr lvl="1"/>
            <a:r>
              <a:rPr lang="en-US" sz="1200" dirty="0"/>
              <a:t>2-2 pull down detection (PAL style)</a:t>
            </a:r>
          </a:p>
          <a:p>
            <a:pPr lvl="1"/>
            <a:r>
              <a:rPr lang="en-US" sz="1200" dirty="0"/>
              <a:t>Bad Edit Detection (BED)</a:t>
            </a:r>
          </a:p>
          <a:p>
            <a:pPr lvl="0"/>
            <a:r>
              <a:rPr lang="en-US" sz="1600" dirty="0"/>
              <a:t>Progressive or interlaced bypass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  <a:noFill/>
        </p:spPr>
        <p:txBody>
          <a:bodyPr/>
          <a:lstStyle/>
          <a:p>
            <a:fld id="{DC375017-C7E1-491B-8F33-96536A9B7535}" type="slidenum"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pPr/>
              <a:t>8</a:t>
            </a:fld>
            <a:endParaRPr lang="en-US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49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VPDMA</a:t>
            </a:r>
            <a:endParaRPr lang="en-US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The VPDMA’s primary function is to move data between external memory and internal processing modules that source or sink data.</a:t>
            </a:r>
          </a:p>
          <a:p>
            <a:r>
              <a:rPr lang="en-US" sz="1600" dirty="0"/>
              <a:t>Clients</a:t>
            </a:r>
          </a:p>
          <a:p>
            <a:pPr lvl="1"/>
            <a:r>
              <a:rPr lang="en-US" sz="1200" dirty="0"/>
              <a:t>The modules that source or sink data are referred to as clients. i.e. the physical interface between the processing module and external memory is called a client</a:t>
            </a:r>
          </a:p>
          <a:p>
            <a:pPr lvl="1"/>
            <a:r>
              <a:rPr lang="en-US" sz="1200" dirty="0"/>
              <a:t>Each client can be configured to have specific start event which allows for the channel data to start flowing to or from the external client</a:t>
            </a:r>
          </a:p>
          <a:p>
            <a:r>
              <a:rPr lang="en-US" sz="1600" dirty="0"/>
              <a:t>Channel</a:t>
            </a:r>
          </a:p>
          <a:p>
            <a:pPr lvl="1"/>
            <a:r>
              <a:rPr lang="en-US" sz="1200" dirty="0"/>
              <a:t>A channel is setup/mechanism inside the VPDMA to connect a specific memory buffer/transfer to a specific client</a:t>
            </a:r>
          </a:p>
          <a:p>
            <a:pPr marL="533400" indent="-533400">
              <a:spcBef>
                <a:spcPct val="20000"/>
              </a:spcBef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  <a:noFill/>
        </p:spPr>
        <p:txBody>
          <a:bodyPr/>
          <a:lstStyle/>
          <a:p>
            <a:fld id="{DC375017-C7E1-491B-8F33-96536A9B7535}" type="slidenum"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pPr/>
              <a:t>9</a:t>
            </a:fld>
            <a:endParaRPr lang="en-US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336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</TotalTime>
  <Words>2364</Words>
  <Application>Microsoft Office PowerPoint</Application>
  <PresentationFormat>On-screen Show (16:9)</PresentationFormat>
  <Paragraphs>459</Paragraphs>
  <Slides>29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FinalPowerpoint</vt:lpstr>
      <vt:lpstr>Equation</vt:lpstr>
      <vt:lpstr>VPE Overview (Video Processing Engine)</vt:lpstr>
      <vt:lpstr>Agenda</vt:lpstr>
      <vt:lpstr>VPE Block Diagram</vt:lpstr>
      <vt:lpstr>VPE Features</vt:lpstr>
      <vt:lpstr>SC Block</vt:lpstr>
      <vt:lpstr>SC Features</vt:lpstr>
      <vt:lpstr>Motion-Adaptive Deinterlacer Block</vt:lpstr>
      <vt:lpstr>DEI Features</vt:lpstr>
      <vt:lpstr>VPDMA</vt:lpstr>
      <vt:lpstr>Descriptors/List</vt:lpstr>
      <vt:lpstr>How VPDMA operates</vt:lpstr>
      <vt:lpstr>List Contd..</vt:lpstr>
      <vt:lpstr>Descriptors Contd..</vt:lpstr>
      <vt:lpstr>Driver Programming Difference with VPDMA</vt:lpstr>
      <vt:lpstr>Typical Descriptor Layout</vt:lpstr>
      <vt:lpstr>Typical Descriptor Layout Contd..</vt:lpstr>
      <vt:lpstr>VPE Driver Overview (based on FVID2 Interface)</vt:lpstr>
      <vt:lpstr>FVID2 Introduction</vt:lpstr>
      <vt:lpstr>Understanding FVID2 - Interfaces</vt:lpstr>
      <vt:lpstr>Understanding FVID2 – Interfaces Contd.</vt:lpstr>
      <vt:lpstr>Understanding FVID2 – M2M Application Flow</vt:lpstr>
      <vt:lpstr>Understanding FVID2 – M2M Interface</vt:lpstr>
      <vt:lpstr>Understanding FVID2 – M2M Interface Contd…</vt:lpstr>
      <vt:lpstr>Understanding FVID2 – M2M Interface</vt:lpstr>
      <vt:lpstr>Generic M2M Driver Requirements Summary…</vt:lpstr>
      <vt:lpstr>VPE Driver Flow</vt:lpstr>
      <vt:lpstr>Handling of context fields</vt:lpstr>
      <vt:lpstr>Handling of context fields (Queuing)</vt:lpstr>
      <vt:lpstr>Questions? Thank You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Brollo, Clementina</dc:creator>
  <cp:lastModifiedBy>x0153534</cp:lastModifiedBy>
  <cp:revision>121</cp:revision>
  <dcterms:created xsi:type="dcterms:W3CDTF">2007-12-19T20:51:45Z</dcterms:created>
  <dcterms:modified xsi:type="dcterms:W3CDTF">2017-03-09T13:00:53Z</dcterms:modified>
</cp:coreProperties>
</file>