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114800"/>
            <a:ext cx="8839200" cy="914400"/>
          </a:xfrm>
        </p:spPr>
        <p:txBody>
          <a:bodyPr/>
          <a:lstStyle>
            <a:lvl1pPr algn="l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715000"/>
            <a:ext cx="8839200" cy="990600"/>
          </a:xfrm>
        </p:spPr>
        <p:txBody>
          <a:bodyPr/>
          <a:lstStyle>
            <a:lvl1pPr marL="0" indent="0" algn="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323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9768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755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4186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381500" cy="5257800"/>
          </a:xfrm>
        </p:spPr>
        <p:txBody>
          <a:bodyPr anchor="ctr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414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9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3661"/>
      </p:ext>
    </p:extLst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33271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46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2858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915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/>
            </a:lvl1pPr>
          </a:lstStyle>
          <a:p>
            <a:fld id="{7FC06928-51F5-40AC-934E-B3567C066CE8}" type="datetimeFigureOut">
              <a:rPr lang="en-US" smtClean="0"/>
              <a:t>12/10/2012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/>
            </a:lvl1pPr>
          </a:lstStyle>
          <a:p>
            <a:fld id="{32A39329-E896-4F98-853B-70784F17E396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Impac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b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b="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Allen</a:t>
            </a:r>
          </a:p>
          <a:p>
            <a:r>
              <a:rPr lang="en-US" dirty="0" smtClean="0"/>
              <a:t>Quantitative Biomedical Research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7341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Demonstration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1310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Clients – Command Line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10" y="1524000"/>
            <a:ext cx="856019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3407704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Revision Control</a:t>
            </a:r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Clients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GUI</a:t>
            </a:r>
          </a:p>
          <a:p>
            <a:pPr lvl="1"/>
            <a:r>
              <a:rPr lang="en-US" dirty="0" err="1" smtClean="0"/>
              <a:t>RStudio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589455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20675"/>
          <a:stretch/>
        </p:blipFill>
        <p:spPr bwMode="auto">
          <a:xfrm>
            <a:off x="152399" y="1600200"/>
            <a:ext cx="704088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875006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87614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6477000" y="45720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77000" y="5791200"/>
            <a:ext cx="762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77605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authority on the versioning of files</a:t>
            </a:r>
          </a:p>
          <a:p>
            <a:pPr lvl="1"/>
            <a:r>
              <a:rPr lang="en-US" dirty="0" err="1" smtClean="0"/>
              <a:t>Dropbox</a:t>
            </a:r>
            <a:r>
              <a:rPr lang="en-US" dirty="0" smtClean="0"/>
              <a:t>? Cluster? Email? Your laptop?</a:t>
            </a:r>
          </a:p>
          <a:p>
            <a:r>
              <a:rPr lang="en-US" dirty="0" smtClean="0"/>
              <a:t>Gracefully handle conflicts</a:t>
            </a:r>
          </a:p>
          <a:p>
            <a:pPr lvl="1"/>
            <a:r>
              <a:rPr lang="en-US" dirty="0" smtClean="0"/>
              <a:t>Work on the same project simultaneously</a:t>
            </a:r>
          </a:p>
          <a:p>
            <a:r>
              <a:rPr lang="en-US" dirty="0" smtClean="0"/>
              <a:t>Ability to return to previous known state</a:t>
            </a:r>
          </a:p>
          <a:p>
            <a:pPr lvl="1"/>
            <a:r>
              <a:rPr lang="en-US" dirty="0" smtClean="0"/>
              <a:t>Essential for large coding projects</a:t>
            </a:r>
          </a:p>
          <a:p>
            <a:r>
              <a:rPr lang="en-US" dirty="0" smtClean="0"/>
              <a:t>Supports code review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37386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“Server” – The computer storing the authoritative copy of any project.</a:t>
            </a:r>
          </a:p>
          <a:p>
            <a:r>
              <a:rPr lang="en-US" dirty="0"/>
              <a:t>“Repository” – The database storing all </a:t>
            </a:r>
            <a:r>
              <a:rPr lang="en-US" dirty="0" smtClean="0"/>
              <a:t>files in a project.</a:t>
            </a:r>
            <a:endParaRPr lang="en-US" dirty="0"/>
          </a:p>
          <a:p>
            <a:r>
              <a:rPr lang="en-US" dirty="0"/>
              <a:t>“Commit” – A collection of changes to file(s) in the project.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1113867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“Working Copy” – The version of the project </a:t>
            </a:r>
            <a:r>
              <a:rPr lang="en-US" dirty="0" smtClean="0"/>
              <a:t>saved on </a:t>
            </a:r>
            <a:r>
              <a:rPr lang="en-US" dirty="0"/>
              <a:t>your 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“Push” – Upload the changes made in your working copy to the server.</a:t>
            </a:r>
          </a:p>
          <a:p>
            <a:r>
              <a:rPr lang="en-US" dirty="0" smtClean="0"/>
              <a:t>“Pull” – Download others’ changes from the server to your working copy.</a:t>
            </a:r>
          </a:p>
        </p:txBody>
      </p:sp>
    </p:spTree>
    <p:extLst>
      <p:ext uri="{BB962C8B-B14F-4D97-AF65-F5344CB8AC3E}">
        <p14:creationId xmlns:p14="http://schemas.microsoft.com/office/powerpoint/2010/main" val="1789322237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distributed revision control system</a:t>
            </a:r>
          </a:p>
          <a:p>
            <a:pPr lvl="1"/>
            <a:r>
              <a:rPr lang="en-US" dirty="0" smtClean="0"/>
              <a:t>“Distributed” means you have the entire history of the repository on your local machine.</a:t>
            </a:r>
          </a:p>
          <a:p>
            <a:r>
              <a:rPr lang="en-US" dirty="0" smtClean="0"/>
              <a:t>Makes improvements in usability and performance on past systems (Subversion).</a:t>
            </a:r>
          </a:p>
          <a:p>
            <a:r>
              <a:rPr lang="en-US" dirty="0" smtClean="0"/>
              <a:t>Open-source and free.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err="1" smtClean="0"/>
              <a:t>Git</a:t>
            </a:r>
            <a:r>
              <a:rPr lang="en-US" dirty="0" smtClean="0"/>
              <a:t> server hosting repositories on our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85008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website that hosts </a:t>
            </a:r>
            <a:r>
              <a:rPr lang="en-US" dirty="0" err="1" smtClean="0"/>
              <a:t>Git</a:t>
            </a:r>
            <a:r>
              <a:rPr lang="en-US" dirty="0" smtClean="0"/>
              <a:t> repositories.</a:t>
            </a:r>
          </a:p>
          <a:p>
            <a:r>
              <a:rPr lang="en-US" dirty="0" smtClean="0"/>
              <a:t>In addition to basic hosting…</a:t>
            </a:r>
          </a:p>
          <a:p>
            <a:pPr lvl="1"/>
            <a:r>
              <a:rPr lang="en-US" dirty="0" smtClean="0"/>
              <a:t>Offers a web interface. Explore and change your project from a browser.</a:t>
            </a:r>
          </a:p>
          <a:p>
            <a:pPr lvl="1"/>
            <a:r>
              <a:rPr lang="en-US" dirty="0" smtClean="0"/>
              <a:t>Control permissions and access to certain users.</a:t>
            </a:r>
          </a:p>
          <a:p>
            <a:pPr lvl="1"/>
            <a:r>
              <a:rPr lang="en-US" dirty="0" smtClean="0"/>
              <a:t>Project management – hosts documentation, bug tracking, etc.</a:t>
            </a:r>
          </a:p>
          <a:p>
            <a:pPr lvl="1"/>
            <a:r>
              <a:rPr lang="en-US" dirty="0" smtClean="0"/>
              <a:t>Social platform – the “Facebook” of coding.</a:t>
            </a:r>
          </a:p>
          <a:p>
            <a:pPr lvl="2"/>
            <a:r>
              <a:rPr lang="en-US" dirty="0" smtClean="0"/>
              <a:t>Follow other users or projects</a:t>
            </a:r>
          </a:p>
          <a:p>
            <a:pPr lvl="2"/>
            <a:r>
              <a:rPr lang="en-US" dirty="0" smtClean="0"/>
              <a:t>Contribute to open-source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4598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TS001090028">
  <a:themeElements>
    <a:clrScheme name="Office Theme 7">
      <a:dk1>
        <a:srgbClr val="5C1F00"/>
      </a:dk1>
      <a:lt1>
        <a:srgbClr val="FFFFFF"/>
      </a:lt1>
      <a:dk2>
        <a:srgbClr val="800000"/>
      </a:dk2>
      <a:lt2>
        <a:srgbClr val="DFD293"/>
      </a:lt2>
      <a:accent1>
        <a:srgbClr val="CC3300"/>
      </a:accent1>
      <a:accent2>
        <a:srgbClr val="BE7960"/>
      </a:accent2>
      <a:accent3>
        <a:srgbClr val="C0AAAA"/>
      </a:accent3>
      <a:accent4>
        <a:srgbClr val="DADADA"/>
      </a:accent4>
      <a:accent5>
        <a:srgbClr val="E2ADAA"/>
      </a:accent5>
      <a:accent6>
        <a:srgbClr val="AC6D56"/>
      </a:accent6>
      <a:hlink>
        <a:srgbClr val="FFFF99"/>
      </a:hlink>
      <a:folHlink>
        <a:srgbClr val="D3A219"/>
      </a:folHlink>
    </a:clrScheme>
    <a:fontScheme name="Khmer">
      <a:majorFont>
        <a:latin typeface="Khmer UI"/>
        <a:ea typeface=""/>
        <a:cs typeface=""/>
      </a:majorFont>
      <a:minorFont>
        <a:latin typeface="Khmer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Crimson Template</Template>
  <TotalTime>66</TotalTime>
  <Words>280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TS001090028</vt:lpstr>
      <vt:lpstr>Git &amp; Github</vt:lpstr>
      <vt:lpstr>Overview</vt:lpstr>
      <vt:lpstr>Motivation</vt:lpstr>
      <vt:lpstr>Motivation</vt:lpstr>
      <vt:lpstr>Motivation</vt:lpstr>
      <vt:lpstr>Terminology</vt:lpstr>
      <vt:lpstr>Terminology</vt:lpstr>
      <vt:lpstr>Git</vt:lpstr>
      <vt:lpstr>GitHub</vt:lpstr>
      <vt:lpstr>Github Demonstration</vt:lpstr>
      <vt:lpstr>Git Clients – Command Line</vt:lpstr>
    </vt:vector>
  </TitlesOfParts>
  <Company>UT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Allen</dc:creator>
  <cp:lastModifiedBy>Jeff Allen</cp:lastModifiedBy>
  <cp:revision>32</cp:revision>
  <dcterms:created xsi:type="dcterms:W3CDTF">2012-12-10T21:10:51Z</dcterms:created>
  <dcterms:modified xsi:type="dcterms:W3CDTF">2012-12-10T22:17:05Z</dcterms:modified>
</cp:coreProperties>
</file>