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1" r:id="rId9"/>
    <p:sldId id="266" r:id="rId10"/>
    <p:sldId id="267" r:id="rId11"/>
    <p:sldId id="278" r:id="rId12"/>
    <p:sldId id="269" r:id="rId13"/>
    <p:sldId id="270" r:id="rId14"/>
    <p:sldId id="273" r:id="rId15"/>
    <p:sldId id="274" r:id="rId16"/>
    <p:sldId id="271" r:id="rId17"/>
    <p:sldId id="275" r:id="rId18"/>
    <p:sldId id="272" r:id="rId19"/>
    <p:sldId id="277" r:id="rId20"/>
    <p:sldId id="276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29" autoAdjust="0"/>
  </p:normalViewPr>
  <p:slideViewPr>
    <p:cSldViewPr>
      <p:cViewPr varScale="1">
        <p:scale>
          <a:sx n="89" d="100"/>
          <a:sy n="89" d="100"/>
        </p:scale>
        <p:origin x="-120" y="-20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244A09-CE51-45BC-B495-0A38684A10EE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E6D61-359C-40A8-853F-F7E106A5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12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Overview, list of projects</a:t>
            </a:r>
          </a:p>
          <a:p>
            <a:pPr marL="685800" lvl="1" indent="-228600">
              <a:buAutoNum type="arabicPeriod"/>
            </a:pPr>
            <a:r>
              <a:rPr lang="en-US" dirty="0" smtClean="0"/>
              <a:t>Public</a:t>
            </a:r>
            <a:r>
              <a:rPr lang="en-US" baseline="0" dirty="0" smtClean="0"/>
              <a:t> v Private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Show LCE Project’s files – introduce README documentation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Show commits</a:t>
            </a:r>
          </a:p>
          <a:p>
            <a:pPr marL="457200" lvl="1" indent="0">
              <a:buNone/>
            </a:pPr>
            <a:r>
              <a:rPr lang="en-US" baseline="0" dirty="0" smtClean="0"/>
              <a:t>Show diff of a commit</a:t>
            </a:r>
          </a:p>
          <a:p>
            <a:pPr marL="457200" lvl="1" indent="0">
              <a:buNone/>
            </a:pPr>
            <a:r>
              <a:rPr lang="en-US" baseline="0" dirty="0" smtClean="0"/>
              <a:t>Show comments/discussion on commit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Show tags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Show graphs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Show wiki – </a:t>
            </a:r>
            <a:r>
              <a:rPr lang="en-US" baseline="0" dirty="0" err="1" smtClean="0"/>
              <a:t>devtools</a:t>
            </a:r>
            <a:r>
              <a:rPr lang="en-US" baseline="0" dirty="0" smtClean="0"/>
              <a:t> - https://github.com/hadley/devtools/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Show issues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Show pull requests</a:t>
            </a:r>
          </a:p>
          <a:p>
            <a:pPr marL="228600" lvl="0" indent="-228600">
              <a:buAutoNum type="arabicPeriod"/>
            </a:pPr>
            <a:endParaRPr lang="en-US" baseline="0" dirty="0" smtClean="0"/>
          </a:p>
          <a:p>
            <a:pPr marL="228600" lvl="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E6D61-359C-40A8-853F-F7E106A536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53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 Email may not always be bad (can send examples), but re-evaluate</a:t>
            </a:r>
            <a:r>
              <a:rPr lang="en-US" baseline="0" dirty="0" smtClean="0"/>
              <a:t> if you find yourself attaching multiple scripts to an email – will it be difficult for you or the recipient to find this code in 6 months? Should you setup a more permanent home for the code on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E6D61-359C-40A8-853F-F7E106A536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114800"/>
            <a:ext cx="8839200" cy="914400"/>
          </a:xfrm>
        </p:spPr>
        <p:txBody>
          <a:bodyPr/>
          <a:lstStyle>
            <a:lvl1pPr algn="l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715000"/>
            <a:ext cx="8839200" cy="990600"/>
          </a:xfrm>
        </p:spPr>
        <p:txBody>
          <a:bodyPr/>
          <a:lstStyle>
            <a:lvl1pPr marL="0" indent="0" algn="r">
              <a:buFontTx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7FC06928-51F5-40AC-934E-B3567C066CE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9323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09768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1755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34186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4381500" cy="5257800"/>
          </a:xfrm>
        </p:spPr>
        <p:txBody>
          <a:bodyPr anchor="ctr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381500" cy="5257800"/>
          </a:xfrm>
        </p:spPr>
        <p:txBody>
          <a:bodyPr anchor="ctr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4145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95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13661"/>
      </p:ext>
    </p:extLst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33271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462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2858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95400"/>
            <a:ext cx="8915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/>
            </a:lvl1pPr>
          </a:lstStyle>
          <a:p>
            <a:fld id="{7FC06928-51F5-40AC-934E-B3567C066CE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 Allen</a:t>
            </a:r>
          </a:p>
          <a:p>
            <a:r>
              <a:rPr lang="en-US" dirty="0" smtClean="0"/>
              <a:t>Quantitative Biomedical Research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7341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Demonstration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2131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Clients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3796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Clients – Command Line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10" y="1524000"/>
            <a:ext cx="856019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340770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Client - GUI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works with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Much easier to use and navigate.</a:t>
            </a:r>
          </a:p>
          <a:p>
            <a:r>
              <a:rPr lang="en-US" dirty="0" smtClean="0"/>
              <a:t>Mac and Windows versions.</a:t>
            </a:r>
          </a:p>
          <a:p>
            <a:r>
              <a:rPr lang="en-US" dirty="0" smtClean="0"/>
              <a:t>On campus: Need to open </a:t>
            </a:r>
            <a:r>
              <a:rPr lang="en-US" dirty="0" err="1" smtClean="0"/>
              <a:t>Git</a:t>
            </a:r>
            <a:r>
              <a:rPr lang="en-US" dirty="0" smtClean="0"/>
              <a:t> Shell and run:</a:t>
            </a:r>
          </a:p>
          <a:p>
            <a:pPr marL="457200" lvl="1" indent="0">
              <a:buNone/>
            </a:pPr>
            <a:r>
              <a:rPr lang="fr-FR" sz="1600" dirty="0">
                <a:latin typeface="Lucida Console" pitchFamily="49" charset="0"/>
              </a:rPr>
              <a:t>git config --global </a:t>
            </a:r>
            <a:r>
              <a:rPr lang="fr-FR" sz="1600" dirty="0" err="1">
                <a:latin typeface="Lucida Console" pitchFamily="49" charset="0"/>
              </a:rPr>
              <a:t>http.proxy</a:t>
            </a:r>
            <a:r>
              <a:rPr lang="fr-FR" sz="1600" dirty="0">
                <a:latin typeface="Lucida Console" pitchFamily="49" charset="0"/>
              </a:rPr>
              <a:t> http://</a:t>
            </a:r>
            <a:r>
              <a:rPr lang="fr-FR" sz="1600" dirty="0" smtClean="0">
                <a:latin typeface="Lucida Console" pitchFamily="49" charset="0"/>
              </a:rPr>
              <a:t>proxy.swmed.edu:3128</a:t>
            </a:r>
            <a:endParaRPr lang="en-US" sz="1600" dirty="0" smtClean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43826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77682"/>
            <a:ext cx="8967107" cy="4923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700852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Client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3932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</a:t>
            </a:r>
            <a:r>
              <a:rPr lang="en-US" dirty="0" err="1" smtClean="0"/>
              <a:t>Git</a:t>
            </a:r>
            <a:r>
              <a:rPr lang="en-US" dirty="0" smtClean="0"/>
              <a:t> and SVN revision control for “Projects.”</a:t>
            </a:r>
          </a:p>
          <a:p>
            <a:pPr lvl="1"/>
            <a:r>
              <a:rPr lang="en-US" dirty="0" smtClean="0"/>
              <a:t>Nice graphical interface for committing and viewing diffs.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1470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4526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QBRC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types of code should be on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Anything we’ve open-sourced</a:t>
            </a:r>
          </a:p>
          <a:p>
            <a:pPr lvl="1"/>
            <a:r>
              <a:rPr lang="en-US" dirty="0" smtClean="0"/>
              <a:t>Any code you want us to help you package or deploy (can be private)</a:t>
            </a:r>
          </a:p>
          <a:p>
            <a:r>
              <a:rPr lang="en-US" dirty="0" smtClean="0"/>
              <a:t>But its use is encouraged in any/all coding projects</a:t>
            </a:r>
          </a:p>
          <a:p>
            <a:r>
              <a:rPr lang="en-US" dirty="0" smtClean="0"/>
              <a:t>Personal repositories (SVN or </a:t>
            </a:r>
            <a:r>
              <a:rPr lang="en-US" dirty="0" err="1" smtClean="0"/>
              <a:t>Git</a:t>
            </a:r>
            <a:r>
              <a:rPr lang="en-US" dirty="0" smtClean="0"/>
              <a:t>) can be setup on the cluster for 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6815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Anti-Pattern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“A pattern that may be commonly used </a:t>
            </a:r>
            <a:r>
              <a:rPr lang="en-US" dirty="0" smtClean="0"/>
              <a:t>but is </a:t>
            </a:r>
            <a:r>
              <a:rPr lang="en-US" dirty="0" smtClean="0"/>
              <a:t>ineffective and/or counterproductive in practice.”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55543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Revision Control</a:t>
            </a:r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Documentation</a:t>
            </a:r>
          </a:p>
          <a:p>
            <a:r>
              <a:rPr lang="en-US" dirty="0" smtClean="0"/>
              <a:t>Clients</a:t>
            </a:r>
          </a:p>
          <a:p>
            <a:pPr lvl="1"/>
            <a:r>
              <a:rPr lang="en-US" dirty="0" smtClean="0"/>
              <a:t>Command Line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err="1" smtClean="0"/>
              <a:t>Rstudio</a:t>
            </a:r>
            <a:endParaRPr lang="en-US" dirty="0"/>
          </a:p>
          <a:p>
            <a:r>
              <a:rPr lang="en-US" dirty="0" smtClean="0"/>
              <a:t>QBRC Proposal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358945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 Control Anti-Patterns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Adding a suffix to a file to differentiate it.</a:t>
            </a:r>
          </a:p>
          <a:p>
            <a:pPr marL="914400" lvl="1" indent="-514350"/>
            <a:r>
              <a:rPr lang="en-US" dirty="0" smtClean="0"/>
              <a:t>Your initials</a:t>
            </a:r>
            <a:r>
              <a:rPr lang="en-US" dirty="0" smtClean="0"/>
              <a:t>, the date, version number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Attaching code to an </a:t>
            </a:r>
            <a:r>
              <a:rPr lang="en-US" dirty="0" smtClean="0"/>
              <a:t>email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Trusting that </a:t>
            </a:r>
            <a:r>
              <a:rPr lang="en-US" dirty="0" err="1" smtClean="0"/>
              <a:t>Dropbox</a:t>
            </a:r>
            <a:r>
              <a:rPr lang="en-US" dirty="0" smtClean="0"/>
              <a:t> will keep backup copies of your code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73909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 should create a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</a:p>
          <a:p>
            <a:pPr lvl="1"/>
            <a:r>
              <a:rPr lang="en-US" dirty="0" smtClean="0"/>
              <a:t>It’s free</a:t>
            </a:r>
          </a:p>
          <a:p>
            <a:pPr lvl="1"/>
            <a:r>
              <a:rPr lang="en-US" dirty="0" smtClean="0"/>
              <a:t>Register at github.com</a:t>
            </a:r>
          </a:p>
          <a:p>
            <a:r>
              <a:rPr lang="en-US" dirty="0" smtClean="0"/>
              <a:t>Send me your </a:t>
            </a:r>
            <a:r>
              <a:rPr lang="en-US" dirty="0" err="1" smtClean="0"/>
              <a:t>GitHub</a:t>
            </a:r>
            <a:r>
              <a:rPr lang="en-US" dirty="0" smtClean="0"/>
              <a:t> username and I’ll add you to our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9558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20675"/>
          <a:stretch/>
        </p:blipFill>
        <p:spPr bwMode="auto">
          <a:xfrm>
            <a:off x="152399" y="1600200"/>
            <a:ext cx="704088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987500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600200"/>
            <a:ext cx="887614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6477000" y="4572000"/>
            <a:ext cx="7620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477000" y="5791200"/>
            <a:ext cx="7620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47760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 authority on the versioning of files</a:t>
            </a:r>
          </a:p>
          <a:p>
            <a:pPr lvl="1"/>
            <a:r>
              <a:rPr lang="en-US" dirty="0" err="1" smtClean="0"/>
              <a:t>Dropbox</a:t>
            </a:r>
            <a:r>
              <a:rPr lang="en-US" dirty="0" smtClean="0"/>
              <a:t>? Cluster? Email? Your laptop?</a:t>
            </a:r>
          </a:p>
          <a:p>
            <a:r>
              <a:rPr lang="en-US" dirty="0" smtClean="0"/>
              <a:t>Gracefully handle conflicts</a:t>
            </a:r>
          </a:p>
          <a:p>
            <a:pPr lvl="1"/>
            <a:r>
              <a:rPr lang="en-US" dirty="0" smtClean="0"/>
              <a:t>Work on the same project simultaneously</a:t>
            </a:r>
          </a:p>
          <a:p>
            <a:r>
              <a:rPr lang="en-US" dirty="0" smtClean="0"/>
              <a:t>Ability to return to previous known state</a:t>
            </a:r>
          </a:p>
          <a:p>
            <a:pPr lvl="1"/>
            <a:r>
              <a:rPr lang="en-US" dirty="0" smtClean="0"/>
              <a:t>Essential for large coding projects</a:t>
            </a:r>
          </a:p>
          <a:p>
            <a:r>
              <a:rPr lang="en-US" dirty="0" smtClean="0"/>
              <a:t>Supports code review and collaboration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13738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“Server” – The computer storing the authoritative copy of any project.</a:t>
            </a:r>
          </a:p>
          <a:p>
            <a:r>
              <a:rPr lang="en-US" dirty="0"/>
              <a:t>“Repository” – The database storing all </a:t>
            </a:r>
            <a:r>
              <a:rPr lang="en-US" dirty="0" smtClean="0"/>
              <a:t>files in a project.</a:t>
            </a:r>
            <a:endParaRPr lang="en-US" dirty="0"/>
          </a:p>
          <a:p>
            <a:r>
              <a:rPr lang="en-US" dirty="0"/>
              <a:t>“Commit” – A collection of changes to file(s) in the project.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111386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“Working Copy” – The version of the project </a:t>
            </a:r>
            <a:r>
              <a:rPr lang="en-US" dirty="0" smtClean="0"/>
              <a:t>saved on </a:t>
            </a:r>
            <a:r>
              <a:rPr lang="en-US" dirty="0"/>
              <a:t>your computer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“Push” – Upload the changes made in your working copy to the server.</a:t>
            </a:r>
          </a:p>
          <a:p>
            <a:r>
              <a:rPr lang="en-US" dirty="0" smtClean="0"/>
              <a:t>“Pull” – Download others’ changes from the server to your working copy.</a:t>
            </a:r>
          </a:p>
          <a:p>
            <a:r>
              <a:rPr lang="en-US" dirty="0" smtClean="0"/>
              <a:t>“Clone” – The initial time you copy a project from the server.</a:t>
            </a:r>
          </a:p>
        </p:txBody>
      </p:sp>
    </p:spTree>
    <p:extLst>
      <p:ext uri="{BB962C8B-B14F-4D97-AF65-F5344CB8AC3E}">
        <p14:creationId xmlns:p14="http://schemas.microsoft.com/office/powerpoint/2010/main" val="178932223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distributed revision control system</a:t>
            </a:r>
          </a:p>
          <a:p>
            <a:pPr lvl="1"/>
            <a:r>
              <a:rPr lang="en-US" dirty="0" smtClean="0"/>
              <a:t>“Distributed” means you have the entire history of the repository on your local machine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Don’t have to be online to develop.</a:t>
            </a:r>
            <a:endParaRPr lang="en-US" dirty="0" smtClean="0"/>
          </a:p>
          <a:p>
            <a:r>
              <a:rPr lang="en-US" dirty="0" smtClean="0"/>
              <a:t>Makes improvements in usability and performance on past systems (Subversion).</a:t>
            </a:r>
          </a:p>
          <a:p>
            <a:r>
              <a:rPr lang="en-US" dirty="0" smtClean="0"/>
              <a:t>Open-source and free.</a:t>
            </a:r>
          </a:p>
          <a:p>
            <a:pPr lvl="1"/>
            <a:r>
              <a:rPr lang="en-US" dirty="0" smtClean="0"/>
              <a:t>We have a </a:t>
            </a:r>
            <a:r>
              <a:rPr lang="en-US" dirty="0" err="1" smtClean="0"/>
              <a:t>Git</a:t>
            </a:r>
            <a:r>
              <a:rPr lang="en-US" dirty="0" smtClean="0"/>
              <a:t> server hosting repositories on our 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98500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website that hosts </a:t>
            </a:r>
            <a:r>
              <a:rPr lang="en-US" dirty="0" err="1" smtClean="0"/>
              <a:t>Git</a:t>
            </a:r>
            <a:r>
              <a:rPr lang="en-US" dirty="0" smtClean="0"/>
              <a:t> repositories.</a:t>
            </a:r>
          </a:p>
          <a:p>
            <a:r>
              <a:rPr lang="en-US" dirty="0" smtClean="0"/>
              <a:t>In addition to basic </a:t>
            </a:r>
            <a:r>
              <a:rPr lang="en-US" dirty="0" err="1" smtClean="0"/>
              <a:t>Git</a:t>
            </a:r>
            <a:r>
              <a:rPr lang="en-US" dirty="0" smtClean="0"/>
              <a:t> hosting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Offers a web interface. Explore and change your project from a browser.</a:t>
            </a:r>
          </a:p>
          <a:p>
            <a:pPr lvl="1"/>
            <a:r>
              <a:rPr lang="en-US" dirty="0" smtClean="0"/>
              <a:t>Unlimited public repositories</a:t>
            </a:r>
          </a:p>
          <a:p>
            <a:pPr lvl="1"/>
            <a:r>
              <a:rPr lang="en-US" dirty="0" smtClean="0"/>
              <a:t>Private repos with access controls</a:t>
            </a:r>
            <a:endParaRPr lang="en-US" dirty="0" smtClean="0"/>
          </a:p>
          <a:p>
            <a:pPr lvl="1"/>
            <a:r>
              <a:rPr lang="en-US" dirty="0" smtClean="0"/>
              <a:t>Project </a:t>
            </a:r>
            <a:r>
              <a:rPr lang="en-US" dirty="0" smtClean="0"/>
              <a:t>organization – </a:t>
            </a:r>
            <a:r>
              <a:rPr lang="en-US" dirty="0" smtClean="0"/>
              <a:t>hosts documentation, bug tracking, etc.</a:t>
            </a:r>
          </a:p>
          <a:p>
            <a:pPr lvl="1"/>
            <a:r>
              <a:rPr lang="en-US" dirty="0" smtClean="0"/>
              <a:t>Social platform – the “Facebook” of coding.</a:t>
            </a:r>
          </a:p>
          <a:p>
            <a:pPr lvl="1"/>
            <a:r>
              <a:rPr lang="en-US" dirty="0" smtClean="0"/>
              <a:t>Client-Side UI</a:t>
            </a:r>
          </a:p>
        </p:txBody>
      </p:sp>
    </p:spTree>
    <p:extLst>
      <p:ext uri="{BB962C8B-B14F-4D97-AF65-F5344CB8AC3E}">
        <p14:creationId xmlns:p14="http://schemas.microsoft.com/office/powerpoint/2010/main" val="385025459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01090028">
  <a:themeElements>
    <a:clrScheme name="Office Theme 7">
      <a:dk1>
        <a:srgbClr val="5C1F00"/>
      </a:dk1>
      <a:lt1>
        <a:srgbClr val="FFFFFF"/>
      </a:lt1>
      <a:dk2>
        <a:srgbClr val="800000"/>
      </a:dk2>
      <a:lt2>
        <a:srgbClr val="DFD293"/>
      </a:lt2>
      <a:accent1>
        <a:srgbClr val="CC3300"/>
      </a:accent1>
      <a:accent2>
        <a:srgbClr val="BE7960"/>
      </a:accent2>
      <a:accent3>
        <a:srgbClr val="C0AAAA"/>
      </a:accent3>
      <a:accent4>
        <a:srgbClr val="DADADA"/>
      </a:accent4>
      <a:accent5>
        <a:srgbClr val="E2ADAA"/>
      </a:accent5>
      <a:accent6>
        <a:srgbClr val="AC6D56"/>
      </a:accent6>
      <a:hlink>
        <a:srgbClr val="FFFF99"/>
      </a:hlink>
      <a:folHlink>
        <a:srgbClr val="D3A219"/>
      </a:folHlink>
    </a:clrScheme>
    <a:fontScheme name="Khmer">
      <a:majorFont>
        <a:latin typeface="Khmer UI"/>
        <a:ea typeface=""/>
        <a:cs typeface=""/>
      </a:majorFont>
      <a:minorFont>
        <a:latin typeface="Khmer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Crimson Template</Template>
  <TotalTime>119</TotalTime>
  <Words>603</Words>
  <Application>Microsoft Office PowerPoint</Application>
  <PresentationFormat>On-screen Show (4:3)</PresentationFormat>
  <Paragraphs>95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TS001090028</vt:lpstr>
      <vt:lpstr>Git &amp; Github</vt:lpstr>
      <vt:lpstr>Overview</vt:lpstr>
      <vt:lpstr>Motivation</vt:lpstr>
      <vt:lpstr>Motivation</vt:lpstr>
      <vt:lpstr>Motivation</vt:lpstr>
      <vt:lpstr>Terminology</vt:lpstr>
      <vt:lpstr>Terminology</vt:lpstr>
      <vt:lpstr>Git</vt:lpstr>
      <vt:lpstr>GitHub</vt:lpstr>
      <vt:lpstr>Github Demonstration</vt:lpstr>
      <vt:lpstr>Git Clients</vt:lpstr>
      <vt:lpstr>Git Clients – Command Line</vt:lpstr>
      <vt:lpstr>GitHub Client - GUI</vt:lpstr>
      <vt:lpstr>GitHub Client</vt:lpstr>
      <vt:lpstr>GitHub Client Demo</vt:lpstr>
      <vt:lpstr>Rstudio</vt:lpstr>
      <vt:lpstr>Rstudio Demo</vt:lpstr>
      <vt:lpstr>QBRC Proposal</vt:lpstr>
      <vt:lpstr>Anti-Pattern</vt:lpstr>
      <vt:lpstr>Revision Control Anti-Patterns</vt:lpstr>
      <vt:lpstr>Next Steps</vt:lpstr>
    </vt:vector>
  </TitlesOfParts>
  <Company>UT Southwestern Medical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Allen</dc:creator>
  <cp:lastModifiedBy>Jeffrey Allen</cp:lastModifiedBy>
  <cp:revision>80</cp:revision>
  <dcterms:created xsi:type="dcterms:W3CDTF">2012-12-10T21:10:51Z</dcterms:created>
  <dcterms:modified xsi:type="dcterms:W3CDTF">2012-12-12T17:05:58Z</dcterms:modified>
</cp:coreProperties>
</file>