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EF44A6-FEF0-4656-9BA2-FDFA2273946B}">
          <p14:sldIdLst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Untitled Section" id="{BFABB105-6A7A-49D5-875B-8ABEAD8ED03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>
      <p:cViewPr varScale="1">
        <p:scale>
          <a:sx n="109" d="100"/>
          <a:sy n="109" d="100"/>
        </p:scale>
        <p:origin x="20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FCFF3-C493-4557-8C81-3089DA3CBF4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09AA1-2141-441F-8820-CE5C4AB7C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62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088"/>
            <a:ext cx="7886700" cy="1045027"/>
          </a:xfrm>
        </p:spPr>
        <p:txBody>
          <a:bodyPr/>
          <a:lstStyle/>
          <a:p>
            <a:r>
              <a:rPr lang="en-US" dirty="0" smtClean="0"/>
              <a:t>Reads mapping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835696" y="1132108"/>
            <a:ext cx="5400000" cy="35267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FASTQ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35696" y="3068960"/>
            <a:ext cx="5400000" cy="3563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BWA mapping to human genome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35696" y="4175536"/>
            <a:ext cx="5400000" cy="3335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Merge sample across lanes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11560" y="1132109"/>
            <a:ext cx="936104" cy="52734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835696" y="1700808"/>
            <a:ext cx="5400000" cy="52251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BWA mapping to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human and mouse genome (combined)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35696" y="2473802"/>
            <a:ext cx="5400000" cy="37913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Drop reads in primary alignment to mouse genome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835696" y="5206423"/>
            <a:ext cx="5400000" cy="38281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Indel</a:t>
            </a:r>
            <a:r>
              <a:rPr lang="en-US" dirty="0" smtClean="0">
                <a:solidFill>
                  <a:schemeClr val="tx1"/>
                </a:solidFill>
              </a:rPr>
              <a:t> realignment (Co-realignment)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835696" y="5781036"/>
            <a:ext cx="5400000" cy="3842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Base recalibration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35696" y="3645024"/>
            <a:ext cx="5400000" cy="3335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Dedup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35696" y="4679592"/>
            <a:ext cx="5400000" cy="33358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Dedup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7824" y="6351015"/>
            <a:ext cx="2952328" cy="3326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Analysis-ready reads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9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Haplotype </a:t>
            </a:r>
            <a:r>
              <a:rPr lang="en-US" dirty="0" smtClean="0"/>
              <a:t>caller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-</a:t>
            </a:r>
            <a:r>
              <a:rPr lang="en-US" dirty="0"/>
              <a:t>T </a:t>
            </a:r>
            <a:r>
              <a:rPr lang="en-US" dirty="0" err="1"/>
              <a:t>HaplotypeCaller</a:t>
            </a:r>
            <a:r>
              <a:rPr lang="en-US" dirty="0"/>
              <a:t> -</a:t>
            </a:r>
            <a:r>
              <a:rPr lang="en-US" dirty="0" err="1"/>
              <a:t>nct</a:t>
            </a:r>
            <a:r>
              <a:rPr lang="en-US" dirty="0"/>
              <a:t> 8 -R </a:t>
            </a:r>
            <a:r>
              <a:rPr lang="en-US" dirty="0" smtClean="0"/>
              <a:t>hs37d5.fa </a:t>
            </a:r>
            <a:r>
              <a:rPr lang="en-US" dirty="0"/>
              <a:t>-I </a:t>
            </a:r>
            <a:r>
              <a:rPr lang="en-US" dirty="0" smtClean="0"/>
              <a:t>SAM12652630.bam </a:t>
            </a:r>
            <a:r>
              <a:rPr lang="en-US" dirty="0"/>
              <a:t>-o </a:t>
            </a:r>
            <a:r>
              <a:rPr lang="en-US" dirty="0" smtClean="0"/>
              <a:t>SAM12652630.g.vcf.gz </a:t>
            </a:r>
            <a:r>
              <a:rPr lang="en-US" dirty="0"/>
              <a:t>-ERC GVCF &gt; </a:t>
            </a:r>
            <a:r>
              <a:rPr lang="en-US" dirty="0" smtClean="0"/>
              <a:t>SAM12652630.g.vcf.gz.out </a:t>
            </a:r>
            <a:r>
              <a:rPr lang="en-US" dirty="0"/>
              <a:t>2&gt; </a:t>
            </a:r>
            <a:r>
              <a:rPr lang="en-US" dirty="0" smtClean="0"/>
              <a:t>SAM12652630.g.vcf.gz.err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Joint </a:t>
            </a:r>
            <a:r>
              <a:rPr lang="en-US" dirty="0" smtClean="0"/>
              <a:t>genotyping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Xmx250G 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GenotypeGVCFs</a:t>
            </a:r>
            <a:r>
              <a:rPr lang="en-US" dirty="0"/>
              <a:t> -</a:t>
            </a:r>
            <a:r>
              <a:rPr lang="en-US" dirty="0" err="1"/>
              <a:t>nt</a:t>
            </a:r>
            <a:r>
              <a:rPr lang="en-US" dirty="0"/>
              <a:t> 48 --</a:t>
            </a:r>
            <a:r>
              <a:rPr lang="en-US" dirty="0" err="1" smtClean="0"/>
              <a:t>disable_auto_index_creation_and_locking_when_reading_rods</a:t>
            </a:r>
            <a:r>
              <a:rPr lang="en-US" dirty="0" smtClean="0"/>
              <a:t> </a:t>
            </a:r>
            <a:r>
              <a:rPr lang="en-US" dirty="0"/>
              <a:t>-R </a:t>
            </a:r>
            <a:r>
              <a:rPr lang="en-US" dirty="0" smtClean="0"/>
              <a:t>hs37d5.fa  </a:t>
            </a:r>
            <a:r>
              <a:rPr lang="en-US" dirty="0"/>
              <a:t>-V </a:t>
            </a:r>
            <a:r>
              <a:rPr lang="en-US" dirty="0" smtClean="0"/>
              <a:t>SAM12652630.g.vcf.gz –V … (all g.vcf.gz) -o all.genotypegvcfs.vcf.gz </a:t>
            </a:r>
            <a:r>
              <a:rPr lang="en-US" dirty="0"/>
              <a:t>&gt; </a:t>
            </a:r>
            <a:r>
              <a:rPr lang="en-US" dirty="0" err="1" smtClean="0"/>
              <a:t>all.genotypegvcfs.vcf.gz.out</a:t>
            </a:r>
            <a:r>
              <a:rPr lang="en-US" dirty="0" smtClean="0"/>
              <a:t> </a:t>
            </a:r>
            <a:r>
              <a:rPr lang="en-US" dirty="0"/>
              <a:t>2&gt; </a:t>
            </a:r>
            <a:r>
              <a:rPr lang="en-US" dirty="0" err="1" smtClean="0"/>
              <a:t>all.genotypegvcfs.vcf.gz.err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3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SNPs recalibration</a:t>
            </a:r>
            <a:br>
              <a:rPr lang="en-US" dirty="0"/>
            </a:br>
            <a:r>
              <a:rPr lang="en-US" dirty="0" err="1"/>
              <a:t>Indels</a:t>
            </a:r>
            <a:r>
              <a:rPr lang="en-US" dirty="0"/>
              <a:t> </a:t>
            </a:r>
            <a:r>
              <a:rPr lang="en-US" dirty="0" smtClean="0"/>
              <a:t>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java -Xmx200g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VariantRecalibrator</a:t>
            </a:r>
            <a:r>
              <a:rPr lang="en-US" dirty="0"/>
              <a:t> -</a:t>
            </a:r>
            <a:r>
              <a:rPr lang="en-US" dirty="0" err="1"/>
              <a:t>nt</a:t>
            </a:r>
            <a:r>
              <a:rPr lang="en-US" dirty="0"/>
              <a:t> 48 -R </a:t>
            </a:r>
            <a:r>
              <a:rPr lang="en-US" dirty="0" smtClean="0"/>
              <a:t>hs37d5.fa </a:t>
            </a:r>
            <a:r>
              <a:rPr lang="en-US" dirty="0"/>
              <a:t>-input </a:t>
            </a:r>
            <a:r>
              <a:rPr lang="en-US" dirty="0" smtClean="0"/>
              <a:t>all.genotypegvcfs.vcf.gz </a:t>
            </a:r>
            <a:r>
              <a:rPr lang="en-US" dirty="0"/>
              <a:t>-</a:t>
            </a:r>
            <a:r>
              <a:rPr lang="en-US" dirty="0" err="1"/>
              <a:t>recalFile</a:t>
            </a:r>
            <a:r>
              <a:rPr lang="en-US" dirty="0"/>
              <a:t> </a:t>
            </a:r>
            <a:r>
              <a:rPr lang="en-US" dirty="0" err="1" smtClean="0"/>
              <a:t>all.vqsr.snp.recal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tranchesFile</a:t>
            </a:r>
            <a:r>
              <a:rPr lang="en-US" dirty="0"/>
              <a:t> </a:t>
            </a:r>
            <a:r>
              <a:rPr lang="en-US" dirty="0" err="1" smtClean="0"/>
              <a:t>all.vqsr.snp.tranches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rscriptFile</a:t>
            </a:r>
            <a:r>
              <a:rPr lang="en-US" dirty="0"/>
              <a:t> </a:t>
            </a:r>
            <a:r>
              <a:rPr lang="en-US" dirty="0" err="1" smtClean="0"/>
              <a:t>all.vqsr.snp.plots.R</a:t>
            </a:r>
            <a:r>
              <a:rPr lang="en-US" dirty="0" smtClean="0"/>
              <a:t> -</a:t>
            </a:r>
            <a:r>
              <a:rPr lang="en-US" dirty="0" err="1" smtClean="0"/>
              <a:t>resource:hapmap,known</a:t>
            </a:r>
            <a:r>
              <a:rPr lang="en-US" dirty="0" smtClean="0"/>
              <a:t>=</a:t>
            </a:r>
            <a:r>
              <a:rPr lang="en-US" dirty="0" err="1" smtClean="0"/>
              <a:t>false,training</a:t>
            </a:r>
            <a:r>
              <a:rPr lang="en-US" dirty="0" smtClean="0"/>
              <a:t>=</a:t>
            </a:r>
            <a:r>
              <a:rPr lang="en-US" dirty="0" err="1" smtClean="0"/>
              <a:t>true,truth</a:t>
            </a:r>
            <a:r>
              <a:rPr lang="en-US" dirty="0" smtClean="0"/>
              <a:t>=</a:t>
            </a:r>
            <a:r>
              <a:rPr lang="en-US" dirty="0" err="1" smtClean="0"/>
              <a:t>true,prior</a:t>
            </a:r>
            <a:r>
              <a:rPr lang="en-US" dirty="0" smtClean="0"/>
              <a:t>=15.0 hapmap_3.3.b37.vcf </a:t>
            </a:r>
            <a:r>
              <a:rPr lang="en-US" dirty="0"/>
              <a:t>-</a:t>
            </a:r>
            <a:r>
              <a:rPr lang="en-US" dirty="0" err="1"/>
              <a:t>resource:omni,known</a:t>
            </a:r>
            <a:r>
              <a:rPr lang="en-US" dirty="0"/>
              <a:t>=</a:t>
            </a:r>
            <a:r>
              <a:rPr lang="en-US" dirty="0" err="1"/>
              <a:t>false,training</a:t>
            </a:r>
            <a:r>
              <a:rPr lang="en-US" dirty="0"/>
              <a:t>=</a:t>
            </a:r>
            <a:r>
              <a:rPr lang="en-US" dirty="0" err="1"/>
              <a:t>true,truth</a:t>
            </a:r>
            <a:r>
              <a:rPr lang="en-US" dirty="0"/>
              <a:t>=</a:t>
            </a:r>
            <a:r>
              <a:rPr lang="en-US" dirty="0" err="1"/>
              <a:t>true,prior</a:t>
            </a:r>
            <a:r>
              <a:rPr lang="en-US" dirty="0"/>
              <a:t>=12.0 </a:t>
            </a:r>
            <a:r>
              <a:rPr lang="en-US" dirty="0" smtClean="0"/>
              <a:t>1000G_omni2.5.b37.vcf </a:t>
            </a:r>
            <a:r>
              <a:rPr lang="en-US" dirty="0"/>
              <a:t>-resource:1000G,known=</a:t>
            </a:r>
            <a:r>
              <a:rPr lang="en-US" dirty="0" err="1"/>
              <a:t>false,training</a:t>
            </a:r>
            <a:r>
              <a:rPr lang="en-US" dirty="0"/>
              <a:t>=</a:t>
            </a:r>
            <a:r>
              <a:rPr lang="en-US" dirty="0" err="1"/>
              <a:t>true,truth</a:t>
            </a:r>
            <a:r>
              <a:rPr lang="en-US" dirty="0"/>
              <a:t>=</a:t>
            </a:r>
            <a:r>
              <a:rPr lang="en-US" dirty="0" err="1"/>
              <a:t>false,prior</a:t>
            </a:r>
            <a:r>
              <a:rPr lang="en-US" dirty="0"/>
              <a:t>=10.0 </a:t>
            </a:r>
            <a:r>
              <a:rPr lang="en-US" dirty="0" smtClean="0"/>
              <a:t>1000G_phase1.snps.high_confidence.b37.vcf </a:t>
            </a:r>
            <a:r>
              <a:rPr lang="en-US" dirty="0"/>
              <a:t>-</a:t>
            </a:r>
            <a:r>
              <a:rPr lang="en-US" dirty="0" err="1"/>
              <a:t>resource:dbsnp,known</a:t>
            </a:r>
            <a:r>
              <a:rPr lang="en-US" dirty="0"/>
              <a:t>=</a:t>
            </a:r>
            <a:r>
              <a:rPr lang="en-US" dirty="0" err="1"/>
              <a:t>true,training</a:t>
            </a:r>
            <a:r>
              <a:rPr lang="en-US" dirty="0"/>
              <a:t>=</a:t>
            </a:r>
            <a:r>
              <a:rPr lang="en-US" dirty="0" err="1"/>
              <a:t>false,truth</a:t>
            </a:r>
            <a:r>
              <a:rPr lang="en-US" dirty="0"/>
              <a:t>=</a:t>
            </a:r>
            <a:r>
              <a:rPr lang="en-US" dirty="0" err="1"/>
              <a:t>false,prior</a:t>
            </a:r>
            <a:r>
              <a:rPr lang="en-US" dirty="0"/>
              <a:t>=2.0 </a:t>
            </a:r>
            <a:r>
              <a:rPr lang="en-US" dirty="0" smtClean="0"/>
              <a:t>dbsnp_138.b37.vcf </a:t>
            </a:r>
            <a:r>
              <a:rPr lang="en-US" dirty="0"/>
              <a:t>-an QD -an MQ -an </a:t>
            </a:r>
            <a:r>
              <a:rPr lang="en-US" dirty="0" err="1"/>
              <a:t>MQRankSum</a:t>
            </a:r>
            <a:r>
              <a:rPr lang="en-US" dirty="0"/>
              <a:t> -an </a:t>
            </a:r>
            <a:r>
              <a:rPr lang="en-US" dirty="0" err="1"/>
              <a:t>ReadPosRankSum</a:t>
            </a:r>
            <a:r>
              <a:rPr lang="en-US" dirty="0"/>
              <a:t> -an FS -an SOR -an </a:t>
            </a:r>
            <a:r>
              <a:rPr lang="en-US" dirty="0" err="1"/>
              <a:t>InbreedingCoeff</a:t>
            </a:r>
            <a:r>
              <a:rPr lang="en-US" dirty="0"/>
              <a:t> -mode SNP  &gt; </a:t>
            </a:r>
            <a:r>
              <a:rPr lang="en-US" dirty="0" err="1" smtClean="0"/>
              <a:t>all.vqsr.snp.out</a:t>
            </a:r>
            <a:r>
              <a:rPr lang="en-US" dirty="0" smtClean="0"/>
              <a:t> </a:t>
            </a:r>
            <a:r>
              <a:rPr lang="en-US" dirty="0"/>
              <a:t>2&gt; </a:t>
            </a:r>
            <a:r>
              <a:rPr lang="en-US" dirty="0" err="1" smtClean="0"/>
              <a:t>all.vqsr.snp.err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java -Xmx200g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ApplyRecalibration</a:t>
            </a:r>
            <a:r>
              <a:rPr lang="en-US" dirty="0"/>
              <a:t> -</a:t>
            </a:r>
            <a:r>
              <a:rPr lang="en-US" dirty="0" err="1"/>
              <a:t>nt</a:t>
            </a:r>
            <a:r>
              <a:rPr lang="en-US" dirty="0"/>
              <a:t> 48 -R </a:t>
            </a:r>
            <a:r>
              <a:rPr lang="en-US" dirty="0" smtClean="0"/>
              <a:t>hs37d5.fa </a:t>
            </a:r>
            <a:r>
              <a:rPr lang="en-US" dirty="0"/>
              <a:t>-input </a:t>
            </a:r>
            <a:r>
              <a:rPr lang="en-US" dirty="0" smtClean="0"/>
              <a:t>all.genotypegvcfs.vcf.gz </a:t>
            </a:r>
            <a:r>
              <a:rPr lang="en-US" dirty="0"/>
              <a:t>-mode SNP -</a:t>
            </a:r>
            <a:r>
              <a:rPr lang="en-US" dirty="0" err="1"/>
              <a:t>recalFile</a:t>
            </a:r>
            <a:r>
              <a:rPr lang="en-US" dirty="0"/>
              <a:t> </a:t>
            </a:r>
            <a:r>
              <a:rPr lang="en-US" dirty="0" err="1" smtClean="0"/>
              <a:t>all.vqsr.snp.recal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tranchesFile</a:t>
            </a:r>
            <a:r>
              <a:rPr lang="en-US" dirty="0"/>
              <a:t> </a:t>
            </a:r>
            <a:r>
              <a:rPr lang="en-US" dirty="0" err="1" smtClean="0"/>
              <a:t>all.vqsr.snp.tranches</a:t>
            </a:r>
            <a:r>
              <a:rPr lang="en-US" dirty="0" smtClean="0"/>
              <a:t> </a:t>
            </a:r>
            <a:r>
              <a:rPr lang="en-US" dirty="0"/>
              <a:t>-o </a:t>
            </a:r>
            <a:r>
              <a:rPr lang="en-US" dirty="0" smtClean="0"/>
              <a:t>all.vqsr.snp.vcf.gz </a:t>
            </a:r>
            <a:r>
              <a:rPr lang="en-US" dirty="0"/>
              <a:t>-</a:t>
            </a:r>
            <a:r>
              <a:rPr lang="en-US" dirty="0" err="1"/>
              <a:t>ts_filter_level</a:t>
            </a:r>
            <a:r>
              <a:rPr lang="en-US" dirty="0"/>
              <a:t> 99.0 &gt; </a:t>
            </a:r>
            <a:r>
              <a:rPr lang="en-US" dirty="0" err="1" smtClean="0"/>
              <a:t>all.vqsr.snp.vcf.gz.out</a:t>
            </a:r>
            <a:r>
              <a:rPr lang="en-US" dirty="0" smtClean="0"/>
              <a:t> </a:t>
            </a:r>
            <a:r>
              <a:rPr lang="en-US" dirty="0"/>
              <a:t>2&gt; </a:t>
            </a:r>
            <a:r>
              <a:rPr lang="en-US" dirty="0" err="1" smtClean="0"/>
              <a:t>all.vqsr.snp.vcf.gz.err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-Xmx200g </a:t>
            </a:r>
            <a:r>
              <a:rPr lang="en-US" dirty="0" smtClean="0"/>
              <a:t>-jar GenomeAnalysisTK.jar </a:t>
            </a:r>
            <a:r>
              <a:rPr lang="en-US" dirty="0"/>
              <a:t>-T </a:t>
            </a:r>
            <a:r>
              <a:rPr lang="en-US" dirty="0" err="1"/>
              <a:t>VariantRecalibrator</a:t>
            </a:r>
            <a:r>
              <a:rPr lang="en-US" dirty="0"/>
              <a:t> -</a:t>
            </a:r>
            <a:r>
              <a:rPr lang="en-US" dirty="0" err="1"/>
              <a:t>nt</a:t>
            </a:r>
            <a:r>
              <a:rPr lang="en-US" dirty="0"/>
              <a:t> 48 -R </a:t>
            </a:r>
            <a:r>
              <a:rPr lang="en-US" dirty="0" smtClean="0"/>
              <a:t>hs37d5.fa </a:t>
            </a:r>
            <a:r>
              <a:rPr lang="en-US" dirty="0"/>
              <a:t>-input </a:t>
            </a:r>
            <a:r>
              <a:rPr lang="en-US" dirty="0" smtClean="0"/>
              <a:t>all.vqsr.snp.vcf.gz </a:t>
            </a:r>
            <a:r>
              <a:rPr lang="en-US" dirty="0"/>
              <a:t>-</a:t>
            </a:r>
            <a:r>
              <a:rPr lang="en-US" dirty="0" err="1"/>
              <a:t>recalFile</a:t>
            </a:r>
            <a:r>
              <a:rPr lang="en-US" dirty="0"/>
              <a:t> </a:t>
            </a:r>
            <a:r>
              <a:rPr lang="en-US" dirty="0" err="1" smtClean="0"/>
              <a:t>all.vqsr.snp.indel.recal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tranchesFile</a:t>
            </a:r>
            <a:r>
              <a:rPr lang="en-US" dirty="0"/>
              <a:t> </a:t>
            </a:r>
            <a:r>
              <a:rPr lang="en-US" dirty="0" err="1" smtClean="0"/>
              <a:t>all.vqsr.snp.indel.tranches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rscriptFile</a:t>
            </a:r>
            <a:r>
              <a:rPr lang="en-US" dirty="0"/>
              <a:t> </a:t>
            </a:r>
            <a:r>
              <a:rPr lang="en-US" dirty="0" err="1" smtClean="0"/>
              <a:t>all.vqsr.snp.indel.plots.R</a:t>
            </a:r>
            <a:r>
              <a:rPr lang="en-US" dirty="0" smtClean="0"/>
              <a:t> </a:t>
            </a:r>
            <a:r>
              <a:rPr lang="en-US" dirty="0"/>
              <a:t>--</a:t>
            </a:r>
            <a:r>
              <a:rPr lang="en-US" dirty="0" err="1"/>
              <a:t>maxGaussians</a:t>
            </a:r>
            <a:r>
              <a:rPr lang="en-US" dirty="0"/>
              <a:t> 4 -</a:t>
            </a:r>
            <a:r>
              <a:rPr lang="en-US" dirty="0" err="1"/>
              <a:t>resource:mills,known</a:t>
            </a:r>
            <a:r>
              <a:rPr lang="en-US" dirty="0"/>
              <a:t>=</a:t>
            </a:r>
            <a:r>
              <a:rPr lang="en-US" dirty="0" err="1"/>
              <a:t>false,training</a:t>
            </a:r>
            <a:r>
              <a:rPr lang="en-US" dirty="0"/>
              <a:t>=</a:t>
            </a:r>
            <a:r>
              <a:rPr lang="en-US" dirty="0" err="1"/>
              <a:t>true,truth</a:t>
            </a:r>
            <a:r>
              <a:rPr lang="en-US" dirty="0"/>
              <a:t>=</a:t>
            </a:r>
            <a:r>
              <a:rPr lang="en-US" dirty="0" err="1"/>
              <a:t>true,prior</a:t>
            </a:r>
            <a:r>
              <a:rPr lang="en-US" dirty="0"/>
              <a:t>=12.0 </a:t>
            </a:r>
            <a:r>
              <a:rPr lang="en-US" dirty="0" smtClean="0"/>
              <a:t>Mills_and_1000G_gold_standard.indels.b37.vcf </a:t>
            </a:r>
            <a:r>
              <a:rPr lang="en-US" dirty="0"/>
              <a:t>-</a:t>
            </a:r>
            <a:r>
              <a:rPr lang="en-US" dirty="0" err="1"/>
              <a:t>resource:dbsnp,known</a:t>
            </a:r>
            <a:r>
              <a:rPr lang="en-US" dirty="0"/>
              <a:t>=</a:t>
            </a:r>
            <a:r>
              <a:rPr lang="en-US" dirty="0" err="1"/>
              <a:t>true,training</a:t>
            </a:r>
            <a:r>
              <a:rPr lang="en-US" dirty="0"/>
              <a:t>=</a:t>
            </a:r>
            <a:r>
              <a:rPr lang="en-US" dirty="0" err="1"/>
              <a:t>false,truth</a:t>
            </a:r>
            <a:r>
              <a:rPr lang="en-US" dirty="0"/>
              <a:t>=</a:t>
            </a:r>
            <a:r>
              <a:rPr lang="en-US" dirty="0" err="1"/>
              <a:t>false,prior</a:t>
            </a:r>
            <a:r>
              <a:rPr lang="en-US" dirty="0"/>
              <a:t>=2.0 </a:t>
            </a:r>
            <a:r>
              <a:rPr lang="en-US" dirty="0" smtClean="0"/>
              <a:t>dbsnp_138.b37.vcf </a:t>
            </a:r>
            <a:r>
              <a:rPr lang="en-US" dirty="0"/>
              <a:t>-an QD -an FS -an SOR -an </a:t>
            </a:r>
            <a:r>
              <a:rPr lang="en-US" dirty="0" err="1"/>
              <a:t>ReadPosRankSum</a:t>
            </a:r>
            <a:r>
              <a:rPr lang="en-US" dirty="0"/>
              <a:t> -an </a:t>
            </a:r>
            <a:r>
              <a:rPr lang="en-US" dirty="0" err="1"/>
              <a:t>MQRankSum</a:t>
            </a:r>
            <a:r>
              <a:rPr lang="en-US" dirty="0"/>
              <a:t> -an </a:t>
            </a:r>
            <a:r>
              <a:rPr lang="en-US" dirty="0" err="1"/>
              <a:t>InbreedingCoeff</a:t>
            </a:r>
            <a:r>
              <a:rPr lang="en-US" dirty="0"/>
              <a:t> -mode INDEL  &gt; </a:t>
            </a:r>
            <a:r>
              <a:rPr lang="en-US" dirty="0" err="1" smtClean="0"/>
              <a:t>all.vqsr.snp.indel.out</a:t>
            </a:r>
            <a:r>
              <a:rPr lang="en-US" dirty="0" smtClean="0"/>
              <a:t> </a:t>
            </a:r>
            <a:r>
              <a:rPr lang="en-US" dirty="0"/>
              <a:t>2&gt; </a:t>
            </a:r>
            <a:r>
              <a:rPr lang="en-US" dirty="0" err="1" smtClean="0"/>
              <a:t>all.vqsr.snp.indel.err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java -Xmx200g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ApplyRecalibration</a:t>
            </a:r>
            <a:r>
              <a:rPr lang="en-US" dirty="0"/>
              <a:t> -</a:t>
            </a:r>
            <a:r>
              <a:rPr lang="en-US" dirty="0" err="1"/>
              <a:t>nt</a:t>
            </a:r>
            <a:r>
              <a:rPr lang="en-US" dirty="0"/>
              <a:t> 48 -R </a:t>
            </a:r>
            <a:r>
              <a:rPr lang="en-US" dirty="0" smtClean="0"/>
              <a:t>hs37d5.fa </a:t>
            </a:r>
            <a:r>
              <a:rPr lang="en-US" dirty="0"/>
              <a:t>-input </a:t>
            </a:r>
            <a:r>
              <a:rPr lang="en-US" dirty="0" smtClean="0"/>
              <a:t>all.vqsr.snp.vcf.gz </a:t>
            </a:r>
            <a:r>
              <a:rPr lang="en-US" dirty="0"/>
              <a:t>-mode INDEL -</a:t>
            </a:r>
            <a:r>
              <a:rPr lang="en-US" dirty="0" err="1"/>
              <a:t>recalFile</a:t>
            </a:r>
            <a:r>
              <a:rPr lang="en-US" dirty="0"/>
              <a:t> </a:t>
            </a:r>
            <a:r>
              <a:rPr lang="en-US" dirty="0" err="1" smtClean="0"/>
              <a:t>all.vqsr.snp.indel.recal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tranchesFile</a:t>
            </a:r>
            <a:r>
              <a:rPr lang="en-US" dirty="0"/>
              <a:t> </a:t>
            </a:r>
            <a:r>
              <a:rPr lang="en-US" dirty="0" err="1" smtClean="0"/>
              <a:t>all.vqsr.snp.indel.tranches</a:t>
            </a:r>
            <a:r>
              <a:rPr lang="en-US" dirty="0" smtClean="0"/>
              <a:t> </a:t>
            </a:r>
            <a:r>
              <a:rPr lang="en-US" dirty="0"/>
              <a:t>-o </a:t>
            </a:r>
            <a:r>
              <a:rPr lang="en-US" dirty="0" smtClean="0"/>
              <a:t>all.vqsr.snp.indel.vcf.gz </a:t>
            </a:r>
            <a:r>
              <a:rPr lang="en-US" dirty="0"/>
              <a:t>-</a:t>
            </a:r>
            <a:r>
              <a:rPr lang="en-US" dirty="0" err="1"/>
              <a:t>ts_filter_level</a:t>
            </a:r>
            <a:r>
              <a:rPr lang="en-US" dirty="0"/>
              <a:t> 99.0 &gt; </a:t>
            </a:r>
            <a:r>
              <a:rPr lang="en-US" dirty="0" err="1" smtClean="0"/>
              <a:t>all.vqsr.snp.indel.vcf.gz.out</a:t>
            </a:r>
            <a:r>
              <a:rPr lang="en-US" dirty="0" smtClean="0"/>
              <a:t> </a:t>
            </a:r>
            <a:r>
              <a:rPr lang="en-US" dirty="0"/>
              <a:t>2&gt; </a:t>
            </a:r>
            <a:r>
              <a:rPr lang="en-US" dirty="0" err="1" smtClean="0"/>
              <a:t>all.vqsr.snp.indel.vcf.gz.err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51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 -</a:t>
            </a:r>
            <a:r>
              <a:rPr lang="en-US" dirty="0" err="1"/>
              <a:t>Djava.io.tmpdir</a:t>
            </a:r>
            <a:r>
              <a:rPr lang="en-US" dirty="0"/>
              <a:t>=/home2/s167968/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-jar </a:t>
            </a:r>
            <a:r>
              <a:rPr lang="en-US" dirty="0" smtClean="0"/>
              <a:t>GenomeAnalysisTK.jar </a:t>
            </a:r>
            <a:r>
              <a:rPr lang="en-US" dirty="0"/>
              <a:t>-T MuTect2 -</a:t>
            </a:r>
            <a:r>
              <a:rPr lang="en-US" dirty="0" err="1"/>
              <a:t>nct</a:t>
            </a:r>
            <a:r>
              <a:rPr lang="en-US" dirty="0"/>
              <a:t> 10 -R </a:t>
            </a:r>
            <a:r>
              <a:rPr lang="en-US" dirty="0" smtClean="0"/>
              <a:t>hs37d5.fa </a:t>
            </a:r>
            <a:r>
              <a:rPr lang="en-US" dirty="0"/>
              <a:t>-</a:t>
            </a:r>
            <a:r>
              <a:rPr lang="en-US" dirty="0" err="1"/>
              <a:t>I:normal</a:t>
            </a:r>
            <a:r>
              <a:rPr lang="en-US" dirty="0"/>
              <a:t> </a:t>
            </a:r>
            <a:r>
              <a:rPr lang="en-US" dirty="0" smtClean="0"/>
              <a:t>SAM15847140.bam </a:t>
            </a:r>
            <a:r>
              <a:rPr lang="en-US" dirty="0"/>
              <a:t>-</a:t>
            </a:r>
            <a:r>
              <a:rPr lang="en-US" dirty="0" err="1"/>
              <a:t>I:tumor</a:t>
            </a:r>
            <a:r>
              <a:rPr lang="en-US" dirty="0"/>
              <a:t> </a:t>
            </a:r>
            <a:r>
              <a:rPr lang="en-US" dirty="0" smtClean="0"/>
              <a:t>SAM12652649.bam </a:t>
            </a:r>
            <a:r>
              <a:rPr lang="en-US" dirty="0"/>
              <a:t>--</a:t>
            </a:r>
            <a:r>
              <a:rPr lang="en-US" dirty="0" err="1"/>
              <a:t>dbsnp</a:t>
            </a:r>
            <a:r>
              <a:rPr lang="en-US" dirty="0"/>
              <a:t> </a:t>
            </a:r>
            <a:r>
              <a:rPr lang="en-US" dirty="0" smtClean="0"/>
              <a:t>dbsnp_138.b37.vcf </a:t>
            </a:r>
            <a:r>
              <a:rPr lang="en-US" dirty="0"/>
              <a:t>--cosmic </a:t>
            </a:r>
            <a:r>
              <a:rPr lang="en-US" dirty="0" smtClean="0"/>
              <a:t>b37_cosmic_v54_120711.vcf </a:t>
            </a:r>
            <a:r>
              <a:rPr lang="en-US" dirty="0"/>
              <a:t>-o </a:t>
            </a:r>
            <a:r>
              <a:rPr lang="en-US" dirty="0" smtClean="0"/>
              <a:t>SAM15847140.SAM12652649.vcf.gz </a:t>
            </a:r>
            <a:r>
              <a:rPr lang="en-US" dirty="0"/>
              <a:t>&gt; </a:t>
            </a:r>
            <a:r>
              <a:rPr lang="en-US" dirty="0" smtClean="0"/>
              <a:t>SAM15847140.SAM12652649.out </a:t>
            </a:r>
            <a:r>
              <a:rPr lang="en-US" dirty="0"/>
              <a:t>2&gt; </a:t>
            </a:r>
            <a:r>
              <a:rPr lang="en-US" dirty="0" smtClean="0"/>
              <a:t>SAM15847140.SAM12652649.err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485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VarScan.v2.3.9.jar </a:t>
            </a:r>
            <a:r>
              <a:rPr lang="en-US" dirty="0"/>
              <a:t>somatic </a:t>
            </a:r>
            <a:r>
              <a:rPr lang="en-US" dirty="0" smtClean="0"/>
              <a:t>&lt;(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/>
              <a:t>mpileup</a:t>
            </a:r>
            <a:r>
              <a:rPr lang="en-US" dirty="0"/>
              <a:t> -q 1 -f </a:t>
            </a:r>
            <a:r>
              <a:rPr lang="en-US" dirty="0" smtClean="0"/>
              <a:t>hs37d5.fa SAM15847140.bam</a:t>
            </a:r>
            <a:r>
              <a:rPr lang="en-US" dirty="0"/>
              <a:t>) </a:t>
            </a:r>
            <a:r>
              <a:rPr lang="en-US" dirty="0" smtClean="0"/>
              <a:t>&lt;(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 err="1"/>
              <a:t>mpileup</a:t>
            </a:r>
            <a:r>
              <a:rPr lang="en-US" dirty="0"/>
              <a:t> -q 1 -f </a:t>
            </a:r>
            <a:r>
              <a:rPr lang="en-US" dirty="0" smtClean="0"/>
              <a:t>hs37d5.fa SAM12652649.bam</a:t>
            </a:r>
            <a:r>
              <a:rPr lang="en-US" dirty="0"/>
              <a:t>) </a:t>
            </a:r>
            <a:r>
              <a:rPr lang="en-US" dirty="0" smtClean="0"/>
              <a:t>SAM15847140.SAM12652649 </a:t>
            </a:r>
            <a:r>
              <a:rPr lang="en-US" dirty="0"/>
              <a:t>&gt; </a:t>
            </a:r>
            <a:r>
              <a:rPr lang="en-US" dirty="0" smtClean="0"/>
              <a:t>SAM15847140.SAM12652649.out </a:t>
            </a:r>
            <a:r>
              <a:rPr lang="en-US" dirty="0"/>
              <a:t>2&gt; </a:t>
            </a:r>
            <a:r>
              <a:rPr lang="en-US" dirty="0" smtClean="0"/>
              <a:t>SAM15847140.SAM12652649.err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2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strelka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configureStrelkaWorkflow.pl </a:t>
            </a:r>
            <a:r>
              <a:rPr lang="en-US" dirty="0"/>
              <a:t>--</a:t>
            </a:r>
            <a:r>
              <a:rPr lang="en-US" dirty="0" smtClean="0"/>
              <a:t>normal=SAM15847140.bam </a:t>
            </a:r>
            <a:r>
              <a:rPr lang="en-US" dirty="0"/>
              <a:t>--</a:t>
            </a:r>
            <a:r>
              <a:rPr lang="en-US" dirty="0" smtClean="0"/>
              <a:t>tumor=SAM12652649.bam </a:t>
            </a:r>
            <a:r>
              <a:rPr lang="en-US" dirty="0"/>
              <a:t>--</a:t>
            </a:r>
            <a:r>
              <a:rPr lang="en-US" dirty="0" smtClean="0"/>
              <a:t>ref=hs37d5.fa </a:t>
            </a:r>
            <a:r>
              <a:rPr lang="en-US" dirty="0"/>
              <a:t>--</a:t>
            </a:r>
            <a:r>
              <a:rPr lang="en-US" dirty="0" smtClean="0"/>
              <a:t>config=strelka_config.ini </a:t>
            </a:r>
            <a:r>
              <a:rPr lang="en-US" dirty="0"/>
              <a:t>--</a:t>
            </a:r>
            <a:r>
              <a:rPr lang="en-US" dirty="0" smtClean="0"/>
              <a:t>output-dir=SAM15847140.SAM12652649.res &gt;SAM15847140.SAM12652649.out 2&gt;SAM15847140.SAM12652649.err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78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speedseq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speedseq</a:t>
            </a:r>
            <a:r>
              <a:rPr lang="en-US" dirty="0" smtClean="0"/>
              <a:t> </a:t>
            </a:r>
            <a:r>
              <a:rPr lang="en-US" dirty="0"/>
              <a:t>somatic -t </a:t>
            </a:r>
            <a:r>
              <a:rPr lang="en-US" dirty="0" smtClean="0"/>
              <a:t>5 -o SAM15847140.SAM12652649 hs37d5.fa SAM15847140.bam SAM12652649.bam </a:t>
            </a:r>
            <a:r>
              <a:rPr lang="en-US" dirty="0"/>
              <a:t>&gt; </a:t>
            </a:r>
            <a:r>
              <a:rPr lang="en-US" dirty="0" smtClean="0"/>
              <a:t>SAM15847140.SAM12652649.out </a:t>
            </a:r>
            <a:r>
              <a:rPr lang="en-US" dirty="0"/>
              <a:t>2&gt; </a:t>
            </a:r>
            <a:r>
              <a:rPr lang="en-US" dirty="0" smtClean="0"/>
              <a:t>SAM15847140.SAM12652649.err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6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Mutect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mutect.pass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zcat</a:t>
            </a:r>
            <a:r>
              <a:rPr lang="en-US" dirty="0" smtClean="0"/>
              <a:t> </a:t>
            </a:r>
            <a:r>
              <a:rPr lang="en-US" dirty="0" err="1" smtClean="0"/>
              <a:t>mutect</a:t>
            </a:r>
            <a:r>
              <a:rPr lang="en-US" dirty="0" smtClean="0"/>
              <a:t>/SAM15847140.SAM12652649.vcf.gz </a:t>
            </a:r>
            <a:r>
              <a:rPr lang="en-US" dirty="0"/>
              <a:t>| </a:t>
            </a:r>
            <a:r>
              <a:rPr lang="en-US" dirty="0" err="1"/>
              <a:t>awk</a:t>
            </a:r>
            <a:r>
              <a:rPr lang="en-US" dirty="0"/>
              <a:t> '{if(/^#/ || $7=="PASS")print}' | </a:t>
            </a:r>
            <a:r>
              <a:rPr lang="en-US" dirty="0" err="1"/>
              <a:t>bgzip</a:t>
            </a:r>
            <a:r>
              <a:rPr lang="en-US" dirty="0"/>
              <a:t> -c &gt; </a:t>
            </a:r>
            <a:r>
              <a:rPr lang="en-US" dirty="0" err="1" smtClean="0"/>
              <a:t>mutect.pass</a:t>
            </a:r>
            <a:r>
              <a:rPr lang="en-US" dirty="0" smtClean="0"/>
              <a:t>/SAM15847140.SAM12652649.vcf.gz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for f in </a:t>
            </a:r>
            <a:r>
              <a:rPr lang="en-US" dirty="0" err="1" smtClean="0"/>
              <a:t>mutect.pass</a:t>
            </a:r>
            <a:r>
              <a:rPr lang="en-US" dirty="0" smtClean="0"/>
              <a:t>/*</a:t>
            </a:r>
            <a:r>
              <a:rPr lang="en-US" dirty="0" err="1"/>
              <a:t>gz</a:t>
            </a:r>
            <a:r>
              <a:rPr lang="en-US" dirty="0"/>
              <a:t>; do ~/script/sequencing/extract_info_from_mutect_vcf.pl $f ; done 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all.mutect.pass.gz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68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Varscan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for f in </a:t>
            </a:r>
            <a:r>
              <a:rPr lang="en-US" dirty="0" err="1" smtClean="0"/>
              <a:t>varscan</a:t>
            </a:r>
            <a:r>
              <a:rPr lang="en-US" dirty="0" smtClean="0"/>
              <a:t>/*</a:t>
            </a:r>
            <a:r>
              <a:rPr lang="en-US" dirty="0" err="1"/>
              <a:t>snp</a:t>
            </a:r>
            <a:r>
              <a:rPr lang="en-US" dirty="0"/>
              <a:t>; do </a:t>
            </a:r>
            <a:r>
              <a:rPr lang="en-US" dirty="0" err="1"/>
              <a:t>newf</a:t>
            </a:r>
            <a:r>
              <a:rPr lang="en-US" dirty="0"/>
              <a:t>=`</a:t>
            </a:r>
            <a:r>
              <a:rPr lang="en-US" dirty="0" err="1"/>
              <a:t>basename</a:t>
            </a:r>
            <a:r>
              <a:rPr lang="en-US" dirty="0"/>
              <a:t> $f | cut -f1,2 -d'.' | </a:t>
            </a:r>
            <a:r>
              <a:rPr lang="en-US" dirty="0" err="1"/>
              <a:t>sed</a:t>
            </a:r>
            <a:r>
              <a:rPr lang="en-US" dirty="0"/>
              <a:t> 's#\.#\t#'`; cat $f | </a:t>
            </a:r>
            <a:r>
              <a:rPr lang="en-US" dirty="0" err="1"/>
              <a:t>grep</a:t>
            </a:r>
            <a:r>
              <a:rPr lang="en-US" dirty="0"/>
              <a:t> -v '</a:t>
            </a:r>
            <a:r>
              <a:rPr lang="en-US" dirty="0" err="1"/>
              <a:t>chrom</a:t>
            </a:r>
            <a:r>
              <a:rPr lang="en-US" dirty="0"/>
              <a:t>' | while read line ; do echo $</a:t>
            </a:r>
            <a:r>
              <a:rPr lang="en-US" dirty="0" err="1"/>
              <a:t>newf</a:t>
            </a:r>
            <a:r>
              <a:rPr lang="en-US" dirty="0"/>
              <a:t> $line ; done ; done | </a:t>
            </a:r>
            <a:r>
              <a:rPr lang="en-US" dirty="0" err="1"/>
              <a:t>sed</a:t>
            </a:r>
            <a:r>
              <a:rPr lang="en-US" dirty="0"/>
              <a:t> 's# #\</a:t>
            </a:r>
            <a:r>
              <a:rPr lang="en-US" dirty="0" err="1"/>
              <a:t>t#g</a:t>
            </a:r>
            <a:r>
              <a:rPr lang="en-US" dirty="0"/>
              <a:t>' | </a:t>
            </a:r>
            <a:r>
              <a:rPr lang="en-US" dirty="0" err="1"/>
              <a:t>grep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somatic | cut -f1-8,11-12 | </a:t>
            </a:r>
            <a:r>
              <a:rPr lang="en-US" dirty="0" err="1"/>
              <a:t>awk</a:t>
            </a:r>
            <a:r>
              <a:rPr lang="en-US" dirty="0"/>
              <a:t> '{print "</a:t>
            </a:r>
            <a:r>
              <a:rPr lang="en-US" dirty="0" err="1"/>
              <a:t>varscan</a:t>
            </a:r>
            <a:r>
              <a:rPr lang="en-US" dirty="0"/>
              <a:t>\t"$0}' | ~/script/sequencing/format_varscan.pl 4 5 6 7 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all.varscan.snp.gz</a:t>
            </a:r>
          </a:p>
          <a:p>
            <a:endParaRPr lang="en-US" dirty="0"/>
          </a:p>
          <a:p>
            <a:r>
              <a:rPr lang="en-US" dirty="0"/>
              <a:t>for f in </a:t>
            </a:r>
            <a:r>
              <a:rPr lang="en-US" dirty="0" err="1" smtClean="0"/>
              <a:t>varscan</a:t>
            </a:r>
            <a:r>
              <a:rPr lang="en-US" dirty="0" smtClean="0"/>
              <a:t>/*</a:t>
            </a:r>
            <a:r>
              <a:rPr lang="en-US" dirty="0" err="1"/>
              <a:t>indel</a:t>
            </a:r>
            <a:r>
              <a:rPr lang="en-US" dirty="0"/>
              <a:t>; do </a:t>
            </a:r>
            <a:r>
              <a:rPr lang="en-US" dirty="0" err="1"/>
              <a:t>newf</a:t>
            </a:r>
            <a:r>
              <a:rPr lang="en-US" dirty="0"/>
              <a:t>=`</a:t>
            </a:r>
            <a:r>
              <a:rPr lang="en-US" dirty="0" err="1"/>
              <a:t>basename</a:t>
            </a:r>
            <a:r>
              <a:rPr lang="en-US" dirty="0"/>
              <a:t> $f | cut -f1,2 -d'.' | </a:t>
            </a:r>
            <a:r>
              <a:rPr lang="en-US" dirty="0" err="1"/>
              <a:t>sed</a:t>
            </a:r>
            <a:r>
              <a:rPr lang="en-US" dirty="0"/>
              <a:t> 's#\.#\t#'`; cat $f | </a:t>
            </a:r>
            <a:r>
              <a:rPr lang="en-US" dirty="0" err="1"/>
              <a:t>grep</a:t>
            </a:r>
            <a:r>
              <a:rPr lang="en-US" dirty="0"/>
              <a:t> -v '</a:t>
            </a:r>
            <a:r>
              <a:rPr lang="en-US" dirty="0" err="1"/>
              <a:t>chrom</a:t>
            </a:r>
            <a:r>
              <a:rPr lang="en-US" dirty="0"/>
              <a:t>' | while read line ; do echo $</a:t>
            </a:r>
            <a:r>
              <a:rPr lang="en-US" dirty="0" err="1"/>
              <a:t>newf</a:t>
            </a:r>
            <a:r>
              <a:rPr lang="en-US" dirty="0"/>
              <a:t> $line ; done ; done | </a:t>
            </a:r>
            <a:r>
              <a:rPr lang="en-US" dirty="0" err="1"/>
              <a:t>sed</a:t>
            </a:r>
            <a:r>
              <a:rPr lang="en-US" dirty="0"/>
              <a:t> 's# #\</a:t>
            </a:r>
            <a:r>
              <a:rPr lang="en-US" dirty="0" err="1"/>
              <a:t>t#g</a:t>
            </a:r>
            <a:r>
              <a:rPr lang="en-US" dirty="0"/>
              <a:t>' | </a:t>
            </a:r>
            <a:r>
              <a:rPr lang="en-US" dirty="0" err="1"/>
              <a:t>grep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somatic | cut -f1-8,11-12 | </a:t>
            </a:r>
            <a:r>
              <a:rPr lang="en-US" dirty="0" err="1"/>
              <a:t>awk</a:t>
            </a:r>
            <a:r>
              <a:rPr lang="en-US" dirty="0"/>
              <a:t> '{print "</a:t>
            </a:r>
            <a:r>
              <a:rPr lang="en-US" dirty="0" err="1"/>
              <a:t>varscan</a:t>
            </a:r>
            <a:r>
              <a:rPr lang="en-US" dirty="0"/>
              <a:t>\t"$0}' | ~/script/sequencing/format_varscan.pl 4 5 6 7 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all.varscan.indel.gz</a:t>
            </a:r>
          </a:p>
          <a:p>
            <a:endParaRPr lang="en-US" dirty="0"/>
          </a:p>
          <a:p>
            <a:r>
              <a:rPr lang="en-US" dirty="0" err="1"/>
              <a:t>zcat</a:t>
            </a:r>
            <a:r>
              <a:rPr lang="en-US" dirty="0"/>
              <a:t> </a:t>
            </a:r>
            <a:r>
              <a:rPr lang="en-US" dirty="0" smtClean="0"/>
              <a:t>all.varscan.snp.gz all.varscan.indel.gz </a:t>
            </a:r>
            <a:r>
              <a:rPr lang="en-US" dirty="0"/>
              <a:t>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all.varscan.gz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4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Strelka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mkdir</a:t>
            </a:r>
            <a:r>
              <a:rPr lang="en-US" dirty="0" smtClean="0"/>
              <a:t> strelka.res ; cd strelka.res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f in `cat </a:t>
            </a:r>
            <a:r>
              <a:rPr lang="en-US" dirty="0" err="1" smtClean="0"/>
              <a:t>sample.normal.tumor.pair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/>
              <a:t>sed</a:t>
            </a:r>
            <a:r>
              <a:rPr lang="en-US" dirty="0"/>
              <a:t> 's#\t#.#'`; do ln -s </a:t>
            </a:r>
            <a:r>
              <a:rPr lang="en-US" dirty="0" smtClean="0"/>
              <a:t>../</a:t>
            </a:r>
            <a:r>
              <a:rPr lang="en-US" dirty="0" err="1" smtClean="0"/>
              <a:t>strelka</a:t>
            </a:r>
            <a:r>
              <a:rPr lang="en-US" dirty="0" smtClean="0"/>
              <a:t>/$</a:t>
            </a:r>
            <a:r>
              <a:rPr lang="en-US" dirty="0"/>
              <a:t>f.res/results/passed.somatic.snvs.vcf $f.passed.somatic.snvs.vcf ; </a:t>
            </a:r>
            <a:r>
              <a:rPr lang="en-US" dirty="0" smtClean="0"/>
              <a:t>done</a:t>
            </a:r>
          </a:p>
          <a:p>
            <a:endParaRPr lang="en-US" dirty="0"/>
          </a:p>
          <a:p>
            <a:r>
              <a:rPr lang="en-US" dirty="0"/>
              <a:t>for f in </a:t>
            </a:r>
            <a:r>
              <a:rPr lang="en-US" dirty="0" smtClean="0"/>
              <a:t>strelka.res</a:t>
            </a:r>
            <a:r>
              <a:rPr lang="en-US" dirty="0"/>
              <a:t>/*</a:t>
            </a:r>
            <a:r>
              <a:rPr lang="en-US" dirty="0" err="1"/>
              <a:t>snvs</a:t>
            </a:r>
            <a:r>
              <a:rPr lang="en-US" dirty="0"/>
              <a:t>* ; do ~/script/sequencing/extract_info_from_strelka_snp_vcf.pl $f ; done 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all.strelka.somatic.snp.gz</a:t>
            </a:r>
          </a:p>
          <a:p>
            <a:endParaRPr lang="en-US" dirty="0"/>
          </a:p>
          <a:p>
            <a:r>
              <a:rPr lang="en-US" dirty="0"/>
              <a:t>for f in </a:t>
            </a:r>
            <a:r>
              <a:rPr lang="en-US" dirty="0" smtClean="0"/>
              <a:t>strelka.res</a:t>
            </a:r>
            <a:r>
              <a:rPr lang="en-US" dirty="0"/>
              <a:t>/*</a:t>
            </a:r>
            <a:r>
              <a:rPr lang="en-US" dirty="0" err="1"/>
              <a:t>indels</a:t>
            </a:r>
            <a:r>
              <a:rPr lang="en-US" dirty="0"/>
              <a:t>* ; do ~/</a:t>
            </a:r>
            <a:r>
              <a:rPr lang="en-US" dirty="0" smtClean="0"/>
              <a:t>script/sequencing/extract_info_from_strelka_indel_vcf.pl </a:t>
            </a:r>
            <a:r>
              <a:rPr lang="en-US" dirty="0"/>
              <a:t>$f ; done 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all.strelka.somatic.indel.gz</a:t>
            </a:r>
          </a:p>
          <a:p>
            <a:endParaRPr lang="en-US" dirty="0"/>
          </a:p>
          <a:p>
            <a:r>
              <a:rPr lang="en-US" dirty="0" err="1"/>
              <a:t>zcat</a:t>
            </a:r>
            <a:r>
              <a:rPr lang="en-US" dirty="0"/>
              <a:t> </a:t>
            </a:r>
            <a:r>
              <a:rPr lang="en-US" dirty="0" smtClean="0"/>
              <a:t>all.strelka.somatic.snp.gz all.strelka.somatic.indel.gz </a:t>
            </a:r>
            <a:r>
              <a:rPr lang="en-US" dirty="0"/>
              <a:t>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all.strelka.somatic.gz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0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5492"/>
            <a:ext cx="7886700" cy="1080654"/>
          </a:xfrm>
        </p:spPr>
        <p:txBody>
          <a:bodyPr/>
          <a:lstStyle/>
          <a:p>
            <a:r>
              <a:rPr lang="en-US" dirty="0" smtClean="0"/>
              <a:t>SNPs and </a:t>
            </a:r>
            <a:r>
              <a:rPr lang="en-US" dirty="0" err="1" smtClean="0"/>
              <a:t>Indels</a:t>
            </a:r>
            <a:r>
              <a:rPr lang="en-US" dirty="0" smtClean="0"/>
              <a:t> calling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11560" y="1977090"/>
            <a:ext cx="2270311" cy="5225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Analysis-ready 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11560" y="2871458"/>
            <a:ext cx="2270311" cy="52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Haplotype caller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11560" y="3765826"/>
            <a:ext cx="2270311" cy="52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Joint genotyping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560" y="4660194"/>
            <a:ext cx="2270311" cy="7458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SNPs recalibration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Indels</a:t>
            </a:r>
            <a:r>
              <a:rPr lang="en-US" dirty="0" smtClean="0">
                <a:solidFill>
                  <a:schemeClr val="tx1"/>
                </a:solidFill>
              </a:rPr>
              <a:t> recalibration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560" y="5777853"/>
            <a:ext cx="2270311" cy="52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SNPs and </a:t>
            </a:r>
            <a:r>
              <a:rPr lang="en-US" dirty="0" err="1" smtClean="0">
                <a:solidFill>
                  <a:schemeClr val="tx1"/>
                </a:solidFill>
              </a:rPr>
              <a:t>indels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7928" y="1653310"/>
            <a:ext cx="2743912" cy="4996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9545" y="1108365"/>
            <a:ext cx="2678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Germline mutations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5914707" y="1994751"/>
            <a:ext cx="1763684" cy="5225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Analysis-ready reads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995936" y="1676406"/>
            <a:ext cx="5040560" cy="4996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39277" y="1090553"/>
            <a:ext cx="251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Somatic mutations</a:t>
            </a:r>
            <a:endParaRPr lang="en-US" sz="2400" dirty="0"/>
          </a:p>
        </p:txBody>
      </p:sp>
      <p:sp>
        <p:nvSpPr>
          <p:cNvPr id="27" name="Rounded Rectangle 26"/>
          <p:cNvSpPr/>
          <p:nvPr/>
        </p:nvSpPr>
        <p:spPr>
          <a:xfrm>
            <a:off x="5724128" y="5792751"/>
            <a:ext cx="2232248" cy="5225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SNPs and </a:t>
            </a:r>
            <a:r>
              <a:rPr lang="en-US" dirty="0" err="1" smtClean="0">
                <a:solidFill>
                  <a:schemeClr val="tx1"/>
                </a:solidFill>
              </a:rPr>
              <a:t>indels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139952" y="3857201"/>
            <a:ext cx="936104" cy="52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MuTect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220071" y="3857201"/>
            <a:ext cx="1080120" cy="52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Varscan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444208" y="3857206"/>
            <a:ext cx="1008112" cy="52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Strelka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3237479" y="1977090"/>
            <a:ext cx="686449" cy="4404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9"/>
          <p:cNvSpPr/>
          <p:nvPr/>
        </p:nvSpPr>
        <p:spPr>
          <a:xfrm>
            <a:off x="7572096" y="3857206"/>
            <a:ext cx="1317537" cy="5225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SpeedSeq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FreeBayes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Speedseq</a:t>
            </a:r>
            <a:r>
              <a:rPr lang="en-US" dirty="0" smtClean="0"/>
              <a:t>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</a:t>
            </a:r>
            <a:r>
              <a:rPr lang="en-US" dirty="0" err="1" smtClean="0"/>
              <a:t>speedseq.pass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zcat</a:t>
            </a:r>
            <a:r>
              <a:rPr lang="en-US" dirty="0"/>
              <a:t> </a:t>
            </a:r>
            <a:r>
              <a:rPr lang="en-US" dirty="0" err="1" smtClean="0"/>
              <a:t>speedseq</a:t>
            </a:r>
            <a:r>
              <a:rPr lang="en-US" dirty="0" smtClean="0"/>
              <a:t>/SAM15847140.SAM12652649.vcf.gz </a:t>
            </a:r>
            <a:r>
              <a:rPr lang="en-US" dirty="0"/>
              <a:t>| </a:t>
            </a:r>
            <a:r>
              <a:rPr lang="en-US" dirty="0" err="1"/>
              <a:t>awk</a:t>
            </a:r>
            <a:r>
              <a:rPr lang="en-US" dirty="0"/>
              <a:t> '{if(/^#/ || $7=="PASS")print}' | </a:t>
            </a:r>
            <a:r>
              <a:rPr lang="en-US" dirty="0" err="1"/>
              <a:t>bgzip</a:t>
            </a:r>
            <a:r>
              <a:rPr lang="en-US" dirty="0"/>
              <a:t> -c &gt; </a:t>
            </a:r>
            <a:r>
              <a:rPr lang="en-US" dirty="0" err="1" smtClean="0"/>
              <a:t>speedseq.pass</a:t>
            </a:r>
            <a:r>
              <a:rPr lang="en-US" dirty="0" smtClean="0"/>
              <a:t>/SAM15847140.SAM12652649.vcf.gz</a:t>
            </a:r>
          </a:p>
          <a:p>
            <a:endParaRPr lang="en-US" dirty="0"/>
          </a:p>
          <a:p>
            <a:r>
              <a:rPr lang="en-US" dirty="0"/>
              <a:t>for f in </a:t>
            </a:r>
            <a:r>
              <a:rPr lang="en-US" dirty="0" err="1" smtClean="0"/>
              <a:t>speedseq.pass</a:t>
            </a:r>
            <a:r>
              <a:rPr lang="en-US" dirty="0"/>
              <a:t>/*</a:t>
            </a:r>
            <a:r>
              <a:rPr lang="en-US" dirty="0" err="1"/>
              <a:t>gz</a:t>
            </a:r>
            <a:r>
              <a:rPr lang="en-US" dirty="0"/>
              <a:t>; do ~/script/sequencing/extract_info_from_speedseq_vcf.pl $f ; done 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all.speedseq.gz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6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somatic 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zcat</a:t>
            </a:r>
            <a:r>
              <a:rPr lang="en-US" dirty="0"/>
              <a:t> all.mutect.pass.gz </a:t>
            </a:r>
            <a:r>
              <a:rPr lang="en-US"/>
              <a:t>all.varscan.gz </a:t>
            </a:r>
            <a:r>
              <a:rPr lang="en-US" smtClean="0"/>
              <a:t>all.strelka.somatic.gz </a:t>
            </a:r>
            <a:r>
              <a:rPr lang="en-US" dirty="0"/>
              <a:t>all.speedseq.gz | ~/project/kidney/script/merge.pl | </a:t>
            </a:r>
            <a:r>
              <a:rPr lang="en-US" dirty="0" err="1"/>
              <a:t>awk</a:t>
            </a:r>
            <a:r>
              <a:rPr lang="en-US" dirty="0"/>
              <a:t> '{if($3&gt;=1 &amp;&amp; $3&lt;=22 || $3=="X" || $3=="Y" || $3=="MT")print}' | sort -k1,1V -k2,2V | sort -k3,3V -k4,4n -s | </a:t>
            </a:r>
            <a:r>
              <a:rPr lang="en-US" dirty="0" err="1"/>
              <a:t>gzip</a:t>
            </a:r>
            <a:r>
              <a:rPr lang="en-US" dirty="0"/>
              <a:t> -c &gt; all.somatic.gz</a:t>
            </a:r>
          </a:p>
        </p:txBody>
      </p:sp>
    </p:spTree>
    <p:extLst>
      <p:ext uri="{BB962C8B-B14F-4D97-AF65-F5344CB8AC3E}">
        <p14:creationId xmlns:p14="http://schemas.microsoft.com/office/powerpoint/2010/main" val="208825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BWA mapping to </a:t>
            </a:r>
            <a:br>
              <a:rPr lang="en-US" dirty="0"/>
            </a:br>
            <a:r>
              <a:rPr lang="en-US" dirty="0"/>
              <a:t>human and mouse genome (combined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bwa</a:t>
            </a:r>
            <a:r>
              <a:rPr lang="en-US" dirty="0" smtClean="0"/>
              <a:t> </a:t>
            </a:r>
            <a:r>
              <a:rPr lang="en-US" dirty="0"/>
              <a:t>mem -t 8 -a -M </a:t>
            </a:r>
            <a:r>
              <a:rPr lang="en-US" dirty="0" smtClean="0"/>
              <a:t>hs37d5.mm10.fa LIB11042_SAM9259793_14699_R1.fastq.gz LIB11042_SAM9259793_14699_R2.fastq.gz 2&gt;LIB11042_SAM9259793_14699.bam.bwa.err </a:t>
            </a:r>
            <a:r>
              <a:rPr lang="en-US" dirty="0"/>
              <a:t>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view -</a:t>
            </a:r>
            <a:r>
              <a:rPr lang="en-US" dirty="0" err="1"/>
              <a:t>uhS</a:t>
            </a:r>
            <a:r>
              <a:rPr lang="en-US" dirty="0"/>
              <a:t> - 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sort -m 5000000000 - -T </a:t>
            </a:r>
            <a:r>
              <a:rPr lang="en-US" dirty="0" smtClean="0"/>
              <a:t>LIB11042_SAM9259793_14699 </a:t>
            </a:r>
            <a:r>
              <a:rPr lang="en-US" dirty="0"/>
              <a:t>&gt; </a:t>
            </a:r>
            <a:r>
              <a:rPr lang="en-US" dirty="0" smtClean="0"/>
              <a:t>LIB11042_SAM9259793_14699.bam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22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 reads in primary alignment to mouse </a:t>
            </a:r>
            <a:r>
              <a:rPr lang="en-US" dirty="0" smtClean="0"/>
              <a:t>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view -F 0x100 </a:t>
            </a:r>
            <a:r>
              <a:rPr lang="en-US" dirty="0" smtClean="0"/>
              <a:t>LIB11039_SAM9259790_14696.bam </a:t>
            </a:r>
            <a:r>
              <a:rPr lang="en-US" dirty="0"/>
              <a:t>| grep mouse | cut -f1 &gt; </a:t>
            </a:r>
            <a:r>
              <a:rPr lang="en-US" dirty="0" smtClean="0"/>
              <a:t>LIB11039_SAM9259790_14696.list</a:t>
            </a:r>
            <a:endParaRPr lang="en-US" dirty="0"/>
          </a:p>
          <a:p>
            <a:r>
              <a:rPr lang="en-US" dirty="0" smtClean="0"/>
              <a:t>extract_fastq.pl LIB11039_SAM9259790_14696_R1.fastq.gz LIB11039_SAM9259790_14696.list </a:t>
            </a:r>
            <a:r>
              <a:rPr lang="en-US" dirty="0"/>
              <a:t>| </a:t>
            </a:r>
            <a:r>
              <a:rPr lang="en-US" dirty="0" err="1"/>
              <a:t>gzip</a:t>
            </a:r>
            <a:r>
              <a:rPr lang="en-US" dirty="0"/>
              <a:t> -c &gt; </a:t>
            </a:r>
            <a:r>
              <a:rPr lang="en-US" dirty="0" smtClean="0"/>
              <a:t>LIB11039_SAM9259790_14696_R1.fastq.gz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BWA mapping to human </a:t>
            </a:r>
            <a:r>
              <a:rPr lang="en-US" dirty="0" smtClean="0"/>
              <a:t>genome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bwa</a:t>
            </a:r>
            <a:r>
              <a:rPr lang="en-US" dirty="0" smtClean="0"/>
              <a:t> </a:t>
            </a:r>
            <a:r>
              <a:rPr lang="en-US" dirty="0"/>
              <a:t>mem -t 8 -a -M </a:t>
            </a:r>
            <a:r>
              <a:rPr lang="en-US" dirty="0" smtClean="0"/>
              <a:t>hs37d5.fa LIB11039_SAM9259790_14696_R1.fastq.gz LIB11039_SAM9259790_14696_R2.fastq.gz 2&gt;LIB11039_SAM9259790_14696.bam.err </a:t>
            </a:r>
            <a:r>
              <a:rPr lang="en-US" dirty="0"/>
              <a:t>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view -</a:t>
            </a:r>
            <a:r>
              <a:rPr lang="en-US" dirty="0" err="1"/>
              <a:t>uhS</a:t>
            </a:r>
            <a:r>
              <a:rPr lang="en-US" dirty="0"/>
              <a:t> - | </a:t>
            </a:r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sort - -T </a:t>
            </a:r>
            <a:r>
              <a:rPr lang="en-US" dirty="0" smtClean="0"/>
              <a:t>LIB11039_SAM9259790_14696 </a:t>
            </a:r>
            <a:r>
              <a:rPr lang="en-US" dirty="0"/>
              <a:t>&gt; </a:t>
            </a:r>
            <a:r>
              <a:rPr lang="en-US" dirty="0" smtClean="0"/>
              <a:t>LIB11039_SAM9259790_14696.bam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4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-XX:+</a:t>
            </a:r>
            <a:r>
              <a:rPr lang="en-US" dirty="0" err="1"/>
              <a:t>UseSerialGC</a:t>
            </a:r>
            <a:r>
              <a:rPr lang="en-US" dirty="0"/>
              <a:t> -jar </a:t>
            </a:r>
            <a:r>
              <a:rPr lang="en-US" dirty="0" smtClean="0"/>
              <a:t>picard.jar </a:t>
            </a:r>
            <a:r>
              <a:rPr lang="en-US" dirty="0" err="1"/>
              <a:t>MarkDuplicates</a:t>
            </a:r>
            <a:r>
              <a:rPr lang="en-US" dirty="0"/>
              <a:t> </a:t>
            </a:r>
            <a:r>
              <a:rPr lang="en-US" dirty="0" smtClean="0"/>
              <a:t>INPUT=LIB11039_SAM9259790_14696.bam OUTPUT=LIB11039_SAM9259790_14696.bam METRICS_FILE=LIB11039_SAM9259790_14696.metrics </a:t>
            </a:r>
            <a:r>
              <a:rPr lang="en-US" dirty="0"/>
              <a:t>CREATE_INDEX=true VALIDATION_STRINGENCY=STRICT </a:t>
            </a:r>
            <a:r>
              <a:rPr lang="en-US" dirty="0" smtClean="0"/>
              <a:t>&gt;LIB11039_SAM9259790_14696.bam.out 2&gt;LIB11039_SAM9259790_14696.bam.err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sample across </a:t>
            </a:r>
            <a:r>
              <a:rPr lang="en-US" dirty="0" smtClean="0"/>
              <a:t>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samtools</a:t>
            </a:r>
            <a:r>
              <a:rPr lang="en-US" dirty="0" smtClean="0"/>
              <a:t> </a:t>
            </a:r>
            <a:r>
              <a:rPr lang="en-US" dirty="0"/>
              <a:t>merge </a:t>
            </a:r>
            <a:r>
              <a:rPr lang="en-US" dirty="0" smtClean="0"/>
              <a:t>SAM12652630.bam LIB13907_SAM12652630_19111.bam LIB13907_SAM12652630_19123.bam LIB13907_SAM12652630_19135.bam LIB13907_SAM12652630_19147.bam LIB15618_SAM12652630_20982.bam LIB15618_SAM12652630_21316.bam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74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Indel</a:t>
            </a:r>
            <a:r>
              <a:rPr lang="en-US" dirty="0"/>
              <a:t> realignment 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java 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RealignerTargetCreator</a:t>
            </a:r>
            <a:r>
              <a:rPr lang="en-US" dirty="0"/>
              <a:t> -R </a:t>
            </a:r>
            <a:r>
              <a:rPr lang="en-US" dirty="0" smtClean="0"/>
              <a:t>hs37d5.fa </a:t>
            </a:r>
            <a:r>
              <a:rPr lang="en-US" dirty="0"/>
              <a:t>-known </a:t>
            </a:r>
            <a:r>
              <a:rPr lang="en-US" dirty="0" smtClean="0"/>
              <a:t>Mills_and_1000G_gold_standard.indels.b37.vcf </a:t>
            </a:r>
            <a:r>
              <a:rPr lang="en-US" dirty="0"/>
              <a:t>-known </a:t>
            </a:r>
            <a:r>
              <a:rPr lang="en-US" dirty="0" smtClean="0"/>
              <a:t>1000G_phase1.indels.b37.vcf </a:t>
            </a:r>
            <a:r>
              <a:rPr lang="en-US" dirty="0"/>
              <a:t>-o </a:t>
            </a:r>
            <a:r>
              <a:rPr lang="en-US" dirty="0" smtClean="0"/>
              <a:t>SAM12652630.list </a:t>
            </a:r>
            <a:r>
              <a:rPr lang="en-US" dirty="0"/>
              <a:t>-I </a:t>
            </a:r>
            <a:r>
              <a:rPr lang="en-US" dirty="0" smtClean="0"/>
              <a:t>SAM12652630.bam </a:t>
            </a:r>
            <a:r>
              <a:rPr lang="en-US" dirty="0"/>
              <a:t>&gt; </a:t>
            </a:r>
            <a:r>
              <a:rPr lang="en-US" dirty="0" smtClean="0"/>
              <a:t>SAM12652630.list.out </a:t>
            </a:r>
            <a:r>
              <a:rPr lang="en-US" dirty="0"/>
              <a:t>2&gt; </a:t>
            </a:r>
            <a:r>
              <a:rPr lang="en-US" dirty="0" smtClean="0"/>
              <a:t>SAM12652630.list.err</a:t>
            </a:r>
          </a:p>
          <a:p>
            <a:endParaRPr lang="en-US" dirty="0" smtClean="0"/>
          </a:p>
          <a:p>
            <a:r>
              <a:rPr lang="en-US" dirty="0" smtClean="0"/>
              <a:t>cat SAM12652652.list SAM15259152.list SAM15259153.list SAM19944431.list SAM9259829.list SAM9259830.list SAM9259831.list </a:t>
            </a:r>
            <a:r>
              <a:rPr lang="en-US" dirty="0"/>
              <a:t>| </a:t>
            </a:r>
            <a:r>
              <a:rPr lang="en-US" dirty="0" err="1"/>
              <a:t>sed</a:t>
            </a:r>
            <a:r>
              <a:rPr lang="en-US" dirty="0"/>
              <a:t> 's#:#\t#; s#-#\t#' | </a:t>
            </a:r>
            <a:r>
              <a:rPr lang="en-US" dirty="0" err="1"/>
              <a:t>awk</a:t>
            </a:r>
            <a:r>
              <a:rPr lang="en-US" dirty="0"/>
              <a:t> '{if(NF==2)$$3=$$2;print}' | </a:t>
            </a:r>
            <a:r>
              <a:rPr lang="en-US" dirty="0" err="1"/>
              <a:t>sed</a:t>
            </a:r>
            <a:r>
              <a:rPr lang="en-US" dirty="0"/>
              <a:t> 's# #\</a:t>
            </a:r>
            <a:r>
              <a:rPr lang="en-US" dirty="0" err="1"/>
              <a:t>t#g</a:t>
            </a:r>
            <a:r>
              <a:rPr lang="en-US" dirty="0"/>
              <a:t>' | sort -k1,1 -k2,2n | /home2/s167968/bin/</a:t>
            </a:r>
            <a:r>
              <a:rPr lang="en-US" dirty="0" err="1"/>
              <a:t>mergeBed</a:t>
            </a:r>
            <a:r>
              <a:rPr lang="en-US" dirty="0"/>
              <a:t> | </a:t>
            </a:r>
            <a:r>
              <a:rPr lang="en-US" dirty="0" err="1"/>
              <a:t>awk</a:t>
            </a:r>
            <a:r>
              <a:rPr lang="en-US" dirty="0"/>
              <a:t> '{if($$2==$$3)print $$1"\t"$$2;else print}' | </a:t>
            </a:r>
            <a:r>
              <a:rPr lang="en-US" dirty="0" err="1"/>
              <a:t>sed</a:t>
            </a:r>
            <a:r>
              <a:rPr lang="en-US" dirty="0"/>
              <a:t> 's#\t#:#; s#\t#-#' &gt; </a:t>
            </a:r>
            <a:r>
              <a:rPr lang="en-US" dirty="0" smtClean="0"/>
              <a:t>1.list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-</a:t>
            </a:r>
            <a:r>
              <a:rPr lang="en-US" dirty="0" err="1"/>
              <a:t>Djava.io.tmpdir</a:t>
            </a:r>
            <a:r>
              <a:rPr lang="en-US" dirty="0"/>
              <a:t>=/home2/s167968/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tmp</a:t>
            </a:r>
            <a:r>
              <a:rPr lang="en-US" dirty="0"/>
              <a:t> -jar /home2/s167968/</a:t>
            </a:r>
            <a:r>
              <a:rPr lang="en-US" dirty="0" err="1"/>
              <a:t>usr</a:t>
            </a:r>
            <a:r>
              <a:rPr lang="en-US" dirty="0"/>
              <a:t>/opt/GenomeAnalysisTK-3.5/GenomeAnalysisTK.jar -T </a:t>
            </a:r>
            <a:r>
              <a:rPr lang="en-US" dirty="0" err="1"/>
              <a:t>IndelRealigner</a:t>
            </a:r>
            <a:r>
              <a:rPr lang="en-US" dirty="0"/>
              <a:t> --</a:t>
            </a:r>
            <a:r>
              <a:rPr lang="en-US" dirty="0" err="1"/>
              <a:t>filter_bases_not_stored</a:t>
            </a:r>
            <a:r>
              <a:rPr lang="en-US" dirty="0"/>
              <a:t> </a:t>
            </a:r>
            <a:r>
              <a:rPr lang="en-US" dirty="0" smtClean="0"/>
              <a:t>--</a:t>
            </a:r>
            <a:r>
              <a:rPr lang="en-US" dirty="0" err="1" smtClean="0"/>
              <a:t>disable_auto_index_creation_and_locking_when_reading_rods</a:t>
            </a:r>
            <a:r>
              <a:rPr lang="en-US" dirty="0" smtClean="0"/>
              <a:t> </a:t>
            </a:r>
            <a:r>
              <a:rPr lang="en-US" dirty="0"/>
              <a:t>-R </a:t>
            </a:r>
            <a:r>
              <a:rPr lang="en-US" dirty="0" smtClean="0"/>
              <a:t>hs37d5.fa </a:t>
            </a:r>
            <a:r>
              <a:rPr lang="en-US" dirty="0"/>
              <a:t>-known </a:t>
            </a:r>
            <a:r>
              <a:rPr lang="en-US" dirty="0" smtClean="0"/>
              <a:t>Mills_and_1000G_gold_standard.indels.b37.vcf </a:t>
            </a:r>
            <a:r>
              <a:rPr lang="en-US" dirty="0"/>
              <a:t>-known </a:t>
            </a:r>
            <a:r>
              <a:rPr lang="en-US" dirty="0" smtClean="0"/>
              <a:t>1000G_phase1.indels.b37.vcf </a:t>
            </a:r>
            <a:r>
              <a:rPr lang="en-US" dirty="0"/>
              <a:t>-</a:t>
            </a:r>
            <a:r>
              <a:rPr lang="en-US" dirty="0" err="1"/>
              <a:t>targetIntervals</a:t>
            </a:r>
            <a:r>
              <a:rPr lang="en-US" dirty="0"/>
              <a:t> </a:t>
            </a:r>
            <a:r>
              <a:rPr lang="en-US" dirty="0" smtClean="0"/>
              <a:t>1.list  </a:t>
            </a:r>
            <a:r>
              <a:rPr lang="en-US" dirty="0"/>
              <a:t>-I </a:t>
            </a:r>
            <a:r>
              <a:rPr lang="en-US" dirty="0" smtClean="0"/>
              <a:t>SAM12652652.bam </a:t>
            </a:r>
            <a:r>
              <a:rPr lang="en-US" dirty="0"/>
              <a:t>-I </a:t>
            </a:r>
            <a:r>
              <a:rPr lang="en-US" dirty="0" smtClean="0"/>
              <a:t>SAM15259152.bam </a:t>
            </a:r>
            <a:r>
              <a:rPr lang="en-US" dirty="0"/>
              <a:t>-I </a:t>
            </a:r>
            <a:r>
              <a:rPr lang="en-US" dirty="0" smtClean="0"/>
              <a:t>SAM15259153.bam </a:t>
            </a:r>
            <a:r>
              <a:rPr lang="en-US" dirty="0"/>
              <a:t>-I </a:t>
            </a:r>
            <a:r>
              <a:rPr lang="en-US" dirty="0" smtClean="0"/>
              <a:t>SAM19944431.bam </a:t>
            </a:r>
            <a:r>
              <a:rPr lang="en-US" dirty="0"/>
              <a:t>-I </a:t>
            </a:r>
            <a:r>
              <a:rPr lang="en-US" dirty="0" smtClean="0"/>
              <a:t>SAM9259829.bam </a:t>
            </a:r>
            <a:r>
              <a:rPr lang="en-US" dirty="0"/>
              <a:t>-I </a:t>
            </a:r>
            <a:r>
              <a:rPr lang="en-US" dirty="0" smtClean="0"/>
              <a:t>SAM9259830.bam </a:t>
            </a:r>
            <a:r>
              <a:rPr lang="en-US" dirty="0"/>
              <a:t>-I </a:t>
            </a:r>
            <a:r>
              <a:rPr lang="en-US" dirty="0" smtClean="0"/>
              <a:t>SAM9259831.bam </a:t>
            </a:r>
            <a:r>
              <a:rPr lang="en-US" dirty="0"/>
              <a:t>--</a:t>
            </a:r>
            <a:r>
              <a:rPr lang="en-US" dirty="0" err="1"/>
              <a:t>nWayOut</a:t>
            </a:r>
            <a:r>
              <a:rPr lang="en-US" dirty="0"/>
              <a:t> .bam &gt; </a:t>
            </a:r>
            <a:r>
              <a:rPr lang="en-US" dirty="0" smtClean="0"/>
              <a:t>1.corealign.out </a:t>
            </a:r>
            <a:r>
              <a:rPr lang="en-US" dirty="0"/>
              <a:t>2&gt; </a:t>
            </a:r>
            <a:r>
              <a:rPr lang="en-US" dirty="0" smtClean="0"/>
              <a:t>1.corealign.err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8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</a:t>
            </a:r>
            <a:r>
              <a:rPr lang="en-US" dirty="0" smtClean="0"/>
              <a:t>recalibration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BaseRecalibrator</a:t>
            </a:r>
            <a:r>
              <a:rPr lang="en-US" dirty="0"/>
              <a:t> -</a:t>
            </a:r>
            <a:r>
              <a:rPr lang="en-US" dirty="0" err="1"/>
              <a:t>nct</a:t>
            </a:r>
            <a:r>
              <a:rPr lang="en-US" dirty="0"/>
              <a:t> 4 -R </a:t>
            </a:r>
            <a:r>
              <a:rPr lang="en-US" dirty="0" smtClean="0"/>
              <a:t>hs37d5.fa </a:t>
            </a:r>
            <a:r>
              <a:rPr lang="en-US" dirty="0"/>
              <a:t>-</a:t>
            </a:r>
            <a:r>
              <a:rPr lang="en-US" dirty="0" err="1"/>
              <a:t>knownSites</a:t>
            </a:r>
            <a:r>
              <a:rPr lang="en-US" dirty="0"/>
              <a:t> </a:t>
            </a:r>
            <a:r>
              <a:rPr lang="en-US" dirty="0" smtClean="0"/>
              <a:t>dbsnp_138.b37.vcf </a:t>
            </a:r>
            <a:r>
              <a:rPr lang="en-US" dirty="0"/>
              <a:t>-</a:t>
            </a:r>
            <a:r>
              <a:rPr lang="en-US" dirty="0" err="1"/>
              <a:t>knownSites</a:t>
            </a:r>
            <a:r>
              <a:rPr lang="en-US" dirty="0"/>
              <a:t> </a:t>
            </a:r>
            <a:r>
              <a:rPr lang="en-US" dirty="0" smtClean="0"/>
              <a:t>Mills_and_1000G_gold_standard.indels.b37.vcf </a:t>
            </a:r>
            <a:r>
              <a:rPr lang="en-US" dirty="0"/>
              <a:t>-</a:t>
            </a:r>
            <a:r>
              <a:rPr lang="en-US" dirty="0" err="1"/>
              <a:t>knownSites</a:t>
            </a:r>
            <a:r>
              <a:rPr lang="en-US" dirty="0"/>
              <a:t> </a:t>
            </a:r>
            <a:r>
              <a:rPr lang="en-US" dirty="0" smtClean="0"/>
              <a:t>Mills_and_1000G_gold_standard.indels.b37.vcf </a:t>
            </a:r>
            <a:r>
              <a:rPr lang="en-US" dirty="0"/>
              <a:t>-I </a:t>
            </a:r>
            <a:r>
              <a:rPr lang="en-US" dirty="0" smtClean="0"/>
              <a:t>SAM12652630.bam </a:t>
            </a:r>
            <a:r>
              <a:rPr lang="en-US" dirty="0"/>
              <a:t>-o </a:t>
            </a:r>
            <a:r>
              <a:rPr lang="en-US" dirty="0" smtClean="0"/>
              <a:t>SAM12652630.table </a:t>
            </a:r>
            <a:r>
              <a:rPr lang="en-US" dirty="0"/>
              <a:t>&gt; </a:t>
            </a:r>
            <a:r>
              <a:rPr lang="en-US" dirty="0" smtClean="0"/>
              <a:t>SAM12652630.table.out </a:t>
            </a:r>
            <a:r>
              <a:rPr lang="en-US" dirty="0"/>
              <a:t>2&gt; </a:t>
            </a:r>
            <a:r>
              <a:rPr lang="en-US" dirty="0" smtClean="0"/>
              <a:t>SAM12652630.table.err</a:t>
            </a:r>
          </a:p>
          <a:p>
            <a:endParaRPr lang="en-US" dirty="0"/>
          </a:p>
          <a:p>
            <a:r>
              <a:rPr lang="en-US" dirty="0"/>
              <a:t>java </a:t>
            </a:r>
            <a:r>
              <a:rPr lang="en-US" dirty="0" smtClean="0"/>
              <a:t>-</a:t>
            </a:r>
            <a:r>
              <a:rPr lang="en-US" dirty="0"/>
              <a:t>jar </a:t>
            </a:r>
            <a:r>
              <a:rPr lang="en-US" dirty="0" smtClean="0"/>
              <a:t>GenomeAnalysisTK.jar </a:t>
            </a:r>
            <a:r>
              <a:rPr lang="en-US" dirty="0"/>
              <a:t>-T </a:t>
            </a:r>
            <a:r>
              <a:rPr lang="en-US" dirty="0" err="1"/>
              <a:t>PrintReads</a:t>
            </a:r>
            <a:r>
              <a:rPr lang="en-US" dirty="0"/>
              <a:t> -</a:t>
            </a:r>
            <a:r>
              <a:rPr lang="en-US" dirty="0" err="1"/>
              <a:t>rf</a:t>
            </a:r>
            <a:r>
              <a:rPr lang="en-US" dirty="0"/>
              <a:t> </a:t>
            </a:r>
            <a:r>
              <a:rPr lang="en-US" dirty="0" err="1"/>
              <a:t>NotPrimaryAlignment</a:t>
            </a:r>
            <a:r>
              <a:rPr lang="en-US" dirty="0"/>
              <a:t> -R </a:t>
            </a:r>
            <a:r>
              <a:rPr lang="en-US" dirty="0" smtClean="0"/>
              <a:t>hs37d5.fa </a:t>
            </a:r>
            <a:r>
              <a:rPr lang="en-US" dirty="0"/>
              <a:t>-I </a:t>
            </a:r>
            <a:r>
              <a:rPr lang="en-US" dirty="0" smtClean="0"/>
              <a:t>DIR_INPUT/SAM12652630.bam </a:t>
            </a:r>
            <a:r>
              <a:rPr lang="en-US" dirty="0"/>
              <a:t>-BQSR </a:t>
            </a:r>
            <a:r>
              <a:rPr lang="en-US" dirty="0" smtClean="0"/>
              <a:t>SAM12652630.table </a:t>
            </a:r>
            <a:r>
              <a:rPr lang="en-US" dirty="0"/>
              <a:t>-o </a:t>
            </a:r>
            <a:r>
              <a:rPr lang="en-US" dirty="0" smtClean="0"/>
              <a:t>DIR_OUTPUT/SAM12652630.bam </a:t>
            </a:r>
            <a:r>
              <a:rPr lang="en-US" dirty="0"/>
              <a:t>&gt; </a:t>
            </a:r>
            <a:r>
              <a:rPr lang="en-US" dirty="0" smtClean="0"/>
              <a:t>DIR_OUTPUT/SAM12652630.bam.out </a:t>
            </a:r>
            <a:r>
              <a:rPr lang="en-US" dirty="0"/>
              <a:t>2&gt; SAM12652630.bam</a:t>
            </a:r>
            <a:r>
              <a:rPr lang="en-US" dirty="0" smtClean="0"/>
              <a:t>.err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51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1227</Words>
  <Application>Microsoft Office PowerPoint</Application>
  <PresentationFormat>On-screen Show (4:3)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宋体</vt:lpstr>
      <vt:lpstr>Arial</vt:lpstr>
      <vt:lpstr>Calibri</vt:lpstr>
      <vt:lpstr>Office 主题</vt:lpstr>
      <vt:lpstr>Reads mapping</vt:lpstr>
      <vt:lpstr>SNPs and Indels calling</vt:lpstr>
      <vt:lpstr>BWA mapping to  human and mouse genome (combined)</vt:lpstr>
      <vt:lpstr>Drop reads in primary alignment to mouse genome</vt:lpstr>
      <vt:lpstr>BWA mapping to human genome</vt:lpstr>
      <vt:lpstr>Dedup</vt:lpstr>
      <vt:lpstr>Merge sample across lanes</vt:lpstr>
      <vt:lpstr>Indel realignment ()</vt:lpstr>
      <vt:lpstr>Base recalibration</vt:lpstr>
      <vt:lpstr>Haplotype caller</vt:lpstr>
      <vt:lpstr>Joint genotyping</vt:lpstr>
      <vt:lpstr>SNPs recalibration Indels recalibration</vt:lpstr>
      <vt:lpstr>mutect</vt:lpstr>
      <vt:lpstr>varscan</vt:lpstr>
      <vt:lpstr>strelka</vt:lpstr>
      <vt:lpstr>speedseq</vt:lpstr>
      <vt:lpstr>Mutect processing</vt:lpstr>
      <vt:lpstr>Varscan processing</vt:lpstr>
      <vt:lpstr>Strelka processing</vt:lpstr>
      <vt:lpstr>Speedseq processing</vt:lpstr>
      <vt:lpstr>Combine somatic mutations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Cancer Project</dc:title>
  <dc:creator>He Zhang</dc:creator>
  <cp:lastModifiedBy>Windows User</cp:lastModifiedBy>
  <cp:revision>620</cp:revision>
  <dcterms:modified xsi:type="dcterms:W3CDTF">2017-08-01T19:49:06Z</dcterms:modified>
</cp:coreProperties>
</file>