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1" r:id="rId3"/>
    <p:sldId id="282" r:id="rId4"/>
    <p:sldId id="259" r:id="rId5"/>
    <p:sldId id="264" r:id="rId6"/>
    <p:sldId id="265" r:id="rId7"/>
    <p:sldId id="283" r:id="rId8"/>
    <p:sldId id="284" r:id="rId9"/>
    <p:sldId id="285" r:id="rId10"/>
    <p:sldId id="267" r:id="rId11"/>
    <p:sldId id="286" r:id="rId12"/>
    <p:sldId id="289" r:id="rId13"/>
    <p:sldId id="290" r:id="rId14"/>
    <p:sldId id="292" r:id="rId15"/>
    <p:sldId id="293" r:id="rId16"/>
    <p:sldId id="268" r:id="rId17"/>
    <p:sldId id="269" r:id="rId18"/>
    <p:sldId id="294" r:id="rId19"/>
    <p:sldId id="270" r:id="rId20"/>
    <p:sldId id="299" r:id="rId21"/>
    <p:sldId id="271" r:id="rId22"/>
    <p:sldId id="273" r:id="rId23"/>
    <p:sldId id="272" r:id="rId24"/>
    <p:sldId id="274" r:id="rId25"/>
    <p:sldId id="275" r:id="rId26"/>
    <p:sldId id="277" r:id="rId27"/>
    <p:sldId id="302" r:id="rId28"/>
    <p:sldId id="301"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5050"/>
    <a:srgbClr val="FFCC66"/>
    <a:srgbClr val="FFFF0D"/>
    <a:srgbClr val="E2FF33"/>
    <a:srgbClr val="CC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225" autoAdjust="0"/>
  </p:normalViewPr>
  <p:slideViewPr>
    <p:cSldViewPr snapToGrid="0">
      <p:cViewPr varScale="1">
        <p:scale>
          <a:sx n="79" d="100"/>
          <a:sy n="79" d="100"/>
        </p:scale>
        <p:origin x="1824"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370ADE-9D0F-4E01-AF73-D410A623C8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3FD6AA-0641-4B3F-ADDB-52CB58B38DC8}">
      <dgm:prSet custT="1"/>
      <dgm:spPr/>
      <dgm:t>
        <a:bodyPr/>
        <a:lstStyle/>
        <a:p>
          <a:pPr>
            <a:lnSpc>
              <a:spcPct val="100000"/>
            </a:lnSpc>
          </a:pPr>
          <a:r>
            <a:rPr lang="en-US" sz="1400" dirty="0"/>
            <a:t>Median Revenue: Positioned at </a:t>
          </a:r>
          <a:r>
            <a:rPr lang="en-US" sz="1600" dirty="0"/>
            <a:t>90.95</a:t>
          </a:r>
          <a:endParaRPr lang="en-US" sz="1400" dirty="0"/>
        </a:p>
      </dgm:t>
    </dgm:pt>
    <dgm:pt modelId="{9E84B6CB-F3F9-44CA-870E-E8C90739447C}" type="parTrans" cxnId="{1A9ADF54-18B3-4E0D-A45D-A9D8E0518A01}">
      <dgm:prSet/>
      <dgm:spPr/>
      <dgm:t>
        <a:bodyPr/>
        <a:lstStyle/>
        <a:p>
          <a:endParaRPr lang="en-US"/>
        </a:p>
      </dgm:t>
    </dgm:pt>
    <dgm:pt modelId="{E007D19D-5E67-4A6C-A00F-4E800D546570}" type="sibTrans" cxnId="{1A9ADF54-18B3-4E0D-A45D-A9D8E0518A01}">
      <dgm:prSet/>
      <dgm:spPr/>
      <dgm:t>
        <a:bodyPr/>
        <a:lstStyle/>
        <a:p>
          <a:endParaRPr lang="en-US"/>
        </a:p>
      </dgm:t>
    </dgm:pt>
    <dgm:pt modelId="{C3709B4A-195E-4D81-BDC5-1B89A5DE8751}">
      <dgm:prSet/>
      <dgm:spPr/>
      <dgm:t>
        <a:bodyPr/>
        <a:lstStyle/>
        <a:p>
          <a:pPr>
            <a:lnSpc>
              <a:spcPct val="100000"/>
            </a:lnSpc>
          </a:pPr>
          <a:r>
            <a:rPr lang="en-US" dirty="0"/>
            <a:t>Half of the sales generated less revenue than this amount and the other half generated more</a:t>
          </a:r>
        </a:p>
      </dgm:t>
    </dgm:pt>
    <dgm:pt modelId="{01FAC325-C8F5-4BCF-B493-C65E7D0322C0}" type="parTrans" cxnId="{F4F26D61-981E-4FE0-BE91-B846534B7DAA}">
      <dgm:prSet/>
      <dgm:spPr/>
      <dgm:t>
        <a:bodyPr/>
        <a:lstStyle/>
        <a:p>
          <a:endParaRPr lang="en-US"/>
        </a:p>
      </dgm:t>
    </dgm:pt>
    <dgm:pt modelId="{ADC4FAEB-51DB-4DC6-91AF-56BFBDABCEB9}" type="sibTrans" cxnId="{F4F26D61-981E-4FE0-BE91-B846534B7DAA}">
      <dgm:prSet/>
      <dgm:spPr/>
      <dgm:t>
        <a:bodyPr/>
        <a:lstStyle/>
        <a:p>
          <a:endParaRPr lang="en-US"/>
        </a:p>
      </dgm:t>
    </dgm:pt>
    <dgm:pt modelId="{118D30CB-BFD4-45C3-AC94-9B7104F8C1CF}">
      <dgm:prSet custT="1"/>
      <dgm:spPr/>
      <dgm:t>
        <a:bodyPr/>
        <a:lstStyle/>
        <a:p>
          <a:pPr>
            <a:lnSpc>
              <a:spcPct val="100000"/>
            </a:lnSpc>
          </a:pPr>
          <a:r>
            <a:rPr lang="en-US" sz="1400" dirty="0"/>
            <a:t>Mean Revenue: </a:t>
          </a:r>
          <a:r>
            <a:rPr lang="en-US" sz="1600" dirty="0"/>
            <a:t>95.57</a:t>
          </a:r>
          <a:endParaRPr lang="en-US" sz="1400" dirty="0"/>
        </a:p>
      </dgm:t>
    </dgm:pt>
    <dgm:pt modelId="{068B6BD4-AA9A-44B7-BD1B-ECCD2C26CDFE}" type="parTrans" cxnId="{7047C78C-FBED-43E3-9A36-9291038FF098}">
      <dgm:prSet/>
      <dgm:spPr/>
      <dgm:t>
        <a:bodyPr/>
        <a:lstStyle/>
        <a:p>
          <a:endParaRPr lang="en-US"/>
        </a:p>
      </dgm:t>
    </dgm:pt>
    <dgm:pt modelId="{D019C596-58B2-4916-904F-F79B548022F2}" type="sibTrans" cxnId="{7047C78C-FBED-43E3-9A36-9291038FF098}">
      <dgm:prSet/>
      <dgm:spPr/>
      <dgm:t>
        <a:bodyPr/>
        <a:lstStyle/>
        <a:p>
          <a:endParaRPr lang="en-US"/>
        </a:p>
      </dgm:t>
    </dgm:pt>
    <dgm:pt modelId="{72500E37-A271-43BF-9947-ED772EB6EF4B}">
      <dgm:prSet/>
      <dgm:spPr/>
      <dgm:t>
        <a:bodyPr/>
        <a:lstStyle/>
        <a:p>
          <a:pPr>
            <a:lnSpc>
              <a:spcPct val="100000"/>
            </a:lnSpc>
          </a:pPr>
          <a:r>
            <a:rPr lang="en-US" dirty="0"/>
            <a:t>Slightly higher than the median, suggesting a distribution with a positive skew</a:t>
          </a:r>
        </a:p>
      </dgm:t>
    </dgm:pt>
    <dgm:pt modelId="{2D4934F4-6A47-4E09-B6F3-CB9579293FDD}" type="parTrans" cxnId="{CB825EA8-CC23-463E-AFB3-3570D68D9EA7}">
      <dgm:prSet/>
      <dgm:spPr/>
      <dgm:t>
        <a:bodyPr/>
        <a:lstStyle/>
        <a:p>
          <a:endParaRPr lang="en-US"/>
        </a:p>
      </dgm:t>
    </dgm:pt>
    <dgm:pt modelId="{546480DA-3214-404F-841E-A4384D35C6BF}" type="sibTrans" cxnId="{CB825EA8-CC23-463E-AFB3-3570D68D9EA7}">
      <dgm:prSet/>
      <dgm:spPr/>
      <dgm:t>
        <a:bodyPr/>
        <a:lstStyle/>
        <a:p>
          <a:endParaRPr lang="en-US"/>
        </a:p>
      </dgm:t>
    </dgm:pt>
    <dgm:pt modelId="{A67C77E5-B023-4CEA-99FA-1DBF58F082CB}">
      <dgm:prSet custT="1"/>
      <dgm:spPr/>
      <dgm:t>
        <a:bodyPr/>
        <a:lstStyle/>
        <a:p>
          <a:pPr>
            <a:lnSpc>
              <a:spcPct val="100000"/>
            </a:lnSpc>
          </a:pPr>
          <a:r>
            <a:rPr lang="en-US" sz="1400" dirty="0"/>
            <a:t>Interquartile Range (IQR):</a:t>
          </a:r>
        </a:p>
        <a:p>
          <a:pPr>
            <a:lnSpc>
              <a:spcPct val="100000"/>
            </a:lnSpc>
          </a:pPr>
          <a:r>
            <a:rPr lang="en-US" sz="1400" dirty="0"/>
            <a:t>Between</a:t>
          </a:r>
          <a:r>
            <a:rPr lang="en-US" sz="1600" dirty="0"/>
            <a:t> 52.65</a:t>
          </a:r>
          <a:r>
            <a:rPr lang="en-US" sz="1400" dirty="0"/>
            <a:t> and </a:t>
          </a:r>
          <a:r>
            <a:rPr lang="en-US" sz="1600" dirty="0"/>
            <a:t>107.75</a:t>
          </a:r>
          <a:endParaRPr lang="en-US" sz="1400" dirty="0"/>
        </a:p>
      </dgm:t>
    </dgm:pt>
    <dgm:pt modelId="{21554283-FAE4-4A7C-A99D-949577DD3AF0}" type="parTrans" cxnId="{63305AC8-11E4-49C9-BF01-439D85B27D6E}">
      <dgm:prSet/>
      <dgm:spPr/>
      <dgm:t>
        <a:bodyPr/>
        <a:lstStyle/>
        <a:p>
          <a:endParaRPr lang="en-US"/>
        </a:p>
      </dgm:t>
    </dgm:pt>
    <dgm:pt modelId="{5C67A9D9-82C5-43F8-8F04-684CAE137B98}" type="sibTrans" cxnId="{63305AC8-11E4-49C9-BF01-439D85B27D6E}">
      <dgm:prSet/>
      <dgm:spPr/>
      <dgm:t>
        <a:bodyPr/>
        <a:lstStyle/>
        <a:p>
          <a:endParaRPr lang="en-US"/>
        </a:p>
      </dgm:t>
    </dgm:pt>
    <dgm:pt modelId="{6049D132-1882-49E0-AA3B-BFE708D87BAD}">
      <dgm:prSet/>
      <dgm:spPr/>
      <dgm:t>
        <a:bodyPr/>
        <a:lstStyle/>
        <a:p>
          <a:pPr>
            <a:lnSpc>
              <a:spcPct val="100000"/>
            </a:lnSpc>
          </a:pPr>
          <a:r>
            <a:rPr lang="en-US" dirty="0"/>
            <a:t>The box represents the middle 50% of the revenue values</a:t>
          </a:r>
        </a:p>
      </dgm:t>
    </dgm:pt>
    <dgm:pt modelId="{BDB59D99-5AB1-47E3-8873-082B9438A98A}" type="parTrans" cxnId="{A40F2E16-BF2E-482E-A081-A8E460DCC8A6}">
      <dgm:prSet/>
      <dgm:spPr/>
      <dgm:t>
        <a:bodyPr/>
        <a:lstStyle/>
        <a:p>
          <a:endParaRPr lang="en-US"/>
        </a:p>
      </dgm:t>
    </dgm:pt>
    <dgm:pt modelId="{896AD171-7D73-450B-8E32-B2954ED179F9}" type="sibTrans" cxnId="{A40F2E16-BF2E-482E-A081-A8E460DCC8A6}">
      <dgm:prSet/>
      <dgm:spPr/>
      <dgm:t>
        <a:bodyPr/>
        <a:lstStyle/>
        <a:p>
          <a:endParaRPr lang="en-US"/>
        </a:p>
      </dgm:t>
    </dgm:pt>
    <dgm:pt modelId="{2649D84D-1D90-4152-9A8F-177B0008E720}">
      <dgm:prSet/>
      <dgm:spPr/>
      <dgm:t>
        <a:bodyPr/>
        <a:lstStyle/>
        <a:p>
          <a:pPr>
            <a:lnSpc>
              <a:spcPct val="100000"/>
            </a:lnSpc>
          </a:pPr>
          <a:r>
            <a:rPr lang="en-US" dirty="0"/>
            <a:t>Whiskers: </a:t>
          </a:r>
        </a:p>
        <a:p>
          <a:pPr>
            <a:lnSpc>
              <a:spcPct val="100000"/>
            </a:lnSpc>
          </a:pPr>
          <a:r>
            <a:rPr lang="en-US" dirty="0"/>
            <a:t>32.54 (lower whisker) and 190.40 (upper whisker)</a:t>
          </a:r>
        </a:p>
      </dgm:t>
    </dgm:pt>
    <dgm:pt modelId="{9076C7F3-33A1-41AA-88E9-903AE4AFFF8A}" type="parTrans" cxnId="{9EBDD1CB-DDDD-4ED1-8277-1AC3E6AE7DDF}">
      <dgm:prSet/>
      <dgm:spPr/>
      <dgm:t>
        <a:bodyPr/>
        <a:lstStyle/>
        <a:p>
          <a:endParaRPr lang="en-US"/>
        </a:p>
      </dgm:t>
    </dgm:pt>
    <dgm:pt modelId="{98B1D1E1-0BC0-4551-AC36-EC377049A65A}" type="sibTrans" cxnId="{9EBDD1CB-DDDD-4ED1-8277-1AC3E6AE7DDF}">
      <dgm:prSet/>
      <dgm:spPr/>
      <dgm:t>
        <a:bodyPr/>
        <a:lstStyle/>
        <a:p>
          <a:endParaRPr lang="en-US"/>
        </a:p>
      </dgm:t>
    </dgm:pt>
    <dgm:pt modelId="{69E30AEF-73DE-4601-8046-E3931C33BFC0}">
      <dgm:prSet custT="1"/>
      <dgm:spPr/>
      <dgm:t>
        <a:bodyPr/>
        <a:lstStyle/>
        <a:p>
          <a:pPr>
            <a:lnSpc>
              <a:spcPct val="100000"/>
            </a:lnSpc>
          </a:pPr>
          <a:endParaRPr lang="en-US" sz="400" dirty="0"/>
        </a:p>
      </dgm:t>
    </dgm:pt>
    <dgm:pt modelId="{A273F316-24EE-4BB7-9B10-758D9C523DA4}" type="parTrans" cxnId="{B863E1EA-B573-477C-B4AD-EF71338A0C6D}">
      <dgm:prSet/>
      <dgm:spPr/>
      <dgm:t>
        <a:bodyPr/>
        <a:lstStyle/>
        <a:p>
          <a:endParaRPr lang="en-US"/>
        </a:p>
      </dgm:t>
    </dgm:pt>
    <dgm:pt modelId="{1443FFB9-0F6D-46B2-A2D8-BCF0FD8B5E6F}" type="sibTrans" cxnId="{B863E1EA-B573-477C-B4AD-EF71338A0C6D}">
      <dgm:prSet/>
      <dgm:spPr/>
      <dgm:t>
        <a:bodyPr/>
        <a:lstStyle/>
        <a:p>
          <a:endParaRPr lang="en-US"/>
        </a:p>
      </dgm:t>
    </dgm:pt>
    <dgm:pt modelId="{B7BE1947-3CD1-4D76-BB8A-89516C296634}">
      <dgm:prSet/>
      <dgm:spPr/>
      <dgm:t>
        <a:bodyPr/>
        <a:lstStyle/>
        <a:p>
          <a:pPr>
            <a:lnSpc>
              <a:spcPct val="100000"/>
            </a:lnSpc>
          </a:pPr>
          <a:r>
            <a:rPr lang="en-US" dirty="0"/>
            <a:t>Outliers: </a:t>
          </a:r>
        </a:p>
        <a:p>
          <a:pPr>
            <a:lnSpc>
              <a:spcPct val="100000"/>
            </a:lnSpc>
          </a:pPr>
          <a:r>
            <a:rPr lang="en-US" dirty="0"/>
            <a:t>Points beyond the whiskers</a:t>
          </a:r>
        </a:p>
      </dgm:t>
    </dgm:pt>
    <dgm:pt modelId="{0476EA37-609A-475C-8754-83FD535FE222}" type="parTrans" cxnId="{5925DC3A-6499-4767-9EE6-6E38192D1814}">
      <dgm:prSet/>
      <dgm:spPr/>
      <dgm:t>
        <a:bodyPr/>
        <a:lstStyle/>
        <a:p>
          <a:endParaRPr lang="en-US"/>
        </a:p>
      </dgm:t>
    </dgm:pt>
    <dgm:pt modelId="{64BAA8B6-AAC8-49A5-9947-F3D3190BA05A}" type="sibTrans" cxnId="{5925DC3A-6499-4767-9EE6-6E38192D1814}">
      <dgm:prSet/>
      <dgm:spPr/>
      <dgm:t>
        <a:bodyPr/>
        <a:lstStyle/>
        <a:p>
          <a:endParaRPr lang="en-US"/>
        </a:p>
      </dgm:t>
    </dgm:pt>
    <dgm:pt modelId="{7F770607-471D-4B9F-B0DF-BE5153233AF8}">
      <dgm:prSet custT="1"/>
      <dgm:spPr/>
      <dgm:t>
        <a:bodyPr/>
        <a:lstStyle/>
        <a:p>
          <a:pPr>
            <a:lnSpc>
              <a:spcPct val="100000"/>
            </a:lnSpc>
          </a:pPr>
          <a:r>
            <a:rPr lang="en-US" sz="1100" dirty="0"/>
            <a:t>A group of outliers near the maximum of </a:t>
          </a:r>
          <a:r>
            <a:rPr lang="en-US" sz="1200" dirty="0"/>
            <a:t>238.32</a:t>
          </a:r>
          <a:r>
            <a:rPr lang="en-US" sz="1100" dirty="0"/>
            <a:t> can be a result of a particularly large, but rare sales or an anomaly </a:t>
          </a:r>
        </a:p>
      </dgm:t>
    </dgm:pt>
    <dgm:pt modelId="{BE4BF0A0-3DD7-4331-912C-BE9C8535F3BF}" type="parTrans" cxnId="{2BD77ED4-8F32-4435-BF0C-8868C4D778C3}">
      <dgm:prSet/>
      <dgm:spPr/>
      <dgm:t>
        <a:bodyPr/>
        <a:lstStyle/>
        <a:p>
          <a:endParaRPr lang="en-US"/>
        </a:p>
      </dgm:t>
    </dgm:pt>
    <dgm:pt modelId="{BCF97376-C2B6-40E2-8D9D-C609A3964B6C}" type="sibTrans" cxnId="{2BD77ED4-8F32-4435-BF0C-8868C4D778C3}">
      <dgm:prSet/>
      <dgm:spPr/>
      <dgm:t>
        <a:bodyPr/>
        <a:lstStyle/>
        <a:p>
          <a:endParaRPr lang="en-US"/>
        </a:p>
      </dgm:t>
    </dgm:pt>
    <dgm:pt modelId="{2B2A6F84-C530-490A-A75B-C8F4EC949545}">
      <dgm:prSet custT="1"/>
      <dgm:spPr/>
      <dgm:t>
        <a:bodyPr/>
        <a:lstStyle/>
        <a:p>
          <a:pPr>
            <a:lnSpc>
              <a:spcPct val="100000"/>
            </a:lnSpc>
          </a:pPr>
          <a:r>
            <a:rPr lang="en-US" sz="1200" dirty="0"/>
            <a:t>Give a sense of the range of typical values</a:t>
          </a:r>
        </a:p>
      </dgm:t>
    </dgm:pt>
    <dgm:pt modelId="{5A7A1C85-5C20-4F2F-BBB2-45D6D29311BE}" type="parTrans" cxnId="{E255FC39-D11B-45F9-8AA3-A40028AD0210}">
      <dgm:prSet/>
      <dgm:spPr/>
      <dgm:t>
        <a:bodyPr/>
        <a:lstStyle/>
        <a:p>
          <a:endParaRPr lang="en-US"/>
        </a:p>
      </dgm:t>
    </dgm:pt>
    <dgm:pt modelId="{1B774EA4-4FC1-4C3A-9659-B2C2CFDD1A64}" type="sibTrans" cxnId="{E255FC39-D11B-45F9-8AA3-A40028AD0210}">
      <dgm:prSet/>
      <dgm:spPr/>
      <dgm:t>
        <a:bodyPr/>
        <a:lstStyle/>
        <a:p>
          <a:endParaRPr lang="en-US"/>
        </a:p>
      </dgm:t>
    </dgm:pt>
    <dgm:pt modelId="{ED5EC916-D3AE-486E-B877-9A673E4714EC}">
      <dgm:prSet custT="1"/>
      <dgm:spPr/>
      <dgm:t>
        <a:bodyPr/>
        <a:lstStyle/>
        <a:p>
          <a:pPr>
            <a:lnSpc>
              <a:spcPct val="100000"/>
            </a:lnSpc>
          </a:pPr>
          <a:endParaRPr lang="en-US" sz="400" dirty="0"/>
        </a:p>
      </dgm:t>
    </dgm:pt>
    <dgm:pt modelId="{1F824775-EE40-486C-A682-F2221A5CE64A}" type="parTrans" cxnId="{27EC29C2-E2F7-46CB-8DA0-E6908D0D55FB}">
      <dgm:prSet/>
      <dgm:spPr/>
      <dgm:t>
        <a:bodyPr/>
        <a:lstStyle/>
        <a:p>
          <a:endParaRPr lang="en-US"/>
        </a:p>
      </dgm:t>
    </dgm:pt>
    <dgm:pt modelId="{65B94E11-7136-455F-A312-FAD6186AE504}" type="sibTrans" cxnId="{27EC29C2-E2F7-46CB-8DA0-E6908D0D55FB}">
      <dgm:prSet/>
      <dgm:spPr/>
      <dgm:t>
        <a:bodyPr/>
        <a:lstStyle/>
        <a:p>
          <a:endParaRPr lang="en-US"/>
        </a:p>
      </dgm:t>
    </dgm:pt>
    <dgm:pt modelId="{13128BE6-AFA9-40D9-946F-C46735BDE6BF}" type="pres">
      <dgm:prSet presAssocID="{9E370ADE-9D0F-4E01-AF73-D410A623C83B}" presName="root" presStyleCnt="0">
        <dgm:presLayoutVars>
          <dgm:dir/>
          <dgm:resizeHandles val="exact"/>
        </dgm:presLayoutVars>
      </dgm:prSet>
      <dgm:spPr/>
    </dgm:pt>
    <dgm:pt modelId="{956D55D2-2059-4B97-AA5F-931F692BD141}" type="pres">
      <dgm:prSet presAssocID="{DD3FD6AA-0641-4B3F-ADDB-52CB58B38DC8}" presName="compNode" presStyleCnt="0"/>
      <dgm:spPr/>
    </dgm:pt>
    <dgm:pt modelId="{46B966D7-F17A-4244-AB15-CC7A18A10ED4}" type="pres">
      <dgm:prSet presAssocID="{DD3FD6AA-0641-4B3F-ADDB-52CB58B38DC8}" presName="bgRect" presStyleLbl="bgShp" presStyleIdx="0" presStyleCnt="5"/>
      <dgm:spPr/>
    </dgm:pt>
    <dgm:pt modelId="{0B0BD4A5-B276-45AC-A703-DF90E61DAB2B}" type="pres">
      <dgm:prSet presAssocID="{DD3FD6AA-0641-4B3F-ADDB-52CB58B38DC8}"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dd outline"/>
        </a:ext>
      </dgm:extLst>
    </dgm:pt>
    <dgm:pt modelId="{EE5DEDFE-5B70-43E5-A3DD-4C6B4DD76CAF}" type="pres">
      <dgm:prSet presAssocID="{DD3FD6AA-0641-4B3F-ADDB-52CB58B38DC8}" presName="spaceRect" presStyleCnt="0"/>
      <dgm:spPr/>
    </dgm:pt>
    <dgm:pt modelId="{6382EB80-D9D8-4715-9CA1-C0F2E61F91DE}" type="pres">
      <dgm:prSet presAssocID="{DD3FD6AA-0641-4B3F-ADDB-52CB58B38DC8}" presName="parTx" presStyleLbl="revTx" presStyleIdx="0" presStyleCnt="10" custScaleX="86375" custScaleY="76969" custLinFactNeighborX="-8045" custLinFactNeighborY="64078">
        <dgm:presLayoutVars>
          <dgm:chMax val="0"/>
          <dgm:chPref val="0"/>
        </dgm:presLayoutVars>
      </dgm:prSet>
      <dgm:spPr/>
    </dgm:pt>
    <dgm:pt modelId="{7E68BD32-FAAA-4558-933B-DF9589B90785}" type="pres">
      <dgm:prSet presAssocID="{DD3FD6AA-0641-4B3F-ADDB-52CB58B38DC8}" presName="desTx" presStyleLbl="revTx" presStyleIdx="1" presStyleCnt="10" custScaleX="100000">
        <dgm:presLayoutVars/>
      </dgm:prSet>
      <dgm:spPr/>
    </dgm:pt>
    <dgm:pt modelId="{ABF9EBF1-A896-41FD-B2F3-CC7AB90B1BB9}" type="pres">
      <dgm:prSet presAssocID="{E007D19D-5E67-4A6C-A00F-4E800D546570}" presName="sibTrans" presStyleCnt="0"/>
      <dgm:spPr/>
    </dgm:pt>
    <dgm:pt modelId="{25FEE4C5-EB79-4F48-8C88-4FA1EF98B5B5}" type="pres">
      <dgm:prSet presAssocID="{118D30CB-BFD4-45C3-AC94-9B7104F8C1CF}" presName="compNode" presStyleCnt="0"/>
      <dgm:spPr/>
    </dgm:pt>
    <dgm:pt modelId="{10F43951-1259-49DD-807F-7ECEAC8CB736}" type="pres">
      <dgm:prSet presAssocID="{118D30CB-BFD4-45C3-AC94-9B7104F8C1CF}" presName="bgRect" presStyleLbl="bgShp" presStyleIdx="1" presStyleCnt="5"/>
      <dgm:spPr/>
    </dgm:pt>
    <dgm:pt modelId="{68CF5BAC-C4C9-4989-A1A9-94DAB66B14F4}" type="pres">
      <dgm:prSet presAssocID="{118D30CB-BFD4-45C3-AC94-9B7104F8C1CF}"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ose outline"/>
        </a:ext>
      </dgm:extLst>
    </dgm:pt>
    <dgm:pt modelId="{6B535EA4-B249-41E2-B951-798F9C726254}" type="pres">
      <dgm:prSet presAssocID="{118D30CB-BFD4-45C3-AC94-9B7104F8C1CF}" presName="spaceRect" presStyleCnt="0"/>
      <dgm:spPr/>
    </dgm:pt>
    <dgm:pt modelId="{D4A23B7A-F79A-444C-8A8A-7A9437EDD45E}" type="pres">
      <dgm:prSet presAssocID="{118D30CB-BFD4-45C3-AC94-9B7104F8C1CF}" presName="parTx" presStyleLbl="revTx" presStyleIdx="2" presStyleCnt="10" custLinFactNeighborX="-2314" custLinFactNeighborY="45329">
        <dgm:presLayoutVars>
          <dgm:chMax val="0"/>
          <dgm:chPref val="0"/>
        </dgm:presLayoutVars>
      </dgm:prSet>
      <dgm:spPr/>
    </dgm:pt>
    <dgm:pt modelId="{8D7D114D-F8F1-471E-8B23-3D3073660DA1}" type="pres">
      <dgm:prSet presAssocID="{118D30CB-BFD4-45C3-AC94-9B7104F8C1CF}" presName="desTx" presStyleLbl="revTx" presStyleIdx="3" presStyleCnt="10" custScaleX="117379" custLinFactNeighborX="-8203" custLinFactNeighborY="1659">
        <dgm:presLayoutVars/>
      </dgm:prSet>
      <dgm:spPr/>
    </dgm:pt>
    <dgm:pt modelId="{3A819215-35F7-4CB1-A083-34627C1DC9C0}" type="pres">
      <dgm:prSet presAssocID="{D019C596-58B2-4916-904F-F79B548022F2}" presName="sibTrans" presStyleCnt="0"/>
      <dgm:spPr/>
    </dgm:pt>
    <dgm:pt modelId="{153289C8-E433-4926-B432-D0A1721AF606}" type="pres">
      <dgm:prSet presAssocID="{A67C77E5-B023-4CEA-99FA-1DBF58F082CB}" presName="compNode" presStyleCnt="0"/>
      <dgm:spPr/>
    </dgm:pt>
    <dgm:pt modelId="{AE7CC4CA-B119-4B87-BC32-CCC00D2628D9}" type="pres">
      <dgm:prSet presAssocID="{A67C77E5-B023-4CEA-99FA-1DBF58F082CB}" presName="bgRect" presStyleLbl="bgShp" presStyleIdx="2" presStyleCnt="5"/>
      <dgm:spPr/>
    </dgm:pt>
    <dgm:pt modelId="{0E09193F-7686-4960-AFEA-95B32EB0C3D8}" type="pres">
      <dgm:prSet presAssocID="{A67C77E5-B023-4CEA-99FA-1DBF58F082C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thernet outline"/>
        </a:ext>
      </dgm:extLst>
    </dgm:pt>
    <dgm:pt modelId="{2FDCB159-7A81-412E-B54F-236DA6B20974}" type="pres">
      <dgm:prSet presAssocID="{A67C77E5-B023-4CEA-99FA-1DBF58F082CB}" presName="spaceRect" presStyleCnt="0"/>
      <dgm:spPr/>
    </dgm:pt>
    <dgm:pt modelId="{DBEB2E6C-DDBB-44B9-BB0F-4F66ED4D0A8D}" type="pres">
      <dgm:prSet presAssocID="{A67C77E5-B023-4CEA-99FA-1DBF58F082CB}" presName="parTx" presStyleLbl="revTx" presStyleIdx="4" presStyleCnt="10" custScaleX="107474" custLinFactNeighborX="-2314" custLinFactNeighborY="50131">
        <dgm:presLayoutVars>
          <dgm:chMax val="0"/>
          <dgm:chPref val="0"/>
        </dgm:presLayoutVars>
      </dgm:prSet>
      <dgm:spPr/>
    </dgm:pt>
    <dgm:pt modelId="{803C5D04-47F4-43D1-9073-50162E630DB6}" type="pres">
      <dgm:prSet presAssocID="{A67C77E5-B023-4CEA-99FA-1DBF58F082CB}" presName="desTx" presStyleLbl="revTx" presStyleIdx="5" presStyleCnt="10" custScaleX="111400" custLinFactNeighborX="-8976" custLinFactNeighborY="786">
        <dgm:presLayoutVars/>
      </dgm:prSet>
      <dgm:spPr/>
    </dgm:pt>
    <dgm:pt modelId="{E214C7E0-B580-4C93-A090-183F56AC2D78}" type="pres">
      <dgm:prSet presAssocID="{5C67A9D9-82C5-43F8-8F04-684CAE137B98}" presName="sibTrans" presStyleCnt="0"/>
      <dgm:spPr/>
    </dgm:pt>
    <dgm:pt modelId="{3FE9BC77-0C11-41E1-B65D-E554A18F5309}" type="pres">
      <dgm:prSet presAssocID="{2649D84D-1D90-4152-9A8F-177B0008E720}" presName="compNode" presStyleCnt="0"/>
      <dgm:spPr/>
    </dgm:pt>
    <dgm:pt modelId="{7AA23D5C-2D17-4A31-B777-4BBBCAC282AA}" type="pres">
      <dgm:prSet presAssocID="{2649D84D-1D90-4152-9A8F-177B0008E720}" presName="bgRect" presStyleLbl="bgShp" presStyleIdx="3" presStyleCnt="5"/>
      <dgm:spPr/>
    </dgm:pt>
    <dgm:pt modelId="{CC38CF71-1DD7-42FB-94EC-AC0D1F31393D}" type="pres">
      <dgm:prSet presAssocID="{2649D84D-1D90-4152-9A8F-177B0008E720}"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oustache outline"/>
        </a:ext>
      </dgm:extLst>
    </dgm:pt>
    <dgm:pt modelId="{B0F16895-97B4-4614-B41E-3597788C637F}" type="pres">
      <dgm:prSet presAssocID="{2649D84D-1D90-4152-9A8F-177B0008E720}" presName="spaceRect" presStyleCnt="0"/>
      <dgm:spPr/>
    </dgm:pt>
    <dgm:pt modelId="{A0323594-CE99-417E-A898-FDA1848CA2CB}" type="pres">
      <dgm:prSet presAssocID="{2649D84D-1D90-4152-9A8F-177B0008E720}" presName="parTx" presStyleLbl="revTx" presStyleIdx="6" presStyleCnt="10" custScaleX="95684" custScaleY="175825" custLinFactNeighborX="-7308" custLinFactNeighborY="53056">
        <dgm:presLayoutVars>
          <dgm:chMax val="0"/>
          <dgm:chPref val="0"/>
        </dgm:presLayoutVars>
      </dgm:prSet>
      <dgm:spPr/>
    </dgm:pt>
    <dgm:pt modelId="{75C5467B-D798-49F8-A81B-C2DCE4810C90}" type="pres">
      <dgm:prSet presAssocID="{2649D84D-1D90-4152-9A8F-177B0008E720}" presName="desTx" presStyleLbl="revTx" presStyleIdx="7" presStyleCnt="10" custScaleX="105292" custLinFactNeighborX="-5588" custLinFactNeighborY="1363">
        <dgm:presLayoutVars/>
      </dgm:prSet>
      <dgm:spPr/>
    </dgm:pt>
    <dgm:pt modelId="{13B55D0B-3A95-4625-9CF2-D916587FEDC6}" type="pres">
      <dgm:prSet presAssocID="{98B1D1E1-0BC0-4551-AC36-EC377049A65A}" presName="sibTrans" presStyleCnt="0"/>
      <dgm:spPr/>
    </dgm:pt>
    <dgm:pt modelId="{08046B53-C87E-4FC9-802D-DBF5EB697FB5}" type="pres">
      <dgm:prSet presAssocID="{B7BE1947-3CD1-4D76-BB8A-89516C296634}" presName="compNode" presStyleCnt="0"/>
      <dgm:spPr/>
    </dgm:pt>
    <dgm:pt modelId="{859752EF-C289-432C-BD32-57A8CF00022E}" type="pres">
      <dgm:prSet presAssocID="{B7BE1947-3CD1-4D76-BB8A-89516C296634}" presName="bgRect" presStyleLbl="bgShp" presStyleIdx="4" presStyleCnt="5"/>
      <dgm:spPr/>
    </dgm:pt>
    <dgm:pt modelId="{69028339-D4D9-4CFD-ADA6-608F6A15B390}" type="pres">
      <dgm:prSet presAssocID="{B7BE1947-3CD1-4D76-BB8A-89516C296634}"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Miscellaneous with solid fill"/>
        </a:ext>
      </dgm:extLst>
    </dgm:pt>
    <dgm:pt modelId="{2470E1BB-C0C6-47A4-9C54-9BC43BC57F6F}" type="pres">
      <dgm:prSet presAssocID="{B7BE1947-3CD1-4D76-BB8A-89516C296634}" presName="spaceRect" presStyleCnt="0"/>
      <dgm:spPr/>
    </dgm:pt>
    <dgm:pt modelId="{47CDEF08-E2D3-42F7-9009-674B04B48959}" type="pres">
      <dgm:prSet presAssocID="{B7BE1947-3CD1-4D76-BB8A-89516C296634}" presName="parTx" presStyleLbl="revTx" presStyleIdx="8" presStyleCnt="10" custLinFactNeighborX="-3532" custLinFactNeighborY="53371">
        <dgm:presLayoutVars>
          <dgm:chMax val="0"/>
          <dgm:chPref val="0"/>
        </dgm:presLayoutVars>
      </dgm:prSet>
      <dgm:spPr/>
    </dgm:pt>
    <dgm:pt modelId="{E6D000B9-6B9B-47E0-BC70-CCA01F0EDB0B}" type="pres">
      <dgm:prSet presAssocID="{B7BE1947-3CD1-4D76-BB8A-89516C296634}" presName="desTx" presStyleLbl="revTx" presStyleIdx="9" presStyleCnt="10" custLinFactNeighborX="-12301" custLinFactNeighborY="-3097">
        <dgm:presLayoutVars/>
      </dgm:prSet>
      <dgm:spPr/>
    </dgm:pt>
  </dgm:ptLst>
  <dgm:cxnLst>
    <dgm:cxn modelId="{C3E20A02-AF47-4DAF-9B77-7E43D5A616D5}" type="presOf" srcId="{ED5EC916-D3AE-486E-B877-9A673E4714EC}" destId="{75C5467B-D798-49F8-A81B-C2DCE4810C90}" srcOrd="0" destOrd="2" presId="urn:microsoft.com/office/officeart/2018/2/layout/IconVerticalSolidList"/>
    <dgm:cxn modelId="{A40F2E16-BF2E-482E-A081-A8E460DCC8A6}" srcId="{A67C77E5-B023-4CEA-99FA-1DBF58F082CB}" destId="{6049D132-1882-49E0-AA3B-BFE708D87BAD}" srcOrd="0" destOrd="0" parTransId="{BDB59D99-5AB1-47E3-8873-082B9438A98A}" sibTransId="{896AD171-7D73-450B-8E32-B2954ED179F9}"/>
    <dgm:cxn modelId="{2B7DB927-D928-48E3-B2B3-4FE1E2CB67AC}" type="presOf" srcId="{A67C77E5-B023-4CEA-99FA-1DBF58F082CB}" destId="{DBEB2E6C-DDBB-44B9-BB0F-4F66ED4D0A8D}" srcOrd="0" destOrd="0" presId="urn:microsoft.com/office/officeart/2018/2/layout/IconVerticalSolidList"/>
    <dgm:cxn modelId="{CFCA5F2E-26F2-4E1B-B3F7-AA15971B7360}" type="presOf" srcId="{7F770607-471D-4B9F-B0DF-BE5153233AF8}" destId="{E6D000B9-6B9B-47E0-BC70-CCA01F0EDB0B}" srcOrd="0" destOrd="0" presId="urn:microsoft.com/office/officeart/2018/2/layout/IconVerticalSolidList"/>
    <dgm:cxn modelId="{E255FC39-D11B-45F9-8AA3-A40028AD0210}" srcId="{2649D84D-1D90-4152-9A8F-177B0008E720}" destId="{2B2A6F84-C530-490A-A75B-C8F4EC949545}" srcOrd="1" destOrd="0" parTransId="{5A7A1C85-5C20-4F2F-BBB2-45D6D29311BE}" sibTransId="{1B774EA4-4FC1-4C3A-9659-B2C2CFDD1A64}"/>
    <dgm:cxn modelId="{5925DC3A-6499-4767-9EE6-6E38192D1814}" srcId="{9E370ADE-9D0F-4E01-AF73-D410A623C83B}" destId="{B7BE1947-3CD1-4D76-BB8A-89516C296634}" srcOrd="4" destOrd="0" parTransId="{0476EA37-609A-475C-8754-83FD535FE222}" sibTransId="{64BAA8B6-AAC8-49A5-9947-F3D3190BA05A}"/>
    <dgm:cxn modelId="{F4F26D61-981E-4FE0-BE91-B846534B7DAA}" srcId="{DD3FD6AA-0641-4B3F-ADDB-52CB58B38DC8}" destId="{C3709B4A-195E-4D81-BDC5-1B89A5DE8751}" srcOrd="0" destOrd="0" parTransId="{01FAC325-C8F5-4BCF-B493-C65E7D0322C0}" sibTransId="{ADC4FAEB-51DB-4DC6-91AF-56BFBDABCEB9}"/>
    <dgm:cxn modelId="{7DEA9C4A-EF6F-45B7-BAE6-DEC14809C9DA}" type="presOf" srcId="{6049D132-1882-49E0-AA3B-BFE708D87BAD}" destId="{803C5D04-47F4-43D1-9073-50162E630DB6}" srcOrd="0" destOrd="0" presId="urn:microsoft.com/office/officeart/2018/2/layout/IconVerticalSolidList"/>
    <dgm:cxn modelId="{2446196E-ADFC-419A-9A94-95750BA050E6}" type="presOf" srcId="{2649D84D-1D90-4152-9A8F-177B0008E720}" destId="{A0323594-CE99-417E-A898-FDA1848CA2CB}" srcOrd="0" destOrd="0" presId="urn:microsoft.com/office/officeart/2018/2/layout/IconVerticalSolidList"/>
    <dgm:cxn modelId="{1A9ADF54-18B3-4E0D-A45D-A9D8E0518A01}" srcId="{9E370ADE-9D0F-4E01-AF73-D410A623C83B}" destId="{DD3FD6AA-0641-4B3F-ADDB-52CB58B38DC8}" srcOrd="0" destOrd="0" parTransId="{9E84B6CB-F3F9-44CA-870E-E8C90739447C}" sibTransId="{E007D19D-5E67-4A6C-A00F-4E800D546570}"/>
    <dgm:cxn modelId="{6E8A9D55-1A8C-4EFF-839A-288BA2DDB981}" type="presOf" srcId="{69E30AEF-73DE-4601-8046-E3931C33BFC0}" destId="{75C5467B-D798-49F8-A81B-C2DCE4810C90}" srcOrd="0" destOrd="0" presId="urn:microsoft.com/office/officeart/2018/2/layout/IconVerticalSolidList"/>
    <dgm:cxn modelId="{E75C297A-5F63-4F30-8215-30FE316F503B}" type="presOf" srcId="{C3709B4A-195E-4D81-BDC5-1B89A5DE8751}" destId="{7E68BD32-FAAA-4558-933B-DF9589B90785}" srcOrd="0" destOrd="0" presId="urn:microsoft.com/office/officeart/2018/2/layout/IconVerticalSolidList"/>
    <dgm:cxn modelId="{CED2077C-75ED-46DC-9CD3-9E7DB6258CC5}" type="presOf" srcId="{DD3FD6AA-0641-4B3F-ADDB-52CB58B38DC8}" destId="{6382EB80-D9D8-4715-9CA1-C0F2E61F91DE}" srcOrd="0" destOrd="0" presId="urn:microsoft.com/office/officeart/2018/2/layout/IconVerticalSolidList"/>
    <dgm:cxn modelId="{169B8281-840E-4934-A79B-F0A29027F29D}" type="presOf" srcId="{72500E37-A271-43BF-9947-ED772EB6EF4B}" destId="{8D7D114D-F8F1-471E-8B23-3D3073660DA1}" srcOrd="0" destOrd="0" presId="urn:microsoft.com/office/officeart/2018/2/layout/IconVerticalSolidList"/>
    <dgm:cxn modelId="{7047C78C-FBED-43E3-9A36-9291038FF098}" srcId="{9E370ADE-9D0F-4E01-AF73-D410A623C83B}" destId="{118D30CB-BFD4-45C3-AC94-9B7104F8C1CF}" srcOrd="1" destOrd="0" parTransId="{068B6BD4-AA9A-44B7-BD1B-ECCD2C26CDFE}" sibTransId="{D019C596-58B2-4916-904F-F79B548022F2}"/>
    <dgm:cxn modelId="{65C3BA99-BB62-4188-87F8-FEBC90C8C2A1}" type="presOf" srcId="{9E370ADE-9D0F-4E01-AF73-D410A623C83B}" destId="{13128BE6-AFA9-40D9-946F-C46735BDE6BF}" srcOrd="0" destOrd="0" presId="urn:microsoft.com/office/officeart/2018/2/layout/IconVerticalSolidList"/>
    <dgm:cxn modelId="{C955CFA0-5FBD-4F31-BB81-6177C3DFA0EE}" type="presOf" srcId="{118D30CB-BFD4-45C3-AC94-9B7104F8C1CF}" destId="{D4A23B7A-F79A-444C-8A8A-7A9437EDD45E}" srcOrd="0" destOrd="0" presId="urn:microsoft.com/office/officeart/2018/2/layout/IconVerticalSolidList"/>
    <dgm:cxn modelId="{CB825EA8-CC23-463E-AFB3-3570D68D9EA7}" srcId="{118D30CB-BFD4-45C3-AC94-9B7104F8C1CF}" destId="{72500E37-A271-43BF-9947-ED772EB6EF4B}" srcOrd="0" destOrd="0" parTransId="{2D4934F4-6A47-4E09-B6F3-CB9579293FDD}" sibTransId="{546480DA-3214-404F-841E-A4384D35C6BF}"/>
    <dgm:cxn modelId="{4EB154C0-29D3-43C9-9522-32E973450607}" type="presOf" srcId="{B7BE1947-3CD1-4D76-BB8A-89516C296634}" destId="{47CDEF08-E2D3-42F7-9009-674B04B48959}" srcOrd="0" destOrd="0" presId="urn:microsoft.com/office/officeart/2018/2/layout/IconVerticalSolidList"/>
    <dgm:cxn modelId="{27EC29C2-E2F7-46CB-8DA0-E6908D0D55FB}" srcId="{2649D84D-1D90-4152-9A8F-177B0008E720}" destId="{ED5EC916-D3AE-486E-B877-9A673E4714EC}" srcOrd="2" destOrd="0" parTransId="{1F824775-EE40-486C-A682-F2221A5CE64A}" sibTransId="{65B94E11-7136-455F-A312-FAD6186AE504}"/>
    <dgm:cxn modelId="{63305AC8-11E4-49C9-BF01-439D85B27D6E}" srcId="{9E370ADE-9D0F-4E01-AF73-D410A623C83B}" destId="{A67C77E5-B023-4CEA-99FA-1DBF58F082CB}" srcOrd="2" destOrd="0" parTransId="{21554283-FAE4-4A7C-A99D-949577DD3AF0}" sibTransId="{5C67A9D9-82C5-43F8-8F04-684CAE137B98}"/>
    <dgm:cxn modelId="{9EBDD1CB-DDDD-4ED1-8277-1AC3E6AE7DDF}" srcId="{9E370ADE-9D0F-4E01-AF73-D410A623C83B}" destId="{2649D84D-1D90-4152-9A8F-177B0008E720}" srcOrd="3" destOrd="0" parTransId="{9076C7F3-33A1-41AA-88E9-903AE4AFFF8A}" sibTransId="{98B1D1E1-0BC0-4551-AC36-EC377049A65A}"/>
    <dgm:cxn modelId="{2BD77ED4-8F32-4435-BF0C-8868C4D778C3}" srcId="{B7BE1947-3CD1-4D76-BB8A-89516C296634}" destId="{7F770607-471D-4B9F-B0DF-BE5153233AF8}" srcOrd="0" destOrd="0" parTransId="{BE4BF0A0-3DD7-4331-912C-BE9C8535F3BF}" sibTransId="{BCF97376-C2B6-40E2-8D9D-C609A3964B6C}"/>
    <dgm:cxn modelId="{521CE6D6-EE32-4448-85C2-D12490A3E828}" type="presOf" srcId="{2B2A6F84-C530-490A-A75B-C8F4EC949545}" destId="{75C5467B-D798-49F8-A81B-C2DCE4810C90}" srcOrd="0" destOrd="1" presId="urn:microsoft.com/office/officeart/2018/2/layout/IconVerticalSolidList"/>
    <dgm:cxn modelId="{B863E1EA-B573-477C-B4AD-EF71338A0C6D}" srcId="{2649D84D-1D90-4152-9A8F-177B0008E720}" destId="{69E30AEF-73DE-4601-8046-E3931C33BFC0}" srcOrd="0" destOrd="0" parTransId="{A273F316-24EE-4BB7-9B10-758D9C523DA4}" sibTransId="{1443FFB9-0F6D-46B2-A2D8-BCF0FD8B5E6F}"/>
    <dgm:cxn modelId="{57A051E3-9711-462B-8002-904FE96D8D83}" type="presParOf" srcId="{13128BE6-AFA9-40D9-946F-C46735BDE6BF}" destId="{956D55D2-2059-4B97-AA5F-931F692BD141}" srcOrd="0" destOrd="0" presId="urn:microsoft.com/office/officeart/2018/2/layout/IconVerticalSolidList"/>
    <dgm:cxn modelId="{0257B7B5-B7EB-4449-8980-F58D739CB308}" type="presParOf" srcId="{956D55D2-2059-4B97-AA5F-931F692BD141}" destId="{46B966D7-F17A-4244-AB15-CC7A18A10ED4}" srcOrd="0" destOrd="0" presId="urn:microsoft.com/office/officeart/2018/2/layout/IconVerticalSolidList"/>
    <dgm:cxn modelId="{E6A2F76E-0DBF-47D2-BD46-C1BB1F9A6061}" type="presParOf" srcId="{956D55D2-2059-4B97-AA5F-931F692BD141}" destId="{0B0BD4A5-B276-45AC-A703-DF90E61DAB2B}" srcOrd="1" destOrd="0" presId="urn:microsoft.com/office/officeart/2018/2/layout/IconVerticalSolidList"/>
    <dgm:cxn modelId="{F94D3AF0-0349-4F69-B2D8-91B4CCD95AB2}" type="presParOf" srcId="{956D55D2-2059-4B97-AA5F-931F692BD141}" destId="{EE5DEDFE-5B70-43E5-A3DD-4C6B4DD76CAF}" srcOrd="2" destOrd="0" presId="urn:microsoft.com/office/officeart/2018/2/layout/IconVerticalSolidList"/>
    <dgm:cxn modelId="{AB9A8EFF-1D08-4D4C-9FC8-34F790A64F63}" type="presParOf" srcId="{956D55D2-2059-4B97-AA5F-931F692BD141}" destId="{6382EB80-D9D8-4715-9CA1-C0F2E61F91DE}" srcOrd="3" destOrd="0" presId="urn:microsoft.com/office/officeart/2018/2/layout/IconVerticalSolidList"/>
    <dgm:cxn modelId="{F96156E0-C23E-4313-B364-32FB5287D4E0}" type="presParOf" srcId="{956D55D2-2059-4B97-AA5F-931F692BD141}" destId="{7E68BD32-FAAA-4558-933B-DF9589B90785}" srcOrd="4" destOrd="0" presId="urn:microsoft.com/office/officeart/2018/2/layout/IconVerticalSolidList"/>
    <dgm:cxn modelId="{2B4902DF-23F3-48B6-85F8-DCB0AA8064F0}" type="presParOf" srcId="{13128BE6-AFA9-40D9-946F-C46735BDE6BF}" destId="{ABF9EBF1-A896-41FD-B2F3-CC7AB90B1BB9}" srcOrd="1" destOrd="0" presId="urn:microsoft.com/office/officeart/2018/2/layout/IconVerticalSolidList"/>
    <dgm:cxn modelId="{3560FD57-FB0C-499E-BC36-369B2EF0B422}" type="presParOf" srcId="{13128BE6-AFA9-40D9-946F-C46735BDE6BF}" destId="{25FEE4C5-EB79-4F48-8C88-4FA1EF98B5B5}" srcOrd="2" destOrd="0" presId="urn:microsoft.com/office/officeart/2018/2/layout/IconVerticalSolidList"/>
    <dgm:cxn modelId="{018BA88A-1F85-4C6B-B035-0C658F443C40}" type="presParOf" srcId="{25FEE4C5-EB79-4F48-8C88-4FA1EF98B5B5}" destId="{10F43951-1259-49DD-807F-7ECEAC8CB736}" srcOrd="0" destOrd="0" presId="urn:microsoft.com/office/officeart/2018/2/layout/IconVerticalSolidList"/>
    <dgm:cxn modelId="{E4A9C06A-E059-4F81-95E9-06508FB05C38}" type="presParOf" srcId="{25FEE4C5-EB79-4F48-8C88-4FA1EF98B5B5}" destId="{68CF5BAC-C4C9-4989-A1A9-94DAB66B14F4}" srcOrd="1" destOrd="0" presId="urn:microsoft.com/office/officeart/2018/2/layout/IconVerticalSolidList"/>
    <dgm:cxn modelId="{9F866454-323D-41F8-B8F9-891349165B0F}" type="presParOf" srcId="{25FEE4C5-EB79-4F48-8C88-4FA1EF98B5B5}" destId="{6B535EA4-B249-41E2-B951-798F9C726254}" srcOrd="2" destOrd="0" presId="urn:microsoft.com/office/officeart/2018/2/layout/IconVerticalSolidList"/>
    <dgm:cxn modelId="{6A4DE23C-08C3-47C6-90A9-9310E964BB7A}" type="presParOf" srcId="{25FEE4C5-EB79-4F48-8C88-4FA1EF98B5B5}" destId="{D4A23B7A-F79A-444C-8A8A-7A9437EDD45E}" srcOrd="3" destOrd="0" presId="urn:microsoft.com/office/officeart/2018/2/layout/IconVerticalSolidList"/>
    <dgm:cxn modelId="{262A2B8B-5877-4292-AAB4-2AB9EE264EA5}" type="presParOf" srcId="{25FEE4C5-EB79-4F48-8C88-4FA1EF98B5B5}" destId="{8D7D114D-F8F1-471E-8B23-3D3073660DA1}" srcOrd="4" destOrd="0" presId="urn:microsoft.com/office/officeart/2018/2/layout/IconVerticalSolidList"/>
    <dgm:cxn modelId="{24CA04FD-FB90-404B-9B65-3E05B0E75B66}" type="presParOf" srcId="{13128BE6-AFA9-40D9-946F-C46735BDE6BF}" destId="{3A819215-35F7-4CB1-A083-34627C1DC9C0}" srcOrd="3" destOrd="0" presId="urn:microsoft.com/office/officeart/2018/2/layout/IconVerticalSolidList"/>
    <dgm:cxn modelId="{6531AC5A-971F-49D4-A9E7-66476815E35F}" type="presParOf" srcId="{13128BE6-AFA9-40D9-946F-C46735BDE6BF}" destId="{153289C8-E433-4926-B432-D0A1721AF606}" srcOrd="4" destOrd="0" presId="urn:microsoft.com/office/officeart/2018/2/layout/IconVerticalSolidList"/>
    <dgm:cxn modelId="{632A4A65-9612-434B-858A-7F66DA850554}" type="presParOf" srcId="{153289C8-E433-4926-B432-D0A1721AF606}" destId="{AE7CC4CA-B119-4B87-BC32-CCC00D2628D9}" srcOrd="0" destOrd="0" presId="urn:microsoft.com/office/officeart/2018/2/layout/IconVerticalSolidList"/>
    <dgm:cxn modelId="{7993430B-E595-403E-B89A-5FD5129E5387}" type="presParOf" srcId="{153289C8-E433-4926-B432-D0A1721AF606}" destId="{0E09193F-7686-4960-AFEA-95B32EB0C3D8}" srcOrd="1" destOrd="0" presId="urn:microsoft.com/office/officeart/2018/2/layout/IconVerticalSolidList"/>
    <dgm:cxn modelId="{8FC1DD1C-4576-4BF5-BB6A-2D27C569F2EF}" type="presParOf" srcId="{153289C8-E433-4926-B432-D0A1721AF606}" destId="{2FDCB159-7A81-412E-B54F-236DA6B20974}" srcOrd="2" destOrd="0" presId="urn:microsoft.com/office/officeart/2018/2/layout/IconVerticalSolidList"/>
    <dgm:cxn modelId="{5044821F-3A45-4E24-B537-03E242309966}" type="presParOf" srcId="{153289C8-E433-4926-B432-D0A1721AF606}" destId="{DBEB2E6C-DDBB-44B9-BB0F-4F66ED4D0A8D}" srcOrd="3" destOrd="0" presId="urn:microsoft.com/office/officeart/2018/2/layout/IconVerticalSolidList"/>
    <dgm:cxn modelId="{4B1D508B-3AEF-41C4-A4F0-436B88E0E206}" type="presParOf" srcId="{153289C8-E433-4926-B432-D0A1721AF606}" destId="{803C5D04-47F4-43D1-9073-50162E630DB6}" srcOrd="4" destOrd="0" presId="urn:microsoft.com/office/officeart/2018/2/layout/IconVerticalSolidList"/>
    <dgm:cxn modelId="{DE51099B-14C5-4803-B837-162E409A1DDF}" type="presParOf" srcId="{13128BE6-AFA9-40D9-946F-C46735BDE6BF}" destId="{E214C7E0-B580-4C93-A090-183F56AC2D78}" srcOrd="5" destOrd="0" presId="urn:microsoft.com/office/officeart/2018/2/layout/IconVerticalSolidList"/>
    <dgm:cxn modelId="{A2625119-72CE-47C8-B75B-73045398B026}" type="presParOf" srcId="{13128BE6-AFA9-40D9-946F-C46735BDE6BF}" destId="{3FE9BC77-0C11-41E1-B65D-E554A18F5309}" srcOrd="6" destOrd="0" presId="urn:microsoft.com/office/officeart/2018/2/layout/IconVerticalSolidList"/>
    <dgm:cxn modelId="{A9C81460-27DB-44C4-A0E6-4C4EEACD51E9}" type="presParOf" srcId="{3FE9BC77-0C11-41E1-B65D-E554A18F5309}" destId="{7AA23D5C-2D17-4A31-B777-4BBBCAC282AA}" srcOrd="0" destOrd="0" presId="urn:microsoft.com/office/officeart/2018/2/layout/IconVerticalSolidList"/>
    <dgm:cxn modelId="{5395944C-32BB-4FC2-A5A0-A8658251F31A}" type="presParOf" srcId="{3FE9BC77-0C11-41E1-B65D-E554A18F5309}" destId="{CC38CF71-1DD7-42FB-94EC-AC0D1F31393D}" srcOrd="1" destOrd="0" presId="urn:microsoft.com/office/officeart/2018/2/layout/IconVerticalSolidList"/>
    <dgm:cxn modelId="{A63C4EF2-A331-4CA8-8457-8A8CB527FF21}" type="presParOf" srcId="{3FE9BC77-0C11-41E1-B65D-E554A18F5309}" destId="{B0F16895-97B4-4614-B41E-3597788C637F}" srcOrd="2" destOrd="0" presId="urn:microsoft.com/office/officeart/2018/2/layout/IconVerticalSolidList"/>
    <dgm:cxn modelId="{10D1C54F-849B-4D5C-869C-F6D9DBDBAB8B}" type="presParOf" srcId="{3FE9BC77-0C11-41E1-B65D-E554A18F5309}" destId="{A0323594-CE99-417E-A898-FDA1848CA2CB}" srcOrd="3" destOrd="0" presId="urn:microsoft.com/office/officeart/2018/2/layout/IconVerticalSolidList"/>
    <dgm:cxn modelId="{DB2192D2-09C2-4AE7-BB7D-FEA7E24F27F0}" type="presParOf" srcId="{3FE9BC77-0C11-41E1-B65D-E554A18F5309}" destId="{75C5467B-D798-49F8-A81B-C2DCE4810C90}" srcOrd="4" destOrd="0" presId="urn:microsoft.com/office/officeart/2018/2/layout/IconVerticalSolidList"/>
    <dgm:cxn modelId="{F6DCA82E-C37A-489B-BEA9-74CAA1DD840C}" type="presParOf" srcId="{13128BE6-AFA9-40D9-946F-C46735BDE6BF}" destId="{13B55D0B-3A95-4625-9CF2-D916587FEDC6}" srcOrd="7" destOrd="0" presId="urn:microsoft.com/office/officeart/2018/2/layout/IconVerticalSolidList"/>
    <dgm:cxn modelId="{EEEA7748-8CEC-4102-97FD-F34B1D2DA02C}" type="presParOf" srcId="{13128BE6-AFA9-40D9-946F-C46735BDE6BF}" destId="{08046B53-C87E-4FC9-802D-DBF5EB697FB5}" srcOrd="8" destOrd="0" presId="urn:microsoft.com/office/officeart/2018/2/layout/IconVerticalSolidList"/>
    <dgm:cxn modelId="{7F5764D2-EB7C-4631-A80B-8BF8CADBAFB6}" type="presParOf" srcId="{08046B53-C87E-4FC9-802D-DBF5EB697FB5}" destId="{859752EF-C289-432C-BD32-57A8CF00022E}" srcOrd="0" destOrd="0" presId="urn:microsoft.com/office/officeart/2018/2/layout/IconVerticalSolidList"/>
    <dgm:cxn modelId="{1C979EE4-1F27-4406-A33B-332D6CD621E5}" type="presParOf" srcId="{08046B53-C87E-4FC9-802D-DBF5EB697FB5}" destId="{69028339-D4D9-4CFD-ADA6-608F6A15B390}" srcOrd="1" destOrd="0" presId="urn:microsoft.com/office/officeart/2018/2/layout/IconVerticalSolidList"/>
    <dgm:cxn modelId="{AA5B3ABC-D674-4737-AE2E-10598375D8EE}" type="presParOf" srcId="{08046B53-C87E-4FC9-802D-DBF5EB697FB5}" destId="{2470E1BB-C0C6-47A4-9C54-9BC43BC57F6F}" srcOrd="2" destOrd="0" presId="urn:microsoft.com/office/officeart/2018/2/layout/IconVerticalSolidList"/>
    <dgm:cxn modelId="{B4E40D62-3D86-4E88-8383-ACB7C26BD08E}" type="presParOf" srcId="{08046B53-C87E-4FC9-802D-DBF5EB697FB5}" destId="{47CDEF08-E2D3-42F7-9009-674B04B48959}" srcOrd="3" destOrd="0" presId="urn:microsoft.com/office/officeart/2018/2/layout/IconVerticalSolidList"/>
    <dgm:cxn modelId="{EB6327C2-E1B3-4F7A-B401-754427EF28C7}" type="presParOf" srcId="{08046B53-C87E-4FC9-802D-DBF5EB697FB5}" destId="{E6D000B9-6B9B-47E0-BC70-CCA01F0EDB0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966D7-F17A-4244-AB15-CC7A18A10ED4}">
      <dsp:nvSpPr>
        <dsp:cNvPr id="0" name=""/>
        <dsp:cNvSpPr/>
      </dsp:nvSpPr>
      <dsp:spPr>
        <a:xfrm>
          <a:off x="-88306" y="306056"/>
          <a:ext cx="5621666" cy="753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BD4A5-B276-45AC-A703-DF90E61DAB2B}">
      <dsp:nvSpPr>
        <dsp:cNvPr id="0" name=""/>
        <dsp:cNvSpPr/>
      </dsp:nvSpPr>
      <dsp:spPr>
        <a:xfrm>
          <a:off x="139691" y="475641"/>
          <a:ext cx="414541" cy="41454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2EB80-D9D8-4715-9CA1-C0F2E61F91DE}">
      <dsp:nvSpPr>
        <dsp:cNvPr id="0" name=""/>
        <dsp:cNvSpPr/>
      </dsp:nvSpPr>
      <dsp:spPr>
        <a:xfrm>
          <a:off x="755299" y="574498"/>
          <a:ext cx="1887355" cy="273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83" tIns="37583" rIns="37583" bIns="37583" numCol="1" spcCol="1270" anchor="ctr" anchorCtr="0">
          <a:noAutofit/>
        </a:bodyPr>
        <a:lstStyle/>
        <a:p>
          <a:pPr marL="0" lvl="0" indent="0" algn="l" defTabSz="622300">
            <a:lnSpc>
              <a:spcPct val="100000"/>
            </a:lnSpc>
            <a:spcBef>
              <a:spcPct val="0"/>
            </a:spcBef>
            <a:spcAft>
              <a:spcPct val="35000"/>
            </a:spcAft>
            <a:buNone/>
          </a:pPr>
          <a:r>
            <a:rPr lang="en-US" sz="1400" kern="1200" dirty="0"/>
            <a:t>Median Revenue: Positioned at </a:t>
          </a:r>
          <a:r>
            <a:rPr lang="en-US" sz="1600" kern="1200" dirty="0"/>
            <a:t>90.95</a:t>
          </a:r>
          <a:endParaRPr lang="en-US" sz="1400" kern="1200" dirty="0"/>
        </a:p>
      </dsp:txBody>
      <dsp:txXfrm>
        <a:off x="755299" y="574498"/>
        <a:ext cx="1887355" cy="273326"/>
      </dsp:txXfrm>
    </dsp:sp>
    <dsp:sp modelId="{7E68BD32-FAAA-4558-933B-DF9589B90785}">
      <dsp:nvSpPr>
        <dsp:cNvPr id="0" name=""/>
        <dsp:cNvSpPr/>
      </dsp:nvSpPr>
      <dsp:spPr>
        <a:xfrm>
          <a:off x="2967301" y="306056"/>
          <a:ext cx="2206278" cy="75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8" tIns="79768" rIns="79768" bIns="79768" numCol="1" spcCol="1270" anchor="ctr" anchorCtr="0">
          <a:noAutofit/>
        </a:bodyPr>
        <a:lstStyle/>
        <a:p>
          <a:pPr marL="0" lvl="0" indent="0" algn="l" defTabSz="488950">
            <a:lnSpc>
              <a:spcPct val="100000"/>
            </a:lnSpc>
            <a:spcBef>
              <a:spcPct val="0"/>
            </a:spcBef>
            <a:spcAft>
              <a:spcPct val="35000"/>
            </a:spcAft>
            <a:buNone/>
          </a:pPr>
          <a:r>
            <a:rPr lang="en-US" sz="1100" kern="1200" dirty="0"/>
            <a:t>Half of the sales generated less revenue than this amount and the other half generated more</a:t>
          </a:r>
        </a:p>
      </dsp:txBody>
      <dsp:txXfrm>
        <a:off x="2967301" y="306056"/>
        <a:ext cx="2206278" cy="753711"/>
      </dsp:txXfrm>
    </dsp:sp>
    <dsp:sp modelId="{10F43951-1259-49DD-807F-7ECEAC8CB736}">
      <dsp:nvSpPr>
        <dsp:cNvPr id="0" name=""/>
        <dsp:cNvSpPr/>
      </dsp:nvSpPr>
      <dsp:spPr>
        <a:xfrm>
          <a:off x="-88306" y="1248196"/>
          <a:ext cx="5621666" cy="753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F5BAC-C4C9-4989-A1A9-94DAB66B14F4}">
      <dsp:nvSpPr>
        <dsp:cNvPr id="0" name=""/>
        <dsp:cNvSpPr/>
      </dsp:nvSpPr>
      <dsp:spPr>
        <a:xfrm>
          <a:off x="139691" y="1417781"/>
          <a:ext cx="414541" cy="41454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23B7A-F79A-444C-8A8A-7A9437EDD45E}">
      <dsp:nvSpPr>
        <dsp:cNvPr id="0" name=""/>
        <dsp:cNvSpPr/>
      </dsp:nvSpPr>
      <dsp:spPr>
        <a:xfrm>
          <a:off x="723691" y="1409165"/>
          <a:ext cx="2529749" cy="35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83" tIns="37583" rIns="37583" bIns="37583" numCol="1" spcCol="1270" anchor="ctr" anchorCtr="0">
          <a:noAutofit/>
        </a:bodyPr>
        <a:lstStyle/>
        <a:p>
          <a:pPr marL="0" lvl="0" indent="0" algn="l" defTabSz="622300">
            <a:lnSpc>
              <a:spcPct val="100000"/>
            </a:lnSpc>
            <a:spcBef>
              <a:spcPct val="0"/>
            </a:spcBef>
            <a:spcAft>
              <a:spcPct val="35000"/>
            </a:spcAft>
            <a:buNone/>
          </a:pPr>
          <a:r>
            <a:rPr lang="en-US" sz="1400" kern="1200" dirty="0"/>
            <a:t>Mean Revenue: </a:t>
          </a:r>
          <a:r>
            <a:rPr lang="en-US" sz="1600" kern="1200" dirty="0"/>
            <a:t>95.57</a:t>
          </a:r>
          <a:endParaRPr lang="en-US" sz="1400" kern="1200" dirty="0"/>
        </a:p>
      </dsp:txBody>
      <dsp:txXfrm>
        <a:off x="723691" y="1409165"/>
        <a:ext cx="2529749" cy="355111"/>
      </dsp:txXfrm>
    </dsp:sp>
    <dsp:sp modelId="{8D7D114D-F8F1-471E-8B23-3D3073660DA1}">
      <dsp:nvSpPr>
        <dsp:cNvPr id="0" name=""/>
        <dsp:cNvSpPr/>
      </dsp:nvSpPr>
      <dsp:spPr>
        <a:xfrm>
          <a:off x="2939284" y="1260700"/>
          <a:ext cx="2589707" cy="75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8" tIns="79768" rIns="79768" bIns="79768" numCol="1" spcCol="1270" anchor="ctr" anchorCtr="0">
          <a:noAutofit/>
        </a:bodyPr>
        <a:lstStyle/>
        <a:p>
          <a:pPr marL="0" lvl="0" indent="0" algn="l" defTabSz="488950">
            <a:lnSpc>
              <a:spcPct val="100000"/>
            </a:lnSpc>
            <a:spcBef>
              <a:spcPct val="0"/>
            </a:spcBef>
            <a:spcAft>
              <a:spcPct val="35000"/>
            </a:spcAft>
            <a:buNone/>
          </a:pPr>
          <a:r>
            <a:rPr lang="en-US" sz="1100" kern="1200" dirty="0"/>
            <a:t>Slightly higher than the median, suggesting a distribution with a positive skew</a:t>
          </a:r>
        </a:p>
      </dsp:txBody>
      <dsp:txXfrm>
        <a:off x="2939284" y="1260700"/>
        <a:ext cx="2589707" cy="753711"/>
      </dsp:txXfrm>
    </dsp:sp>
    <dsp:sp modelId="{AE7CC4CA-B119-4B87-BC32-CCC00D2628D9}">
      <dsp:nvSpPr>
        <dsp:cNvPr id="0" name=""/>
        <dsp:cNvSpPr/>
      </dsp:nvSpPr>
      <dsp:spPr>
        <a:xfrm>
          <a:off x="-88306" y="2190335"/>
          <a:ext cx="5621666" cy="753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9193F-7686-4960-AFEA-95B32EB0C3D8}">
      <dsp:nvSpPr>
        <dsp:cNvPr id="0" name=""/>
        <dsp:cNvSpPr/>
      </dsp:nvSpPr>
      <dsp:spPr>
        <a:xfrm>
          <a:off x="139691" y="2359920"/>
          <a:ext cx="414541" cy="41454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B2E6C-DDBB-44B9-BB0F-4F66ED4D0A8D}">
      <dsp:nvSpPr>
        <dsp:cNvPr id="0" name=""/>
        <dsp:cNvSpPr/>
      </dsp:nvSpPr>
      <dsp:spPr>
        <a:xfrm>
          <a:off x="629155" y="2368356"/>
          <a:ext cx="2718823" cy="35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83" tIns="37583" rIns="37583" bIns="37583" numCol="1" spcCol="1270" anchor="ctr" anchorCtr="0">
          <a:noAutofit/>
        </a:bodyPr>
        <a:lstStyle/>
        <a:p>
          <a:pPr marL="0" lvl="0" indent="0" algn="l" defTabSz="622300">
            <a:lnSpc>
              <a:spcPct val="100000"/>
            </a:lnSpc>
            <a:spcBef>
              <a:spcPct val="0"/>
            </a:spcBef>
            <a:spcAft>
              <a:spcPct val="35000"/>
            </a:spcAft>
            <a:buNone/>
          </a:pPr>
          <a:r>
            <a:rPr lang="en-US" sz="1400" kern="1200" dirty="0"/>
            <a:t>Interquartile Range (IQR):</a:t>
          </a:r>
        </a:p>
        <a:p>
          <a:pPr marL="0" lvl="0" indent="0" algn="l" defTabSz="622300">
            <a:lnSpc>
              <a:spcPct val="100000"/>
            </a:lnSpc>
            <a:spcBef>
              <a:spcPct val="0"/>
            </a:spcBef>
            <a:spcAft>
              <a:spcPct val="35000"/>
            </a:spcAft>
            <a:buNone/>
          </a:pPr>
          <a:r>
            <a:rPr lang="en-US" sz="1400" kern="1200" dirty="0"/>
            <a:t>Between</a:t>
          </a:r>
          <a:r>
            <a:rPr lang="en-US" sz="1600" kern="1200" dirty="0"/>
            <a:t> 52.65</a:t>
          </a:r>
          <a:r>
            <a:rPr lang="en-US" sz="1400" kern="1200" dirty="0"/>
            <a:t> and </a:t>
          </a:r>
          <a:r>
            <a:rPr lang="en-US" sz="1600" kern="1200" dirty="0"/>
            <a:t>107.75</a:t>
          </a:r>
          <a:endParaRPr lang="en-US" sz="1400" kern="1200" dirty="0"/>
        </a:p>
      </dsp:txBody>
      <dsp:txXfrm>
        <a:off x="629155" y="2368356"/>
        <a:ext cx="2718823" cy="355111"/>
      </dsp:txXfrm>
    </dsp:sp>
    <dsp:sp modelId="{803C5D04-47F4-43D1-9073-50162E630DB6}">
      <dsp:nvSpPr>
        <dsp:cNvPr id="0" name=""/>
        <dsp:cNvSpPr/>
      </dsp:nvSpPr>
      <dsp:spPr>
        <a:xfrm>
          <a:off x="2988186" y="2196259"/>
          <a:ext cx="2457793" cy="75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8" tIns="79768" rIns="79768" bIns="79768" numCol="1" spcCol="1270" anchor="ctr" anchorCtr="0">
          <a:noAutofit/>
        </a:bodyPr>
        <a:lstStyle/>
        <a:p>
          <a:pPr marL="0" lvl="0" indent="0" algn="l" defTabSz="488950">
            <a:lnSpc>
              <a:spcPct val="100000"/>
            </a:lnSpc>
            <a:spcBef>
              <a:spcPct val="0"/>
            </a:spcBef>
            <a:spcAft>
              <a:spcPct val="35000"/>
            </a:spcAft>
            <a:buNone/>
          </a:pPr>
          <a:r>
            <a:rPr lang="en-US" sz="1100" kern="1200" dirty="0"/>
            <a:t>The box represents the middle 50% of the revenue values</a:t>
          </a:r>
        </a:p>
      </dsp:txBody>
      <dsp:txXfrm>
        <a:off x="2988186" y="2196259"/>
        <a:ext cx="2457793" cy="753711"/>
      </dsp:txXfrm>
    </dsp:sp>
    <dsp:sp modelId="{7AA23D5C-2D17-4A31-B777-4BBBCAC282AA}">
      <dsp:nvSpPr>
        <dsp:cNvPr id="0" name=""/>
        <dsp:cNvSpPr/>
      </dsp:nvSpPr>
      <dsp:spPr>
        <a:xfrm>
          <a:off x="-88306" y="3267107"/>
          <a:ext cx="5621666" cy="753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8CF71-1DD7-42FB-94EC-AC0D1F31393D}">
      <dsp:nvSpPr>
        <dsp:cNvPr id="0" name=""/>
        <dsp:cNvSpPr/>
      </dsp:nvSpPr>
      <dsp:spPr>
        <a:xfrm>
          <a:off x="139691" y="3436692"/>
          <a:ext cx="414541" cy="4145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23594-CE99-417E-A898-FDA1848CA2CB}">
      <dsp:nvSpPr>
        <dsp:cNvPr id="0" name=""/>
        <dsp:cNvSpPr/>
      </dsp:nvSpPr>
      <dsp:spPr>
        <a:xfrm>
          <a:off x="657571" y="3320883"/>
          <a:ext cx="2316094"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83" tIns="37583" rIns="37583" bIns="37583" numCol="1" spcCol="1270" anchor="ctr" anchorCtr="0">
          <a:noAutofit/>
        </a:bodyPr>
        <a:lstStyle/>
        <a:p>
          <a:pPr marL="0" lvl="0" indent="0" algn="l" defTabSz="622300">
            <a:lnSpc>
              <a:spcPct val="100000"/>
            </a:lnSpc>
            <a:spcBef>
              <a:spcPct val="0"/>
            </a:spcBef>
            <a:spcAft>
              <a:spcPct val="35000"/>
            </a:spcAft>
            <a:buNone/>
          </a:pPr>
          <a:r>
            <a:rPr lang="en-US" sz="1400" kern="1200" dirty="0"/>
            <a:t>Whiskers: </a:t>
          </a:r>
        </a:p>
        <a:p>
          <a:pPr marL="0" lvl="0" indent="0" algn="l" defTabSz="622300">
            <a:lnSpc>
              <a:spcPct val="100000"/>
            </a:lnSpc>
            <a:spcBef>
              <a:spcPct val="0"/>
            </a:spcBef>
            <a:spcAft>
              <a:spcPct val="35000"/>
            </a:spcAft>
            <a:buNone/>
          </a:pPr>
          <a:r>
            <a:rPr lang="en-US" sz="1400" kern="1200" dirty="0"/>
            <a:t>32.54 (lower whisker) and 190.40 (upper whisker)</a:t>
          </a:r>
        </a:p>
      </dsp:txBody>
      <dsp:txXfrm>
        <a:off x="657571" y="3320883"/>
        <a:ext cx="2316094" cy="624375"/>
      </dsp:txXfrm>
    </dsp:sp>
    <dsp:sp modelId="{75C5467B-D798-49F8-A81B-C2DCE4810C90}">
      <dsp:nvSpPr>
        <dsp:cNvPr id="0" name=""/>
        <dsp:cNvSpPr/>
      </dsp:nvSpPr>
      <dsp:spPr>
        <a:xfrm>
          <a:off x="3021130" y="3277380"/>
          <a:ext cx="2323034" cy="75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8" tIns="79768" rIns="79768" bIns="79768" numCol="1" spcCol="1270" anchor="ctr" anchorCtr="0">
          <a:noAutofit/>
        </a:bodyPr>
        <a:lstStyle/>
        <a:p>
          <a:pPr marL="0" lvl="0" indent="0" algn="l" defTabSz="177800">
            <a:lnSpc>
              <a:spcPct val="100000"/>
            </a:lnSpc>
            <a:spcBef>
              <a:spcPct val="0"/>
            </a:spcBef>
            <a:spcAft>
              <a:spcPct val="35000"/>
            </a:spcAft>
            <a:buNone/>
          </a:pPr>
          <a:endParaRPr lang="en-US" sz="400" kern="1200" dirty="0"/>
        </a:p>
        <a:p>
          <a:pPr marL="0" lvl="0" indent="0" algn="l" defTabSz="533400">
            <a:lnSpc>
              <a:spcPct val="100000"/>
            </a:lnSpc>
            <a:spcBef>
              <a:spcPct val="0"/>
            </a:spcBef>
            <a:spcAft>
              <a:spcPct val="35000"/>
            </a:spcAft>
            <a:buNone/>
          </a:pPr>
          <a:r>
            <a:rPr lang="en-US" sz="1200" kern="1200" dirty="0"/>
            <a:t>Give a sense of the range of typical values</a:t>
          </a:r>
        </a:p>
        <a:p>
          <a:pPr marL="0" lvl="0" indent="0" algn="l" defTabSz="177800">
            <a:lnSpc>
              <a:spcPct val="100000"/>
            </a:lnSpc>
            <a:spcBef>
              <a:spcPct val="0"/>
            </a:spcBef>
            <a:spcAft>
              <a:spcPct val="35000"/>
            </a:spcAft>
            <a:buNone/>
          </a:pPr>
          <a:endParaRPr lang="en-US" sz="400" kern="1200" dirty="0"/>
        </a:p>
      </dsp:txBody>
      <dsp:txXfrm>
        <a:off x="3021130" y="3277380"/>
        <a:ext cx="2323034" cy="753711"/>
      </dsp:txXfrm>
    </dsp:sp>
    <dsp:sp modelId="{859752EF-C289-432C-BD32-57A8CF00022E}">
      <dsp:nvSpPr>
        <dsp:cNvPr id="0" name=""/>
        <dsp:cNvSpPr/>
      </dsp:nvSpPr>
      <dsp:spPr>
        <a:xfrm>
          <a:off x="-88306" y="4209246"/>
          <a:ext cx="5621666" cy="753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28339-D4D9-4CFD-ADA6-608F6A15B390}">
      <dsp:nvSpPr>
        <dsp:cNvPr id="0" name=""/>
        <dsp:cNvSpPr/>
      </dsp:nvSpPr>
      <dsp:spPr>
        <a:xfrm>
          <a:off x="139691" y="4378831"/>
          <a:ext cx="414541" cy="41454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CDEF08-E2D3-42F7-9009-674B04B48959}">
      <dsp:nvSpPr>
        <dsp:cNvPr id="0" name=""/>
        <dsp:cNvSpPr/>
      </dsp:nvSpPr>
      <dsp:spPr>
        <a:xfrm>
          <a:off x="692879" y="4398773"/>
          <a:ext cx="2529749" cy="35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83" tIns="37583" rIns="37583" bIns="37583" numCol="1" spcCol="1270" anchor="ctr" anchorCtr="0">
          <a:noAutofit/>
        </a:bodyPr>
        <a:lstStyle/>
        <a:p>
          <a:pPr marL="0" lvl="0" indent="0" algn="l" defTabSz="622300">
            <a:lnSpc>
              <a:spcPct val="100000"/>
            </a:lnSpc>
            <a:spcBef>
              <a:spcPct val="0"/>
            </a:spcBef>
            <a:spcAft>
              <a:spcPct val="35000"/>
            </a:spcAft>
            <a:buNone/>
          </a:pPr>
          <a:r>
            <a:rPr lang="en-US" sz="1400" kern="1200" dirty="0"/>
            <a:t>Outliers: </a:t>
          </a:r>
        </a:p>
        <a:p>
          <a:pPr marL="0" lvl="0" indent="0" algn="l" defTabSz="622300">
            <a:lnSpc>
              <a:spcPct val="100000"/>
            </a:lnSpc>
            <a:spcBef>
              <a:spcPct val="0"/>
            </a:spcBef>
            <a:spcAft>
              <a:spcPct val="35000"/>
            </a:spcAft>
            <a:buNone/>
          </a:pPr>
          <a:r>
            <a:rPr lang="en-US" sz="1400" kern="1200" dirty="0"/>
            <a:t>Points beyond the whiskers</a:t>
          </a:r>
        </a:p>
      </dsp:txBody>
      <dsp:txXfrm>
        <a:off x="692879" y="4398773"/>
        <a:ext cx="2529749" cy="355111"/>
      </dsp:txXfrm>
    </dsp:sp>
    <dsp:sp modelId="{E6D000B9-6B9B-47E0-BC70-CCA01F0EDB0B}">
      <dsp:nvSpPr>
        <dsp:cNvPr id="0" name=""/>
        <dsp:cNvSpPr/>
      </dsp:nvSpPr>
      <dsp:spPr>
        <a:xfrm>
          <a:off x="3040585" y="4185904"/>
          <a:ext cx="2206278" cy="75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8" tIns="79768" rIns="79768" bIns="79768" numCol="1" spcCol="1270" anchor="ctr" anchorCtr="0">
          <a:noAutofit/>
        </a:bodyPr>
        <a:lstStyle/>
        <a:p>
          <a:pPr marL="0" lvl="0" indent="0" algn="l" defTabSz="488950">
            <a:lnSpc>
              <a:spcPct val="100000"/>
            </a:lnSpc>
            <a:spcBef>
              <a:spcPct val="0"/>
            </a:spcBef>
            <a:spcAft>
              <a:spcPct val="35000"/>
            </a:spcAft>
            <a:buNone/>
          </a:pPr>
          <a:r>
            <a:rPr lang="en-US" sz="1100" kern="1200" dirty="0"/>
            <a:t>A group of outliers near the maximum of </a:t>
          </a:r>
          <a:r>
            <a:rPr lang="en-US" sz="1200" kern="1200" dirty="0"/>
            <a:t>238.32</a:t>
          </a:r>
          <a:r>
            <a:rPr lang="en-US" sz="1100" kern="1200" dirty="0"/>
            <a:t> can be a result of a particularly large, but rare sales or an anomaly </a:t>
          </a:r>
        </a:p>
      </dsp:txBody>
      <dsp:txXfrm>
        <a:off x="3040585" y="4185904"/>
        <a:ext cx="2206278" cy="7537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427C2-3DCB-401D-8B3E-9E9AD611B9A5}"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4A745-C6EA-47A5-92C8-CE4FFB1BA4A8}" type="slidenum">
              <a:rPr lang="en-US" smtClean="0"/>
              <a:t>‹#›</a:t>
            </a:fld>
            <a:endParaRPr lang="en-US"/>
          </a:p>
        </p:txBody>
      </p:sp>
    </p:spTree>
    <p:extLst>
      <p:ext uri="{BB962C8B-B14F-4D97-AF65-F5344CB8AC3E}">
        <p14:creationId xmlns:p14="http://schemas.microsoft.com/office/powerpoint/2010/main" val="86358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a:t>
            </a:fld>
            <a:endParaRPr lang="en-US"/>
          </a:p>
        </p:txBody>
      </p:sp>
    </p:spTree>
    <p:extLst>
      <p:ext uri="{BB962C8B-B14F-4D97-AF65-F5344CB8AC3E}">
        <p14:creationId xmlns:p14="http://schemas.microsoft.com/office/powerpoint/2010/main" val="407285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10</a:t>
            </a:fld>
            <a:endParaRPr lang="en-US"/>
          </a:p>
        </p:txBody>
      </p:sp>
    </p:spTree>
    <p:extLst>
      <p:ext uri="{BB962C8B-B14F-4D97-AF65-F5344CB8AC3E}">
        <p14:creationId xmlns:p14="http://schemas.microsoft.com/office/powerpoint/2010/main" val="4118705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11</a:t>
            </a:fld>
            <a:endParaRPr lang="en-US"/>
          </a:p>
        </p:txBody>
      </p:sp>
    </p:spTree>
    <p:extLst>
      <p:ext uri="{BB962C8B-B14F-4D97-AF65-F5344CB8AC3E}">
        <p14:creationId xmlns:p14="http://schemas.microsoft.com/office/powerpoint/2010/main" val="73488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12</a:t>
            </a:fld>
            <a:endParaRPr lang="en-US"/>
          </a:p>
        </p:txBody>
      </p:sp>
    </p:spTree>
    <p:extLst>
      <p:ext uri="{BB962C8B-B14F-4D97-AF65-F5344CB8AC3E}">
        <p14:creationId xmlns:p14="http://schemas.microsoft.com/office/powerpoint/2010/main" val="3639965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13</a:t>
            </a:fld>
            <a:endParaRPr lang="en-US"/>
          </a:p>
        </p:txBody>
      </p:sp>
    </p:spTree>
    <p:extLst>
      <p:ext uri="{BB962C8B-B14F-4D97-AF65-F5344CB8AC3E}">
        <p14:creationId xmlns:p14="http://schemas.microsoft.com/office/powerpoint/2010/main" val="93035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14</a:t>
            </a:fld>
            <a:endParaRPr lang="en-US"/>
          </a:p>
        </p:txBody>
      </p:sp>
    </p:spTree>
    <p:extLst>
      <p:ext uri="{BB962C8B-B14F-4D97-AF65-F5344CB8AC3E}">
        <p14:creationId xmlns:p14="http://schemas.microsoft.com/office/powerpoint/2010/main" val="3738703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AB079C-F244-49D3-B134-F67B036CB1AB}" type="slidenum">
              <a:rPr lang="en-US" smtClean="0"/>
              <a:t>15</a:t>
            </a:fld>
            <a:endParaRPr lang="en-US"/>
          </a:p>
        </p:txBody>
      </p:sp>
    </p:spTree>
    <p:extLst>
      <p:ext uri="{BB962C8B-B14F-4D97-AF65-F5344CB8AC3E}">
        <p14:creationId xmlns:p14="http://schemas.microsoft.com/office/powerpoint/2010/main" val="2358808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16</a:t>
            </a:fld>
            <a:endParaRPr lang="en-US"/>
          </a:p>
        </p:txBody>
      </p:sp>
    </p:spTree>
    <p:extLst>
      <p:ext uri="{BB962C8B-B14F-4D97-AF65-F5344CB8AC3E}">
        <p14:creationId xmlns:p14="http://schemas.microsoft.com/office/powerpoint/2010/main" val="1751427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17</a:t>
            </a:fld>
            <a:endParaRPr lang="en-US"/>
          </a:p>
        </p:txBody>
      </p:sp>
    </p:spTree>
    <p:extLst>
      <p:ext uri="{BB962C8B-B14F-4D97-AF65-F5344CB8AC3E}">
        <p14:creationId xmlns:p14="http://schemas.microsoft.com/office/powerpoint/2010/main" val="1615238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4A745-C6EA-47A5-92C8-CE4FFB1BA4A8}" type="slidenum">
              <a:rPr lang="en-US" smtClean="0"/>
              <a:t>18</a:t>
            </a:fld>
            <a:endParaRPr lang="en-US"/>
          </a:p>
        </p:txBody>
      </p:sp>
    </p:spTree>
    <p:extLst>
      <p:ext uri="{BB962C8B-B14F-4D97-AF65-F5344CB8AC3E}">
        <p14:creationId xmlns:p14="http://schemas.microsoft.com/office/powerpoint/2010/main" val="1114790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19</a:t>
            </a:fld>
            <a:endParaRPr lang="en-US"/>
          </a:p>
        </p:txBody>
      </p:sp>
    </p:spTree>
    <p:extLst>
      <p:ext uri="{BB962C8B-B14F-4D97-AF65-F5344CB8AC3E}">
        <p14:creationId xmlns:p14="http://schemas.microsoft.com/office/powerpoint/2010/main" val="17772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4A745-C6EA-47A5-92C8-CE4FFB1BA4A8}" type="slidenum">
              <a:rPr lang="en-US" smtClean="0"/>
              <a:t>2</a:t>
            </a:fld>
            <a:endParaRPr lang="en-US"/>
          </a:p>
        </p:txBody>
      </p:sp>
    </p:spTree>
    <p:extLst>
      <p:ext uri="{BB962C8B-B14F-4D97-AF65-F5344CB8AC3E}">
        <p14:creationId xmlns:p14="http://schemas.microsoft.com/office/powerpoint/2010/main" val="2918352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AB079C-F244-49D3-B134-F67B036CB1AB}" type="slidenum">
              <a:rPr lang="en-US" smtClean="0"/>
              <a:t>20</a:t>
            </a:fld>
            <a:endParaRPr lang="en-US"/>
          </a:p>
        </p:txBody>
      </p:sp>
    </p:spTree>
    <p:extLst>
      <p:ext uri="{BB962C8B-B14F-4D97-AF65-F5344CB8AC3E}">
        <p14:creationId xmlns:p14="http://schemas.microsoft.com/office/powerpoint/2010/main" val="4088412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21</a:t>
            </a:fld>
            <a:endParaRPr lang="en-US"/>
          </a:p>
        </p:txBody>
      </p:sp>
    </p:spTree>
    <p:extLst>
      <p:ext uri="{BB962C8B-B14F-4D97-AF65-F5344CB8AC3E}">
        <p14:creationId xmlns:p14="http://schemas.microsoft.com/office/powerpoint/2010/main" val="1418667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22</a:t>
            </a:fld>
            <a:endParaRPr lang="en-US"/>
          </a:p>
        </p:txBody>
      </p:sp>
    </p:spTree>
    <p:extLst>
      <p:ext uri="{BB962C8B-B14F-4D97-AF65-F5344CB8AC3E}">
        <p14:creationId xmlns:p14="http://schemas.microsoft.com/office/powerpoint/2010/main" val="3700928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23</a:t>
            </a:fld>
            <a:endParaRPr lang="en-US"/>
          </a:p>
        </p:txBody>
      </p:sp>
    </p:spTree>
    <p:extLst>
      <p:ext uri="{BB962C8B-B14F-4D97-AF65-F5344CB8AC3E}">
        <p14:creationId xmlns:p14="http://schemas.microsoft.com/office/powerpoint/2010/main" val="195315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24</a:t>
            </a:fld>
            <a:endParaRPr lang="en-US"/>
          </a:p>
        </p:txBody>
      </p:sp>
    </p:spTree>
    <p:extLst>
      <p:ext uri="{BB962C8B-B14F-4D97-AF65-F5344CB8AC3E}">
        <p14:creationId xmlns:p14="http://schemas.microsoft.com/office/powerpoint/2010/main" val="239795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25</a:t>
            </a:fld>
            <a:endParaRPr lang="en-US"/>
          </a:p>
        </p:txBody>
      </p:sp>
    </p:spTree>
    <p:extLst>
      <p:ext uri="{BB962C8B-B14F-4D97-AF65-F5344CB8AC3E}">
        <p14:creationId xmlns:p14="http://schemas.microsoft.com/office/powerpoint/2010/main" val="2011305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26</a:t>
            </a:fld>
            <a:endParaRPr lang="en-US"/>
          </a:p>
        </p:txBody>
      </p:sp>
    </p:spTree>
    <p:extLst>
      <p:ext uri="{BB962C8B-B14F-4D97-AF65-F5344CB8AC3E}">
        <p14:creationId xmlns:p14="http://schemas.microsoft.com/office/powerpoint/2010/main" val="20454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27</a:t>
            </a:fld>
            <a:endParaRPr lang="en-US"/>
          </a:p>
        </p:txBody>
      </p:sp>
    </p:spTree>
    <p:extLst>
      <p:ext uri="{BB962C8B-B14F-4D97-AF65-F5344CB8AC3E}">
        <p14:creationId xmlns:p14="http://schemas.microsoft.com/office/powerpoint/2010/main" val="3805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28</a:t>
            </a:fld>
            <a:endParaRPr lang="en-US"/>
          </a:p>
        </p:txBody>
      </p:sp>
    </p:spTree>
    <p:extLst>
      <p:ext uri="{BB962C8B-B14F-4D97-AF65-F5344CB8AC3E}">
        <p14:creationId xmlns:p14="http://schemas.microsoft.com/office/powerpoint/2010/main" val="233703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4A745-C6EA-47A5-92C8-CE4FFB1BA4A8}" type="slidenum">
              <a:rPr lang="en-US" smtClean="0"/>
              <a:t>3</a:t>
            </a:fld>
            <a:endParaRPr lang="en-US"/>
          </a:p>
        </p:txBody>
      </p:sp>
    </p:spTree>
    <p:extLst>
      <p:ext uri="{BB962C8B-B14F-4D97-AF65-F5344CB8AC3E}">
        <p14:creationId xmlns:p14="http://schemas.microsoft.com/office/powerpoint/2010/main" val="85766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4</a:t>
            </a:fld>
            <a:endParaRPr lang="en-US"/>
          </a:p>
        </p:txBody>
      </p:sp>
    </p:spTree>
    <p:extLst>
      <p:ext uri="{BB962C8B-B14F-4D97-AF65-F5344CB8AC3E}">
        <p14:creationId xmlns:p14="http://schemas.microsoft.com/office/powerpoint/2010/main" val="346287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5</a:t>
            </a:fld>
            <a:endParaRPr lang="en-US"/>
          </a:p>
        </p:txBody>
      </p:sp>
    </p:spTree>
    <p:extLst>
      <p:ext uri="{BB962C8B-B14F-4D97-AF65-F5344CB8AC3E}">
        <p14:creationId xmlns:p14="http://schemas.microsoft.com/office/powerpoint/2010/main" val="3648339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6</a:t>
            </a:fld>
            <a:endParaRPr lang="en-US"/>
          </a:p>
        </p:txBody>
      </p:sp>
    </p:spTree>
    <p:extLst>
      <p:ext uri="{BB962C8B-B14F-4D97-AF65-F5344CB8AC3E}">
        <p14:creationId xmlns:p14="http://schemas.microsoft.com/office/powerpoint/2010/main" val="260432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7</a:t>
            </a:fld>
            <a:endParaRPr lang="en-US"/>
          </a:p>
        </p:txBody>
      </p:sp>
    </p:spTree>
    <p:extLst>
      <p:ext uri="{BB962C8B-B14F-4D97-AF65-F5344CB8AC3E}">
        <p14:creationId xmlns:p14="http://schemas.microsoft.com/office/powerpoint/2010/main" val="2232285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8</a:t>
            </a:fld>
            <a:endParaRPr lang="en-US"/>
          </a:p>
        </p:txBody>
      </p:sp>
    </p:spTree>
    <p:extLst>
      <p:ext uri="{BB962C8B-B14F-4D97-AF65-F5344CB8AC3E}">
        <p14:creationId xmlns:p14="http://schemas.microsoft.com/office/powerpoint/2010/main" val="108518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B079C-F244-49D3-B134-F67B036CB1AB}" type="slidenum">
              <a:rPr lang="en-US" smtClean="0"/>
              <a:t>9</a:t>
            </a:fld>
            <a:endParaRPr lang="en-US"/>
          </a:p>
        </p:txBody>
      </p:sp>
    </p:spTree>
    <p:extLst>
      <p:ext uri="{BB962C8B-B14F-4D97-AF65-F5344CB8AC3E}">
        <p14:creationId xmlns:p14="http://schemas.microsoft.com/office/powerpoint/2010/main" val="2754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304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947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743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792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562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3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86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680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341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541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534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91077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176C1-CA71-26A1-DEDA-590A397532D5}"/>
              </a:ext>
            </a:extLst>
          </p:cNvPr>
          <p:cNvSpPr>
            <a:spLocks noGrp="1"/>
          </p:cNvSpPr>
          <p:nvPr>
            <p:ph type="ctrTitle"/>
          </p:nvPr>
        </p:nvSpPr>
        <p:spPr>
          <a:xfrm>
            <a:off x="4545846" y="2650402"/>
            <a:ext cx="6798608" cy="1851325"/>
          </a:xfrm>
        </p:spPr>
        <p:txBody>
          <a:bodyPr>
            <a:normAutofit/>
          </a:bodyPr>
          <a:lstStyle/>
          <a:p>
            <a:r>
              <a:rPr lang="en-US" dirty="0"/>
              <a:t>Sales Methods Analysis for Pens and Printers' New office Stationery Line</a:t>
            </a:r>
            <a:endParaRPr lang="en-US" sz="4400" dirty="0"/>
          </a:p>
        </p:txBody>
      </p:sp>
      <p:sp>
        <p:nvSpPr>
          <p:cNvPr id="18" name="Rectangle 17">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Graphic 12" descr="Bar chart">
            <a:extLst>
              <a:ext uri="{FF2B5EF4-FFF2-40B4-BE49-F238E27FC236}">
                <a16:creationId xmlns:a16="http://schemas.microsoft.com/office/drawing/2014/main" id="{79482522-FA38-0B7A-7C87-A747BFED63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700" y="2049354"/>
            <a:ext cx="3053422" cy="3053422"/>
          </a:xfrm>
          <a:prstGeom prst="rect">
            <a:avLst/>
          </a:prstGeom>
        </p:spPr>
      </p:pic>
      <p:sp>
        <p:nvSpPr>
          <p:cNvPr id="3" name="TextBox 2">
            <a:extLst>
              <a:ext uri="{FF2B5EF4-FFF2-40B4-BE49-F238E27FC236}">
                <a16:creationId xmlns:a16="http://schemas.microsoft.com/office/drawing/2014/main" id="{7A2E4D73-9536-8AD8-C5A4-D5C3523D0773}"/>
              </a:ext>
            </a:extLst>
          </p:cNvPr>
          <p:cNvSpPr txBox="1"/>
          <p:nvPr/>
        </p:nvSpPr>
        <p:spPr>
          <a:xfrm>
            <a:off x="8734425" y="5758026"/>
            <a:ext cx="3011042" cy="646331"/>
          </a:xfrm>
          <a:prstGeom prst="rect">
            <a:avLst/>
          </a:prstGeom>
          <a:noFill/>
        </p:spPr>
        <p:txBody>
          <a:bodyPr wrap="square">
            <a:spAutoFit/>
          </a:bodyPr>
          <a:lstStyle/>
          <a:p>
            <a:pPr algn="r"/>
            <a:r>
              <a:rPr lang="en-US" b="1" dirty="0"/>
              <a:t>Sergei Bobrik</a:t>
            </a:r>
          </a:p>
          <a:p>
            <a:pPr algn="r"/>
            <a:r>
              <a:rPr lang="en-US" dirty="0">
                <a:latin typeface="Poppins-Regular"/>
              </a:rPr>
              <a:t>Analytics department</a:t>
            </a:r>
          </a:p>
        </p:txBody>
      </p:sp>
    </p:spTree>
    <p:extLst>
      <p:ext uri="{BB962C8B-B14F-4D97-AF65-F5344CB8AC3E}">
        <p14:creationId xmlns:p14="http://schemas.microsoft.com/office/powerpoint/2010/main" val="247452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C3524-96DD-5714-07E1-C0CB3654467D}"/>
              </a:ext>
            </a:extLst>
          </p:cNvPr>
          <p:cNvSpPr>
            <a:spLocks noGrp="1"/>
          </p:cNvSpPr>
          <p:nvPr>
            <p:ph type="title"/>
          </p:nvPr>
        </p:nvSpPr>
        <p:spPr>
          <a:xfrm>
            <a:off x="446533" y="616715"/>
            <a:ext cx="3568661" cy="1014184"/>
          </a:xfrm>
        </p:spPr>
        <p:txBody>
          <a:bodyPr vert="horz" lIns="91440" tIns="45720" rIns="91440" bIns="45720" rtlCol="0" anchor="ctr">
            <a:normAutofit/>
          </a:bodyPr>
          <a:lstStyle/>
          <a:p>
            <a:r>
              <a:rPr lang="en-US" dirty="0"/>
              <a:t>Revenue Spread per Sales Method</a:t>
            </a:r>
          </a:p>
        </p:txBody>
      </p:sp>
      <p:sp>
        <p:nvSpPr>
          <p:cNvPr id="18"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F1F0AA9-0CE3-FFBF-FDCF-7057C59977B9}"/>
              </a:ext>
            </a:extLst>
          </p:cNvPr>
          <p:cNvSpPr>
            <a:spLocks noGrp="1"/>
          </p:cNvSpPr>
          <p:nvPr>
            <p:ph sz="half" idx="2"/>
          </p:nvPr>
        </p:nvSpPr>
        <p:spPr>
          <a:xfrm>
            <a:off x="3926337" y="659558"/>
            <a:ext cx="8037625" cy="1378609"/>
          </a:xfrm>
        </p:spPr>
        <p:txBody>
          <a:bodyPr vert="horz" lIns="91440" tIns="45720" rIns="91440" bIns="45720" rtlCol="0" anchor="ctr">
            <a:normAutofit/>
          </a:bodyPr>
          <a:lstStyle/>
          <a:p>
            <a:r>
              <a:rPr lang="en-US" dirty="0"/>
              <a:t>Calls: Lower average revenue with consistent distribution</a:t>
            </a:r>
          </a:p>
          <a:p>
            <a:r>
              <a:rPr lang="en-US" dirty="0"/>
              <a:t>Emails: Wider range and higher average revenue with variability</a:t>
            </a:r>
          </a:p>
          <a:p>
            <a:r>
              <a:rPr lang="en-US" dirty="0"/>
              <a:t>Email + Call: Highest average revenue with widest range</a:t>
            </a:r>
          </a:p>
        </p:txBody>
      </p:sp>
      <p:pic>
        <p:nvPicPr>
          <p:cNvPr id="5" name="Content Placeholder 4" descr="A graph showing sales and revenue distribution&#10;&#10;Description automatically generated">
            <a:extLst>
              <a:ext uri="{FF2B5EF4-FFF2-40B4-BE49-F238E27FC236}">
                <a16:creationId xmlns:a16="http://schemas.microsoft.com/office/drawing/2014/main" id="{EB05C89B-B717-474C-A605-D30F05728B62}"/>
              </a:ext>
            </a:extLst>
          </p:cNvPr>
          <p:cNvPicPr>
            <a:picLocks noGrp="1" noChangeAspect="1"/>
          </p:cNvPicPr>
          <p:nvPr>
            <p:ph sz="half" idx="1"/>
          </p:nvPr>
        </p:nvPicPr>
        <p:blipFill rotWithShape="1">
          <a:blip r:embed="rId3"/>
          <a:srcRect r="12414"/>
          <a:stretch/>
        </p:blipFill>
        <p:spPr>
          <a:xfrm>
            <a:off x="876497" y="2290457"/>
            <a:ext cx="8037626" cy="4221353"/>
          </a:xfrm>
          <a:prstGeom prst="rect">
            <a:avLst/>
          </a:prstGeom>
        </p:spPr>
      </p:pic>
    </p:spTree>
    <p:extLst>
      <p:ext uri="{BB962C8B-B14F-4D97-AF65-F5344CB8AC3E}">
        <p14:creationId xmlns:p14="http://schemas.microsoft.com/office/powerpoint/2010/main" val="260792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C3524-96DD-5714-07E1-C0CB3654467D}"/>
              </a:ext>
            </a:extLst>
          </p:cNvPr>
          <p:cNvSpPr>
            <a:spLocks noGrp="1"/>
          </p:cNvSpPr>
          <p:nvPr>
            <p:ph type="title"/>
          </p:nvPr>
        </p:nvSpPr>
        <p:spPr>
          <a:xfrm>
            <a:off x="434049" y="751368"/>
            <a:ext cx="3568661" cy="1014184"/>
          </a:xfrm>
        </p:spPr>
        <p:txBody>
          <a:bodyPr vert="horz" lIns="91440" tIns="45720" rIns="91440" bIns="45720" rtlCol="0" anchor="ctr">
            <a:normAutofit fontScale="90000"/>
          </a:bodyPr>
          <a:lstStyle/>
          <a:p>
            <a:r>
              <a:rPr lang="en-US" dirty="0"/>
              <a:t>Revenue composites</a:t>
            </a:r>
            <a:br>
              <a:rPr lang="en-US" dirty="0"/>
            </a:br>
            <a:r>
              <a:rPr lang="en-US" dirty="0"/>
              <a:t>Spread per Sales Method</a:t>
            </a:r>
          </a:p>
        </p:txBody>
      </p:sp>
      <p:sp>
        <p:nvSpPr>
          <p:cNvPr id="18"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F1F0AA9-0CE3-FFBF-FDCF-7057C59977B9}"/>
              </a:ext>
            </a:extLst>
          </p:cNvPr>
          <p:cNvSpPr>
            <a:spLocks noGrp="1"/>
          </p:cNvSpPr>
          <p:nvPr>
            <p:ph sz="half" idx="2"/>
          </p:nvPr>
        </p:nvSpPr>
        <p:spPr>
          <a:xfrm>
            <a:off x="4002710" y="571098"/>
            <a:ext cx="8078874" cy="2388908"/>
          </a:xfrm>
        </p:spPr>
        <p:txBody>
          <a:bodyPr vert="horz" lIns="91440" tIns="45720" rIns="91440" bIns="45720" rtlCol="0" anchor="ctr">
            <a:normAutofit fontScale="92500" lnSpcReduction="10000"/>
          </a:bodyPr>
          <a:lstStyle/>
          <a:p>
            <a:r>
              <a:rPr lang="en-US" b="1" dirty="0"/>
              <a:t>'Call' method has the potential for higher individual sales</a:t>
            </a:r>
            <a:r>
              <a:rPr lang="en-US" dirty="0"/>
              <a:t> and has the lowest median price point, indicating that the </a:t>
            </a:r>
            <a:r>
              <a:rPr lang="en-US" b="1" dirty="0"/>
              <a:t>items sold through calls tend to be on the more affordable side</a:t>
            </a:r>
            <a:r>
              <a:rPr lang="en-US" dirty="0"/>
              <a:t>.</a:t>
            </a:r>
          </a:p>
          <a:p>
            <a:r>
              <a:rPr lang="en-US" b="1" dirty="0"/>
              <a:t>'Email + Call'</a:t>
            </a:r>
            <a:r>
              <a:rPr lang="en-US" dirty="0"/>
              <a:t> leads to a bigger number of items sold but </a:t>
            </a:r>
            <a:r>
              <a:rPr lang="en-US" b="1" dirty="0"/>
              <a:t>introduces a great variability</a:t>
            </a:r>
            <a:r>
              <a:rPr lang="en-US" dirty="0"/>
              <a:t> and </a:t>
            </a:r>
            <a:r>
              <a:rPr lang="en-US" b="1" dirty="0"/>
              <a:t>can command higher prices for items sold.</a:t>
            </a:r>
            <a:endParaRPr lang="en-US" dirty="0"/>
          </a:p>
          <a:p>
            <a:r>
              <a:rPr lang="en-US" b="1" dirty="0"/>
              <a:t>'Email' method</a:t>
            </a:r>
            <a:r>
              <a:rPr lang="en-US" dirty="0"/>
              <a:t>, while not reaching the high numbers seen in the 'Email + Call' method, </a:t>
            </a:r>
            <a:r>
              <a:rPr lang="en-US" b="1" dirty="0"/>
              <a:t>shows steadiness in sales volume</a:t>
            </a:r>
            <a:r>
              <a:rPr lang="en-US" dirty="0"/>
              <a:t> and suggests a </a:t>
            </a:r>
            <a:r>
              <a:rPr lang="en-US" b="1" dirty="0"/>
              <a:t>moderate pricing strategy</a:t>
            </a:r>
            <a:r>
              <a:rPr lang="en-US" dirty="0"/>
              <a:t>.</a:t>
            </a:r>
          </a:p>
        </p:txBody>
      </p:sp>
      <p:pic>
        <p:nvPicPr>
          <p:cNvPr id="7170" name="Picture 2">
            <a:extLst>
              <a:ext uri="{FF2B5EF4-FFF2-40B4-BE49-F238E27FC236}">
                <a16:creationId xmlns:a16="http://schemas.microsoft.com/office/drawing/2014/main" id="{E45F07B6-2D71-E48F-7693-03645A2C55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633"/>
          <a:stretch/>
        </p:blipFill>
        <p:spPr bwMode="auto">
          <a:xfrm>
            <a:off x="327974" y="2978907"/>
            <a:ext cx="5304093" cy="275939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A49A144-526D-D13F-721D-05763194DB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951"/>
          <a:stretch/>
        </p:blipFill>
        <p:spPr bwMode="auto">
          <a:xfrm>
            <a:off x="5632067" y="2960006"/>
            <a:ext cx="5065312" cy="271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7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C3524-96DD-5714-07E1-C0CB3654467D}"/>
              </a:ext>
            </a:extLst>
          </p:cNvPr>
          <p:cNvSpPr>
            <a:spLocks noGrp="1"/>
          </p:cNvSpPr>
          <p:nvPr>
            <p:ph type="title"/>
          </p:nvPr>
        </p:nvSpPr>
        <p:spPr>
          <a:xfrm>
            <a:off x="446533" y="616715"/>
            <a:ext cx="3568661" cy="1014184"/>
          </a:xfrm>
        </p:spPr>
        <p:txBody>
          <a:bodyPr vert="horz" lIns="91440" tIns="45720" rIns="91440" bIns="45720" rtlCol="0" anchor="ctr">
            <a:normAutofit/>
          </a:bodyPr>
          <a:lstStyle/>
          <a:p>
            <a:r>
              <a:rPr lang="en-US" dirty="0"/>
              <a:t>Revenue Spread per Sales Method</a:t>
            </a:r>
          </a:p>
        </p:txBody>
      </p:sp>
      <p:sp>
        <p:nvSpPr>
          <p:cNvPr id="18"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F1F0AA9-0CE3-FFBF-FDCF-7057C59977B9}"/>
              </a:ext>
            </a:extLst>
          </p:cNvPr>
          <p:cNvSpPr>
            <a:spLocks noGrp="1"/>
          </p:cNvSpPr>
          <p:nvPr>
            <p:ph sz="half" idx="2"/>
          </p:nvPr>
        </p:nvSpPr>
        <p:spPr>
          <a:xfrm>
            <a:off x="8568096" y="1123807"/>
            <a:ext cx="3392709" cy="3242005"/>
          </a:xfrm>
        </p:spPr>
        <p:txBody>
          <a:bodyPr vert="horz" lIns="91440" tIns="45720" rIns="91440" bIns="45720" rtlCol="0" anchor="ctr">
            <a:normAutofit/>
          </a:bodyPr>
          <a:lstStyle/>
          <a:p>
            <a:pPr marL="0" indent="0">
              <a:buNone/>
            </a:pPr>
            <a:r>
              <a:rPr lang="en-US" dirty="0"/>
              <a:t>Revenue distribution per sales method histogram underlines a pattern that echoes through the previous findings. </a:t>
            </a:r>
          </a:p>
          <a:p>
            <a:pPr marL="0" indent="0">
              <a:buNone/>
            </a:pPr>
            <a:r>
              <a:rPr lang="en-US" dirty="0"/>
              <a:t>We see the multimodal nature of revenue distribution, indicating the existence of common sales amounts that resonate across sales methods.</a:t>
            </a:r>
          </a:p>
        </p:txBody>
      </p:sp>
      <p:pic>
        <p:nvPicPr>
          <p:cNvPr id="8194" name="Picture 2">
            <a:extLst>
              <a:ext uri="{FF2B5EF4-FFF2-40B4-BE49-F238E27FC236}">
                <a16:creationId xmlns:a16="http://schemas.microsoft.com/office/drawing/2014/main" id="{6204874F-315A-4BDB-2F5C-D17A0F61D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33" y="1695417"/>
            <a:ext cx="7890369" cy="499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8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C3524-96DD-5714-07E1-C0CB3654467D}"/>
              </a:ext>
            </a:extLst>
          </p:cNvPr>
          <p:cNvSpPr>
            <a:spLocks noGrp="1"/>
          </p:cNvSpPr>
          <p:nvPr>
            <p:ph type="title"/>
          </p:nvPr>
        </p:nvSpPr>
        <p:spPr>
          <a:xfrm>
            <a:off x="336119" y="548640"/>
            <a:ext cx="3795296" cy="1473854"/>
          </a:xfrm>
        </p:spPr>
        <p:txBody>
          <a:bodyPr vert="horz" lIns="91440" tIns="45720" rIns="91440" bIns="45720" rtlCol="0" anchor="ctr">
            <a:normAutofit fontScale="90000"/>
          </a:bodyPr>
          <a:lstStyle/>
          <a:p>
            <a:r>
              <a:rPr lang="en-US" dirty="0"/>
              <a:t>Revenue distribution per Sales Method</a:t>
            </a:r>
            <a:br>
              <a:rPr lang="en-US" dirty="0"/>
            </a:br>
            <a:r>
              <a:rPr lang="en-US" dirty="0"/>
              <a:t>Hypothesis</a:t>
            </a:r>
          </a:p>
        </p:txBody>
      </p:sp>
      <p:sp>
        <p:nvSpPr>
          <p:cNvPr id="18"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F1F0AA9-0CE3-FFBF-FDCF-7057C59977B9}"/>
              </a:ext>
            </a:extLst>
          </p:cNvPr>
          <p:cNvSpPr>
            <a:spLocks noGrp="1"/>
          </p:cNvSpPr>
          <p:nvPr>
            <p:ph sz="half" idx="2"/>
          </p:nvPr>
        </p:nvSpPr>
        <p:spPr>
          <a:xfrm>
            <a:off x="4002710" y="571098"/>
            <a:ext cx="8078874" cy="2388908"/>
          </a:xfrm>
        </p:spPr>
        <p:txBody>
          <a:bodyPr vert="horz" lIns="91440" tIns="45720" rIns="91440" bIns="45720" rtlCol="0" anchor="ctr">
            <a:normAutofit fontScale="92500" lnSpcReduction="10000"/>
          </a:bodyPr>
          <a:lstStyle/>
          <a:p>
            <a:pPr marL="0" indent="0">
              <a:buNone/>
            </a:pPr>
            <a:r>
              <a:rPr lang="en-US" i="0" dirty="0">
                <a:solidFill>
                  <a:srgbClr val="05192D"/>
                </a:solidFill>
                <a:effectLst/>
                <a:latin typeface="Studio-Feixen-Sans"/>
              </a:rPr>
              <a:t>Do specific sales strategies correlate with various "Customers' Average Spend per Product" Categories (do they draw sales of differently priced items)?</a:t>
            </a:r>
          </a:p>
          <a:p>
            <a:pPr marL="324000" lvl="1" indent="0">
              <a:buNone/>
            </a:pPr>
            <a:r>
              <a:rPr lang="en-US" b="1" dirty="0">
                <a:solidFill>
                  <a:srgbClr val="05192D"/>
                </a:solidFill>
                <a:latin typeface="Studio-Feixen-Sans"/>
              </a:rPr>
              <a:t>Does the distribution of revenue according to sales methods align with the distribution of revenue across different average price categories?</a:t>
            </a:r>
          </a:p>
          <a:p>
            <a:pPr marL="0" indent="0">
              <a:buNone/>
            </a:pPr>
            <a:r>
              <a:rPr lang="en-US" b="1" dirty="0">
                <a:solidFill>
                  <a:srgbClr val="05192D"/>
                </a:solidFill>
                <a:latin typeface="Sitka Display Semibold" pitchFamily="2" charset="0"/>
              </a:rPr>
              <a:t>H</a:t>
            </a:r>
            <a:r>
              <a:rPr lang="en-US" b="1" baseline="-25000" dirty="0">
                <a:solidFill>
                  <a:srgbClr val="05192D"/>
                </a:solidFill>
                <a:latin typeface="Sitka Display Semibold" pitchFamily="2" charset="0"/>
              </a:rPr>
              <a:t>0</a:t>
            </a:r>
            <a:r>
              <a:rPr lang="en-US" b="1" dirty="0">
                <a:solidFill>
                  <a:srgbClr val="05192D"/>
                </a:solidFill>
                <a:latin typeface="Studio-Feixen-Sans"/>
              </a:rPr>
              <a:t> : The distribution of revenue across sales methods is independent of the average price category of the items sold.</a:t>
            </a:r>
          </a:p>
          <a:p>
            <a:pPr marL="0" indent="0">
              <a:buNone/>
            </a:pPr>
            <a:r>
              <a:rPr lang="en-US" b="1" dirty="0">
                <a:solidFill>
                  <a:srgbClr val="05192D"/>
                </a:solidFill>
                <a:latin typeface="Sitka Display" pitchFamily="2" charset="0"/>
              </a:rPr>
              <a:t>H</a:t>
            </a:r>
            <a:r>
              <a:rPr lang="en-US" b="1" baseline="-25000" dirty="0">
                <a:solidFill>
                  <a:srgbClr val="05192D"/>
                </a:solidFill>
                <a:latin typeface="Sitka Display" pitchFamily="2" charset="0"/>
              </a:rPr>
              <a:t>A</a:t>
            </a:r>
            <a:r>
              <a:rPr lang="en-US" b="1" dirty="0">
                <a:solidFill>
                  <a:srgbClr val="05192D"/>
                </a:solidFill>
                <a:latin typeface="Studio-Feixen-Sans"/>
              </a:rPr>
              <a:t> : The revenue distribution across sales methods varies with the average price category of items sold.</a:t>
            </a:r>
          </a:p>
        </p:txBody>
      </p:sp>
      <p:pic>
        <p:nvPicPr>
          <p:cNvPr id="5126" name="Picture 6">
            <a:extLst>
              <a:ext uri="{FF2B5EF4-FFF2-40B4-BE49-F238E27FC236}">
                <a16:creationId xmlns:a16="http://schemas.microsoft.com/office/drawing/2014/main" id="{1FCC4E81-75A2-DD95-EDC1-E7DF0B8874DA}"/>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432896" y="3113233"/>
            <a:ext cx="5423457" cy="35744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1D1CDE4-FB9C-62C6-CFC6-F393C0423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33" y="3113233"/>
            <a:ext cx="5649467" cy="35744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E9654040-E9D5-1785-F4C5-73B4B180F680}"/>
              </a:ext>
            </a:extLst>
          </p:cNvPr>
          <p:cNvCxnSpPr/>
          <p:nvPr/>
        </p:nvCxnSpPr>
        <p:spPr>
          <a:xfrm>
            <a:off x="3406391" y="3346101"/>
            <a:ext cx="16479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948E11-62EB-C357-4CD1-E7E28AEB7E14}"/>
              </a:ext>
            </a:extLst>
          </p:cNvPr>
          <p:cNvCxnSpPr>
            <a:cxnSpLocks/>
          </p:cNvCxnSpPr>
          <p:nvPr/>
        </p:nvCxnSpPr>
        <p:spPr>
          <a:xfrm>
            <a:off x="9246158" y="3347775"/>
            <a:ext cx="18673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A6445E-0030-9CBC-7EF7-E0415C06CD16}"/>
              </a:ext>
            </a:extLst>
          </p:cNvPr>
          <p:cNvSpPr txBox="1"/>
          <p:nvPr/>
        </p:nvSpPr>
        <p:spPr>
          <a:xfrm>
            <a:off x="446533" y="2255362"/>
            <a:ext cx="3494350" cy="369332"/>
          </a:xfrm>
          <a:prstGeom prst="rect">
            <a:avLst/>
          </a:prstGeom>
          <a:noFill/>
        </p:spPr>
        <p:txBody>
          <a:bodyPr wrap="square">
            <a:spAutoFit/>
          </a:bodyPr>
          <a:lstStyle/>
          <a:p>
            <a:r>
              <a:rPr lang="en-US" dirty="0"/>
              <a:t>Considering a 5% significance level</a:t>
            </a:r>
          </a:p>
        </p:txBody>
      </p:sp>
    </p:spTree>
    <p:extLst>
      <p:ext uri="{BB962C8B-B14F-4D97-AF65-F5344CB8AC3E}">
        <p14:creationId xmlns:p14="http://schemas.microsoft.com/office/powerpoint/2010/main" val="3166816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fade">
                                      <p:cBhvr>
                                        <p:cTn id="7" dur="25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F1F0AA9-0CE3-FFBF-FDCF-7057C59977B9}"/>
              </a:ext>
            </a:extLst>
          </p:cNvPr>
          <p:cNvSpPr>
            <a:spLocks noGrp="1"/>
          </p:cNvSpPr>
          <p:nvPr>
            <p:ph sz="half" idx="2"/>
          </p:nvPr>
        </p:nvSpPr>
        <p:spPr>
          <a:xfrm>
            <a:off x="4002708" y="571098"/>
            <a:ext cx="8078875" cy="2126648"/>
          </a:xfrm>
        </p:spPr>
        <p:txBody>
          <a:bodyPr vert="horz" lIns="91440" tIns="45720" rIns="91440" bIns="45720" rtlCol="0" anchor="ctr">
            <a:normAutofit fontScale="85000" lnSpcReduction="20000"/>
          </a:bodyPr>
          <a:lstStyle/>
          <a:p>
            <a:r>
              <a:rPr lang="en-US" sz="1800" dirty="0">
                <a:solidFill>
                  <a:srgbClr val="000000"/>
                </a:solidFill>
                <a:effectLst/>
                <a:latin typeface="Helvetica" panose="020B0604020202020204" pitchFamily="34" charset="0"/>
                <a:ea typeface="Times New Roman" panose="02020603050405020304" pitchFamily="18" charset="0"/>
              </a:rPr>
              <a:t>Revenue distribution within each sales method reveals skewness. Test for equality of variances across the different sales methods indicates a significant difference in variances.</a:t>
            </a:r>
          </a:p>
          <a:p>
            <a:r>
              <a:rPr lang="en-US" sz="1800" dirty="0">
                <a:solidFill>
                  <a:srgbClr val="000000"/>
                </a:solidFill>
                <a:effectLst/>
                <a:latin typeface="Helvetica" panose="020B0604020202020204" pitchFamily="34" charset="0"/>
                <a:ea typeface="Times New Roman" panose="02020603050405020304" pitchFamily="18" charset="0"/>
              </a:rPr>
              <a:t>Given that both the normality and homogeneity of variance assumptions are violated, we can use the Kruskal-Wallis, which is a non-parametric "version of ANOVA“ test.</a:t>
            </a:r>
          </a:p>
          <a:p>
            <a:r>
              <a:rPr lang="en-US" sz="1800" dirty="0">
                <a:solidFill>
                  <a:srgbClr val="000000"/>
                </a:solidFill>
                <a:effectLst/>
                <a:latin typeface="Helvetica" panose="020B0604020202020204" pitchFamily="34" charset="0"/>
                <a:ea typeface="Times New Roman" panose="02020603050405020304" pitchFamily="18" charset="0"/>
              </a:rPr>
              <a:t>The Kruskal-Wallis results show a significant difference in revenue distributions across the different sales methods, with a p-value much less than the 0.05 threshold. </a:t>
            </a:r>
          </a:p>
          <a:p>
            <a:r>
              <a:rPr lang="en-US" sz="1800" dirty="0">
                <a:solidFill>
                  <a:srgbClr val="000000"/>
                </a:solidFill>
                <a:effectLst/>
                <a:latin typeface="Helvetica" panose="020B0604020202020204" pitchFamily="34" charset="0"/>
                <a:ea typeface="Times New Roman" panose="02020603050405020304" pitchFamily="18" charset="0"/>
              </a:rPr>
              <a:t>This suggests that </a:t>
            </a:r>
            <a:r>
              <a:rPr lang="en-US" sz="1800" b="1" dirty="0">
                <a:solidFill>
                  <a:srgbClr val="000000"/>
                </a:solidFill>
                <a:effectLst/>
                <a:latin typeface="Helvetica" panose="020B0604020202020204" pitchFamily="34" charset="0"/>
                <a:ea typeface="Times New Roman" panose="02020603050405020304" pitchFamily="18" charset="0"/>
              </a:rPr>
              <a:t>at least one sales method's revenue distribution is significantly different from the others.</a:t>
            </a:r>
            <a:endParaRPr lang="en-US" sz="1800" dirty="0">
              <a:effectLst/>
              <a:latin typeface="Times New Roman" panose="02020603050405020304" pitchFamily="18" charset="0"/>
              <a:ea typeface="Times New Roman" panose="02020603050405020304" pitchFamily="18" charset="0"/>
            </a:endParaRPr>
          </a:p>
        </p:txBody>
      </p:sp>
      <p:pic>
        <p:nvPicPr>
          <p:cNvPr id="3" name="Picture 2" descr="A diagram of a graph&#10;&#10;Description automatically generated with medium confidence">
            <a:extLst>
              <a:ext uri="{FF2B5EF4-FFF2-40B4-BE49-F238E27FC236}">
                <a16:creationId xmlns:a16="http://schemas.microsoft.com/office/drawing/2014/main" id="{96640117-9B4E-A1DA-23BE-290FE1B102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587" y="2701303"/>
            <a:ext cx="8078874" cy="3992893"/>
          </a:xfrm>
          <a:prstGeom prst="rect">
            <a:avLst/>
          </a:prstGeom>
          <a:noFill/>
          <a:ln>
            <a:noFill/>
          </a:ln>
        </p:spPr>
      </p:pic>
      <p:sp>
        <p:nvSpPr>
          <p:cNvPr id="8" name="TextBox 7">
            <a:extLst>
              <a:ext uri="{FF2B5EF4-FFF2-40B4-BE49-F238E27FC236}">
                <a16:creationId xmlns:a16="http://schemas.microsoft.com/office/drawing/2014/main" id="{3AEFEEC0-E1AE-4701-7A88-9BAF3B86123D}"/>
              </a:ext>
            </a:extLst>
          </p:cNvPr>
          <p:cNvSpPr txBox="1"/>
          <p:nvPr/>
        </p:nvSpPr>
        <p:spPr>
          <a:xfrm>
            <a:off x="8460711" y="3513924"/>
            <a:ext cx="3620872" cy="1292662"/>
          </a:xfrm>
          <a:prstGeom prst="rect">
            <a:avLst/>
          </a:prstGeom>
          <a:noFill/>
        </p:spPr>
        <p:txBody>
          <a:bodyPr wrap="square">
            <a:spAutoFit/>
          </a:bodyPr>
          <a:lstStyle/>
          <a:p>
            <a:r>
              <a:rPr lang="en-US" sz="1500" dirty="0" err="1">
                <a:solidFill>
                  <a:srgbClr val="000000"/>
                </a:solidFill>
                <a:latin typeface="Helvetica" panose="020B0604020202020204" pitchFamily="34" charset="0"/>
              </a:rPr>
              <a:t>Levene's</a:t>
            </a:r>
            <a:r>
              <a:rPr lang="en-US" sz="1500" dirty="0">
                <a:solidFill>
                  <a:srgbClr val="000000"/>
                </a:solidFill>
                <a:latin typeface="Helvetica" panose="020B0604020202020204" pitchFamily="34" charset="0"/>
              </a:rPr>
              <a:t> Test for equality </a:t>
            </a:r>
          </a:p>
          <a:p>
            <a:r>
              <a:rPr lang="en-US" sz="1500" dirty="0">
                <a:solidFill>
                  <a:srgbClr val="000000"/>
                </a:solidFill>
                <a:latin typeface="Helvetica" panose="020B0604020202020204" pitchFamily="34" charset="0"/>
              </a:rPr>
              <a:t>of variances results:</a:t>
            </a:r>
          </a:p>
          <a:p>
            <a:endParaRPr lang="en-US" dirty="0"/>
          </a:p>
          <a:p>
            <a:pPr marL="285750" indent="-285750">
              <a:buFont typeface="Arial" panose="020B0604020202020204" pitchFamily="34" charset="0"/>
              <a:buChar char="•"/>
            </a:pPr>
            <a:r>
              <a:rPr lang="en-US" sz="1500" dirty="0">
                <a:solidFill>
                  <a:srgbClr val="000000"/>
                </a:solidFill>
                <a:latin typeface="Helvetica" panose="020B0604020202020204" pitchFamily="34" charset="0"/>
              </a:rPr>
              <a:t>statistic=1390.058629087539, </a:t>
            </a:r>
          </a:p>
          <a:p>
            <a:pPr marL="285750" indent="-285750">
              <a:buFont typeface="Arial" panose="020B0604020202020204" pitchFamily="34" charset="0"/>
              <a:buChar char="•"/>
            </a:pPr>
            <a:r>
              <a:rPr lang="en-US" sz="1500" dirty="0" err="1">
                <a:solidFill>
                  <a:srgbClr val="000000"/>
                </a:solidFill>
                <a:latin typeface="Helvetica" panose="020B0604020202020204" pitchFamily="34" charset="0"/>
              </a:rPr>
              <a:t>pvalue</a:t>
            </a:r>
            <a:r>
              <a:rPr lang="en-US" sz="1500" dirty="0">
                <a:solidFill>
                  <a:srgbClr val="000000"/>
                </a:solidFill>
                <a:latin typeface="Helvetica" panose="020B0604020202020204" pitchFamily="34" charset="0"/>
              </a:rPr>
              <a:t>=0.0</a:t>
            </a:r>
          </a:p>
        </p:txBody>
      </p:sp>
      <p:sp>
        <p:nvSpPr>
          <p:cNvPr id="7" name="TextBox 6">
            <a:extLst>
              <a:ext uri="{FF2B5EF4-FFF2-40B4-BE49-F238E27FC236}">
                <a16:creationId xmlns:a16="http://schemas.microsoft.com/office/drawing/2014/main" id="{6F2A014F-A12D-C27A-BA29-0778EA20EEBE}"/>
              </a:ext>
            </a:extLst>
          </p:cNvPr>
          <p:cNvSpPr txBox="1"/>
          <p:nvPr/>
        </p:nvSpPr>
        <p:spPr>
          <a:xfrm>
            <a:off x="8460711" y="5114932"/>
            <a:ext cx="3620872" cy="1015663"/>
          </a:xfrm>
          <a:prstGeom prst="rect">
            <a:avLst/>
          </a:prstGeom>
          <a:noFill/>
        </p:spPr>
        <p:txBody>
          <a:bodyPr wrap="square">
            <a:spAutoFit/>
          </a:bodyPr>
          <a:lstStyle>
            <a:defPPr>
              <a:defRPr lang="en-US"/>
            </a:defPPr>
            <a:lvl1pPr>
              <a:defRPr sz="1500">
                <a:solidFill>
                  <a:srgbClr val="000000"/>
                </a:solidFill>
                <a:latin typeface="Helvetica" panose="020B0604020202020204" pitchFamily="34" charset="0"/>
              </a:defRPr>
            </a:lvl1pPr>
          </a:lstStyle>
          <a:p>
            <a:r>
              <a:rPr lang="en-US" dirty="0"/>
              <a:t>Kruskal-Wallis H-test results: </a:t>
            </a:r>
          </a:p>
          <a:p>
            <a:endParaRPr lang="en-US" dirty="0"/>
          </a:p>
          <a:p>
            <a:pPr marL="285750" indent="-285750">
              <a:buFont typeface="Arial" panose="020B0604020202020204" pitchFamily="34" charset="0"/>
              <a:buChar char="•"/>
            </a:pPr>
            <a:r>
              <a:rPr lang="en-US" dirty="0"/>
              <a:t>statistic=12523.25385046208, </a:t>
            </a:r>
          </a:p>
          <a:p>
            <a:pPr marL="285750" indent="-285750">
              <a:buFont typeface="Arial" panose="020B0604020202020204" pitchFamily="34" charset="0"/>
              <a:buChar char="•"/>
            </a:pPr>
            <a:r>
              <a:rPr lang="en-US" dirty="0" err="1"/>
              <a:t>pvalue</a:t>
            </a:r>
            <a:r>
              <a:rPr lang="en-US" dirty="0"/>
              <a:t>=0.0</a:t>
            </a:r>
          </a:p>
        </p:txBody>
      </p:sp>
      <p:sp>
        <p:nvSpPr>
          <p:cNvPr id="11" name="TextBox 10">
            <a:extLst>
              <a:ext uri="{FF2B5EF4-FFF2-40B4-BE49-F238E27FC236}">
                <a16:creationId xmlns:a16="http://schemas.microsoft.com/office/drawing/2014/main" id="{4B66272D-8B7F-FD4F-8441-86CED0A79351}"/>
              </a:ext>
            </a:extLst>
          </p:cNvPr>
          <p:cNvSpPr txBox="1"/>
          <p:nvPr/>
        </p:nvSpPr>
        <p:spPr>
          <a:xfrm>
            <a:off x="8459847" y="2934777"/>
            <a:ext cx="3494350" cy="369332"/>
          </a:xfrm>
          <a:prstGeom prst="rect">
            <a:avLst/>
          </a:prstGeom>
          <a:noFill/>
        </p:spPr>
        <p:txBody>
          <a:bodyPr wrap="square">
            <a:spAutoFit/>
          </a:bodyPr>
          <a:lstStyle/>
          <a:p>
            <a:r>
              <a:rPr lang="en-US" dirty="0"/>
              <a:t>Considering a 5% significance level</a:t>
            </a:r>
          </a:p>
        </p:txBody>
      </p:sp>
      <p:sp>
        <p:nvSpPr>
          <p:cNvPr id="17" name="Title 1">
            <a:extLst>
              <a:ext uri="{FF2B5EF4-FFF2-40B4-BE49-F238E27FC236}">
                <a16:creationId xmlns:a16="http://schemas.microsoft.com/office/drawing/2014/main" id="{F1A09B48-F854-77B9-2EBE-4447FD164070}"/>
              </a:ext>
            </a:extLst>
          </p:cNvPr>
          <p:cNvSpPr>
            <a:spLocks noGrp="1"/>
          </p:cNvSpPr>
          <p:nvPr>
            <p:ph type="title"/>
          </p:nvPr>
        </p:nvSpPr>
        <p:spPr>
          <a:xfrm>
            <a:off x="336119" y="548640"/>
            <a:ext cx="3795296" cy="1473854"/>
          </a:xfrm>
        </p:spPr>
        <p:txBody>
          <a:bodyPr vert="horz" lIns="91440" tIns="45720" rIns="91440" bIns="45720" rtlCol="0" anchor="ctr">
            <a:normAutofit fontScale="90000"/>
          </a:bodyPr>
          <a:lstStyle/>
          <a:p>
            <a:r>
              <a:rPr lang="en-US" dirty="0"/>
              <a:t>Revenue distribution per Sales Method</a:t>
            </a:r>
            <a:br>
              <a:rPr lang="en-US" dirty="0"/>
            </a:br>
            <a:r>
              <a:rPr lang="en-US" dirty="0"/>
              <a:t>Hypothesis Test</a:t>
            </a:r>
          </a:p>
        </p:txBody>
      </p:sp>
    </p:spTree>
    <p:extLst>
      <p:ext uri="{BB962C8B-B14F-4D97-AF65-F5344CB8AC3E}">
        <p14:creationId xmlns:p14="http://schemas.microsoft.com/office/powerpoint/2010/main" val="298384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descr="A screenshot of a graph&#10;&#10;Description automatically generated">
            <a:extLst>
              <a:ext uri="{FF2B5EF4-FFF2-40B4-BE49-F238E27FC236}">
                <a16:creationId xmlns:a16="http://schemas.microsoft.com/office/drawing/2014/main" id="{4564F246-5633-2910-B1DC-891E822A58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718" y="2716647"/>
            <a:ext cx="3585859" cy="2542202"/>
          </a:xfrm>
          <a:prstGeom prst="rect">
            <a:avLst/>
          </a:prstGeom>
          <a:noFill/>
          <a:ln>
            <a:noFill/>
          </a:ln>
        </p:spPr>
      </p:pic>
      <p:pic>
        <p:nvPicPr>
          <p:cNvPr id="13" name="Picture 12" descr="A screenshot of a graph&#10;&#10;Description automatically generated">
            <a:extLst>
              <a:ext uri="{FF2B5EF4-FFF2-40B4-BE49-F238E27FC236}">
                <a16:creationId xmlns:a16="http://schemas.microsoft.com/office/drawing/2014/main" id="{1C1AE2D1-D07D-552F-CBD5-CC5CF22AFBB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96820" y="2703465"/>
            <a:ext cx="5596987" cy="4005200"/>
          </a:xfrm>
          <a:prstGeom prst="rect">
            <a:avLst/>
          </a:prstGeom>
          <a:noFill/>
          <a:ln>
            <a:noFill/>
          </a:ln>
        </p:spPr>
      </p:pic>
      <p:sp>
        <p:nvSpPr>
          <p:cNvPr id="15" name="Content Placeholder 3">
            <a:extLst>
              <a:ext uri="{FF2B5EF4-FFF2-40B4-BE49-F238E27FC236}">
                <a16:creationId xmlns:a16="http://schemas.microsoft.com/office/drawing/2014/main" id="{87AC25EE-E31E-1F09-0A0F-1CA4FA6AE077}"/>
              </a:ext>
            </a:extLst>
          </p:cNvPr>
          <p:cNvSpPr txBox="1">
            <a:spLocks/>
          </p:cNvSpPr>
          <p:nvPr/>
        </p:nvSpPr>
        <p:spPr>
          <a:xfrm>
            <a:off x="4226382" y="622537"/>
            <a:ext cx="7839754" cy="2080928"/>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1200"/>
              </a:spcBef>
            </a:pPr>
            <a:r>
              <a:rPr lang="en-US" sz="1800" kern="0" dirty="0">
                <a:solidFill>
                  <a:srgbClr val="000000"/>
                </a:solidFill>
                <a:effectLst/>
                <a:latin typeface="Helvetica" panose="020B0604020202020204" pitchFamily="34" charset="0"/>
                <a:ea typeface="Times New Roman" panose="02020603050405020304" pitchFamily="18" charset="0"/>
              </a:rPr>
              <a:t>chi-squared statistic of approximately 29259.42 and a p-value of 0.0, </a:t>
            </a:r>
            <a:r>
              <a:rPr lang="en-US" sz="1800" b="1" kern="0" dirty="0">
                <a:solidFill>
                  <a:srgbClr val="000000"/>
                </a:solidFill>
                <a:effectLst/>
                <a:latin typeface="Helvetica" panose="020B0604020202020204" pitchFamily="34" charset="0"/>
                <a:ea typeface="Times New Roman" panose="02020603050405020304" pitchFamily="18" charset="0"/>
              </a:rPr>
              <a:t>indicating that there is a statistically significant association</a:t>
            </a:r>
            <a:r>
              <a:rPr lang="en-US" sz="1800" kern="0" dirty="0">
                <a:solidFill>
                  <a:srgbClr val="000000"/>
                </a:solidFill>
                <a:effectLst/>
                <a:latin typeface="Helvetica" panose="020B0604020202020204" pitchFamily="34" charset="0"/>
                <a:ea typeface="Times New Roman" panose="02020603050405020304" pitchFamily="18" charset="0"/>
              </a:rPr>
              <a:t> between the </a:t>
            </a:r>
            <a:r>
              <a:rPr lang="en-US" sz="1800" b="1" kern="0" dirty="0">
                <a:solidFill>
                  <a:srgbClr val="000000"/>
                </a:solidFill>
                <a:effectLst/>
                <a:latin typeface="Helvetica" panose="020B0604020202020204" pitchFamily="34" charset="0"/>
                <a:ea typeface="Times New Roman" panose="02020603050405020304" pitchFamily="18" charset="0"/>
              </a:rPr>
              <a:t>sales method and the average price category</a:t>
            </a:r>
            <a:r>
              <a:rPr lang="en-US" sz="1800" kern="0" dirty="0">
                <a:solidFill>
                  <a:srgbClr val="000000"/>
                </a:solidFill>
                <a:effectLst/>
                <a:latin typeface="Helvetica" panose="020B0604020202020204" pitchFamily="34" charset="0"/>
                <a:ea typeface="Times New Roman" panose="02020603050405020304" pitchFamily="18" charset="0"/>
              </a:rPr>
              <a:t>. </a:t>
            </a:r>
          </a:p>
          <a:p>
            <a:pPr>
              <a:spcBef>
                <a:spcPts val="1200"/>
              </a:spcBef>
            </a:pPr>
            <a:r>
              <a:rPr lang="en-US" sz="1800" kern="0" dirty="0">
                <a:solidFill>
                  <a:srgbClr val="000000"/>
                </a:solidFill>
                <a:effectLst/>
                <a:latin typeface="Helvetica" panose="020B0604020202020204" pitchFamily="34" charset="0"/>
                <a:ea typeface="Times New Roman" panose="02020603050405020304" pitchFamily="18" charset="0"/>
              </a:rPr>
              <a:t>In other words, different sales methods seem to attract sales of products at different price points, or vice versa, different average priced goods are associated with different sales approaches.</a:t>
            </a:r>
            <a:endParaRPr lang="en-US" dirty="0">
              <a:latin typeface="Times New Roman" panose="02020603050405020304" pitchFamily="18" charset="0"/>
              <a:ea typeface="Times New Roman" panose="02020603050405020304" pitchFamily="18" charset="0"/>
            </a:endParaRPr>
          </a:p>
        </p:txBody>
      </p:sp>
      <p:sp>
        <p:nvSpPr>
          <p:cNvPr id="21" name="Title 1">
            <a:extLst>
              <a:ext uri="{FF2B5EF4-FFF2-40B4-BE49-F238E27FC236}">
                <a16:creationId xmlns:a16="http://schemas.microsoft.com/office/drawing/2014/main" id="{EB15BC2C-7245-2ACC-AB73-C628EBC3B61B}"/>
              </a:ext>
            </a:extLst>
          </p:cNvPr>
          <p:cNvSpPr txBox="1">
            <a:spLocks/>
          </p:cNvSpPr>
          <p:nvPr/>
        </p:nvSpPr>
        <p:spPr>
          <a:xfrm>
            <a:off x="336119" y="548640"/>
            <a:ext cx="3795296" cy="1473854"/>
          </a:xfrm>
          <a:prstGeom prst="rect">
            <a:avLst/>
          </a:prstGeom>
        </p:spPr>
        <p:txBody>
          <a:bodyPr vert="horz" lIns="91440" tIns="45720" rIns="91440" bIns="45720" rtlCol="0" anchor="ctr">
            <a:normAutofit fontScale="9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Revenue distribution per Sales Method</a:t>
            </a:r>
            <a:br>
              <a:rPr lang="en-US" dirty="0"/>
            </a:br>
            <a:r>
              <a:rPr lang="en-US" dirty="0"/>
              <a:t>Hypothesis Test</a:t>
            </a:r>
          </a:p>
        </p:txBody>
      </p:sp>
      <p:sp>
        <p:nvSpPr>
          <p:cNvPr id="4" name="Content Placeholder 3">
            <a:extLst>
              <a:ext uri="{FF2B5EF4-FFF2-40B4-BE49-F238E27FC236}">
                <a16:creationId xmlns:a16="http://schemas.microsoft.com/office/drawing/2014/main" id="{3F1F0AA9-0CE3-FFBF-FDCF-7057C59977B9}"/>
              </a:ext>
            </a:extLst>
          </p:cNvPr>
          <p:cNvSpPr>
            <a:spLocks noGrp="1"/>
          </p:cNvSpPr>
          <p:nvPr>
            <p:ph sz="half" idx="2"/>
          </p:nvPr>
        </p:nvSpPr>
        <p:spPr>
          <a:xfrm>
            <a:off x="385810" y="1309552"/>
            <a:ext cx="3384325" cy="2126648"/>
          </a:xfrm>
        </p:spPr>
        <p:txBody>
          <a:bodyPr vert="horz" lIns="91440" tIns="45720" rIns="91440" bIns="45720" rtlCol="0" anchor="ctr">
            <a:normAutofit/>
          </a:bodyPr>
          <a:lstStyle/>
          <a:p>
            <a:pPr marL="0" indent="0" algn="ctr">
              <a:spcBef>
                <a:spcPts val="1200"/>
              </a:spcBef>
              <a:buNone/>
            </a:pPr>
            <a:r>
              <a:rPr lang="en-US" b="1" dirty="0">
                <a:solidFill>
                  <a:srgbClr val="000000"/>
                </a:solidFill>
                <a:latin typeface="Helvetica" panose="020B0604020202020204" pitchFamily="34" charset="0"/>
                <a:ea typeface="Times New Roman" panose="02020603050405020304" pitchFamily="18" charset="0"/>
              </a:rPr>
              <a:t>F</a:t>
            </a:r>
            <a:r>
              <a:rPr lang="en-US" sz="1800" b="1" dirty="0">
                <a:solidFill>
                  <a:srgbClr val="000000"/>
                </a:solidFill>
                <a:effectLst/>
                <a:latin typeface="Helvetica" panose="020B0604020202020204" pitchFamily="34" charset="0"/>
                <a:ea typeface="Times New Roman" panose="02020603050405020304" pitchFamily="18" charset="0"/>
              </a:rPr>
              <a:t>requencies if the two variables were independent: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815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graph with a line&#10;&#10;Description automatically generated">
            <a:extLst>
              <a:ext uri="{FF2B5EF4-FFF2-40B4-BE49-F238E27FC236}">
                <a16:creationId xmlns:a16="http://schemas.microsoft.com/office/drawing/2014/main" id="{59453A60-ED72-4776-B119-F377E0F9F04E}"/>
              </a:ext>
            </a:extLst>
          </p:cNvPr>
          <p:cNvPicPr>
            <a:picLocks noGrp="1" noChangeAspect="1"/>
          </p:cNvPicPr>
          <p:nvPr>
            <p:ph sz="half" idx="1"/>
          </p:nvPr>
        </p:nvPicPr>
        <p:blipFill>
          <a:blip r:embed="rId3"/>
          <a:stretch>
            <a:fillRect/>
          </a:stretch>
        </p:blipFill>
        <p:spPr>
          <a:xfrm>
            <a:off x="301451" y="1716021"/>
            <a:ext cx="5925706" cy="3718381"/>
          </a:xfrm>
          <a:prstGeom prst="rect">
            <a:avLst/>
          </a:prstGeom>
        </p:spPr>
      </p:pic>
      <p:sp>
        <p:nvSpPr>
          <p:cNvPr id="20" name="Rectangle 19">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5D58F25-85C9-E1DF-D91D-2D537E685517}"/>
              </a:ext>
            </a:extLst>
          </p:cNvPr>
          <p:cNvSpPr>
            <a:spLocks noGrp="1"/>
          </p:cNvSpPr>
          <p:nvPr>
            <p:ph type="title"/>
          </p:nvPr>
        </p:nvSpPr>
        <p:spPr>
          <a:xfrm>
            <a:off x="6873606" y="743331"/>
            <a:ext cx="4597758" cy="872997"/>
          </a:xfrm>
        </p:spPr>
        <p:txBody>
          <a:bodyPr vert="horz" lIns="91440" tIns="45720" rIns="91440" bIns="45720" rtlCol="0" anchor="b">
            <a:normAutofit fontScale="90000"/>
          </a:bodyPr>
          <a:lstStyle/>
          <a:p>
            <a:r>
              <a:rPr lang="en-US" dirty="0">
                <a:solidFill>
                  <a:srgbClr val="FFFFFF"/>
                </a:solidFill>
              </a:rPr>
              <a:t>Revenue over Time: Cumulative Revenue</a:t>
            </a:r>
          </a:p>
        </p:txBody>
      </p:sp>
      <p:sp>
        <p:nvSpPr>
          <p:cNvPr id="4" name="Content Placeholder 3">
            <a:extLst>
              <a:ext uri="{FF2B5EF4-FFF2-40B4-BE49-F238E27FC236}">
                <a16:creationId xmlns:a16="http://schemas.microsoft.com/office/drawing/2014/main" id="{C7A9749E-12A3-9AED-DA1B-8AE9E0CF8EBC}"/>
              </a:ext>
            </a:extLst>
          </p:cNvPr>
          <p:cNvSpPr>
            <a:spLocks noGrp="1"/>
          </p:cNvSpPr>
          <p:nvPr>
            <p:ph sz="half" idx="2"/>
          </p:nvPr>
        </p:nvSpPr>
        <p:spPr>
          <a:xfrm>
            <a:off x="6873606" y="1799334"/>
            <a:ext cx="4597758" cy="3793237"/>
          </a:xfrm>
        </p:spPr>
        <p:txBody>
          <a:bodyPr vert="horz" lIns="91440" tIns="45720" rIns="91440" bIns="45720" rtlCol="0" anchor="ctr">
            <a:normAutofit fontScale="92500" lnSpcReduction="10000"/>
          </a:bodyPr>
          <a:lstStyle/>
          <a:p>
            <a:pPr>
              <a:buClr>
                <a:schemeClr val="tx1"/>
              </a:buClr>
            </a:pPr>
            <a:r>
              <a:rPr lang="en-US" dirty="0">
                <a:solidFill>
                  <a:srgbClr val="FFFFFF"/>
                </a:solidFill>
              </a:rPr>
              <a:t>Email method shows consistent and steep increase in revenue over time and almost twice as much cumulative revenue as Email + Call </a:t>
            </a:r>
          </a:p>
          <a:p>
            <a:pPr lvl="1">
              <a:buClr>
                <a:schemeClr val="tx1"/>
              </a:buClr>
            </a:pPr>
            <a:r>
              <a:rPr lang="en-US" dirty="0">
                <a:solidFill>
                  <a:srgbClr val="FFFFFF"/>
                </a:solidFill>
              </a:rPr>
              <a:t>Suggests a strong uptake of the product from the first week and an effective sales method</a:t>
            </a:r>
          </a:p>
          <a:p>
            <a:pPr>
              <a:buClr>
                <a:schemeClr val="tx1"/>
              </a:buClr>
            </a:pPr>
            <a:r>
              <a:rPr lang="en-US" dirty="0">
                <a:solidFill>
                  <a:srgbClr val="FFFFFF"/>
                </a:solidFill>
              </a:rPr>
              <a:t>Email + Call method also demonstrates an upward trend but with a less steep slope compared to Email alone</a:t>
            </a:r>
          </a:p>
          <a:p>
            <a:pPr>
              <a:buClr>
                <a:schemeClr val="tx1"/>
              </a:buClr>
            </a:pPr>
            <a:r>
              <a:rPr lang="en-US" dirty="0">
                <a:solidFill>
                  <a:srgbClr val="FFFFFF"/>
                </a:solidFill>
              </a:rPr>
              <a:t>Call method shows the slowest growth in cumulative revenue</a:t>
            </a:r>
          </a:p>
          <a:p>
            <a:pPr lvl="1">
              <a:buClr>
                <a:schemeClr val="tx1"/>
              </a:buClr>
            </a:pPr>
            <a:r>
              <a:rPr lang="en-US" dirty="0">
                <a:solidFill>
                  <a:srgbClr val="FFFFFF"/>
                </a:solidFill>
              </a:rPr>
              <a:t>May build relationships or offer a more personal touch, but does not generate revenue as quickly as the other methods</a:t>
            </a:r>
          </a:p>
        </p:txBody>
      </p:sp>
    </p:spTree>
    <p:extLst>
      <p:ext uri="{BB962C8B-B14F-4D97-AF65-F5344CB8AC3E}">
        <p14:creationId xmlns:p14="http://schemas.microsoft.com/office/powerpoint/2010/main" val="263082601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graph of sales&#10;&#10;Description automatically generated">
            <a:extLst>
              <a:ext uri="{FF2B5EF4-FFF2-40B4-BE49-F238E27FC236}">
                <a16:creationId xmlns:a16="http://schemas.microsoft.com/office/drawing/2014/main" id="{409DC8B1-BAA2-4872-810B-88A0C880D973}"/>
              </a:ext>
            </a:extLst>
          </p:cNvPr>
          <p:cNvPicPr>
            <a:picLocks noGrp="1" noChangeAspect="1"/>
          </p:cNvPicPr>
          <p:nvPr>
            <p:ph sz="half" idx="1"/>
          </p:nvPr>
        </p:nvPicPr>
        <p:blipFill>
          <a:blip r:embed="rId3"/>
          <a:stretch>
            <a:fillRect/>
          </a:stretch>
        </p:blipFill>
        <p:spPr>
          <a:xfrm>
            <a:off x="595708" y="1668142"/>
            <a:ext cx="5476375" cy="3655480"/>
          </a:xfrm>
          <a:prstGeom prst="rect">
            <a:avLst/>
          </a:prstGeom>
        </p:spPr>
      </p:pic>
      <p:sp>
        <p:nvSpPr>
          <p:cNvPr id="20" name="Rectangle 19">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85711AC-7504-1C96-9A60-C43D33F43F40}"/>
              </a:ext>
            </a:extLst>
          </p:cNvPr>
          <p:cNvSpPr>
            <a:spLocks noGrp="1"/>
          </p:cNvSpPr>
          <p:nvPr>
            <p:ph type="title"/>
          </p:nvPr>
        </p:nvSpPr>
        <p:spPr>
          <a:xfrm>
            <a:off x="6873606" y="804626"/>
            <a:ext cx="4597758" cy="763470"/>
          </a:xfrm>
        </p:spPr>
        <p:txBody>
          <a:bodyPr vert="horz" lIns="91440" tIns="45720" rIns="91440" bIns="45720" rtlCol="0" anchor="b">
            <a:normAutofit fontScale="90000"/>
          </a:bodyPr>
          <a:lstStyle/>
          <a:p>
            <a:r>
              <a:rPr lang="en-US" sz="2600" dirty="0">
                <a:solidFill>
                  <a:srgbClr val="FFFFFF"/>
                </a:solidFill>
              </a:rPr>
              <a:t>Revenue over Time: </a:t>
            </a:r>
            <a:br>
              <a:rPr lang="en-US" sz="2600" dirty="0">
                <a:solidFill>
                  <a:srgbClr val="FFFFFF"/>
                </a:solidFill>
              </a:rPr>
            </a:br>
            <a:r>
              <a:rPr lang="en-US" sz="2600" dirty="0">
                <a:solidFill>
                  <a:srgbClr val="FFFFFF"/>
                </a:solidFill>
              </a:rPr>
              <a:t>Average Weekly Revenue</a:t>
            </a:r>
          </a:p>
        </p:txBody>
      </p:sp>
      <p:sp>
        <p:nvSpPr>
          <p:cNvPr id="4" name="Content Placeholder 3">
            <a:extLst>
              <a:ext uri="{FF2B5EF4-FFF2-40B4-BE49-F238E27FC236}">
                <a16:creationId xmlns:a16="http://schemas.microsoft.com/office/drawing/2014/main" id="{1014CB85-CAF5-1F28-B965-E044B0AC0048}"/>
              </a:ext>
            </a:extLst>
          </p:cNvPr>
          <p:cNvSpPr>
            <a:spLocks noGrp="1"/>
          </p:cNvSpPr>
          <p:nvPr>
            <p:ph sz="half" idx="2"/>
          </p:nvPr>
        </p:nvSpPr>
        <p:spPr>
          <a:xfrm>
            <a:off x="6792687" y="1938929"/>
            <a:ext cx="4884492" cy="3793237"/>
          </a:xfrm>
        </p:spPr>
        <p:txBody>
          <a:bodyPr vert="horz" lIns="91440" tIns="45720" rIns="91440" bIns="45720" rtlCol="0" anchor="ctr">
            <a:normAutofit fontScale="92500" lnSpcReduction="10000"/>
          </a:bodyPr>
          <a:lstStyle/>
          <a:p>
            <a:pPr>
              <a:lnSpc>
                <a:spcPct val="90000"/>
              </a:lnSpc>
              <a:buClr>
                <a:schemeClr val="tx1"/>
              </a:buClr>
            </a:pPr>
            <a:r>
              <a:rPr lang="en-US" sz="1700" dirty="0">
                <a:solidFill>
                  <a:srgbClr val="FFFFFF"/>
                </a:solidFill>
              </a:rPr>
              <a:t>Email + Call Method</a:t>
            </a:r>
          </a:p>
          <a:p>
            <a:pPr lvl="1">
              <a:lnSpc>
                <a:spcPct val="90000"/>
              </a:lnSpc>
              <a:buClr>
                <a:schemeClr val="tx1"/>
              </a:buClr>
            </a:pPr>
            <a:r>
              <a:rPr lang="en-US" sz="1700" dirty="0">
                <a:solidFill>
                  <a:srgbClr val="FFFFFF"/>
                </a:solidFill>
              </a:rPr>
              <a:t>Significant growth in </a:t>
            </a:r>
            <a:r>
              <a:rPr lang="en-US" sz="1700" b="1" dirty="0">
                <a:solidFill>
                  <a:srgbClr val="FFFFFF"/>
                </a:solidFill>
              </a:rPr>
              <a:t>average revenue per sale</a:t>
            </a:r>
          </a:p>
          <a:p>
            <a:pPr lvl="1">
              <a:lnSpc>
                <a:spcPct val="90000"/>
              </a:lnSpc>
              <a:buClr>
                <a:schemeClr val="tx1"/>
              </a:buClr>
            </a:pPr>
            <a:r>
              <a:rPr lang="en-US" sz="1700" dirty="0">
                <a:solidFill>
                  <a:srgbClr val="FFFFFF"/>
                </a:solidFill>
              </a:rPr>
              <a:t>Combination of email and call may encourage larger purchases</a:t>
            </a:r>
          </a:p>
          <a:p>
            <a:pPr>
              <a:lnSpc>
                <a:spcPct val="90000"/>
              </a:lnSpc>
              <a:buClr>
                <a:schemeClr val="tx1"/>
              </a:buClr>
            </a:pPr>
            <a:r>
              <a:rPr lang="en-US" sz="1700" dirty="0">
                <a:solidFill>
                  <a:srgbClr val="FFFFFF"/>
                </a:solidFill>
              </a:rPr>
              <a:t>Email Method</a:t>
            </a:r>
          </a:p>
          <a:p>
            <a:pPr lvl="1">
              <a:lnSpc>
                <a:spcPct val="90000"/>
              </a:lnSpc>
              <a:buClr>
                <a:schemeClr val="tx1"/>
              </a:buClr>
            </a:pPr>
            <a:r>
              <a:rPr lang="en-US" sz="1700" dirty="0">
                <a:solidFill>
                  <a:srgbClr val="FFFFFF"/>
                </a:solidFill>
              </a:rPr>
              <a:t>Steady average revenue</a:t>
            </a:r>
          </a:p>
          <a:p>
            <a:pPr lvl="1">
              <a:lnSpc>
                <a:spcPct val="90000"/>
              </a:lnSpc>
              <a:buClr>
                <a:schemeClr val="tx1"/>
              </a:buClr>
            </a:pPr>
            <a:r>
              <a:rPr lang="en-US" sz="1700" dirty="0">
                <a:solidFill>
                  <a:srgbClr val="FFFFFF"/>
                </a:solidFill>
              </a:rPr>
              <a:t>Consistent performance in average revenue per sale</a:t>
            </a:r>
          </a:p>
          <a:p>
            <a:pPr>
              <a:lnSpc>
                <a:spcPct val="90000"/>
              </a:lnSpc>
              <a:buClr>
                <a:schemeClr val="tx1"/>
              </a:buClr>
            </a:pPr>
            <a:r>
              <a:rPr lang="en-US" sz="1700" dirty="0">
                <a:solidFill>
                  <a:srgbClr val="FFFFFF"/>
                </a:solidFill>
              </a:rPr>
              <a:t>Call Method</a:t>
            </a:r>
          </a:p>
          <a:p>
            <a:pPr lvl="1">
              <a:lnSpc>
                <a:spcPct val="90000"/>
              </a:lnSpc>
              <a:buClr>
                <a:schemeClr val="tx1"/>
              </a:buClr>
            </a:pPr>
            <a:r>
              <a:rPr lang="en-US" sz="1700" dirty="0">
                <a:solidFill>
                  <a:srgbClr val="FFFFFF"/>
                </a:solidFill>
              </a:rPr>
              <a:t>Lowest average revenue</a:t>
            </a:r>
          </a:p>
          <a:p>
            <a:pPr lvl="1">
              <a:lnSpc>
                <a:spcPct val="90000"/>
              </a:lnSpc>
              <a:buClr>
                <a:schemeClr val="tx1"/>
              </a:buClr>
            </a:pPr>
            <a:r>
              <a:rPr lang="en-US" sz="1700" dirty="0">
                <a:solidFill>
                  <a:srgbClr val="FFFFFF"/>
                </a:solidFill>
              </a:rPr>
              <a:t>Slower cumulative revenue growth</a:t>
            </a:r>
          </a:p>
          <a:p>
            <a:pPr lvl="1">
              <a:lnSpc>
                <a:spcPct val="90000"/>
              </a:lnSpc>
              <a:buClr>
                <a:schemeClr val="tx1"/>
              </a:buClr>
            </a:pPr>
            <a:r>
              <a:rPr lang="en-US" sz="1700" dirty="0">
                <a:solidFill>
                  <a:srgbClr val="FFFFFF"/>
                </a:solidFill>
              </a:rPr>
              <a:t>Not be as effective in generating higher revenue per sale</a:t>
            </a:r>
          </a:p>
        </p:txBody>
      </p:sp>
    </p:spTree>
    <p:extLst>
      <p:ext uri="{BB962C8B-B14F-4D97-AF65-F5344CB8AC3E}">
        <p14:creationId xmlns:p14="http://schemas.microsoft.com/office/powerpoint/2010/main" val="129974133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090C64-6E19-047F-22BD-666B305BFE71}"/>
              </a:ext>
            </a:extLst>
          </p:cNvPr>
          <p:cNvSpPr txBox="1">
            <a:spLocks/>
          </p:cNvSpPr>
          <p:nvPr/>
        </p:nvSpPr>
        <p:spPr>
          <a:xfrm>
            <a:off x="515652" y="641368"/>
            <a:ext cx="3516058" cy="76347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400" b="0" kern="1200" cap="all">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Revenue over Time: </a:t>
            </a:r>
            <a:br>
              <a:rPr lang="en-US" sz="2600" dirty="0"/>
            </a:br>
            <a:r>
              <a:rPr lang="en-US" sz="2600" dirty="0"/>
              <a:t>Total Weekly Revenue</a:t>
            </a:r>
          </a:p>
        </p:txBody>
      </p:sp>
      <p:pic>
        <p:nvPicPr>
          <p:cNvPr id="12" name="Picture 11" descr="A graph showing a number of sales&#10;&#10;Description automatically generated">
            <a:extLst>
              <a:ext uri="{FF2B5EF4-FFF2-40B4-BE49-F238E27FC236}">
                <a16:creationId xmlns:a16="http://schemas.microsoft.com/office/drawing/2014/main" id="{72085FB1-0992-C209-AB20-E2A7A5B85B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4423" y="899069"/>
            <a:ext cx="7511738" cy="4322620"/>
          </a:xfrm>
          <a:prstGeom prst="rect">
            <a:avLst/>
          </a:prstGeom>
          <a:noFill/>
          <a:ln>
            <a:noFill/>
          </a:ln>
        </p:spPr>
      </p:pic>
      <p:sp>
        <p:nvSpPr>
          <p:cNvPr id="13" name="Content Placeholder 3">
            <a:extLst>
              <a:ext uri="{FF2B5EF4-FFF2-40B4-BE49-F238E27FC236}">
                <a16:creationId xmlns:a16="http://schemas.microsoft.com/office/drawing/2014/main" id="{D679C74E-2691-013E-14E9-F646538FA2F4}"/>
              </a:ext>
            </a:extLst>
          </p:cNvPr>
          <p:cNvSpPr txBox="1">
            <a:spLocks/>
          </p:cNvSpPr>
          <p:nvPr/>
        </p:nvSpPr>
        <p:spPr>
          <a:xfrm>
            <a:off x="378646" y="1397149"/>
            <a:ext cx="3841662" cy="5043844"/>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rgbClr val="FFFFFF"/>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pPr marL="285750" indent="-285750">
              <a:lnSpc>
                <a:spcPct val="90000"/>
              </a:lnSpc>
              <a:buClr>
                <a:schemeClr val="bg1"/>
              </a:buClr>
              <a:buFont typeface="Wingdings" panose="05000000000000000000" pitchFamily="2" charset="2"/>
              <a:buChar char="§"/>
            </a:pPr>
            <a:r>
              <a:rPr lang="en-US" sz="1700" b="1" dirty="0"/>
              <a:t>Email Method</a:t>
            </a:r>
          </a:p>
          <a:p>
            <a:pPr marL="360000" lvl="1" indent="-285750">
              <a:lnSpc>
                <a:spcPct val="90000"/>
              </a:lnSpc>
              <a:buClr>
                <a:schemeClr val="bg1"/>
              </a:buClr>
              <a:buFont typeface="Wingdings" panose="05000000000000000000" pitchFamily="2" charset="2"/>
              <a:buChar char="§"/>
            </a:pPr>
            <a:r>
              <a:rPr lang="en-US" sz="1700" dirty="0">
                <a:solidFill>
                  <a:srgbClr val="FFFFFF"/>
                </a:solidFill>
              </a:rPr>
              <a:t>Initially, accounts for the largest share of revenue</a:t>
            </a:r>
          </a:p>
          <a:p>
            <a:pPr marL="360000" lvl="1" indent="-285750">
              <a:buClr>
                <a:schemeClr val="bg1"/>
              </a:buClr>
              <a:buFont typeface="Wingdings" panose="05000000000000000000" pitchFamily="2" charset="2"/>
              <a:buChar char="§"/>
            </a:pPr>
            <a:r>
              <a:rPr lang="en-US" sz="1700" dirty="0">
                <a:solidFill>
                  <a:srgbClr val="FFFFFF"/>
                </a:solidFill>
              </a:rPr>
              <a:t>Notable increase in the fourth week (second email campaign)</a:t>
            </a:r>
          </a:p>
          <a:p>
            <a:pPr marL="360000" lvl="1" indent="-285750">
              <a:buClr>
                <a:schemeClr val="bg1"/>
              </a:buClr>
              <a:buFont typeface="Wingdings" panose="05000000000000000000" pitchFamily="2" charset="2"/>
              <a:buChar char="§"/>
            </a:pPr>
            <a:r>
              <a:rPr lang="en-US" sz="1700" dirty="0">
                <a:solidFill>
                  <a:srgbClr val="FFFFFF"/>
                </a:solidFill>
              </a:rPr>
              <a:t>growth decelerates towards the 5’th and 6’th weeks.</a:t>
            </a:r>
            <a:endParaRPr lang="en-US" sz="1700" dirty="0"/>
          </a:p>
          <a:p>
            <a:pPr marL="285750" indent="-285750">
              <a:lnSpc>
                <a:spcPct val="90000"/>
              </a:lnSpc>
              <a:buClr>
                <a:schemeClr val="bg1"/>
              </a:buClr>
              <a:buFont typeface="Wingdings" panose="05000000000000000000" pitchFamily="2" charset="2"/>
              <a:buChar char="§"/>
            </a:pPr>
            <a:r>
              <a:rPr lang="en-US" sz="1700" b="1" dirty="0"/>
              <a:t>Email + Call Method</a:t>
            </a:r>
          </a:p>
          <a:p>
            <a:pPr marL="360000" lvl="1" indent="-285750">
              <a:buClr>
                <a:schemeClr val="bg1"/>
              </a:buClr>
              <a:buFont typeface="Wingdings" panose="05000000000000000000" pitchFamily="2" charset="2"/>
              <a:buChar char="§"/>
            </a:pPr>
            <a:r>
              <a:rPr lang="en-US" sz="1700" dirty="0">
                <a:solidFill>
                  <a:srgbClr val="FFFFFF"/>
                </a:solidFill>
              </a:rPr>
              <a:t>Maintains a steady growth in revenue contribution</a:t>
            </a:r>
          </a:p>
          <a:p>
            <a:pPr marL="360000" lvl="1" indent="-285750">
              <a:buClr>
                <a:schemeClr val="bg1"/>
              </a:buClr>
              <a:buFont typeface="Wingdings" panose="05000000000000000000" pitchFamily="2" charset="2"/>
              <a:buChar char="§"/>
            </a:pPr>
            <a:r>
              <a:rPr lang="en-US" sz="1700" dirty="0">
                <a:solidFill>
                  <a:srgbClr val="FFFFFF"/>
                </a:solidFill>
              </a:rPr>
              <a:t>Overtaking 'Email' in the latter half of the period, from the 4’th week onwards</a:t>
            </a:r>
          </a:p>
          <a:p>
            <a:pPr marL="285750" indent="-285750">
              <a:lnSpc>
                <a:spcPct val="90000"/>
              </a:lnSpc>
              <a:buClr>
                <a:schemeClr val="bg1"/>
              </a:buClr>
              <a:buFont typeface="Wingdings" panose="05000000000000000000" pitchFamily="2" charset="2"/>
              <a:buChar char="§"/>
            </a:pPr>
            <a:r>
              <a:rPr lang="en-US" sz="1700" b="1" dirty="0"/>
              <a:t>Call Method</a:t>
            </a:r>
          </a:p>
          <a:p>
            <a:pPr marL="360000" lvl="1" indent="-285750">
              <a:buClr>
                <a:schemeClr val="bg1"/>
              </a:buClr>
              <a:buFont typeface="Wingdings" panose="05000000000000000000" pitchFamily="2" charset="2"/>
              <a:buChar char="§"/>
            </a:pPr>
            <a:r>
              <a:rPr lang="en-US" sz="1700" dirty="0">
                <a:solidFill>
                  <a:srgbClr val="FFFFFF"/>
                </a:solidFill>
              </a:rPr>
              <a:t>Contributing the least to cumulative revenue</a:t>
            </a:r>
          </a:p>
          <a:p>
            <a:pPr marL="360000" lvl="1" indent="-285750">
              <a:buClr>
                <a:schemeClr val="bg1"/>
              </a:buClr>
              <a:buFont typeface="Wingdings" panose="05000000000000000000" pitchFamily="2" charset="2"/>
              <a:buChar char="§"/>
            </a:pPr>
            <a:r>
              <a:rPr lang="en-US" sz="1700" dirty="0">
                <a:solidFill>
                  <a:srgbClr val="FFFFFF"/>
                </a:solidFill>
              </a:rPr>
              <a:t>maintains a consistent presence without significant fluctuations</a:t>
            </a:r>
          </a:p>
        </p:txBody>
      </p:sp>
    </p:spTree>
    <p:extLst>
      <p:ext uri="{BB962C8B-B14F-4D97-AF65-F5344CB8AC3E}">
        <p14:creationId xmlns:p14="http://schemas.microsoft.com/office/powerpoint/2010/main" val="863348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E63E33D-54D8-9347-F933-B142771557FC}"/>
              </a:ext>
            </a:extLst>
          </p:cNvPr>
          <p:cNvSpPr>
            <a:spLocks noGrp="1"/>
          </p:cNvSpPr>
          <p:nvPr>
            <p:ph type="title"/>
          </p:nvPr>
        </p:nvSpPr>
        <p:spPr>
          <a:xfrm>
            <a:off x="589143" y="631821"/>
            <a:ext cx="3409783" cy="875436"/>
          </a:xfrm>
        </p:spPr>
        <p:txBody>
          <a:bodyPr vert="horz" lIns="91440" tIns="45720" rIns="91440" bIns="45720" rtlCol="0" anchor="b">
            <a:normAutofit fontScale="90000"/>
          </a:bodyPr>
          <a:lstStyle/>
          <a:p>
            <a:r>
              <a:rPr lang="en-US" dirty="0">
                <a:solidFill>
                  <a:srgbClr val="FFFFFF"/>
                </a:solidFill>
              </a:rPr>
              <a:t>Recommended Sales Method</a:t>
            </a:r>
          </a:p>
        </p:txBody>
      </p:sp>
      <p:sp>
        <p:nvSpPr>
          <p:cNvPr id="4" name="Content Placeholder 3">
            <a:extLst>
              <a:ext uri="{FF2B5EF4-FFF2-40B4-BE49-F238E27FC236}">
                <a16:creationId xmlns:a16="http://schemas.microsoft.com/office/drawing/2014/main" id="{A53370CA-60FC-CB12-E053-C465730FE6C4}"/>
              </a:ext>
            </a:extLst>
          </p:cNvPr>
          <p:cNvSpPr>
            <a:spLocks noGrp="1"/>
          </p:cNvSpPr>
          <p:nvPr>
            <p:ph sz="half" idx="2"/>
          </p:nvPr>
        </p:nvSpPr>
        <p:spPr>
          <a:xfrm>
            <a:off x="446535" y="1507257"/>
            <a:ext cx="3703319" cy="4718922"/>
          </a:xfrm>
        </p:spPr>
        <p:txBody>
          <a:bodyPr vert="horz" lIns="91440" tIns="45720" rIns="91440" bIns="45720" rtlCol="0" anchor="ctr">
            <a:normAutofit lnSpcReduction="10000"/>
          </a:bodyPr>
          <a:lstStyle/>
          <a:p>
            <a:pPr>
              <a:lnSpc>
                <a:spcPct val="90000"/>
              </a:lnSpc>
            </a:pPr>
            <a:r>
              <a:rPr lang="en-US" sz="1400" b="1" dirty="0">
                <a:solidFill>
                  <a:srgbClr val="FFFFFF"/>
                </a:solidFill>
              </a:rPr>
              <a:t>Expensive price Category</a:t>
            </a:r>
            <a:r>
              <a:rPr lang="en-US" sz="1400" dirty="0">
                <a:solidFill>
                  <a:srgbClr val="FFFFFF"/>
                </a:solidFill>
              </a:rPr>
              <a:t>: 'Email + Call' method excels</a:t>
            </a:r>
          </a:p>
          <a:p>
            <a:pPr lvl="1">
              <a:lnSpc>
                <a:spcPct val="90000"/>
              </a:lnSpc>
            </a:pPr>
            <a:r>
              <a:rPr lang="en-US" sz="1400" dirty="0">
                <a:solidFill>
                  <a:srgbClr val="FFFFFF"/>
                </a:solidFill>
              </a:rPr>
              <a:t>Maximizes revenue from </a:t>
            </a:r>
            <a:r>
              <a:rPr lang="en-US" sz="1400" b="1" dirty="0">
                <a:solidFill>
                  <a:srgbClr val="FFFFFF"/>
                </a:solidFill>
              </a:rPr>
              <a:t>high-ticket items</a:t>
            </a:r>
          </a:p>
          <a:p>
            <a:pPr lvl="1">
              <a:lnSpc>
                <a:spcPct val="90000"/>
              </a:lnSpc>
            </a:pPr>
            <a:r>
              <a:rPr lang="en-US" sz="1400" dirty="0">
                <a:solidFill>
                  <a:srgbClr val="FFFFFF"/>
                </a:solidFill>
              </a:rPr>
              <a:t>Shows </a:t>
            </a:r>
            <a:r>
              <a:rPr lang="en-US" sz="1400" b="1" u="sng" dirty="0">
                <a:solidFill>
                  <a:srgbClr val="FFFFFF"/>
                </a:solidFill>
              </a:rPr>
              <a:t>potential for increased</a:t>
            </a:r>
            <a:r>
              <a:rPr lang="en-US" sz="1400" b="1" dirty="0">
                <a:solidFill>
                  <a:srgbClr val="FFFFFF"/>
                </a:solidFill>
              </a:rPr>
              <a:t> average revenue per week</a:t>
            </a:r>
          </a:p>
          <a:p>
            <a:pPr lvl="1">
              <a:lnSpc>
                <a:spcPct val="90000"/>
              </a:lnSpc>
            </a:pPr>
            <a:r>
              <a:rPr lang="en-US" sz="1400" dirty="0">
                <a:solidFill>
                  <a:srgbClr val="FFFFFF"/>
                </a:solidFill>
              </a:rPr>
              <a:t>Secures upwards of </a:t>
            </a:r>
            <a:r>
              <a:rPr lang="en-US" sz="1400" b="1" dirty="0">
                <a:solidFill>
                  <a:srgbClr val="FFFFFF"/>
                </a:solidFill>
              </a:rPr>
              <a:t>30% of total revenue</a:t>
            </a:r>
          </a:p>
          <a:p>
            <a:pPr>
              <a:lnSpc>
                <a:spcPct val="90000"/>
              </a:lnSpc>
            </a:pPr>
            <a:r>
              <a:rPr lang="en-US" sz="1400" b="1" dirty="0">
                <a:solidFill>
                  <a:srgbClr val="FFFFFF"/>
                </a:solidFill>
              </a:rPr>
              <a:t>Moderately priced goods</a:t>
            </a:r>
            <a:r>
              <a:rPr lang="en-US" sz="1400" dirty="0">
                <a:solidFill>
                  <a:srgbClr val="FFFFFF"/>
                </a:solidFill>
              </a:rPr>
              <a:t>: 'Email' approach outperforms others</a:t>
            </a:r>
          </a:p>
          <a:p>
            <a:pPr lvl="1">
              <a:lnSpc>
                <a:spcPct val="90000"/>
              </a:lnSpc>
            </a:pPr>
            <a:r>
              <a:rPr lang="en-US" sz="1400" dirty="0">
                <a:solidFill>
                  <a:srgbClr val="FFFFFF"/>
                </a:solidFill>
              </a:rPr>
              <a:t>'Email' method contributes to </a:t>
            </a:r>
            <a:r>
              <a:rPr lang="en-US" sz="1400" b="1" dirty="0">
                <a:solidFill>
                  <a:srgbClr val="FFFFFF"/>
                </a:solidFill>
              </a:rPr>
              <a:t>more than half of total revenue</a:t>
            </a:r>
          </a:p>
          <a:p>
            <a:pPr lvl="1">
              <a:lnSpc>
                <a:spcPct val="90000"/>
              </a:lnSpc>
            </a:pPr>
            <a:r>
              <a:rPr lang="en-US" sz="1400" dirty="0">
                <a:solidFill>
                  <a:srgbClr val="FFFFFF"/>
                </a:solidFill>
              </a:rPr>
              <a:t>Growth in revenue </a:t>
            </a:r>
            <a:r>
              <a:rPr lang="en-US" sz="1400" b="1" u="sng" dirty="0">
                <a:solidFill>
                  <a:srgbClr val="FFFFFF"/>
                </a:solidFill>
              </a:rPr>
              <a:t>decelerates </a:t>
            </a:r>
            <a:r>
              <a:rPr lang="en-US" sz="1400" b="1" dirty="0">
                <a:solidFill>
                  <a:srgbClr val="FFFFFF"/>
                </a:solidFill>
              </a:rPr>
              <a:t>towards the fifth and sixth weeks</a:t>
            </a:r>
          </a:p>
          <a:p>
            <a:pPr lvl="1">
              <a:lnSpc>
                <a:spcPct val="90000"/>
              </a:lnSpc>
            </a:pPr>
            <a:r>
              <a:rPr lang="en-US" sz="1400" dirty="0">
                <a:solidFill>
                  <a:srgbClr val="FFFFFF"/>
                </a:solidFill>
              </a:rPr>
              <a:t>Offers best revenue-to-effort ratio during past 6 weeks period</a:t>
            </a:r>
            <a:endParaRPr lang="en-US" sz="1400" b="1" dirty="0">
              <a:solidFill>
                <a:srgbClr val="FFFFFF"/>
              </a:solidFill>
            </a:endParaRPr>
          </a:p>
          <a:p>
            <a:pPr>
              <a:lnSpc>
                <a:spcPct val="90000"/>
              </a:lnSpc>
            </a:pPr>
            <a:r>
              <a:rPr lang="en-US" sz="1400" b="1" dirty="0">
                <a:solidFill>
                  <a:srgbClr val="FFFFFF"/>
                </a:solidFill>
              </a:rPr>
              <a:t>Cheap Price Category</a:t>
            </a:r>
            <a:r>
              <a:rPr lang="en-US" sz="1400" dirty="0">
                <a:solidFill>
                  <a:srgbClr val="FFFFFF"/>
                </a:solidFill>
              </a:rPr>
              <a:t>: 'Call' method prevails</a:t>
            </a:r>
          </a:p>
          <a:p>
            <a:pPr lvl="1">
              <a:lnSpc>
                <a:spcPct val="90000"/>
              </a:lnSpc>
            </a:pPr>
            <a:r>
              <a:rPr lang="en-US" sz="1400" dirty="0">
                <a:solidFill>
                  <a:srgbClr val="FFFFFF"/>
                </a:solidFill>
              </a:rPr>
              <a:t>Contributes 16.5% of total revenue</a:t>
            </a:r>
          </a:p>
        </p:txBody>
      </p:sp>
      <p:pic>
        <p:nvPicPr>
          <p:cNvPr id="5" name="Content Placeholder 4" descr="A graph showing sales and sales&#10;&#10;Description automatically generated">
            <a:extLst>
              <a:ext uri="{FF2B5EF4-FFF2-40B4-BE49-F238E27FC236}">
                <a16:creationId xmlns:a16="http://schemas.microsoft.com/office/drawing/2014/main" id="{0D0CCDE0-1A73-41A6-AF1E-100A9F992E24}"/>
              </a:ext>
            </a:extLst>
          </p:cNvPr>
          <p:cNvPicPr>
            <a:picLocks noGrp="1" noChangeAspect="1"/>
          </p:cNvPicPr>
          <p:nvPr>
            <p:ph sz="half" idx="1"/>
          </p:nvPr>
        </p:nvPicPr>
        <p:blipFill rotWithShape="1">
          <a:blip r:embed="rId3"/>
          <a:srcRect b="1639"/>
          <a:stretch/>
        </p:blipFill>
        <p:spPr>
          <a:xfrm>
            <a:off x="4241831" y="548640"/>
            <a:ext cx="6364139" cy="3413760"/>
          </a:xfrm>
          <a:prstGeom prst="rect">
            <a:avLst/>
          </a:prstGeom>
        </p:spPr>
      </p:pic>
      <p:pic>
        <p:nvPicPr>
          <p:cNvPr id="3" name="Picture 2" descr="A graph of sales and sales&#10;&#10;Description automatically generated">
            <a:extLst>
              <a:ext uri="{FF2B5EF4-FFF2-40B4-BE49-F238E27FC236}">
                <a16:creationId xmlns:a16="http://schemas.microsoft.com/office/drawing/2014/main" id="{5374AE8E-DAE8-389E-3C09-1514685965AA}"/>
              </a:ext>
            </a:extLst>
          </p:cNvPr>
          <p:cNvPicPr>
            <a:picLocks noChangeAspect="1"/>
          </p:cNvPicPr>
          <p:nvPr/>
        </p:nvPicPr>
        <p:blipFill rotWithShape="1">
          <a:blip r:embed="rId4">
            <a:extLst>
              <a:ext uri="{28A0092B-C50C-407E-A947-70E740481C1C}">
                <a14:useLocalDpi xmlns:a14="http://schemas.microsoft.com/office/drawing/2010/main" val="0"/>
              </a:ext>
            </a:extLst>
          </a:blip>
          <a:srcRect t="1293" b="1437"/>
          <a:stretch/>
        </p:blipFill>
        <p:spPr bwMode="auto">
          <a:xfrm>
            <a:off x="4343428" y="4050050"/>
            <a:ext cx="4830797" cy="2798741"/>
          </a:xfrm>
          <a:prstGeom prst="rect">
            <a:avLst/>
          </a:prstGeom>
          <a:noFill/>
          <a:ln>
            <a:noFill/>
          </a:ln>
        </p:spPr>
      </p:pic>
    </p:spTree>
    <p:extLst>
      <p:ext uri="{BB962C8B-B14F-4D97-AF65-F5344CB8AC3E}">
        <p14:creationId xmlns:p14="http://schemas.microsoft.com/office/powerpoint/2010/main" val="11912973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8A19-E342-A549-6A33-2D1C5F59D664}"/>
              </a:ext>
            </a:extLst>
          </p:cNvPr>
          <p:cNvSpPr>
            <a:spLocks noGrp="1"/>
          </p:cNvSpPr>
          <p:nvPr>
            <p:ph type="title"/>
          </p:nvPr>
        </p:nvSpPr>
        <p:spPr/>
        <p:txBody>
          <a:bodyPr/>
          <a:lstStyle/>
          <a:p>
            <a:r>
              <a:rPr lang="en-US" dirty="0"/>
              <a:t>Background</a:t>
            </a:r>
            <a:br>
              <a:rPr lang="en-US" dirty="0"/>
            </a:br>
            <a:endParaRPr lang="en-US" dirty="0"/>
          </a:p>
        </p:txBody>
      </p:sp>
      <p:sp>
        <p:nvSpPr>
          <p:cNvPr id="5" name="TextBox 4">
            <a:extLst>
              <a:ext uri="{FF2B5EF4-FFF2-40B4-BE49-F238E27FC236}">
                <a16:creationId xmlns:a16="http://schemas.microsoft.com/office/drawing/2014/main" id="{1D0A99F6-9390-843D-91A8-268F83D1B7EC}"/>
              </a:ext>
            </a:extLst>
          </p:cNvPr>
          <p:cNvSpPr txBox="1"/>
          <p:nvPr/>
        </p:nvSpPr>
        <p:spPr>
          <a:xfrm>
            <a:off x="575894" y="1717990"/>
            <a:ext cx="11029615" cy="4247317"/>
          </a:xfrm>
          <a:prstGeom prst="rect">
            <a:avLst/>
          </a:prstGeom>
          <a:noFill/>
        </p:spPr>
        <p:txBody>
          <a:bodyPr wrap="square">
            <a:spAutoFit/>
          </a:bodyPr>
          <a:lstStyle/>
          <a:p>
            <a:r>
              <a:rPr lang="en-US" dirty="0">
                <a:solidFill>
                  <a:schemeClr val="tx1">
                    <a:lumMod val="75000"/>
                    <a:lumOff val="25000"/>
                  </a:schemeClr>
                </a:solidFill>
              </a:rPr>
              <a:t>Pens and Printers, an established provider of quality office products since 1984, is venturing to optimize sales strategies for their </a:t>
            </a:r>
            <a:r>
              <a:rPr lang="en-US" b="1" dirty="0">
                <a:solidFill>
                  <a:schemeClr val="tx1">
                    <a:lumMod val="75000"/>
                    <a:lumOff val="25000"/>
                  </a:schemeClr>
                </a:solidFill>
              </a:rPr>
              <a:t>new line of creative office stationery that was launched six weeks ago</a:t>
            </a:r>
            <a:r>
              <a:rPr lang="en-US" dirty="0">
                <a:solidFill>
                  <a:schemeClr val="tx1">
                    <a:lumMod val="75000"/>
                    <a:lumOff val="25000"/>
                  </a:schemeClr>
                </a:solidFill>
              </a:rPr>
              <a:t>. This line is tailored for “brainstorming activities”, with products such as notebooks, pens, and sticky notes.</a:t>
            </a:r>
          </a:p>
          <a:p>
            <a:endParaRPr lang="en-US" dirty="0"/>
          </a:p>
          <a:p>
            <a:pPr algn="l"/>
            <a:r>
              <a:rPr lang="en-US" b="1" dirty="0"/>
              <a:t>Sales team tested three different sales strategies for this:</a:t>
            </a:r>
          </a:p>
          <a:p>
            <a:pPr algn="l"/>
            <a:endParaRPr lang="en-US" dirty="0"/>
          </a:p>
          <a:p>
            <a:pPr algn="l"/>
            <a:r>
              <a:rPr lang="en-US" b="1" dirty="0"/>
              <a:t>Email</a:t>
            </a:r>
            <a:r>
              <a:rPr lang="en-US" dirty="0"/>
              <a:t>: </a:t>
            </a:r>
            <a:r>
              <a:rPr lang="en-US" dirty="0">
                <a:solidFill>
                  <a:schemeClr val="tx1">
                    <a:lumMod val="75000"/>
                    <a:lumOff val="25000"/>
                  </a:schemeClr>
                </a:solidFill>
              </a:rPr>
              <a:t>Customers in this group received an email when the product line was launched, and a further email three weeks later. This required very little work for the team.</a:t>
            </a:r>
          </a:p>
          <a:p>
            <a:pPr algn="l"/>
            <a:endParaRPr lang="en-US" dirty="0"/>
          </a:p>
          <a:p>
            <a:pPr algn="l"/>
            <a:r>
              <a:rPr lang="en-US" b="1" dirty="0"/>
              <a:t>Call</a:t>
            </a:r>
            <a:r>
              <a:rPr lang="en-US" dirty="0"/>
              <a:t>: </a:t>
            </a:r>
            <a:r>
              <a:rPr lang="en-US" dirty="0">
                <a:solidFill>
                  <a:schemeClr val="tx1">
                    <a:lumMod val="75000"/>
                    <a:lumOff val="25000"/>
                  </a:schemeClr>
                </a:solidFill>
              </a:rPr>
              <a:t>Customers in this group were called by a member of the sales team. On average members of the team were on the phone for around thirty minutes per customer.</a:t>
            </a:r>
          </a:p>
          <a:p>
            <a:pPr algn="l"/>
            <a:endParaRPr lang="en-US" dirty="0"/>
          </a:p>
          <a:p>
            <a:pPr algn="l"/>
            <a:r>
              <a:rPr lang="en-US" b="1" dirty="0"/>
              <a:t>Email and call</a:t>
            </a:r>
            <a:r>
              <a:rPr lang="en-US" dirty="0"/>
              <a:t>: </a:t>
            </a:r>
            <a:r>
              <a:rPr lang="en-US" dirty="0">
                <a:solidFill>
                  <a:schemeClr val="tx1">
                    <a:lumMod val="75000"/>
                    <a:lumOff val="25000"/>
                  </a:schemeClr>
                </a:solidFill>
              </a:rPr>
              <a:t>Customers in this group were first sent the product information email, then called a week later by the sales team to talk about their needs and how this new product may support their work. The email required little work from the team, the call was around ten minutes per customer.</a:t>
            </a:r>
          </a:p>
        </p:txBody>
      </p:sp>
    </p:spTree>
    <p:extLst>
      <p:ext uri="{BB962C8B-B14F-4D97-AF65-F5344CB8AC3E}">
        <p14:creationId xmlns:p14="http://schemas.microsoft.com/office/powerpoint/2010/main" val="1869800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E63E33D-54D8-9347-F933-B142771557FC}"/>
              </a:ext>
            </a:extLst>
          </p:cNvPr>
          <p:cNvSpPr>
            <a:spLocks noGrp="1"/>
          </p:cNvSpPr>
          <p:nvPr>
            <p:ph type="title"/>
          </p:nvPr>
        </p:nvSpPr>
        <p:spPr>
          <a:xfrm>
            <a:off x="589143" y="631821"/>
            <a:ext cx="3409783" cy="875436"/>
          </a:xfrm>
        </p:spPr>
        <p:txBody>
          <a:bodyPr vert="horz" lIns="91440" tIns="45720" rIns="91440" bIns="45720" rtlCol="0" anchor="b">
            <a:normAutofit fontScale="90000"/>
          </a:bodyPr>
          <a:lstStyle/>
          <a:p>
            <a:r>
              <a:rPr lang="en-US" dirty="0">
                <a:solidFill>
                  <a:srgbClr val="FFFFFF"/>
                </a:solidFill>
              </a:rPr>
              <a:t>ratio of effort to efficiency</a:t>
            </a:r>
          </a:p>
        </p:txBody>
      </p:sp>
      <p:sp>
        <p:nvSpPr>
          <p:cNvPr id="4" name="Content Placeholder 3">
            <a:extLst>
              <a:ext uri="{FF2B5EF4-FFF2-40B4-BE49-F238E27FC236}">
                <a16:creationId xmlns:a16="http://schemas.microsoft.com/office/drawing/2014/main" id="{A53370CA-60FC-CB12-E053-C465730FE6C4}"/>
              </a:ext>
            </a:extLst>
          </p:cNvPr>
          <p:cNvSpPr>
            <a:spLocks noGrp="1"/>
          </p:cNvSpPr>
          <p:nvPr>
            <p:ph sz="half" idx="2"/>
          </p:nvPr>
        </p:nvSpPr>
        <p:spPr>
          <a:xfrm>
            <a:off x="325324" y="1479000"/>
            <a:ext cx="3893511" cy="1760974"/>
          </a:xfrm>
        </p:spPr>
        <p:txBody>
          <a:bodyPr vert="horz" lIns="91440" tIns="45720" rIns="91440" bIns="45720" rtlCol="0" anchor="ctr">
            <a:normAutofit/>
          </a:bodyPr>
          <a:lstStyle/>
          <a:p>
            <a:pPr marL="0" indent="0">
              <a:lnSpc>
                <a:spcPct val="90000"/>
              </a:lnSpc>
              <a:buClr>
                <a:schemeClr val="tx1"/>
              </a:buClr>
              <a:buNone/>
            </a:pPr>
            <a:r>
              <a:rPr lang="en-US" sz="1400" b="1" dirty="0">
                <a:solidFill>
                  <a:srgbClr val="FFFFFF"/>
                </a:solidFill>
              </a:rPr>
              <a:t>  Considering:</a:t>
            </a:r>
          </a:p>
          <a:p>
            <a:pPr indent="-216000">
              <a:lnSpc>
                <a:spcPct val="90000"/>
              </a:lnSpc>
              <a:buClr>
                <a:schemeClr val="tx1"/>
              </a:buClr>
            </a:pPr>
            <a:r>
              <a:rPr lang="en-US" sz="1400" b="1" dirty="0">
                <a:solidFill>
                  <a:srgbClr val="FFFFFF"/>
                </a:solidFill>
              </a:rPr>
              <a:t>Email</a:t>
            </a:r>
            <a:r>
              <a:rPr lang="en-US" sz="1400" dirty="0">
                <a:solidFill>
                  <a:srgbClr val="FFFFFF"/>
                </a:solidFill>
              </a:rPr>
              <a:t>: Include sending 2 emails &amp; require very little work for the team.</a:t>
            </a:r>
          </a:p>
          <a:p>
            <a:pPr indent="-216000">
              <a:lnSpc>
                <a:spcPct val="90000"/>
              </a:lnSpc>
              <a:buClr>
                <a:schemeClr val="tx1"/>
              </a:buClr>
            </a:pPr>
            <a:r>
              <a:rPr lang="en-US" sz="1400" b="1" dirty="0">
                <a:solidFill>
                  <a:srgbClr val="FFFFFF"/>
                </a:solidFill>
              </a:rPr>
              <a:t>Call: </a:t>
            </a:r>
            <a:r>
              <a:rPr lang="en-US" sz="1400" dirty="0">
                <a:solidFill>
                  <a:srgbClr val="FFFFFF"/>
                </a:solidFill>
              </a:rPr>
              <a:t>Include 1 call ~ 30 minutes per customer.</a:t>
            </a:r>
          </a:p>
          <a:p>
            <a:pPr indent="-216000">
              <a:lnSpc>
                <a:spcPct val="90000"/>
              </a:lnSpc>
              <a:buClr>
                <a:schemeClr val="tx1"/>
              </a:buClr>
            </a:pPr>
            <a:r>
              <a:rPr lang="en-US" sz="1400" b="1" dirty="0">
                <a:solidFill>
                  <a:srgbClr val="FFFFFF"/>
                </a:solidFill>
              </a:rPr>
              <a:t>Email and call</a:t>
            </a:r>
            <a:r>
              <a:rPr lang="en-US" sz="1400" dirty="0">
                <a:solidFill>
                  <a:srgbClr val="FFFFFF"/>
                </a:solidFill>
              </a:rPr>
              <a:t>: Include sending 1 email + 1 call ~ ten minutes per customer.</a:t>
            </a:r>
          </a:p>
        </p:txBody>
      </p:sp>
      <p:sp>
        <p:nvSpPr>
          <p:cNvPr id="8" name="Content Placeholder 3">
            <a:extLst>
              <a:ext uri="{FF2B5EF4-FFF2-40B4-BE49-F238E27FC236}">
                <a16:creationId xmlns:a16="http://schemas.microsoft.com/office/drawing/2014/main" id="{9B491E44-DB3C-A4F8-D8A5-52990F0E8B85}"/>
              </a:ext>
            </a:extLst>
          </p:cNvPr>
          <p:cNvSpPr txBox="1">
            <a:spLocks/>
          </p:cNvSpPr>
          <p:nvPr/>
        </p:nvSpPr>
        <p:spPr>
          <a:xfrm>
            <a:off x="442377" y="3245007"/>
            <a:ext cx="3753465" cy="2995625"/>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chemeClr val="tx1"/>
              </a:buClr>
              <a:buFont typeface="Wingdings 2" panose="05020102010507070707" pitchFamily="18" charset="2"/>
              <a:buNone/>
            </a:pPr>
            <a:r>
              <a:rPr lang="en-US" sz="1400" dirty="0">
                <a:solidFill>
                  <a:srgbClr val="FFFFFF"/>
                </a:solidFill>
              </a:rPr>
              <a:t>Assuming, it takes approximately 60 minutes to configure CRM emails for a mass delivery session, results in average of 360 milliseconds</a:t>
            </a:r>
          </a:p>
          <a:p>
            <a:pPr marL="0" indent="0">
              <a:lnSpc>
                <a:spcPct val="90000"/>
              </a:lnSpc>
              <a:buClr>
                <a:schemeClr val="tx1"/>
              </a:buClr>
              <a:buFont typeface="Wingdings 2" panose="05020102010507070707" pitchFamily="18" charset="2"/>
              <a:buNone/>
            </a:pPr>
            <a:r>
              <a:rPr lang="en-US" sz="1400" dirty="0">
                <a:solidFill>
                  <a:srgbClr val="FFFFFF"/>
                </a:solidFill>
              </a:rPr>
              <a:t>I assigned to newly introduced column '</a:t>
            </a:r>
            <a:r>
              <a:rPr lang="en-US" sz="1400" dirty="0" err="1">
                <a:solidFill>
                  <a:srgbClr val="FFFFFF"/>
                </a:solidFill>
              </a:rPr>
              <a:t>minutes_per_sale</a:t>
            </a:r>
            <a:r>
              <a:rPr lang="en-US" sz="1400" dirty="0">
                <a:solidFill>
                  <a:srgbClr val="FFFFFF"/>
                </a:solidFill>
              </a:rPr>
              <a:t>’:</a:t>
            </a:r>
          </a:p>
          <a:p>
            <a:pPr>
              <a:lnSpc>
                <a:spcPct val="90000"/>
              </a:lnSpc>
              <a:buClr>
                <a:schemeClr val="tx1"/>
              </a:buClr>
            </a:pPr>
            <a:r>
              <a:rPr lang="en-US" sz="1400" dirty="0">
                <a:solidFill>
                  <a:srgbClr val="FFFFFF"/>
                </a:solidFill>
              </a:rPr>
              <a:t>30 minutes for call method, </a:t>
            </a:r>
          </a:p>
          <a:p>
            <a:pPr>
              <a:lnSpc>
                <a:spcPct val="90000"/>
              </a:lnSpc>
              <a:buClr>
                <a:schemeClr val="tx1"/>
              </a:buClr>
            </a:pPr>
            <a:r>
              <a:rPr lang="en-US" sz="1400" dirty="0">
                <a:solidFill>
                  <a:srgbClr val="FFFFFF"/>
                </a:solidFill>
              </a:rPr>
              <a:t>a combination of email time plus 10 minutes of calling time for 'Email + Call’ method</a:t>
            </a:r>
          </a:p>
          <a:p>
            <a:pPr>
              <a:lnSpc>
                <a:spcPct val="90000"/>
              </a:lnSpc>
              <a:buClr>
                <a:schemeClr val="tx1"/>
              </a:buClr>
            </a:pPr>
            <a:r>
              <a:rPr lang="en-US" sz="1400" dirty="0">
                <a:solidFill>
                  <a:srgbClr val="FFFFFF"/>
                </a:solidFill>
              </a:rPr>
              <a:t>twice the email time for pure emails, (minimum of 1 minute to prevent excessively high revenue per minute calculations)</a:t>
            </a:r>
          </a:p>
          <a:p>
            <a:pPr marL="0" indent="0">
              <a:lnSpc>
                <a:spcPct val="90000"/>
              </a:lnSpc>
              <a:buClr>
                <a:schemeClr val="tx1"/>
              </a:buClr>
              <a:buFont typeface="Wingdings 2" panose="05020102010507070707" pitchFamily="18" charset="2"/>
              <a:buNone/>
            </a:pPr>
            <a:r>
              <a:rPr lang="en-US" sz="1400" dirty="0">
                <a:solidFill>
                  <a:srgbClr val="FFFFFF"/>
                </a:solidFill>
              </a:rPr>
              <a:t>Then it evaluates revenue generated per minute spent on each sale.</a:t>
            </a:r>
          </a:p>
        </p:txBody>
      </p:sp>
      <p:pic>
        <p:nvPicPr>
          <p:cNvPr id="11" name="Picture 10" descr="A graph showing sales and sales&#10;&#10;Description automatically generated with medium confidence">
            <a:extLst>
              <a:ext uri="{FF2B5EF4-FFF2-40B4-BE49-F238E27FC236}">
                <a16:creationId xmlns:a16="http://schemas.microsoft.com/office/drawing/2014/main" id="{0280E1A0-5068-22DC-F013-3D70B2BAFD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1829" y="548640"/>
            <a:ext cx="5805111" cy="3364341"/>
          </a:xfrm>
          <a:prstGeom prst="rect">
            <a:avLst/>
          </a:prstGeom>
          <a:noFill/>
          <a:ln>
            <a:noFill/>
          </a:ln>
        </p:spPr>
      </p:pic>
      <p:pic>
        <p:nvPicPr>
          <p:cNvPr id="13314" name="Picture 2">
            <a:extLst>
              <a:ext uri="{FF2B5EF4-FFF2-40B4-BE49-F238E27FC236}">
                <a16:creationId xmlns:a16="http://schemas.microsoft.com/office/drawing/2014/main" id="{3D962BF0-621B-6FD7-D68F-AF26888E1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2895" y="3916539"/>
            <a:ext cx="4947457" cy="294146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050657E0-AA68-6031-F848-86E3ACFEC713}"/>
              </a:ext>
            </a:extLst>
          </p:cNvPr>
          <p:cNvCxnSpPr/>
          <p:nvPr/>
        </p:nvCxnSpPr>
        <p:spPr>
          <a:xfrm flipH="1">
            <a:off x="7697037" y="1999622"/>
            <a:ext cx="1075174" cy="8038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1580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932F354-FE93-F9E0-F5CD-A94611F03F46}"/>
              </a:ext>
            </a:extLst>
          </p:cNvPr>
          <p:cNvSpPr>
            <a:spLocks noGrp="1"/>
          </p:cNvSpPr>
          <p:nvPr>
            <p:ph type="title"/>
          </p:nvPr>
        </p:nvSpPr>
        <p:spPr>
          <a:xfrm>
            <a:off x="446533" y="455686"/>
            <a:ext cx="3698300" cy="1031470"/>
          </a:xfrm>
        </p:spPr>
        <p:txBody>
          <a:bodyPr vert="horz" lIns="91440" tIns="45720" rIns="91440" bIns="45720" rtlCol="0" anchor="b">
            <a:normAutofit/>
          </a:bodyPr>
          <a:lstStyle/>
          <a:p>
            <a:r>
              <a:rPr lang="en-US" sz="2600" b="0" kern="1200" cap="all" dirty="0">
                <a:solidFill>
                  <a:srgbClr val="FFFFFF"/>
                </a:solidFill>
                <a:latin typeface="+mj-lt"/>
                <a:ea typeface="+mj-ea"/>
                <a:cs typeface="+mj-cs"/>
              </a:rPr>
              <a:t>Sales Performance Index: Definition</a:t>
            </a:r>
          </a:p>
        </p:txBody>
      </p:sp>
      <p:sp>
        <p:nvSpPr>
          <p:cNvPr id="20" name="Rectangle 19">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4" name="Rectangle 23">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B99E1B18-182E-F553-5FB9-2E3650F329D1}"/>
              </a:ext>
            </a:extLst>
          </p:cNvPr>
          <p:cNvSpPr>
            <a:spLocks noGrp="1"/>
          </p:cNvSpPr>
          <p:nvPr>
            <p:ph sz="half" idx="2"/>
          </p:nvPr>
        </p:nvSpPr>
        <p:spPr>
          <a:xfrm>
            <a:off x="436493" y="1497391"/>
            <a:ext cx="3703320" cy="4903409"/>
          </a:xfrm>
        </p:spPr>
        <p:txBody>
          <a:bodyPr vert="horz" lIns="91440" tIns="45720" rIns="91440" bIns="45720" rtlCol="0" anchor="t">
            <a:normAutofit/>
          </a:bodyPr>
          <a:lstStyle/>
          <a:p>
            <a:pPr marL="0" indent="0">
              <a:lnSpc>
                <a:spcPct val="90000"/>
              </a:lnSpc>
              <a:buClr>
                <a:schemeClr val="tx1"/>
              </a:buClr>
              <a:buNone/>
            </a:pPr>
            <a:r>
              <a:rPr lang="en-US" sz="1400" dirty="0">
                <a:solidFill>
                  <a:srgbClr val="FFFFFF"/>
                </a:solidFill>
              </a:rPr>
              <a:t>The SPI will be a comprehensive metric derived from three core components, each representing a dimension of the sales process: weekly revenue trends, cumulative revenue impact, and revenue efficiency based on time spent.</a:t>
            </a:r>
          </a:p>
          <a:p>
            <a:pPr>
              <a:lnSpc>
                <a:spcPct val="90000"/>
              </a:lnSpc>
              <a:buClr>
                <a:schemeClr val="tx1"/>
              </a:buClr>
            </a:pPr>
            <a:r>
              <a:rPr lang="en-US" sz="1400" b="1" dirty="0">
                <a:solidFill>
                  <a:srgbClr val="FFFFFF"/>
                </a:solidFill>
              </a:rPr>
              <a:t>Weekly Revenue Growth Rate</a:t>
            </a:r>
            <a:r>
              <a:rPr lang="en-US" sz="1400" dirty="0">
                <a:solidFill>
                  <a:srgbClr val="FFFFFF"/>
                </a:solidFill>
              </a:rPr>
              <a:t> (WRGR)</a:t>
            </a:r>
          </a:p>
          <a:p>
            <a:pPr lvl="1">
              <a:lnSpc>
                <a:spcPct val="90000"/>
              </a:lnSpc>
              <a:buClr>
                <a:schemeClr val="tx1"/>
              </a:buClr>
            </a:pPr>
            <a:r>
              <a:rPr lang="en-US" sz="1400" dirty="0">
                <a:solidFill>
                  <a:srgbClr val="FFFFFF"/>
                </a:solidFill>
              </a:rPr>
              <a:t>Measures short-term agility and responsiveness of sales method</a:t>
            </a:r>
          </a:p>
          <a:p>
            <a:pPr lvl="1">
              <a:lnSpc>
                <a:spcPct val="90000"/>
              </a:lnSpc>
              <a:buClr>
                <a:schemeClr val="tx1"/>
              </a:buClr>
            </a:pPr>
            <a:r>
              <a:rPr lang="en-US" sz="1400" dirty="0">
                <a:solidFill>
                  <a:srgbClr val="FFFFFF"/>
                </a:solidFill>
              </a:rPr>
              <a:t>Calculates week-over-week percentage change in revenue</a:t>
            </a:r>
          </a:p>
          <a:p>
            <a:pPr>
              <a:lnSpc>
                <a:spcPct val="90000"/>
              </a:lnSpc>
              <a:buClr>
                <a:schemeClr val="tx1"/>
              </a:buClr>
            </a:pPr>
            <a:r>
              <a:rPr lang="en-US" sz="1400" b="1" dirty="0">
                <a:solidFill>
                  <a:srgbClr val="FFFFFF"/>
                </a:solidFill>
              </a:rPr>
              <a:t>Cumulative Sales Efficiency </a:t>
            </a:r>
            <a:r>
              <a:rPr lang="en-US" sz="1400" dirty="0">
                <a:solidFill>
                  <a:srgbClr val="FFFFFF"/>
                </a:solidFill>
              </a:rPr>
              <a:t>(CSE)</a:t>
            </a:r>
          </a:p>
          <a:p>
            <a:pPr lvl="1">
              <a:lnSpc>
                <a:spcPct val="90000"/>
              </a:lnSpc>
              <a:buClr>
                <a:schemeClr val="tx1"/>
              </a:buClr>
            </a:pPr>
            <a:r>
              <a:rPr lang="en-US" sz="1400" dirty="0">
                <a:solidFill>
                  <a:srgbClr val="FFFFFF"/>
                </a:solidFill>
              </a:rPr>
              <a:t>Measures long-term strategic value</a:t>
            </a:r>
          </a:p>
          <a:p>
            <a:pPr lvl="1">
              <a:lnSpc>
                <a:spcPct val="90000"/>
              </a:lnSpc>
              <a:buClr>
                <a:schemeClr val="tx1"/>
              </a:buClr>
            </a:pPr>
            <a:r>
              <a:rPr lang="en-US" sz="1400" dirty="0">
                <a:solidFill>
                  <a:srgbClr val="FFFFFF"/>
                </a:solidFill>
              </a:rPr>
              <a:t>Evaluates total revenue accrued over a period</a:t>
            </a:r>
          </a:p>
          <a:p>
            <a:pPr>
              <a:lnSpc>
                <a:spcPct val="90000"/>
              </a:lnSpc>
              <a:buClr>
                <a:schemeClr val="tx1"/>
              </a:buClr>
            </a:pPr>
            <a:r>
              <a:rPr lang="en-US" sz="1400" b="1" dirty="0">
                <a:solidFill>
                  <a:srgbClr val="FFFFFF"/>
                </a:solidFill>
              </a:rPr>
              <a:t>Revenue per Time Unit </a:t>
            </a:r>
            <a:r>
              <a:rPr lang="en-US" sz="1400" dirty="0">
                <a:solidFill>
                  <a:srgbClr val="FFFFFF"/>
                </a:solidFill>
              </a:rPr>
              <a:t>(RPTU)</a:t>
            </a:r>
          </a:p>
          <a:p>
            <a:pPr lvl="1">
              <a:lnSpc>
                <a:spcPct val="90000"/>
              </a:lnSpc>
              <a:buClr>
                <a:schemeClr val="tx1"/>
              </a:buClr>
            </a:pPr>
            <a:r>
              <a:rPr lang="en-US" sz="1400" dirty="0">
                <a:solidFill>
                  <a:srgbClr val="FFFFFF"/>
                </a:solidFill>
              </a:rPr>
              <a:t>Assesses operational efficiency of sales method</a:t>
            </a:r>
          </a:p>
          <a:p>
            <a:pPr lvl="1">
              <a:lnSpc>
                <a:spcPct val="90000"/>
              </a:lnSpc>
              <a:buClr>
                <a:schemeClr val="tx1"/>
              </a:buClr>
            </a:pPr>
            <a:r>
              <a:rPr lang="en-US" sz="1400" dirty="0">
                <a:solidFill>
                  <a:srgbClr val="FFFFFF"/>
                </a:solidFill>
              </a:rPr>
              <a:t>Compares revenue generated to time invested in sales activities</a:t>
            </a:r>
          </a:p>
        </p:txBody>
      </p:sp>
      <p:pic>
        <p:nvPicPr>
          <p:cNvPr id="7" name="Picture 6" descr="A screenshot of a graph&#10;&#10;Description automatically generated">
            <a:extLst>
              <a:ext uri="{FF2B5EF4-FFF2-40B4-BE49-F238E27FC236}">
                <a16:creationId xmlns:a16="http://schemas.microsoft.com/office/drawing/2014/main" id="{4A9310F8-3A31-75F6-0EE4-522CA46466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833" b="50093"/>
          <a:stretch/>
        </p:blipFill>
        <p:spPr bwMode="auto">
          <a:xfrm>
            <a:off x="4211573" y="691749"/>
            <a:ext cx="7776486" cy="3381375"/>
          </a:xfrm>
          <a:prstGeom prst="rect">
            <a:avLst/>
          </a:prstGeom>
          <a:noFill/>
          <a:ln>
            <a:noFill/>
          </a:ln>
          <a:extLst>
            <a:ext uri="{53640926-AAD7-44D8-BBD7-CCE9431645EC}">
              <a14:shadowObscured xmlns:a14="http://schemas.microsoft.com/office/drawing/2010/main"/>
            </a:ext>
          </a:extLst>
        </p:spPr>
      </p:pic>
      <p:pic>
        <p:nvPicPr>
          <p:cNvPr id="9" name="Picture 8" descr="A screenshot of a graph&#10;&#10;Description automatically generated">
            <a:extLst>
              <a:ext uri="{FF2B5EF4-FFF2-40B4-BE49-F238E27FC236}">
                <a16:creationId xmlns:a16="http://schemas.microsoft.com/office/drawing/2014/main" id="{02C31DB4-0F6D-0A50-7908-A09FA2FD75D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9784" b="25023"/>
          <a:stretch/>
        </p:blipFill>
        <p:spPr bwMode="auto">
          <a:xfrm>
            <a:off x="4201532" y="675320"/>
            <a:ext cx="7776486" cy="3397804"/>
          </a:xfrm>
          <a:prstGeom prst="rect">
            <a:avLst/>
          </a:prstGeom>
          <a:noFill/>
          <a:ln>
            <a:noFill/>
          </a:ln>
          <a:extLst>
            <a:ext uri="{53640926-AAD7-44D8-BBD7-CCE9431645EC}">
              <a14:shadowObscured xmlns:a14="http://schemas.microsoft.com/office/drawing/2010/main"/>
            </a:ext>
          </a:extLst>
        </p:spPr>
      </p:pic>
      <p:pic>
        <p:nvPicPr>
          <p:cNvPr id="11" name="Picture 10" descr="A screenshot of a graph&#10;&#10;Description automatically generated">
            <a:extLst>
              <a:ext uri="{FF2B5EF4-FFF2-40B4-BE49-F238E27FC236}">
                <a16:creationId xmlns:a16="http://schemas.microsoft.com/office/drawing/2014/main" id="{E3355C1F-68CB-C7DB-77BD-ED67DA451D6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4616"/>
          <a:stretch/>
        </p:blipFill>
        <p:spPr bwMode="auto">
          <a:xfrm>
            <a:off x="4190841" y="577630"/>
            <a:ext cx="7940089" cy="34954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673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500"/>
                                        <p:tgtEl>
                                          <p:spTgt spid="4">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43A934FB-F539-484C-A515-3EE06A4235D3}"/>
              </a:ext>
            </a:extLst>
          </p:cNvPr>
          <p:cNvGraphicFramePr>
            <a:graphicFrameLocks noGrp="1"/>
          </p:cNvGraphicFramePr>
          <p:nvPr>
            <p:ph sz="half" idx="1"/>
            <p:extLst>
              <p:ext uri="{D42A27DB-BD31-4B8C-83A1-F6EECF244321}">
                <p14:modId xmlns:p14="http://schemas.microsoft.com/office/powerpoint/2010/main" val="3324558902"/>
              </p:ext>
            </p:extLst>
          </p:nvPr>
        </p:nvGraphicFramePr>
        <p:xfrm>
          <a:off x="893060" y="209111"/>
          <a:ext cx="10400859" cy="3801018"/>
        </p:xfrm>
        <a:graphic>
          <a:graphicData uri="http://schemas.openxmlformats.org/drawingml/2006/table">
            <a:tbl>
              <a:tblPr firstRow="1" firstCol="1" bandRow="1">
                <a:tableStyleId>{5C22544A-7EE6-4342-B048-85BDC9FD1C3A}</a:tableStyleId>
              </a:tblPr>
              <a:tblGrid>
                <a:gridCol w="1909067">
                  <a:extLst>
                    <a:ext uri="{9D8B030D-6E8A-4147-A177-3AD203B41FA5}">
                      <a16:colId xmlns:a16="http://schemas.microsoft.com/office/drawing/2014/main" val="815625805"/>
                    </a:ext>
                  </a:extLst>
                </a:gridCol>
                <a:gridCol w="1908010">
                  <a:extLst>
                    <a:ext uri="{9D8B030D-6E8A-4147-A177-3AD203B41FA5}">
                      <a16:colId xmlns:a16="http://schemas.microsoft.com/office/drawing/2014/main" val="3810087474"/>
                    </a:ext>
                  </a:extLst>
                </a:gridCol>
                <a:gridCol w="2408709">
                  <a:extLst>
                    <a:ext uri="{9D8B030D-6E8A-4147-A177-3AD203B41FA5}">
                      <a16:colId xmlns:a16="http://schemas.microsoft.com/office/drawing/2014/main" val="1657900954"/>
                    </a:ext>
                  </a:extLst>
                </a:gridCol>
                <a:gridCol w="1301253">
                  <a:extLst>
                    <a:ext uri="{9D8B030D-6E8A-4147-A177-3AD203B41FA5}">
                      <a16:colId xmlns:a16="http://schemas.microsoft.com/office/drawing/2014/main" val="2383088593"/>
                    </a:ext>
                  </a:extLst>
                </a:gridCol>
                <a:gridCol w="1301253">
                  <a:extLst>
                    <a:ext uri="{9D8B030D-6E8A-4147-A177-3AD203B41FA5}">
                      <a16:colId xmlns:a16="http://schemas.microsoft.com/office/drawing/2014/main" val="722837184"/>
                    </a:ext>
                  </a:extLst>
                </a:gridCol>
                <a:gridCol w="1572567">
                  <a:extLst>
                    <a:ext uri="{9D8B030D-6E8A-4147-A177-3AD203B41FA5}">
                      <a16:colId xmlns:a16="http://schemas.microsoft.com/office/drawing/2014/main" val="2027143660"/>
                    </a:ext>
                  </a:extLst>
                </a:gridCol>
              </a:tblGrid>
              <a:tr h="695766">
                <a:tc>
                  <a:txBody>
                    <a:bodyPr/>
                    <a:lstStyle/>
                    <a:p>
                      <a:pPr algn="ctr">
                        <a:spcAft>
                          <a:spcPts val="0"/>
                        </a:spcAft>
                      </a:pPr>
                      <a:r>
                        <a:rPr lang="en-US" sz="2000" kern="0" dirty="0">
                          <a:effectLst/>
                        </a:rPr>
                        <a:t>Sales method</a:t>
                      </a:r>
                      <a:endParaRPr lang="en-US" sz="2000" dirty="0">
                        <a:effectLst/>
                      </a:endParaRPr>
                    </a:p>
                  </a:txBody>
                  <a:tcPr marL="76109" marR="76109" marT="0" marB="0" anchor="ctr"/>
                </a:tc>
                <a:tc>
                  <a:txBody>
                    <a:bodyPr/>
                    <a:lstStyle/>
                    <a:p>
                      <a:pPr algn="ctr">
                        <a:spcAft>
                          <a:spcPts val="0"/>
                        </a:spcAft>
                      </a:pPr>
                      <a:r>
                        <a:rPr lang="en-US" sz="2000" kern="0" dirty="0">
                          <a:effectLst/>
                        </a:rPr>
                        <a:t>Average price category</a:t>
                      </a:r>
                      <a:endParaRPr lang="en-US" sz="2000" dirty="0">
                        <a:effectLst/>
                      </a:endParaRPr>
                    </a:p>
                  </a:txBody>
                  <a:tcPr marL="76109" marR="76109" marT="0" marB="0" anchor="ctr"/>
                </a:tc>
                <a:tc>
                  <a:txBody>
                    <a:bodyPr/>
                    <a:lstStyle/>
                    <a:p>
                      <a:pPr algn="ctr">
                        <a:spcAft>
                          <a:spcPts val="0"/>
                        </a:spcAft>
                      </a:pPr>
                      <a:r>
                        <a:rPr lang="en-US" sz="2000" kern="0" dirty="0">
                          <a:effectLst/>
                        </a:rPr>
                        <a:t>Average 3 weeks WRGR</a:t>
                      </a:r>
                      <a:endParaRPr lang="en-US" sz="2000" dirty="0">
                        <a:effectLst/>
                      </a:endParaRPr>
                    </a:p>
                  </a:txBody>
                  <a:tcPr marL="76109" marR="76109" marT="0" marB="0" anchor="ctr"/>
                </a:tc>
                <a:tc>
                  <a:txBody>
                    <a:bodyPr/>
                    <a:lstStyle/>
                    <a:p>
                      <a:pPr algn="ctr">
                        <a:spcAft>
                          <a:spcPts val="0"/>
                        </a:spcAft>
                      </a:pPr>
                      <a:r>
                        <a:rPr lang="en-US" sz="2000" kern="0" dirty="0">
                          <a:effectLst/>
                        </a:rPr>
                        <a:t>CSE</a:t>
                      </a:r>
                      <a:endParaRPr lang="en-US" sz="2000" dirty="0">
                        <a:effectLst/>
                      </a:endParaRPr>
                    </a:p>
                  </a:txBody>
                  <a:tcPr marL="76109" marR="76109" marT="0" marB="0" anchor="ctr"/>
                </a:tc>
                <a:tc>
                  <a:txBody>
                    <a:bodyPr/>
                    <a:lstStyle/>
                    <a:p>
                      <a:pPr algn="ctr">
                        <a:spcAft>
                          <a:spcPts val="0"/>
                        </a:spcAft>
                      </a:pPr>
                      <a:r>
                        <a:rPr lang="en-US" sz="2000" kern="0" dirty="0">
                          <a:effectLst/>
                        </a:rPr>
                        <a:t>RPTU</a:t>
                      </a:r>
                      <a:endParaRPr lang="en-US" sz="2000" dirty="0">
                        <a:effectLst/>
                      </a:endParaRPr>
                    </a:p>
                  </a:txBody>
                  <a:tcPr marL="76109" marR="76109" marT="0" marB="0" anchor="ctr"/>
                </a:tc>
                <a:tc>
                  <a:txBody>
                    <a:bodyPr/>
                    <a:lstStyle/>
                    <a:p>
                      <a:pPr algn="ctr">
                        <a:spcAft>
                          <a:spcPts val="0"/>
                        </a:spcAft>
                      </a:pPr>
                      <a:r>
                        <a:rPr lang="en-US" sz="2000" kern="0" dirty="0">
                          <a:effectLst/>
                        </a:rPr>
                        <a:t>SPI</a:t>
                      </a:r>
                      <a:endParaRPr lang="en-US" sz="2000" dirty="0">
                        <a:effectLst/>
                      </a:endParaRPr>
                    </a:p>
                  </a:txBody>
                  <a:tcPr marL="76109" marR="76109" marT="0" marB="0" anchor="ctr"/>
                </a:tc>
                <a:extLst>
                  <a:ext uri="{0D108BD9-81ED-4DB2-BD59-A6C34878D82A}">
                    <a16:rowId xmlns:a16="http://schemas.microsoft.com/office/drawing/2014/main" val="323816706"/>
                  </a:ext>
                </a:extLst>
              </a:tr>
              <a:tr h="345028">
                <a:tc>
                  <a:txBody>
                    <a:bodyPr/>
                    <a:lstStyle/>
                    <a:p>
                      <a:pPr>
                        <a:spcAft>
                          <a:spcPts val="0"/>
                        </a:spcAft>
                      </a:pPr>
                      <a:r>
                        <a:rPr lang="en-US" sz="2000" kern="0">
                          <a:effectLst/>
                        </a:rPr>
                        <a:t>Email + Call</a:t>
                      </a:r>
                      <a:endParaRPr lang="en-US" sz="2000">
                        <a:effectLst/>
                      </a:endParaRPr>
                    </a:p>
                  </a:txBody>
                  <a:tcPr marL="76109" marR="76109" marT="0" marB="0" anchor="b"/>
                </a:tc>
                <a:tc>
                  <a:txBody>
                    <a:bodyPr/>
                    <a:lstStyle/>
                    <a:p>
                      <a:pPr>
                        <a:spcAft>
                          <a:spcPts val="0"/>
                        </a:spcAft>
                      </a:pPr>
                      <a:r>
                        <a:rPr lang="en-US" sz="2000" kern="0" dirty="0">
                          <a:effectLst/>
                        </a:rPr>
                        <a:t>Expensive</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0.341</a:t>
                      </a:r>
                    </a:p>
                  </a:txBody>
                  <a:tcPr marL="7620" marR="7620" marT="7620" marB="0" anchor="b"/>
                </a:tc>
                <a:tc>
                  <a:txBody>
                    <a:bodyPr/>
                    <a:lstStyle/>
                    <a:p>
                      <a:pPr algn="r">
                        <a:spcAft>
                          <a:spcPts val="0"/>
                        </a:spcAft>
                      </a:pPr>
                      <a:r>
                        <a:rPr lang="en-US" sz="2000" kern="0" dirty="0">
                          <a:effectLst/>
                        </a:rPr>
                        <a:t>455180.7</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18.37</a:t>
                      </a:r>
                    </a:p>
                  </a:txBody>
                  <a:tcPr marL="7620" marR="7620" marT="7620" marB="0" anchor="b"/>
                </a:tc>
                <a:tc>
                  <a:txBody>
                    <a:bodyPr/>
                    <a:lstStyle/>
                    <a:p>
                      <a:pPr algn="ctr" fontAlgn="b"/>
                      <a:r>
                        <a:rPr lang="en-US" sz="2000" kern="0" dirty="0">
                          <a:solidFill>
                            <a:schemeClr val="dk1"/>
                          </a:solidFill>
                          <a:effectLst/>
                          <a:latin typeface="+mn-lt"/>
                          <a:ea typeface="+mn-ea"/>
                          <a:cs typeface="+mn-cs"/>
                        </a:rPr>
                        <a:t>0.50</a:t>
                      </a:r>
                    </a:p>
                  </a:txBody>
                  <a:tcPr marL="7620" marR="7620" marT="7620" marB="0" anchor="b">
                    <a:solidFill>
                      <a:schemeClr val="accent6">
                        <a:lumMod val="40000"/>
                        <a:lumOff val="60000"/>
                      </a:schemeClr>
                    </a:solidFill>
                  </a:tcPr>
                </a:tc>
                <a:extLst>
                  <a:ext uri="{0D108BD9-81ED-4DB2-BD59-A6C34878D82A}">
                    <a16:rowId xmlns:a16="http://schemas.microsoft.com/office/drawing/2014/main" val="1957415744"/>
                  </a:ext>
                </a:extLst>
              </a:tr>
              <a:tr h="345028">
                <a:tc>
                  <a:txBody>
                    <a:bodyPr/>
                    <a:lstStyle/>
                    <a:p>
                      <a:pPr>
                        <a:spcAft>
                          <a:spcPts val="0"/>
                        </a:spcAft>
                      </a:pPr>
                      <a:r>
                        <a:rPr lang="en-US" sz="2000" kern="0">
                          <a:effectLst/>
                        </a:rPr>
                        <a:t>Call</a:t>
                      </a:r>
                      <a:endParaRPr lang="en-US" sz="2000">
                        <a:effectLst/>
                      </a:endParaRPr>
                    </a:p>
                  </a:txBody>
                  <a:tcPr marL="76109" marR="76109" marT="0" marB="0" anchor="b"/>
                </a:tc>
                <a:tc>
                  <a:txBody>
                    <a:bodyPr/>
                    <a:lstStyle/>
                    <a:p>
                      <a:pPr>
                        <a:spcAft>
                          <a:spcPts val="0"/>
                        </a:spcAft>
                      </a:pPr>
                      <a:r>
                        <a:rPr lang="en-US" sz="2000" kern="0" dirty="0">
                          <a:effectLst/>
                        </a:rPr>
                        <a:t>Expensive</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a:t>
                      </a:r>
                    </a:p>
                  </a:txBody>
                  <a:tcPr marL="7620" marR="7620" marT="7620" marB="0" anchor="b"/>
                </a:tc>
                <a:tc>
                  <a:txBody>
                    <a:bodyPr/>
                    <a:lstStyle/>
                    <a:p>
                      <a:pPr algn="r">
                        <a:spcAft>
                          <a:spcPts val="0"/>
                        </a:spcAft>
                      </a:pPr>
                      <a:r>
                        <a:rPr lang="en-US" sz="2000" kern="0" dirty="0">
                          <a:effectLst/>
                        </a:rPr>
                        <a:t>0</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0.00</a:t>
                      </a:r>
                    </a:p>
                  </a:txBody>
                  <a:tcPr marL="7620" marR="7620" marT="7620" marB="0" anchor="b"/>
                </a:tc>
                <a:tc>
                  <a:txBody>
                    <a:bodyPr/>
                    <a:lstStyle/>
                    <a:p>
                      <a:pPr algn="ctr" fontAlgn="b"/>
                      <a:r>
                        <a:rPr lang="en-US" sz="2000" kern="0" dirty="0">
                          <a:solidFill>
                            <a:schemeClr val="dk1"/>
                          </a:solidFill>
                          <a:effectLst/>
                          <a:latin typeface="+mn-lt"/>
                          <a:ea typeface="+mn-ea"/>
                          <a:cs typeface="+mn-cs"/>
                        </a:rPr>
                        <a:t>-0.65</a:t>
                      </a:r>
                    </a:p>
                  </a:txBody>
                  <a:tcPr marL="7620" marR="7620" marT="7620" marB="0" anchor="b">
                    <a:solidFill>
                      <a:srgbClr val="FF5050"/>
                    </a:solidFill>
                  </a:tcPr>
                </a:tc>
                <a:extLst>
                  <a:ext uri="{0D108BD9-81ED-4DB2-BD59-A6C34878D82A}">
                    <a16:rowId xmlns:a16="http://schemas.microsoft.com/office/drawing/2014/main" val="3163505368"/>
                  </a:ext>
                </a:extLst>
              </a:tr>
              <a:tr h="345028">
                <a:tc>
                  <a:txBody>
                    <a:bodyPr/>
                    <a:lstStyle/>
                    <a:p>
                      <a:pPr>
                        <a:spcAft>
                          <a:spcPts val="0"/>
                        </a:spcAft>
                      </a:pPr>
                      <a:r>
                        <a:rPr lang="en-US" sz="2000" kern="0">
                          <a:effectLst/>
                        </a:rPr>
                        <a:t>Email</a:t>
                      </a:r>
                      <a:endParaRPr lang="en-US" sz="2000">
                        <a:effectLst/>
                      </a:endParaRPr>
                    </a:p>
                  </a:txBody>
                  <a:tcPr marL="76109" marR="76109" marT="0" marB="0" anchor="b"/>
                </a:tc>
                <a:tc>
                  <a:txBody>
                    <a:bodyPr/>
                    <a:lstStyle/>
                    <a:p>
                      <a:pPr>
                        <a:spcAft>
                          <a:spcPts val="0"/>
                        </a:spcAft>
                      </a:pPr>
                      <a:r>
                        <a:rPr lang="en-US" sz="2000" kern="0">
                          <a:effectLst/>
                        </a:rPr>
                        <a:t>Expensive</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a:t>
                      </a:r>
                    </a:p>
                  </a:txBody>
                  <a:tcPr marL="7620" marR="7620" marT="7620" marB="0" anchor="b"/>
                </a:tc>
                <a:tc>
                  <a:txBody>
                    <a:bodyPr/>
                    <a:lstStyle/>
                    <a:p>
                      <a:pPr algn="r">
                        <a:spcAft>
                          <a:spcPts val="0"/>
                        </a:spcAft>
                      </a:pPr>
                      <a:r>
                        <a:rPr lang="en-US" sz="2000" kern="0" dirty="0">
                          <a:effectLst/>
                        </a:rPr>
                        <a:t>0</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0.00</a:t>
                      </a:r>
                    </a:p>
                  </a:txBody>
                  <a:tcPr marL="7620" marR="7620" marT="7620" marB="0" anchor="b"/>
                </a:tc>
                <a:tc>
                  <a:txBody>
                    <a:bodyPr/>
                    <a:lstStyle/>
                    <a:p>
                      <a:pPr algn="ctr" fontAlgn="b"/>
                      <a:r>
                        <a:rPr lang="en-US" sz="2000" kern="0" dirty="0">
                          <a:solidFill>
                            <a:schemeClr val="dk1"/>
                          </a:solidFill>
                          <a:effectLst/>
                          <a:latin typeface="+mn-lt"/>
                          <a:ea typeface="+mn-ea"/>
                          <a:cs typeface="+mn-cs"/>
                        </a:rPr>
                        <a:t>-0.65</a:t>
                      </a:r>
                    </a:p>
                  </a:txBody>
                  <a:tcPr marL="7620" marR="7620" marT="7620" marB="0" anchor="b">
                    <a:solidFill>
                      <a:srgbClr val="FF5050"/>
                    </a:solidFill>
                  </a:tcPr>
                </a:tc>
                <a:extLst>
                  <a:ext uri="{0D108BD9-81ED-4DB2-BD59-A6C34878D82A}">
                    <a16:rowId xmlns:a16="http://schemas.microsoft.com/office/drawing/2014/main" val="496017724"/>
                  </a:ext>
                </a:extLst>
              </a:tr>
              <a:tr h="345028">
                <a:tc>
                  <a:txBody>
                    <a:bodyPr/>
                    <a:lstStyle/>
                    <a:p>
                      <a:pPr>
                        <a:spcAft>
                          <a:spcPts val="0"/>
                        </a:spcAft>
                      </a:pPr>
                      <a:r>
                        <a:rPr lang="en-US" sz="2000" kern="0">
                          <a:effectLst/>
                        </a:rPr>
                        <a:t>Email</a:t>
                      </a:r>
                      <a:endParaRPr lang="en-US" sz="2000">
                        <a:effectLst/>
                      </a:endParaRPr>
                    </a:p>
                  </a:txBody>
                  <a:tcPr marL="76109" marR="76109" marT="0" marB="0" anchor="b"/>
                </a:tc>
                <a:tc>
                  <a:txBody>
                    <a:bodyPr/>
                    <a:lstStyle/>
                    <a:p>
                      <a:pPr>
                        <a:spcAft>
                          <a:spcPts val="0"/>
                        </a:spcAft>
                      </a:pPr>
                      <a:r>
                        <a:rPr lang="en-US" sz="2000" kern="0">
                          <a:effectLst/>
                        </a:rPr>
                        <a:t>Moderate</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-0.304</a:t>
                      </a:r>
                    </a:p>
                  </a:txBody>
                  <a:tcPr marL="7620" marR="7620" marT="7620" marB="0" anchor="b"/>
                </a:tc>
                <a:tc>
                  <a:txBody>
                    <a:bodyPr/>
                    <a:lstStyle/>
                    <a:p>
                      <a:pPr algn="r">
                        <a:spcAft>
                          <a:spcPts val="0"/>
                        </a:spcAft>
                      </a:pPr>
                      <a:r>
                        <a:rPr lang="en-US" sz="2000" kern="0">
                          <a:effectLst/>
                        </a:rPr>
                        <a:t>724217.8</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97.02</a:t>
                      </a:r>
                    </a:p>
                  </a:txBody>
                  <a:tcPr marL="7620" marR="7620" marT="7620" marB="0" anchor="b"/>
                </a:tc>
                <a:tc>
                  <a:txBody>
                    <a:bodyPr/>
                    <a:lstStyle/>
                    <a:p>
                      <a:pPr algn="ctr" fontAlgn="b"/>
                      <a:r>
                        <a:rPr lang="en-US" sz="2000" kern="0" dirty="0">
                          <a:solidFill>
                            <a:schemeClr val="dk1"/>
                          </a:solidFill>
                          <a:effectLst/>
                          <a:latin typeface="+mn-lt"/>
                          <a:ea typeface="+mn-ea"/>
                          <a:cs typeface="+mn-cs"/>
                        </a:rPr>
                        <a:t>2.06</a:t>
                      </a:r>
                    </a:p>
                  </a:txBody>
                  <a:tcPr marL="7620" marR="7620" marT="7620" marB="0" anchor="b">
                    <a:solidFill>
                      <a:schemeClr val="accent6">
                        <a:lumMod val="75000"/>
                      </a:schemeClr>
                    </a:solidFill>
                  </a:tcPr>
                </a:tc>
                <a:extLst>
                  <a:ext uri="{0D108BD9-81ED-4DB2-BD59-A6C34878D82A}">
                    <a16:rowId xmlns:a16="http://schemas.microsoft.com/office/drawing/2014/main" val="3540879821"/>
                  </a:ext>
                </a:extLst>
              </a:tr>
              <a:tr h="345028">
                <a:tc>
                  <a:txBody>
                    <a:bodyPr/>
                    <a:lstStyle/>
                    <a:p>
                      <a:pPr>
                        <a:spcAft>
                          <a:spcPts val="0"/>
                        </a:spcAft>
                      </a:pPr>
                      <a:r>
                        <a:rPr lang="en-US" sz="2000" kern="0">
                          <a:effectLst/>
                        </a:rPr>
                        <a:t>Email + Call</a:t>
                      </a:r>
                      <a:endParaRPr lang="en-US" sz="2000">
                        <a:effectLst/>
                      </a:endParaRPr>
                    </a:p>
                  </a:txBody>
                  <a:tcPr marL="76109" marR="76109" marT="0" marB="0" anchor="b"/>
                </a:tc>
                <a:tc>
                  <a:txBody>
                    <a:bodyPr/>
                    <a:lstStyle/>
                    <a:p>
                      <a:pPr>
                        <a:spcAft>
                          <a:spcPts val="0"/>
                        </a:spcAft>
                      </a:pPr>
                      <a:r>
                        <a:rPr lang="en-US" sz="2000" kern="0">
                          <a:effectLst/>
                        </a:rPr>
                        <a:t>Moderate</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null</a:t>
                      </a:r>
                    </a:p>
                  </a:txBody>
                  <a:tcPr marL="7620" marR="7620" marT="7620" marB="0" anchor="b"/>
                </a:tc>
                <a:tc>
                  <a:txBody>
                    <a:bodyPr/>
                    <a:lstStyle/>
                    <a:p>
                      <a:pPr algn="r">
                        <a:spcAft>
                          <a:spcPts val="0"/>
                        </a:spcAft>
                      </a:pPr>
                      <a:r>
                        <a:rPr lang="en-US" sz="2000" kern="0" dirty="0">
                          <a:effectLst/>
                        </a:rPr>
                        <a:t>17550.3</a:t>
                      </a:r>
                      <a:endParaRPr lang="en-US" sz="2000" dirty="0">
                        <a:effectLst/>
                      </a:endParaRPr>
                    </a:p>
                  </a:txBody>
                  <a:tcPr marL="76109" marR="76109" marT="0" marB="0" anchor="b"/>
                </a:tc>
                <a:tc>
                  <a:txBody>
                    <a:bodyPr/>
                    <a:lstStyle/>
                    <a:p>
                      <a:pPr algn="ctr" fontAlgn="b"/>
                      <a:r>
                        <a:rPr lang="en-US" sz="2000" kern="0">
                          <a:solidFill>
                            <a:schemeClr val="dk1"/>
                          </a:solidFill>
                          <a:effectLst/>
                          <a:latin typeface="+mn-lt"/>
                          <a:ea typeface="+mn-ea"/>
                          <a:cs typeface="+mn-cs"/>
                        </a:rPr>
                        <a:t>18.46</a:t>
                      </a:r>
                    </a:p>
                  </a:txBody>
                  <a:tcPr marL="7620" marR="7620" marT="7620" marB="0" anchor="b"/>
                </a:tc>
                <a:tc>
                  <a:txBody>
                    <a:bodyPr/>
                    <a:lstStyle/>
                    <a:p>
                      <a:pPr algn="ctr" fontAlgn="b"/>
                      <a:r>
                        <a:rPr lang="en-US" sz="2000" kern="0" dirty="0">
                          <a:solidFill>
                            <a:schemeClr val="dk1"/>
                          </a:solidFill>
                          <a:effectLst/>
                          <a:latin typeface="+mn-lt"/>
                          <a:ea typeface="+mn-ea"/>
                          <a:cs typeface="+mn-cs"/>
                        </a:rPr>
                        <a:t>-0.38</a:t>
                      </a:r>
                    </a:p>
                  </a:txBody>
                  <a:tcPr marL="7620" marR="7620" marT="7620" marB="0" anchor="b">
                    <a:solidFill>
                      <a:srgbClr val="FFCC66"/>
                    </a:solidFill>
                  </a:tcPr>
                </a:tc>
                <a:extLst>
                  <a:ext uri="{0D108BD9-81ED-4DB2-BD59-A6C34878D82A}">
                    <a16:rowId xmlns:a16="http://schemas.microsoft.com/office/drawing/2014/main" val="1333739632"/>
                  </a:ext>
                </a:extLst>
              </a:tr>
              <a:tr h="345028">
                <a:tc>
                  <a:txBody>
                    <a:bodyPr/>
                    <a:lstStyle/>
                    <a:p>
                      <a:pPr>
                        <a:spcAft>
                          <a:spcPts val="0"/>
                        </a:spcAft>
                      </a:pPr>
                      <a:r>
                        <a:rPr lang="en-US" sz="2000" kern="0">
                          <a:effectLst/>
                        </a:rPr>
                        <a:t>Call</a:t>
                      </a:r>
                      <a:endParaRPr lang="en-US" sz="2000">
                        <a:effectLst/>
                      </a:endParaRPr>
                    </a:p>
                  </a:txBody>
                  <a:tcPr marL="76109" marR="76109" marT="0" marB="0" anchor="b"/>
                </a:tc>
                <a:tc>
                  <a:txBody>
                    <a:bodyPr/>
                    <a:lstStyle/>
                    <a:p>
                      <a:pPr>
                        <a:spcAft>
                          <a:spcPts val="0"/>
                        </a:spcAft>
                      </a:pPr>
                      <a:r>
                        <a:rPr lang="en-US" sz="2000" kern="0">
                          <a:effectLst/>
                        </a:rPr>
                        <a:t>Moderate</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a:t>
                      </a:r>
                    </a:p>
                  </a:txBody>
                  <a:tcPr marL="7620" marR="7620" marT="7620" marB="0" anchor="b"/>
                </a:tc>
                <a:tc>
                  <a:txBody>
                    <a:bodyPr/>
                    <a:lstStyle/>
                    <a:p>
                      <a:pPr algn="r">
                        <a:spcAft>
                          <a:spcPts val="0"/>
                        </a:spcAft>
                      </a:pPr>
                      <a:r>
                        <a:rPr lang="en-US" sz="2000" kern="0" dirty="0">
                          <a:effectLst/>
                        </a:rPr>
                        <a:t>0</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0.00</a:t>
                      </a:r>
                    </a:p>
                  </a:txBody>
                  <a:tcPr marL="7620" marR="7620" marT="7620" marB="0" anchor="b"/>
                </a:tc>
                <a:tc>
                  <a:txBody>
                    <a:bodyPr/>
                    <a:lstStyle/>
                    <a:p>
                      <a:pPr algn="ctr" fontAlgn="b"/>
                      <a:r>
                        <a:rPr lang="en-US" sz="2000" kern="0" dirty="0">
                          <a:solidFill>
                            <a:schemeClr val="dk1"/>
                          </a:solidFill>
                          <a:effectLst/>
                          <a:latin typeface="+mn-lt"/>
                          <a:ea typeface="+mn-ea"/>
                          <a:cs typeface="+mn-cs"/>
                        </a:rPr>
                        <a:t>-0.65</a:t>
                      </a:r>
                    </a:p>
                  </a:txBody>
                  <a:tcPr marL="7620" marR="7620" marT="7620" marB="0" anchor="b">
                    <a:solidFill>
                      <a:srgbClr val="FF5050"/>
                    </a:solidFill>
                  </a:tcPr>
                </a:tc>
                <a:extLst>
                  <a:ext uri="{0D108BD9-81ED-4DB2-BD59-A6C34878D82A}">
                    <a16:rowId xmlns:a16="http://schemas.microsoft.com/office/drawing/2014/main" val="3129469924"/>
                  </a:ext>
                </a:extLst>
              </a:tr>
              <a:tr h="345028">
                <a:tc>
                  <a:txBody>
                    <a:bodyPr/>
                    <a:lstStyle/>
                    <a:p>
                      <a:pPr>
                        <a:spcAft>
                          <a:spcPts val="0"/>
                        </a:spcAft>
                      </a:pPr>
                      <a:r>
                        <a:rPr lang="en-US" sz="2000" kern="0">
                          <a:effectLst/>
                        </a:rPr>
                        <a:t>Email</a:t>
                      </a:r>
                      <a:endParaRPr lang="en-US" sz="2000">
                        <a:effectLst/>
                      </a:endParaRPr>
                    </a:p>
                  </a:txBody>
                  <a:tcPr marL="76109" marR="76109" marT="0" marB="0" anchor="b"/>
                </a:tc>
                <a:tc>
                  <a:txBody>
                    <a:bodyPr/>
                    <a:lstStyle/>
                    <a:p>
                      <a:pPr>
                        <a:spcAft>
                          <a:spcPts val="0"/>
                        </a:spcAft>
                      </a:pPr>
                      <a:r>
                        <a:rPr lang="en-US" sz="2000" kern="0">
                          <a:effectLst/>
                        </a:rPr>
                        <a:t>Cheap</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null</a:t>
                      </a:r>
                    </a:p>
                  </a:txBody>
                  <a:tcPr marL="7620" marR="7620" marT="7620" marB="0" anchor="b"/>
                </a:tc>
                <a:tc>
                  <a:txBody>
                    <a:bodyPr/>
                    <a:lstStyle/>
                    <a:p>
                      <a:pPr algn="r">
                        <a:spcAft>
                          <a:spcPts val="0"/>
                        </a:spcAft>
                      </a:pPr>
                      <a:r>
                        <a:rPr lang="en-US" sz="2000" kern="0" dirty="0">
                          <a:effectLst/>
                        </a:rPr>
                        <a:t>95.58</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95.58</a:t>
                      </a:r>
                    </a:p>
                  </a:txBody>
                  <a:tcPr marL="7620" marR="7620" marT="7620" marB="0" anchor="b"/>
                </a:tc>
                <a:tc>
                  <a:txBody>
                    <a:bodyPr/>
                    <a:lstStyle/>
                    <a:p>
                      <a:pPr algn="ctr" fontAlgn="b"/>
                      <a:r>
                        <a:rPr lang="en-US" sz="2000" kern="0" dirty="0">
                          <a:solidFill>
                            <a:schemeClr val="dk1"/>
                          </a:solidFill>
                          <a:effectLst/>
                          <a:latin typeface="+mn-lt"/>
                          <a:ea typeface="+mn-ea"/>
                          <a:cs typeface="+mn-cs"/>
                        </a:rPr>
                        <a:t>0.59</a:t>
                      </a:r>
                    </a:p>
                  </a:txBody>
                  <a:tcPr marL="7620" marR="7620" marT="7620" marB="0" anchor="b">
                    <a:solidFill>
                      <a:schemeClr val="accent6">
                        <a:lumMod val="60000"/>
                        <a:lumOff val="40000"/>
                      </a:schemeClr>
                    </a:solidFill>
                  </a:tcPr>
                </a:tc>
                <a:extLst>
                  <a:ext uri="{0D108BD9-81ED-4DB2-BD59-A6C34878D82A}">
                    <a16:rowId xmlns:a16="http://schemas.microsoft.com/office/drawing/2014/main" val="2917148154"/>
                  </a:ext>
                </a:extLst>
              </a:tr>
              <a:tr h="345028">
                <a:tc>
                  <a:txBody>
                    <a:bodyPr/>
                    <a:lstStyle/>
                    <a:p>
                      <a:pPr>
                        <a:spcAft>
                          <a:spcPts val="0"/>
                        </a:spcAft>
                      </a:pPr>
                      <a:r>
                        <a:rPr lang="en-US" sz="2000" kern="0">
                          <a:effectLst/>
                        </a:rPr>
                        <a:t>Call</a:t>
                      </a:r>
                      <a:endParaRPr lang="en-US" sz="2000">
                        <a:effectLst/>
                      </a:endParaRPr>
                    </a:p>
                  </a:txBody>
                  <a:tcPr marL="76109" marR="76109" marT="0" marB="0" anchor="b"/>
                </a:tc>
                <a:tc>
                  <a:txBody>
                    <a:bodyPr/>
                    <a:lstStyle/>
                    <a:p>
                      <a:pPr>
                        <a:spcAft>
                          <a:spcPts val="0"/>
                        </a:spcAft>
                      </a:pPr>
                      <a:r>
                        <a:rPr lang="en-US" sz="2000" kern="0">
                          <a:effectLst/>
                        </a:rPr>
                        <a:t>Cheap</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-0.012</a:t>
                      </a:r>
                    </a:p>
                  </a:txBody>
                  <a:tcPr marL="7620" marR="7620" marT="7620" marB="0" anchor="b"/>
                </a:tc>
                <a:tc>
                  <a:txBody>
                    <a:bodyPr/>
                    <a:lstStyle/>
                    <a:p>
                      <a:pPr algn="r">
                        <a:spcAft>
                          <a:spcPts val="0"/>
                        </a:spcAft>
                      </a:pPr>
                      <a:r>
                        <a:rPr lang="en-US" sz="2000" kern="0" dirty="0">
                          <a:effectLst/>
                        </a:rPr>
                        <a:t>236445.2</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1.59</a:t>
                      </a:r>
                    </a:p>
                  </a:txBody>
                  <a:tcPr marL="7620" marR="7620" marT="7620" marB="0" anchor="b"/>
                </a:tc>
                <a:tc>
                  <a:txBody>
                    <a:bodyPr/>
                    <a:lstStyle/>
                    <a:p>
                      <a:pPr algn="ctr" fontAlgn="b"/>
                      <a:r>
                        <a:rPr lang="en-US" sz="2000" kern="0" dirty="0">
                          <a:solidFill>
                            <a:schemeClr val="dk1"/>
                          </a:solidFill>
                          <a:effectLst/>
                          <a:latin typeface="+mn-lt"/>
                          <a:ea typeface="+mn-ea"/>
                          <a:cs typeface="+mn-cs"/>
                        </a:rPr>
                        <a:t>-0.16</a:t>
                      </a:r>
                    </a:p>
                  </a:txBody>
                  <a:tcPr marL="7620" marR="7620" marT="7620" marB="0" anchor="b">
                    <a:solidFill>
                      <a:srgbClr val="E2FF33"/>
                    </a:solidFill>
                  </a:tcPr>
                </a:tc>
                <a:extLst>
                  <a:ext uri="{0D108BD9-81ED-4DB2-BD59-A6C34878D82A}">
                    <a16:rowId xmlns:a16="http://schemas.microsoft.com/office/drawing/2014/main" val="4193514899"/>
                  </a:ext>
                </a:extLst>
              </a:tr>
              <a:tr h="345028">
                <a:tc>
                  <a:txBody>
                    <a:bodyPr/>
                    <a:lstStyle/>
                    <a:p>
                      <a:pPr>
                        <a:spcAft>
                          <a:spcPts val="0"/>
                        </a:spcAft>
                      </a:pPr>
                      <a:r>
                        <a:rPr lang="en-US" sz="2000" kern="0">
                          <a:effectLst/>
                        </a:rPr>
                        <a:t>Email + Call</a:t>
                      </a:r>
                      <a:endParaRPr lang="en-US" sz="2000">
                        <a:effectLst/>
                      </a:endParaRPr>
                    </a:p>
                  </a:txBody>
                  <a:tcPr marL="76109" marR="76109" marT="0" marB="0" anchor="b"/>
                </a:tc>
                <a:tc>
                  <a:txBody>
                    <a:bodyPr/>
                    <a:lstStyle/>
                    <a:p>
                      <a:pPr>
                        <a:spcAft>
                          <a:spcPts val="0"/>
                        </a:spcAft>
                      </a:pPr>
                      <a:r>
                        <a:rPr lang="en-US" sz="2000" kern="0">
                          <a:effectLst/>
                        </a:rPr>
                        <a:t>Cheap</a:t>
                      </a:r>
                      <a:endParaRPr lang="en-US" sz="200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0.000</a:t>
                      </a:r>
                    </a:p>
                  </a:txBody>
                  <a:tcPr marL="7620" marR="7620" marT="7620" marB="0" anchor="b"/>
                </a:tc>
                <a:tc>
                  <a:txBody>
                    <a:bodyPr/>
                    <a:lstStyle/>
                    <a:p>
                      <a:pPr algn="r">
                        <a:spcAft>
                          <a:spcPts val="0"/>
                        </a:spcAft>
                      </a:pPr>
                      <a:r>
                        <a:rPr lang="en-US" sz="2000" kern="0" dirty="0">
                          <a:effectLst/>
                        </a:rPr>
                        <a:t>0</a:t>
                      </a:r>
                      <a:endParaRPr lang="en-US" sz="2000" dirty="0">
                        <a:effectLst/>
                      </a:endParaRPr>
                    </a:p>
                  </a:txBody>
                  <a:tcPr marL="76109" marR="76109" marT="0" marB="0" anchor="b"/>
                </a:tc>
                <a:tc>
                  <a:txBody>
                    <a:bodyPr/>
                    <a:lstStyle/>
                    <a:p>
                      <a:pPr algn="ctr" fontAlgn="b"/>
                      <a:r>
                        <a:rPr lang="en-US" sz="2000" kern="0" dirty="0">
                          <a:solidFill>
                            <a:schemeClr val="dk1"/>
                          </a:solidFill>
                          <a:effectLst/>
                          <a:latin typeface="+mn-lt"/>
                          <a:ea typeface="+mn-ea"/>
                          <a:cs typeface="+mn-cs"/>
                        </a:rPr>
                        <a:t>0.00</a:t>
                      </a:r>
                    </a:p>
                  </a:txBody>
                  <a:tcPr marL="7620" marR="7620" marT="7620" marB="0" anchor="b"/>
                </a:tc>
                <a:tc>
                  <a:txBody>
                    <a:bodyPr/>
                    <a:lstStyle/>
                    <a:p>
                      <a:pPr algn="ctr" fontAlgn="b"/>
                      <a:r>
                        <a:rPr lang="en-US" sz="2000" kern="0" dirty="0">
                          <a:solidFill>
                            <a:schemeClr val="dk1"/>
                          </a:solidFill>
                          <a:effectLst/>
                          <a:latin typeface="+mn-lt"/>
                          <a:ea typeface="+mn-ea"/>
                          <a:cs typeface="+mn-cs"/>
                        </a:rPr>
                        <a:t>-0.65</a:t>
                      </a:r>
                    </a:p>
                  </a:txBody>
                  <a:tcPr marL="7620" marR="7620" marT="7620" marB="0" anchor="b">
                    <a:solidFill>
                      <a:srgbClr val="FF5050"/>
                    </a:solidFill>
                  </a:tcPr>
                </a:tc>
                <a:extLst>
                  <a:ext uri="{0D108BD9-81ED-4DB2-BD59-A6C34878D82A}">
                    <a16:rowId xmlns:a16="http://schemas.microsoft.com/office/drawing/2014/main" val="485211834"/>
                  </a:ext>
                </a:extLst>
              </a:tr>
            </a:tbl>
          </a:graphicData>
        </a:graphic>
      </p:graphicFrame>
      <p:sp>
        <p:nvSpPr>
          <p:cNvPr id="3" name="Title 1">
            <a:extLst>
              <a:ext uri="{FF2B5EF4-FFF2-40B4-BE49-F238E27FC236}">
                <a16:creationId xmlns:a16="http://schemas.microsoft.com/office/drawing/2014/main" id="{475FFDF3-25F0-3FD7-B0D0-2ECCE797E144}"/>
              </a:ext>
            </a:extLst>
          </p:cNvPr>
          <p:cNvSpPr txBox="1">
            <a:spLocks/>
          </p:cNvSpPr>
          <p:nvPr/>
        </p:nvSpPr>
        <p:spPr>
          <a:xfrm>
            <a:off x="8855807" y="4463772"/>
            <a:ext cx="2692004" cy="1710881"/>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rgbClr val="FFFFFF"/>
                </a:solidFill>
              </a:rPr>
              <a:t>Sales Performance Index: Calculation Process</a:t>
            </a:r>
          </a:p>
        </p:txBody>
      </p:sp>
      <p:sp>
        <p:nvSpPr>
          <p:cNvPr id="8" name="Content Placeholder 3">
            <a:extLst>
              <a:ext uri="{FF2B5EF4-FFF2-40B4-BE49-F238E27FC236}">
                <a16:creationId xmlns:a16="http://schemas.microsoft.com/office/drawing/2014/main" id="{DB3E5F8A-37BE-3F63-B026-AEC200A61524}"/>
              </a:ext>
            </a:extLst>
          </p:cNvPr>
          <p:cNvSpPr txBox="1">
            <a:spLocks/>
          </p:cNvSpPr>
          <p:nvPr/>
        </p:nvSpPr>
        <p:spPr>
          <a:xfrm>
            <a:off x="441140" y="4356066"/>
            <a:ext cx="8211619" cy="2111933"/>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lnSpc>
                <a:spcPct val="90000"/>
              </a:lnSpc>
              <a:buClr>
                <a:schemeClr val="tx1"/>
              </a:buClr>
              <a:buFont typeface="+mj-lt"/>
              <a:buAutoNum type="arabicPeriod"/>
            </a:pPr>
            <a:r>
              <a:rPr lang="en-US" sz="1300" b="1" dirty="0">
                <a:solidFill>
                  <a:srgbClr val="FFFFFF"/>
                </a:solidFill>
              </a:rPr>
              <a:t>Data Preparation</a:t>
            </a:r>
            <a:r>
              <a:rPr lang="en-US" sz="1300" dirty="0">
                <a:solidFill>
                  <a:srgbClr val="FFFFFF"/>
                </a:solidFill>
              </a:rPr>
              <a:t>: Group data by sales method and average price category</a:t>
            </a:r>
          </a:p>
          <a:p>
            <a:pPr marL="342900" indent="-342900">
              <a:lnSpc>
                <a:spcPct val="90000"/>
              </a:lnSpc>
              <a:buClr>
                <a:schemeClr val="tx1"/>
              </a:buClr>
              <a:buFont typeface="+mj-lt"/>
              <a:buAutoNum type="arabicPeriod"/>
            </a:pPr>
            <a:r>
              <a:rPr lang="en-US" sz="1300" b="1" dirty="0">
                <a:solidFill>
                  <a:srgbClr val="FFFFFF"/>
                </a:solidFill>
              </a:rPr>
              <a:t>Estimate initial value for metric:</a:t>
            </a:r>
            <a:r>
              <a:rPr lang="en-US" sz="1300" dirty="0">
                <a:solidFill>
                  <a:srgbClr val="FFFFFF"/>
                </a:solidFill>
              </a:rPr>
              <a:t>  WRGR as week-over-week percentage change in revenue, CSE by adding up total revenue for each sales method, RPTU by dividing weekly revenue by time spent on sales activities</a:t>
            </a:r>
          </a:p>
          <a:p>
            <a:pPr marL="342900" indent="-342900">
              <a:lnSpc>
                <a:spcPct val="90000"/>
              </a:lnSpc>
              <a:buClr>
                <a:schemeClr val="tx1"/>
              </a:buClr>
              <a:buFont typeface="+mj-lt"/>
              <a:buAutoNum type="arabicPeriod"/>
            </a:pPr>
            <a:r>
              <a:rPr lang="en-US" sz="1300" b="1" dirty="0">
                <a:solidFill>
                  <a:srgbClr val="FFFFFF"/>
                </a:solidFill>
              </a:rPr>
              <a:t>Focus on average WRGR over the last 3 weeks: </a:t>
            </a:r>
            <a:r>
              <a:rPr lang="en-US" sz="1300" dirty="0">
                <a:solidFill>
                  <a:srgbClr val="FFFFFF"/>
                </a:solidFill>
              </a:rPr>
              <a:t>reflecting recent trends while smoothing out any single-week anomalies or fluctuations.</a:t>
            </a:r>
          </a:p>
          <a:p>
            <a:pPr marL="342900" indent="-342900">
              <a:lnSpc>
                <a:spcPct val="90000"/>
              </a:lnSpc>
              <a:buClr>
                <a:schemeClr val="tx1"/>
              </a:buClr>
              <a:buFont typeface="+mj-lt"/>
              <a:buAutoNum type="arabicPeriod"/>
            </a:pPr>
            <a:r>
              <a:rPr lang="en-US" sz="1300" b="1" dirty="0">
                <a:solidFill>
                  <a:srgbClr val="FFFFFF"/>
                </a:solidFill>
              </a:rPr>
              <a:t>Normalization</a:t>
            </a:r>
            <a:r>
              <a:rPr lang="en-US" sz="1300" dirty="0">
                <a:solidFill>
                  <a:srgbClr val="FFFFFF"/>
                </a:solidFill>
              </a:rPr>
              <a:t>:  To ensure a fair comparison across different metrics, we normalize WRGR, CSE, and RPTU (adjust each metric to have a mean of zero and a standard deviation of one)</a:t>
            </a:r>
          </a:p>
          <a:p>
            <a:pPr marL="342900" indent="-342900">
              <a:lnSpc>
                <a:spcPct val="90000"/>
              </a:lnSpc>
              <a:buClr>
                <a:schemeClr val="tx1"/>
              </a:buClr>
              <a:buFont typeface="+mj-lt"/>
              <a:buAutoNum type="arabicPeriod"/>
            </a:pPr>
            <a:r>
              <a:rPr lang="en-US" sz="1300" b="1" dirty="0">
                <a:solidFill>
                  <a:srgbClr val="FFFFFF"/>
                </a:solidFill>
              </a:rPr>
              <a:t>SPI Calculation</a:t>
            </a:r>
            <a:r>
              <a:rPr lang="en-US" sz="1300" dirty="0">
                <a:solidFill>
                  <a:srgbClr val="FFFFFF"/>
                </a:solidFill>
              </a:rPr>
              <a:t>:  Average the normalized values of 3 weeks WRGR average, CSE, and RPTU for each sales method and price category combination</a:t>
            </a:r>
          </a:p>
        </p:txBody>
      </p:sp>
    </p:spTree>
    <p:extLst>
      <p:ext uri="{BB962C8B-B14F-4D97-AF65-F5344CB8AC3E}">
        <p14:creationId xmlns:p14="http://schemas.microsoft.com/office/powerpoint/2010/main" val="13868481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6" descr="A chart with green squares&#10;&#10;Description automatically generated">
            <a:extLst>
              <a:ext uri="{FF2B5EF4-FFF2-40B4-BE49-F238E27FC236}">
                <a16:creationId xmlns:a16="http://schemas.microsoft.com/office/drawing/2014/main" id="{24197A03-1784-B52A-5BCC-E5777550BC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271" y="689083"/>
            <a:ext cx="6009804" cy="5284186"/>
          </a:xfrm>
          <a:prstGeom prst="rect">
            <a:avLst/>
          </a:prstGeom>
          <a:noFill/>
          <a:ln>
            <a:noFill/>
          </a:ln>
        </p:spPr>
      </p:pic>
      <p:sp>
        <p:nvSpPr>
          <p:cNvPr id="11" name="Title 1">
            <a:extLst>
              <a:ext uri="{FF2B5EF4-FFF2-40B4-BE49-F238E27FC236}">
                <a16:creationId xmlns:a16="http://schemas.microsoft.com/office/drawing/2014/main" id="{ACD52464-F714-2108-6597-B7D19EED58D7}"/>
              </a:ext>
            </a:extLst>
          </p:cNvPr>
          <p:cNvSpPr txBox="1">
            <a:spLocks/>
          </p:cNvSpPr>
          <p:nvPr/>
        </p:nvSpPr>
        <p:spPr>
          <a:xfrm>
            <a:off x="6956454" y="555754"/>
            <a:ext cx="4159221" cy="105498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600" dirty="0">
                <a:solidFill>
                  <a:srgbClr val="FFFFFF"/>
                </a:solidFill>
              </a:rPr>
              <a:t>Sales Performance Index: Applying the SPI</a:t>
            </a:r>
          </a:p>
        </p:txBody>
      </p:sp>
      <p:sp>
        <p:nvSpPr>
          <p:cNvPr id="17" name="Content Placeholder 3">
            <a:extLst>
              <a:ext uri="{FF2B5EF4-FFF2-40B4-BE49-F238E27FC236}">
                <a16:creationId xmlns:a16="http://schemas.microsoft.com/office/drawing/2014/main" id="{7D9139A0-1CF1-4960-773D-F0D2EBAF1850}"/>
              </a:ext>
            </a:extLst>
          </p:cNvPr>
          <p:cNvSpPr txBox="1">
            <a:spLocks/>
          </p:cNvSpPr>
          <p:nvPr/>
        </p:nvSpPr>
        <p:spPr>
          <a:xfrm>
            <a:off x="6792189" y="1494885"/>
            <a:ext cx="4494936" cy="468683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buClr>
                <a:schemeClr val="tx1"/>
              </a:buClr>
            </a:pPr>
            <a:r>
              <a:rPr lang="en-US" sz="1500" dirty="0">
                <a:solidFill>
                  <a:srgbClr val="FFFFFF"/>
                </a:solidFill>
              </a:rPr>
              <a:t>Aims to provide a </a:t>
            </a:r>
            <a:r>
              <a:rPr lang="en-US" sz="1500" b="1" dirty="0">
                <a:solidFill>
                  <a:srgbClr val="FFFFFF"/>
                </a:solidFill>
              </a:rPr>
              <a:t>stable measure of short-term sales performance </a:t>
            </a:r>
            <a:r>
              <a:rPr lang="en-US" sz="1500" dirty="0">
                <a:solidFill>
                  <a:srgbClr val="FFFFFF"/>
                </a:solidFill>
              </a:rPr>
              <a:t>that reflects recent trends and smooths out single-week anomalies or fluctuations</a:t>
            </a:r>
          </a:p>
          <a:p>
            <a:pPr>
              <a:lnSpc>
                <a:spcPct val="90000"/>
              </a:lnSpc>
              <a:buClr>
                <a:schemeClr val="tx1"/>
              </a:buClr>
            </a:pPr>
            <a:r>
              <a:rPr lang="en-US" sz="1500" b="1" dirty="0">
                <a:solidFill>
                  <a:srgbClr val="FFFFFF"/>
                </a:solidFill>
              </a:rPr>
              <a:t>A higher SPI</a:t>
            </a:r>
            <a:r>
              <a:rPr lang="en-US" sz="1500" dirty="0">
                <a:solidFill>
                  <a:srgbClr val="FFFFFF"/>
                </a:solidFill>
              </a:rPr>
              <a:t> indicates a sales method-category combination that is highly effective and efficient </a:t>
            </a:r>
          </a:p>
          <a:p>
            <a:pPr lvl="1">
              <a:lnSpc>
                <a:spcPct val="90000"/>
              </a:lnSpc>
              <a:buClr>
                <a:schemeClr val="tx1"/>
              </a:buClr>
            </a:pPr>
            <a:r>
              <a:rPr lang="en-US" sz="1300" dirty="0">
                <a:solidFill>
                  <a:srgbClr val="FFFFFF"/>
                </a:solidFill>
              </a:rPr>
              <a:t>suggesting that this approach could be prioritized or further optimized for better sales performance.</a:t>
            </a:r>
          </a:p>
          <a:p>
            <a:pPr>
              <a:lnSpc>
                <a:spcPct val="90000"/>
              </a:lnSpc>
              <a:buClr>
                <a:schemeClr val="tx1"/>
              </a:buClr>
            </a:pPr>
            <a:r>
              <a:rPr lang="en-US" sz="1500" b="1" dirty="0">
                <a:solidFill>
                  <a:srgbClr val="FFFFFF"/>
                </a:solidFill>
              </a:rPr>
              <a:t>A lower SPI </a:t>
            </a:r>
            <a:r>
              <a:rPr lang="en-US" sz="1500" dirty="0">
                <a:solidFill>
                  <a:srgbClr val="FFFFFF"/>
                </a:solidFill>
              </a:rPr>
              <a:t>might reveal areas where improvements are needed</a:t>
            </a:r>
          </a:p>
          <a:p>
            <a:pPr lvl="1">
              <a:lnSpc>
                <a:spcPct val="90000"/>
              </a:lnSpc>
              <a:buClr>
                <a:schemeClr val="tx1"/>
              </a:buClr>
            </a:pPr>
            <a:r>
              <a:rPr lang="en-US" sz="1300" dirty="0">
                <a:solidFill>
                  <a:srgbClr val="FFFFFF"/>
                </a:solidFill>
              </a:rPr>
              <a:t>Suggesting de-prioritization of sales method for certain segments</a:t>
            </a:r>
          </a:p>
          <a:p>
            <a:pPr>
              <a:lnSpc>
                <a:spcPct val="90000"/>
              </a:lnSpc>
              <a:buClr>
                <a:schemeClr val="tx1"/>
              </a:buClr>
            </a:pPr>
            <a:r>
              <a:rPr lang="en-US" sz="1500" dirty="0">
                <a:solidFill>
                  <a:srgbClr val="FFFFFF"/>
                </a:solidFill>
              </a:rPr>
              <a:t>For instance, the "Email + Call" method exhibits a relatively low RPTU but a higher WRGR in recent weeks and a significant share of overall revenue (high CSE), its SPI will account for these factors, potentially ranking it highly for certain price categories. </a:t>
            </a:r>
          </a:p>
        </p:txBody>
      </p:sp>
    </p:spTree>
    <p:extLst>
      <p:ext uri="{BB962C8B-B14F-4D97-AF65-F5344CB8AC3E}">
        <p14:creationId xmlns:p14="http://schemas.microsoft.com/office/powerpoint/2010/main" val="240989171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9435E-63E6-DB2E-3D97-0F31585758F6}"/>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Differences between Customers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6B8C81C-4FA1-C8CE-39C4-92BF52853C8F}"/>
              </a:ext>
            </a:extLst>
          </p:cNvPr>
          <p:cNvSpPr>
            <a:spLocks noGrp="1"/>
          </p:cNvSpPr>
          <p:nvPr>
            <p:ph idx="1"/>
          </p:nvPr>
        </p:nvSpPr>
        <p:spPr>
          <a:xfrm>
            <a:off x="5117585" y="1005840"/>
            <a:ext cx="6850759" cy="4608003"/>
          </a:xfrm>
        </p:spPr>
        <p:txBody>
          <a:bodyPr>
            <a:normAutofit/>
          </a:bodyPr>
          <a:lstStyle/>
          <a:p>
            <a:pPr marL="0" indent="0">
              <a:buNone/>
            </a:pPr>
            <a:r>
              <a:rPr lang="en-US" sz="2800" dirty="0"/>
              <a:t>Are there other differences between the customers in each group?</a:t>
            </a:r>
          </a:p>
        </p:txBody>
      </p:sp>
    </p:spTree>
    <p:extLst>
      <p:ext uri="{BB962C8B-B14F-4D97-AF65-F5344CB8AC3E}">
        <p14:creationId xmlns:p14="http://schemas.microsoft.com/office/powerpoint/2010/main" val="63113265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customer loyalty&#10;&#10;Description automatically generated">
            <a:extLst>
              <a:ext uri="{FF2B5EF4-FFF2-40B4-BE49-F238E27FC236}">
                <a16:creationId xmlns:a16="http://schemas.microsoft.com/office/drawing/2014/main" id="{6426590D-049A-4019-91A9-39E05483B319}"/>
              </a:ext>
            </a:extLst>
          </p:cNvPr>
          <p:cNvPicPr>
            <a:picLocks noGrp="1" noChangeAspect="1"/>
          </p:cNvPicPr>
          <p:nvPr>
            <p:ph sz="half" idx="1"/>
          </p:nvPr>
        </p:nvPicPr>
        <p:blipFill>
          <a:blip r:embed="rId3"/>
          <a:stretch>
            <a:fillRect/>
          </a:stretch>
        </p:blipFill>
        <p:spPr>
          <a:xfrm>
            <a:off x="4424275" y="145776"/>
            <a:ext cx="6149736" cy="4028078"/>
          </a:xfrm>
          <a:prstGeom prst="rect">
            <a:avLst/>
          </a:prstGeom>
        </p:spPr>
      </p:pic>
      <p:sp>
        <p:nvSpPr>
          <p:cNvPr id="18" name="Rectangle 17">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BADB6B-0F73-1E48-F998-C2E2E0C17047}"/>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dirty="0">
                <a:solidFill>
                  <a:srgbClr val="FFFFFF"/>
                </a:solidFill>
              </a:rPr>
              <a:t>Loyalty Period Distribution</a:t>
            </a:r>
          </a:p>
        </p:txBody>
      </p:sp>
      <p:sp>
        <p:nvSpPr>
          <p:cNvPr id="4" name="Content Placeholder 3">
            <a:extLst>
              <a:ext uri="{FF2B5EF4-FFF2-40B4-BE49-F238E27FC236}">
                <a16:creationId xmlns:a16="http://schemas.microsoft.com/office/drawing/2014/main" id="{B68C1478-FC13-9E2C-4157-91AF80909BDB}"/>
              </a:ext>
            </a:extLst>
          </p:cNvPr>
          <p:cNvSpPr>
            <a:spLocks noGrp="1"/>
          </p:cNvSpPr>
          <p:nvPr>
            <p:ph sz="half" idx="2"/>
          </p:nvPr>
        </p:nvSpPr>
        <p:spPr>
          <a:xfrm>
            <a:off x="3878688" y="4581688"/>
            <a:ext cx="7240909" cy="1607012"/>
          </a:xfrm>
        </p:spPr>
        <p:txBody>
          <a:bodyPr vert="horz" lIns="91440" tIns="45720" rIns="91440" bIns="45720" rtlCol="0" anchor="ctr">
            <a:normAutofit fontScale="92500" lnSpcReduction="10000"/>
          </a:bodyPr>
          <a:lstStyle/>
          <a:p>
            <a:pPr>
              <a:lnSpc>
                <a:spcPct val="100000"/>
              </a:lnSpc>
              <a:buClr>
                <a:schemeClr val="tx1"/>
              </a:buClr>
            </a:pPr>
            <a:r>
              <a:rPr lang="en-US" sz="1500" dirty="0">
                <a:solidFill>
                  <a:srgbClr val="FFFFFF"/>
                </a:solidFill>
              </a:rPr>
              <a:t>Significant portion of customer base falls within newer segment</a:t>
            </a:r>
          </a:p>
          <a:p>
            <a:pPr lvl="1">
              <a:lnSpc>
                <a:spcPct val="100000"/>
              </a:lnSpc>
              <a:buClr>
                <a:schemeClr val="tx1"/>
              </a:buClr>
            </a:pPr>
            <a:r>
              <a:rPr lang="en-US" sz="1500" dirty="0">
                <a:solidFill>
                  <a:srgbClr val="FFFFFF"/>
                </a:solidFill>
              </a:rPr>
              <a:t>Less than 4 years of engagement</a:t>
            </a:r>
          </a:p>
          <a:p>
            <a:pPr>
              <a:lnSpc>
                <a:spcPct val="100000"/>
              </a:lnSpc>
              <a:buClr>
                <a:schemeClr val="tx1"/>
              </a:buClr>
            </a:pPr>
            <a:r>
              <a:rPr lang="en-US" sz="1500" dirty="0">
                <a:solidFill>
                  <a:srgbClr val="FFFFFF"/>
                </a:solidFill>
              </a:rPr>
              <a:t>Trend indicates success of recent growth strategies</a:t>
            </a:r>
          </a:p>
          <a:p>
            <a:pPr lvl="1">
              <a:lnSpc>
                <a:spcPct val="100000"/>
              </a:lnSpc>
              <a:buClr>
                <a:schemeClr val="tx1"/>
              </a:buClr>
            </a:pPr>
            <a:r>
              <a:rPr lang="en-US" sz="1500" dirty="0">
                <a:solidFill>
                  <a:srgbClr val="FFFFFF"/>
                </a:solidFill>
              </a:rPr>
              <a:t>Email + Call captures almost half of customers</a:t>
            </a:r>
          </a:p>
          <a:p>
            <a:pPr>
              <a:lnSpc>
                <a:spcPct val="100000"/>
              </a:lnSpc>
              <a:buClr>
                <a:schemeClr val="tx1"/>
              </a:buClr>
            </a:pPr>
            <a:r>
              <a:rPr lang="en-US" sz="1500" dirty="0">
                <a:solidFill>
                  <a:srgbClr val="FFFFFF"/>
                </a:solidFill>
              </a:rPr>
              <a:t>Potential opportunity in fostering long-term relationships</a:t>
            </a:r>
          </a:p>
        </p:txBody>
      </p:sp>
      <p:graphicFrame>
        <p:nvGraphicFramePr>
          <p:cNvPr id="3" name="Table 2">
            <a:extLst>
              <a:ext uri="{FF2B5EF4-FFF2-40B4-BE49-F238E27FC236}">
                <a16:creationId xmlns:a16="http://schemas.microsoft.com/office/drawing/2014/main" id="{F2782B39-2830-26F4-6B8A-1196B893A685}"/>
              </a:ext>
            </a:extLst>
          </p:cNvPr>
          <p:cNvGraphicFramePr>
            <a:graphicFrameLocks noGrp="1"/>
          </p:cNvGraphicFramePr>
          <p:nvPr>
            <p:extLst>
              <p:ext uri="{D42A27DB-BD31-4B8C-83A1-F6EECF244321}">
                <p14:modId xmlns:p14="http://schemas.microsoft.com/office/powerpoint/2010/main" val="2806713329"/>
              </p:ext>
            </p:extLst>
          </p:nvPr>
        </p:nvGraphicFramePr>
        <p:xfrm>
          <a:off x="658821" y="1140387"/>
          <a:ext cx="3092522" cy="1798084"/>
        </p:xfrm>
        <a:graphic>
          <a:graphicData uri="http://schemas.openxmlformats.org/drawingml/2006/table">
            <a:tbl>
              <a:tblPr firstRow="1" bandRow="1">
                <a:tableStyleId>{5C22544A-7EE6-4342-B048-85BDC9FD1C3A}</a:tableStyleId>
              </a:tblPr>
              <a:tblGrid>
                <a:gridCol w="1454097">
                  <a:extLst>
                    <a:ext uri="{9D8B030D-6E8A-4147-A177-3AD203B41FA5}">
                      <a16:colId xmlns:a16="http://schemas.microsoft.com/office/drawing/2014/main" val="2720300157"/>
                    </a:ext>
                  </a:extLst>
                </a:gridCol>
                <a:gridCol w="1638425">
                  <a:extLst>
                    <a:ext uri="{9D8B030D-6E8A-4147-A177-3AD203B41FA5}">
                      <a16:colId xmlns:a16="http://schemas.microsoft.com/office/drawing/2014/main" val="2524823078"/>
                    </a:ext>
                  </a:extLst>
                </a:gridCol>
              </a:tblGrid>
              <a:tr h="243327">
                <a:tc>
                  <a:txBody>
                    <a:bodyPr/>
                    <a:lstStyle/>
                    <a:p>
                      <a:r>
                        <a:rPr lang="en-US" sz="1400" dirty="0">
                          <a:effectLst/>
                        </a:rPr>
                        <a:t>Customer tenure</a:t>
                      </a:r>
                      <a:endParaRPr lang="en-US" sz="1400" dirty="0"/>
                    </a:p>
                  </a:txBody>
                  <a:tcPr/>
                </a:tc>
                <a:tc>
                  <a:txBody>
                    <a:bodyPr/>
                    <a:lstStyle/>
                    <a:p>
                      <a:r>
                        <a:rPr lang="en-US" sz="1400" dirty="0"/>
                        <a:t>Nr of customers</a:t>
                      </a:r>
                    </a:p>
                  </a:txBody>
                  <a:tcPr/>
                </a:tc>
                <a:extLst>
                  <a:ext uri="{0D108BD9-81ED-4DB2-BD59-A6C34878D82A}">
                    <a16:rowId xmlns:a16="http://schemas.microsoft.com/office/drawing/2014/main" val="194007110"/>
                  </a:ext>
                </a:extLst>
              </a:tr>
              <a:tr h="319981">
                <a:tc>
                  <a:txBody>
                    <a:bodyPr/>
                    <a:lstStyle/>
                    <a:p>
                      <a:r>
                        <a:rPr lang="en-US" sz="1400" dirty="0">
                          <a:effectLst/>
                        </a:rPr>
                        <a:t>0 - 2 years</a:t>
                      </a:r>
                      <a:endParaRPr lang="en-US" sz="1400" dirty="0"/>
                    </a:p>
                  </a:txBody>
                  <a:tcPr/>
                </a:tc>
                <a:tc>
                  <a:txBody>
                    <a:bodyPr/>
                    <a:lstStyle/>
                    <a:p>
                      <a:r>
                        <a:rPr lang="en-US" sz="1400" dirty="0">
                          <a:effectLst/>
                        </a:rPr>
                        <a:t>5962</a:t>
                      </a:r>
                      <a:endParaRPr lang="en-US" sz="1400" dirty="0"/>
                    </a:p>
                  </a:txBody>
                  <a:tcPr/>
                </a:tc>
                <a:extLst>
                  <a:ext uri="{0D108BD9-81ED-4DB2-BD59-A6C34878D82A}">
                    <a16:rowId xmlns:a16="http://schemas.microsoft.com/office/drawing/2014/main" val="2571116985"/>
                  </a:ext>
                </a:extLst>
              </a:tr>
              <a:tr h="319981">
                <a:tc>
                  <a:txBody>
                    <a:bodyPr/>
                    <a:lstStyle/>
                    <a:p>
                      <a:r>
                        <a:rPr lang="en-US" sz="1400" dirty="0">
                          <a:effectLst/>
                        </a:rPr>
                        <a:t>5 + years</a:t>
                      </a:r>
                      <a:endParaRPr lang="en-US" sz="1400" dirty="0"/>
                    </a:p>
                  </a:txBody>
                  <a:tcPr/>
                </a:tc>
                <a:tc>
                  <a:txBody>
                    <a:bodyPr/>
                    <a:lstStyle/>
                    <a:p>
                      <a:r>
                        <a:rPr lang="en-US" sz="1400" dirty="0">
                          <a:effectLst/>
                        </a:rPr>
                        <a:t>4961</a:t>
                      </a:r>
                      <a:endParaRPr lang="en-US" sz="1400" dirty="0"/>
                    </a:p>
                  </a:txBody>
                  <a:tcPr/>
                </a:tc>
                <a:extLst>
                  <a:ext uri="{0D108BD9-81ED-4DB2-BD59-A6C34878D82A}">
                    <a16:rowId xmlns:a16="http://schemas.microsoft.com/office/drawing/2014/main" val="2056473005"/>
                  </a:ext>
                </a:extLst>
              </a:tr>
              <a:tr h="319981">
                <a:tc>
                  <a:txBody>
                    <a:bodyPr/>
                    <a:lstStyle/>
                    <a:p>
                      <a:r>
                        <a:rPr lang="en-US" sz="1400" dirty="0">
                          <a:effectLst/>
                        </a:rPr>
                        <a:t>2 - 5 years</a:t>
                      </a:r>
                      <a:endParaRPr lang="en-US" sz="1400" dirty="0"/>
                    </a:p>
                  </a:txBody>
                  <a:tcPr/>
                </a:tc>
                <a:tc>
                  <a:txBody>
                    <a:bodyPr/>
                    <a:lstStyle/>
                    <a:p>
                      <a:r>
                        <a:rPr lang="en-US" sz="1400" dirty="0">
                          <a:effectLst/>
                        </a:rPr>
                        <a:t>4075</a:t>
                      </a:r>
                      <a:endParaRPr lang="en-US" sz="1400" dirty="0"/>
                    </a:p>
                  </a:txBody>
                  <a:tcPr/>
                </a:tc>
                <a:extLst>
                  <a:ext uri="{0D108BD9-81ED-4DB2-BD59-A6C34878D82A}">
                    <a16:rowId xmlns:a16="http://schemas.microsoft.com/office/drawing/2014/main" val="543236580"/>
                  </a:ext>
                </a:extLst>
              </a:tr>
              <a:tr h="319981">
                <a:tc>
                  <a:txBody>
                    <a:bodyPr/>
                    <a:lstStyle/>
                    <a:p>
                      <a:r>
                        <a:rPr lang="en-US" sz="1400" dirty="0">
                          <a:effectLst/>
                        </a:rPr>
                        <a:t>Incorrect Value</a:t>
                      </a:r>
                      <a:endParaRPr lang="en-US" sz="1400" dirty="0"/>
                    </a:p>
                  </a:txBody>
                  <a:tcPr/>
                </a:tc>
                <a:tc>
                  <a:txBody>
                    <a:bodyPr/>
                    <a:lstStyle/>
                    <a:p>
                      <a:r>
                        <a:rPr lang="en-US" sz="1400" dirty="0">
                          <a:effectLst/>
                        </a:rPr>
                        <a:t>2</a:t>
                      </a:r>
                      <a:endParaRPr lang="en-US" sz="1400" dirty="0"/>
                    </a:p>
                  </a:txBody>
                  <a:tcPr/>
                </a:tc>
                <a:extLst>
                  <a:ext uri="{0D108BD9-81ED-4DB2-BD59-A6C34878D82A}">
                    <a16:rowId xmlns:a16="http://schemas.microsoft.com/office/drawing/2014/main" val="1893005478"/>
                  </a:ext>
                </a:extLst>
              </a:tr>
            </a:tbl>
          </a:graphicData>
        </a:graphic>
      </p:graphicFrame>
    </p:spTree>
    <p:extLst>
      <p:ext uri="{BB962C8B-B14F-4D97-AF65-F5344CB8AC3E}">
        <p14:creationId xmlns:p14="http://schemas.microsoft.com/office/powerpoint/2010/main" val="409180544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2B43E-395E-48F8-8C7D-6A16A2CBFE98}"/>
              </a:ext>
            </a:extLst>
          </p:cNvPr>
          <p:cNvSpPr>
            <a:spLocks noGrp="1"/>
          </p:cNvSpPr>
          <p:nvPr>
            <p:ph type="title"/>
          </p:nvPr>
        </p:nvSpPr>
        <p:spPr>
          <a:xfrm>
            <a:off x="6478102" y="1000513"/>
            <a:ext cx="4986373" cy="1013800"/>
          </a:xfrm>
        </p:spPr>
        <p:txBody>
          <a:bodyPr vert="horz" lIns="91440" tIns="45720" rIns="91440" bIns="45720" rtlCol="0" anchor="b">
            <a:normAutofit/>
          </a:bodyPr>
          <a:lstStyle/>
          <a:p>
            <a:r>
              <a:rPr lang="en-US" dirty="0">
                <a:solidFill>
                  <a:schemeClr val="tx2"/>
                </a:solidFill>
              </a:rPr>
              <a:t>Site Visits by Customer Tenure</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700CBD5-5ADE-0A48-7190-B900059D086C}"/>
              </a:ext>
            </a:extLst>
          </p:cNvPr>
          <p:cNvSpPr>
            <a:spLocks noGrp="1"/>
          </p:cNvSpPr>
          <p:nvPr>
            <p:ph idx="1"/>
          </p:nvPr>
        </p:nvSpPr>
        <p:spPr>
          <a:xfrm>
            <a:off x="6197111" y="2058358"/>
            <a:ext cx="5548356" cy="568178"/>
          </a:xfrm>
        </p:spPr>
        <p:txBody>
          <a:bodyPr vert="horz" lIns="91440" tIns="45720" rIns="91440" bIns="45720" rtlCol="0" anchor="ctr">
            <a:normAutofit fontScale="92500" lnSpcReduction="10000"/>
          </a:bodyPr>
          <a:lstStyle/>
          <a:p>
            <a:r>
              <a:rPr lang="en-US" dirty="0"/>
              <a:t>In the context of site visits, no significant differences in frequency distribution by customer tenure is observed.</a:t>
            </a:r>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1">
            <a:extLst>
              <a:ext uri="{FF2B5EF4-FFF2-40B4-BE49-F238E27FC236}">
                <a16:creationId xmlns:a16="http://schemas.microsoft.com/office/drawing/2014/main" id="{F179090C-DC42-674B-0E7E-D180A08B2D27}"/>
              </a:ext>
            </a:extLst>
          </p:cNvPr>
          <p:cNvSpPr txBox="1">
            <a:spLocks/>
          </p:cNvSpPr>
          <p:nvPr/>
        </p:nvSpPr>
        <p:spPr>
          <a:xfrm>
            <a:off x="373387" y="1002511"/>
            <a:ext cx="5605161"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Revenue Distribution by Customer Tenure</a:t>
            </a:r>
          </a:p>
        </p:txBody>
      </p:sp>
      <p:sp>
        <p:nvSpPr>
          <p:cNvPr id="5" name="Content Placeholder 3">
            <a:extLst>
              <a:ext uri="{FF2B5EF4-FFF2-40B4-BE49-F238E27FC236}">
                <a16:creationId xmlns:a16="http://schemas.microsoft.com/office/drawing/2014/main" id="{030EE9FE-2BE3-3EC9-6B1D-1B930C13DD60}"/>
              </a:ext>
            </a:extLst>
          </p:cNvPr>
          <p:cNvSpPr txBox="1">
            <a:spLocks/>
          </p:cNvSpPr>
          <p:nvPr/>
        </p:nvSpPr>
        <p:spPr>
          <a:xfrm>
            <a:off x="204081" y="2111466"/>
            <a:ext cx="5957156" cy="512708"/>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Boxplots suggest similar results for customers of different tenure revenue distribution by sales methods</a:t>
            </a:r>
          </a:p>
        </p:txBody>
      </p:sp>
      <p:pic>
        <p:nvPicPr>
          <p:cNvPr id="15362" name="Picture 2">
            <a:extLst>
              <a:ext uri="{FF2B5EF4-FFF2-40B4-BE49-F238E27FC236}">
                <a16:creationId xmlns:a16="http://schemas.microsoft.com/office/drawing/2014/main" id="{EE8AE955-0CED-B9DD-7895-49431D8E9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45" y="2730855"/>
            <a:ext cx="5883203" cy="2730355"/>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946B2D3A-3260-5366-5E01-94EFF6DB6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237" y="2805188"/>
            <a:ext cx="5994144" cy="26731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A2FB79-F1F5-B023-411E-1063A0953B41}"/>
              </a:ext>
            </a:extLst>
          </p:cNvPr>
          <p:cNvSpPr txBox="1"/>
          <p:nvPr/>
        </p:nvSpPr>
        <p:spPr>
          <a:xfrm>
            <a:off x="382102" y="465153"/>
            <a:ext cx="6096000" cy="523220"/>
          </a:xfrm>
          <a:prstGeom prst="rect">
            <a:avLst/>
          </a:prstGeom>
          <a:noFill/>
        </p:spPr>
        <p:txBody>
          <a:bodyPr wrap="square">
            <a:spAutoFit/>
          </a:bodyPr>
          <a:lstStyle/>
          <a:p>
            <a:r>
              <a:rPr lang="en-US" sz="2800" cap="all" dirty="0">
                <a:solidFill>
                  <a:schemeClr val="tx2"/>
                </a:solidFill>
                <a:latin typeface="+mj-lt"/>
                <a:ea typeface="+mj-ea"/>
                <a:cs typeface="+mj-cs"/>
              </a:rPr>
              <a:t>Customer Tenure</a:t>
            </a:r>
          </a:p>
        </p:txBody>
      </p:sp>
    </p:spTree>
    <p:extLst>
      <p:ext uri="{BB962C8B-B14F-4D97-AF65-F5344CB8AC3E}">
        <p14:creationId xmlns:p14="http://schemas.microsoft.com/office/powerpoint/2010/main" val="347126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F12B43E-395E-48F8-8C7D-6A16A2CBFE98}"/>
              </a:ext>
            </a:extLst>
          </p:cNvPr>
          <p:cNvSpPr>
            <a:spLocks noGrp="1"/>
          </p:cNvSpPr>
          <p:nvPr>
            <p:ph type="title"/>
          </p:nvPr>
        </p:nvSpPr>
        <p:spPr>
          <a:xfrm>
            <a:off x="771148" y="1037967"/>
            <a:ext cx="3054091" cy="4709131"/>
          </a:xfrm>
        </p:spPr>
        <p:txBody>
          <a:bodyPr vert="horz" lIns="91440" tIns="45720" rIns="91440" bIns="45720" rtlCol="0" anchor="ctr">
            <a:normAutofit/>
          </a:bodyPr>
          <a:lstStyle/>
          <a:p>
            <a:r>
              <a:rPr lang="en-US" dirty="0">
                <a:solidFill>
                  <a:srgbClr val="FFFEFF"/>
                </a:solidFill>
              </a:rPr>
              <a:t>Site Visits by average price categories</a:t>
            </a:r>
          </a:p>
        </p:txBody>
      </p:sp>
      <p:sp>
        <p:nvSpPr>
          <p:cNvPr id="3" name="Content Placeholder 2">
            <a:extLst>
              <a:ext uri="{FF2B5EF4-FFF2-40B4-BE49-F238E27FC236}">
                <a16:creationId xmlns:a16="http://schemas.microsoft.com/office/drawing/2014/main" id="{9700CBD5-5ADE-0A48-7190-B900059D086C}"/>
              </a:ext>
            </a:extLst>
          </p:cNvPr>
          <p:cNvSpPr>
            <a:spLocks noGrp="1"/>
          </p:cNvSpPr>
          <p:nvPr>
            <p:ph idx="1"/>
          </p:nvPr>
        </p:nvSpPr>
        <p:spPr>
          <a:xfrm>
            <a:off x="4474468" y="625342"/>
            <a:ext cx="7270998" cy="850899"/>
          </a:xfrm>
        </p:spPr>
        <p:txBody>
          <a:bodyPr vert="horz" lIns="91440" tIns="45720" rIns="91440" bIns="45720" rtlCol="0">
            <a:normAutofit lnSpcReduction="10000"/>
          </a:bodyPr>
          <a:lstStyle/>
          <a:p>
            <a:r>
              <a:rPr lang="en-US" dirty="0"/>
              <a:t>However, as seen by the higher median and greater spread in the 'Expensive' category, customers purchasing more expensive items tend to visit the site more frequently</a:t>
            </a:r>
          </a:p>
        </p:txBody>
      </p:sp>
      <p:pic>
        <p:nvPicPr>
          <p:cNvPr id="16390" name="Picture 6">
            <a:extLst>
              <a:ext uri="{FF2B5EF4-FFF2-40B4-BE49-F238E27FC236}">
                <a16:creationId xmlns:a16="http://schemas.microsoft.com/office/drawing/2014/main" id="{E9EBBAD2-7CE1-14B4-AA73-825CC5169C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0"/>
          <a:stretch/>
        </p:blipFill>
        <p:spPr bwMode="auto">
          <a:xfrm>
            <a:off x="4596388" y="1549386"/>
            <a:ext cx="587976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690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BADB6B-0F73-1E48-F998-C2E2E0C17047}"/>
              </a:ext>
            </a:extLst>
          </p:cNvPr>
          <p:cNvSpPr>
            <a:spLocks noGrp="1"/>
          </p:cNvSpPr>
          <p:nvPr>
            <p:ph type="title"/>
          </p:nvPr>
        </p:nvSpPr>
        <p:spPr>
          <a:xfrm>
            <a:off x="595517" y="4581687"/>
            <a:ext cx="2378910" cy="1607013"/>
          </a:xfrm>
        </p:spPr>
        <p:txBody>
          <a:bodyPr vert="horz" lIns="91440" tIns="45720" rIns="91440" bIns="45720" rtlCol="0" anchor="ctr">
            <a:normAutofit/>
          </a:bodyPr>
          <a:lstStyle/>
          <a:p>
            <a:r>
              <a:rPr lang="en-US" dirty="0">
                <a:solidFill>
                  <a:srgbClr val="FFFFFF"/>
                </a:solidFill>
              </a:rPr>
              <a:t>Total Revenue by State</a:t>
            </a:r>
          </a:p>
        </p:txBody>
      </p:sp>
      <p:sp>
        <p:nvSpPr>
          <p:cNvPr id="4" name="Content Placeholder 3">
            <a:extLst>
              <a:ext uri="{FF2B5EF4-FFF2-40B4-BE49-F238E27FC236}">
                <a16:creationId xmlns:a16="http://schemas.microsoft.com/office/drawing/2014/main" id="{B68C1478-FC13-9E2C-4157-91AF80909BDB}"/>
              </a:ext>
            </a:extLst>
          </p:cNvPr>
          <p:cNvSpPr>
            <a:spLocks noGrp="1"/>
          </p:cNvSpPr>
          <p:nvPr>
            <p:ph sz="half" idx="2"/>
          </p:nvPr>
        </p:nvSpPr>
        <p:spPr>
          <a:xfrm>
            <a:off x="2974427" y="4610278"/>
            <a:ext cx="7240909" cy="1607012"/>
          </a:xfrm>
        </p:spPr>
        <p:txBody>
          <a:bodyPr vert="horz" lIns="91440" tIns="45720" rIns="91440" bIns="45720" rtlCol="0" anchor="ctr">
            <a:normAutofit/>
          </a:bodyPr>
          <a:lstStyle/>
          <a:p>
            <a:pPr>
              <a:buClr>
                <a:schemeClr val="tx1"/>
              </a:buClr>
            </a:pPr>
            <a:r>
              <a:rPr lang="en-US" dirty="0"/>
              <a:t>Highlights regional strengths and opportunities for growth</a:t>
            </a:r>
          </a:p>
          <a:p>
            <a:pPr lvl="1">
              <a:buClr>
                <a:schemeClr val="tx1"/>
              </a:buClr>
            </a:pPr>
            <a:r>
              <a:rPr lang="en-US" dirty="0"/>
              <a:t>Provides a geographic perspective on sales performance</a:t>
            </a:r>
          </a:p>
          <a:p>
            <a:pPr>
              <a:buClr>
                <a:schemeClr val="tx1"/>
              </a:buClr>
            </a:pPr>
            <a:r>
              <a:rPr lang="en-US" dirty="0"/>
              <a:t>50% of revenue comes from top 10 states by revenue</a:t>
            </a:r>
          </a:p>
          <a:p>
            <a:pPr lvl="1">
              <a:buClr>
                <a:schemeClr val="tx1"/>
              </a:buClr>
            </a:pPr>
            <a:r>
              <a:rPr lang="en-US" dirty="0"/>
              <a:t>Leading states: California, Texas, New York, and Florida</a:t>
            </a:r>
            <a:endParaRPr lang="en-US" sz="1500" dirty="0">
              <a:solidFill>
                <a:srgbClr val="FFFFFF"/>
              </a:solidFill>
            </a:endParaRPr>
          </a:p>
        </p:txBody>
      </p:sp>
      <p:pic>
        <p:nvPicPr>
          <p:cNvPr id="7" name="Content Placeholder 4" descr="A graph with blue and white lines&#10;&#10;Description automatically generated">
            <a:extLst>
              <a:ext uri="{FF2B5EF4-FFF2-40B4-BE49-F238E27FC236}">
                <a16:creationId xmlns:a16="http://schemas.microsoft.com/office/drawing/2014/main" id="{AD5AAEE2-8D90-41C2-9959-41D7EB3567BD}"/>
              </a:ext>
            </a:extLst>
          </p:cNvPr>
          <p:cNvPicPr>
            <a:picLocks noGrp="1" noChangeAspect="1"/>
          </p:cNvPicPr>
          <p:nvPr>
            <p:ph sz="half" idx="1"/>
          </p:nvPr>
        </p:nvPicPr>
        <p:blipFill>
          <a:blip r:embed="rId3"/>
          <a:stretch>
            <a:fillRect/>
          </a:stretch>
        </p:blipFill>
        <p:spPr>
          <a:xfrm>
            <a:off x="132762" y="290838"/>
            <a:ext cx="11758027" cy="3762567"/>
          </a:xfrm>
          <a:prstGeom prst="rect">
            <a:avLst/>
          </a:prstGeom>
        </p:spPr>
      </p:pic>
    </p:spTree>
    <p:extLst>
      <p:ext uri="{BB962C8B-B14F-4D97-AF65-F5344CB8AC3E}">
        <p14:creationId xmlns:p14="http://schemas.microsoft.com/office/powerpoint/2010/main" val="358930002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2CBA7-A759-9909-BEA0-C2396E81B4D9}"/>
              </a:ext>
            </a:extLst>
          </p:cNvPr>
          <p:cNvSpPr txBox="1">
            <a:spLocks/>
          </p:cNvSpPr>
          <p:nvPr/>
        </p:nvSpPr>
        <p:spPr>
          <a:xfrm>
            <a:off x="386626" y="1381587"/>
            <a:ext cx="11607932" cy="2394253"/>
          </a:xfrm>
          <a:prstGeom prst="rect">
            <a:avLst/>
          </a:prstGeom>
        </p:spPr>
        <p:txBody>
          <a:bodyPr anchor="ct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a:pPr>
            <a:r>
              <a:rPr lang="en-US" sz="1600" b="1" dirty="0"/>
              <a:t>Align product strategies with the most effective sales method </a:t>
            </a:r>
            <a:r>
              <a:rPr lang="en-US" sz="1600" dirty="0"/>
              <a:t>for each price category:</a:t>
            </a:r>
          </a:p>
          <a:p>
            <a:pPr lvl="1"/>
            <a:r>
              <a:rPr lang="en-US" sz="1400" b="1" dirty="0"/>
              <a:t>Maximize the 'Email' Method </a:t>
            </a:r>
            <a:r>
              <a:rPr lang="en-US" sz="1400" dirty="0"/>
              <a:t>(strong performance, particularly with moderate-priced items) for future product launches and marketing campaigns. </a:t>
            </a:r>
          </a:p>
          <a:p>
            <a:pPr lvl="1"/>
            <a:r>
              <a:rPr lang="en-US" sz="1400" b="1" dirty="0"/>
              <a:t>Prioritize Selective Application of 'Email + Call' Method</a:t>
            </a:r>
            <a:r>
              <a:rPr lang="en-US" sz="1400" dirty="0"/>
              <a:t> due to its success with expensive items and </a:t>
            </a:r>
            <a:r>
              <a:rPr lang="en-US" sz="1400" b="1" dirty="0"/>
              <a:t>potential for high-value sales and growing average revenue per week.</a:t>
            </a:r>
          </a:p>
          <a:p>
            <a:pPr lvl="1"/>
            <a:r>
              <a:rPr lang="en-US" sz="1400" b="1" dirty="0"/>
              <a:t>Reassess the 'Call' Method:</a:t>
            </a:r>
            <a:r>
              <a:rPr lang="en-US" sz="1400" dirty="0"/>
              <a:t> deprioritize it for revenue generation and focus on building deeper relationships with customers, especially for “cheap-priced” category.</a:t>
            </a:r>
          </a:p>
          <a:p>
            <a:pPr marL="342900" indent="-342900">
              <a:buFont typeface="+mj-lt"/>
              <a:buAutoNum type="arabicPeriod"/>
            </a:pPr>
            <a:r>
              <a:rPr lang="en-US" sz="1600" b="1" dirty="0"/>
              <a:t>Data-Driven Approach</a:t>
            </a:r>
            <a:r>
              <a:rPr lang="en-US" sz="1600" dirty="0"/>
              <a:t>: Continuously monitor the SPI for changes in short-term sales performance.</a:t>
            </a:r>
          </a:p>
        </p:txBody>
      </p:sp>
      <p:sp>
        <p:nvSpPr>
          <p:cNvPr id="7" name="Content Placeholder 2">
            <a:extLst>
              <a:ext uri="{FF2B5EF4-FFF2-40B4-BE49-F238E27FC236}">
                <a16:creationId xmlns:a16="http://schemas.microsoft.com/office/drawing/2014/main" id="{57722921-443C-4632-3AEF-9715D99735EF}"/>
              </a:ext>
            </a:extLst>
          </p:cNvPr>
          <p:cNvSpPr txBox="1">
            <a:spLocks/>
          </p:cNvSpPr>
          <p:nvPr/>
        </p:nvSpPr>
        <p:spPr>
          <a:xfrm>
            <a:off x="386626" y="3809996"/>
            <a:ext cx="8767882" cy="2947099"/>
          </a:xfrm>
          <a:prstGeom prst="rect">
            <a:avLst/>
          </a:prstGeom>
        </p:spPr>
        <p:txBody>
          <a:bodyPr anchor="ct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3"/>
            </a:pPr>
            <a:r>
              <a:rPr lang="en-US" sz="1600" b="1" dirty="0"/>
              <a:t>Customer Segmentation Insights</a:t>
            </a:r>
            <a:r>
              <a:rPr lang="en-US" sz="1600" dirty="0"/>
              <a:t>:  Significant portion of the customer base is relatively new, highlighting successful recent growth strategies. Retaining these customers, especially through methods like 'Email + Call' for high-value interactions, could enhance customer loyalty and lifetime value.</a:t>
            </a:r>
          </a:p>
          <a:p>
            <a:pPr marL="342900" indent="-342900">
              <a:buFont typeface="+mj-lt"/>
              <a:buAutoNum type="arabicPeriod" startAt="3"/>
            </a:pPr>
            <a:r>
              <a:rPr lang="en-US" sz="1600" b="1" dirty="0"/>
              <a:t>Geographic and Online Engagement Opportunities</a:t>
            </a:r>
            <a:r>
              <a:rPr lang="en-US" sz="1600" dirty="0"/>
              <a:t>:  The distribution of revenue by state and the pattern of website visits across different price categories indicate opportunities for targeted marketing and sales initiatives. </a:t>
            </a:r>
          </a:p>
          <a:p>
            <a:pPr marL="342900" indent="-342900">
              <a:buFont typeface="+mj-lt"/>
              <a:buAutoNum type="arabicPeriod" startAt="3"/>
            </a:pPr>
            <a:r>
              <a:rPr lang="en-US" sz="1600" b="1" dirty="0"/>
              <a:t>Improve data quality</a:t>
            </a:r>
            <a:r>
              <a:rPr lang="en-US" sz="1600" dirty="0"/>
              <a:t>: Refine the categorization of sales methods, revenue tracking and correct years as customers that exceed the company's lifespan, consider including information on repeat purchase behavior and specific items bought.</a:t>
            </a:r>
          </a:p>
        </p:txBody>
      </p:sp>
      <p:sp>
        <p:nvSpPr>
          <p:cNvPr id="8" name="Title 1">
            <a:extLst>
              <a:ext uri="{FF2B5EF4-FFF2-40B4-BE49-F238E27FC236}">
                <a16:creationId xmlns:a16="http://schemas.microsoft.com/office/drawing/2014/main" id="{54DEF174-31E0-4645-9B6C-AB4EC3AD1256}"/>
              </a:ext>
            </a:extLst>
          </p:cNvPr>
          <p:cNvSpPr txBox="1">
            <a:spLocks/>
          </p:cNvSpPr>
          <p:nvPr/>
        </p:nvSpPr>
        <p:spPr>
          <a:xfrm>
            <a:off x="386626" y="641878"/>
            <a:ext cx="8074201" cy="655627"/>
          </a:xfrm>
          <a:prstGeom prst="rect">
            <a:avLst/>
          </a:prstGeom>
        </p:spPr>
        <p:txBody>
          <a:bodyPr anchor="ctr">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404040"/>
                </a:solidFill>
              </a:rPr>
              <a:t>Summary of Findings and Recommendations</a:t>
            </a:r>
          </a:p>
        </p:txBody>
      </p:sp>
    </p:spTree>
    <p:extLst>
      <p:ext uri="{BB962C8B-B14F-4D97-AF65-F5344CB8AC3E}">
        <p14:creationId xmlns:p14="http://schemas.microsoft.com/office/powerpoint/2010/main" val="267984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8A19-E342-A549-6A33-2D1C5F59D664}"/>
              </a:ext>
            </a:extLst>
          </p:cNvPr>
          <p:cNvSpPr>
            <a:spLocks noGrp="1"/>
          </p:cNvSpPr>
          <p:nvPr>
            <p:ph type="title"/>
          </p:nvPr>
        </p:nvSpPr>
        <p:spPr/>
        <p:txBody>
          <a:bodyPr/>
          <a:lstStyle/>
          <a:p>
            <a:r>
              <a:rPr lang="en-US" dirty="0"/>
              <a:t>Project Overview and Business Goals</a:t>
            </a:r>
            <a:br>
              <a:rPr lang="en-US" dirty="0"/>
            </a:br>
            <a:endParaRPr lang="en-US" dirty="0"/>
          </a:p>
        </p:txBody>
      </p:sp>
      <p:sp>
        <p:nvSpPr>
          <p:cNvPr id="5" name="TextBox 4">
            <a:extLst>
              <a:ext uri="{FF2B5EF4-FFF2-40B4-BE49-F238E27FC236}">
                <a16:creationId xmlns:a16="http://schemas.microsoft.com/office/drawing/2014/main" id="{1D0A99F6-9390-843D-91A8-268F83D1B7EC}"/>
              </a:ext>
            </a:extLst>
          </p:cNvPr>
          <p:cNvSpPr txBox="1"/>
          <p:nvPr/>
        </p:nvSpPr>
        <p:spPr>
          <a:xfrm>
            <a:off x="437671" y="1566086"/>
            <a:ext cx="11029615" cy="4614020"/>
          </a:xfrm>
          <a:prstGeom prst="rect">
            <a:avLst/>
          </a:prstGeom>
          <a:noFill/>
        </p:spPr>
        <p:txBody>
          <a:bodyPr wrap="square">
            <a:spAutoFit/>
          </a:bodyPr>
          <a:lstStyle/>
          <a:p>
            <a:r>
              <a:rPr lang="en-US" b="1" dirty="0"/>
              <a:t>Objective </a:t>
            </a:r>
            <a:r>
              <a:rPr lang="en-US" dirty="0"/>
              <a:t>&amp;</a:t>
            </a:r>
            <a:r>
              <a:rPr lang="en-US" b="1" dirty="0"/>
              <a:t> Business Goals </a:t>
            </a:r>
            <a:r>
              <a:rPr lang="en-US" dirty="0"/>
              <a:t>:</a:t>
            </a:r>
            <a:endParaRPr lang="en-US" b="1" dirty="0"/>
          </a:p>
          <a:p>
            <a:endParaRPr lang="en-US" b="1" dirty="0"/>
          </a:p>
          <a:p>
            <a:r>
              <a:rPr lang="en-US" dirty="0">
                <a:solidFill>
                  <a:schemeClr val="tx1">
                    <a:lumMod val="75000"/>
                    <a:lumOff val="25000"/>
                  </a:schemeClr>
                </a:solidFill>
              </a:rPr>
              <a:t>The sales team seeks analytical insights to present to the executive team with the aim of refining sales tactics for the new product line. The challenge is to determine the most effective sales method – email, call, or a combination of both – based on efficiency and revenue generation. Understanding customer demographics and behaviors associated with each sales method will also be critical for contextualizing the success of the strategies.</a:t>
            </a:r>
          </a:p>
          <a:p>
            <a:endParaRPr lang="en-US" dirty="0"/>
          </a:p>
          <a:p>
            <a:r>
              <a:rPr lang="en-US" b="1" dirty="0"/>
              <a:t>Since launching a new product line is expensive, the sales team what to know the following insights:</a:t>
            </a:r>
          </a:p>
          <a:p>
            <a:endParaRPr lang="en-US" dirty="0"/>
          </a:p>
          <a:p>
            <a:pPr marL="285750" indent="-285750">
              <a:lnSpc>
                <a:spcPct val="150000"/>
              </a:lnSpc>
              <a:buFont typeface="Arial" panose="020B0604020202020204" pitchFamily="34" charset="0"/>
              <a:buChar char="•"/>
            </a:pPr>
            <a:r>
              <a:rPr lang="en-US" dirty="0">
                <a:solidFill>
                  <a:schemeClr val="tx1">
                    <a:lumMod val="75000"/>
                    <a:lumOff val="25000"/>
                  </a:schemeClr>
                </a:solidFill>
              </a:rPr>
              <a:t>Customer count for each sales method.</a:t>
            </a:r>
          </a:p>
          <a:p>
            <a:pPr marL="285750" indent="-285750">
              <a:lnSpc>
                <a:spcPct val="150000"/>
              </a:lnSpc>
              <a:buFont typeface="Arial" panose="020B0604020202020204" pitchFamily="34" charset="0"/>
              <a:buChar char="•"/>
            </a:pPr>
            <a:r>
              <a:rPr lang="en-US" dirty="0">
                <a:solidFill>
                  <a:schemeClr val="tx1">
                    <a:lumMod val="75000"/>
                    <a:lumOff val="25000"/>
                  </a:schemeClr>
                </a:solidFill>
              </a:rPr>
              <a:t>Overall revenue spread and within each sales method.</a:t>
            </a:r>
          </a:p>
          <a:p>
            <a:pPr marL="285750" indent="-285750">
              <a:lnSpc>
                <a:spcPct val="150000"/>
              </a:lnSpc>
              <a:buFont typeface="Arial" panose="020B0604020202020204" pitchFamily="34" charset="0"/>
              <a:buChar char="•"/>
            </a:pPr>
            <a:r>
              <a:rPr lang="en-US" dirty="0">
                <a:solidFill>
                  <a:schemeClr val="tx1">
                    <a:lumMod val="75000"/>
                    <a:lumOff val="25000"/>
                  </a:schemeClr>
                </a:solidFill>
              </a:rPr>
              <a:t>If there’s a temporal pattern in revenue generation across the different sales methods.</a:t>
            </a:r>
          </a:p>
          <a:p>
            <a:pPr marL="285750" indent="-285750">
              <a:lnSpc>
                <a:spcPct val="150000"/>
              </a:lnSpc>
              <a:buFont typeface="Arial" panose="020B0604020202020204" pitchFamily="34" charset="0"/>
              <a:buChar char="•"/>
            </a:pPr>
            <a:r>
              <a:rPr lang="en-US" dirty="0">
                <a:solidFill>
                  <a:schemeClr val="tx1">
                    <a:lumMod val="75000"/>
                    <a:lumOff val="25000"/>
                  </a:schemeClr>
                </a:solidFill>
              </a:rPr>
              <a:t>The most effective sales method considering team effort and revenue outcome.</a:t>
            </a:r>
          </a:p>
          <a:p>
            <a:pPr marL="285750" indent="-285750">
              <a:lnSpc>
                <a:spcPct val="150000"/>
              </a:lnSpc>
              <a:buFont typeface="Arial" panose="020B0604020202020204" pitchFamily="34" charset="0"/>
              <a:buChar char="•"/>
            </a:pPr>
            <a:r>
              <a:rPr lang="en-US" dirty="0">
                <a:solidFill>
                  <a:schemeClr val="tx1">
                    <a:lumMod val="75000"/>
                    <a:lumOff val="25000"/>
                  </a:schemeClr>
                </a:solidFill>
              </a:rPr>
              <a:t>Any distinguishing characteristics of customer groups per sales strategy.</a:t>
            </a:r>
          </a:p>
        </p:txBody>
      </p:sp>
    </p:spTree>
    <p:extLst>
      <p:ext uri="{BB962C8B-B14F-4D97-AF65-F5344CB8AC3E}">
        <p14:creationId xmlns:p14="http://schemas.microsoft.com/office/powerpoint/2010/main" val="283644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B7FED57-6F39-3665-6B21-540CF3F7D02C}"/>
              </a:ext>
            </a:extLst>
          </p:cNvPr>
          <p:cNvSpPr>
            <a:spLocks noGrp="1"/>
          </p:cNvSpPr>
          <p:nvPr>
            <p:ph type="title"/>
          </p:nvPr>
        </p:nvSpPr>
        <p:spPr>
          <a:xfrm>
            <a:off x="446534" y="610716"/>
            <a:ext cx="11029616" cy="637546"/>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Data validation summary</a:t>
            </a:r>
          </a:p>
        </p:txBody>
      </p:sp>
      <p:sp>
        <p:nvSpPr>
          <p:cNvPr id="4" name="Content Placeholder 3">
            <a:extLst>
              <a:ext uri="{FF2B5EF4-FFF2-40B4-BE49-F238E27FC236}">
                <a16:creationId xmlns:a16="http://schemas.microsoft.com/office/drawing/2014/main" id="{67816E03-9856-48FD-790B-FD35CCA2248A}"/>
              </a:ext>
            </a:extLst>
          </p:cNvPr>
          <p:cNvSpPr>
            <a:spLocks noGrp="1"/>
          </p:cNvSpPr>
          <p:nvPr>
            <p:ph sz="half" idx="2"/>
          </p:nvPr>
        </p:nvSpPr>
        <p:spPr>
          <a:xfrm>
            <a:off x="446534" y="1283678"/>
            <a:ext cx="11621419" cy="873489"/>
          </a:xfrm>
        </p:spPr>
        <p:txBody>
          <a:bodyPr vert="horz" lIns="91440" tIns="45720" rIns="91440" bIns="45720" rtlCol="0" anchor="ctr">
            <a:normAutofit/>
          </a:bodyPr>
          <a:lstStyle/>
          <a:p>
            <a:r>
              <a:rPr lang="en-US" dirty="0"/>
              <a:t>In ‘sales_method’ column there are 33 entries inconsistent with the predefined categories: 'Email', 'Call', 'Email + Call'</a:t>
            </a:r>
          </a:p>
          <a:p>
            <a:pPr lvl="1"/>
            <a:r>
              <a:rPr lang="en-US" dirty="0"/>
              <a:t>Replaced inconsistent entries with established categories</a:t>
            </a:r>
          </a:p>
        </p:txBody>
      </p:sp>
      <p:pic>
        <p:nvPicPr>
          <p:cNvPr id="7" name="Content Placeholder 4" descr="A graph with a red line and a blue line&#10;&#10;Description automatically generated">
            <a:extLst>
              <a:ext uri="{FF2B5EF4-FFF2-40B4-BE49-F238E27FC236}">
                <a16:creationId xmlns:a16="http://schemas.microsoft.com/office/drawing/2014/main" id="{A971EF82-35E9-9E1D-BD67-E6EE84EEECD7}"/>
              </a:ext>
            </a:extLst>
          </p:cNvPr>
          <p:cNvPicPr>
            <a:picLocks noGrp="1" noChangeAspect="1"/>
          </p:cNvPicPr>
          <p:nvPr>
            <p:ph sz="half" idx="1"/>
          </p:nvPr>
        </p:nvPicPr>
        <p:blipFill>
          <a:blip r:embed="rId3"/>
          <a:stretch>
            <a:fillRect/>
          </a:stretch>
        </p:blipFill>
        <p:spPr>
          <a:xfrm>
            <a:off x="7137679" y="1947267"/>
            <a:ext cx="4607787" cy="4774910"/>
          </a:xfrm>
          <a:prstGeom prst="rect">
            <a:avLst/>
          </a:prstGeom>
        </p:spPr>
      </p:pic>
      <p:pic>
        <p:nvPicPr>
          <p:cNvPr id="8" name="Content Placeholder 4" descr="A graph of sales revenue&#10;&#10;Description automatically generated">
            <a:extLst>
              <a:ext uri="{FF2B5EF4-FFF2-40B4-BE49-F238E27FC236}">
                <a16:creationId xmlns:a16="http://schemas.microsoft.com/office/drawing/2014/main" id="{997C0E21-555F-2F8D-E4CA-A857B2423CCB}"/>
              </a:ext>
            </a:extLst>
          </p:cNvPr>
          <p:cNvPicPr>
            <a:picLocks noChangeAspect="1"/>
          </p:cNvPicPr>
          <p:nvPr/>
        </p:nvPicPr>
        <p:blipFill rotWithShape="1">
          <a:blip r:embed="rId4"/>
          <a:srcRect t="-316" b="1"/>
          <a:stretch/>
        </p:blipFill>
        <p:spPr>
          <a:xfrm>
            <a:off x="6985696" y="2189892"/>
            <a:ext cx="4911752" cy="3929524"/>
          </a:xfrm>
          <a:prstGeom prst="rect">
            <a:avLst/>
          </a:prstGeom>
        </p:spPr>
      </p:pic>
      <p:sp>
        <p:nvSpPr>
          <p:cNvPr id="15" name="TextBox 14">
            <a:extLst>
              <a:ext uri="{FF2B5EF4-FFF2-40B4-BE49-F238E27FC236}">
                <a16:creationId xmlns:a16="http://schemas.microsoft.com/office/drawing/2014/main" id="{3D9B9C08-E9D3-29DA-5B02-0F40594E6163}"/>
              </a:ext>
            </a:extLst>
          </p:cNvPr>
          <p:cNvSpPr txBox="1"/>
          <p:nvPr/>
        </p:nvSpPr>
        <p:spPr>
          <a:xfrm>
            <a:off x="446534" y="2755828"/>
            <a:ext cx="6389648" cy="1578894"/>
          </a:xfrm>
          <a:prstGeom prst="rect">
            <a:avLst/>
          </a:prstGeom>
          <a:noFill/>
        </p:spPr>
        <p:txBody>
          <a:bodyPr wrap="square">
            <a:spAutoFit/>
          </a:bodyPr>
          <a:lstStyle/>
          <a:p>
            <a:pPr marL="306000" marR="0" lvl="0" indent="-306000" algn="l" defTabSz="457200" rtl="0" eaLnBrk="1" fontAlgn="auto" latinLnBrk="0" hangingPunct="1">
              <a:lnSpc>
                <a:spcPct val="90000"/>
              </a:lnSpc>
              <a:spcBef>
                <a:spcPct val="20000"/>
              </a:spcBef>
              <a:spcAft>
                <a:spcPts val="600"/>
              </a:spcAft>
              <a:buClr>
                <a:srgbClr val="156082"/>
              </a:buClr>
              <a:buSzPct val="92000"/>
              <a:buFont typeface="Wingdings 2" panose="05020102010507070707" pitchFamily="18"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Revenue Data:1,074 missing values (7.16% of data)</a:t>
            </a:r>
          </a:p>
          <a:p>
            <a:pPr marL="630000" marR="0" lvl="1" indent="-306000" algn="l" defTabSz="457200" rtl="0" eaLnBrk="1" fontAlgn="auto" latinLnBrk="0" hangingPunct="1">
              <a:lnSpc>
                <a:spcPct val="100000"/>
              </a:lnSpc>
              <a:spcBef>
                <a:spcPct val="20000"/>
              </a:spcBef>
              <a:spcAft>
                <a:spcPts val="600"/>
              </a:spcAft>
              <a:buClr>
                <a:srgbClr val="156082"/>
              </a:buClr>
              <a:buSzPct val="92000"/>
              <a:buFont typeface="Wingdings 2" panose="05020102010507070707" pitchFamily="18"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Revenue distribution varies greatly </a:t>
            </a:r>
            <a:r>
              <a:rPr kumimoji="0" lang="en-US" sz="1600" b="1"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between sales methods </a:t>
            </a:r>
            <a:r>
              <a:rPr kumimoji="0" lang="en-US" sz="1600" b="0"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 Presence of outliers</a:t>
            </a:r>
          </a:p>
          <a:p>
            <a:pPr marL="630000" marR="0" lvl="1" indent="-306000" algn="l" defTabSz="457200" rtl="0" eaLnBrk="1" fontAlgn="auto" latinLnBrk="0" hangingPunct="1">
              <a:lnSpc>
                <a:spcPct val="100000"/>
              </a:lnSpc>
              <a:spcBef>
                <a:spcPct val="20000"/>
              </a:spcBef>
              <a:spcAft>
                <a:spcPts val="600"/>
              </a:spcAft>
              <a:buClr>
                <a:srgbClr val="156082"/>
              </a:buClr>
              <a:buSzPct val="92000"/>
              <a:buFont typeface="Wingdings 2" panose="05020102010507070707" pitchFamily="18"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Gill Sans MT" panose="020B0502020104020203"/>
                <a:ea typeface="+mn-ea"/>
                <a:cs typeface="+mn-cs"/>
              </a:rPr>
              <a:t>Median revenue of the sales method categories used for imputation of missing values</a:t>
            </a:r>
          </a:p>
        </p:txBody>
      </p:sp>
      <p:sp>
        <p:nvSpPr>
          <p:cNvPr id="17" name="Content Placeholder 3">
            <a:extLst>
              <a:ext uri="{FF2B5EF4-FFF2-40B4-BE49-F238E27FC236}">
                <a16:creationId xmlns:a16="http://schemas.microsoft.com/office/drawing/2014/main" id="{6309FEB6-8EF0-46F4-7A19-776F683A2572}"/>
              </a:ext>
            </a:extLst>
          </p:cNvPr>
          <p:cNvSpPr txBox="1">
            <a:spLocks/>
          </p:cNvSpPr>
          <p:nvPr/>
        </p:nvSpPr>
        <p:spPr>
          <a:xfrm>
            <a:off x="446534" y="4784875"/>
            <a:ext cx="5649466" cy="1578893"/>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Years as Customer Data</a:t>
            </a:r>
          </a:p>
          <a:p>
            <a:pPr lvl="1"/>
            <a:r>
              <a:rPr lang="en-US" dirty="0"/>
              <a:t>Two records contain incorrect values of more than 40 years</a:t>
            </a:r>
          </a:p>
          <a:p>
            <a:pPr lvl="1"/>
            <a:r>
              <a:rPr lang="en-US" dirty="0"/>
              <a:t>Filter out anomalies for future analysis that will  utilize </a:t>
            </a:r>
            <a:r>
              <a:rPr lang="en-US" dirty="0" err="1"/>
              <a:t>years_as_customer</a:t>
            </a:r>
            <a:r>
              <a:rPr lang="en-US" dirty="0"/>
              <a:t> data</a:t>
            </a:r>
          </a:p>
        </p:txBody>
      </p:sp>
    </p:spTree>
    <p:extLst>
      <p:ext uri="{BB962C8B-B14F-4D97-AF65-F5344CB8AC3E}">
        <p14:creationId xmlns:p14="http://schemas.microsoft.com/office/powerpoint/2010/main" val="247834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348F34E-DCBA-39F2-C2B9-F6959BD33A4A}"/>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a:t>Customers per Approach</a:t>
            </a:r>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8CB2720F-2B41-D0B4-21D4-F05C50FA70D1}"/>
              </a:ext>
            </a:extLst>
          </p:cNvPr>
          <p:cNvSpPr>
            <a:spLocks noGrp="1"/>
          </p:cNvSpPr>
          <p:nvPr>
            <p:ph sz="half" idx="2"/>
          </p:nvPr>
        </p:nvSpPr>
        <p:spPr>
          <a:xfrm>
            <a:off x="609906" y="2287701"/>
            <a:ext cx="3703320" cy="3868144"/>
          </a:xfrm>
        </p:spPr>
        <p:txBody>
          <a:bodyPr vert="horz" lIns="91440" tIns="45720" rIns="91440" bIns="45720" rtlCol="0" anchor="ctr">
            <a:normAutofit/>
          </a:bodyPr>
          <a:lstStyle/>
          <a:p>
            <a:pPr>
              <a:lnSpc>
                <a:spcPct val="90000"/>
              </a:lnSpc>
            </a:pPr>
            <a:r>
              <a:rPr lang="en-US" sz="1700" dirty="0"/>
              <a:t>Email sales method attracted the highest number of customers</a:t>
            </a:r>
          </a:p>
          <a:p>
            <a:pPr lvl="1">
              <a:lnSpc>
                <a:spcPct val="90000"/>
              </a:lnSpc>
            </a:pPr>
            <a:r>
              <a:rPr lang="en-US" sz="1700" dirty="0"/>
              <a:t>7,466 customers</a:t>
            </a:r>
          </a:p>
          <a:p>
            <a:pPr>
              <a:lnSpc>
                <a:spcPct val="90000"/>
              </a:lnSpc>
            </a:pPr>
            <a:r>
              <a:rPr lang="en-US" sz="1700" dirty="0"/>
              <a:t>Call-only method attracted </a:t>
            </a:r>
          </a:p>
          <a:p>
            <a:pPr lvl="1">
              <a:lnSpc>
                <a:spcPct val="90000"/>
              </a:lnSpc>
            </a:pPr>
            <a:r>
              <a:rPr lang="en-US" sz="1700" dirty="0"/>
              <a:t>4,962 customers</a:t>
            </a:r>
          </a:p>
          <a:p>
            <a:pPr>
              <a:lnSpc>
                <a:spcPct val="90000"/>
              </a:lnSpc>
            </a:pPr>
            <a:r>
              <a:rPr lang="en-US" sz="1700" dirty="0"/>
              <a:t>Combined approach of email and calls attracted the fewest customers</a:t>
            </a:r>
          </a:p>
          <a:p>
            <a:pPr lvl="1">
              <a:lnSpc>
                <a:spcPct val="90000"/>
              </a:lnSpc>
            </a:pPr>
            <a:r>
              <a:rPr lang="en-US" sz="1700" dirty="0"/>
              <a:t>2,572 customers</a:t>
            </a:r>
          </a:p>
          <a:p>
            <a:pPr marL="0" indent="0">
              <a:lnSpc>
                <a:spcPct val="90000"/>
              </a:lnSpc>
              <a:buNone/>
            </a:pPr>
            <a:endParaRPr lang="en-US" sz="1700" dirty="0"/>
          </a:p>
          <a:p>
            <a:pPr marL="0" indent="0">
              <a:lnSpc>
                <a:spcPct val="90000"/>
              </a:lnSpc>
              <a:buNone/>
            </a:pPr>
            <a:r>
              <a:rPr lang="en-US" sz="1700" dirty="0"/>
              <a:t>Email method required the least effort and yielded the highest number of customers</a:t>
            </a:r>
          </a:p>
        </p:txBody>
      </p:sp>
      <p:pic>
        <p:nvPicPr>
          <p:cNvPr id="5" name="Content Placeholder 4" descr="A graph showing sales method&#10;&#10;Description automatically generated">
            <a:extLst>
              <a:ext uri="{FF2B5EF4-FFF2-40B4-BE49-F238E27FC236}">
                <a16:creationId xmlns:a16="http://schemas.microsoft.com/office/drawing/2014/main" id="{91DF8AB4-76C7-4F04-9501-61F64B641CAB}"/>
              </a:ext>
            </a:extLst>
          </p:cNvPr>
          <p:cNvPicPr>
            <a:picLocks noGrp="1" noChangeAspect="1"/>
          </p:cNvPicPr>
          <p:nvPr>
            <p:ph sz="half" idx="1"/>
          </p:nvPr>
        </p:nvPicPr>
        <p:blipFill>
          <a:blip r:embed="rId3"/>
          <a:stretch>
            <a:fillRect/>
          </a:stretch>
        </p:blipFill>
        <p:spPr>
          <a:xfrm>
            <a:off x="4846822" y="235226"/>
            <a:ext cx="6735272" cy="4411603"/>
          </a:xfrm>
          <a:prstGeom prst="rect">
            <a:avLst/>
          </a:prstGeom>
        </p:spPr>
      </p:pic>
    </p:spTree>
    <p:extLst>
      <p:ext uri="{BB962C8B-B14F-4D97-AF65-F5344CB8AC3E}">
        <p14:creationId xmlns:p14="http://schemas.microsoft.com/office/powerpoint/2010/main" val="145466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EF6EC-1F63-EA19-361B-73A444943FA6}"/>
              </a:ext>
            </a:extLst>
          </p:cNvPr>
          <p:cNvSpPr>
            <a:spLocks noGrp="1"/>
          </p:cNvSpPr>
          <p:nvPr>
            <p:ph type="title"/>
          </p:nvPr>
        </p:nvSpPr>
        <p:spPr>
          <a:xfrm>
            <a:off x="581192" y="702156"/>
            <a:ext cx="11029616" cy="658811"/>
          </a:xfrm>
        </p:spPr>
        <p:txBody>
          <a:bodyPr vert="horz" lIns="91440" tIns="45720" rIns="91440" bIns="45720" rtlCol="0" anchor="b">
            <a:normAutofit/>
          </a:bodyPr>
          <a:lstStyle/>
          <a:p>
            <a:r>
              <a:rPr lang="en-US" dirty="0"/>
              <a:t>Overall Revenue Spread</a:t>
            </a:r>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6" name="Content Placeholder 3">
            <a:extLst>
              <a:ext uri="{FF2B5EF4-FFF2-40B4-BE49-F238E27FC236}">
                <a16:creationId xmlns:a16="http://schemas.microsoft.com/office/drawing/2014/main" id="{3515C7B8-551E-D9E1-3A6A-B462DF75C3FC}"/>
              </a:ext>
            </a:extLst>
          </p:cNvPr>
          <p:cNvGraphicFramePr>
            <a:graphicFrameLocks noGrp="1"/>
          </p:cNvGraphicFramePr>
          <p:nvPr>
            <p:ph sz="half" idx="2"/>
            <p:extLst>
              <p:ext uri="{D42A27DB-BD31-4B8C-83A1-F6EECF244321}">
                <p14:modId xmlns:p14="http://schemas.microsoft.com/office/powerpoint/2010/main" val="91291882"/>
              </p:ext>
            </p:extLst>
          </p:nvPr>
        </p:nvGraphicFramePr>
        <p:xfrm>
          <a:off x="446533" y="1286562"/>
          <a:ext cx="5621666" cy="5269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2A5D474-2C3B-662F-8A56-D221CD8D204D}"/>
              </a:ext>
            </a:extLst>
          </p:cNvPr>
          <p:cNvSpPr/>
          <p:nvPr/>
        </p:nvSpPr>
        <p:spPr>
          <a:xfrm>
            <a:off x="7767263" y="1835202"/>
            <a:ext cx="4222679" cy="45655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numbers and a bar&#10;&#10;Description automatically generated">
            <a:extLst>
              <a:ext uri="{FF2B5EF4-FFF2-40B4-BE49-F238E27FC236}">
                <a16:creationId xmlns:a16="http://schemas.microsoft.com/office/drawing/2014/main" id="{11B82B33-9ABC-42FE-98B3-2FC46FA61CDC}"/>
              </a:ext>
            </a:extLst>
          </p:cNvPr>
          <p:cNvPicPr>
            <a:picLocks noGrp="1" noChangeAspect="1"/>
          </p:cNvPicPr>
          <p:nvPr>
            <p:ph sz="half" idx="1"/>
          </p:nvPr>
        </p:nvPicPr>
        <p:blipFill>
          <a:blip r:embed="rId8"/>
          <a:stretch>
            <a:fillRect/>
          </a:stretch>
        </p:blipFill>
        <p:spPr>
          <a:xfrm>
            <a:off x="6035054" y="792164"/>
            <a:ext cx="5952167" cy="3891491"/>
          </a:xfrm>
          <a:prstGeom prst="rect">
            <a:avLst/>
          </a:prstGeom>
        </p:spPr>
      </p:pic>
    </p:spTree>
    <p:extLst>
      <p:ext uri="{BB962C8B-B14F-4D97-AF65-F5344CB8AC3E}">
        <p14:creationId xmlns:p14="http://schemas.microsoft.com/office/powerpoint/2010/main" val="212661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graph of blue lines and numbers&#10;&#10;Description automatically generated">
            <a:extLst>
              <a:ext uri="{FF2B5EF4-FFF2-40B4-BE49-F238E27FC236}">
                <a16:creationId xmlns:a16="http://schemas.microsoft.com/office/drawing/2014/main" id="{274C7779-58C7-4BC4-9FEE-84E483F133A0}"/>
              </a:ext>
            </a:extLst>
          </p:cNvPr>
          <p:cNvPicPr>
            <a:picLocks noGrp="1" noChangeAspect="1"/>
          </p:cNvPicPr>
          <p:nvPr>
            <p:ph sz="half" idx="1"/>
          </p:nvPr>
        </p:nvPicPr>
        <p:blipFill>
          <a:blip r:embed="rId3"/>
          <a:stretch>
            <a:fillRect/>
          </a:stretch>
        </p:blipFill>
        <p:spPr>
          <a:xfrm>
            <a:off x="281630" y="1414504"/>
            <a:ext cx="6104531" cy="4028991"/>
          </a:xfrm>
          <a:prstGeom prst="rect">
            <a:avLst/>
          </a:prstGeom>
        </p:spPr>
      </p:pic>
      <p:sp>
        <p:nvSpPr>
          <p:cNvPr id="20" name="Rectangle 19">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292CC95-5EC1-B8DB-637C-72F6E192F7A8}"/>
              </a:ext>
            </a:extLst>
          </p:cNvPr>
          <p:cNvSpPr>
            <a:spLocks noGrp="1"/>
          </p:cNvSpPr>
          <p:nvPr>
            <p:ph type="title"/>
          </p:nvPr>
        </p:nvSpPr>
        <p:spPr>
          <a:xfrm>
            <a:off x="6873606" y="723899"/>
            <a:ext cx="4597758" cy="924666"/>
          </a:xfrm>
        </p:spPr>
        <p:txBody>
          <a:bodyPr vert="horz" lIns="91440" tIns="45720" rIns="91440" bIns="45720" rtlCol="0" anchor="b">
            <a:normAutofit fontScale="90000"/>
          </a:bodyPr>
          <a:lstStyle/>
          <a:p>
            <a:r>
              <a:rPr lang="en-US" sz="2600" dirty="0">
                <a:solidFill>
                  <a:srgbClr val="FFFFFF"/>
                </a:solidFill>
              </a:rPr>
              <a:t>Revenue Spread: </a:t>
            </a:r>
            <a:br>
              <a:rPr lang="en-US" sz="2600" dirty="0">
                <a:solidFill>
                  <a:srgbClr val="FFFFFF"/>
                </a:solidFill>
              </a:rPr>
            </a:br>
            <a:r>
              <a:rPr lang="en-US" sz="2600" dirty="0">
                <a:solidFill>
                  <a:srgbClr val="FFFFFF"/>
                </a:solidFill>
              </a:rPr>
              <a:t>Histogram Interpretation</a:t>
            </a:r>
          </a:p>
        </p:txBody>
      </p:sp>
      <p:sp>
        <p:nvSpPr>
          <p:cNvPr id="4" name="Content Placeholder 3">
            <a:extLst>
              <a:ext uri="{FF2B5EF4-FFF2-40B4-BE49-F238E27FC236}">
                <a16:creationId xmlns:a16="http://schemas.microsoft.com/office/drawing/2014/main" id="{F161B2B1-EA24-079A-8C72-F2D8DC319B68}"/>
              </a:ext>
            </a:extLst>
          </p:cNvPr>
          <p:cNvSpPr>
            <a:spLocks noGrp="1"/>
          </p:cNvSpPr>
          <p:nvPr>
            <p:ph sz="half" idx="2"/>
          </p:nvPr>
        </p:nvSpPr>
        <p:spPr>
          <a:xfrm>
            <a:off x="6900325" y="1771264"/>
            <a:ext cx="4597758" cy="3502983"/>
          </a:xfrm>
        </p:spPr>
        <p:txBody>
          <a:bodyPr vert="horz" lIns="91440" tIns="45720" rIns="91440" bIns="45720" rtlCol="0" anchor="ctr">
            <a:normAutofit/>
          </a:bodyPr>
          <a:lstStyle/>
          <a:p>
            <a:pPr>
              <a:lnSpc>
                <a:spcPct val="100000"/>
              </a:lnSpc>
              <a:buClr>
                <a:schemeClr val="tx1"/>
              </a:buClr>
            </a:pPr>
            <a:r>
              <a:rPr lang="en-US" dirty="0">
                <a:solidFill>
                  <a:srgbClr val="FFFFFF"/>
                </a:solidFill>
              </a:rPr>
              <a:t>Histogram with kernel density estimate shows multimodal distribution with </a:t>
            </a:r>
            <a:r>
              <a:rPr lang="en-US" u="sng" dirty="0">
                <a:solidFill>
                  <a:srgbClr val="FFFFFF"/>
                </a:solidFill>
              </a:rPr>
              <a:t>peaks every ~ 50 units of revenue</a:t>
            </a:r>
          </a:p>
          <a:p>
            <a:pPr>
              <a:lnSpc>
                <a:spcPct val="100000"/>
              </a:lnSpc>
              <a:buClr>
                <a:schemeClr val="tx1"/>
              </a:buClr>
            </a:pPr>
            <a:r>
              <a:rPr lang="en-US" dirty="0">
                <a:solidFill>
                  <a:srgbClr val="FFFFFF"/>
                </a:solidFill>
              </a:rPr>
              <a:t>Peaks suggest common price points for products sold that result in revenue concentrations</a:t>
            </a:r>
          </a:p>
          <a:p>
            <a:pPr>
              <a:lnSpc>
                <a:spcPct val="100000"/>
              </a:lnSpc>
              <a:buClr>
                <a:schemeClr val="tx1"/>
              </a:buClr>
            </a:pPr>
            <a:r>
              <a:rPr lang="en-US" dirty="0">
                <a:solidFill>
                  <a:srgbClr val="FFFFFF"/>
                </a:solidFill>
              </a:rPr>
              <a:t>Median number of products sold per each sale is 10, therefore the recurring revenue peaks should correlate with the number of items sold, with a multiplier effect of ten.</a:t>
            </a:r>
          </a:p>
        </p:txBody>
      </p:sp>
      <p:pic>
        <p:nvPicPr>
          <p:cNvPr id="6" name="Picture 5">
            <a:extLst>
              <a:ext uri="{FF2B5EF4-FFF2-40B4-BE49-F238E27FC236}">
                <a16:creationId xmlns:a16="http://schemas.microsoft.com/office/drawing/2014/main" id="{18C8915B-906C-A99B-200C-274378A91357}"/>
              </a:ext>
            </a:extLst>
          </p:cNvPr>
          <p:cNvPicPr>
            <a:picLocks noChangeAspect="1"/>
          </p:cNvPicPr>
          <p:nvPr/>
        </p:nvPicPr>
        <p:blipFill>
          <a:blip r:embed="rId4"/>
          <a:stretch>
            <a:fillRect/>
          </a:stretch>
        </p:blipFill>
        <p:spPr>
          <a:xfrm>
            <a:off x="7102711" y="5274247"/>
            <a:ext cx="4192986" cy="982553"/>
          </a:xfrm>
          <a:prstGeom prst="rect">
            <a:avLst/>
          </a:prstGeom>
        </p:spPr>
      </p:pic>
    </p:spTree>
    <p:extLst>
      <p:ext uri="{BB962C8B-B14F-4D97-AF65-F5344CB8AC3E}">
        <p14:creationId xmlns:p14="http://schemas.microsoft.com/office/powerpoint/2010/main" val="39001739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274C7779-58C7-4BC4-9FEE-84E483F133A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357445" y="1414504"/>
            <a:ext cx="6104531" cy="4028991"/>
          </a:xfrm>
          <a:prstGeom prst="rect">
            <a:avLst/>
          </a:prstGeom>
        </p:spPr>
      </p:pic>
      <p:sp>
        <p:nvSpPr>
          <p:cNvPr id="20" name="Rectangle 19">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292CC95-5EC1-B8DB-637C-72F6E192F7A8}"/>
              </a:ext>
            </a:extLst>
          </p:cNvPr>
          <p:cNvSpPr>
            <a:spLocks noGrp="1"/>
          </p:cNvSpPr>
          <p:nvPr>
            <p:ph type="title"/>
          </p:nvPr>
        </p:nvSpPr>
        <p:spPr>
          <a:xfrm>
            <a:off x="6873606" y="723899"/>
            <a:ext cx="4597758" cy="924666"/>
          </a:xfrm>
        </p:spPr>
        <p:txBody>
          <a:bodyPr vert="horz" lIns="91440" tIns="45720" rIns="91440" bIns="45720" rtlCol="0" anchor="b">
            <a:normAutofit fontScale="90000"/>
          </a:bodyPr>
          <a:lstStyle/>
          <a:p>
            <a:r>
              <a:rPr lang="en-US" sz="2600" dirty="0">
                <a:solidFill>
                  <a:srgbClr val="FFFFFF"/>
                </a:solidFill>
              </a:rPr>
              <a:t>Revenue Spread: </a:t>
            </a:r>
            <a:br>
              <a:rPr lang="en-US" sz="2600" dirty="0">
                <a:solidFill>
                  <a:srgbClr val="FFFFFF"/>
                </a:solidFill>
              </a:rPr>
            </a:br>
            <a:r>
              <a:rPr lang="en-US" sz="2600" dirty="0">
                <a:solidFill>
                  <a:srgbClr val="FFFFFF"/>
                </a:solidFill>
              </a:rPr>
              <a:t>Histogram Interpretation</a:t>
            </a:r>
          </a:p>
        </p:txBody>
      </p:sp>
      <p:sp>
        <p:nvSpPr>
          <p:cNvPr id="4" name="Content Placeholder 3">
            <a:extLst>
              <a:ext uri="{FF2B5EF4-FFF2-40B4-BE49-F238E27FC236}">
                <a16:creationId xmlns:a16="http://schemas.microsoft.com/office/drawing/2014/main" id="{F161B2B1-EA24-079A-8C72-F2D8DC319B68}"/>
              </a:ext>
            </a:extLst>
          </p:cNvPr>
          <p:cNvSpPr>
            <a:spLocks noGrp="1"/>
          </p:cNvSpPr>
          <p:nvPr>
            <p:ph sz="half" idx="2"/>
          </p:nvPr>
        </p:nvSpPr>
        <p:spPr>
          <a:xfrm>
            <a:off x="6873606" y="1697569"/>
            <a:ext cx="4597758" cy="4323088"/>
          </a:xfrm>
        </p:spPr>
        <p:txBody>
          <a:bodyPr vert="horz" lIns="91440" tIns="45720" rIns="91440" bIns="45720" rtlCol="0" anchor="ctr">
            <a:normAutofit lnSpcReduction="10000"/>
          </a:bodyPr>
          <a:lstStyle/>
          <a:p>
            <a:pPr>
              <a:lnSpc>
                <a:spcPct val="100000"/>
              </a:lnSpc>
              <a:buClr>
                <a:schemeClr val="tx1"/>
              </a:buClr>
            </a:pPr>
            <a:r>
              <a:rPr lang="en-US" dirty="0">
                <a:solidFill>
                  <a:srgbClr val="FFFFFF"/>
                </a:solidFill>
              </a:rPr>
              <a:t>Introduced a column for customers' average price per item sold:</a:t>
            </a:r>
          </a:p>
          <a:p>
            <a:pPr marL="0" indent="0" algn="ctr">
              <a:lnSpc>
                <a:spcPct val="100000"/>
              </a:lnSpc>
              <a:buClr>
                <a:schemeClr val="tx1"/>
              </a:buClr>
              <a:buNone/>
            </a:pPr>
            <a:r>
              <a:rPr lang="en-US" dirty="0" err="1">
                <a:solidFill>
                  <a:srgbClr val="FFFFFF"/>
                </a:solidFill>
              </a:rPr>
              <a:t>average_price</a:t>
            </a:r>
            <a:r>
              <a:rPr lang="en-US" dirty="0">
                <a:solidFill>
                  <a:srgbClr val="FFFFFF"/>
                </a:solidFill>
              </a:rPr>
              <a:t> (per sale) = revenue / </a:t>
            </a:r>
            <a:r>
              <a:rPr lang="en-US" dirty="0" err="1">
                <a:solidFill>
                  <a:srgbClr val="FFFFFF"/>
                </a:solidFill>
              </a:rPr>
              <a:t>nb_sold</a:t>
            </a:r>
            <a:r>
              <a:rPr lang="en-US" dirty="0">
                <a:solidFill>
                  <a:srgbClr val="FFFFFF"/>
                </a:solidFill>
              </a:rPr>
              <a:t> </a:t>
            </a:r>
          </a:p>
          <a:p>
            <a:pPr>
              <a:lnSpc>
                <a:spcPct val="100000"/>
              </a:lnSpc>
              <a:buClr>
                <a:schemeClr val="tx1"/>
              </a:buClr>
            </a:pPr>
            <a:r>
              <a:rPr lang="en-US" dirty="0">
                <a:solidFill>
                  <a:srgbClr val="FFFFFF"/>
                </a:solidFill>
              </a:rPr>
              <a:t>Histogram shows that the average price tends to peak at units 5, 10 and 15. </a:t>
            </a:r>
          </a:p>
          <a:p>
            <a:pPr>
              <a:lnSpc>
                <a:spcPct val="100000"/>
              </a:lnSpc>
              <a:buClr>
                <a:schemeClr val="tx1"/>
              </a:buClr>
            </a:pPr>
            <a:r>
              <a:rPr lang="en-US" dirty="0">
                <a:solidFill>
                  <a:srgbClr val="FFFFFF"/>
                </a:solidFill>
              </a:rPr>
              <a:t>Gaussian Kernel Density Estimate (KDE) employed to the average price data to identify the distribution's shape and locate its peaks and troughs.</a:t>
            </a:r>
          </a:p>
          <a:p>
            <a:pPr>
              <a:lnSpc>
                <a:spcPct val="100000"/>
              </a:lnSpc>
              <a:buClr>
                <a:schemeClr val="tx1"/>
              </a:buClr>
            </a:pPr>
            <a:r>
              <a:rPr lang="en-US" dirty="0">
                <a:solidFill>
                  <a:srgbClr val="FFFFFF"/>
                </a:solidFill>
              </a:rPr>
              <a:t>Segments determined by the troughs in the KDE were used as cut points that naturally segmented the price range into </a:t>
            </a:r>
            <a:r>
              <a:rPr lang="en-US" dirty="0"/>
              <a:t>"Customers' Average Spend per Product“ </a:t>
            </a:r>
            <a:r>
              <a:rPr lang="en-US" dirty="0">
                <a:solidFill>
                  <a:srgbClr val="FFFFFF"/>
                </a:solidFill>
              </a:rPr>
              <a:t>categories: "Cheap", "Moderate", and "Expensive". </a:t>
            </a:r>
          </a:p>
        </p:txBody>
      </p:sp>
      <p:pic>
        <p:nvPicPr>
          <p:cNvPr id="3074" name="Picture 2">
            <a:extLst>
              <a:ext uri="{FF2B5EF4-FFF2-40B4-BE49-F238E27FC236}">
                <a16:creationId xmlns:a16="http://schemas.microsoft.com/office/drawing/2014/main" id="{CB5BA6F9-D2F2-52A3-5A5F-ABFE78961C95}"/>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336897" y="1223819"/>
            <a:ext cx="6125114" cy="422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06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par>
                                <p:cTn id="14" presetID="1" presetClass="exit" presetSubtype="0" fill="hold"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292CC95-5EC1-B8DB-637C-72F6E192F7A8}"/>
              </a:ext>
            </a:extLst>
          </p:cNvPr>
          <p:cNvSpPr>
            <a:spLocks noGrp="1"/>
          </p:cNvSpPr>
          <p:nvPr>
            <p:ph type="title"/>
          </p:nvPr>
        </p:nvSpPr>
        <p:spPr>
          <a:xfrm>
            <a:off x="6873606" y="723899"/>
            <a:ext cx="4597758" cy="924666"/>
          </a:xfrm>
        </p:spPr>
        <p:txBody>
          <a:bodyPr vert="horz" lIns="91440" tIns="45720" rIns="91440" bIns="45720" rtlCol="0" anchor="b">
            <a:normAutofit fontScale="90000"/>
          </a:bodyPr>
          <a:lstStyle/>
          <a:p>
            <a:r>
              <a:rPr lang="en-US" sz="2600" dirty="0">
                <a:solidFill>
                  <a:srgbClr val="FFFFFF"/>
                </a:solidFill>
              </a:rPr>
              <a:t>Revenue Spread: </a:t>
            </a:r>
            <a:br>
              <a:rPr lang="en-US" sz="2600" dirty="0">
                <a:solidFill>
                  <a:srgbClr val="FFFFFF"/>
                </a:solidFill>
              </a:rPr>
            </a:br>
            <a:r>
              <a:rPr lang="en-US" sz="2600" dirty="0">
                <a:solidFill>
                  <a:srgbClr val="FFFFFF"/>
                </a:solidFill>
              </a:rPr>
              <a:t>Histogram Interpretation</a:t>
            </a:r>
          </a:p>
        </p:txBody>
      </p:sp>
      <p:sp>
        <p:nvSpPr>
          <p:cNvPr id="4" name="Content Placeholder 3">
            <a:extLst>
              <a:ext uri="{FF2B5EF4-FFF2-40B4-BE49-F238E27FC236}">
                <a16:creationId xmlns:a16="http://schemas.microsoft.com/office/drawing/2014/main" id="{F161B2B1-EA24-079A-8C72-F2D8DC319B68}"/>
              </a:ext>
            </a:extLst>
          </p:cNvPr>
          <p:cNvSpPr>
            <a:spLocks noGrp="1"/>
          </p:cNvSpPr>
          <p:nvPr>
            <p:ph sz="half" idx="2"/>
          </p:nvPr>
        </p:nvSpPr>
        <p:spPr>
          <a:xfrm>
            <a:off x="6873606" y="3673496"/>
            <a:ext cx="4597758" cy="967432"/>
          </a:xfrm>
        </p:spPr>
        <p:txBody>
          <a:bodyPr vert="horz" lIns="91440" tIns="45720" rIns="91440" bIns="45720" rtlCol="0" anchor="ctr">
            <a:normAutofit/>
          </a:bodyPr>
          <a:lstStyle/>
          <a:p>
            <a:pPr>
              <a:lnSpc>
                <a:spcPct val="100000"/>
              </a:lnSpc>
              <a:buClr>
                <a:schemeClr val="tx1"/>
              </a:buClr>
            </a:pPr>
            <a:r>
              <a:rPr lang="en-US" dirty="0">
                <a:solidFill>
                  <a:srgbClr val="FFFFFF"/>
                </a:solidFill>
              </a:rPr>
              <a:t>Majority of sales fell into the "Moderate" price category, followed by "Cheap," and then "Expensive.</a:t>
            </a:r>
          </a:p>
        </p:txBody>
      </p:sp>
      <p:pic>
        <p:nvPicPr>
          <p:cNvPr id="3074" name="Picture 2">
            <a:extLst>
              <a:ext uri="{FF2B5EF4-FFF2-40B4-BE49-F238E27FC236}">
                <a16:creationId xmlns:a16="http://schemas.microsoft.com/office/drawing/2014/main" id="{CB5BA6F9-D2F2-52A3-5A5F-ABFE78961C95}"/>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36862" y="1227376"/>
            <a:ext cx="6125114" cy="42254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7F774557-9D67-E67C-CA5F-F7B60EA852FB}"/>
              </a:ext>
            </a:extLst>
          </p:cNvPr>
          <p:cNvGraphicFramePr>
            <a:graphicFrameLocks noGrp="1"/>
          </p:cNvGraphicFramePr>
          <p:nvPr>
            <p:extLst>
              <p:ext uri="{D42A27DB-BD31-4B8C-83A1-F6EECF244321}">
                <p14:modId xmlns:p14="http://schemas.microsoft.com/office/powerpoint/2010/main" val="3535975762"/>
              </p:ext>
            </p:extLst>
          </p:nvPr>
        </p:nvGraphicFramePr>
        <p:xfrm>
          <a:off x="7810628" y="2347729"/>
          <a:ext cx="3092522" cy="1264743"/>
        </p:xfrm>
        <a:graphic>
          <a:graphicData uri="http://schemas.openxmlformats.org/drawingml/2006/table">
            <a:tbl>
              <a:tblPr firstRow="1" bandRow="1">
                <a:tableStyleId>{5C22544A-7EE6-4342-B048-85BDC9FD1C3A}</a:tableStyleId>
              </a:tblPr>
              <a:tblGrid>
                <a:gridCol w="1941816">
                  <a:extLst>
                    <a:ext uri="{9D8B030D-6E8A-4147-A177-3AD203B41FA5}">
                      <a16:colId xmlns:a16="http://schemas.microsoft.com/office/drawing/2014/main" val="2720300157"/>
                    </a:ext>
                  </a:extLst>
                </a:gridCol>
                <a:gridCol w="1150706">
                  <a:extLst>
                    <a:ext uri="{9D8B030D-6E8A-4147-A177-3AD203B41FA5}">
                      <a16:colId xmlns:a16="http://schemas.microsoft.com/office/drawing/2014/main" val="2524823078"/>
                    </a:ext>
                  </a:extLst>
                </a:gridCol>
              </a:tblGrid>
              <a:tr h="243327">
                <a:tc>
                  <a:txBody>
                    <a:bodyPr/>
                    <a:lstStyle/>
                    <a:p>
                      <a:r>
                        <a:rPr lang="en-US" sz="1400" dirty="0"/>
                        <a:t>Avg price category</a:t>
                      </a:r>
                    </a:p>
                  </a:txBody>
                  <a:tcPr/>
                </a:tc>
                <a:tc>
                  <a:txBody>
                    <a:bodyPr/>
                    <a:lstStyle/>
                    <a:p>
                      <a:r>
                        <a:rPr lang="en-US" sz="1400" dirty="0"/>
                        <a:t>Nr of sales</a:t>
                      </a:r>
                    </a:p>
                  </a:txBody>
                  <a:tcPr/>
                </a:tc>
                <a:extLst>
                  <a:ext uri="{0D108BD9-81ED-4DB2-BD59-A6C34878D82A}">
                    <a16:rowId xmlns:a16="http://schemas.microsoft.com/office/drawing/2014/main" val="194007110"/>
                  </a:ext>
                </a:extLst>
              </a:tr>
              <a:tr h="319981">
                <a:tc>
                  <a:txBody>
                    <a:bodyPr/>
                    <a:lstStyle/>
                    <a:p>
                      <a:r>
                        <a:rPr lang="en-US" sz="1400" dirty="0">
                          <a:effectLst/>
                        </a:rPr>
                        <a:t>Moderate </a:t>
                      </a:r>
                      <a:endParaRPr lang="en-US" sz="1400" dirty="0"/>
                    </a:p>
                  </a:txBody>
                  <a:tcPr/>
                </a:tc>
                <a:tc>
                  <a:txBody>
                    <a:bodyPr/>
                    <a:lstStyle/>
                    <a:p>
                      <a:r>
                        <a:rPr lang="en-US" sz="1400" dirty="0">
                          <a:effectLst/>
                        </a:rPr>
                        <a:t>7560</a:t>
                      </a:r>
                      <a:endParaRPr lang="en-US" sz="1400" dirty="0"/>
                    </a:p>
                  </a:txBody>
                  <a:tcPr/>
                </a:tc>
                <a:extLst>
                  <a:ext uri="{0D108BD9-81ED-4DB2-BD59-A6C34878D82A}">
                    <a16:rowId xmlns:a16="http://schemas.microsoft.com/office/drawing/2014/main" val="2571116985"/>
                  </a:ext>
                </a:extLst>
              </a:tr>
              <a:tr h="319981">
                <a:tc>
                  <a:txBody>
                    <a:bodyPr/>
                    <a:lstStyle/>
                    <a:p>
                      <a:r>
                        <a:rPr lang="en-US" sz="1400" dirty="0">
                          <a:effectLst/>
                        </a:rPr>
                        <a:t>Cheap </a:t>
                      </a:r>
                      <a:endParaRPr lang="en-US" sz="1400" dirty="0"/>
                    </a:p>
                  </a:txBody>
                  <a:tcPr/>
                </a:tc>
                <a:tc>
                  <a:txBody>
                    <a:bodyPr/>
                    <a:lstStyle/>
                    <a:p>
                      <a:r>
                        <a:rPr lang="en-US" sz="1400" dirty="0">
                          <a:effectLst/>
                        </a:rPr>
                        <a:t>4963</a:t>
                      </a:r>
                      <a:endParaRPr lang="en-US" sz="1400" dirty="0"/>
                    </a:p>
                  </a:txBody>
                  <a:tcPr/>
                </a:tc>
                <a:extLst>
                  <a:ext uri="{0D108BD9-81ED-4DB2-BD59-A6C34878D82A}">
                    <a16:rowId xmlns:a16="http://schemas.microsoft.com/office/drawing/2014/main" val="2056473005"/>
                  </a:ext>
                </a:extLst>
              </a:tr>
              <a:tr h="319981">
                <a:tc>
                  <a:txBody>
                    <a:bodyPr/>
                    <a:lstStyle/>
                    <a:p>
                      <a:r>
                        <a:rPr lang="en-US" sz="1400" dirty="0">
                          <a:effectLst/>
                        </a:rPr>
                        <a:t>Expensive </a:t>
                      </a:r>
                      <a:endParaRPr lang="en-US" sz="1400" dirty="0"/>
                    </a:p>
                  </a:txBody>
                  <a:tcPr/>
                </a:tc>
                <a:tc>
                  <a:txBody>
                    <a:bodyPr/>
                    <a:lstStyle/>
                    <a:p>
                      <a:r>
                        <a:rPr lang="en-US" sz="1400" dirty="0">
                          <a:effectLst/>
                        </a:rPr>
                        <a:t>2477</a:t>
                      </a:r>
                      <a:endParaRPr lang="en-US" sz="1400" dirty="0"/>
                    </a:p>
                  </a:txBody>
                  <a:tcPr/>
                </a:tc>
                <a:extLst>
                  <a:ext uri="{0D108BD9-81ED-4DB2-BD59-A6C34878D82A}">
                    <a16:rowId xmlns:a16="http://schemas.microsoft.com/office/drawing/2014/main" val="543236580"/>
                  </a:ext>
                </a:extLst>
              </a:tr>
            </a:tbl>
          </a:graphicData>
        </a:graphic>
      </p:graphicFrame>
      <p:pic>
        <p:nvPicPr>
          <p:cNvPr id="5126" name="Picture 6">
            <a:extLst>
              <a:ext uri="{FF2B5EF4-FFF2-40B4-BE49-F238E27FC236}">
                <a16:creationId xmlns:a16="http://schemas.microsoft.com/office/drawing/2014/main" id="{1FCC4E81-75A2-DD95-EDC1-E7DF0B8874DA}"/>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271339" y="1005840"/>
            <a:ext cx="6125114" cy="403684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3">
            <a:extLst>
              <a:ext uri="{FF2B5EF4-FFF2-40B4-BE49-F238E27FC236}">
                <a16:creationId xmlns:a16="http://schemas.microsoft.com/office/drawing/2014/main" id="{725FFF8E-1BF4-6175-49B7-9503EE0F496F}"/>
              </a:ext>
            </a:extLst>
          </p:cNvPr>
          <p:cNvSpPr txBox="1">
            <a:spLocks/>
          </p:cNvSpPr>
          <p:nvPr/>
        </p:nvSpPr>
        <p:spPr>
          <a:xfrm>
            <a:off x="6873606" y="4701952"/>
            <a:ext cx="4597758" cy="126474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
                <a:schemeClr val="tx1"/>
              </a:buClr>
            </a:pPr>
            <a:r>
              <a:rPr lang="en-US" dirty="0">
                <a:solidFill>
                  <a:srgbClr val="FFFFFF"/>
                </a:solidFill>
              </a:rPr>
              <a:t>This graph offers insights into which price categories are contributing the most to the revenue and helps identify patterns in customer purchasing behavior.</a:t>
            </a:r>
          </a:p>
        </p:txBody>
      </p:sp>
      <p:sp>
        <p:nvSpPr>
          <p:cNvPr id="13" name="TextBox 12">
            <a:extLst>
              <a:ext uri="{FF2B5EF4-FFF2-40B4-BE49-F238E27FC236}">
                <a16:creationId xmlns:a16="http://schemas.microsoft.com/office/drawing/2014/main" id="{1F44739D-4419-B2D1-8D47-3947B98A7B72}"/>
              </a:ext>
            </a:extLst>
          </p:cNvPr>
          <p:cNvSpPr txBox="1"/>
          <p:nvPr/>
        </p:nvSpPr>
        <p:spPr>
          <a:xfrm>
            <a:off x="6791284" y="1653582"/>
            <a:ext cx="4680080" cy="923330"/>
          </a:xfrm>
          <a:prstGeom prst="rect">
            <a:avLst/>
          </a:prstGeom>
          <a:noFill/>
        </p:spPr>
        <p:txBody>
          <a:bodyPr wrap="square">
            <a:spAutoFit/>
          </a:bodyPr>
          <a:lstStyle/>
          <a:p>
            <a:r>
              <a:rPr lang="en-US" dirty="0"/>
              <a:t>To make it easier, lets call "Customers' Average Spend per Product" as Average Price Category further.</a:t>
            </a:r>
          </a:p>
        </p:txBody>
      </p:sp>
    </p:spTree>
    <p:extLst>
      <p:ext uri="{BB962C8B-B14F-4D97-AF65-F5344CB8AC3E}">
        <p14:creationId xmlns:p14="http://schemas.microsoft.com/office/powerpoint/2010/main" val="711305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074"/>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5126"/>
                                        </p:tgtEl>
                                        <p:attrNameLst>
                                          <p:attrName>style.visibility</p:attrName>
                                        </p:attrNameLst>
                                      </p:cBhvr>
                                      <p:to>
                                        <p:strVal val="visible"/>
                                      </p:to>
                                    </p:set>
                                    <p:animEffect transition="in" filter="fade">
                                      <p:cBhvr>
                                        <p:cTn id="11" dur="25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2365</TotalTime>
  <Words>2730</Words>
  <Application>Microsoft Office PowerPoint</Application>
  <PresentationFormat>Widescreen</PresentationFormat>
  <Paragraphs>316</Paragraphs>
  <Slides>29</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Gill Sans MT</vt:lpstr>
      <vt:lpstr>Helvetica</vt:lpstr>
      <vt:lpstr>Poppins-Regular</vt:lpstr>
      <vt:lpstr>Sitka Display</vt:lpstr>
      <vt:lpstr>Sitka Display Semibold</vt:lpstr>
      <vt:lpstr>Studio-Feixen-Sans</vt:lpstr>
      <vt:lpstr>Times New Roman</vt:lpstr>
      <vt:lpstr>Wingdings</vt:lpstr>
      <vt:lpstr>Wingdings 2</vt:lpstr>
      <vt:lpstr>DividendVTI</vt:lpstr>
      <vt:lpstr>Sales Methods Analysis for Pens and Printers' New office Stationery Line</vt:lpstr>
      <vt:lpstr>Background </vt:lpstr>
      <vt:lpstr>Project Overview and Business Goals </vt:lpstr>
      <vt:lpstr>Data validation summary</vt:lpstr>
      <vt:lpstr>Customers per Approach</vt:lpstr>
      <vt:lpstr>Overall Revenue Spread</vt:lpstr>
      <vt:lpstr>Revenue Spread:  Histogram Interpretation</vt:lpstr>
      <vt:lpstr>Revenue Spread:  Histogram Interpretation</vt:lpstr>
      <vt:lpstr>Revenue Spread:  Histogram Interpretation</vt:lpstr>
      <vt:lpstr>Revenue Spread per Sales Method</vt:lpstr>
      <vt:lpstr>Revenue composites Spread per Sales Method</vt:lpstr>
      <vt:lpstr>Revenue Spread per Sales Method</vt:lpstr>
      <vt:lpstr>Revenue distribution per Sales Method Hypothesis</vt:lpstr>
      <vt:lpstr>Revenue distribution per Sales Method Hypothesis Test</vt:lpstr>
      <vt:lpstr>PowerPoint Presentation</vt:lpstr>
      <vt:lpstr>Revenue over Time: Cumulative Revenue</vt:lpstr>
      <vt:lpstr>Revenue over Time:  Average Weekly Revenue</vt:lpstr>
      <vt:lpstr>PowerPoint Presentation</vt:lpstr>
      <vt:lpstr>Recommended Sales Method</vt:lpstr>
      <vt:lpstr>ratio of effort to efficiency</vt:lpstr>
      <vt:lpstr>Sales Performance Index: Definition</vt:lpstr>
      <vt:lpstr>PowerPoint Presentation</vt:lpstr>
      <vt:lpstr>PowerPoint Presentation</vt:lpstr>
      <vt:lpstr>Differences between Customers</vt:lpstr>
      <vt:lpstr>Loyalty Period Distribution</vt:lpstr>
      <vt:lpstr>Site Visits by Customer Tenure</vt:lpstr>
      <vt:lpstr>Site Visits by average price categories</vt:lpstr>
      <vt:lpstr>Total Revenue by State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Validation and Cleaning</dc:title>
  <dc:creator>Sergei Bobrik</dc:creator>
  <cp:lastModifiedBy>Sergei Bobrik</cp:lastModifiedBy>
  <cp:revision>10</cp:revision>
  <dcterms:created xsi:type="dcterms:W3CDTF">2024-04-05T12:58:53Z</dcterms:created>
  <dcterms:modified xsi:type="dcterms:W3CDTF">2024-04-07T17:35:00Z</dcterms:modified>
</cp:coreProperties>
</file>