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 O'Bri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D113BC-9D1A-46A9-AD50-8C93ADC46A3A}">
  <a:tblStyle styleId="{8CD113BC-9D1A-46A9-AD50-8C93ADC46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53" d="100"/>
          <a:sy n="153" d="100"/>
        </p:scale>
        <p:origin x="5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02T15:43:18.593" idx="1">
    <p:pos x="6000" y="0"/>
    <p:text>Note to self: animate the slides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0cf7a9e1b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0cf7a9e1b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0cf7a9e1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0cf7a9e1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0cf7a9e1b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0cf7a9e1b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0cf7a9e1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0cf7a9e1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3f38faa1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3f38faa1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come up with correlations between what we know about these taxa and the environmental variables of those ponds,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Actinomycetales is anaerobic??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Sediniminibacterium - correlates with pond color, total dissolved solids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0cf7a9e1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0cf7a9e1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3be680d2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3be680d2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be680d2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3be680d2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3be680d2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3be680d2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cf7a9e1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0cf7a9e1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0cf7a9e1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0cf7a9e1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3f38faa1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3f38faa1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"lat"        "long"       "Elevation"  "Diameter"   "Depth"      "Cal_Volume" "ORP" redox potential     "Temp"       "SpC"specific conductivity    "DO" dissolved oxygen     "TDS"total dissolved solids    "Salinity"  "pH"         "Color"      "chla"  algal biomass (chlorophyll quantification)     "DOC" dissolved organic carbon     "DON"dissolved organic nitrogen     "canopy"    "TP" total phosphorus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0cf7a9e1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0cf7a9e1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0cf7a9e1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0cf7a9e1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3f38faa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3f38faa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0cf7a9e1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0cf7a9e1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In other words, ponds within each state park will be more similar than ponds between state parks.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0cf7a9e1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0cf7a9e1b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800" y="1258076"/>
            <a:ext cx="87504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 dirty="0">
                <a:latin typeface="Calibri"/>
                <a:ea typeface="Calibri"/>
                <a:cs typeface="Calibri"/>
                <a:sym typeface="Calibri"/>
              </a:rPr>
              <a:t>Identifying Patterns of Biodiversity in Indiana Ponds</a:t>
            </a:r>
            <a:endParaRPr sz="318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08650" y="2677763"/>
            <a:ext cx="69267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Joy O’Brien &amp; Erica </a:t>
            </a:r>
            <a:r>
              <a:rPr lang="en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Nadolski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QB 2023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727725" y="-131700"/>
            <a:ext cx="85122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watershed location affect pond microbial community diversity?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25" y="594900"/>
            <a:ext cx="6182875" cy="43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PERMANOVA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736350" y="2477813"/>
          <a:ext cx="7239000" cy="2337625"/>
        </p:xfrm>
        <a:graphic>
          <a:graphicData uri="http://schemas.openxmlformats.org/drawingml/2006/table">
            <a:tbl>
              <a:tblPr>
                <a:noFill/>
                <a:tableStyleId>{8CD113BC-9D1A-46A9-AD50-8C93ADC46A3A}</a:tableStyleId>
              </a:tblPr>
              <a:tblGrid>
                <a:gridCol w="239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Df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of Sqs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Pr(&gt;F)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 (active vs. total)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0.0685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8.988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 (watershed)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0.0999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6.547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Residual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21.05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>
            <a:off x="714300" y="1193850"/>
            <a:ext cx="77154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similar are active and total community composition?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watershed location affect pond microbial community diversity?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8832300" y="4876950"/>
            <a:ext cx="230100" cy="204900"/>
          </a:xfrm>
          <a:prstGeom prst="triangle">
            <a:avLst>
              <a:gd name="adj" fmla="val 50000"/>
            </a:avLst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77">
                <a:latin typeface="Calibri"/>
                <a:ea typeface="Calibri"/>
                <a:cs typeface="Calibri"/>
                <a:sym typeface="Calibri"/>
              </a:rPr>
              <a:t>Are pond assemblages correlated with environmental variables?</a:t>
            </a:r>
            <a:endParaRPr sz="357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95325"/>
            <a:ext cx="34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significant relationship between pond community assemblages similarity and environmental variable similarity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00" y="3081950"/>
            <a:ext cx="3136400" cy="13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725" y="1195325"/>
            <a:ext cx="5033050" cy="37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8832300" y="4876950"/>
            <a:ext cx="230100" cy="204900"/>
          </a:xfrm>
          <a:prstGeom prst="triangle">
            <a:avLst>
              <a:gd name="adj" fmla="val 50000"/>
            </a:avLst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00" y="633875"/>
            <a:ext cx="6235751" cy="44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0" y="36225"/>
            <a:ext cx="833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pond assemblages correlated with environmental variables?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75" y="798150"/>
            <a:ext cx="5931324" cy="423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135825" y="-196650"/>
            <a:ext cx="85122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indicator species that correlate with specific signatures of pond microbial community diversity?</a:t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8832300" y="4876950"/>
            <a:ext cx="230100" cy="204900"/>
          </a:xfrm>
          <a:prstGeom prst="triangle">
            <a:avLst>
              <a:gd name="adj" fmla="val 50000"/>
            </a:avLst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470900" y="1017725"/>
            <a:ext cx="81318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1: Microbial community composition will differ among watershed location. 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 and beta diversity differ between active and total bacterial communities.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is significantly affected by pond watershed location (p-value = 0.001). 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HNF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Actinomycetales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Methylococcaceae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Flavobacterium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BCSP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Pseudomonas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Spartobacteria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YSF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Sediminibacterium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Mycobacterium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Concluding Points</a:t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2: Active and total community composition will be similar.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 in Shannon &amp; Simpson diversity metrics and distinct clustering in ordination in NMDS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Permanova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indicated they are significantly different!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be due to dormancy or turnover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Concluding Points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8832300" y="4876950"/>
            <a:ext cx="230100" cy="204900"/>
          </a:xfrm>
          <a:prstGeom prst="triangle">
            <a:avLst>
              <a:gd name="adj" fmla="val 50000"/>
            </a:avLst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Concluding Points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3: Bacterial assemblage similarity across ponds is correlated with similarity of pond environmental variables.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(Mantel = 0.2299, p-value = 0.001)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HNF microbial communities are correlated with ORP, DO, and temp while YSF and BCSP are correlated with salinity, depth, and pH (among others)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research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phylogenetic diversity of active and total communities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for an interaction effect between genetic material and watershed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Locey, K. J., Muscarella, M. E., Larsen, M. L., Bray, S. R., Jones, S. E., &amp; Lennon, J. T. (2020). Dormancy dampens the microbial distance-decay relationship. </a:t>
            </a:r>
            <a:r>
              <a:rPr lang="en" sz="1600" i="1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Philosophical transactions of the Royal Society of London. Series B, Biological sciences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600" i="1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375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(1798), 20190243. https://doi.org/10.1098/rstb.2019.0243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2225" y="452775"/>
            <a:ext cx="6049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latin typeface="Calibri"/>
                <a:ea typeface="Calibri"/>
                <a:cs typeface="Calibri"/>
                <a:sym typeface="Calibri"/>
              </a:rPr>
              <a:t>Presentation Outline</a:t>
            </a:r>
            <a:endParaRPr sz="3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95229" y="1254861"/>
            <a:ext cx="71901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Study system background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Hypotheses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Alpha &amp; beta diversity analyses &amp; results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Summary &amp; conclusion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21150" y="1116250"/>
            <a:ext cx="7802100" cy="3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ponds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 County SP (BCSP)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Yellowwood State Forest (YSF)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Hoosier Natl. Forest (HNF)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 include active and total libraries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&amp; geographic data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of ~30,000 OTUs across all ponds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274" y="602075"/>
            <a:ext cx="4217974" cy="4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199400" y="4699550"/>
            <a:ext cx="186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Image: Locey et al., 2020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8832300" y="4842325"/>
            <a:ext cx="230100" cy="204900"/>
          </a:xfrm>
          <a:prstGeom prst="triangle">
            <a:avLst>
              <a:gd name="adj" fmla="val 50000"/>
            </a:avLst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Environmental and Geographic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t="5518" b="8651"/>
          <a:stretch/>
        </p:blipFill>
        <p:spPr>
          <a:xfrm>
            <a:off x="5147075" y="1410000"/>
            <a:ext cx="3839625" cy="31983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079975" y="4645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Locey et al., 2020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715375" y="1017709"/>
            <a:ext cx="4470320" cy="3718216"/>
            <a:chOff x="267225" y="1017725"/>
            <a:chExt cx="4537474" cy="3789458"/>
          </a:xfrm>
        </p:grpSpPr>
        <p:pic>
          <p:nvPicPr>
            <p:cNvPr id="80" name="Google Shape;8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7225" y="1386625"/>
              <a:ext cx="4537474" cy="3420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6"/>
            <p:cNvSpPr txBox="1"/>
            <p:nvPr/>
          </p:nvSpPr>
          <p:spPr>
            <a:xfrm>
              <a:off x="620025" y="1017725"/>
              <a:ext cx="30000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PCA of scaled pond environmental data</a:t>
              </a:r>
              <a:endParaRPr/>
            </a:p>
          </p:txBody>
        </p:sp>
      </p:grpSp>
      <p:sp>
        <p:nvSpPr>
          <p:cNvPr id="82" name="Google Shape;82;p16"/>
          <p:cNvSpPr txBox="1"/>
          <p:nvPr/>
        </p:nvSpPr>
        <p:spPr>
          <a:xfrm>
            <a:off x="0" y="2987700"/>
            <a:ext cx="3000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Lat.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Long.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Elevation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Diameter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Depth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Canopy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Salinity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pH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Color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Temp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Cal_Volume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chla  algal biomass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TP, total phosphorus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ORP, redox potential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DO dissolved oxygen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SpC, specific conductivity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TDS total dissolved solids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DOC, dissolved org. carbon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DON, dissolved org. nitrogen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43425"/>
            <a:ext cx="8671200" cy="3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microbial communities within ponds similar in their biodiversity across watersheds?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 Microbial community composition will differ among watershed locations.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active &amp; total community compositions similar to each other?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 Active and total community composition will be similar due to the storage effect.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pond assemblages correlated with environmental variables?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 Bacterial assemblage similarity across ponds is correlated with the similarity of pond environmental variables across ponds.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8832300" y="4842325"/>
            <a:ext cx="230100" cy="204900"/>
          </a:xfrm>
          <a:prstGeom prst="triangle">
            <a:avLst>
              <a:gd name="adj" fmla="val 50000"/>
            </a:avLst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275" y="1530275"/>
            <a:ext cx="5746700" cy="32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645600" y="1022375"/>
            <a:ext cx="1852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BCSP Pond 001</a:t>
            </a:r>
            <a:endParaRPr sz="2300"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28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Are microbial communities within ponds similar in biodiversity?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Calibri"/>
                <a:ea typeface="Calibri"/>
                <a:cs typeface="Calibri"/>
                <a:sym typeface="Calibri"/>
              </a:rPr>
              <a:t>Are microbial communities within ponds similar in biodiversity?</a:t>
            </a:r>
            <a:endParaRPr sz="23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l="85725"/>
          <a:stretch/>
        </p:blipFill>
        <p:spPr>
          <a:xfrm>
            <a:off x="63275" y="1609825"/>
            <a:ext cx="482211" cy="282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r="15718"/>
          <a:stretch/>
        </p:blipFill>
        <p:spPr>
          <a:xfrm>
            <a:off x="6182952" y="1609825"/>
            <a:ext cx="2837449" cy="282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195" y="1609825"/>
            <a:ext cx="2905569" cy="2824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9"/>
          <p:cNvGraphicFramePr/>
          <p:nvPr/>
        </p:nvGraphicFramePr>
        <p:xfrm>
          <a:off x="99325" y="4570663"/>
          <a:ext cx="8790700" cy="396210"/>
        </p:xfrm>
        <a:graphic>
          <a:graphicData uri="http://schemas.openxmlformats.org/drawingml/2006/table">
            <a:tbl>
              <a:tblPr>
                <a:noFill/>
                <a:tableStyleId>{8CD113BC-9D1A-46A9-AD50-8C93ADC46A3A}</a:tableStyleId>
              </a:tblPr>
              <a:tblGrid>
                <a:gridCol w="6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3.758241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17.75242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322" y="1609825"/>
            <a:ext cx="2778605" cy="282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12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Are microbial communities within ponds similar in biodiversity?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3053"/>
          <a:stretch/>
        </p:blipFill>
        <p:spPr>
          <a:xfrm>
            <a:off x="2102463" y="634250"/>
            <a:ext cx="4939077" cy="414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2742247" y="4774355"/>
            <a:ext cx="1064400" cy="225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BCSP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806516" y="4774355"/>
            <a:ext cx="1440300" cy="225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HNF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246819" y="4774355"/>
            <a:ext cx="1160400" cy="225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YSF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8832300" y="4876950"/>
            <a:ext cx="230100" cy="204900"/>
          </a:xfrm>
          <a:prstGeom prst="triangle">
            <a:avLst>
              <a:gd name="adj" fmla="val 50000"/>
            </a:avLst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1332725" y="138525"/>
            <a:ext cx="771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similar are active and total community composition?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25" y="631125"/>
            <a:ext cx="6261702" cy="44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8883300" y="4877100"/>
            <a:ext cx="194700" cy="1947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Macintosh PowerPoint</Application>
  <PresentationFormat>On-screen Show (16:9)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Identifying Patterns of Biodiversity in Indiana Ponds</vt:lpstr>
      <vt:lpstr>PowerPoint Presentation</vt:lpstr>
      <vt:lpstr>Background</vt:lpstr>
      <vt:lpstr>Environmental and Geographic Data</vt:lpstr>
      <vt:lpstr>Research questions</vt:lpstr>
      <vt:lpstr>Are microbial communities within ponds similar in biodiversity?</vt:lpstr>
      <vt:lpstr>Are microbial communities within ponds similar in biodiversity?</vt:lpstr>
      <vt:lpstr>Are microbial communities within ponds similar in biodiversity?</vt:lpstr>
      <vt:lpstr>PowerPoint Presentation</vt:lpstr>
      <vt:lpstr>PowerPoint Presentation</vt:lpstr>
      <vt:lpstr>PERMANOVA</vt:lpstr>
      <vt:lpstr>Are pond assemblages correlated with environmental variables?</vt:lpstr>
      <vt:lpstr>PowerPoint Presentation</vt:lpstr>
      <vt:lpstr>PowerPoint Presentation</vt:lpstr>
      <vt:lpstr>Summary &amp; Concluding Points</vt:lpstr>
      <vt:lpstr>Summary &amp; Concluding Points</vt:lpstr>
      <vt:lpstr>Summary &amp; Concluding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Patterns of Biodiversity in Indiana Ponds</dc:title>
  <cp:lastModifiedBy>O'Brien, Joy Michaela</cp:lastModifiedBy>
  <cp:revision>1</cp:revision>
  <dcterms:modified xsi:type="dcterms:W3CDTF">2023-03-02T23:56:52Z</dcterms:modified>
</cp:coreProperties>
</file>