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0" r:id="rId4"/>
    <p:sldId id="261" r:id="rId5"/>
    <p:sldId id="257" r:id="rId6"/>
    <p:sldId id="268" r:id="rId7"/>
    <p:sldId id="258" r:id="rId8"/>
    <p:sldId id="259" r:id="rId9"/>
    <p:sldId id="263" r:id="rId10"/>
    <p:sldId id="264" r:id="rId11"/>
    <p:sldId id="265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F539-C51B-0F40-A59E-0645D0587C7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F6B8-B00B-5A41-B795-AF4C3837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CFC3-F415-EE49-88DA-5F71C29B781E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mosqueiro/UCLA-Collaboratory_Hackathon/" TargetMode="External"/><Relationship Id="rId4" Type="http://schemas.openxmlformats.org/officeDocument/2006/relationships/hyperlink" Target="https://goo.gl/c4LtW6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5463"/>
            <a:ext cx="77724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</a:rPr>
              <a:t>Python Hackathon</a:t>
            </a:r>
            <a:endParaRPr lang="en-US" sz="72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3708630"/>
            <a:ext cx="2908300" cy="1655762"/>
          </a:xfrm>
        </p:spPr>
        <p:txBody>
          <a:bodyPr/>
          <a:lstStyle/>
          <a:p>
            <a:r>
              <a:rPr lang="en-US" dirty="0" smtClean="0"/>
              <a:t>Thiago Mosqueiro</a:t>
            </a:r>
          </a:p>
          <a:p>
            <a:r>
              <a:rPr lang="en-US" dirty="0" smtClean="0"/>
              <a:t>Renaud </a:t>
            </a:r>
            <a:r>
              <a:rPr lang="en-US" dirty="0" err="1" smtClean="0"/>
              <a:t>Dessalles</a:t>
            </a:r>
            <a:endParaRPr lang="en-US" dirty="0" smtClean="0"/>
          </a:p>
          <a:p>
            <a:r>
              <a:rPr lang="en-US" dirty="0" smtClean="0"/>
              <a:t>Simon Mitchell</a:t>
            </a:r>
            <a:endParaRPr lang="en-US" dirty="0"/>
          </a:p>
        </p:txBody>
      </p:sp>
      <p:pic>
        <p:nvPicPr>
          <p:cNvPr id="1026" name="Picture 2" descr="https://github.com/thmosqueiro/UCLA-Collaboratory_Hackathon/raw/master/Materials_Resources/qcbCollaborator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3900198"/>
            <a:ext cx="2133600" cy="99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 smtClean="0"/>
              <a:t>3- Automation of pipeline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625" y="1356247"/>
            <a:ext cx="8286750" cy="5247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Automate a pipeline for image processing using efficient use of parallel resources and memory management.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Basics of parallel processing in Python</a:t>
            </a:r>
          </a:p>
          <a:p>
            <a:pPr lvl="1"/>
            <a:r>
              <a:rPr lang="en-US" sz="2000" dirty="0">
                <a:latin typeface="+mj-lt"/>
              </a:rPr>
              <a:t>Automating the analysis of batches of large images</a:t>
            </a:r>
          </a:p>
          <a:p>
            <a:pPr lvl="1"/>
            <a:r>
              <a:rPr lang="en-US" sz="2000" dirty="0">
                <a:latin typeface="+mj-lt"/>
              </a:rPr>
              <a:t>Good practices for a memory efficient implementation of parallel processing in </a:t>
            </a:r>
            <a:r>
              <a:rPr lang="en-US" sz="2000" dirty="0" smtClean="0">
                <a:latin typeface="+mj-lt"/>
              </a:rPr>
              <a:t>Python</a:t>
            </a:r>
            <a:endParaRPr lang="en-US" sz="2000" dirty="0" smtClean="0">
              <a:latin typeface="+mj-lt"/>
            </a:endParaRPr>
          </a:p>
          <a:p>
            <a:pPr lvl="1"/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We will use a dataset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currently </a:t>
            </a:r>
            <a:r>
              <a:rPr lang="en-US" sz="2000" dirty="0" smtClean="0">
                <a:latin typeface="+mj-lt"/>
              </a:rPr>
              <a:t>being developed </a:t>
            </a:r>
            <a:r>
              <a:rPr lang="en-US" sz="2000" dirty="0" smtClean="0">
                <a:latin typeface="+mj-lt"/>
              </a:rPr>
              <a:t>by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Rob Foreman @ Wollman Lab</a:t>
            </a:r>
            <a:endParaRPr lang="en-US" sz="2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29" y="4488687"/>
            <a:ext cx="3344771" cy="21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 smtClean="0"/>
              <a:t>4- Automated job submissions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2250" y="1381646"/>
            <a:ext cx="8699500" cy="56795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Write a script that prepares and sends sequences to </a:t>
            </a:r>
            <a:r>
              <a:rPr lang="en-US" sz="2400" dirty="0" err="1" smtClean="0">
                <a:latin typeface="+mj-lt"/>
              </a:rPr>
              <a:t>SignalP</a:t>
            </a:r>
            <a:r>
              <a:rPr lang="en-US" sz="2400" dirty="0" smtClean="0">
                <a:latin typeface="+mj-lt"/>
              </a:rPr>
              <a:t> server, an online service that predicts cleavage sites of signal peptides.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Automating genomics analyses based on online applications</a:t>
            </a:r>
          </a:p>
          <a:p>
            <a:pPr lvl="1"/>
            <a:r>
              <a:rPr lang="en-US" sz="2000" dirty="0">
                <a:latin typeface="+mj-lt"/>
              </a:rPr>
              <a:t>Dealing with a bottleneck when analyzing a large dataset</a:t>
            </a:r>
          </a:p>
          <a:p>
            <a:pPr lvl="1"/>
            <a:r>
              <a:rPr lang="en-US" sz="2000" dirty="0">
                <a:latin typeface="+mj-lt"/>
              </a:rPr>
              <a:t>Learning how to construct web crawlers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err="1">
                <a:latin typeface="+mj-lt"/>
              </a:rPr>
              <a:t>Chlamydomonas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reinhardtii's</a:t>
            </a:r>
            <a:r>
              <a:rPr lang="en-US" sz="2000" dirty="0">
                <a:latin typeface="+mj-lt"/>
              </a:rPr>
              <a:t> 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proteome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availablne</a:t>
            </a:r>
            <a:r>
              <a:rPr lang="en-US" sz="2000" dirty="0">
                <a:latin typeface="+mj-lt"/>
              </a:rPr>
              <a:t> on the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Genome </a:t>
            </a:r>
            <a:r>
              <a:rPr lang="en-US" sz="2000" dirty="0">
                <a:latin typeface="+mj-lt"/>
              </a:rPr>
              <a:t>Portal hosted by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Joint Genome Institute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18"/>
          <a:stretch/>
        </p:blipFill>
        <p:spPr>
          <a:xfrm>
            <a:off x="4581309" y="4694226"/>
            <a:ext cx="4562691" cy="19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/>
              <a:t>5- Integrating camera and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08647"/>
            <a:ext cx="8286750" cy="5247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Construct an acquisition system that integrates a camera with an LED array </a:t>
            </a:r>
            <a:r>
              <a:rPr lang="en-US" sz="2400" dirty="0" err="1" smtClean="0">
                <a:latin typeface="+mj-lt"/>
              </a:rPr>
              <a:t>controled</a:t>
            </a:r>
            <a:r>
              <a:rPr lang="en-US" sz="2400" dirty="0" smtClean="0">
                <a:latin typeface="+mj-lt"/>
              </a:rPr>
              <a:t> by an </a:t>
            </a:r>
            <a:r>
              <a:rPr lang="en-US" sz="2400" dirty="0" err="1" smtClean="0">
                <a:latin typeface="+mj-lt"/>
              </a:rPr>
              <a:t>arduino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Use Python to synchronize an LED array and a camera</a:t>
            </a:r>
          </a:p>
          <a:p>
            <a:pPr lvl="1"/>
            <a:r>
              <a:rPr lang="en-US" sz="2000" dirty="0">
                <a:latin typeface="+mj-lt"/>
              </a:rPr>
              <a:t>Writing very simple code for </a:t>
            </a:r>
            <a:r>
              <a:rPr lang="en-US" sz="2000" dirty="0" err="1">
                <a:latin typeface="+mj-lt"/>
              </a:rPr>
              <a:t>arduino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Control a camera from </a:t>
            </a:r>
            <a:r>
              <a:rPr lang="en-US" sz="2000" dirty="0" smtClean="0">
                <a:latin typeface="+mj-lt"/>
              </a:rPr>
              <a:t>Python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We will use the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camera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and </a:t>
            </a:r>
            <a:r>
              <a:rPr lang="en-US" sz="2000" dirty="0" err="1" smtClean="0">
                <a:latin typeface="+mj-lt"/>
              </a:rPr>
              <a:t>arduino</a:t>
            </a:r>
            <a:r>
              <a:rPr lang="en-US" sz="2000" dirty="0" smtClean="0">
                <a:latin typeface="+mj-lt"/>
              </a:rPr>
              <a:t>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to capture data during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the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Hackathon</a:t>
            </a:r>
            <a:endParaRPr lang="en-US" sz="2000" dirty="0">
              <a:latin typeface="+mj-lt"/>
            </a:endParaRPr>
          </a:p>
        </p:txBody>
      </p:sp>
      <p:pic>
        <p:nvPicPr>
          <p:cNvPr id="7170" name="Picture 2" descr="https://github.com/thmosqueiro/UCLA-Collaboratory_Hackathon/raw/master/Materials_Resources/Problem-5/resources/scheme_arduino_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51" y="4622799"/>
            <a:ext cx="54942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0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Let’s get started!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626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Our goal for today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0189"/>
            <a:ext cx="8636000" cy="4957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Use this time to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code together </a:t>
            </a:r>
            <a:r>
              <a:rPr lang="en-US" dirty="0" smtClean="0">
                <a:latin typeface="+mj-lt"/>
              </a:rPr>
              <a:t>and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exchange ideas and experiences </a:t>
            </a:r>
            <a:r>
              <a:rPr lang="en-US" dirty="0" smtClean="0">
                <a:latin typeface="+mj-lt"/>
              </a:rPr>
              <a:t>among the participants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Learn more about </a:t>
            </a: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how Python is used in real-life projects</a:t>
            </a:r>
            <a:r>
              <a:rPr lang="en-US" dirty="0" smtClean="0">
                <a:latin typeface="+mj-lt"/>
              </a:rPr>
              <a:t> applied to bio-related fields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</a:rPr>
              <a:t>Collectively solve a set of projects </a:t>
            </a:r>
            <a:r>
              <a:rPr lang="en-US" dirty="0">
                <a:latin typeface="+mj-lt"/>
              </a:rPr>
              <a:t>of interest to the </a:t>
            </a:r>
            <a:r>
              <a:rPr lang="en-US" dirty="0" err="1">
                <a:latin typeface="+mj-lt"/>
              </a:rPr>
              <a:t>QCBio</a:t>
            </a:r>
            <a:r>
              <a:rPr lang="en-US" dirty="0">
                <a:latin typeface="+mj-lt"/>
              </a:rPr>
              <a:t> community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Collaboratory</a:t>
            </a:r>
            <a:r>
              <a:rPr lang="en-US" dirty="0" smtClean="0">
                <a:latin typeface="+mj-lt"/>
              </a:rPr>
              <a:t> fellows will be available to help during the development of the projects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1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120900"/>
            <a:ext cx="9029700" cy="386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120900"/>
            <a:ext cx="9029700" cy="386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today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400" y="4914900"/>
            <a:ext cx="7632700" cy="609600"/>
          </a:xfrm>
          <a:prstGeom prst="rect">
            <a:avLst/>
          </a:prstGeom>
          <a:noFill/>
          <a:ln w="8890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" y="2413668"/>
            <a:ext cx="8444230" cy="4444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3" y="228600"/>
            <a:ext cx="83393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The material is currently available on</a:t>
            </a:r>
          </a:p>
          <a:p>
            <a:pPr algn="ctr"/>
            <a:r>
              <a:rPr lang="en-US" sz="2400" dirty="0" smtClean="0">
                <a:latin typeface="+mj-lt"/>
                <a:hlinkClick r:id="rId3"/>
              </a:rPr>
              <a:t>https://github.com/thmosqueiro/UCLA-Collaboratory_Hackathon/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3200" dirty="0">
                <a:latin typeface="+mj-lt"/>
              </a:rPr>
              <a:t>o</a:t>
            </a:r>
            <a:r>
              <a:rPr lang="en-US" sz="3200" dirty="0" smtClean="0">
                <a:latin typeface="+mj-lt"/>
              </a:rPr>
              <a:t>r </a:t>
            </a:r>
            <a:r>
              <a:rPr lang="en-US" sz="3200" dirty="0" smtClean="0">
                <a:latin typeface="+mj-lt"/>
                <a:hlinkClick r:id="rId4"/>
              </a:rPr>
              <a:t>https://goo.gl/c4LtW6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6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485996"/>
            <a:ext cx="8242300" cy="4033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552" y="533400"/>
            <a:ext cx="6318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If you have some material you want to share with</a:t>
            </a:r>
            <a:br>
              <a:rPr lang="en-US" sz="2400" dirty="0" smtClean="0">
                <a:latin typeface="+mj-lt"/>
              </a:rPr>
            </a:br>
            <a:r>
              <a:rPr lang="en-US" sz="2400" dirty="0">
                <a:latin typeface="+mj-lt"/>
              </a:rPr>
              <a:t>e</a:t>
            </a:r>
            <a:r>
              <a:rPr lang="en-US" sz="2400" dirty="0" smtClean="0">
                <a:latin typeface="+mj-lt"/>
              </a:rPr>
              <a:t>veryone else, use the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Issues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page on the GitHub.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90800" y="1364397"/>
            <a:ext cx="2451110" cy="1480403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Projects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508647"/>
            <a:ext cx="4737100" cy="2674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/>
              <a:t>1- Analysis of calcium imaging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762647"/>
            <a:ext cx="8915400" cy="5247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A </a:t>
            </a:r>
            <a:r>
              <a:rPr lang="en-US" sz="2400" dirty="0" err="1" smtClean="0">
                <a:latin typeface="+mj-lt"/>
              </a:rPr>
              <a:t>Jupyter</a:t>
            </a:r>
            <a:r>
              <a:rPr lang="en-US" sz="2400" dirty="0" smtClean="0">
                <a:latin typeface="+mj-lt"/>
              </a:rPr>
              <a:t> notebook that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summarizes how we extracted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calcium time series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Handling images and videos with python</a:t>
            </a:r>
          </a:p>
          <a:p>
            <a:pPr lvl="1"/>
            <a:r>
              <a:rPr lang="en-US" sz="2000" dirty="0">
                <a:latin typeface="+mj-lt"/>
              </a:rPr>
              <a:t>Dealing with </a:t>
            </a:r>
            <a:r>
              <a:rPr lang="en-US" sz="2000" dirty="0" err="1">
                <a:latin typeface="+mj-lt"/>
              </a:rPr>
              <a:t>photobleaching</a:t>
            </a:r>
            <a:r>
              <a:rPr lang="en-US" sz="2000" dirty="0">
                <a:latin typeface="+mj-lt"/>
              </a:rPr>
              <a:t> and estimating calcium concentration</a:t>
            </a:r>
          </a:p>
          <a:p>
            <a:pPr lvl="1"/>
            <a:r>
              <a:rPr lang="en-US" sz="2000" dirty="0">
                <a:latin typeface="+mj-lt"/>
              </a:rPr>
              <a:t>Applying regression on a set of time series</a:t>
            </a:r>
          </a:p>
          <a:p>
            <a:pPr lvl="1"/>
            <a:r>
              <a:rPr lang="en-US" sz="2000" dirty="0">
                <a:latin typeface="+mj-lt"/>
              </a:rPr>
              <a:t>Extracting statistics based on a set of </a:t>
            </a:r>
            <a:r>
              <a:rPr lang="en-US" sz="2000" dirty="0" smtClean="0">
                <a:latin typeface="+mj-lt"/>
              </a:rPr>
              <a:t>cells</a:t>
            </a:r>
            <a:endParaRPr lang="en-US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We will use a </a:t>
            </a:r>
            <a:r>
              <a:rPr lang="en-US" sz="2000" dirty="0" smtClean="0">
                <a:latin typeface="+mj-lt"/>
              </a:rPr>
              <a:t>dataset used in a recent publication by Julia Mack @ </a:t>
            </a:r>
            <a:r>
              <a:rPr lang="en-US" sz="2000" dirty="0" err="1" smtClean="0">
                <a:latin typeface="+mj-lt"/>
              </a:rPr>
              <a:t>Arispe</a:t>
            </a:r>
            <a:r>
              <a:rPr lang="en-US" sz="2000" dirty="0" smtClean="0">
                <a:latin typeface="+mj-lt"/>
              </a:rPr>
              <a:t> Lab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6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84"/>
            <a:ext cx="86360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2- Gene expression with Gillespie algorithm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67360"/>
            <a:ext cx="8286750" cy="31649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Using the </a:t>
            </a:r>
            <a:r>
              <a:rPr lang="en-US" sz="2400" dirty="0" err="1" smtClean="0">
                <a:latin typeface="+mj-lt"/>
              </a:rPr>
              <a:t>Hok</a:t>
            </a:r>
            <a:r>
              <a:rPr lang="en-US" sz="2400" dirty="0" smtClean="0">
                <a:latin typeface="+mj-lt"/>
              </a:rPr>
              <a:t>/</a:t>
            </a:r>
            <a:r>
              <a:rPr lang="en-US" sz="2400" dirty="0" err="1" smtClean="0">
                <a:latin typeface="+mj-lt"/>
              </a:rPr>
              <a:t>Sok</a:t>
            </a:r>
            <a:r>
              <a:rPr lang="en-US" sz="2400" dirty="0" smtClean="0">
                <a:latin typeface="+mj-lt"/>
              </a:rPr>
              <a:t> system as an example, we will explore the Gillespie algorithm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Technical Challenges: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Create </a:t>
            </a:r>
            <a:r>
              <a:rPr lang="en-US" sz="2000" dirty="0">
                <a:latin typeface="+mj-lt"/>
              </a:rPr>
              <a:t>a model that represents a real biological system.</a:t>
            </a:r>
          </a:p>
          <a:p>
            <a:pPr lvl="1"/>
            <a:r>
              <a:rPr lang="en-US" sz="2000" dirty="0">
                <a:latin typeface="+mj-lt"/>
              </a:rPr>
              <a:t>Learn how to implement the Gillespie algorithm</a:t>
            </a:r>
          </a:p>
          <a:p>
            <a:pPr lvl="1"/>
            <a:r>
              <a:rPr lang="en-US" sz="2000" dirty="0">
                <a:latin typeface="+mj-lt"/>
              </a:rPr>
              <a:t>Determine the parameters for the </a:t>
            </a:r>
            <a:r>
              <a:rPr lang="en-US" sz="2000" dirty="0" smtClean="0">
                <a:latin typeface="+mj-lt"/>
              </a:rPr>
              <a:t>simulation</a:t>
            </a:r>
          </a:p>
        </p:txBody>
      </p:sp>
      <p:pic>
        <p:nvPicPr>
          <p:cNvPr id="4098" name="Picture 2" descr="https://github.com/thmosqueiro/UCLA-Collaboratory_Hackathon/raw/master/Materials_Resources/Problem-2/figures/Stochastic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9" y="4022725"/>
            <a:ext cx="6568205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88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Python Hackathon</vt:lpstr>
      <vt:lpstr>Our goal for today</vt:lpstr>
      <vt:lpstr>Schedule for today</vt:lpstr>
      <vt:lpstr>Schedule for today</vt:lpstr>
      <vt:lpstr>PowerPoint Presentation</vt:lpstr>
      <vt:lpstr>PowerPoint Presentation</vt:lpstr>
      <vt:lpstr>Projects</vt:lpstr>
      <vt:lpstr>1- Analysis of calcium imaging</vt:lpstr>
      <vt:lpstr>2- Gene expression with Gillespie algorithm</vt:lpstr>
      <vt:lpstr>3- Automation of pipeline</vt:lpstr>
      <vt:lpstr>4- Automated job submissions</vt:lpstr>
      <vt:lpstr>5- Integrating camera and arduino</vt:lpstr>
      <vt:lpstr>Let’s get started!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Hackathon</dc:title>
  <dc:creator>Microsoft Office User</dc:creator>
  <cp:lastModifiedBy>Microsoft Office User</cp:lastModifiedBy>
  <cp:revision>43</cp:revision>
  <dcterms:created xsi:type="dcterms:W3CDTF">2017-12-08T13:13:57Z</dcterms:created>
  <dcterms:modified xsi:type="dcterms:W3CDTF">2017-12-08T14:12:19Z</dcterms:modified>
</cp:coreProperties>
</file>