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52" r:id="rId2"/>
    <p:sldId id="421" r:id="rId3"/>
    <p:sldId id="422" r:id="rId4"/>
    <p:sldId id="414" r:id="rId5"/>
    <p:sldId id="415" r:id="rId6"/>
    <p:sldId id="416" r:id="rId7"/>
    <p:sldId id="417" r:id="rId8"/>
    <p:sldId id="423" r:id="rId9"/>
    <p:sldId id="418" r:id="rId10"/>
    <p:sldId id="419" r:id="rId11"/>
    <p:sldId id="420" r:id="rId12"/>
    <p:sldId id="295" r:id="rId13"/>
    <p:sldId id="398" r:id="rId14"/>
    <p:sldId id="396" r:id="rId15"/>
    <p:sldId id="405" r:id="rId16"/>
    <p:sldId id="403" r:id="rId17"/>
    <p:sldId id="406" r:id="rId18"/>
    <p:sldId id="407" r:id="rId19"/>
    <p:sldId id="424" r:id="rId20"/>
    <p:sldId id="425" r:id="rId21"/>
    <p:sldId id="426" r:id="rId22"/>
    <p:sldId id="410" r:id="rId23"/>
    <p:sldId id="413" r:id="rId24"/>
    <p:sldId id="404" r:id="rId25"/>
    <p:sldId id="397" r:id="rId26"/>
    <p:sldId id="427" r:id="rId27"/>
    <p:sldId id="428" r:id="rId28"/>
    <p:sldId id="429" r:id="rId29"/>
    <p:sldId id="435" r:id="rId30"/>
    <p:sldId id="431" r:id="rId31"/>
    <p:sldId id="436" r:id="rId32"/>
    <p:sldId id="432" r:id="rId33"/>
    <p:sldId id="437" r:id="rId34"/>
    <p:sldId id="438" r:id="rId35"/>
    <p:sldId id="439" r:id="rId36"/>
    <p:sldId id="440" r:id="rId37"/>
    <p:sldId id="441" r:id="rId38"/>
    <p:sldId id="442" r:id="rId39"/>
    <p:sldId id="443" r:id="rId40"/>
    <p:sldId id="444" r:id="rId41"/>
    <p:sldId id="445" r:id="rId42"/>
    <p:sldId id="430" r:id="rId43"/>
    <p:sldId id="408" r:id="rId44"/>
    <p:sldId id="409"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F5597"/>
    <a:srgbClr val="548235"/>
    <a:srgbClr val="2E75B6"/>
    <a:srgbClr val="C00000"/>
    <a:srgbClr val="385723"/>
    <a:srgbClr val="BF9000"/>
    <a:srgbClr val="A9D18E"/>
    <a:srgbClr val="FFD966"/>
    <a:srgbClr val="FF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4" autoAdjust="0"/>
    <p:restoredTop sz="94737" autoAdjust="0"/>
  </p:normalViewPr>
  <p:slideViewPr>
    <p:cSldViewPr snapToGrid="0">
      <p:cViewPr varScale="1">
        <p:scale>
          <a:sx n="95" d="100"/>
          <a:sy n="95" d="100"/>
        </p:scale>
        <p:origin x="120" y="132"/>
      </p:cViewPr>
      <p:guideLst/>
    </p:cSldViewPr>
  </p:slideViewPr>
  <p:notesTextViewPr>
    <p:cViewPr>
      <p:scale>
        <a:sx n="1" d="1"/>
        <a:sy n="1" d="1"/>
      </p:scale>
      <p:origin x="0" y="0"/>
    </p:cViewPr>
  </p:notesTextViewPr>
  <p:sorterViewPr>
    <p:cViewPr>
      <p:scale>
        <a:sx n="100" d="100"/>
        <a:sy n="100" d="100"/>
      </p:scale>
      <p:origin x="0" y="-38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1DC7E96B-8055-4459-8E97-86621CF70FE4}" type="datetimeFigureOut">
              <a:rPr lang="en-US" smtClean="0"/>
              <a:t>2/1/2020</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54718772-769D-42DE-B174-33725D9B3FCA}" type="slidenum">
              <a:rPr lang="en-US" smtClean="0"/>
              <a:t>‹#›</a:t>
            </a:fld>
            <a:endParaRPr lang="en-US"/>
          </a:p>
        </p:txBody>
      </p:sp>
    </p:spTree>
    <p:extLst>
      <p:ext uri="{BB962C8B-B14F-4D97-AF65-F5344CB8AC3E}">
        <p14:creationId xmlns:p14="http://schemas.microsoft.com/office/powerpoint/2010/main" val="387683892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73A1909-AA12-499E-B6FE-CAB257D8E7A3}" type="datetimeFigureOut">
              <a:rPr lang="en-US" smtClean="0"/>
              <a:t>2/1/2020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5B5E9D8-2F11-4C51-B9A1-C3BDB3783AF0}" type="slidenum">
              <a:rPr lang="en-US" smtClean="0"/>
              <a:t>‹#›</a:t>
            </a:fld>
            <a:endParaRPr lang="en-US"/>
          </a:p>
        </p:txBody>
      </p:sp>
    </p:spTree>
    <p:extLst>
      <p:ext uri="{BB962C8B-B14F-4D97-AF65-F5344CB8AC3E}">
        <p14:creationId xmlns:p14="http://schemas.microsoft.com/office/powerpoint/2010/main" val="23983883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7645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0830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162882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1451463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13407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216901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1792923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1155884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1005490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1991954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30254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a:t>
            </a:r>
            <a:r>
              <a:rPr lang="en-US" baseline="0" dirty="0" smtClean="0"/>
              <a:t> demonstrating interactions between proteins  (or any other type of molecules) are very diverse.  However, no matter how different are, they follow the same generic steps.  Interaction records provide information about each step although not always grouped according to the experiment flow. A large number of fields within interaction record might describe details of the experimental procedure. These might be not related to and do not describe biology but might be helpful for quality control.</a:t>
            </a:r>
            <a:endParaRPr lang="en-US" dirty="0"/>
          </a:p>
        </p:txBody>
      </p:sp>
    </p:spTree>
    <p:extLst>
      <p:ext uri="{BB962C8B-B14F-4D97-AF65-F5344CB8AC3E}">
        <p14:creationId xmlns:p14="http://schemas.microsoft.com/office/powerpoint/2010/main" val="2278312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339756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Title</a:t>
            </a:r>
            <a:endParaRPr lang="en-US"/>
          </a:p>
        </p:txBody>
      </p:sp>
    </p:spTree>
    <p:extLst>
      <p:ext uri="{BB962C8B-B14F-4D97-AF65-F5344CB8AC3E}">
        <p14:creationId xmlns:p14="http://schemas.microsoft.com/office/powerpoint/2010/main" val="202128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1219727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842205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321493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 of proteins listed for a particular experiment is ultimately determined after</a:t>
            </a:r>
            <a:r>
              <a:rPr lang="en-US" baseline="0" dirty="0" smtClean="0"/>
              <a:t> testing which proteins were interacting.  Apart from information about identity, each protein will be annotated with information about the organism/cell line the protein was produced in (in vitro translation &amp; chemical synthesis is also possible). Additional information might include expression level (native/overexpressed) &amp; purification state. </a:t>
            </a:r>
            <a:endParaRPr lang="en-US" dirty="0"/>
          </a:p>
        </p:txBody>
      </p:sp>
      <p:sp>
        <p:nvSpPr>
          <p:cNvPr id="4" name="Slide Number Placeholder 3"/>
          <p:cNvSpPr>
            <a:spLocks noGrp="1"/>
          </p:cNvSpPr>
          <p:nvPr>
            <p:ph type="sldNum" sz="quarter" idx="10"/>
          </p:nvPr>
        </p:nvSpPr>
        <p:spPr/>
        <p:txBody>
          <a:bodyPr/>
          <a:lstStyle/>
          <a:p>
            <a:fld id="{25B5E9D8-2F11-4C51-B9A1-C3BDB3783AF0}" type="slidenum">
              <a:rPr lang="en-US" smtClean="0"/>
              <a:t>3</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152577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OLS</a:t>
            </a:r>
            <a:r>
              <a:rPr lang="en-US" baseline="0" dirty="0" smtClean="0"/>
              <a:t> is not the original source of the CVs – different CV were created and are (or not) maintained by individual people, groups of volunteers, consortia, etc. In some cases, like in case of interaction records, they are components of a two-part solution : record format (typically a file format but it could be also a database schema) specifies how different fields of the record are arranged within a record, CVs provide values to use for some/all fields within a record (Side issue – what is the format for CVs ?  OBO  - Open Biomedical Ontology; OWL – Web Ontology Language; the split reflects overlap between biomedical informatics and computer science/artificial intelligence/automated reasoning)  </a:t>
            </a:r>
            <a:endParaRPr lang="en-US" dirty="0"/>
          </a:p>
        </p:txBody>
      </p:sp>
    </p:spTree>
    <p:extLst>
      <p:ext uri="{BB962C8B-B14F-4D97-AF65-F5344CB8AC3E}">
        <p14:creationId xmlns:p14="http://schemas.microsoft.com/office/powerpoint/2010/main" val="300198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49529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1055749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384106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231235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endParaRPr lang="en-US" dirty="0"/>
          </a:p>
        </p:txBody>
      </p:sp>
    </p:spTree>
    <p:extLst>
      <p:ext uri="{BB962C8B-B14F-4D97-AF65-F5344CB8AC3E}">
        <p14:creationId xmlns:p14="http://schemas.microsoft.com/office/powerpoint/2010/main" val="3603567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6BF591-CF08-47A7-92BC-BF6FCE50560E}"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32950812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BF591-CF08-47A7-92BC-BF6FCE50560E}"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46131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BF591-CF08-47A7-92BC-BF6FCE50560E}"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236812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BF591-CF08-47A7-92BC-BF6FCE50560E}"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334887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6BF591-CF08-47A7-92BC-BF6FCE50560E}"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260834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6BF591-CF08-47A7-92BC-BF6FCE50560E}"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257122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6BF591-CF08-47A7-92BC-BF6FCE50560E}" type="datetimeFigureOut">
              <a:rPr lang="en-US" smtClean="0"/>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284784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6BF591-CF08-47A7-92BC-BF6FCE50560E}" type="datetimeFigureOut">
              <a:rPr lang="en-US" smtClean="0"/>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53296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BF591-CF08-47A7-92BC-BF6FCE50560E}" type="datetimeFigureOut">
              <a:rPr lang="en-US" smtClean="0"/>
              <a:t>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160312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6BF591-CF08-47A7-92BC-BF6FCE50560E}"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10183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6BF591-CF08-47A7-92BC-BF6FCE50560E}"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5BEF1-CD98-44E3-A241-7C1EE9AD5EE5}" type="slidenum">
              <a:rPr lang="en-US" smtClean="0"/>
              <a:t>‹#›</a:t>
            </a:fld>
            <a:endParaRPr lang="en-US"/>
          </a:p>
        </p:txBody>
      </p:sp>
    </p:spTree>
    <p:extLst>
      <p:ext uri="{BB962C8B-B14F-4D97-AF65-F5344CB8AC3E}">
        <p14:creationId xmlns:p14="http://schemas.microsoft.com/office/powerpoint/2010/main" val="85436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BF591-CF08-47A7-92BC-BF6FCE50560E}" type="datetimeFigureOut">
              <a:rPr lang="en-US" smtClean="0"/>
              <a:t>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5BEF1-CD98-44E3-A241-7C1EE9AD5EE5}" type="slidenum">
              <a:rPr lang="en-US" smtClean="0"/>
              <a:t>‹#›</a:t>
            </a:fld>
            <a:endParaRPr lang="en-US"/>
          </a:p>
        </p:txBody>
      </p:sp>
    </p:spTree>
    <p:extLst>
      <p:ext uri="{BB962C8B-B14F-4D97-AF65-F5344CB8AC3E}">
        <p14:creationId xmlns:p14="http://schemas.microsoft.com/office/powerpoint/2010/main" val="284853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ukasz@mbi.ucl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lxml.de/"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lxml.de/"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lxml.d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xml.d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xml.de/"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472" y="2462183"/>
            <a:ext cx="7653057" cy="1938992"/>
          </a:xfrm>
          <a:prstGeom prst="rect">
            <a:avLst/>
          </a:prstGeom>
          <a:noFill/>
          <a:ln>
            <a:noFill/>
          </a:ln>
        </p:spPr>
        <p:txBody>
          <a:bodyPr wrap="none" rtlCol="0">
            <a:spAutoFit/>
          </a:bodyPr>
          <a:lstStyle/>
          <a:p>
            <a:r>
              <a:rPr lang="en-US" sz="4800" dirty="0" smtClean="0">
                <a:solidFill>
                  <a:schemeClr val="accent1">
                    <a:lumMod val="75000"/>
                  </a:schemeClr>
                </a:solidFill>
              </a:rPr>
              <a:t>Protein-Protein Interactions</a:t>
            </a:r>
            <a:endParaRPr lang="en-US" sz="4800" dirty="0">
              <a:solidFill>
                <a:schemeClr val="accent1">
                  <a:lumMod val="75000"/>
                </a:schemeClr>
              </a:solidFill>
            </a:endParaRPr>
          </a:p>
          <a:p>
            <a:pPr algn="ctr"/>
            <a:r>
              <a:rPr lang="en-US" sz="3600" i="1" dirty="0" smtClean="0">
                <a:solidFill>
                  <a:schemeClr val="accent1">
                    <a:lumMod val="75000"/>
                  </a:schemeClr>
                </a:solidFill>
                <a:latin typeface="Arial" panose="020B0604020202020204" pitchFamily="34" charset="0"/>
                <a:cs typeface="Arial" panose="020B0604020202020204" pitchFamily="34" charset="0"/>
              </a:rPr>
              <a:t>Introduction to </a:t>
            </a:r>
          </a:p>
          <a:p>
            <a:pPr algn="ctr"/>
            <a:r>
              <a:rPr lang="en-US" sz="3600" i="1" dirty="0" smtClean="0">
                <a:solidFill>
                  <a:schemeClr val="accent1">
                    <a:lumMod val="75000"/>
                  </a:schemeClr>
                </a:solidFill>
                <a:latin typeface="Arial" panose="020B0604020202020204" pitchFamily="34" charset="0"/>
                <a:cs typeface="Arial" panose="020B0604020202020204" pitchFamily="34" charset="0"/>
              </a:rPr>
              <a:t>Interaction Data </a:t>
            </a:r>
            <a:r>
              <a:rPr lang="en-US" sz="3600" i="1" dirty="0">
                <a:solidFill>
                  <a:schemeClr val="accent1">
                    <a:lumMod val="75000"/>
                  </a:schemeClr>
                </a:solidFill>
                <a:latin typeface="Arial" panose="020B0604020202020204" pitchFamily="34" charset="0"/>
                <a:cs typeface="Arial" panose="020B0604020202020204" pitchFamily="34" charset="0"/>
              </a:rPr>
              <a:t>P</a:t>
            </a:r>
            <a:r>
              <a:rPr lang="en-US" sz="3600" i="1" dirty="0" smtClean="0">
                <a:solidFill>
                  <a:schemeClr val="accent1">
                    <a:lumMod val="75000"/>
                  </a:schemeClr>
                </a:solidFill>
                <a:latin typeface="Arial" panose="020B0604020202020204" pitchFamily="34" charset="0"/>
                <a:cs typeface="Arial" panose="020B0604020202020204" pitchFamily="34" charset="0"/>
              </a:rPr>
              <a:t>rocessing</a:t>
            </a:r>
            <a:endParaRPr lang="en-US" sz="3600" i="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148856" y="5879804"/>
            <a:ext cx="2498652" cy="830997"/>
          </a:xfrm>
          <a:prstGeom prst="rect">
            <a:avLst/>
          </a:prstGeom>
          <a:noFill/>
        </p:spPr>
        <p:txBody>
          <a:bodyPr wrap="square" rtlCol="0">
            <a:spAutoFit/>
          </a:bodyPr>
          <a:lstStyle/>
          <a:p>
            <a:r>
              <a:rPr lang="en-US" sz="1600" dirty="0" smtClean="0">
                <a:solidFill>
                  <a:schemeClr val="accent1">
                    <a:lumMod val="50000"/>
                  </a:schemeClr>
                </a:solidFill>
              </a:rPr>
              <a:t>Lukasz Salwinski</a:t>
            </a:r>
          </a:p>
          <a:p>
            <a:r>
              <a:rPr lang="en-US" sz="1600" dirty="0" smtClean="0">
                <a:solidFill>
                  <a:schemeClr val="accent1">
                    <a:lumMod val="50000"/>
                  </a:schemeClr>
                </a:solidFill>
                <a:hlinkClick r:id="rId3"/>
              </a:rPr>
              <a:t>lukasz@mbi.ucla.edu</a:t>
            </a:r>
            <a:endParaRPr lang="en-US" sz="1600" dirty="0" smtClean="0">
              <a:solidFill>
                <a:schemeClr val="accent1">
                  <a:lumMod val="50000"/>
                </a:schemeClr>
              </a:solidFill>
            </a:endParaRPr>
          </a:p>
          <a:p>
            <a:r>
              <a:rPr lang="en-US" sz="1600" dirty="0" smtClean="0">
                <a:solidFill>
                  <a:schemeClr val="accent1">
                    <a:lumMod val="50000"/>
                  </a:schemeClr>
                </a:solidFill>
              </a:rPr>
              <a:t>Boyer Hall 205 </a:t>
            </a:r>
            <a:endParaRPr lang="en-US" sz="1600" dirty="0">
              <a:solidFill>
                <a:schemeClr val="accent1">
                  <a:lumMod val="50000"/>
                </a:schemeClr>
              </a:solidFill>
            </a:endParaRPr>
          </a:p>
        </p:txBody>
      </p:sp>
      <p:sp>
        <p:nvSpPr>
          <p:cNvPr id="4" name="TextBox 3"/>
          <p:cNvSpPr txBox="1"/>
          <p:nvPr/>
        </p:nvSpPr>
        <p:spPr>
          <a:xfrm>
            <a:off x="5497118" y="4447213"/>
            <a:ext cx="1685077" cy="369332"/>
          </a:xfrm>
          <a:prstGeom prst="rect">
            <a:avLst/>
          </a:prstGeom>
          <a:noFill/>
        </p:spPr>
        <p:txBody>
          <a:bodyPr wrap="none" rtlCol="0">
            <a:spAutoFit/>
          </a:bodyPr>
          <a:lstStyle/>
          <a:p>
            <a:r>
              <a:rPr lang="en-US" dirty="0" smtClean="0">
                <a:solidFill>
                  <a:schemeClr val="accent1">
                    <a:lumMod val="50000"/>
                  </a:schemeClr>
                </a:solidFill>
              </a:rPr>
              <a:t>February 2020</a:t>
            </a:r>
            <a:endParaRPr lang="en-US" dirty="0">
              <a:solidFill>
                <a:schemeClr val="accent1">
                  <a:lumMod val="50000"/>
                </a:schemeClr>
              </a:solidFill>
            </a:endParaRPr>
          </a:p>
        </p:txBody>
      </p:sp>
    </p:spTree>
    <p:extLst>
      <p:ext uri="{BB962C8B-B14F-4D97-AF65-F5344CB8AC3E}">
        <p14:creationId xmlns:p14="http://schemas.microsoft.com/office/powerpoint/2010/main" val="675019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376" y="85700"/>
            <a:ext cx="577594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Record Formats</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287609" y="653380"/>
            <a:ext cx="5597739" cy="400110"/>
          </a:xfrm>
          <a:prstGeom prst="rect">
            <a:avLst/>
          </a:prstGeom>
          <a:noFill/>
        </p:spPr>
        <p:txBody>
          <a:bodyPr wrap="square" rtlCol="0">
            <a:spAutoFit/>
          </a:bodyPr>
          <a:lstStyle/>
          <a:p>
            <a:pPr marL="117475"/>
            <a:r>
              <a:rPr lang="en-US" sz="2000" dirty="0" smtClean="0">
                <a:solidFill>
                  <a:schemeClr val="accent1">
                    <a:lumMod val="75000"/>
                  </a:schemeClr>
                </a:solidFill>
                <a:latin typeface="Arial" panose="020B0604020202020204" pitchFamily="34" charset="0"/>
                <a:cs typeface="Arial" panose="020B0604020202020204" pitchFamily="34" charset="0"/>
              </a:rPr>
              <a:t>BioGRID tab &amp; complex tab formats</a:t>
            </a:r>
          </a:p>
        </p:txBody>
      </p:sp>
      <p:sp>
        <p:nvSpPr>
          <p:cNvPr id="33" name="TextBox 32"/>
          <p:cNvSpPr txBox="1"/>
          <p:nvPr/>
        </p:nvSpPr>
        <p:spPr>
          <a:xfrm>
            <a:off x="2819887" y="1076947"/>
            <a:ext cx="1518364" cy="646331"/>
          </a:xfrm>
          <a:prstGeom prst="rect">
            <a:avLst/>
          </a:prstGeom>
          <a:noFill/>
        </p:spPr>
        <p:txBody>
          <a:bodyPr wrap="none" rtlCol="0">
            <a:spAutoFit/>
          </a:bodyPr>
          <a:lstStyle/>
          <a:p>
            <a:r>
              <a:rPr lang="en-US" sz="3600" b="1" dirty="0" smtClean="0">
                <a:solidFill>
                  <a:srgbClr val="00B050"/>
                </a:solidFill>
              </a:rPr>
              <a:t>Good </a:t>
            </a:r>
            <a:endParaRPr lang="en-US" sz="3600" b="1" dirty="0">
              <a:solidFill>
                <a:srgbClr val="00B050"/>
              </a:solidFill>
            </a:endParaRPr>
          </a:p>
        </p:txBody>
      </p:sp>
      <p:sp>
        <p:nvSpPr>
          <p:cNvPr id="47" name="TextBox 46"/>
          <p:cNvSpPr txBox="1"/>
          <p:nvPr/>
        </p:nvSpPr>
        <p:spPr>
          <a:xfrm>
            <a:off x="8550328" y="1138502"/>
            <a:ext cx="1056700" cy="646331"/>
          </a:xfrm>
          <a:prstGeom prst="rect">
            <a:avLst/>
          </a:prstGeom>
          <a:noFill/>
        </p:spPr>
        <p:txBody>
          <a:bodyPr wrap="none" rtlCol="0">
            <a:spAutoFit/>
          </a:bodyPr>
          <a:lstStyle/>
          <a:p>
            <a:r>
              <a:rPr lang="en-US" sz="3600" b="1" dirty="0" smtClean="0">
                <a:solidFill>
                  <a:srgbClr val="FF0000"/>
                </a:solidFill>
              </a:rPr>
              <a:t>Bad</a:t>
            </a:r>
            <a:endParaRPr lang="en-US" sz="3600" b="1" dirty="0">
              <a:solidFill>
                <a:srgbClr val="FF0000"/>
              </a:solidFill>
            </a:endParaRPr>
          </a:p>
        </p:txBody>
      </p:sp>
      <p:sp>
        <p:nvSpPr>
          <p:cNvPr id="34" name="TextBox 33"/>
          <p:cNvSpPr txBox="1"/>
          <p:nvPr/>
        </p:nvSpPr>
        <p:spPr>
          <a:xfrm>
            <a:off x="774276" y="3503380"/>
            <a:ext cx="5135526" cy="400110"/>
          </a:xfrm>
          <a:prstGeom prst="rect">
            <a:avLst/>
          </a:prstGeom>
          <a:noFill/>
        </p:spPr>
        <p:txBody>
          <a:bodyPr wrap="square" rtlCol="0">
            <a:spAutoFit/>
          </a:bodyPr>
          <a:lstStyle/>
          <a:p>
            <a:pPr marL="182880" indent="-182880">
              <a:buFont typeface="Arial" panose="020B0604020202020204" pitchFamily="34" charset="0"/>
              <a:buChar char="•"/>
            </a:pPr>
            <a:r>
              <a:rPr lang="en-US" sz="2000" dirty="0" smtClean="0">
                <a:solidFill>
                  <a:schemeClr val="tx1">
                    <a:lumMod val="50000"/>
                    <a:lumOff val="50000"/>
                  </a:schemeClr>
                </a:solidFill>
              </a:rPr>
              <a:t>Easy to read into a spreadsheet</a:t>
            </a:r>
            <a:endParaRPr lang="en-US" sz="1600" dirty="0" smtClean="0">
              <a:solidFill>
                <a:schemeClr val="tx1">
                  <a:lumMod val="50000"/>
                  <a:lumOff val="50000"/>
                </a:schemeClr>
              </a:solidFill>
            </a:endParaRPr>
          </a:p>
        </p:txBody>
      </p:sp>
      <p:sp>
        <p:nvSpPr>
          <p:cNvPr id="50" name="TextBox 49"/>
          <p:cNvSpPr txBox="1"/>
          <p:nvPr/>
        </p:nvSpPr>
        <p:spPr>
          <a:xfrm>
            <a:off x="6543453" y="2154867"/>
            <a:ext cx="5420832" cy="3662541"/>
          </a:xfrm>
          <a:prstGeom prst="rect">
            <a:avLst/>
          </a:prstGeom>
          <a:noFill/>
        </p:spPr>
        <p:txBody>
          <a:bodyPr wrap="square" rtlCol="0">
            <a:spAutoFit/>
          </a:bodyPr>
          <a:lstStyle/>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Separate format for binary and multi-protein complexes</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Supports only protein-protein interactions</a:t>
            </a:r>
            <a:r>
              <a:rPr lang="en-US" sz="1600" dirty="0" smtClean="0">
                <a:solidFill>
                  <a:schemeClr val="tx1">
                    <a:lumMod val="50000"/>
                    <a:lumOff val="50000"/>
                  </a:schemeClr>
                </a:solidFill>
              </a:rPr>
              <a:t> </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Identifies proteins by gene identifies </a:t>
            </a:r>
          </a:p>
          <a:p>
            <a:pPr marL="548640" indent="-182880">
              <a:buFont typeface="Courier New" panose="02070309020205020404" pitchFamily="49" charset="0"/>
              <a:buChar char="o"/>
            </a:pPr>
            <a:r>
              <a:rPr lang="en-US" sz="1600" dirty="0" smtClean="0">
                <a:solidFill>
                  <a:schemeClr val="tx1">
                    <a:lumMod val="50000"/>
                    <a:lumOff val="50000"/>
                  </a:schemeClr>
                </a:solidFill>
              </a:rPr>
              <a:t>It works only for organisms that do not splice </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Provides less </a:t>
            </a:r>
            <a:r>
              <a:rPr lang="en-US" dirty="0" smtClean="0">
                <a:solidFill>
                  <a:schemeClr val="tx1">
                    <a:lumMod val="50000"/>
                    <a:lumOff val="50000"/>
                  </a:schemeClr>
                </a:solidFill>
              </a:rPr>
              <a:t>information</a:t>
            </a:r>
            <a:r>
              <a:rPr lang="en-US" sz="2000" dirty="0" smtClean="0">
                <a:solidFill>
                  <a:schemeClr val="tx1">
                    <a:lumMod val="50000"/>
                    <a:lumOff val="50000"/>
                  </a:schemeClr>
                </a:solidFill>
              </a:rPr>
              <a:t> than PSI-MI MIF</a:t>
            </a:r>
          </a:p>
          <a:p>
            <a:pPr marL="548640" indent="-182880">
              <a:buFont typeface="Courier New" panose="02070309020205020404" pitchFamily="49" charset="0"/>
              <a:buChar char="o"/>
            </a:pPr>
            <a:r>
              <a:rPr lang="en-US" sz="1600" dirty="0" smtClean="0">
                <a:solidFill>
                  <a:schemeClr val="tx1">
                    <a:lumMod val="50000"/>
                    <a:lumOff val="50000"/>
                  </a:schemeClr>
                </a:solidFill>
              </a:rPr>
              <a:t>This is because BioGRID extracts less information about interactions that IMEx Consortium databases</a:t>
            </a:r>
          </a:p>
          <a:p>
            <a:pPr marL="182880" indent="-182880">
              <a:spcBef>
                <a:spcPts val="600"/>
              </a:spcBef>
              <a:buFont typeface="Arial" panose="020B0604020202020204" pitchFamily="34" charset="0"/>
              <a:buChar char="•"/>
            </a:pPr>
            <a:r>
              <a:rPr lang="en-US" dirty="0" smtClean="0">
                <a:solidFill>
                  <a:schemeClr val="tx1">
                    <a:lumMod val="50000"/>
                    <a:lumOff val="50000"/>
                  </a:schemeClr>
                </a:solidFill>
              </a:rPr>
              <a:t>Uses simplified, non-standard CV terms </a:t>
            </a:r>
          </a:p>
          <a:p>
            <a:pPr marL="182880" indent="-182880">
              <a:spcBef>
                <a:spcPts val="600"/>
              </a:spcBef>
              <a:buFont typeface="Arial" panose="020B0604020202020204" pitchFamily="34" charset="0"/>
              <a:buChar char="•"/>
            </a:pPr>
            <a:r>
              <a:rPr lang="en-US" dirty="0" smtClean="0">
                <a:solidFill>
                  <a:schemeClr val="tx1">
                    <a:lumMod val="50000"/>
                    <a:lumOff val="50000"/>
                  </a:schemeClr>
                </a:solidFill>
              </a:rPr>
              <a:t>See </a:t>
            </a:r>
            <a:r>
              <a:rPr lang="en-US" dirty="0">
                <a:solidFill>
                  <a:schemeClr val="tx1">
                    <a:lumMod val="50000"/>
                    <a:lumOff val="50000"/>
                  </a:schemeClr>
                </a:solidFill>
              </a:rPr>
              <a:t>also MITAB deficiencies</a:t>
            </a:r>
          </a:p>
          <a:p>
            <a:pPr marL="182880" indent="-182880">
              <a:spcBef>
                <a:spcPts val="600"/>
              </a:spcBef>
              <a:buFont typeface="Arial" panose="020B0604020202020204" pitchFamily="34" charset="0"/>
              <a:buChar char="•"/>
            </a:pPr>
            <a:endParaRPr lang="en-US" dirty="0">
              <a:solidFill>
                <a:schemeClr val="tx1">
                  <a:lumMod val="50000"/>
                  <a:lumOff val="50000"/>
                </a:schemeClr>
              </a:solidFill>
            </a:endParaRPr>
          </a:p>
        </p:txBody>
      </p:sp>
    </p:spTree>
    <p:extLst>
      <p:ext uri="{BB962C8B-B14F-4D97-AF65-F5344CB8AC3E}">
        <p14:creationId xmlns:p14="http://schemas.microsoft.com/office/powerpoint/2010/main" val="19238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376" y="85700"/>
            <a:ext cx="577594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Record Formats</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287609" y="653380"/>
            <a:ext cx="5597739" cy="400110"/>
          </a:xfrm>
          <a:prstGeom prst="rect">
            <a:avLst/>
          </a:prstGeom>
          <a:noFill/>
        </p:spPr>
        <p:txBody>
          <a:bodyPr wrap="square" rtlCol="0">
            <a:spAutoFit/>
          </a:bodyPr>
          <a:lstStyle/>
          <a:p>
            <a:pPr marL="117475"/>
            <a:r>
              <a:rPr lang="en-US" sz="2000" dirty="0" smtClean="0">
                <a:solidFill>
                  <a:schemeClr val="accent1">
                    <a:lumMod val="75000"/>
                  </a:schemeClr>
                </a:solidFill>
                <a:latin typeface="Arial" panose="020B0604020202020204" pitchFamily="34" charset="0"/>
                <a:cs typeface="Arial" panose="020B0604020202020204" pitchFamily="34" charset="0"/>
              </a:rPr>
              <a:t>Cytoscape SIF format</a:t>
            </a:r>
          </a:p>
        </p:txBody>
      </p:sp>
      <p:sp>
        <p:nvSpPr>
          <p:cNvPr id="33" name="TextBox 32"/>
          <p:cNvSpPr txBox="1"/>
          <p:nvPr/>
        </p:nvSpPr>
        <p:spPr>
          <a:xfrm>
            <a:off x="2819887" y="1076947"/>
            <a:ext cx="1518364" cy="646331"/>
          </a:xfrm>
          <a:prstGeom prst="rect">
            <a:avLst/>
          </a:prstGeom>
          <a:noFill/>
        </p:spPr>
        <p:txBody>
          <a:bodyPr wrap="none" rtlCol="0">
            <a:spAutoFit/>
          </a:bodyPr>
          <a:lstStyle/>
          <a:p>
            <a:r>
              <a:rPr lang="en-US" sz="3600" b="1" dirty="0" smtClean="0">
                <a:solidFill>
                  <a:srgbClr val="00B050"/>
                </a:solidFill>
              </a:rPr>
              <a:t>Good </a:t>
            </a:r>
            <a:endParaRPr lang="en-US" sz="3600" b="1" dirty="0">
              <a:solidFill>
                <a:srgbClr val="00B050"/>
              </a:solidFill>
            </a:endParaRPr>
          </a:p>
        </p:txBody>
      </p:sp>
      <p:sp>
        <p:nvSpPr>
          <p:cNvPr id="47" name="TextBox 46"/>
          <p:cNvSpPr txBox="1"/>
          <p:nvPr/>
        </p:nvSpPr>
        <p:spPr>
          <a:xfrm>
            <a:off x="8550328" y="1138502"/>
            <a:ext cx="1056700" cy="646331"/>
          </a:xfrm>
          <a:prstGeom prst="rect">
            <a:avLst/>
          </a:prstGeom>
          <a:noFill/>
        </p:spPr>
        <p:txBody>
          <a:bodyPr wrap="none" rtlCol="0">
            <a:spAutoFit/>
          </a:bodyPr>
          <a:lstStyle/>
          <a:p>
            <a:r>
              <a:rPr lang="en-US" sz="3600" b="1" dirty="0" smtClean="0">
                <a:solidFill>
                  <a:srgbClr val="FF0000"/>
                </a:solidFill>
              </a:rPr>
              <a:t>Bad</a:t>
            </a:r>
            <a:endParaRPr lang="en-US" sz="3600" b="1" dirty="0">
              <a:solidFill>
                <a:srgbClr val="FF0000"/>
              </a:solidFill>
            </a:endParaRPr>
          </a:p>
        </p:txBody>
      </p:sp>
      <p:sp>
        <p:nvSpPr>
          <p:cNvPr id="34" name="TextBox 33"/>
          <p:cNvSpPr txBox="1"/>
          <p:nvPr/>
        </p:nvSpPr>
        <p:spPr>
          <a:xfrm>
            <a:off x="749821" y="1719972"/>
            <a:ext cx="5652381" cy="1261884"/>
          </a:xfrm>
          <a:prstGeom prst="rect">
            <a:avLst/>
          </a:prstGeom>
          <a:noFill/>
        </p:spPr>
        <p:txBody>
          <a:bodyPr wrap="square" rtlCol="0">
            <a:spAutoFit/>
          </a:bodyPr>
          <a:lstStyle/>
          <a:p>
            <a:pPr marL="182880" indent="-182880">
              <a:buFont typeface="Arial" panose="020B0604020202020204" pitchFamily="34" charset="0"/>
              <a:buChar char="•"/>
            </a:pPr>
            <a:r>
              <a:rPr lang="en-US" sz="2000" dirty="0" smtClean="0">
                <a:solidFill>
                  <a:schemeClr val="tx1">
                    <a:lumMod val="50000"/>
                    <a:lumOff val="50000"/>
                  </a:schemeClr>
                </a:solidFill>
              </a:rPr>
              <a:t>Native Cytoscape format</a:t>
            </a:r>
          </a:p>
          <a:p>
            <a:pPr marL="182880" indent="-182880">
              <a:buFont typeface="Arial" panose="020B0604020202020204" pitchFamily="34" charset="0"/>
              <a:buChar char="•"/>
            </a:pPr>
            <a:r>
              <a:rPr lang="en-US" sz="2000" dirty="0" smtClean="0">
                <a:solidFill>
                  <a:schemeClr val="tx1">
                    <a:lumMod val="50000"/>
                    <a:lumOff val="50000"/>
                  </a:schemeClr>
                </a:solidFill>
              </a:rPr>
              <a:t>Simple/easy to prepare (spreadsheet will work) </a:t>
            </a:r>
          </a:p>
          <a:p>
            <a:pPr marL="182880" indent="-182880">
              <a:buFont typeface="Arial" panose="020B0604020202020204" pitchFamily="34" charset="0"/>
              <a:buChar char="•"/>
            </a:pPr>
            <a:r>
              <a:rPr lang="en-US" sz="2000" dirty="0" smtClean="0">
                <a:solidFill>
                  <a:schemeClr val="tx1">
                    <a:lumMod val="50000"/>
                    <a:lumOff val="50000"/>
                  </a:schemeClr>
                </a:solidFill>
              </a:rPr>
              <a:t>Not limited to biological data</a:t>
            </a:r>
          </a:p>
          <a:p>
            <a:pPr marL="182880" indent="-182880">
              <a:buFont typeface="Arial" panose="020B0604020202020204" pitchFamily="34" charset="0"/>
              <a:buChar char="•"/>
            </a:pPr>
            <a:endParaRPr lang="en-US" sz="1600" dirty="0" smtClean="0">
              <a:solidFill>
                <a:schemeClr val="tx1">
                  <a:lumMod val="50000"/>
                  <a:lumOff val="50000"/>
                </a:schemeClr>
              </a:solidFill>
            </a:endParaRPr>
          </a:p>
        </p:txBody>
      </p:sp>
      <p:sp>
        <p:nvSpPr>
          <p:cNvPr id="50" name="TextBox 49"/>
          <p:cNvSpPr txBox="1"/>
          <p:nvPr/>
        </p:nvSpPr>
        <p:spPr>
          <a:xfrm>
            <a:off x="6543453" y="1719972"/>
            <a:ext cx="5420832" cy="1400383"/>
          </a:xfrm>
          <a:prstGeom prst="rect">
            <a:avLst/>
          </a:prstGeom>
          <a:noFill/>
        </p:spPr>
        <p:txBody>
          <a:bodyPr wrap="square" rtlCol="0">
            <a:spAutoFit/>
          </a:bodyPr>
          <a:lstStyle/>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Only binary interactions</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Must be combined with information from additional files in order to provide more detailed information</a:t>
            </a:r>
            <a:endParaRPr lang="en-US" sz="1600" dirty="0" smtClean="0">
              <a:solidFill>
                <a:schemeClr val="tx1">
                  <a:lumMod val="50000"/>
                  <a:lumOff val="50000"/>
                </a:schemeClr>
              </a:solidFill>
            </a:endParaRPr>
          </a:p>
        </p:txBody>
      </p:sp>
      <p:grpSp>
        <p:nvGrpSpPr>
          <p:cNvPr id="36" name="Group 35"/>
          <p:cNvGrpSpPr/>
          <p:nvPr/>
        </p:nvGrpSpPr>
        <p:grpSpPr>
          <a:xfrm>
            <a:off x="749822" y="3195770"/>
            <a:ext cx="7493618" cy="2141033"/>
            <a:chOff x="2553630" y="4081347"/>
            <a:chExt cx="7493618" cy="2141033"/>
          </a:xfrm>
        </p:grpSpPr>
        <p:grpSp>
          <p:nvGrpSpPr>
            <p:cNvPr id="7" name="Group 6"/>
            <p:cNvGrpSpPr/>
            <p:nvPr/>
          </p:nvGrpSpPr>
          <p:grpSpPr>
            <a:xfrm>
              <a:off x="2575931" y="4104818"/>
              <a:ext cx="7471317" cy="2117562"/>
              <a:chOff x="1037063" y="3848340"/>
              <a:chExt cx="7471317" cy="2117562"/>
            </a:xfrm>
          </p:grpSpPr>
          <p:sp>
            <p:nvSpPr>
              <p:cNvPr id="5" name="Rectangle 4"/>
              <p:cNvSpPr/>
              <p:nvPr/>
            </p:nvSpPr>
            <p:spPr>
              <a:xfrm>
                <a:off x="1037063" y="3848340"/>
                <a:ext cx="7471317" cy="2117562"/>
              </a:xfrm>
              <a:prstGeom prst="rect">
                <a:avLst/>
              </a:prstGeom>
              <a:solidFill>
                <a:schemeClr val="bg1">
                  <a:lumMod val="75000"/>
                </a:schemeClr>
              </a:solidFill>
              <a:ln w="1905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15122" y="4882268"/>
                <a:ext cx="7281746" cy="96097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59727" y="4983576"/>
                <a:ext cx="6904454" cy="830997"/>
              </a:xfrm>
              <a:prstGeom prst="rect">
                <a:avLst/>
              </a:prstGeom>
              <a:noFill/>
            </p:spPr>
            <p:txBody>
              <a:bodyPr wrap="none" rtlCol="0">
                <a:spAutoFit/>
              </a:bodyPr>
              <a:lstStyle/>
              <a:p>
                <a:r>
                  <a:rPr lang="en-US" sz="1600" b="1" dirty="0" err="1" smtClean="0">
                    <a:solidFill>
                      <a:srgbClr val="2E75B6"/>
                    </a:solidFill>
                    <a:latin typeface="Courier New" panose="02070309020205020404" pitchFamily="49" charset="0"/>
                    <a:cs typeface="Courier New" panose="02070309020205020404" pitchFamily="49" charset="0"/>
                  </a:rPr>
                  <a:t>MoleculeA</a:t>
                </a:r>
                <a:r>
                  <a:rPr lang="en-US" sz="1600" b="1" dirty="0" smtClean="0">
                    <a:solidFill>
                      <a:srgbClr val="2E75B6"/>
                    </a:solidFill>
                    <a:latin typeface="Courier New" panose="02070309020205020404" pitchFamily="49" charset="0"/>
                    <a:cs typeface="Courier New" panose="02070309020205020404" pitchFamily="49" charset="0"/>
                  </a:rPr>
                  <a:t>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pp</a:t>
                </a:r>
                <a:r>
                  <a:rPr lang="en-US" sz="1600" b="1" dirty="0" smtClean="0">
                    <a:solidFill>
                      <a:srgbClr val="2E75B6"/>
                    </a:solidFill>
                    <a:latin typeface="Courier New" panose="02070309020205020404" pitchFamily="49" charset="0"/>
                    <a:cs typeface="Courier New" panose="02070309020205020404" pitchFamily="49" charset="0"/>
                  </a:rPr>
                  <a:t>	</a:t>
                </a:r>
                <a:r>
                  <a:rPr lang="en-US" sz="1600" b="1" dirty="0" err="1" smtClean="0">
                    <a:solidFill>
                      <a:srgbClr val="2E75B6"/>
                    </a:solidFill>
                    <a:latin typeface="Courier New" panose="02070309020205020404" pitchFamily="49" charset="0"/>
                    <a:cs typeface="Courier New" panose="02070309020205020404" pitchFamily="49" charset="0"/>
                  </a:rPr>
                  <a:t>MoleculeB</a:t>
                </a:r>
                <a:endParaRPr lang="en-US" sz="1600" b="1" dirty="0" smtClean="0">
                  <a:solidFill>
                    <a:srgbClr val="2E75B6"/>
                  </a:solidFill>
                  <a:latin typeface="Courier New" panose="02070309020205020404" pitchFamily="49" charset="0"/>
                  <a:cs typeface="Courier New" panose="02070309020205020404" pitchFamily="49" charset="0"/>
                </a:endParaRPr>
              </a:p>
              <a:p>
                <a:r>
                  <a:rPr lang="en-US" sz="1600" b="1" dirty="0" err="1" smtClean="0">
                    <a:solidFill>
                      <a:srgbClr val="2E75B6"/>
                    </a:solidFill>
                    <a:latin typeface="Courier New" panose="02070309020205020404" pitchFamily="49" charset="0"/>
                    <a:cs typeface="Courier New" panose="02070309020205020404" pitchFamily="49" charset="0"/>
                  </a:rPr>
                  <a:t>MoleculeA</a:t>
                </a:r>
                <a:r>
                  <a:rPr lang="en-US" sz="1600" b="1" dirty="0" smtClean="0">
                    <a:solidFill>
                      <a:srgbClr val="2E75B6"/>
                    </a:solidFill>
                    <a:latin typeface="Courier New" panose="02070309020205020404" pitchFamily="49" charset="0"/>
                    <a:cs typeface="Courier New" panose="02070309020205020404" pitchFamily="49" charset="0"/>
                  </a:rPr>
                  <a:t>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pp</a:t>
                </a:r>
                <a:r>
                  <a:rPr lang="en-US" sz="1600" b="1" dirty="0" smtClean="0">
                    <a:solidFill>
                      <a:srgbClr val="2E75B6"/>
                    </a:solidFill>
                    <a:latin typeface="Courier New" panose="02070309020205020404" pitchFamily="49" charset="0"/>
                    <a:cs typeface="Courier New" panose="02070309020205020404" pitchFamily="49" charset="0"/>
                  </a:rPr>
                  <a:t>	MoleculeB1 MoleculeB2 MoleculeB3</a:t>
                </a:r>
              </a:p>
              <a:p>
                <a:r>
                  <a:rPr lang="en-US" sz="1600" b="1" dirty="0" smtClean="0">
                    <a:solidFill>
                      <a:srgbClr val="2E75B6"/>
                    </a:solidFill>
                    <a:latin typeface="Courier New" panose="02070309020205020404" pitchFamily="49" charset="0"/>
                    <a:cs typeface="Courier New" panose="02070309020205020404" pitchFamily="49" charset="0"/>
                  </a:rPr>
                  <a:t>...</a:t>
                </a:r>
              </a:p>
            </p:txBody>
          </p:sp>
        </p:grpSp>
        <p:sp>
          <p:nvSpPr>
            <p:cNvPr id="8" name="TextBox 7"/>
            <p:cNvSpPr txBox="1"/>
            <p:nvPr/>
          </p:nvSpPr>
          <p:spPr>
            <a:xfrm>
              <a:off x="2553630" y="4081347"/>
              <a:ext cx="543739" cy="369332"/>
            </a:xfrm>
            <a:prstGeom prst="rect">
              <a:avLst/>
            </a:prstGeom>
            <a:noFill/>
          </p:spPr>
          <p:txBody>
            <a:bodyPr wrap="none" rtlCol="0">
              <a:spAutoFit/>
            </a:bodyPr>
            <a:lstStyle/>
            <a:p>
              <a:r>
                <a:rPr lang="en-US" dirty="0" smtClean="0">
                  <a:solidFill>
                    <a:schemeClr val="tx1">
                      <a:lumMod val="65000"/>
                      <a:lumOff val="35000"/>
                    </a:schemeClr>
                  </a:solidFill>
                </a:rPr>
                <a:t>SIF</a:t>
              </a:r>
              <a:endParaRPr lang="en-US" dirty="0">
                <a:solidFill>
                  <a:schemeClr val="tx1">
                    <a:lumMod val="65000"/>
                    <a:lumOff val="35000"/>
                  </a:schemeClr>
                </a:solidFill>
              </a:endParaRPr>
            </a:p>
          </p:txBody>
        </p:sp>
        <p:sp>
          <p:nvSpPr>
            <p:cNvPr id="10" name="TextBox 9"/>
            <p:cNvSpPr txBox="1"/>
            <p:nvPr/>
          </p:nvSpPr>
          <p:spPr>
            <a:xfrm>
              <a:off x="6657278" y="4423317"/>
              <a:ext cx="2813591" cy="369332"/>
            </a:xfrm>
            <a:prstGeom prst="rect">
              <a:avLst/>
            </a:prstGeom>
            <a:noFill/>
          </p:spPr>
          <p:txBody>
            <a:bodyPr wrap="none" rtlCol="0">
              <a:spAutoFit/>
            </a:bodyPr>
            <a:lstStyle/>
            <a:p>
              <a:r>
                <a:rPr lang="en-US" dirty="0" smtClean="0">
                  <a:solidFill>
                    <a:schemeClr val="accent1">
                      <a:lumMod val="75000"/>
                    </a:schemeClr>
                  </a:solidFill>
                </a:rPr>
                <a:t>Molecule name (arbitrary)</a:t>
              </a:r>
              <a:endParaRPr lang="en-US" dirty="0">
                <a:solidFill>
                  <a:schemeClr val="accent1">
                    <a:lumMod val="75000"/>
                  </a:schemeClr>
                </a:solidFill>
              </a:endParaRPr>
            </a:p>
          </p:txBody>
        </p:sp>
        <p:sp>
          <p:nvSpPr>
            <p:cNvPr id="15" name="TextBox 14"/>
            <p:cNvSpPr txBox="1"/>
            <p:nvPr/>
          </p:nvSpPr>
          <p:spPr>
            <a:xfrm>
              <a:off x="2717181" y="4423317"/>
              <a:ext cx="2873607" cy="369332"/>
            </a:xfrm>
            <a:prstGeom prst="rect">
              <a:avLst/>
            </a:prstGeom>
            <a:noFill/>
          </p:spPr>
          <p:txBody>
            <a:bodyPr wrap="none" rtlCol="0">
              <a:spAutoFit/>
            </a:bodyPr>
            <a:lstStyle/>
            <a:p>
              <a:r>
                <a:rPr lang="en-US" dirty="0" smtClean="0">
                  <a:solidFill>
                    <a:schemeClr val="accent6">
                      <a:lumMod val="75000"/>
                    </a:schemeClr>
                  </a:solidFill>
                </a:rPr>
                <a:t>Interaction Type (arbitrary)</a:t>
              </a:r>
              <a:endParaRPr lang="en-US" dirty="0">
                <a:solidFill>
                  <a:schemeClr val="accent6">
                    <a:lumMod val="75000"/>
                  </a:schemeClr>
                </a:solidFill>
              </a:endParaRPr>
            </a:p>
          </p:txBody>
        </p:sp>
        <p:cxnSp>
          <p:nvCxnSpPr>
            <p:cNvPr id="12" name="Straight Arrow Connector 11"/>
            <p:cNvCxnSpPr/>
            <p:nvPr/>
          </p:nvCxnSpPr>
          <p:spPr>
            <a:xfrm flipH="1">
              <a:off x="6400800" y="4850780"/>
              <a:ext cx="245328" cy="34568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081347" y="4739268"/>
              <a:ext cx="2408663" cy="63562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57961" y="4806176"/>
              <a:ext cx="825862" cy="512168"/>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5038852" y="3858986"/>
            <a:ext cx="3345838" cy="2141033"/>
            <a:chOff x="2553630" y="4081347"/>
            <a:chExt cx="3345838" cy="2141033"/>
          </a:xfrm>
        </p:grpSpPr>
        <p:grpSp>
          <p:nvGrpSpPr>
            <p:cNvPr id="41" name="Group 40"/>
            <p:cNvGrpSpPr/>
            <p:nvPr/>
          </p:nvGrpSpPr>
          <p:grpSpPr>
            <a:xfrm>
              <a:off x="2575931" y="4104818"/>
              <a:ext cx="3323537" cy="2117562"/>
              <a:chOff x="1037063" y="3848340"/>
              <a:chExt cx="3323537" cy="2117562"/>
            </a:xfrm>
          </p:grpSpPr>
          <p:sp>
            <p:nvSpPr>
              <p:cNvPr id="49" name="Rectangle 48"/>
              <p:cNvSpPr/>
              <p:nvPr/>
            </p:nvSpPr>
            <p:spPr>
              <a:xfrm>
                <a:off x="1037063" y="3848340"/>
                <a:ext cx="3323537" cy="2117562"/>
              </a:xfrm>
              <a:prstGeom prst="rect">
                <a:avLst/>
              </a:prstGeom>
              <a:solidFill>
                <a:schemeClr val="bg1">
                  <a:lumMod val="75000"/>
                </a:schemeClr>
              </a:solidFill>
              <a:ln w="1905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115122" y="4882268"/>
                <a:ext cx="3145117" cy="96097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159727" y="4983576"/>
                <a:ext cx="2954655" cy="830997"/>
              </a:xfrm>
              <a:prstGeom prst="rect">
                <a:avLst/>
              </a:prstGeom>
              <a:noFill/>
            </p:spPr>
            <p:txBody>
              <a:bodyPr wrap="none" rtlCol="0">
                <a:spAutoFit/>
              </a:bodyPr>
              <a:lstStyle/>
              <a:p>
                <a:r>
                  <a:rPr lang="en-US" sz="1600" b="1" dirty="0" err="1" smtClean="0">
                    <a:solidFill>
                      <a:srgbClr val="2E75B6"/>
                    </a:solidFill>
                    <a:latin typeface="Courier New" panose="02070309020205020404" pitchFamily="49" charset="0"/>
                    <a:cs typeface="Courier New" panose="02070309020205020404" pitchFamily="49" charset="0"/>
                  </a:rPr>
                  <a:t>MoleculeA</a:t>
                </a:r>
                <a:r>
                  <a:rPr lang="en-US" sz="1600" b="1" dirty="0" smtClean="0">
                    <a:solidFill>
                      <a:srgbClr val="2E75B6"/>
                    </a:solidFill>
                    <a:latin typeface="Courier New" panose="02070309020205020404" pitchFamily="49" charset="0"/>
                    <a:cs typeface="Courier New" panose="02070309020205020404" pitchFamily="49" charset="0"/>
                  </a:rPr>
                  <a:t>   =</a:t>
                </a:r>
                <a:r>
                  <a:rPr lang="en-US" sz="1600" b="1" dirty="0">
                    <a:solidFill>
                      <a:srgbClr val="2E75B6"/>
                    </a:solidFill>
                    <a:latin typeface="Courier New" panose="02070309020205020404" pitchFamily="49" charset="0"/>
                    <a:cs typeface="Courier New" panose="02070309020205020404" pitchFamily="49" charset="0"/>
                  </a:rPr>
                  <a:t> </a:t>
                </a:r>
                <a:r>
                  <a:rPr lang="en-US" sz="1600" b="1" dirty="0" smtClean="0">
                    <a:solidFill>
                      <a:srgbClr val="2E75B6"/>
                    </a:solidFill>
                    <a:latin typeface="Courier New" panose="02070309020205020404" pitchFamily="49" charset="0"/>
                    <a:cs typeface="Courier New" panose="02070309020205020404" pitchFamily="49" charset="0"/>
                  </a:rPr>
                  <a:t>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Value1</a:t>
                </a:r>
              </a:p>
              <a:p>
                <a:r>
                  <a:rPr lang="en-US" sz="1600" b="1" dirty="0" err="1" smtClean="0">
                    <a:solidFill>
                      <a:schemeClr val="accent1">
                        <a:lumMod val="75000"/>
                      </a:schemeClr>
                    </a:solidFill>
                    <a:latin typeface="Courier New" panose="02070309020205020404" pitchFamily="49" charset="0"/>
                    <a:cs typeface="Courier New" panose="02070309020205020404" pitchFamily="49" charset="0"/>
                  </a:rPr>
                  <a:t>MoleculeB</a:t>
                </a:r>
                <a:r>
                  <a:rPr lang="en-US" sz="1600" b="1" dirty="0" smtClean="0">
                    <a:solidFill>
                      <a:schemeClr val="accent1">
                        <a:lumMod val="75000"/>
                      </a:schemeClr>
                    </a:solidFill>
                    <a:latin typeface="Courier New" panose="02070309020205020404" pitchFamily="49" charset="0"/>
                    <a:cs typeface="Courier New" panose="02070309020205020404" pitchFamily="49" charset="0"/>
                  </a:rPr>
                  <a:t>   =</a:t>
                </a:r>
                <a:r>
                  <a:rPr lang="en-US" sz="1600" b="1" dirty="0">
                    <a:solidFill>
                      <a:schemeClr val="accent6">
                        <a:lumMod val="75000"/>
                      </a:schemeClr>
                    </a:solidFill>
                    <a:latin typeface="Courier New" panose="02070309020205020404" pitchFamily="49" charset="0"/>
                    <a:cs typeface="Courier New" panose="02070309020205020404" pitchFamily="49" charset="0"/>
                  </a:rPr>
                  <a:t>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  Value2</a:t>
                </a:r>
                <a:r>
                  <a:rPr lang="en-US" sz="1600" b="1" dirty="0" smtClean="0">
                    <a:solidFill>
                      <a:srgbClr val="2E75B6"/>
                    </a:solidFill>
                    <a:latin typeface="Courier New" panose="02070309020205020404" pitchFamily="49" charset="0"/>
                    <a:cs typeface="Courier New" panose="02070309020205020404" pitchFamily="49" charset="0"/>
                  </a:rPr>
                  <a:t>	</a:t>
                </a:r>
              </a:p>
              <a:p>
                <a:r>
                  <a:rPr lang="en-US" sz="1600" b="1" dirty="0" smtClean="0">
                    <a:solidFill>
                      <a:srgbClr val="2E75B6"/>
                    </a:solidFill>
                    <a:latin typeface="Courier New" panose="02070309020205020404" pitchFamily="49" charset="0"/>
                    <a:cs typeface="Courier New" panose="02070309020205020404" pitchFamily="49" charset="0"/>
                  </a:rPr>
                  <a:t>...</a:t>
                </a:r>
              </a:p>
            </p:txBody>
          </p:sp>
        </p:grpSp>
        <p:sp>
          <p:nvSpPr>
            <p:cNvPr id="42" name="TextBox 41"/>
            <p:cNvSpPr txBox="1"/>
            <p:nvPr/>
          </p:nvSpPr>
          <p:spPr>
            <a:xfrm>
              <a:off x="2553630" y="4081347"/>
              <a:ext cx="2480166" cy="369332"/>
            </a:xfrm>
            <a:prstGeom prst="rect">
              <a:avLst/>
            </a:prstGeom>
            <a:noFill/>
          </p:spPr>
          <p:txBody>
            <a:bodyPr wrap="none" rtlCol="0">
              <a:spAutoFit/>
            </a:bodyPr>
            <a:lstStyle/>
            <a:p>
              <a:r>
                <a:rPr lang="en-US" dirty="0" smtClean="0">
                  <a:solidFill>
                    <a:schemeClr val="tx1">
                      <a:lumMod val="65000"/>
                      <a:lumOff val="35000"/>
                    </a:schemeClr>
                  </a:solidFill>
                </a:rPr>
                <a:t>Molecule Property File</a:t>
              </a:r>
              <a:endParaRPr lang="en-US" dirty="0">
                <a:solidFill>
                  <a:schemeClr val="tx1">
                    <a:lumMod val="65000"/>
                    <a:lumOff val="35000"/>
                  </a:schemeClr>
                </a:solidFill>
              </a:endParaRPr>
            </a:p>
          </p:txBody>
        </p:sp>
        <p:sp>
          <p:nvSpPr>
            <p:cNvPr id="43" name="TextBox 42"/>
            <p:cNvSpPr txBox="1"/>
            <p:nvPr/>
          </p:nvSpPr>
          <p:spPr>
            <a:xfrm>
              <a:off x="4496579" y="4422694"/>
              <a:ext cx="1056700" cy="369332"/>
            </a:xfrm>
            <a:prstGeom prst="rect">
              <a:avLst/>
            </a:prstGeom>
            <a:noFill/>
          </p:spPr>
          <p:txBody>
            <a:bodyPr wrap="none" rtlCol="0">
              <a:spAutoFit/>
            </a:bodyPr>
            <a:lstStyle/>
            <a:p>
              <a:r>
                <a:rPr lang="en-US" dirty="0" smtClean="0">
                  <a:solidFill>
                    <a:schemeClr val="accent6">
                      <a:lumMod val="75000"/>
                    </a:schemeClr>
                  </a:solidFill>
                </a:rPr>
                <a:t>Property</a:t>
              </a:r>
              <a:endParaRPr lang="en-US" dirty="0">
                <a:solidFill>
                  <a:schemeClr val="accent6">
                    <a:lumMod val="75000"/>
                  </a:schemeClr>
                </a:solidFill>
              </a:endParaRPr>
            </a:p>
          </p:txBody>
        </p:sp>
        <p:sp>
          <p:nvSpPr>
            <p:cNvPr id="44" name="TextBox 43"/>
            <p:cNvSpPr txBox="1"/>
            <p:nvPr/>
          </p:nvSpPr>
          <p:spPr>
            <a:xfrm>
              <a:off x="2717181" y="4423317"/>
              <a:ext cx="1787669" cy="369332"/>
            </a:xfrm>
            <a:prstGeom prst="rect">
              <a:avLst/>
            </a:prstGeom>
            <a:noFill/>
          </p:spPr>
          <p:txBody>
            <a:bodyPr wrap="none" rtlCol="0">
              <a:spAutoFit/>
            </a:bodyPr>
            <a:lstStyle/>
            <a:p>
              <a:r>
                <a:rPr lang="en-US" dirty="0" smtClean="0">
                  <a:solidFill>
                    <a:schemeClr val="accent1">
                      <a:lumMod val="75000"/>
                    </a:schemeClr>
                  </a:solidFill>
                </a:rPr>
                <a:t>Molecule Name</a:t>
              </a:r>
              <a:endParaRPr lang="en-US" dirty="0">
                <a:solidFill>
                  <a:schemeClr val="accent1">
                    <a:lumMod val="75000"/>
                  </a:schemeClr>
                </a:solidFill>
              </a:endParaRPr>
            </a:p>
          </p:txBody>
        </p:sp>
        <p:cxnSp>
          <p:nvCxnSpPr>
            <p:cNvPr id="46" name="Straight Arrow Connector 45"/>
            <p:cNvCxnSpPr/>
            <p:nvPr/>
          </p:nvCxnSpPr>
          <p:spPr>
            <a:xfrm flipH="1">
              <a:off x="4996220" y="4877714"/>
              <a:ext cx="78058" cy="36799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464868" y="4806176"/>
              <a:ext cx="293093" cy="365203"/>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940372" y="4376907"/>
            <a:ext cx="4868767" cy="2141033"/>
            <a:chOff x="2553630" y="4081347"/>
            <a:chExt cx="4868767" cy="2141033"/>
          </a:xfrm>
        </p:grpSpPr>
        <p:grpSp>
          <p:nvGrpSpPr>
            <p:cNvPr id="55" name="Group 54"/>
            <p:cNvGrpSpPr/>
            <p:nvPr/>
          </p:nvGrpSpPr>
          <p:grpSpPr>
            <a:xfrm>
              <a:off x="2575931" y="4104818"/>
              <a:ext cx="4846466" cy="2117562"/>
              <a:chOff x="1037063" y="3848340"/>
              <a:chExt cx="4846466" cy="2117562"/>
            </a:xfrm>
          </p:grpSpPr>
          <p:sp>
            <p:nvSpPr>
              <p:cNvPr id="61" name="Rectangle 60"/>
              <p:cNvSpPr/>
              <p:nvPr/>
            </p:nvSpPr>
            <p:spPr>
              <a:xfrm>
                <a:off x="1037063" y="3848340"/>
                <a:ext cx="4824165" cy="2117562"/>
              </a:xfrm>
              <a:prstGeom prst="rect">
                <a:avLst/>
              </a:prstGeom>
              <a:solidFill>
                <a:schemeClr val="bg1">
                  <a:lumMod val="75000"/>
                </a:schemeClr>
              </a:solidFill>
              <a:ln w="1905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1115122" y="4882268"/>
                <a:ext cx="4645745" cy="96097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159726" y="4983576"/>
                <a:ext cx="4723803" cy="830997"/>
              </a:xfrm>
              <a:prstGeom prst="rect">
                <a:avLst/>
              </a:prstGeom>
              <a:noFill/>
            </p:spPr>
            <p:txBody>
              <a:bodyPr wrap="square" rtlCol="0">
                <a:spAutoFit/>
              </a:bodyPr>
              <a:lstStyle/>
              <a:p>
                <a:r>
                  <a:rPr lang="en-US" sz="1600" b="1" dirty="0" err="1" smtClean="0">
                    <a:solidFill>
                      <a:srgbClr val="2E75B6"/>
                    </a:solidFill>
                    <a:latin typeface="Courier New" panose="02070309020205020404" pitchFamily="49" charset="0"/>
                    <a:cs typeface="Courier New" panose="02070309020205020404" pitchFamily="49" charset="0"/>
                  </a:rPr>
                  <a:t>MoleculeA</a:t>
                </a:r>
                <a:r>
                  <a:rPr lang="en-US" sz="1600" b="1" dirty="0" smtClean="0">
                    <a:solidFill>
                      <a:srgbClr val="2E75B6"/>
                    </a:solidFill>
                    <a:latin typeface="Courier New" panose="02070309020205020404" pitchFamily="49" charset="0"/>
                    <a:cs typeface="Courier New" panose="02070309020205020404" pitchFamily="49" charset="0"/>
                  </a:rPr>
                  <a:t> (pp) MoleculeB1</a:t>
                </a:r>
                <a:r>
                  <a:rPr lang="en-US" sz="1600" b="1" dirty="0">
                    <a:solidFill>
                      <a:srgbClr val="2E75B6"/>
                    </a:solidFill>
                    <a:latin typeface="Courier New" panose="02070309020205020404" pitchFamily="49" charset="0"/>
                    <a:cs typeface="Courier New" panose="02070309020205020404" pitchFamily="49" charset="0"/>
                  </a:rPr>
                  <a:t> </a:t>
                </a:r>
                <a:r>
                  <a:rPr lang="en-US" sz="1600" b="1" dirty="0" smtClean="0">
                    <a:solidFill>
                      <a:srgbClr val="2E75B6"/>
                    </a:solidFill>
                    <a:latin typeface="Courier New" panose="02070309020205020404" pitchFamily="49" charset="0"/>
                    <a:cs typeface="Courier New" panose="02070309020205020404" pitchFamily="49" charset="0"/>
                  </a:rPr>
                  <a:t>=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Value1</a:t>
                </a:r>
              </a:p>
              <a:p>
                <a:r>
                  <a:rPr lang="en-US" sz="1600" b="1" dirty="0" err="1" smtClean="0">
                    <a:solidFill>
                      <a:schemeClr val="accent1">
                        <a:lumMod val="75000"/>
                      </a:schemeClr>
                    </a:solidFill>
                    <a:latin typeface="Courier New" panose="02070309020205020404" pitchFamily="49" charset="0"/>
                    <a:cs typeface="Courier New" panose="02070309020205020404" pitchFamily="49" charset="0"/>
                  </a:rPr>
                  <a:t>MoleculeA</a:t>
                </a:r>
                <a:r>
                  <a:rPr lang="en-US" sz="1600" b="1" dirty="0" smtClean="0">
                    <a:solidFill>
                      <a:schemeClr val="accent1">
                        <a:lumMod val="75000"/>
                      </a:schemeClr>
                    </a:solidFill>
                    <a:latin typeface="Courier New" panose="02070309020205020404" pitchFamily="49" charset="0"/>
                    <a:cs typeface="Courier New" panose="02070309020205020404" pitchFamily="49" charset="0"/>
                  </a:rPr>
                  <a:t> (pp) MoleculeB2</a:t>
                </a:r>
                <a:r>
                  <a:rPr lang="en-US" sz="1600" b="1" dirty="0">
                    <a:solidFill>
                      <a:schemeClr val="accent6">
                        <a:lumMod val="75000"/>
                      </a:schemeClr>
                    </a:solidFill>
                    <a:latin typeface="Courier New" panose="02070309020205020404" pitchFamily="49" charset="0"/>
                    <a:cs typeface="Courier New" panose="02070309020205020404" pitchFamily="49" charset="0"/>
                  </a:rPr>
                  <a:t>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 Value2</a:t>
                </a:r>
                <a:endParaRPr lang="en-US" sz="1600" b="1" dirty="0" smtClean="0">
                  <a:solidFill>
                    <a:srgbClr val="2E75B6"/>
                  </a:solidFill>
                  <a:latin typeface="Courier New" panose="02070309020205020404" pitchFamily="49" charset="0"/>
                  <a:cs typeface="Courier New" panose="02070309020205020404" pitchFamily="49" charset="0"/>
                </a:endParaRPr>
              </a:p>
              <a:p>
                <a:r>
                  <a:rPr lang="en-US" sz="1600" b="1" dirty="0" smtClean="0">
                    <a:solidFill>
                      <a:srgbClr val="2E75B6"/>
                    </a:solidFill>
                    <a:latin typeface="Courier New" panose="02070309020205020404" pitchFamily="49" charset="0"/>
                    <a:cs typeface="Courier New" panose="02070309020205020404" pitchFamily="49" charset="0"/>
                  </a:rPr>
                  <a:t>...</a:t>
                </a:r>
              </a:p>
            </p:txBody>
          </p:sp>
        </p:grpSp>
        <p:sp>
          <p:nvSpPr>
            <p:cNvPr id="56" name="TextBox 55"/>
            <p:cNvSpPr txBox="1"/>
            <p:nvPr/>
          </p:nvSpPr>
          <p:spPr>
            <a:xfrm>
              <a:off x="2553630" y="4081347"/>
              <a:ext cx="2634054" cy="369332"/>
            </a:xfrm>
            <a:prstGeom prst="rect">
              <a:avLst/>
            </a:prstGeom>
            <a:noFill/>
          </p:spPr>
          <p:txBody>
            <a:bodyPr wrap="none" rtlCol="0">
              <a:spAutoFit/>
            </a:bodyPr>
            <a:lstStyle/>
            <a:p>
              <a:r>
                <a:rPr lang="en-US" dirty="0" smtClean="0">
                  <a:solidFill>
                    <a:schemeClr val="tx1">
                      <a:lumMod val="65000"/>
                      <a:lumOff val="35000"/>
                    </a:schemeClr>
                  </a:solidFill>
                </a:rPr>
                <a:t>Interaction Property File</a:t>
              </a:r>
              <a:endParaRPr lang="en-US" dirty="0">
                <a:solidFill>
                  <a:schemeClr val="tx1">
                    <a:lumMod val="65000"/>
                    <a:lumOff val="35000"/>
                  </a:schemeClr>
                </a:solidFill>
              </a:endParaRPr>
            </a:p>
          </p:txBody>
        </p:sp>
        <p:sp>
          <p:nvSpPr>
            <p:cNvPr id="57" name="TextBox 56"/>
            <p:cNvSpPr txBox="1"/>
            <p:nvPr/>
          </p:nvSpPr>
          <p:spPr>
            <a:xfrm>
              <a:off x="6204017" y="4436844"/>
              <a:ext cx="1056700" cy="369332"/>
            </a:xfrm>
            <a:prstGeom prst="rect">
              <a:avLst/>
            </a:prstGeom>
            <a:noFill/>
          </p:spPr>
          <p:txBody>
            <a:bodyPr wrap="none" rtlCol="0">
              <a:spAutoFit/>
            </a:bodyPr>
            <a:lstStyle/>
            <a:p>
              <a:r>
                <a:rPr lang="en-US" dirty="0" smtClean="0">
                  <a:solidFill>
                    <a:schemeClr val="accent6">
                      <a:lumMod val="75000"/>
                    </a:schemeClr>
                  </a:solidFill>
                </a:rPr>
                <a:t>Property</a:t>
              </a:r>
              <a:endParaRPr lang="en-US" dirty="0">
                <a:solidFill>
                  <a:schemeClr val="accent6">
                    <a:lumMod val="75000"/>
                  </a:schemeClr>
                </a:solidFill>
              </a:endParaRPr>
            </a:p>
          </p:txBody>
        </p:sp>
        <p:sp>
          <p:nvSpPr>
            <p:cNvPr id="58" name="TextBox 57"/>
            <p:cNvSpPr txBox="1"/>
            <p:nvPr/>
          </p:nvSpPr>
          <p:spPr>
            <a:xfrm>
              <a:off x="2717181" y="4423317"/>
              <a:ext cx="1941557" cy="369332"/>
            </a:xfrm>
            <a:prstGeom prst="rect">
              <a:avLst/>
            </a:prstGeom>
            <a:noFill/>
          </p:spPr>
          <p:txBody>
            <a:bodyPr wrap="none" rtlCol="0">
              <a:spAutoFit/>
            </a:bodyPr>
            <a:lstStyle/>
            <a:p>
              <a:r>
                <a:rPr lang="en-US" dirty="0" smtClean="0">
                  <a:solidFill>
                    <a:schemeClr val="accent1">
                      <a:lumMod val="75000"/>
                    </a:schemeClr>
                  </a:solidFill>
                </a:rPr>
                <a:t>Interaction Name</a:t>
              </a:r>
              <a:endParaRPr lang="en-US" dirty="0">
                <a:solidFill>
                  <a:schemeClr val="accent1">
                    <a:lumMod val="75000"/>
                  </a:schemeClr>
                </a:solidFill>
              </a:endParaRPr>
            </a:p>
          </p:txBody>
        </p:sp>
        <p:cxnSp>
          <p:nvCxnSpPr>
            <p:cNvPr id="59" name="Straight Arrow Connector 58"/>
            <p:cNvCxnSpPr/>
            <p:nvPr/>
          </p:nvCxnSpPr>
          <p:spPr>
            <a:xfrm flipH="1">
              <a:off x="6732367" y="4822159"/>
              <a:ext cx="78058" cy="36799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757962" y="4806176"/>
              <a:ext cx="319071" cy="429267"/>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5860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7404" y="1508286"/>
            <a:ext cx="8753728" cy="4278094"/>
          </a:xfrm>
          <a:prstGeom prst="rect">
            <a:avLst/>
          </a:prstGeom>
          <a:noFill/>
        </p:spPr>
        <p:txBody>
          <a:bodyPr wrap="square" rtlCol="0">
            <a:spAutoFit/>
          </a:bodyPr>
          <a:lstStyle/>
          <a:p>
            <a:pPr marL="234950" indent="-234950">
              <a:spcAft>
                <a:spcPts val="600"/>
              </a:spcAft>
              <a:buFont typeface="Arial" panose="020B0604020202020204" pitchFamily="34" charset="0"/>
              <a:buChar char="•"/>
            </a:pPr>
            <a:r>
              <a:rPr lang="en-US" sz="2400" dirty="0">
                <a:solidFill>
                  <a:schemeClr val="accent1">
                    <a:lumMod val="75000"/>
                  </a:schemeClr>
                </a:solidFill>
              </a:rPr>
              <a:t>XML parsing </a:t>
            </a:r>
          </a:p>
          <a:p>
            <a:pPr marL="692150" lvl="1" indent="-234950">
              <a:spcAft>
                <a:spcPts val="600"/>
              </a:spcAft>
              <a:buFont typeface="Arial" panose="020B0604020202020204" pitchFamily="34" charset="0"/>
              <a:buChar char="•"/>
            </a:pPr>
            <a:r>
              <a:rPr lang="en-US" dirty="0" err="1">
                <a:solidFill>
                  <a:schemeClr val="accent1">
                    <a:lumMod val="75000"/>
                  </a:schemeClr>
                </a:solidFill>
              </a:rPr>
              <a:t>Lxml</a:t>
            </a:r>
            <a:r>
              <a:rPr lang="en-US" dirty="0">
                <a:solidFill>
                  <a:schemeClr val="accent1">
                    <a:lumMod val="75000"/>
                  </a:schemeClr>
                </a:solidFill>
              </a:rPr>
              <a:t> library</a:t>
            </a:r>
          </a:p>
          <a:p>
            <a:pPr marL="692150" lvl="1" indent="-234950">
              <a:spcAft>
                <a:spcPts val="600"/>
              </a:spcAft>
              <a:buFont typeface="Arial" panose="020B0604020202020204" pitchFamily="34" charset="0"/>
              <a:buChar char="•"/>
            </a:pPr>
            <a:r>
              <a:rPr lang="en-US" dirty="0" err="1" smtClean="0">
                <a:solidFill>
                  <a:schemeClr val="accent1">
                    <a:lumMod val="75000"/>
                  </a:schemeClr>
                </a:solidFill>
              </a:rPr>
              <a:t>Xpath</a:t>
            </a:r>
            <a:endParaRPr lang="en-US" dirty="0" smtClean="0">
              <a:solidFill>
                <a:schemeClr val="accent1">
                  <a:lumMod val="75000"/>
                </a:schemeClr>
              </a:solidFill>
            </a:endParaRPr>
          </a:p>
          <a:p>
            <a:pPr marL="692150" lvl="1" indent="-234950">
              <a:spcAft>
                <a:spcPts val="600"/>
              </a:spcAft>
              <a:buFont typeface="Arial" panose="020B0604020202020204" pitchFamily="34" charset="0"/>
              <a:buChar char="•"/>
            </a:pPr>
            <a:r>
              <a:rPr lang="en-US" dirty="0" smtClean="0">
                <a:solidFill>
                  <a:schemeClr val="accent1">
                    <a:lumMod val="75000"/>
                  </a:schemeClr>
                </a:solidFill>
              </a:rPr>
              <a:t>Parsing UniprotKB XML files </a:t>
            </a:r>
            <a:endParaRPr lang="en-US" sz="2400" dirty="0" smtClean="0">
              <a:solidFill>
                <a:schemeClr val="accent1">
                  <a:lumMod val="75000"/>
                </a:schemeClr>
              </a:solidFill>
            </a:endParaRPr>
          </a:p>
          <a:p>
            <a:pPr marL="234950" indent="-234950">
              <a:spcAft>
                <a:spcPts val="600"/>
              </a:spcAft>
              <a:buFont typeface="Arial" panose="020B0604020202020204" pitchFamily="34" charset="0"/>
              <a:buChar char="•"/>
            </a:pPr>
            <a:r>
              <a:rPr lang="en-US" sz="2400" dirty="0" smtClean="0">
                <a:solidFill>
                  <a:schemeClr val="accent1">
                    <a:lumMod val="75000"/>
                  </a:schemeClr>
                </a:solidFill>
              </a:rPr>
              <a:t>MIF file structure</a:t>
            </a:r>
            <a:endParaRPr lang="en-US" dirty="0" smtClean="0">
              <a:solidFill>
                <a:schemeClr val="accent1">
                  <a:lumMod val="75000"/>
                </a:schemeClr>
              </a:solidFill>
            </a:endParaRPr>
          </a:p>
          <a:p>
            <a:pPr marL="692150" lvl="1" indent="-234950">
              <a:spcAft>
                <a:spcPts val="600"/>
              </a:spcAft>
              <a:buFont typeface="Arial" panose="020B0604020202020204" pitchFamily="34" charset="0"/>
              <a:buChar char="•"/>
            </a:pPr>
            <a:r>
              <a:rPr lang="en-US" dirty="0" smtClean="0">
                <a:solidFill>
                  <a:schemeClr val="accent1">
                    <a:lumMod val="75000"/>
                  </a:schemeClr>
                </a:solidFill>
              </a:rPr>
              <a:t>‘compact vs ‘expanded’ variants</a:t>
            </a:r>
          </a:p>
          <a:p>
            <a:pPr marL="234950" indent="-234950">
              <a:spcAft>
                <a:spcPts val="600"/>
              </a:spcAft>
              <a:buFont typeface="Arial" panose="020B0604020202020204" pitchFamily="34" charset="0"/>
              <a:buChar char="•"/>
            </a:pPr>
            <a:r>
              <a:rPr lang="en-US" sz="2400" dirty="0" smtClean="0">
                <a:solidFill>
                  <a:schemeClr val="accent1">
                    <a:lumMod val="75000"/>
                  </a:schemeClr>
                </a:solidFill>
              </a:rPr>
              <a:t>Binary expansion of multi-protein interactions</a:t>
            </a:r>
            <a:endParaRPr lang="en-US" dirty="0" smtClean="0">
              <a:solidFill>
                <a:schemeClr val="accent1">
                  <a:lumMod val="75000"/>
                </a:schemeClr>
              </a:solidFill>
            </a:endParaRPr>
          </a:p>
          <a:p>
            <a:pPr marL="692150" lvl="1" indent="-234950">
              <a:spcAft>
                <a:spcPts val="600"/>
              </a:spcAft>
              <a:buFont typeface="Arial" panose="020B0604020202020204" pitchFamily="34" charset="0"/>
              <a:buChar char="•"/>
            </a:pPr>
            <a:r>
              <a:rPr lang="en-US" dirty="0" smtClean="0">
                <a:solidFill>
                  <a:schemeClr val="accent1">
                    <a:lumMod val="75000"/>
                  </a:schemeClr>
                </a:solidFill>
              </a:rPr>
              <a:t>‘spoke’ vs ‘matrix’ expansion</a:t>
            </a:r>
          </a:p>
          <a:p>
            <a:pPr marL="285750" lvl="1" indent="-285750">
              <a:spcAft>
                <a:spcPts val="600"/>
              </a:spcAft>
              <a:buFont typeface="Arial" panose="020B0604020202020204" pitchFamily="34" charset="0"/>
              <a:buChar char="•"/>
            </a:pPr>
            <a:r>
              <a:rPr lang="en-US" sz="2400" dirty="0" smtClean="0">
                <a:solidFill>
                  <a:schemeClr val="accent1">
                    <a:lumMod val="75000"/>
                  </a:schemeClr>
                </a:solidFill>
              </a:rPr>
              <a:t>Extracting data from MIF files</a:t>
            </a:r>
          </a:p>
          <a:p>
            <a:pPr marL="742950" lvl="2" indent="-285750">
              <a:spcAft>
                <a:spcPts val="600"/>
              </a:spcAft>
              <a:buFont typeface="Arial" panose="020B0604020202020204" pitchFamily="34" charset="0"/>
              <a:buChar char="•"/>
            </a:pPr>
            <a:r>
              <a:rPr lang="en-US" dirty="0">
                <a:solidFill>
                  <a:schemeClr val="accent1">
                    <a:lumMod val="75000"/>
                  </a:schemeClr>
                </a:solidFill>
              </a:rPr>
              <a:t>A</a:t>
            </a:r>
            <a:r>
              <a:rPr lang="en-US" dirty="0" smtClean="0">
                <a:solidFill>
                  <a:schemeClr val="accent1">
                    <a:lumMod val="75000"/>
                  </a:schemeClr>
                </a:solidFill>
              </a:rPr>
              <a:t>ccess relevant/useful information</a:t>
            </a:r>
          </a:p>
          <a:p>
            <a:pPr marL="742950" lvl="2" indent="-285750">
              <a:spcAft>
                <a:spcPts val="600"/>
              </a:spcAft>
              <a:buFont typeface="Arial" panose="020B0604020202020204" pitchFamily="34" charset="0"/>
              <a:buChar char="•"/>
            </a:pPr>
            <a:r>
              <a:rPr lang="en-US" dirty="0" smtClean="0">
                <a:solidFill>
                  <a:schemeClr val="accent1">
                    <a:lumMod val="75000"/>
                  </a:schemeClr>
                </a:solidFill>
              </a:rPr>
              <a:t>Prepare files ready to import into Cytoscape</a:t>
            </a:r>
          </a:p>
        </p:txBody>
      </p:sp>
      <p:sp>
        <p:nvSpPr>
          <p:cNvPr id="4" name="TextBox 3"/>
          <p:cNvSpPr txBox="1"/>
          <p:nvPr/>
        </p:nvSpPr>
        <p:spPr>
          <a:xfrm>
            <a:off x="97376" y="85700"/>
            <a:ext cx="5852884"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Data Processing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Topics</a:t>
            </a:r>
          </a:p>
        </p:txBody>
      </p:sp>
    </p:spTree>
    <p:extLst>
      <p:ext uri="{BB962C8B-B14F-4D97-AF65-F5344CB8AC3E}">
        <p14:creationId xmlns:p14="http://schemas.microsoft.com/office/powerpoint/2010/main" val="706901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376" y="85700"/>
            <a:ext cx="3912353"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XML File Anatomy</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1092404" y="1175889"/>
            <a:ext cx="9389482" cy="4770537"/>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&lt;?xml version="1.0" encoding="UTF-8</a:t>
            </a:r>
            <a:r>
              <a:rPr lang="en-US" sz="1600" dirty="0" smtClean="0">
                <a:latin typeface="Courier New" panose="02070309020205020404" pitchFamily="49" charset="0"/>
                <a:cs typeface="Courier New" panose="02070309020205020404" pitchFamily="49" charset="0"/>
              </a:rPr>
              <a:t>"?&gt;</a:t>
            </a:r>
          </a:p>
          <a:p>
            <a:r>
              <a:rPr lang="en-US" sz="1600" dirty="0" smtClean="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mif:entrySet</a:t>
            </a:r>
            <a:r>
              <a:rPr lang="en-US" sz="1600" dirty="0" smtClean="0">
                <a:latin typeface="Courier New" panose="02070309020205020404" pitchFamily="49" charset="0"/>
                <a:cs typeface="Courier New" panose="02070309020205020404" pitchFamily="49" charset="0"/>
              </a:rPr>
              <a:t> </a:t>
            </a:r>
            <a:r>
              <a:rPr lang="en-US" sz="1600" b="1" dirty="0" err="1" smtClean="0">
                <a:solidFill>
                  <a:schemeClr val="accent2">
                    <a:lumMod val="75000"/>
                  </a:schemeClr>
                </a:solidFill>
                <a:latin typeface="Courier New" panose="02070309020205020404" pitchFamily="49" charset="0"/>
                <a:cs typeface="Courier New" panose="02070309020205020404" pitchFamily="49" charset="0"/>
              </a:rPr>
              <a:t>xmlns:mif</a:t>
            </a:r>
            <a:r>
              <a:rPr lang="en-US" sz="1600" b="1" dirty="0" smtClean="0">
                <a:solidFill>
                  <a:schemeClr val="accent2">
                    <a:lumMod val="75000"/>
                  </a:schemeClr>
                </a:solidFill>
                <a:latin typeface="Courier New" panose="02070309020205020404" pitchFamily="49" charset="0"/>
                <a:cs typeface="Courier New" panose="02070309020205020404" pitchFamily="49" charset="0"/>
              </a:rPr>
              <a:t>="</a:t>
            </a:r>
            <a:r>
              <a:rPr lang="en-US" sz="1600" b="1" dirty="0">
                <a:solidFill>
                  <a:schemeClr val="accent2">
                    <a:lumMod val="75000"/>
                  </a:schemeClr>
                </a:solidFill>
                <a:latin typeface="Courier New" panose="02070309020205020404" pitchFamily="49" charset="0"/>
                <a:cs typeface="Courier New" panose="02070309020205020404" pitchFamily="49" charset="0"/>
              </a:rPr>
              <a:t>http://psi.hupo.org/mi/</a:t>
            </a:r>
            <a:r>
              <a:rPr lang="en-US" sz="1600" b="1" dirty="0" err="1">
                <a:solidFill>
                  <a:schemeClr val="accent2">
                    <a:lumMod val="75000"/>
                  </a:schemeClr>
                </a:solidFill>
                <a:latin typeface="Courier New" panose="02070309020205020404" pitchFamily="49" charset="0"/>
                <a:cs typeface="Courier New" panose="02070309020205020404" pitchFamily="49" charset="0"/>
              </a:rPr>
              <a:t>mif</a:t>
            </a:r>
            <a:r>
              <a:rPr lang="en-US" sz="1600" b="1" dirty="0">
                <a:solidFill>
                  <a:schemeClr val="accent2">
                    <a:lumMod val="75000"/>
                  </a:schemeClr>
                </a:solidFill>
                <a:latin typeface="Courier New" panose="02070309020205020404" pitchFamily="49" charset="0"/>
                <a:cs typeface="Courier New" panose="02070309020205020404" pitchFamily="49" charset="0"/>
              </a:rPr>
              <a:t>" </a:t>
            </a:r>
            <a:endParaRPr lang="en-US" sz="1600" b="1" dirty="0" smtClean="0">
              <a:solidFill>
                <a:schemeClr val="accent2">
                  <a:lumMod val="75000"/>
                </a:schemeClr>
              </a:solidFill>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              level</a:t>
            </a:r>
            <a:r>
              <a:rPr lang="en-US" sz="1600" dirty="0">
                <a:latin typeface="Courier New" panose="02070309020205020404" pitchFamily="49" charset="0"/>
                <a:cs typeface="Courier New" panose="02070309020205020404" pitchFamily="49" charset="0"/>
              </a:rPr>
              <a:t>="2" version="5" </a:t>
            </a:r>
            <a:r>
              <a:rPr lang="en-US" sz="1600" dirty="0" err="1">
                <a:latin typeface="Courier New" panose="02070309020205020404" pitchFamily="49" charset="0"/>
                <a:cs typeface="Courier New" panose="02070309020205020404" pitchFamily="49" charset="0"/>
              </a:rPr>
              <a:t>minorVersion</a:t>
            </a:r>
            <a:r>
              <a:rPr lang="en-US" sz="1600" dirty="0">
                <a:latin typeface="Courier New" panose="02070309020205020404" pitchFamily="49" charset="0"/>
                <a:cs typeface="Courier New" panose="02070309020205020404" pitchFamily="49" charset="0"/>
              </a:rPr>
              <a:t>="4</a:t>
            </a:r>
            <a:r>
              <a:rPr lang="en-US" sz="1600" dirty="0" smtClean="0">
                <a:latin typeface="Courier New" panose="02070309020205020404" pitchFamily="49" charset="0"/>
                <a:cs typeface="Courier New" panose="02070309020205020404" pitchFamily="49" charset="0"/>
              </a:rPr>
              <a:t>"&gt;  </a:t>
            </a:r>
          </a:p>
          <a:p>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mif:entry</a:t>
            </a:r>
            <a:r>
              <a:rPr lang="en-US" sz="1600" dirty="0">
                <a:latin typeface="Courier New" panose="02070309020205020404" pitchFamily="49" charset="0"/>
                <a:cs typeface="Courier New" panose="02070309020205020404" pitchFamily="49" charset="0"/>
              </a:rPr>
              <a:t>&gt;    </a:t>
            </a:r>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mif:source</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releaseDate</a:t>
            </a:r>
            <a:r>
              <a:rPr lang="en-US" sz="1600" dirty="0">
                <a:latin typeface="Courier New" panose="02070309020205020404" pitchFamily="49" charset="0"/>
                <a:cs typeface="Courier New" panose="02070309020205020404" pitchFamily="49" charset="0"/>
              </a:rPr>
              <a:t>="2019-05-13</a:t>
            </a:r>
            <a:r>
              <a:rPr lang="en-US" sz="1600" dirty="0" smtClean="0">
                <a:latin typeface="Courier New" panose="02070309020205020404" pitchFamily="49" charset="0"/>
                <a:cs typeface="Courier New" panose="02070309020205020404" pitchFamily="49" charset="0"/>
              </a:rPr>
              <a:t>"&gt;</a:t>
            </a:r>
          </a:p>
          <a:p>
            <a:r>
              <a:rPr lang="en-US" sz="1600" dirty="0" smtClean="0">
                <a:latin typeface="Courier New" panose="02070309020205020404" pitchFamily="49" charset="0"/>
                <a:cs typeface="Courier New" panose="02070309020205020404" pitchFamily="49" charset="0"/>
              </a:rPr>
              <a:t>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&lt;</a:t>
            </a:r>
            <a:r>
              <a:rPr lang="en-US" sz="1600" b="1" dirty="0" err="1" smtClean="0">
                <a:solidFill>
                  <a:schemeClr val="accent6">
                    <a:lumMod val="75000"/>
                  </a:schemeClr>
                </a:solidFill>
                <a:latin typeface="Courier New" panose="02070309020205020404" pitchFamily="49" charset="0"/>
                <a:cs typeface="Courier New" panose="02070309020205020404" pitchFamily="49" charset="0"/>
              </a:rPr>
              <a:t>mif:names</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mif:shortLabel</a:t>
            </a:r>
            <a:r>
              <a:rPr lang="en-US" sz="1600" dirty="0" smtClean="0">
                <a:latin typeface="Courier New" panose="02070309020205020404" pitchFamily="49" charset="0"/>
                <a:cs typeface="Courier New" panose="02070309020205020404" pitchFamily="49" charset="0"/>
              </a:rPr>
              <a:t>&gt;DIP&lt;/</a:t>
            </a:r>
            <a:r>
              <a:rPr lang="en-US" sz="1600" dirty="0" err="1" smtClean="0">
                <a:latin typeface="Courier New" panose="02070309020205020404" pitchFamily="49" charset="0"/>
                <a:cs typeface="Courier New" panose="02070309020205020404" pitchFamily="49" charset="0"/>
              </a:rPr>
              <a:t>mif:shortLabel</a:t>
            </a:r>
            <a:r>
              <a:rPr lang="en-US" sz="1600" dirty="0">
                <a:latin typeface="Courier New" panose="02070309020205020404" pitchFamily="49" charset="0"/>
                <a:cs typeface="Courier New" panose="02070309020205020404" pitchFamily="49" charset="0"/>
              </a:rPr>
              <a:t>&gt;        </a:t>
            </a:r>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mif:fullName</a:t>
            </a:r>
            <a:r>
              <a:rPr lang="en-US" sz="1600" dirty="0" smtClean="0">
                <a:latin typeface="Courier New" panose="02070309020205020404" pitchFamily="49" charset="0"/>
                <a:cs typeface="Courier New" panose="02070309020205020404" pitchFamily="49" charset="0"/>
              </a:rPr>
              <a:t>&gt;</a:t>
            </a:r>
            <a:r>
              <a:rPr lang="en-US" sz="1600" b="1" dirty="0" smtClean="0">
                <a:solidFill>
                  <a:schemeClr val="accent4"/>
                </a:solidFill>
                <a:latin typeface="Courier New" panose="02070309020205020404" pitchFamily="49" charset="0"/>
                <a:cs typeface="Courier New" panose="02070309020205020404" pitchFamily="49" charset="0"/>
              </a:rPr>
              <a:t>Database </a:t>
            </a:r>
            <a:r>
              <a:rPr lang="en-US" sz="1600" b="1" dirty="0">
                <a:solidFill>
                  <a:schemeClr val="accent4"/>
                </a:solidFill>
                <a:latin typeface="Courier New" panose="02070309020205020404" pitchFamily="49" charset="0"/>
                <a:cs typeface="Courier New" panose="02070309020205020404" pitchFamily="49" charset="0"/>
              </a:rPr>
              <a:t>of Interacting Proteins</a:t>
            </a:r>
            <a:r>
              <a:rPr lang="en-US" sz="1600" dirty="0" smtClean="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mif:fullName</a:t>
            </a:r>
            <a:r>
              <a:rPr lang="en-US" sz="1600" dirty="0" smtClean="0">
                <a:latin typeface="Courier New" panose="02070309020205020404" pitchFamily="49" charset="0"/>
                <a:cs typeface="Courier New" panose="02070309020205020404" pitchFamily="49" charset="0"/>
              </a:rPr>
              <a:t>&gt;</a:t>
            </a:r>
          </a:p>
          <a:p>
            <a:r>
              <a:rPr lang="en-US" sz="1600" dirty="0" smtClean="0">
                <a:latin typeface="Courier New" panose="02070309020205020404" pitchFamily="49" charset="0"/>
                <a:cs typeface="Courier New" panose="02070309020205020404" pitchFamily="49" charset="0"/>
              </a:rPr>
              <a:t>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&lt;/</a:t>
            </a:r>
            <a:r>
              <a:rPr lang="en-US" sz="1600" b="1" dirty="0" err="1" smtClean="0">
                <a:solidFill>
                  <a:schemeClr val="accent6">
                    <a:lumMod val="75000"/>
                  </a:schemeClr>
                </a:solidFill>
                <a:latin typeface="Courier New" panose="02070309020205020404" pitchFamily="49" charset="0"/>
                <a:cs typeface="Courier New" panose="02070309020205020404" pitchFamily="49" charset="0"/>
              </a:rPr>
              <a:t>mif:names</a:t>
            </a:r>
            <a:r>
              <a:rPr lang="en-US" sz="1600" b="1" dirty="0">
                <a:solidFill>
                  <a:schemeClr val="accent6">
                    <a:lumMod val="75000"/>
                  </a:schemeClr>
                </a:solidFill>
                <a:latin typeface="Courier New" panose="02070309020205020404" pitchFamily="49" charset="0"/>
                <a:cs typeface="Courier New" panose="02070309020205020404" pitchFamily="49" charset="0"/>
              </a:rPr>
              <a:t>&gt;      </a:t>
            </a:r>
            <a:endParaRPr lang="en-US" sz="1600" b="1" dirty="0" smtClean="0">
              <a:solidFill>
                <a:schemeClr val="accent6">
                  <a:lumMod val="75000"/>
                </a:schemeClr>
              </a:solidFill>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mif:xref</a:t>
            </a:r>
            <a:r>
              <a:rPr lang="en-US" sz="1600" dirty="0" smtClean="0">
                <a:latin typeface="Courier New" panose="02070309020205020404" pitchFamily="49" charset="0"/>
                <a:cs typeface="Courier New" panose="02070309020205020404" pitchFamily="49" charset="0"/>
              </a:rPr>
              <a:t>&gt;</a:t>
            </a:r>
          </a:p>
          <a:p>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mif:primaryRef</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a:t>
            </a:r>
            <a:r>
              <a:rPr lang="en-US" sz="1600" dirty="0">
                <a:latin typeface="Courier New" panose="02070309020205020404" pitchFamily="49" charset="0"/>
                <a:cs typeface="Courier New" panose="02070309020205020404" pitchFamily="49" charset="0"/>
              </a:rPr>
              <a:t>="psi-mi" </a:t>
            </a:r>
            <a:r>
              <a:rPr lang="en-US" sz="1600" dirty="0" err="1">
                <a:latin typeface="Courier New" panose="02070309020205020404" pitchFamily="49" charset="0"/>
                <a:cs typeface="Courier New" panose="02070309020205020404" pitchFamily="49" charset="0"/>
              </a:rPr>
              <a:t>dbAc</a:t>
            </a:r>
            <a:r>
              <a:rPr lang="en-US" sz="1600" dirty="0">
                <a:latin typeface="Courier New" panose="02070309020205020404" pitchFamily="49" charset="0"/>
                <a:cs typeface="Courier New" panose="02070309020205020404" pitchFamily="49" charset="0"/>
              </a:rPr>
              <a:t>="MI:0488" </a:t>
            </a:r>
            <a:r>
              <a:rPr lang="en-US" sz="1600" b="1" dirty="0">
                <a:latin typeface="Courier New" panose="02070309020205020404" pitchFamily="49" charset="0"/>
                <a:cs typeface="Courier New" panose="02070309020205020404" pitchFamily="49" charset="0"/>
              </a:rPr>
              <a:t>id</a:t>
            </a:r>
            <a:r>
              <a:rPr lang="en-US" sz="1600" b="1" dirty="0" smtClean="0">
                <a:latin typeface="Courier New" panose="02070309020205020404" pitchFamily="49" charset="0"/>
                <a:cs typeface="Courier New" panose="02070309020205020404" pitchFamily="49" charset="0"/>
              </a:rPr>
              <a:t>="MI:0465"</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refType</a:t>
            </a:r>
            <a:r>
              <a:rPr lang="en-US" sz="1600" dirty="0">
                <a:latin typeface="Courier New" panose="02070309020205020404" pitchFamily="49" charset="0"/>
                <a:cs typeface="Courier New" panose="02070309020205020404" pitchFamily="49" charset="0"/>
              </a:rPr>
              <a:t>="identity" </a:t>
            </a:r>
            <a:r>
              <a:rPr lang="en-US" sz="1600" dirty="0" err="1">
                <a:latin typeface="Courier New" panose="02070309020205020404" pitchFamily="49" charset="0"/>
                <a:cs typeface="Courier New" panose="02070309020205020404" pitchFamily="49" charset="0"/>
              </a:rPr>
              <a:t>refTypeAc</a:t>
            </a:r>
            <a:r>
              <a:rPr lang="en-US" sz="1600" dirty="0">
                <a:latin typeface="Courier New" panose="02070309020205020404" pitchFamily="49" charset="0"/>
                <a:cs typeface="Courier New" panose="02070309020205020404" pitchFamily="49" charset="0"/>
              </a:rPr>
              <a:t>="MI:0356"/&gt;</a:t>
            </a:r>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b="1" dirty="0" err="1" smtClean="0">
                <a:solidFill>
                  <a:schemeClr val="accent2">
                    <a:lumMod val="75000"/>
                  </a:schemeClr>
                </a:solidFill>
                <a:latin typeface="Courier New" panose="02070309020205020404" pitchFamily="49" charset="0"/>
                <a:cs typeface="Courier New" panose="02070309020205020404" pitchFamily="49" charset="0"/>
              </a:rPr>
              <a:t>mif</a:t>
            </a:r>
            <a:r>
              <a:rPr lang="en-US" sz="1600" dirty="0" err="1" smtClean="0">
                <a:latin typeface="Courier New" panose="02070309020205020404" pitchFamily="49" charset="0"/>
                <a:cs typeface="Courier New" panose="02070309020205020404" pitchFamily="49" charset="0"/>
              </a:rPr>
              <a:t>:xref</a:t>
            </a:r>
            <a:r>
              <a:rPr lang="en-US" sz="1600" dirty="0" smtClean="0">
                <a:latin typeface="Courier New" panose="02070309020205020404" pitchFamily="49" charset="0"/>
                <a:cs typeface="Courier New" panose="02070309020205020404" pitchFamily="49" charset="0"/>
              </a:rPr>
              <a:t>&gt;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mif:source</a:t>
            </a:r>
            <a:r>
              <a:rPr lang="en-US" sz="1600" dirty="0" smtClean="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       </a:t>
            </a:r>
          </a:p>
          <a:p>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mif:entry</a:t>
            </a:r>
            <a:r>
              <a:rPr lang="en-US" sz="1600" dirty="0" smtClean="0">
                <a:latin typeface="Courier New" panose="02070309020205020404" pitchFamily="49" charset="0"/>
                <a:cs typeface="Courier New" panose="02070309020205020404" pitchFamily="49" charset="0"/>
              </a:rPr>
              <a:t>&gt;</a:t>
            </a:r>
          </a:p>
          <a:p>
            <a:r>
              <a:rPr lang="en-US" sz="1600" dirty="0" smtClean="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mif:entrySet</a:t>
            </a:r>
            <a:r>
              <a:rPr lang="en-US" sz="1600" dirty="0" smtClean="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17" name="Rectangle 16"/>
          <p:cNvSpPr/>
          <p:nvPr/>
        </p:nvSpPr>
        <p:spPr>
          <a:xfrm>
            <a:off x="1761633" y="2454036"/>
            <a:ext cx="7861610" cy="99245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5" name="TextBox 4"/>
          <p:cNvSpPr txBox="1"/>
          <p:nvPr/>
        </p:nvSpPr>
        <p:spPr>
          <a:xfrm>
            <a:off x="8641935" y="2108349"/>
            <a:ext cx="936475" cy="338554"/>
          </a:xfrm>
          <a:prstGeom prst="rect">
            <a:avLst/>
          </a:prstGeom>
          <a:noFill/>
        </p:spPr>
        <p:txBody>
          <a:bodyPr wrap="none" rtlCol="0">
            <a:spAutoFit/>
          </a:bodyPr>
          <a:lstStyle/>
          <a:p>
            <a:r>
              <a:rPr lang="en-US" sz="1600" dirty="0" smtClean="0">
                <a:solidFill>
                  <a:schemeClr val="accent6">
                    <a:lumMod val="75000"/>
                  </a:schemeClr>
                </a:solidFill>
              </a:rPr>
              <a:t>Element</a:t>
            </a:r>
            <a:endParaRPr lang="en-US" sz="1600" dirty="0">
              <a:solidFill>
                <a:schemeClr val="accent6">
                  <a:lumMod val="75000"/>
                </a:schemeClr>
              </a:solidFill>
            </a:endParaRPr>
          </a:p>
        </p:txBody>
      </p:sp>
      <p:sp>
        <p:nvSpPr>
          <p:cNvPr id="19" name="TextBox 18"/>
          <p:cNvSpPr txBox="1"/>
          <p:nvPr/>
        </p:nvSpPr>
        <p:spPr>
          <a:xfrm>
            <a:off x="497829" y="2469938"/>
            <a:ext cx="1301959" cy="338554"/>
          </a:xfrm>
          <a:prstGeom prst="rect">
            <a:avLst/>
          </a:prstGeom>
          <a:noFill/>
        </p:spPr>
        <p:txBody>
          <a:bodyPr wrap="none" rtlCol="0">
            <a:spAutoFit/>
          </a:bodyPr>
          <a:lstStyle/>
          <a:p>
            <a:r>
              <a:rPr lang="en-US" sz="1600" dirty="0" smtClean="0">
                <a:solidFill>
                  <a:schemeClr val="accent6">
                    <a:lumMod val="75000"/>
                  </a:schemeClr>
                </a:solidFill>
              </a:rPr>
              <a:t>Opening tag</a:t>
            </a:r>
            <a:endParaRPr lang="en-US" sz="1600" dirty="0">
              <a:solidFill>
                <a:schemeClr val="accent6">
                  <a:lumMod val="75000"/>
                </a:schemeClr>
              </a:solidFill>
            </a:endParaRPr>
          </a:p>
        </p:txBody>
      </p:sp>
      <p:sp>
        <p:nvSpPr>
          <p:cNvPr id="20" name="TextBox 19"/>
          <p:cNvSpPr txBox="1"/>
          <p:nvPr/>
        </p:nvSpPr>
        <p:spPr>
          <a:xfrm>
            <a:off x="527565" y="2951823"/>
            <a:ext cx="1208985" cy="338554"/>
          </a:xfrm>
          <a:prstGeom prst="rect">
            <a:avLst/>
          </a:prstGeom>
          <a:noFill/>
        </p:spPr>
        <p:txBody>
          <a:bodyPr wrap="none" rtlCol="0">
            <a:spAutoFit/>
          </a:bodyPr>
          <a:lstStyle/>
          <a:p>
            <a:r>
              <a:rPr lang="en-US" sz="1600" dirty="0" smtClean="0">
                <a:solidFill>
                  <a:schemeClr val="accent6">
                    <a:lumMod val="75000"/>
                  </a:schemeClr>
                </a:solidFill>
              </a:rPr>
              <a:t>Closing tag</a:t>
            </a:r>
            <a:endParaRPr lang="en-US" sz="1600" dirty="0">
              <a:solidFill>
                <a:schemeClr val="accent6">
                  <a:lumMod val="75000"/>
                </a:schemeClr>
              </a:solidFill>
            </a:endParaRPr>
          </a:p>
        </p:txBody>
      </p:sp>
      <p:sp>
        <p:nvSpPr>
          <p:cNvPr id="6" name="TextBox 5"/>
          <p:cNvSpPr txBox="1"/>
          <p:nvPr/>
        </p:nvSpPr>
        <p:spPr>
          <a:xfrm>
            <a:off x="7431904" y="1089638"/>
            <a:ext cx="1277914" cy="338554"/>
          </a:xfrm>
          <a:prstGeom prst="rect">
            <a:avLst/>
          </a:prstGeom>
          <a:noFill/>
        </p:spPr>
        <p:txBody>
          <a:bodyPr wrap="none" rtlCol="0">
            <a:spAutoFit/>
          </a:bodyPr>
          <a:lstStyle/>
          <a:p>
            <a:r>
              <a:rPr lang="en-US" sz="1600" dirty="0" smtClean="0">
                <a:solidFill>
                  <a:schemeClr val="accent2">
                    <a:lumMod val="75000"/>
                  </a:schemeClr>
                </a:solidFill>
              </a:rPr>
              <a:t>Namespace</a:t>
            </a:r>
            <a:endParaRPr lang="en-US" sz="1600" dirty="0">
              <a:solidFill>
                <a:schemeClr val="accent2">
                  <a:lumMod val="75000"/>
                </a:schemeClr>
              </a:solidFill>
            </a:endParaRPr>
          </a:p>
        </p:txBody>
      </p:sp>
      <p:sp>
        <p:nvSpPr>
          <p:cNvPr id="23" name="Rectangle 22"/>
          <p:cNvSpPr/>
          <p:nvPr/>
        </p:nvSpPr>
        <p:spPr>
          <a:xfrm>
            <a:off x="2809847" y="1439275"/>
            <a:ext cx="4772723" cy="278781"/>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24" name="TextBox 23"/>
          <p:cNvSpPr txBox="1"/>
          <p:nvPr/>
        </p:nvSpPr>
        <p:spPr>
          <a:xfrm>
            <a:off x="782307" y="3825635"/>
            <a:ext cx="1353255" cy="584775"/>
          </a:xfrm>
          <a:prstGeom prst="rect">
            <a:avLst/>
          </a:prstGeom>
          <a:noFill/>
        </p:spPr>
        <p:txBody>
          <a:bodyPr wrap="none" rtlCol="0">
            <a:spAutoFit/>
          </a:bodyPr>
          <a:lstStyle/>
          <a:p>
            <a:pPr algn="ctr"/>
            <a:r>
              <a:rPr lang="en-US" sz="1600" dirty="0" smtClean="0">
                <a:solidFill>
                  <a:schemeClr val="accent2">
                    <a:lumMod val="75000"/>
                  </a:schemeClr>
                </a:solidFill>
              </a:rPr>
              <a:t>Namespace</a:t>
            </a:r>
          </a:p>
          <a:p>
            <a:pPr algn="r"/>
            <a:r>
              <a:rPr lang="en-US" sz="1600" dirty="0" smtClean="0">
                <a:solidFill>
                  <a:schemeClr val="accent2">
                    <a:lumMod val="75000"/>
                  </a:schemeClr>
                </a:solidFill>
              </a:rPr>
              <a:t>Prefix</a:t>
            </a:r>
            <a:endParaRPr lang="en-US" sz="1600" dirty="0">
              <a:solidFill>
                <a:schemeClr val="accent2">
                  <a:lumMod val="75000"/>
                </a:schemeClr>
              </a:solidFill>
            </a:endParaRPr>
          </a:p>
        </p:txBody>
      </p:sp>
      <p:sp>
        <p:nvSpPr>
          <p:cNvPr id="25" name="TextBox 24"/>
          <p:cNvSpPr txBox="1"/>
          <p:nvPr/>
        </p:nvSpPr>
        <p:spPr>
          <a:xfrm>
            <a:off x="9327943" y="3594611"/>
            <a:ext cx="2520242" cy="338554"/>
          </a:xfrm>
          <a:prstGeom prst="rect">
            <a:avLst/>
          </a:prstGeom>
          <a:noFill/>
        </p:spPr>
        <p:txBody>
          <a:bodyPr wrap="none" rtlCol="0">
            <a:spAutoFit/>
          </a:bodyPr>
          <a:lstStyle/>
          <a:p>
            <a:pPr algn="ctr"/>
            <a:r>
              <a:rPr lang="en-US" sz="1600" dirty="0" smtClean="0">
                <a:solidFill>
                  <a:schemeClr val="tx1">
                    <a:lumMod val="85000"/>
                    <a:lumOff val="15000"/>
                  </a:schemeClr>
                </a:solidFill>
              </a:rPr>
              <a:t>Attribute (name = “value”)</a:t>
            </a:r>
            <a:endParaRPr lang="en-US" sz="1600" dirty="0">
              <a:solidFill>
                <a:schemeClr val="tx1">
                  <a:lumMod val="85000"/>
                  <a:lumOff val="15000"/>
                </a:schemeClr>
              </a:solidFill>
            </a:endParaRPr>
          </a:p>
        </p:txBody>
      </p:sp>
      <p:cxnSp>
        <p:nvCxnSpPr>
          <p:cNvPr id="8" name="Straight Arrow Connector 7"/>
          <p:cNvCxnSpPr/>
          <p:nvPr/>
        </p:nvCxnSpPr>
        <p:spPr>
          <a:xfrm flipH="1" flipV="1">
            <a:off x="8981490" y="3769880"/>
            <a:ext cx="323384"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75156" y="1837056"/>
            <a:ext cx="1043877" cy="338554"/>
          </a:xfrm>
          <a:prstGeom prst="rect">
            <a:avLst/>
          </a:prstGeom>
          <a:noFill/>
        </p:spPr>
        <p:txBody>
          <a:bodyPr wrap="square" rtlCol="0">
            <a:spAutoFit/>
          </a:bodyPr>
          <a:lstStyle/>
          <a:p>
            <a:pPr algn="ctr"/>
            <a:r>
              <a:rPr lang="en-US" sz="1600" dirty="0" smtClean="0">
                <a:solidFill>
                  <a:schemeClr val="accent4"/>
                </a:solidFill>
              </a:rPr>
              <a:t>Text</a:t>
            </a:r>
            <a:endParaRPr lang="en-US" sz="1600" dirty="0">
              <a:solidFill>
                <a:schemeClr val="accent4"/>
              </a:solidFill>
            </a:endParaRPr>
          </a:p>
        </p:txBody>
      </p:sp>
      <p:cxnSp>
        <p:nvCxnSpPr>
          <p:cNvPr id="31" name="Straight Arrow Connector 30"/>
          <p:cNvCxnSpPr/>
          <p:nvPr/>
        </p:nvCxnSpPr>
        <p:spPr>
          <a:xfrm flipH="1">
            <a:off x="6801985" y="2074895"/>
            <a:ext cx="1226633" cy="876928"/>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34833" y="4898081"/>
            <a:ext cx="5633862" cy="923330"/>
          </a:xfrm>
          <a:prstGeom prst="rect">
            <a:avLst/>
          </a:prstGeom>
          <a:solidFill>
            <a:schemeClr val="bg1">
              <a:lumMod val="95000"/>
            </a:schemeClr>
          </a:solidFill>
          <a:ln w="28575">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&lt;element attribute=“value”/&gt;</a:t>
            </a:r>
            <a:r>
              <a:rPr lang="en-US" dirty="0" smtClean="0">
                <a:latin typeface="Courier New" panose="02070309020205020404" pitchFamily="49" charset="0"/>
                <a:cs typeface="Courier New" panose="02070309020205020404" pitchFamily="49" charset="0"/>
              </a:rPr>
              <a:t> </a:t>
            </a:r>
            <a:endParaRPr lang="en-US" i="1" dirty="0" smtClean="0"/>
          </a:p>
          <a:p>
            <a:pPr algn="ctr"/>
            <a:r>
              <a:rPr lang="en-US" sz="1600" i="1" dirty="0" smtClean="0"/>
              <a:t>is equivalent to</a:t>
            </a:r>
          </a:p>
          <a:p>
            <a:pPr algn="ctr"/>
            <a:r>
              <a:rPr lang="en-US" dirty="0" smtClean="0"/>
              <a:t> </a:t>
            </a:r>
            <a:r>
              <a:rPr lang="en-US" b="1" dirty="0">
                <a:latin typeface="Courier New" panose="02070309020205020404" pitchFamily="49" charset="0"/>
                <a:cs typeface="Courier New" panose="02070309020205020404" pitchFamily="49" charset="0"/>
              </a:rPr>
              <a:t>&lt;</a:t>
            </a:r>
            <a:r>
              <a:rPr lang="en-US" b="1" dirty="0" smtClean="0">
                <a:latin typeface="Courier New" panose="02070309020205020404" pitchFamily="49" charset="0"/>
                <a:cs typeface="Courier New" panose="02070309020205020404" pitchFamily="49" charset="0"/>
              </a:rPr>
              <a:t>element attribute</a:t>
            </a:r>
            <a:r>
              <a:rPr lang="en-US" b="1" dirty="0">
                <a:latin typeface="Courier New" panose="02070309020205020404" pitchFamily="49" charset="0"/>
                <a:cs typeface="Courier New" panose="02070309020205020404" pitchFamily="49" charset="0"/>
              </a:rPr>
              <a:t>=“value</a:t>
            </a:r>
            <a:r>
              <a:rPr lang="en-US" b="1" dirty="0" smtClean="0">
                <a:latin typeface="Courier New" panose="02070309020205020404" pitchFamily="49" charset="0"/>
                <a:cs typeface="Courier New" panose="02070309020205020404" pitchFamily="49" charset="0"/>
              </a:rPr>
              <a:t>”&gt;&lt;/element&gt;</a:t>
            </a:r>
            <a:r>
              <a:rPr lang="en-US" dirty="0" smtClean="0"/>
              <a:t> </a:t>
            </a:r>
            <a:endParaRPr lang="en-US" dirty="0"/>
          </a:p>
        </p:txBody>
      </p:sp>
      <p:cxnSp>
        <p:nvCxnSpPr>
          <p:cNvPr id="9" name="Straight Arrow Connector 8"/>
          <p:cNvCxnSpPr/>
          <p:nvPr/>
        </p:nvCxnSpPr>
        <p:spPr>
          <a:xfrm flipV="1">
            <a:off x="527565" y="1582626"/>
            <a:ext cx="628634" cy="16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40445" y="5488319"/>
            <a:ext cx="551959" cy="8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0445" y="1584240"/>
            <a:ext cx="0" cy="4476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6056" y="5850733"/>
            <a:ext cx="4647426" cy="369332"/>
          </a:xfrm>
          <a:prstGeom prst="rect">
            <a:avLst/>
          </a:prstGeom>
          <a:noFill/>
        </p:spPr>
        <p:txBody>
          <a:bodyPr wrap="none" rtlCol="0">
            <a:spAutoFit/>
          </a:bodyPr>
          <a:lstStyle/>
          <a:p>
            <a:r>
              <a:rPr lang="en-US" b="1" dirty="0" smtClean="0">
                <a:solidFill>
                  <a:srgbClr val="FF0000"/>
                </a:solidFill>
              </a:rPr>
              <a:t>&lt;ROOT ELEMENT&gt;...&lt;/ROOT ELEMENT&gt;</a:t>
            </a:r>
            <a:endParaRPr lang="en-US" b="1" dirty="0">
              <a:solidFill>
                <a:srgbClr val="FF0000"/>
              </a:solidFill>
            </a:endParaRPr>
          </a:p>
        </p:txBody>
      </p:sp>
    </p:spTree>
    <p:extLst>
      <p:ext uri="{BB962C8B-B14F-4D97-AF65-F5344CB8AC3E}">
        <p14:creationId xmlns:p14="http://schemas.microsoft.com/office/powerpoint/2010/main" val="57560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86553" y="5183368"/>
            <a:ext cx="9606782" cy="492603"/>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7376" y="85700"/>
            <a:ext cx="3681329"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XML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err="1" smtClean="0">
                <a:solidFill>
                  <a:schemeClr val="accent1">
                    <a:lumMod val="75000"/>
                  </a:schemeClr>
                </a:solidFill>
                <a:latin typeface="Arial" panose="020B0604020202020204" pitchFamily="34" charset="0"/>
                <a:cs typeface="Arial" panose="020B0604020202020204" pitchFamily="34" charset="0"/>
              </a:rPr>
              <a:t>Lxml</a:t>
            </a:r>
            <a:r>
              <a:rPr lang="en-US" sz="2000" i="1" dirty="0">
                <a:solidFill>
                  <a:schemeClr val="accent1">
                    <a:lumMod val="75000"/>
                  </a:schemeClr>
                </a:solidFill>
                <a:latin typeface="Arial" panose="020B0604020202020204" pitchFamily="34" charset="0"/>
                <a:cs typeface="Arial" panose="020B0604020202020204" pitchFamily="34" charset="0"/>
              </a:rPr>
              <a:t> library </a:t>
            </a:r>
            <a:r>
              <a:rPr lang="en-US" sz="2000" dirty="0">
                <a:solidFill>
                  <a:schemeClr val="accent1">
                    <a:lumMod val="75000"/>
                  </a:schemeClr>
                </a:solidFill>
                <a:latin typeface="Arial" panose="020B0604020202020204" pitchFamily="34" charset="0"/>
                <a:cs typeface="Arial" panose="020B0604020202020204" pitchFamily="34" charset="0"/>
              </a:rPr>
              <a:t>(</a:t>
            </a:r>
            <a:r>
              <a:rPr lang="en-US" sz="2000" i="1" dirty="0">
                <a:solidFill>
                  <a:schemeClr val="accent1">
                    <a:lumMod val="75000"/>
                  </a:schemeClr>
                </a:solidFill>
                <a:latin typeface="Arial" panose="020B0604020202020204" pitchFamily="34" charset="0"/>
                <a:cs typeface="Arial" panose="020B0604020202020204" pitchFamily="34" charset="0"/>
                <a:hlinkClick r:id="rId3"/>
              </a:rPr>
              <a:t>https://lxml.de</a:t>
            </a:r>
            <a:r>
              <a:rPr lang="en-US" sz="2000" i="1" dirty="0" smtClean="0">
                <a:solidFill>
                  <a:schemeClr val="accent1">
                    <a:lumMod val="75000"/>
                  </a:schemeClr>
                </a:solidFill>
                <a:latin typeface="Arial" panose="020B0604020202020204" pitchFamily="34" charset="0"/>
                <a:cs typeface="Arial" panose="020B0604020202020204" pitchFamily="34" charset="0"/>
                <a:hlinkClick r:id="rId3"/>
              </a:rPr>
              <a:t>/</a:t>
            </a:r>
            <a:r>
              <a:rPr lang="en-US" sz="2000" dirty="0" smtClean="0">
                <a:solidFill>
                  <a:schemeClr val="accent1">
                    <a:lumMod val="75000"/>
                  </a:schemeClr>
                </a:solidFill>
                <a:latin typeface="Arial" panose="020B0604020202020204" pitchFamily="34" charset="0"/>
                <a:cs typeface="Arial" panose="020B0604020202020204" pitchFamily="34" charset="0"/>
              </a:rPr>
              <a:t>)</a:t>
            </a:r>
          </a:p>
        </p:txBody>
      </p:sp>
      <p:sp>
        <p:nvSpPr>
          <p:cNvPr id="16" name="Rectangle 15"/>
          <p:cNvSpPr/>
          <p:nvPr/>
        </p:nvSpPr>
        <p:spPr>
          <a:xfrm>
            <a:off x="486553" y="1719926"/>
            <a:ext cx="9606782" cy="308274"/>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6553" y="3881757"/>
            <a:ext cx="9606782" cy="959005"/>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86553" y="2776654"/>
            <a:ext cx="9606782" cy="959005"/>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644110" y="2760736"/>
            <a:ext cx="1454244" cy="369332"/>
          </a:xfrm>
          <a:prstGeom prst="rect">
            <a:avLst/>
          </a:prstGeom>
          <a:noFill/>
        </p:spPr>
        <p:txBody>
          <a:bodyPr wrap="none" rtlCol="0">
            <a:spAutoFit/>
          </a:bodyPr>
          <a:lstStyle/>
          <a:p>
            <a:r>
              <a:rPr lang="en-US" dirty="0" smtClean="0">
                <a:solidFill>
                  <a:schemeClr val="accent6">
                    <a:lumMod val="75000"/>
                  </a:schemeClr>
                </a:solidFill>
              </a:rPr>
              <a:t>Parse String</a:t>
            </a:r>
            <a:endParaRPr lang="en-US" dirty="0">
              <a:solidFill>
                <a:schemeClr val="accent6">
                  <a:lumMod val="75000"/>
                </a:schemeClr>
              </a:solidFill>
            </a:endParaRPr>
          </a:p>
        </p:txBody>
      </p:sp>
      <p:sp>
        <p:nvSpPr>
          <p:cNvPr id="19" name="TextBox 18"/>
          <p:cNvSpPr txBox="1"/>
          <p:nvPr/>
        </p:nvSpPr>
        <p:spPr>
          <a:xfrm>
            <a:off x="8352263" y="3881757"/>
            <a:ext cx="1736574" cy="584775"/>
          </a:xfrm>
          <a:prstGeom prst="rect">
            <a:avLst/>
          </a:prstGeom>
          <a:noFill/>
        </p:spPr>
        <p:txBody>
          <a:bodyPr wrap="square" rtlCol="0">
            <a:spAutoFit/>
          </a:bodyPr>
          <a:lstStyle/>
          <a:p>
            <a:pPr algn="r"/>
            <a:r>
              <a:rPr lang="en-US" dirty="0" smtClean="0">
                <a:solidFill>
                  <a:schemeClr val="accent6">
                    <a:lumMod val="75000"/>
                  </a:schemeClr>
                </a:solidFill>
              </a:rPr>
              <a:t>Parse File/URL</a:t>
            </a:r>
          </a:p>
          <a:p>
            <a:pPr algn="r"/>
            <a:r>
              <a:rPr lang="en-US" sz="1400" dirty="0" smtClean="0">
                <a:solidFill>
                  <a:schemeClr val="accent6">
                    <a:lumMod val="75000"/>
                  </a:schemeClr>
                </a:solidFill>
              </a:rPr>
              <a:t>.</a:t>
            </a:r>
            <a:r>
              <a:rPr lang="en-US" sz="1400" dirty="0" err="1" smtClean="0">
                <a:solidFill>
                  <a:schemeClr val="accent6">
                    <a:lumMod val="75000"/>
                  </a:schemeClr>
                </a:solidFill>
              </a:rPr>
              <a:t>gz</a:t>
            </a:r>
            <a:r>
              <a:rPr lang="en-US" sz="1400" dirty="0" smtClean="0">
                <a:solidFill>
                  <a:schemeClr val="accent6">
                    <a:lumMod val="75000"/>
                  </a:schemeClr>
                </a:solidFill>
              </a:rPr>
              <a:t> files OK</a:t>
            </a:r>
            <a:endParaRPr lang="en-US" sz="1400" dirty="0">
              <a:solidFill>
                <a:schemeClr val="accent6">
                  <a:lumMod val="75000"/>
                </a:schemeClr>
              </a:solidFill>
            </a:endParaRPr>
          </a:p>
        </p:txBody>
      </p:sp>
      <p:sp>
        <p:nvSpPr>
          <p:cNvPr id="20" name="TextBox 19"/>
          <p:cNvSpPr txBox="1"/>
          <p:nvPr/>
        </p:nvSpPr>
        <p:spPr>
          <a:xfrm>
            <a:off x="8141968" y="1689397"/>
            <a:ext cx="1924566" cy="369332"/>
          </a:xfrm>
          <a:prstGeom prst="rect">
            <a:avLst/>
          </a:prstGeom>
          <a:noFill/>
        </p:spPr>
        <p:txBody>
          <a:bodyPr wrap="none" rtlCol="0">
            <a:spAutoFit/>
          </a:bodyPr>
          <a:lstStyle/>
          <a:p>
            <a:r>
              <a:rPr lang="en-US" dirty="0" smtClean="0">
                <a:solidFill>
                  <a:schemeClr val="accent6">
                    <a:lumMod val="75000"/>
                  </a:schemeClr>
                </a:solidFill>
              </a:rPr>
              <a:t>Only if needed...</a:t>
            </a:r>
            <a:endParaRPr lang="en-US" dirty="0">
              <a:solidFill>
                <a:schemeClr val="accent6">
                  <a:lumMod val="75000"/>
                </a:schemeClr>
              </a:solidFill>
            </a:endParaRPr>
          </a:p>
        </p:txBody>
      </p:sp>
      <p:sp>
        <p:nvSpPr>
          <p:cNvPr id="23" name="TextBox 22"/>
          <p:cNvSpPr txBox="1"/>
          <p:nvPr/>
        </p:nvSpPr>
        <p:spPr>
          <a:xfrm>
            <a:off x="7831177" y="5235959"/>
            <a:ext cx="2300630" cy="369332"/>
          </a:xfrm>
          <a:prstGeom prst="rect">
            <a:avLst/>
          </a:prstGeom>
          <a:noFill/>
        </p:spPr>
        <p:txBody>
          <a:bodyPr wrap="none" rtlCol="0">
            <a:spAutoFit/>
          </a:bodyPr>
          <a:lstStyle/>
          <a:p>
            <a:r>
              <a:rPr lang="en-US" dirty="0" smtClean="0">
                <a:solidFill>
                  <a:schemeClr val="accent6">
                    <a:lumMod val="75000"/>
                  </a:schemeClr>
                </a:solidFill>
              </a:rPr>
              <a:t>... </a:t>
            </a:r>
            <a:r>
              <a:rPr lang="en-US" dirty="0">
                <a:solidFill>
                  <a:schemeClr val="accent6">
                    <a:lumMod val="75000"/>
                  </a:schemeClr>
                </a:solidFill>
              </a:rPr>
              <a:t>a</a:t>
            </a:r>
            <a:r>
              <a:rPr lang="en-US" dirty="0" smtClean="0">
                <a:solidFill>
                  <a:schemeClr val="accent6">
                    <a:lumMod val="75000"/>
                  </a:schemeClr>
                </a:solidFill>
              </a:rPr>
              <a:t>nd back to String</a:t>
            </a:r>
            <a:endParaRPr lang="en-US" dirty="0">
              <a:solidFill>
                <a:schemeClr val="accent6">
                  <a:lumMod val="75000"/>
                </a:schemeClr>
              </a:solidFill>
            </a:endParaRPr>
          </a:p>
        </p:txBody>
      </p:sp>
      <p:sp>
        <p:nvSpPr>
          <p:cNvPr id="24" name="TextBox 23"/>
          <p:cNvSpPr txBox="1"/>
          <p:nvPr/>
        </p:nvSpPr>
        <p:spPr>
          <a:xfrm>
            <a:off x="8240749" y="6244241"/>
            <a:ext cx="3711272" cy="369332"/>
          </a:xfrm>
          <a:prstGeom prst="rect">
            <a:avLst/>
          </a:prstGeom>
          <a:noFill/>
        </p:spPr>
        <p:txBody>
          <a:bodyPr wrap="none" rtlCol="0">
            <a:spAutoFit/>
          </a:bodyPr>
          <a:lstStyle/>
          <a:p>
            <a:r>
              <a:rPr lang="en-US" dirty="0" smtClean="0">
                <a:solidFill>
                  <a:schemeClr val="accent1">
                    <a:lumMod val="75000"/>
                  </a:schemeClr>
                </a:solidFill>
              </a:rPr>
              <a:t>See </a:t>
            </a:r>
            <a:r>
              <a:rPr lang="en-US" dirty="0" err="1" smtClean="0">
                <a:solidFill>
                  <a:schemeClr val="accent1">
                    <a:lumMod val="75000"/>
                  </a:schemeClr>
                </a:solidFill>
              </a:rPr>
              <a:t>lxml</a:t>
            </a:r>
            <a:r>
              <a:rPr lang="en-US" dirty="0" smtClean="0">
                <a:solidFill>
                  <a:schemeClr val="accent1">
                    <a:lumMod val="75000"/>
                  </a:schemeClr>
                </a:solidFill>
              </a:rPr>
              <a:t> web site for more options</a:t>
            </a:r>
            <a:endParaRPr lang="en-US" dirty="0">
              <a:solidFill>
                <a:schemeClr val="accent1">
                  <a:lumMod val="75000"/>
                </a:schemeClr>
              </a:solidFill>
            </a:endParaRPr>
          </a:p>
        </p:txBody>
      </p:sp>
      <p:sp>
        <p:nvSpPr>
          <p:cNvPr id="11" name="TextBox 10"/>
          <p:cNvSpPr txBox="1"/>
          <p:nvPr/>
        </p:nvSpPr>
        <p:spPr>
          <a:xfrm>
            <a:off x="512956" y="1405053"/>
            <a:ext cx="8594019" cy="4524315"/>
          </a:xfrm>
          <a:prstGeom prst="rect">
            <a:avLst/>
          </a:prstGeom>
          <a:noFill/>
        </p:spPr>
        <p:txBody>
          <a:bodyPr wrap="none" rtlCol="0">
            <a:spAutoFit/>
          </a:bodyPr>
          <a:lstStyle/>
          <a:p>
            <a:r>
              <a:rPr lang="en-US" b="1" dirty="0" smtClean="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lxml</a:t>
            </a:r>
            <a:r>
              <a:rPr lang="en-US" b="1" dirty="0">
                <a:latin typeface="Courier New" panose="02070309020205020404" pitchFamily="49" charset="0"/>
                <a:cs typeface="Courier New" panose="02070309020205020404" pitchFamily="49" charset="0"/>
              </a:rPr>
              <a:t> import </a:t>
            </a:r>
            <a:r>
              <a:rPr lang="en-US" b="1" dirty="0" err="1">
                <a:latin typeface="Courier New" panose="02070309020205020404" pitchFamily="49" charset="0"/>
                <a:cs typeface="Courier New" panose="02070309020205020404" pitchFamily="49" charset="0"/>
              </a:rPr>
              <a:t>etree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io</a:t>
            </a:r>
            <a:r>
              <a:rPr lang="en-US" b="1" dirty="0">
                <a:latin typeface="Courier New" panose="02070309020205020404" pitchFamily="49" charset="0"/>
                <a:cs typeface="Courier New" panose="02070309020205020404" pitchFamily="49" charset="0"/>
              </a:rPr>
              <a:t> import </a:t>
            </a:r>
            <a:r>
              <a:rPr lang="en-US" b="1" dirty="0" err="1" smtClean="0">
                <a:latin typeface="Courier New" panose="02070309020205020404" pitchFamily="49" charset="0"/>
                <a:cs typeface="Courier New" panose="02070309020205020404" pitchFamily="49" charset="0"/>
              </a:rPr>
              <a:t>StringIO</a:t>
            </a:r>
            <a:endParaRPr lang="en-US" b="1" dirty="0" smtClean="0">
              <a:latin typeface="Courier New" panose="02070309020205020404" pitchFamily="49" charset="0"/>
              <a:cs typeface="Courier New" panose="02070309020205020404" pitchFamily="49" charset="0"/>
            </a:endParaRP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xml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'&lt;protein </a:t>
            </a:r>
            <a:r>
              <a:rPr lang="en-US" b="1" dirty="0" err="1" smtClean="0">
                <a:latin typeface="Courier New" panose="02070309020205020404" pitchFamily="49" charset="0"/>
                <a:cs typeface="Courier New" panose="02070309020205020404" pitchFamily="49" charset="0"/>
              </a:rPr>
              <a:t>acc</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P60010"&gt;&lt;</a:t>
            </a:r>
            <a:r>
              <a:rPr lang="en-US" b="1" dirty="0" err="1" smtClean="0">
                <a:latin typeface="Courier New" panose="02070309020205020404" pitchFamily="49" charset="0"/>
                <a:cs typeface="Courier New" panose="02070309020205020404" pitchFamily="49" charset="0"/>
              </a:rPr>
              <a:t>seq</a:t>
            </a:r>
            <a:r>
              <a:rPr lang="en-US" b="1" dirty="0" smtClean="0">
                <a:latin typeface="Courier New" panose="02070309020205020404" pitchFamily="49" charset="0"/>
                <a:cs typeface="Courier New" panose="02070309020205020404" pitchFamily="49" charset="0"/>
              </a:rPr>
              <a:t>&gt;MKYDDEW...&lt;/</a:t>
            </a:r>
            <a:r>
              <a:rPr lang="en-US" b="1" dirty="0" err="1" smtClean="0">
                <a:latin typeface="Courier New" panose="02070309020205020404" pitchFamily="49" charset="0"/>
                <a:cs typeface="Courier New" panose="02070309020205020404" pitchFamily="49" charset="0"/>
              </a:rPr>
              <a:t>seq</a:t>
            </a:r>
            <a:r>
              <a:rPr lang="en-US" b="1" dirty="0" smtClean="0">
                <a:latin typeface="Courier New" panose="02070309020205020404" pitchFamily="49" charset="0"/>
                <a:cs typeface="Courier New" panose="02070309020205020404" pitchFamily="49" charset="0"/>
              </a:rPr>
              <a:t>&gt;&lt;/protein&gt;'</a:t>
            </a:r>
          </a:p>
          <a:p>
            <a:endParaRPr lang="en-US" b="1" dirty="0" smtClean="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strDom</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etree.fromstring</a:t>
            </a:r>
            <a:r>
              <a:rPr lang="en-US" b="1" dirty="0" smtClean="0">
                <a:latin typeface="Courier New" panose="02070309020205020404" pitchFamily="49" charset="0"/>
                <a:cs typeface="Courier New" panose="02070309020205020404" pitchFamily="49" charset="0"/>
              </a:rPr>
              <a:t>( xml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or</a:t>
            </a:r>
          </a:p>
          <a:p>
            <a:r>
              <a:rPr lang="en-US" b="1" dirty="0" err="1" smtClean="0">
                <a:latin typeface="Courier New" panose="02070309020205020404" pitchFamily="49" charset="0"/>
                <a:cs typeface="Courier New" panose="02070309020205020404" pitchFamily="49" charset="0"/>
              </a:rPr>
              <a:t>strDom</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etree.fromstring</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StringIO</a:t>
            </a:r>
            <a:r>
              <a:rPr lang="en-US" b="1" dirty="0" smtClean="0">
                <a:latin typeface="Courier New" panose="02070309020205020404" pitchFamily="49" charset="0"/>
                <a:cs typeface="Courier New" panose="02070309020205020404" pitchFamily="49" charset="0"/>
              </a:rPr>
              <a:t>(xml) )</a:t>
            </a:r>
          </a:p>
          <a:p>
            <a:endParaRPr lang="en-US" dirty="0" smtClean="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f</a:t>
            </a:r>
            <a:r>
              <a:rPr lang="en-US" b="1" dirty="0" err="1" smtClean="0">
                <a:latin typeface="Courier New" panose="02070309020205020404" pitchFamily="49" charset="0"/>
                <a:cs typeface="Courier New" panose="02070309020205020404" pitchFamily="49" charset="0"/>
              </a:rPr>
              <a:t>ileDom</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etree.parse</a:t>
            </a:r>
            <a:r>
              <a:rPr lang="en-US" b="1" dirty="0">
                <a:latin typeface="Courier New" panose="02070309020205020404" pitchFamily="49" charset="0"/>
                <a:cs typeface="Courier New" panose="02070309020205020404" pitchFamily="49" charset="0"/>
              </a:rPr>
              <a:t>("doc/test.xml")</a:t>
            </a:r>
          </a:p>
          <a:p>
            <a:r>
              <a:rPr lang="en-US" i="1" dirty="0" smtClean="0">
                <a:latin typeface="Courier New" panose="02070309020205020404" pitchFamily="49" charset="0"/>
                <a:cs typeface="Courier New" panose="02070309020205020404" pitchFamily="49" charset="0"/>
              </a:rPr>
              <a:t>              or</a:t>
            </a:r>
          </a:p>
          <a:p>
            <a:r>
              <a:rPr lang="en-US" b="1" dirty="0" err="1">
                <a:latin typeface="Courier New" panose="02070309020205020404" pitchFamily="49" charset="0"/>
                <a:cs typeface="Courier New" panose="02070309020205020404" pitchFamily="49" charset="0"/>
              </a:rPr>
              <a:t>f</a:t>
            </a:r>
            <a:r>
              <a:rPr lang="en-US" b="1" dirty="0" err="1" smtClean="0">
                <a:latin typeface="Courier New" panose="02070309020205020404" pitchFamily="49" charset="0"/>
                <a:cs typeface="Courier New" panose="02070309020205020404" pitchFamily="49" charset="0"/>
              </a:rPr>
              <a:t>ileDom</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etree.parse</a:t>
            </a:r>
            <a:r>
              <a:rPr lang="en-US" b="1" dirty="0" smtClean="0">
                <a:latin typeface="Courier New" panose="02070309020205020404" pitchFamily="49" charset="0"/>
                <a:cs typeface="Courier New" panose="02070309020205020404" pitchFamily="49" charset="0"/>
              </a:rPr>
              <a:t>( open("</a:t>
            </a:r>
            <a:r>
              <a:rPr lang="en-US" b="1" dirty="0">
                <a:latin typeface="Courier New" panose="02070309020205020404" pitchFamily="49" charset="0"/>
                <a:cs typeface="Courier New" panose="02070309020205020404" pitchFamily="49" charset="0"/>
              </a:rPr>
              <a:t>doc/test.xml</a:t>
            </a:r>
            <a:r>
              <a:rPr lang="en-US" b="1" dirty="0" smtClean="0">
                <a:latin typeface="Courier New" panose="02070309020205020404" pitchFamily="49" charset="0"/>
                <a:cs typeface="Courier New" panose="02070309020205020404" pitchFamily="49" charset="0"/>
              </a:rPr>
              <a:t>") )</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a:t>
            </a:r>
            <a:r>
              <a:rPr lang="en-US" b="1" dirty="0" smtClean="0">
                <a:latin typeface="Courier New" panose="02070309020205020404" pitchFamily="49" charset="0"/>
                <a:cs typeface="Courier New" panose="02070309020205020404" pitchFamily="49" charset="0"/>
              </a:rPr>
              <a:t>rint( </a:t>
            </a:r>
            <a:r>
              <a:rPr lang="en-US" b="1" dirty="0" err="1" smtClean="0">
                <a:latin typeface="Courier New" panose="02070309020205020404" pitchFamily="49" charset="0"/>
                <a:cs typeface="Courier New" panose="02070309020205020404" pitchFamily="49" charset="0"/>
              </a:rPr>
              <a:t>etree.tostring</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strDom</a:t>
            </a:r>
            <a:r>
              <a:rPr lang="en-US" b="1" dirty="0" smtClean="0">
                <a:latin typeface="Courier New" panose="02070309020205020404" pitchFamily="49" charset="0"/>
                <a:cs typeface="Courier New" panose="02070309020205020404" pitchFamily="49" charset="0"/>
              </a:rPr>
              <a:t> ).decode())</a:t>
            </a:r>
            <a:endParaRPr lang="en-US" b="1"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5716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21834" y="4662110"/>
            <a:ext cx="8350028"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2955" y="1405053"/>
            <a:ext cx="10661893"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lxml</a:t>
            </a:r>
            <a:r>
              <a:rPr lang="en-US" b="1" dirty="0">
                <a:latin typeface="Courier New" panose="02070309020205020404" pitchFamily="49" charset="0"/>
                <a:cs typeface="Courier New" panose="02070309020205020404" pitchFamily="49" charset="0"/>
              </a:rPr>
              <a:t> import </a:t>
            </a:r>
            <a:r>
              <a:rPr lang="en-US" b="1" dirty="0" err="1">
                <a:latin typeface="Courier New" panose="02070309020205020404" pitchFamily="49" charset="0"/>
                <a:cs typeface="Courier New" panose="02070309020205020404" pitchFamily="49" charset="0"/>
              </a:rPr>
              <a:t>etree</a:t>
            </a:r>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xml </a:t>
            </a:r>
            <a:r>
              <a:rPr lang="en-US" b="1" dirty="0">
                <a:latin typeface="Courier New" panose="02070309020205020404" pitchFamily="49" charset="0"/>
                <a:cs typeface="Courier New" panose="02070309020205020404" pitchFamily="49" charset="0"/>
              </a:rPr>
              <a:t>= '&lt;protein </a:t>
            </a:r>
            <a:r>
              <a:rPr lang="en-US" b="1" dirty="0" err="1">
                <a:latin typeface="Courier New" panose="02070309020205020404" pitchFamily="49" charset="0"/>
                <a:cs typeface="Courier New" panose="02070309020205020404" pitchFamily="49" charset="0"/>
              </a:rPr>
              <a:t>acc</a:t>
            </a:r>
            <a:r>
              <a:rPr lang="en-US" b="1" dirty="0">
                <a:latin typeface="Courier New" panose="02070309020205020404" pitchFamily="49" charset="0"/>
                <a:cs typeface="Courier New" panose="02070309020205020404" pitchFamily="49" charset="0"/>
              </a:rPr>
              <a:t>="P60010"&gt;&lt;</a:t>
            </a:r>
            <a:r>
              <a:rPr lang="en-US" b="1" dirty="0" err="1" smtClean="0">
                <a:latin typeface="Courier New" panose="02070309020205020404" pitchFamily="49" charset="0"/>
                <a:cs typeface="Courier New" panose="02070309020205020404" pitchFamily="49" charset="0"/>
              </a:rPr>
              <a:t>seq</a:t>
            </a:r>
            <a:r>
              <a:rPr lang="en-US" b="1" dirty="0" smtClean="0">
                <a:latin typeface="Courier New" panose="02070309020205020404" pitchFamily="49" charset="0"/>
                <a:cs typeface="Courier New" panose="02070309020205020404" pitchFamily="49" charset="0"/>
              </a:rPr>
              <a:t> format=</a:t>
            </a:r>
            <a:r>
              <a:rPr lang="en-US" b="1" dirty="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fasta</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&gt;MKYDDEW</a:t>
            </a:r>
            <a:r>
              <a:rPr lang="en-US" b="1" dirty="0">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seq</a:t>
            </a:r>
            <a:r>
              <a:rPr lang="en-US" b="1" dirty="0">
                <a:latin typeface="Courier New" panose="02070309020205020404" pitchFamily="49" charset="0"/>
                <a:cs typeface="Courier New" panose="02070309020205020404" pitchFamily="49" charset="0"/>
              </a:rPr>
              <a:t>&gt;&lt;/protein&gt;'</a:t>
            </a:r>
          </a:p>
          <a:p>
            <a:endParaRPr lang="en-US" b="1" dirty="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xmlDom</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etree.fromstring</a:t>
            </a:r>
            <a:r>
              <a:rPr lang="en-US" b="1" dirty="0" smtClean="0">
                <a:latin typeface="Courier New" panose="02070309020205020404" pitchFamily="49" charset="0"/>
                <a:cs typeface="Courier New" panose="02070309020205020404" pitchFamily="49" charset="0"/>
              </a:rPr>
              <a:t>( xml )</a:t>
            </a:r>
          </a:p>
          <a:p>
            <a:r>
              <a:rPr lang="en-US" b="1" dirty="0" smtClean="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for child in </a:t>
            </a:r>
            <a:r>
              <a:rPr lang="en-US" b="1" dirty="0" err="1" smtClean="0">
                <a:latin typeface="Courier New" panose="02070309020205020404" pitchFamily="49" charset="0"/>
                <a:cs typeface="Courier New" panose="02070309020205020404" pitchFamily="49" charset="0"/>
              </a:rPr>
              <a:t>xmlDom</a:t>
            </a:r>
            <a:r>
              <a:rPr lang="en-US" b="1" dirty="0" smtClean="0">
                <a:latin typeface="Courier New" panose="02070309020205020404" pitchFamily="49" charset="0"/>
                <a:cs typeface="Courier New" panose="02070309020205020404" pitchFamily="49" charset="0"/>
              </a:rPr>
              <a:t>:</a:t>
            </a:r>
          </a:p>
          <a:p>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print( </a:t>
            </a:r>
            <a:r>
              <a:rPr lang="en-US" b="1" dirty="0" err="1" smtClean="0">
                <a:latin typeface="Courier New" panose="02070309020205020404" pitchFamily="49" charset="0"/>
                <a:cs typeface="Courier New" panose="02070309020205020404" pitchFamily="49" charset="0"/>
              </a:rPr>
              <a:t>child.tag.decode</a:t>
            </a:r>
            <a:r>
              <a:rPr lang="en-US" b="1" dirty="0" smtClean="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print( </a:t>
            </a:r>
            <a:r>
              <a:rPr lang="en-US" b="1" dirty="0" err="1" smtClean="0">
                <a:latin typeface="Courier New" panose="02070309020205020404" pitchFamily="49" charset="0"/>
                <a:cs typeface="Courier New" panose="02070309020205020404" pitchFamily="49" charset="0"/>
              </a:rPr>
              <a:t>child.get</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format</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).decode() )</a:t>
            </a: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print( </a:t>
            </a:r>
            <a:r>
              <a:rPr lang="en-US" b="1" dirty="0" err="1" smtClean="0">
                <a:latin typeface="Courier New" panose="02070309020205020404" pitchFamily="49" charset="0"/>
                <a:cs typeface="Courier New" panose="02070309020205020404" pitchFamily="49" charset="0"/>
              </a:rPr>
              <a:t>child.text.decode</a:t>
            </a:r>
            <a:r>
              <a:rPr lang="en-US" b="1" dirty="0">
                <a:latin typeface="Courier New" panose="02070309020205020404" pitchFamily="49" charset="0"/>
                <a:cs typeface="Courier New" panose="02070309020205020404" pitchFamily="49" charset="0"/>
              </a:rPr>
              <a:t>() )</a:t>
            </a: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print( </a:t>
            </a:r>
            <a:r>
              <a:rPr lang="en-US" b="1" dirty="0" err="1" smtClean="0">
                <a:latin typeface="Courier New" panose="02070309020205020404" pitchFamily="49" charset="0"/>
                <a:cs typeface="Courier New" panose="02070309020205020404" pitchFamily="49" charset="0"/>
              </a:rPr>
              <a:t>etree.tostring</a:t>
            </a:r>
            <a:r>
              <a:rPr lang="en-US" b="1" dirty="0" smtClean="0">
                <a:latin typeface="Courier New" panose="02070309020205020404" pitchFamily="49" charset="0"/>
                <a:cs typeface="Courier New" panose="02070309020205020404" pitchFamily="49" charset="0"/>
              </a:rPr>
              <a:t>(child).decode()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10" name="TextBox 9"/>
          <p:cNvSpPr txBox="1"/>
          <p:nvPr/>
        </p:nvSpPr>
        <p:spPr>
          <a:xfrm>
            <a:off x="287609" y="653380"/>
            <a:ext cx="8481253" cy="400110"/>
          </a:xfrm>
          <a:prstGeom prst="rect">
            <a:avLst/>
          </a:prstGeom>
          <a:noFill/>
        </p:spPr>
        <p:txBody>
          <a:bodyPr wrap="square" rtlCol="0">
            <a:spAutoFit/>
          </a:bodyPr>
          <a:lstStyle/>
          <a:p>
            <a:pPr marL="117475"/>
            <a:r>
              <a:rPr lang="en-US" sz="2000" i="1" dirty="0" err="1">
                <a:solidFill>
                  <a:schemeClr val="accent1">
                    <a:lumMod val="75000"/>
                  </a:schemeClr>
                </a:solidFill>
                <a:latin typeface="Arial" panose="020B0604020202020204" pitchFamily="34" charset="0"/>
                <a:cs typeface="Arial" panose="020B0604020202020204" pitchFamily="34" charset="0"/>
              </a:rPr>
              <a:t>l</a:t>
            </a:r>
            <a:r>
              <a:rPr lang="en-US" sz="2000" i="1" dirty="0" err="1" smtClean="0">
                <a:solidFill>
                  <a:schemeClr val="accent1">
                    <a:lumMod val="75000"/>
                  </a:schemeClr>
                </a:solidFill>
                <a:latin typeface="Arial" panose="020B0604020202020204" pitchFamily="34" charset="0"/>
                <a:cs typeface="Arial" panose="020B0604020202020204" pitchFamily="34" charset="0"/>
              </a:rPr>
              <a:t>xml</a:t>
            </a:r>
            <a:r>
              <a:rPr lang="en-US" sz="2000" i="1" dirty="0" smtClean="0">
                <a:solidFill>
                  <a:schemeClr val="accent1">
                    <a:lumMod val="75000"/>
                  </a:schemeClr>
                </a:solidFill>
                <a:latin typeface="Arial" panose="020B0604020202020204" pitchFamily="34" charset="0"/>
                <a:cs typeface="Arial" panose="020B0604020202020204" pitchFamily="34" charset="0"/>
              </a:rPr>
              <a:t> </a:t>
            </a:r>
            <a:r>
              <a:rPr lang="en-US" sz="2000" i="1" dirty="0">
                <a:solidFill>
                  <a:schemeClr val="accent1">
                    <a:lumMod val="75000"/>
                  </a:schemeClr>
                </a:solidFill>
                <a:latin typeface="Arial" panose="020B0604020202020204" pitchFamily="34" charset="0"/>
                <a:cs typeface="Arial" panose="020B0604020202020204" pitchFamily="34" charset="0"/>
              </a:rPr>
              <a:t>library </a:t>
            </a:r>
            <a:r>
              <a:rPr lang="en-US" sz="2000" dirty="0">
                <a:solidFill>
                  <a:schemeClr val="accent1">
                    <a:lumMod val="75000"/>
                  </a:schemeClr>
                </a:solidFill>
                <a:latin typeface="Arial" panose="020B0604020202020204" pitchFamily="34" charset="0"/>
                <a:cs typeface="Arial" panose="020B0604020202020204" pitchFamily="34" charset="0"/>
              </a:rPr>
              <a:t>(</a:t>
            </a:r>
            <a:r>
              <a:rPr lang="en-US" sz="2000" i="1" dirty="0">
                <a:solidFill>
                  <a:schemeClr val="accent1">
                    <a:lumMod val="75000"/>
                  </a:schemeClr>
                </a:solidFill>
                <a:latin typeface="Arial" panose="020B0604020202020204" pitchFamily="34" charset="0"/>
                <a:cs typeface="Arial" panose="020B0604020202020204" pitchFamily="34" charset="0"/>
                <a:hlinkClick r:id="rId3"/>
              </a:rPr>
              <a:t>https://lxml.de</a:t>
            </a:r>
            <a:r>
              <a:rPr lang="en-US" sz="2000" i="1" dirty="0" smtClean="0">
                <a:solidFill>
                  <a:schemeClr val="accent1">
                    <a:lumMod val="75000"/>
                  </a:schemeClr>
                </a:solidFill>
                <a:latin typeface="Arial" panose="020B0604020202020204" pitchFamily="34" charset="0"/>
                <a:cs typeface="Arial" panose="020B0604020202020204" pitchFamily="34" charset="0"/>
                <a:hlinkClick r:id="rId3"/>
              </a:rPr>
              <a:t>/</a:t>
            </a:r>
            <a:r>
              <a:rPr lang="en-US" sz="2000" dirty="0" smtClean="0">
                <a:solidFill>
                  <a:schemeClr val="accent1">
                    <a:lumMod val="75000"/>
                  </a:schemeClr>
                </a:solidFill>
                <a:latin typeface="Arial" panose="020B0604020202020204" pitchFamily="34" charset="0"/>
                <a:cs typeface="Arial" panose="020B0604020202020204" pitchFamily="34" charset="0"/>
              </a:rPr>
              <a:t>)</a:t>
            </a:r>
          </a:p>
        </p:txBody>
      </p:sp>
      <p:sp>
        <p:nvSpPr>
          <p:cNvPr id="11" name="Rectangle 10"/>
          <p:cNvSpPr/>
          <p:nvPr/>
        </p:nvSpPr>
        <p:spPr>
          <a:xfrm>
            <a:off x="921834" y="3586987"/>
            <a:ext cx="8350028"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445721" y="3586987"/>
            <a:ext cx="1826141" cy="369332"/>
          </a:xfrm>
          <a:prstGeom prst="rect">
            <a:avLst/>
          </a:prstGeom>
          <a:noFill/>
        </p:spPr>
        <p:txBody>
          <a:bodyPr wrap="none" rtlCol="0">
            <a:spAutoFit/>
          </a:bodyPr>
          <a:lstStyle/>
          <a:p>
            <a:r>
              <a:rPr lang="en-US" dirty="0" smtClean="0">
                <a:solidFill>
                  <a:schemeClr val="accent6">
                    <a:lumMod val="75000"/>
                  </a:schemeClr>
                </a:solidFill>
              </a:rPr>
              <a:t>Get element tag</a:t>
            </a:r>
            <a:endParaRPr lang="en-US" dirty="0">
              <a:solidFill>
                <a:schemeClr val="accent6">
                  <a:lumMod val="75000"/>
                </a:schemeClr>
              </a:solidFill>
            </a:endParaRPr>
          </a:p>
        </p:txBody>
      </p:sp>
      <p:sp>
        <p:nvSpPr>
          <p:cNvPr id="13" name="Rectangle 12"/>
          <p:cNvSpPr/>
          <p:nvPr/>
        </p:nvSpPr>
        <p:spPr>
          <a:xfrm>
            <a:off x="921834" y="4122545"/>
            <a:ext cx="8350028"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817618" y="4121203"/>
            <a:ext cx="1454244" cy="369332"/>
          </a:xfrm>
          <a:prstGeom prst="rect">
            <a:avLst/>
          </a:prstGeom>
          <a:noFill/>
        </p:spPr>
        <p:txBody>
          <a:bodyPr wrap="none" rtlCol="0">
            <a:spAutoFit/>
          </a:bodyPr>
          <a:lstStyle/>
          <a:p>
            <a:r>
              <a:rPr lang="en-US" dirty="0" smtClean="0">
                <a:solidFill>
                  <a:schemeClr val="accent6">
                    <a:lumMod val="75000"/>
                  </a:schemeClr>
                </a:solidFill>
              </a:rPr>
              <a:t>Get attribute</a:t>
            </a:r>
            <a:endParaRPr lang="en-US" dirty="0">
              <a:solidFill>
                <a:schemeClr val="accent6">
                  <a:lumMod val="75000"/>
                </a:schemeClr>
              </a:solidFill>
            </a:endParaRPr>
          </a:p>
        </p:txBody>
      </p:sp>
      <p:sp>
        <p:nvSpPr>
          <p:cNvPr id="16" name="TextBox 15"/>
          <p:cNvSpPr txBox="1"/>
          <p:nvPr/>
        </p:nvSpPr>
        <p:spPr>
          <a:xfrm>
            <a:off x="8196839" y="4655419"/>
            <a:ext cx="992579" cy="369332"/>
          </a:xfrm>
          <a:prstGeom prst="rect">
            <a:avLst/>
          </a:prstGeom>
          <a:noFill/>
        </p:spPr>
        <p:txBody>
          <a:bodyPr wrap="none" rtlCol="0">
            <a:spAutoFit/>
          </a:bodyPr>
          <a:lstStyle/>
          <a:p>
            <a:r>
              <a:rPr lang="en-US" dirty="0" smtClean="0">
                <a:solidFill>
                  <a:schemeClr val="accent6">
                    <a:lumMod val="75000"/>
                  </a:schemeClr>
                </a:solidFill>
              </a:rPr>
              <a:t>Get text</a:t>
            </a:r>
            <a:endParaRPr lang="en-US" dirty="0">
              <a:solidFill>
                <a:schemeClr val="accent6">
                  <a:lumMod val="75000"/>
                </a:schemeClr>
              </a:solidFill>
            </a:endParaRPr>
          </a:p>
        </p:txBody>
      </p:sp>
      <p:sp>
        <p:nvSpPr>
          <p:cNvPr id="17" name="Rectangle 16"/>
          <p:cNvSpPr/>
          <p:nvPr/>
        </p:nvSpPr>
        <p:spPr>
          <a:xfrm>
            <a:off x="921834" y="5229626"/>
            <a:ext cx="8350028"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984056" y="5229626"/>
            <a:ext cx="2287806" cy="369332"/>
          </a:xfrm>
          <a:prstGeom prst="rect">
            <a:avLst/>
          </a:prstGeom>
          <a:noFill/>
        </p:spPr>
        <p:txBody>
          <a:bodyPr wrap="none" rtlCol="0">
            <a:spAutoFit/>
          </a:bodyPr>
          <a:lstStyle/>
          <a:p>
            <a:r>
              <a:rPr lang="en-US" dirty="0" smtClean="0">
                <a:solidFill>
                  <a:schemeClr val="accent6">
                    <a:lumMod val="75000"/>
                  </a:schemeClr>
                </a:solidFill>
              </a:rPr>
              <a:t>Get element as XML</a:t>
            </a:r>
            <a:endParaRPr lang="en-US" dirty="0">
              <a:solidFill>
                <a:schemeClr val="accent6">
                  <a:lumMod val="75000"/>
                </a:schemeClr>
              </a:solidFill>
            </a:endParaRPr>
          </a:p>
        </p:txBody>
      </p:sp>
      <p:sp>
        <p:nvSpPr>
          <p:cNvPr id="20" name="TextBox 19"/>
          <p:cNvSpPr txBox="1"/>
          <p:nvPr/>
        </p:nvSpPr>
        <p:spPr>
          <a:xfrm>
            <a:off x="8240749" y="6244241"/>
            <a:ext cx="3711272" cy="369332"/>
          </a:xfrm>
          <a:prstGeom prst="rect">
            <a:avLst/>
          </a:prstGeom>
          <a:noFill/>
        </p:spPr>
        <p:txBody>
          <a:bodyPr wrap="none" rtlCol="0">
            <a:spAutoFit/>
          </a:bodyPr>
          <a:lstStyle/>
          <a:p>
            <a:r>
              <a:rPr lang="en-US" dirty="0" smtClean="0">
                <a:solidFill>
                  <a:schemeClr val="accent1">
                    <a:lumMod val="75000"/>
                  </a:schemeClr>
                </a:solidFill>
              </a:rPr>
              <a:t>See </a:t>
            </a:r>
            <a:r>
              <a:rPr lang="en-US" dirty="0" err="1" smtClean="0">
                <a:solidFill>
                  <a:schemeClr val="accent1">
                    <a:lumMod val="75000"/>
                  </a:schemeClr>
                </a:solidFill>
              </a:rPr>
              <a:t>lxml</a:t>
            </a:r>
            <a:r>
              <a:rPr lang="en-US" dirty="0" smtClean="0">
                <a:solidFill>
                  <a:schemeClr val="accent1">
                    <a:lumMod val="75000"/>
                  </a:schemeClr>
                </a:solidFill>
              </a:rPr>
              <a:t> web site for more options</a:t>
            </a:r>
            <a:endParaRPr lang="en-US" dirty="0">
              <a:solidFill>
                <a:schemeClr val="accent1">
                  <a:lumMod val="75000"/>
                </a:schemeClr>
              </a:solidFill>
            </a:endParaRPr>
          </a:p>
        </p:txBody>
      </p:sp>
      <p:sp>
        <p:nvSpPr>
          <p:cNvPr id="19" name="TextBox 18"/>
          <p:cNvSpPr txBox="1"/>
          <p:nvPr/>
        </p:nvSpPr>
        <p:spPr>
          <a:xfrm>
            <a:off x="97376" y="85700"/>
            <a:ext cx="3681329"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XML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8299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7609" y="653380"/>
            <a:ext cx="8481253" cy="400110"/>
          </a:xfrm>
          <a:prstGeom prst="rect">
            <a:avLst/>
          </a:prstGeom>
          <a:noFill/>
        </p:spPr>
        <p:txBody>
          <a:bodyPr wrap="square" rtlCol="0">
            <a:spAutoFit/>
          </a:bodyPr>
          <a:lstStyle/>
          <a:p>
            <a:pPr marL="117475"/>
            <a:r>
              <a:rPr lang="en-US" sz="2000" i="1" dirty="0" err="1">
                <a:solidFill>
                  <a:schemeClr val="accent1">
                    <a:lumMod val="75000"/>
                  </a:schemeClr>
                </a:solidFill>
                <a:latin typeface="Arial" panose="020B0604020202020204" pitchFamily="34" charset="0"/>
                <a:cs typeface="Arial" panose="020B0604020202020204" pitchFamily="34" charset="0"/>
              </a:rPr>
              <a:t>l</a:t>
            </a:r>
            <a:r>
              <a:rPr lang="en-US" sz="2000" i="1" dirty="0" err="1" smtClean="0">
                <a:solidFill>
                  <a:schemeClr val="accent1">
                    <a:lumMod val="75000"/>
                  </a:schemeClr>
                </a:solidFill>
                <a:latin typeface="Arial" panose="020B0604020202020204" pitchFamily="34" charset="0"/>
                <a:cs typeface="Arial" panose="020B0604020202020204" pitchFamily="34" charset="0"/>
              </a:rPr>
              <a:t>xml</a:t>
            </a:r>
            <a:r>
              <a:rPr lang="en-US" sz="2000" i="1" dirty="0" smtClean="0">
                <a:solidFill>
                  <a:schemeClr val="accent1">
                    <a:lumMod val="75000"/>
                  </a:schemeClr>
                </a:solidFill>
                <a:latin typeface="Arial" panose="020B0604020202020204" pitchFamily="34" charset="0"/>
                <a:cs typeface="Arial" panose="020B0604020202020204" pitchFamily="34" charset="0"/>
              </a:rPr>
              <a:t> </a:t>
            </a:r>
            <a:r>
              <a:rPr lang="en-US" sz="2000" i="1" dirty="0" err="1" smtClean="0">
                <a:solidFill>
                  <a:schemeClr val="accent1">
                    <a:lumMod val="75000"/>
                  </a:schemeClr>
                </a:solidFill>
                <a:latin typeface="Arial" panose="020B0604020202020204" pitchFamily="34" charset="0"/>
                <a:cs typeface="Arial" panose="020B0604020202020204" pitchFamily="34" charset="0"/>
              </a:rPr>
              <a:t>Xpath</a:t>
            </a:r>
            <a:r>
              <a:rPr lang="en-US" sz="2000" i="1" dirty="0" smtClean="0">
                <a:solidFill>
                  <a:schemeClr val="accent1">
                    <a:lumMod val="75000"/>
                  </a:schemeClr>
                </a:solidFill>
                <a:latin typeface="Arial" panose="020B0604020202020204" pitchFamily="34" charset="0"/>
                <a:cs typeface="Arial" panose="020B0604020202020204" pitchFamily="34" charset="0"/>
              </a:rPr>
              <a:t> support </a:t>
            </a:r>
            <a:r>
              <a:rPr lang="en-US" sz="2000" dirty="0" smtClean="0">
                <a:solidFill>
                  <a:schemeClr val="accent1">
                    <a:lumMod val="75000"/>
                  </a:schemeClr>
                </a:solidFill>
                <a:latin typeface="Arial" panose="020B0604020202020204" pitchFamily="34" charset="0"/>
                <a:cs typeface="Arial" panose="020B0604020202020204" pitchFamily="34" charset="0"/>
              </a:rPr>
              <a:t>(</a:t>
            </a:r>
            <a:r>
              <a:rPr lang="en-US" sz="2000" i="1" dirty="0" smtClean="0">
                <a:solidFill>
                  <a:schemeClr val="accent1">
                    <a:lumMod val="75000"/>
                  </a:schemeClr>
                </a:solidFill>
                <a:latin typeface="Arial" panose="020B0604020202020204" pitchFamily="34" charset="0"/>
                <a:cs typeface="Arial" panose="020B0604020202020204" pitchFamily="34" charset="0"/>
                <a:hlinkClick r:id="rId3"/>
              </a:rPr>
              <a:t>https</a:t>
            </a:r>
            <a:r>
              <a:rPr lang="en-US" sz="2000" i="1" dirty="0">
                <a:solidFill>
                  <a:schemeClr val="accent1">
                    <a:lumMod val="75000"/>
                  </a:schemeClr>
                </a:solidFill>
                <a:latin typeface="Arial" panose="020B0604020202020204" pitchFamily="34" charset="0"/>
                <a:cs typeface="Arial" panose="020B0604020202020204" pitchFamily="34" charset="0"/>
                <a:hlinkClick r:id="rId3"/>
              </a:rPr>
              <a:t>://</a:t>
            </a:r>
            <a:r>
              <a:rPr lang="en-US" sz="2000" i="1" dirty="0" smtClean="0">
                <a:solidFill>
                  <a:schemeClr val="accent1">
                    <a:lumMod val="75000"/>
                  </a:schemeClr>
                </a:solidFill>
                <a:latin typeface="Arial" panose="020B0604020202020204" pitchFamily="34" charset="0"/>
                <a:cs typeface="Arial" panose="020B0604020202020204" pitchFamily="34" charset="0"/>
                <a:hlinkClick r:id="rId3"/>
              </a:rPr>
              <a:t>lxml.de/</a:t>
            </a:r>
            <a:r>
              <a:rPr lang="en-US" sz="2000" i="1" dirty="0" smtClean="0">
                <a:solidFill>
                  <a:schemeClr val="accent1">
                    <a:lumMod val="75000"/>
                  </a:schemeClr>
                </a:solidFill>
                <a:latin typeface="Arial" panose="020B0604020202020204" pitchFamily="34" charset="0"/>
                <a:cs typeface="Arial" panose="020B0604020202020204" pitchFamily="34" charset="0"/>
              </a:rPr>
              <a:t>xpathxslt.html</a:t>
            </a:r>
            <a:r>
              <a:rPr lang="en-US" sz="2000" dirty="0" smtClean="0">
                <a:solidFill>
                  <a:schemeClr val="accent1">
                    <a:lumMod val="75000"/>
                  </a:schemeClr>
                </a:solidFill>
                <a:latin typeface="Arial" panose="020B0604020202020204" pitchFamily="34" charset="0"/>
                <a:cs typeface="Arial" panose="020B0604020202020204" pitchFamily="34" charset="0"/>
              </a:rPr>
              <a:t>)</a:t>
            </a:r>
          </a:p>
        </p:txBody>
      </p:sp>
      <p:sp>
        <p:nvSpPr>
          <p:cNvPr id="7" name="Rectangle 6"/>
          <p:cNvSpPr/>
          <p:nvPr/>
        </p:nvSpPr>
        <p:spPr>
          <a:xfrm>
            <a:off x="512956" y="3055434"/>
            <a:ext cx="8758906"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33228" y="3055434"/>
            <a:ext cx="3241015" cy="369332"/>
          </a:xfrm>
          <a:prstGeom prst="rect">
            <a:avLst/>
          </a:prstGeom>
          <a:noFill/>
        </p:spPr>
        <p:txBody>
          <a:bodyPr wrap="none" rtlCol="0">
            <a:spAutoFit/>
          </a:bodyPr>
          <a:lstStyle/>
          <a:p>
            <a:r>
              <a:rPr lang="en-US" dirty="0" smtClean="0">
                <a:solidFill>
                  <a:schemeClr val="accent6">
                    <a:lumMod val="75000"/>
                  </a:schemeClr>
                </a:solidFill>
              </a:rPr>
              <a:t>Get top-level ‘protein’ element</a:t>
            </a:r>
            <a:endParaRPr lang="en-US" dirty="0">
              <a:solidFill>
                <a:schemeClr val="accent6">
                  <a:lumMod val="75000"/>
                </a:schemeClr>
              </a:solidFill>
            </a:endParaRPr>
          </a:p>
        </p:txBody>
      </p:sp>
      <p:sp>
        <p:nvSpPr>
          <p:cNvPr id="11" name="Rectangle 10"/>
          <p:cNvSpPr/>
          <p:nvPr/>
        </p:nvSpPr>
        <p:spPr>
          <a:xfrm>
            <a:off x="921834" y="4155688"/>
            <a:ext cx="8350028"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445721" y="4155688"/>
            <a:ext cx="1826141" cy="369332"/>
          </a:xfrm>
          <a:prstGeom prst="rect">
            <a:avLst/>
          </a:prstGeom>
          <a:noFill/>
        </p:spPr>
        <p:txBody>
          <a:bodyPr wrap="none" rtlCol="0">
            <a:spAutoFit/>
          </a:bodyPr>
          <a:lstStyle/>
          <a:p>
            <a:r>
              <a:rPr lang="en-US" dirty="0" smtClean="0">
                <a:solidFill>
                  <a:schemeClr val="accent6">
                    <a:lumMod val="75000"/>
                  </a:schemeClr>
                </a:solidFill>
              </a:rPr>
              <a:t>Get element tag</a:t>
            </a:r>
            <a:endParaRPr lang="en-US" dirty="0">
              <a:solidFill>
                <a:schemeClr val="accent6">
                  <a:lumMod val="75000"/>
                </a:schemeClr>
              </a:solidFill>
            </a:endParaRPr>
          </a:p>
        </p:txBody>
      </p:sp>
      <p:sp>
        <p:nvSpPr>
          <p:cNvPr id="13" name="Rectangle 12"/>
          <p:cNvSpPr/>
          <p:nvPr/>
        </p:nvSpPr>
        <p:spPr>
          <a:xfrm>
            <a:off x="921834" y="4691246"/>
            <a:ext cx="8350028"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817618" y="4689904"/>
            <a:ext cx="1454244" cy="369332"/>
          </a:xfrm>
          <a:prstGeom prst="rect">
            <a:avLst/>
          </a:prstGeom>
          <a:noFill/>
        </p:spPr>
        <p:txBody>
          <a:bodyPr wrap="none" rtlCol="0">
            <a:spAutoFit/>
          </a:bodyPr>
          <a:lstStyle/>
          <a:p>
            <a:r>
              <a:rPr lang="en-US" dirty="0" smtClean="0">
                <a:solidFill>
                  <a:schemeClr val="accent6">
                    <a:lumMod val="75000"/>
                  </a:schemeClr>
                </a:solidFill>
              </a:rPr>
              <a:t>Get attribute</a:t>
            </a:r>
            <a:endParaRPr lang="en-US" dirty="0">
              <a:solidFill>
                <a:schemeClr val="accent6">
                  <a:lumMod val="75000"/>
                </a:schemeClr>
              </a:solidFill>
            </a:endParaRPr>
          </a:p>
        </p:txBody>
      </p:sp>
      <p:sp>
        <p:nvSpPr>
          <p:cNvPr id="17" name="Rectangle 16"/>
          <p:cNvSpPr/>
          <p:nvPr/>
        </p:nvSpPr>
        <p:spPr>
          <a:xfrm>
            <a:off x="921834" y="5251923"/>
            <a:ext cx="8350028"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984056" y="5251923"/>
            <a:ext cx="2287806" cy="369332"/>
          </a:xfrm>
          <a:prstGeom prst="rect">
            <a:avLst/>
          </a:prstGeom>
          <a:noFill/>
        </p:spPr>
        <p:txBody>
          <a:bodyPr wrap="none" rtlCol="0">
            <a:spAutoFit/>
          </a:bodyPr>
          <a:lstStyle/>
          <a:p>
            <a:r>
              <a:rPr lang="en-US" dirty="0" smtClean="0">
                <a:solidFill>
                  <a:schemeClr val="accent6">
                    <a:lumMod val="75000"/>
                  </a:schemeClr>
                </a:solidFill>
              </a:rPr>
              <a:t>Get element as XML</a:t>
            </a:r>
            <a:endParaRPr lang="en-US" dirty="0">
              <a:solidFill>
                <a:schemeClr val="accent6">
                  <a:lumMod val="75000"/>
                </a:schemeClr>
              </a:solidFill>
            </a:endParaRPr>
          </a:p>
        </p:txBody>
      </p:sp>
      <p:sp>
        <p:nvSpPr>
          <p:cNvPr id="21" name="Rectangle 20"/>
          <p:cNvSpPr/>
          <p:nvPr/>
        </p:nvSpPr>
        <p:spPr>
          <a:xfrm>
            <a:off x="6616135" y="3407763"/>
            <a:ext cx="2723823" cy="369332"/>
          </a:xfrm>
          <a:prstGeom prst="rect">
            <a:avLst/>
          </a:prstGeom>
        </p:spPr>
        <p:txBody>
          <a:bodyPr wrap="none">
            <a:spAutoFit/>
          </a:bodyPr>
          <a:lstStyle/>
          <a:p>
            <a:r>
              <a:rPr lang="en-US" b="1" dirty="0" smtClean="0">
                <a:solidFill>
                  <a:srgbClr val="FF0000"/>
                </a:solidFill>
              </a:rPr>
              <a:t>NOTE: Returns </a:t>
            </a:r>
            <a:r>
              <a:rPr lang="en-US" b="1" dirty="0">
                <a:solidFill>
                  <a:srgbClr val="FF0000"/>
                </a:solidFill>
              </a:rPr>
              <a:t>a </a:t>
            </a:r>
            <a:r>
              <a:rPr lang="en-US" b="1" dirty="0" smtClean="0">
                <a:solidFill>
                  <a:srgbClr val="FF0000"/>
                </a:solidFill>
              </a:rPr>
              <a:t>list !!!</a:t>
            </a:r>
            <a:endParaRPr lang="en-US" b="1" dirty="0">
              <a:solidFill>
                <a:srgbClr val="FF0000"/>
              </a:solidFill>
            </a:endParaRPr>
          </a:p>
        </p:txBody>
      </p:sp>
      <p:sp>
        <p:nvSpPr>
          <p:cNvPr id="6" name="TextBox 5"/>
          <p:cNvSpPr txBox="1"/>
          <p:nvPr/>
        </p:nvSpPr>
        <p:spPr>
          <a:xfrm>
            <a:off x="512955" y="1405053"/>
            <a:ext cx="8594019"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lxml</a:t>
            </a:r>
            <a:r>
              <a:rPr lang="en-US" b="1" dirty="0">
                <a:latin typeface="Courier New" panose="02070309020205020404" pitchFamily="49" charset="0"/>
                <a:cs typeface="Courier New" panose="02070309020205020404" pitchFamily="49" charset="0"/>
              </a:rPr>
              <a:t> import </a:t>
            </a:r>
            <a:r>
              <a:rPr lang="en-US" b="1" dirty="0" err="1">
                <a:latin typeface="Courier New" panose="02070309020205020404" pitchFamily="49" charset="0"/>
                <a:cs typeface="Courier New" panose="02070309020205020404" pitchFamily="49" charset="0"/>
              </a:rPr>
              <a:t>etree</a:t>
            </a:r>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xml </a:t>
            </a:r>
            <a:r>
              <a:rPr lang="en-US" b="1" dirty="0">
                <a:latin typeface="Courier New" panose="02070309020205020404" pitchFamily="49" charset="0"/>
                <a:cs typeface="Courier New" panose="02070309020205020404" pitchFamily="49" charset="0"/>
              </a:rPr>
              <a:t>= '&lt;protein </a:t>
            </a:r>
            <a:r>
              <a:rPr lang="en-US" b="1" dirty="0" err="1">
                <a:latin typeface="Courier New" panose="02070309020205020404" pitchFamily="49" charset="0"/>
                <a:cs typeface="Courier New" panose="02070309020205020404" pitchFamily="49" charset="0"/>
              </a:rPr>
              <a:t>acc</a:t>
            </a:r>
            <a:r>
              <a:rPr lang="en-US" b="1" dirty="0">
                <a:latin typeface="Courier New" panose="02070309020205020404" pitchFamily="49" charset="0"/>
                <a:cs typeface="Courier New" panose="02070309020205020404" pitchFamily="49" charset="0"/>
              </a:rPr>
              <a:t>="P60010"&gt;&lt;</a:t>
            </a:r>
            <a:r>
              <a:rPr lang="en-US" b="1" dirty="0" err="1">
                <a:latin typeface="Courier New" panose="02070309020205020404" pitchFamily="49" charset="0"/>
                <a:cs typeface="Courier New" panose="02070309020205020404" pitchFamily="49" charset="0"/>
              </a:rPr>
              <a:t>seq</a:t>
            </a:r>
            <a:r>
              <a:rPr lang="en-US" b="1" dirty="0">
                <a:latin typeface="Courier New" panose="02070309020205020404" pitchFamily="49" charset="0"/>
                <a:cs typeface="Courier New" panose="02070309020205020404" pitchFamily="49" charset="0"/>
              </a:rPr>
              <a:t>&gt;MKYDDEW...&lt;/</a:t>
            </a:r>
            <a:r>
              <a:rPr lang="en-US" b="1" dirty="0" err="1">
                <a:latin typeface="Courier New" panose="02070309020205020404" pitchFamily="49" charset="0"/>
                <a:cs typeface="Courier New" panose="02070309020205020404" pitchFamily="49" charset="0"/>
              </a:rPr>
              <a:t>seq</a:t>
            </a:r>
            <a:r>
              <a:rPr lang="en-US" b="1" dirty="0">
                <a:latin typeface="Courier New" panose="02070309020205020404" pitchFamily="49" charset="0"/>
                <a:cs typeface="Courier New" panose="02070309020205020404" pitchFamily="49" charset="0"/>
              </a:rPr>
              <a:t>&gt;&lt;/protein&gt;'</a:t>
            </a:r>
          </a:p>
          <a:p>
            <a:endParaRPr lang="en-US" b="1" dirty="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xmlDom</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etree.fromstring</a:t>
            </a:r>
            <a:r>
              <a:rPr lang="en-US" b="1" dirty="0" smtClean="0">
                <a:latin typeface="Courier New" panose="02070309020205020404" pitchFamily="49" charset="0"/>
                <a:cs typeface="Courier New" panose="02070309020205020404" pitchFamily="49" charset="0"/>
              </a:rPr>
              <a:t>( xml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r</a:t>
            </a:r>
            <a:r>
              <a:rPr lang="en-US" b="1" dirty="0" smtClean="0">
                <a:latin typeface="Courier New" panose="02070309020205020404" pitchFamily="49" charset="0"/>
                <a:cs typeface="Courier New" panose="02070309020205020404" pitchFamily="49" charset="0"/>
              </a:rPr>
              <a:t>oot = </a:t>
            </a:r>
            <a:r>
              <a:rPr lang="en-US" b="1" dirty="0" err="1" smtClean="0">
                <a:latin typeface="Courier New" panose="02070309020205020404" pitchFamily="49" charset="0"/>
                <a:cs typeface="Courier New" panose="02070309020205020404" pitchFamily="49" charset="0"/>
              </a:rPr>
              <a:t>xmlDom.xpath</a:t>
            </a:r>
            <a:r>
              <a:rPr lang="en-US" b="1" dirty="0" smtClean="0">
                <a:latin typeface="Courier New" panose="02070309020205020404" pitchFamily="49" charset="0"/>
                <a:cs typeface="Courier New" panose="02070309020205020404" pitchFamily="49" charset="0"/>
              </a:rPr>
              <a:t>('/protein')</a:t>
            </a:r>
          </a:p>
          <a:p>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for child in root[0]:</a:t>
            </a:r>
          </a:p>
          <a:p>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print( </a:t>
            </a:r>
            <a:r>
              <a:rPr lang="en-US" b="1" dirty="0" err="1" smtClean="0">
                <a:latin typeface="Courier New" panose="02070309020205020404" pitchFamily="49" charset="0"/>
                <a:cs typeface="Courier New" panose="02070309020205020404" pitchFamily="49" charset="0"/>
              </a:rPr>
              <a:t>child.tag.decode</a:t>
            </a:r>
            <a:r>
              <a:rPr lang="en-US" b="1" dirty="0" smtClean="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print( </a:t>
            </a:r>
            <a:r>
              <a:rPr lang="en-US" b="1" dirty="0" err="1" smtClean="0">
                <a:latin typeface="Courier New" panose="02070309020205020404" pitchFamily="49" charset="0"/>
                <a:cs typeface="Courier New" panose="02070309020205020404" pitchFamily="49" charset="0"/>
              </a:rPr>
              <a:t>child.get</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format").decode() )</a:t>
            </a: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print( </a:t>
            </a:r>
            <a:r>
              <a:rPr lang="en-US" b="1" dirty="0" err="1" smtClean="0">
                <a:latin typeface="Courier New" panose="02070309020205020404" pitchFamily="49" charset="0"/>
                <a:cs typeface="Courier New" panose="02070309020205020404" pitchFamily="49" charset="0"/>
              </a:rPr>
              <a:t>etree.tostring</a:t>
            </a:r>
            <a:r>
              <a:rPr lang="en-US" b="1" dirty="0" smtClean="0">
                <a:latin typeface="Courier New" panose="02070309020205020404" pitchFamily="49" charset="0"/>
                <a:cs typeface="Courier New" panose="02070309020205020404" pitchFamily="49" charset="0"/>
              </a:rPr>
              <a:t>(child).decode()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22" name="TextBox 21"/>
          <p:cNvSpPr txBox="1"/>
          <p:nvPr/>
        </p:nvSpPr>
        <p:spPr>
          <a:xfrm>
            <a:off x="8240749" y="6244241"/>
            <a:ext cx="3711272" cy="369332"/>
          </a:xfrm>
          <a:prstGeom prst="rect">
            <a:avLst/>
          </a:prstGeom>
          <a:noFill/>
        </p:spPr>
        <p:txBody>
          <a:bodyPr wrap="none" rtlCol="0">
            <a:spAutoFit/>
          </a:bodyPr>
          <a:lstStyle/>
          <a:p>
            <a:r>
              <a:rPr lang="en-US" dirty="0" smtClean="0">
                <a:solidFill>
                  <a:schemeClr val="accent1">
                    <a:lumMod val="75000"/>
                  </a:schemeClr>
                </a:solidFill>
              </a:rPr>
              <a:t>See </a:t>
            </a:r>
            <a:r>
              <a:rPr lang="en-US" dirty="0" err="1" smtClean="0">
                <a:solidFill>
                  <a:schemeClr val="accent1">
                    <a:lumMod val="75000"/>
                  </a:schemeClr>
                </a:solidFill>
              </a:rPr>
              <a:t>lxml</a:t>
            </a:r>
            <a:r>
              <a:rPr lang="en-US" dirty="0" smtClean="0">
                <a:solidFill>
                  <a:schemeClr val="accent1">
                    <a:lumMod val="75000"/>
                  </a:schemeClr>
                </a:solidFill>
              </a:rPr>
              <a:t> web site for more options</a:t>
            </a:r>
            <a:endParaRPr lang="en-US" dirty="0">
              <a:solidFill>
                <a:schemeClr val="accent1">
                  <a:lumMod val="75000"/>
                </a:schemeClr>
              </a:solidFill>
            </a:endParaRPr>
          </a:p>
        </p:txBody>
      </p:sp>
      <p:sp>
        <p:nvSpPr>
          <p:cNvPr id="15" name="TextBox 14"/>
          <p:cNvSpPr txBox="1"/>
          <p:nvPr/>
        </p:nvSpPr>
        <p:spPr>
          <a:xfrm>
            <a:off x="97376" y="85700"/>
            <a:ext cx="3681329"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XML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420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7609" y="653380"/>
            <a:ext cx="8481253" cy="400110"/>
          </a:xfrm>
          <a:prstGeom prst="rect">
            <a:avLst/>
          </a:prstGeom>
          <a:noFill/>
        </p:spPr>
        <p:txBody>
          <a:bodyPr wrap="square" rtlCol="0">
            <a:spAutoFit/>
          </a:bodyPr>
          <a:lstStyle/>
          <a:p>
            <a:pPr marL="117475"/>
            <a:r>
              <a:rPr lang="en-US" sz="2000" i="1" dirty="0" err="1">
                <a:solidFill>
                  <a:schemeClr val="accent1">
                    <a:lumMod val="75000"/>
                  </a:schemeClr>
                </a:solidFill>
                <a:latin typeface="Arial" panose="020B0604020202020204" pitchFamily="34" charset="0"/>
                <a:cs typeface="Arial" panose="020B0604020202020204" pitchFamily="34" charset="0"/>
              </a:rPr>
              <a:t>l</a:t>
            </a:r>
            <a:r>
              <a:rPr lang="en-US" sz="2000" i="1" dirty="0" err="1" smtClean="0">
                <a:solidFill>
                  <a:schemeClr val="accent1">
                    <a:lumMod val="75000"/>
                  </a:schemeClr>
                </a:solidFill>
                <a:latin typeface="Arial" panose="020B0604020202020204" pitchFamily="34" charset="0"/>
                <a:cs typeface="Arial" panose="020B0604020202020204" pitchFamily="34" charset="0"/>
              </a:rPr>
              <a:t>xml</a:t>
            </a:r>
            <a:r>
              <a:rPr lang="en-US" sz="2000" i="1" dirty="0" smtClean="0">
                <a:solidFill>
                  <a:schemeClr val="accent1">
                    <a:lumMod val="75000"/>
                  </a:schemeClr>
                </a:solidFill>
                <a:latin typeface="Arial" panose="020B0604020202020204" pitchFamily="34" charset="0"/>
                <a:cs typeface="Arial" panose="020B0604020202020204" pitchFamily="34" charset="0"/>
              </a:rPr>
              <a:t> </a:t>
            </a:r>
            <a:r>
              <a:rPr lang="en-US" sz="2000" i="1" dirty="0" err="1" smtClean="0">
                <a:solidFill>
                  <a:schemeClr val="accent1">
                    <a:lumMod val="75000"/>
                  </a:schemeClr>
                </a:solidFill>
                <a:latin typeface="Arial" panose="020B0604020202020204" pitchFamily="34" charset="0"/>
                <a:cs typeface="Arial" panose="020B0604020202020204" pitchFamily="34" charset="0"/>
              </a:rPr>
              <a:t>Xpath</a:t>
            </a:r>
            <a:r>
              <a:rPr lang="en-US" sz="2000" i="1" dirty="0" smtClean="0">
                <a:solidFill>
                  <a:schemeClr val="accent1">
                    <a:lumMod val="75000"/>
                  </a:schemeClr>
                </a:solidFill>
                <a:latin typeface="Arial" panose="020B0604020202020204" pitchFamily="34" charset="0"/>
                <a:cs typeface="Arial" panose="020B0604020202020204" pitchFamily="34" charset="0"/>
              </a:rPr>
              <a:t> support </a:t>
            </a:r>
            <a:r>
              <a:rPr lang="en-US" sz="2000" dirty="0" smtClean="0">
                <a:solidFill>
                  <a:schemeClr val="accent1">
                    <a:lumMod val="75000"/>
                  </a:schemeClr>
                </a:solidFill>
                <a:latin typeface="Arial" panose="020B0604020202020204" pitchFamily="34" charset="0"/>
                <a:cs typeface="Arial" panose="020B0604020202020204" pitchFamily="34" charset="0"/>
              </a:rPr>
              <a:t>(</a:t>
            </a:r>
            <a:r>
              <a:rPr lang="en-US" sz="2000" i="1" dirty="0" smtClean="0">
                <a:solidFill>
                  <a:schemeClr val="accent1">
                    <a:lumMod val="75000"/>
                  </a:schemeClr>
                </a:solidFill>
                <a:latin typeface="Arial" panose="020B0604020202020204" pitchFamily="34" charset="0"/>
                <a:cs typeface="Arial" panose="020B0604020202020204" pitchFamily="34" charset="0"/>
                <a:hlinkClick r:id="rId3"/>
              </a:rPr>
              <a:t>https</a:t>
            </a:r>
            <a:r>
              <a:rPr lang="en-US" sz="2000" i="1" dirty="0">
                <a:solidFill>
                  <a:schemeClr val="accent1">
                    <a:lumMod val="75000"/>
                  </a:schemeClr>
                </a:solidFill>
                <a:latin typeface="Arial" panose="020B0604020202020204" pitchFamily="34" charset="0"/>
                <a:cs typeface="Arial" panose="020B0604020202020204" pitchFamily="34" charset="0"/>
                <a:hlinkClick r:id="rId3"/>
              </a:rPr>
              <a:t>://</a:t>
            </a:r>
            <a:r>
              <a:rPr lang="en-US" sz="2000" i="1" dirty="0" smtClean="0">
                <a:solidFill>
                  <a:schemeClr val="accent1">
                    <a:lumMod val="75000"/>
                  </a:schemeClr>
                </a:solidFill>
                <a:latin typeface="Arial" panose="020B0604020202020204" pitchFamily="34" charset="0"/>
                <a:cs typeface="Arial" panose="020B0604020202020204" pitchFamily="34" charset="0"/>
                <a:hlinkClick r:id="rId3"/>
              </a:rPr>
              <a:t>lxml.de/</a:t>
            </a:r>
            <a:r>
              <a:rPr lang="en-US" sz="2000" i="1" dirty="0" smtClean="0">
                <a:solidFill>
                  <a:schemeClr val="accent1">
                    <a:lumMod val="75000"/>
                  </a:schemeClr>
                </a:solidFill>
                <a:latin typeface="Arial" panose="020B0604020202020204" pitchFamily="34" charset="0"/>
                <a:cs typeface="Arial" panose="020B0604020202020204" pitchFamily="34" charset="0"/>
              </a:rPr>
              <a:t>xpathxslt.html</a:t>
            </a:r>
            <a:r>
              <a:rPr lang="en-US" sz="2000" dirty="0" smtClean="0">
                <a:solidFill>
                  <a:schemeClr val="accent1">
                    <a:lumMod val="75000"/>
                  </a:schemeClr>
                </a:solidFill>
                <a:latin typeface="Arial" panose="020B0604020202020204" pitchFamily="34" charset="0"/>
                <a:cs typeface="Arial" panose="020B0604020202020204" pitchFamily="34" charset="0"/>
              </a:rPr>
              <a:t>)</a:t>
            </a:r>
          </a:p>
        </p:txBody>
      </p:sp>
      <p:sp>
        <p:nvSpPr>
          <p:cNvPr id="7" name="Rectangle 6"/>
          <p:cNvSpPr/>
          <p:nvPr/>
        </p:nvSpPr>
        <p:spPr>
          <a:xfrm>
            <a:off x="512955" y="3055433"/>
            <a:ext cx="10850137" cy="680225"/>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950260" y="6003941"/>
            <a:ext cx="6041019" cy="646331"/>
          </a:xfrm>
          <a:prstGeom prst="rect">
            <a:avLst/>
          </a:prstGeom>
          <a:noFill/>
        </p:spPr>
        <p:txBody>
          <a:bodyPr wrap="square" rtlCol="0">
            <a:spAutoFit/>
          </a:bodyPr>
          <a:lstStyle/>
          <a:p>
            <a:r>
              <a:rPr lang="en-US" dirty="0">
                <a:solidFill>
                  <a:schemeClr val="accent1">
                    <a:lumMod val="75000"/>
                  </a:schemeClr>
                </a:solidFill>
              </a:rPr>
              <a:t>See </a:t>
            </a:r>
            <a:r>
              <a:rPr lang="en-US" i="1" dirty="0">
                <a:solidFill>
                  <a:schemeClr val="accent1">
                    <a:lumMod val="75000"/>
                  </a:schemeClr>
                </a:solidFill>
              </a:rPr>
              <a:t>https://</a:t>
            </a:r>
            <a:r>
              <a:rPr lang="en-US" i="1" dirty="0" smtClean="0">
                <a:solidFill>
                  <a:schemeClr val="accent1">
                    <a:lumMod val="75000"/>
                  </a:schemeClr>
                </a:solidFill>
              </a:rPr>
              <a:t>en.wikipedia.org/wiki/XPath</a:t>
            </a:r>
            <a:r>
              <a:rPr lang="en-US" dirty="0">
                <a:solidFill>
                  <a:schemeClr val="accent1">
                    <a:lumMod val="75000"/>
                  </a:schemeClr>
                </a:solidFill>
              </a:rPr>
              <a:t> </a:t>
            </a:r>
            <a:r>
              <a:rPr lang="en-US" dirty="0" smtClean="0">
                <a:solidFill>
                  <a:schemeClr val="accent1">
                    <a:lumMod val="75000"/>
                  </a:schemeClr>
                </a:solidFill>
              </a:rPr>
              <a:t>and </a:t>
            </a:r>
            <a:endParaRPr lang="en-US" dirty="0">
              <a:solidFill>
                <a:schemeClr val="accent1">
                  <a:lumMod val="75000"/>
                </a:schemeClr>
              </a:solidFill>
            </a:endParaRPr>
          </a:p>
          <a:p>
            <a:pPr marL="457200"/>
            <a:r>
              <a:rPr lang="en-US" i="1" dirty="0" smtClean="0">
                <a:solidFill>
                  <a:schemeClr val="accent1">
                    <a:lumMod val="75000"/>
                  </a:schemeClr>
                </a:solidFill>
              </a:rPr>
              <a:t>https</a:t>
            </a:r>
            <a:r>
              <a:rPr lang="en-US" i="1" dirty="0">
                <a:solidFill>
                  <a:schemeClr val="accent1">
                    <a:lumMod val="75000"/>
                  </a:schemeClr>
                </a:solidFill>
              </a:rPr>
              <a:t>://</a:t>
            </a:r>
            <a:r>
              <a:rPr lang="en-US" i="1" dirty="0" smtClean="0">
                <a:solidFill>
                  <a:schemeClr val="accent1">
                    <a:lumMod val="75000"/>
                  </a:schemeClr>
                </a:solidFill>
              </a:rPr>
              <a:t>www.w3.org/TR/xpath-10</a:t>
            </a:r>
            <a:r>
              <a:rPr lang="en-US" dirty="0" smtClean="0">
                <a:solidFill>
                  <a:schemeClr val="accent1">
                    <a:lumMod val="75000"/>
                  </a:schemeClr>
                </a:solidFill>
              </a:rPr>
              <a:t> for more details</a:t>
            </a:r>
            <a:endParaRPr lang="en-US" dirty="0">
              <a:solidFill>
                <a:schemeClr val="accent1">
                  <a:lumMod val="75000"/>
                </a:schemeClr>
              </a:solidFill>
            </a:endParaRPr>
          </a:p>
        </p:txBody>
      </p:sp>
      <p:sp>
        <p:nvSpPr>
          <p:cNvPr id="16" name="Rectangle 15"/>
          <p:cNvSpPr/>
          <p:nvPr/>
        </p:nvSpPr>
        <p:spPr>
          <a:xfrm>
            <a:off x="512955" y="3868214"/>
            <a:ext cx="10850137"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23933" y="3074251"/>
            <a:ext cx="4939159" cy="646331"/>
          </a:xfrm>
          <a:prstGeom prst="rect">
            <a:avLst/>
          </a:prstGeom>
          <a:noFill/>
        </p:spPr>
        <p:txBody>
          <a:bodyPr wrap="square" rtlCol="0">
            <a:spAutoFit/>
          </a:bodyPr>
          <a:lstStyle/>
          <a:p>
            <a:r>
              <a:rPr lang="en-US" dirty="0" smtClean="0">
                <a:solidFill>
                  <a:schemeClr val="accent6">
                    <a:lumMod val="75000"/>
                  </a:schemeClr>
                </a:solidFill>
              </a:rPr>
              <a:t>Get the text of  ‘</a:t>
            </a:r>
            <a:r>
              <a:rPr lang="en-US" dirty="0" err="1" smtClean="0">
                <a:solidFill>
                  <a:schemeClr val="accent6">
                    <a:lumMod val="75000"/>
                  </a:schemeClr>
                </a:solidFill>
              </a:rPr>
              <a:t>seq</a:t>
            </a:r>
            <a:r>
              <a:rPr lang="en-US" dirty="0" smtClean="0">
                <a:solidFill>
                  <a:schemeClr val="accent6">
                    <a:lumMod val="75000"/>
                  </a:schemeClr>
                </a:solidFill>
              </a:rPr>
              <a:t>’ elements that are children of the top-level ‘protein’ element</a:t>
            </a:r>
            <a:endParaRPr lang="en-US" dirty="0">
              <a:solidFill>
                <a:schemeClr val="accent6">
                  <a:lumMod val="75000"/>
                </a:schemeClr>
              </a:solidFill>
            </a:endParaRPr>
          </a:p>
        </p:txBody>
      </p:sp>
      <p:sp>
        <p:nvSpPr>
          <p:cNvPr id="15" name="TextBox 14"/>
          <p:cNvSpPr txBox="1"/>
          <p:nvPr/>
        </p:nvSpPr>
        <p:spPr>
          <a:xfrm>
            <a:off x="7717473" y="3866872"/>
            <a:ext cx="3634456" cy="369332"/>
          </a:xfrm>
          <a:prstGeom prst="rect">
            <a:avLst/>
          </a:prstGeom>
          <a:noFill/>
        </p:spPr>
        <p:txBody>
          <a:bodyPr wrap="none" rtlCol="0">
            <a:spAutoFit/>
          </a:bodyPr>
          <a:lstStyle/>
          <a:p>
            <a:r>
              <a:rPr lang="en-US" dirty="0" smtClean="0">
                <a:solidFill>
                  <a:schemeClr val="accent6">
                    <a:lumMod val="75000"/>
                  </a:schemeClr>
                </a:solidFill>
              </a:rPr>
              <a:t>Get the text of  ANY ‘</a:t>
            </a:r>
            <a:r>
              <a:rPr lang="en-US" dirty="0" err="1" smtClean="0">
                <a:solidFill>
                  <a:schemeClr val="accent6">
                    <a:lumMod val="75000"/>
                  </a:schemeClr>
                </a:solidFill>
              </a:rPr>
              <a:t>seq</a:t>
            </a:r>
            <a:r>
              <a:rPr lang="en-US" dirty="0" smtClean="0">
                <a:solidFill>
                  <a:schemeClr val="accent6">
                    <a:lumMod val="75000"/>
                  </a:schemeClr>
                </a:solidFill>
              </a:rPr>
              <a:t>’ element</a:t>
            </a:r>
            <a:endParaRPr lang="en-US" dirty="0">
              <a:solidFill>
                <a:schemeClr val="accent6">
                  <a:lumMod val="75000"/>
                </a:schemeClr>
              </a:solidFill>
            </a:endParaRPr>
          </a:p>
        </p:txBody>
      </p:sp>
      <p:sp>
        <p:nvSpPr>
          <p:cNvPr id="11" name="Rectangle 10"/>
          <p:cNvSpPr/>
          <p:nvPr/>
        </p:nvSpPr>
        <p:spPr>
          <a:xfrm>
            <a:off x="512954" y="4368761"/>
            <a:ext cx="10850137" cy="1017278"/>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5191" y="5510503"/>
            <a:ext cx="10850137" cy="418865"/>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94638" y="5532807"/>
            <a:ext cx="4890539" cy="369332"/>
          </a:xfrm>
          <a:prstGeom prst="rect">
            <a:avLst/>
          </a:prstGeom>
          <a:noFill/>
        </p:spPr>
        <p:txBody>
          <a:bodyPr wrap="square" rtlCol="0">
            <a:spAutoFit/>
          </a:bodyPr>
          <a:lstStyle/>
          <a:p>
            <a:r>
              <a:rPr lang="en-US" dirty="0" smtClean="0">
                <a:solidFill>
                  <a:schemeClr val="accent6">
                    <a:lumMod val="75000"/>
                  </a:schemeClr>
                </a:solidFill>
              </a:rPr>
              <a:t>Get the text of the current element</a:t>
            </a:r>
            <a:endParaRPr lang="en-US" dirty="0">
              <a:solidFill>
                <a:schemeClr val="accent6">
                  <a:lumMod val="75000"/>
                </a:schemeClr>
              </a:solidFill>
            </a:endParaRPr>
          </a:p>
        </p:txBody>
      </p:sp>
      <p:sp>
        <p:nvSpPr>
          <p:cNvPr id="6" name="TextBox 5"/>
          <p:cNvSpPr txBox="1"/>
          <p:nvPr/>
        </p:nvSpPr>
        <p:spPr>
          <a:xfrm>
            <a:off x="512955" y="1405053"/>
            <a:ext cx="8594019"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lxml</a:t>
            </a:r>
            <a:r>
              <a:rPr lang="en-US" b="1" dirty="0">
                <a:latin typeface="Courier New" panose="02070309020205020404" pitchFamily="49" charset="0"/>
                <a:cs typeface="Courier New" panose="02070309020205020404" pitchFamily="49" charset="0"/>
              </a:rPr>
              <a:t> import </a:t>
            </a:r>
            <a:r>
              <a:rPr lang="en-US" b="1" dirty="0" err="1">
                <a:latin typeface="Courier New" panose="02070309020205020404" pitchFamily="49" charset="0"/>
                <a:cs typeface="Courier New" panose="02070309020205020404" pitchFamily="49" charset="0"/>
              </a:rPr>
              <a:t>etree</a:t>
            </a:r>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xml </a:t>
            </a:r>
            <a:r>
              <a:rPr lang="en-US" b="1" dirty="0">
                <a:latin typeface="Courier New" panose="02070309020205020404" pitchFamily="49" charset="0"/>
                <a:cs typeface="Courier New" panose="02070309020205020404" pitchFamily="49" charset="0"/>
              </a:rPr>
              <a:t>= '&lt;protein </a:t>
            </a:r>
            <a:r>
              <a:rPr lang="en-US" b="1" dirty="0" err="1">
                <a:latin typeface="Courier New" panose="02070309020205020404" pitchFamily="49" charset="0"/>
                <a:cs typeface="Courier New" panose="02070309020205020404" pitchFamily="49" charset="0"/>
              </a:rPr>
              <a:t>acc</a:t>
            </a:r>
            <a:r>
              <a:rPr lang="en-US" b="1" dirty="0">
                <a:latin typeface="Courier New" panose="02070309020205020404" pitchFamily="49" charset="0"/>
                <a:cs typeface="Courier New" panose="02070309020205020404" pitchFamily="49" charset="0"/>
              </a:rPr>
              <a:t>="P60010"&gt;&lt;</a:t>
            </a:r>
            <a:r>
              <a:rPr lang="en-US" b="1" dirty="0" err="1">
                <a:latin typeface="Courier New" panose="02070309020205020404" pitchFamily="49" charset="0"/>
                <a:cs typeface="Courier New" panose="02070309020205020404" pitchFamily="49" charset="0"/>
              </a:rPr>
              <a:t>seq</a:t>
            </a:r>
            <a:r>
              <a:rPr lang="en-US" b="1" dirty="0">
                <a:latin typeface="Courier New" panose="02070309020205020404" pitchFamily="49" charset="0"/>
                <a:cs typeface="Courier New" panose="02070309020205020404" pitchFamily="49" charset="0"/>
              </a:rPr>
              <a:t>&gt;MKYDDEW...&lt;/</a:t>
            </a:r>
            <a:r>
              <a:rPr lang="en-US" b="1" dirty="0" err="1">
                <a:latin typeface="Courier New" panose="02070309020205020404" pitchFamily="49" charset="0"/>
                <a:cs typeface="Courier New" panose="02070309020205020404" pitchFamily="49" charset="0"/>
              </a:rPr>
              <a:t>seq</a:t>
            </a:r>
            <a:r>
              <a:rPr lang="en-US" b="1" dirty="0">
                <a:latin typeface="Courier New" panose="02070309020205020404" pitchFamily="49" charset="0"/>
                <a:cs typeface="Courier New" panose="02070309020205020404" pitchFamily="49" charset="0"/>
              </a:rPr>
              <a:t>&gt;&lt;/protein&gt;'</a:t>
            </a:r>
          </a:p>
          <a:p>
            <a:endParaRPr lang="en-US" b="1" dirty="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xmlDom</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etree.fromstring</a:t>
            </a:r>
            <a:r>
              <a:rPr lang="en-US" b="1" dirty="0" smtClean="0">
                <a:latin typeface="Courier New" panose="02070309020205020404" pitchFamily="49" charset="0"/>
                <a:cs typeface="Courier New" panose="02070309020205020404" pitchFamily="49" charset="0"/>
              </a:rPr>
              <a:t>( xml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t</a:t>
            </a:r>
            <a:r>
              <a:rPr lang="en-US" b="1" dirty="0" smtClean="0">
                <a:latin typeface="Courier New" panose="02070309020205020404" pitchFamily="49" charset="0"/>
                <a:cs typeface="Courier New" panose="02070309020205020404" pitchFamily="49" charset="0"/>
              </a:rPr>
              <a:t>1 = </a:t>
            </a:r>
            <a:r>
              <a:rPr lang="en-US" b="1" dirty="0" err="1" smtClean="0">
                <a:latin typeface="Courier New" panose="02070309020205020404" pitchFamily="49" charset="0"/>
                <a:cs typeface="Courier New" panose="02070309020205020404" pitchFamily="49" charset="0"/>
              </a:rPr>
              <a:t>xmlDom.xpath</a:t>
            </a:r>
            <a:r>
              <a:rPr lang="en-US" b="1" dirty="0" smtClean="0">
                <a:latin typeface="Courier New" panose="02070309020205020404" pitchFamily="49" charset="0"/>
                <a:cs typeface="Courier New" panose="02070309020205020404" pitchFamily="49" charset="0"/>
              </a:rPr>
              <a:t>('/protein/</a:t>
            </a:r>
            <a:r>
              <a:rPr lang="en-US" b="1" dirty="0" err="1" smtClean="0">
                <a:latin typeface="Courier New" panose="02070309020205020404" pitchFamily="49" charset="0"/>
                <a:cs typeface="Courier New" panose="02070309020205020404" pitchFamily="49" charset="0"/>
              </a:rPr>
              <a:t>seq</a:t>
            </a:r>
            <a:r>
              <a:rPr lang="en-US" b="1" dirty="0" smtClean="0">
                <a:latin typeface="Courier New" panose="02070309020205020404" pitchFamily="49" charset="0"/>
                <a:cs typeface="Courier New" panose="02070309020205020404" pitchFamily="49" charset="0"/>
              </a:rPr>
              <a:t>/text()')</a:t>
            </a:r>
          </a:p>
          <a:p>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t</a:t>
            </a:r>
            <a:r>
              <a:rPr lang="en-US" b="1" dirty="0" smtClean="0">
                <a:latin typeface="Courier New" panose="02070309020205020404" pitchFamily="49" charset="0"/>
                <a:cs typeface="Courier New" panose="02070309020205020404" pitchFamily="49" charset="0"/>
              </a:rPr>
              <a:t>2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xmlDom.xpath</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seq</a:t>
            </a:r>
            <a:r>
              <a:rPr lang="en-US" b="1" dirty="0" smtClean="0">
                <a:latin typeface="Courier New" panose="02070309020205020404" pitchFamily="49" charset="0"/>
                <a:cs typeface="Courier New" panose="02070309020205020404" pitchFamily="49" charset="0"/>
              </a:rPr>
              <a:t>/text()')</a:t>
            </a:r>
            <a:endParaRPr lang="en-US" b="1" dirty="0">
              <a:latin typeface="Courier New" panose="02070309020205020404" pitchFamily="49" charset="0"/>
              <a:cs typeface="Courier New" panose="02070309020205020404" pitchFamily="49" charset="0"/>
            </a:endParaRP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e3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xmlDom.xpath</a:t>
            </a:r>
            <a:r>
              <a:rPr lang="en-US" b="1" dirty="0" smtClean="0">
                <a:latin typeface="Courier New" panose="02070309020205020404" pitchFamily="49" charset="0"/>
                <a:cs typeface="Courier New" panose="02070309020205020404" pitchFamily="49" charset="0"/>
              </a:rPr>
              <a:t>('//protein[@</a:t>
            </a:r>
            <a:r>
              <a:rPr lang="en-US" b="1" dirty="0" err="1" smtClean="0">
                <a:latin typeface="Courier New" panose="02070309020205020404" pitchFamily="49" charset="0"/>
                <a:cs typeface="Courier New" panose="02070309020205020404" pitchFamily="49" charset="0"/>
              </a:rPr>
              <a:t>acc</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P60010</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seq</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p>
          <a:p>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e</a:t>
            </a:r>
            <a:r>
              <a:rPr lang="en-US" b="1" dirty="0" smtClean="0">
                <a:latin typeface="Courier New" panose="02070309020205020404" pitchFamily="49" charset="0"/>
                <a:cs typeface="Courier New" panose="02070309020205020404" pitchFamily="49" charset="0"/>
              </a:rPr>
              <a:t>4 = e3[0].</a:t>
            </a:r>
            <a:r>
              <a:rPr lang="en-US" b="1" dirty="0" err="1" smtClean="0">
                <a:latin typeface="Courier New" panose="02070309020205020404" pitchFamily="49" charset="0"/>
                <a:cs typeface="Courier New" panose="02070309020205020404" pitchFamily="49" charset="0"/>
              </a:rPr>
              <a:t>xpath</a:t>
            </a:r>
            <a:r>
              <a:rPr lang="en-US" b="1" dirty="0" smtClean="0">
                <a:latin typeface="Courier New" panose="02070309020205020404" pitchFamily="49" charset="0"/>
                <a:cs typeface="Courier New" panose="02070309020205020404" pitchFamily="49" charset="0"/>
              </a:rPr>
              <a:t>(‘./text()’)</a:t>
            </a:r>
            <a:endParaRPr lang="en-US" b="1" dirty="0">
              <a:latin typeface="Courier New" panose="02070309020205020404" pitchFamily="49" charset="0"/>
              <a:cs typeface="Courier New" panose="02070309020205020404" pitchFamily="49" charset="0"/>
            </a:endParaRPr>
          </a:p>
        </p:txBody>
      </p:sp>
      <p:sp>
        <p:nvSpPr>
          <p:cNvPr id="12" name="TextBox 11"/>
          <p:cNvSpPr txBox="1"/>
          <p:nvPr/>
        </p:nvSpPr>
        <p:spPr>
          <a:xfrm>
            <a:off x="6461390" y="4704821"/>
            <a:ext cx="4890539" cy="646331"/>
          </a:xfrm>
          <a:prstGeom prst="rect">
            <a:avLst/>
          </a:prstGeom>
          <a:noFill/>
        </p:spPr>
        <p:txBody>
          <a:bodyPr wrap="square" rtlCol="0">
            <a:spAutoFit/>
          </a:bodyPr>
          <a:lstStyle/>
          <a:p>
            <a:r>
              <a:rPr lang="en-US" dirty="0" smtClean="0">
                <a:solidFill>
                  <a:schemeClr val="accent6">
                    <a:lumMod val="75000"/>
                  </a:schemeClr>
                </a:solidFill>
              </a:rPr>
              <a:t>Get ‘</a:t>
            </a:r>
            <a:r>
              <a:rPr lang="en-US" dirty="0" err="1" smtClean="0">
                <a:solidFill>
                  <a:schemeClr val="accent6">
                    <a:lumMod val="75000"/>
                  </a:schemeClr>
                </a:solidFill>
              </a:rPr>
              <a:t>seq</a:t>
            </a:r>
            <a:r>
              <a:rPr lang="en-US" dirty="0" smtClean="0">
                <a:solidFill>
                  <a:schemeClr val="accent6">
                    <a:lumMod val="75000"/>
                  </a:schemeClr>
                </a:solidFill>
              </a:rPr>
              <a:t>’ element</a:t>
            </a:r>
            <a:r>
              <a:rPr lang="en-US" dirty="0" smtClean="0">
                <a:solidFill>
                  <a:srgbClr val="FF0000"/>
                </a:solidFill>
              </a:rPr>
              <a:t>s</a:t>
            </a:r>
            <a:r>
              <a:rPr lang="en-US" dirty="0" smtClean="0">
                <a:solidFill>
                  <a:schemeClr val="accent6">
                    <a:lumMod val="75000"/>
                  </a:schemeClr>
                </a:solidFill>
              </a:rPr>
              <a:t> that are children of ‘protein’ element with ‘</a:t>
            </a:r>
            <a:r>
              <a:rPr lang="en-US" dirty="0" err="1" smtClean="0">
                <a:solidFill>
                  <a:schemeClr val="accent6">
                    <a:lumMod val="75000"/>
                  </a:schemeClr>
                </a:solidFill>
              </a:rPr>
              <a:t>acc</a:t>
            </a:r>
            <a:r>
              <a:rPr lang="en-US" dirty="0" smtClean="0">
                <a:solidFill>
                  <a:schemeClr val="accent6">
                    <a:lumMod val="75000"/>
                  </a:schemeClr>
                </a:solidFill>
              </a:rPr>
              <a:t>’ attribute equals to ’P60010’</a:t>
            </a:r>
            <a:endParaRPr lang="en-US" dirty="0">
              <a:solidFill>
                <a:schemeClr val="accent6">
                  <a:lumMod val="75000"/>
                </a:schemeClr>
              </a:solidFill>
            </a:endParaRPr>
          </a:p>
        </p:txBody>
      </p:sp>
      <p:sp>
        <p:nvSpPr>
          <p:cNvPr id="2" name="TextBox 1"/>
          <p:cNvSpPr txBox="1"/>
          <p:nvPr/>
        </p:nvSpPr>
        <p:spPr>
          <a:xfrm>
            <a:off x="8048847" y="4550735"/>
            <a:ext cx="750526" cy="307777"/>
          </a:xfrm>
          <a:prstGeom prst="rect">
            <a:avLst/>
          </a:prstGeom>
          <a:noFill/>
        </p:spPr>
        <p:txBody>
          <a:bodyPr wrap="none" rtlCol="0">
            <a:spAutoFit/>
          </a:bodyPr>
          <a:lstStyle/>
          <a:p>
            <a:r>
              <a:rPr lang="en-US" sz="1400" b="1" dirty="0" smtClean="0">
                <a:solidFill>
                  <a:srgbClr val="FF0000"/>
                </a:solidFill>
              </a:rPr>
              <a:t>LIST!!!</a:t>
            </a:r>
            <a:endParaRPr lang="en-US" sz="1400" b="1" dirty="0">
              <a:solidFill>
                <a:srgbClr val="FF0000"/>
              </a:solidFill>
            </a:endParaRPr>
          </a:p>
        </p:txBody>
      </p:sp>
      <p:sp>
        <p:nvSpPr>
          <p:cNvPr id="17" name="TextBox 16"/>
          <p:cNvSpPr txBox="1"/>
          <p:nvPr/>
        </p:nvSpPr>
        <p:spPr>
          <a:xfrm>
            <a:off x="97376" y="85700"/>
            <a:ext cx="3681329"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XML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9274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7609" y="653380"/>
            <a:ext cx="8481253" cy="400110"/>
          </a:xfrm>
          <a:prstGeom prst="rect">
            <a:avLst/>
          </a:prstGeom>
          <a:noFill/>
        </p:spPr>
        <p:txBody>
          <a:bodyPr wrap="square" rtlCol="0">
            <a:spAutoFit/>
          </a:bodyPr>
          <a:lstStyle/>
          <a:p>
            <a:pPr marL="117475"/>
            <a:r>
              <a:rPr lang="en-US" sz="2000" i="1" dirty="0" err="1">
                <a:solidFill>
                  <a:schemeClr val="accent1">
                    <a:lumMod val="75000"/>
                  </a:schemeClr>
                </a:solidFill>
                <a:latin typeface="Arial" panose="020B0604020202020204" pitchFamily="34" charset="0"/>
                <a:cs typeface="Arial" panose="020B0604020202020204" pitchFamily="34" charset="0"/>
              </a:rPr>
              <a:t>l</a:t>
            </a:r>
            <a:r>
              <a:rPr lang="en-US" sz="2000" i="1" dirty="0" err="1" smtClean="0">
                <a:solidFill>
                  <a:schemeClr val="accent1">
                    <a:lumMod val="75000"/>
                  </a:schemeClr>
                </a:solidFill>
                <a:latin typeface="Arial" panose="020B0604020202020204" pitchFamily="34" charset="0"/>
                <a:cs typeface="Arial" panose="020B0604020202020204" pitchFamily="34" charset="0"/>
              </a:rPr>
              <a:t>xml</a:t>
            </a:r>
            <a:r>
              <a:rPr lang="en-US" sz="2000" i="1" dirty="0" smtClean="0">
                <a:solidFill>
                  <a:schemeClr val="accent1">
                    <a:lumMod val="75000"/>
                  </a:schemeClr>
                </a:solidFill>
                <a:latin typeface="Arial" panose="020B0604020202020204" pitchFamily="34" charset="0"/>
                <a:cs typeface="Arial" panose="020B0604020202020204" pitchFamily="34" charset="0"/>
              </a:rPr>
              <a:t> </a:t>
            </a:r>
            <a:r>
              <a:rPr lang="en-US" sz="2000" i="1" dirty="0" err="1" smtClean="0">
                <a:solidFill>
                  <a:schemeClr val="accent1">
                    <a:lumMod val="75000"/>
                  </a:schemeClr>
                </a:solidFill>
                <a:latin typeface="Arial" panose="020B0604020202020204" pitchFamily="34" charset="0"/>
                <a:cs typeface="Arial" panose="020B0604020202020204" pitchFamily="34" charset="0"/>
              </a:rPr>
              <a:t>Xpath</a:t>
            </a:r>
            <a:r>
              <a:rPr lang="en-US" sz="2000" i="1" dirty="0" smtClean="0">
                <a:solidFill>
                  <a:schemeClr val="accent1">
                    <a:lumMod val="75000"/>
                  </a:schemeClr>
                </a:solidFill>
                <a:latin typeface="Arial" panose="020B0604020202020204" pitchFamily="34" charset="0"/>
                <a:cs typeface="Arial" panose="020B0604020202020204" pitchFamily="34" charset="0"/>
              </a:rPr>
              <a:t> namespace support </a:t>
            </a:r>
            <a:r>
              <a:rPr lang="en-US" sz="2000" dirty="0" smtClean="0">
                <a:solidFill>
                  <a:schemeClr val="accent1">
                    <a:lumMod val="75000"/>
                  </a:schemeClr>
                </a:solidFill>
                <a:latin typeface="Arial" panose="020B0604020202020204" pitchFamily="34" charset="0"/>
                <a:cs typeface="Arial" panose="020B0604020202020204" pitchFamily="34" charset="0"/>
              </a:rPr>
              <a:t>(</a:t>
            </a:r>
            <a:r>
              <a:rPr lang="en-US" sz="2000" i="1" dirty="0" smtClean="0">
                <a:solidFill>
                  <a:schemeClr val="accent1">
                    <a:lumMod val="75000"/>
                  </a:schemeClr>
                </a:solidFill>
                <a:latin typeface="Arial" panose="020B0604020202020204" pitchFamily="34" charset="0"/>
                <a:cs typeface="Arial" panose="020B0604020202020204" pitchFamily="34" charset="0"/>
                <a:hlinkClick r:id="rId3"/>
              </a:rPr>
              <a:t>https</a:t>
            </a:r>
            <a:r>
              <a:rPr lang="en-US" sz="2000" i="1" dirty="0">
                <a:solidFill>
                  <a:schemeClr val="accent1">
                    <a:lumMod val="75000"/>
                  </a:schemeClr>
                </a:solidFill>
                <a:latin typeface="Arial" panose="020B0604020202020204" pitchFamily="34" charset="0"/>
                <a:cs typeface="Arial" panose="020B0604020202020204" pitchFamily="34" charset="0"/>
                <a:hlinkClick r:id="rId3"/>
              </a:rPr>
              <a:t>://</a:t>
            </a:r>
            <a:r>
              <a:rPr lang="en-US" sz="2000" i="1" dirty="0" smtClean="0">
                <a:solidFill>
                  <a:schemeClr val="accent1">
                    <a:lumMod val="75000"/>
                  </a:schemeClr>
                </a:solidFill>
                <a:latin typeface="Arial" panose="020B0604020202020204" pitchFamily="34" charset="0"/>
                <a:cs typeface="Arial" panose="020B0604020202020204" pitchFamily="34" charset="0"/>
                <a:hlinkClick r:id="rId3"/>
              </a:rPr>
              <a:t>lxml.de/</a:t>
            </a:r>
            <a:r>
              <a:rPr lang="en-US" sz="2000" i="1" dirty="0" smtClean="0">
                <a:solidFill>
                  <a:schemeClr val="accent1">
                    <a:lumMod val="75000"/>
                  </a:schemeClr>
                </a:solidFill>
                <a:latin typeface="Arial" panose="020B0604020202020204" pitchFamily="34" charset="0"/>
                <a:cs typeface="Arial" panose="020B0604020202020204" pitchFamily="34" charset="0"/>
              </a:rPr>
              <a:t>xpathxslt.html</a:t>
            </a:r>
            <a:r>
              <a:rPr lang="en-US" sz="2000" dirty="0" smtClean="0">
                <a:solidFill>
                  <a:schemeClr val="accent1">
                    <a:lumMod val="75000"/>
                  </a:schemeClr>
                </a:solidFill>
                <a:latin typeface="Arial" panose="020B0604020202020204" pitchFamily="34" charset="0"/>
                <a:cs typeface="Arial" panose="020B0604020202020204" pitchFamily="34" charset="0"/>
              </a:rPr>
              <a:t>)</a:t>
            </a:r>
          </a:p>
        </p:txBody>
      </p:sp>
      <p:sp>
        <p:nvSpPr>
          <p:cNvPr id="7" name="Rectangle 6"/>
          <p:cNvSpPr/>
          <p:nvPr/>
        </p:nvSpPr>
        <p:spPr>
          <a:xfrm>
            <a:off x="512955" y="4438184"/>
            <a:ext cx="10850137" cy="367990"/>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2955" y="4991092"/>
            <a:ext cx="10850137" cy="1189141"/>
          </a:xfrm>
          <a:prstGeom prst="rect">
            <a:avLst/>
          </a:prstGeom>
          <a:solidFill>
            <a:srgbClr val="548235">
              <a:alpha val="20000"/>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04512" y="4445850"/>
            <a:ext cx="4185761" cy="369332"/>
          </a:xfrm>
          <a:prstGeom prst="rect">
            <a:avLst/>
          </a:prstGeom>
          <a:noFill/>
        </p:spPr>
        <p:txBody>
          <a:bodyPr wrap="none" rtlCol="0">
            <a:spAutoFit/>
          </a:bodyPr>
          <a:lstStyle/>
          <a:p>
            <a:r>
              <a:rPr lang="en-US" dirty="0" smtClean="0">
                <a:solidFill>
                  <a:schemeClr val="accent6">
                    <a:lumMod val="75000"/>
                  </a:schemeClr>
                </a:solidFill>
              </a:rPr>
              <a:t>Get qualified (i.e. with namespace) tag </a:t>
            </a:r>
            <a:endParaRPr lang="en-US" dirty="0">
              <a:solidFill>
                <a:schemeClr val="accent6">
                  <a:lumMod val="75000"/>
                </a:schemeClr>
              </a:solidFill>
            </a:endParaRPr>
          </a:p>
        </p:txBody>
      </p:sp>
      <p:sp>
        <p:nvSpPr>
          <p:cNvPr id="15" name="TextBox 14"/>
          <p:cNvSpPr txBox="1"/>
          <p:nvPr/>
        </p:nvSpPr>
        <p:spPr>
          <a:xfrm>
            <a:off x="7728637" y="5000649"/>
            <a:ext cx="3634456" cy="646331"/>
          </a:xfrm>
          <a:prstGeom prst="rect">
            <a:avLst/>
          </a:prstGeom>
          <a:noFill/>
        </p:spPr>
        <p:txBody>
          <a:bodyPr wrap="square" rtlCol="0">
            <a:spAutoFit/>
          </a:bodyPr>
          <a:lstStyle/>
          <a:p>
            <a:r>
              <a:rPr lang="en-US" dirty="0" smtClean="0">
                <a:solidFill>
                  <a:schemeClr val="accent6">
                    <a:lumMod val="75000"/>
                  </a:schemeClr>
                </a:solidFill>
              </a:rPr>
              <a:t>Split qualified tag into namespace  and local name</a:t>
            </a:r>
            <a:endParaRPr lang="en-US" dirty="0">
              <a:solidFill>
                <a:schemeClr val="accent6">
                  <a:lumMod val="75000"/>
                </a:schemeClr>
              </a:solidFill>
            </a:endParaRPr>
          </a:p>
        </p:txBody>
      </p:sp>
      <p:sp>
        <p:nvSpPr>
          <p:cNvPr id="6" name="TextBox 5"/>
          <p:cNvSpPr txBox="1"/>
          <p:nvPr/>
        </p:nvSpPr>
        <p:spPr>
          <a:xfrm>
            <a:off x="512955" y="1405053"/>
            <a:ext cx="1038617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lxml</a:t>
            </a:r>
            <a:r>
              <a:rPr lang="en-US" b="1" dirty="0">
                <a:latin typeface="Courier New" panose="02070309020205020404" pitchFamily="49" charset="0"/>
                <a:cs typeface="Courier New" panose="02070309020205020404" pitchFamily="49" charset="0"/>
              </a:rPr>
              <a:t> import </a:t>
            </a:r>
            <a:r>
              <a:rPr lang="en-US" b="1" dirty="0" err="1">
                <a:latin typeface="Courier New" panose="02070309020205020404" pitchFamily="49" charset="0"/>
                <a:cs typeface="Courier New" panose="02070309020205020404" pitchFamily="49" charset="0"/>
              </a:rPr>
              <a:t>etree</a:t>
            </a:r>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xml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mif:protein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xmlns:mif</a:t>
            </a:r>
            <a:r>
              <a:rPr lang="en-US" b="1" dirty="0">
                <a:latin typeface="Courier New" panose="02070309020205020404" pitchFamily="49" charset="0"/>
                <a:cs typeface="Courier New" panose="02070309020205020404" pitchFamily="49" charset="0"/>
              </a:rPr>
              <a:t>="http</a:t>
            </a:r>
            <a:r>
              <a:rPr lang="en-US" b="1" dirty="0" smtClean="0">
                <a:latin typeface="Courier New" panose="02070309020205020404" pitchFamily="49" charset="0"/>
                <a:cs typeface="Courier New" panose="02070309020205020404" pitchFamily="49" charset="0"/>
              </a:rPr>
              <a:t>://psi.hupo.org/mi/</a:t>
            </a:r>
            <a:r>
              <a:rPr lang="en-US" b="1" dirty="0" err="1" smtClean="0">
                <a:latin typeface="Courier New" panose="02070309020205020404" pitchFamily="49" charset="0"/>
                <a:cs typeface="Courier New" panose="02070309020205020404" pitchFamily="49" charset="0"/>
              </a:rPr>
              <a:t>mif</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acc</a:t>
            </a:r>
            <a:r>
              <a:rPr lang="en-US" b="1" dirty="0">
                <a:latin typeface="Courier New" panose="02070309020205020404" pitchFamily="49" charset="0"/>
                <a:cs typeface="Courier New" panose="02070309020205020404" pitchFamily="49" charset="0"/>
              </a:rPr>
              <a:t>="P60010</a:t>
            </a:r>
            <a:r>
              <a:rPr lang="en-US" b="1" dirty="0" smtClean="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&lt;</a:t>
            </a:r>
            <a:r>
              <a:rPr lang="en-US" b="1" dirty="0" err="1" smtClean="0">
                <a:latin typeface="Courier New" panose="02070309020205020404" pitchFamily="49" charset="0"/>
                <a:cs typeface="Courier New" panose="02070309020205020404" pitchFamily="49" charset="0"/>
              </a:rPr>
              <a:t>mif:seq</a:t>
            </a:r>
            <a:r>
              <a:rPr lang="en-US" b="1" dirty="0" smtClean="0">
                <a:latin typeface="Courier New" panose="02070309020205020404" pitchFamily="49" charset="0"/>
                <a:cs typeface="Courier New" panose="02070309020205020404" pitchFamily="49" charset="0"/>
              </a:rPr>
              <a:t>&gt;MKYDDEW...&lt;/</a:t>
            </a:r>
            <a:r>
              <a:rPr lang="en-US" b="1" dirty="0" err="1" smtClean="0">
                <a:latin typeface="Courier New" panose="02070309020205020404" pitchFamily="49" charset="0"/>
                <a:cs typeface="Courier New" panose="02070309020205020404" pitchFamily="49" charset="0"/>
              </a:rPr>
              <a:t>mif:seq</a:t>
            </a:r>
            <a:r>
              <a:rPr lang="en-US" b="1" dirty="0" smtClean="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&lt;/</a:t>
            </a:r>
            <a:r>
              <a:rPr lang="en-US" b="1" dirty="0" err="1" smtClean="0">
                <a:latin typeface="Courier New" panose="02070309020205020404" pitchFamily="49" charset="0"/>
                <a:cs typeface="Courier New" panose="02070309020205020404" pitchFamily="49" charset="0"/>
              </a:rPr>
              <a:t>mif:protein</a:t>
            </a:r>
            <a:r>
              <a:rPr lang="en-US" b="1" dirty="0" smtClean="0">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xmlDom</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etree.fromstring</a:t>
            </a:r>
            <a:r>
              <a:rPr lang="en-US" b="1" dirty="0" smtClean="0">
                <a:latin typeface="Courier New" panose="02070309020205020404" pitchFamily="49" charset="0"/>
                <a:cs typeface="Courier New" panose="02070309020205020404" pitchFamily="49" charset="0"/>
              </a:rPr>
              <a:t>( xml )</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e = </a:t>
            </a:r>
            <a:r>
              <a:rPr lang="en-US" b="1" dirty="0" err="1" smtClean="0">
                <a:latin typeface="Courier New" panose="02070309020205020404" pitchFamily="49" charset="0"/>
                <a:cs typeface="Courier New" panose="02070309020205020404" pitchFamily="49" charset="0"/>
              </a:rPr>
              <a:t>xmlDom.xpath</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m:protein</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m:seq</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namespaces={</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m</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http</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psi.hupo.org/mi/</a:t>
            </a:r>
            <a:r>
              <a:rPr lang="en-US" b="1" dirty="0" err="1" smtClean="0">
                <a:latin typeface="Courier New" panose="02070309020205020404" pitchFamily="49" charset="0"/>
                <a:cs typeface="Courier New" panose="02070309020205020404" pitchFamily="49" charset="0"/>
              </a:rPr>
              <a:t>mif</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print( e[0].</a:t>
            </a:r>
            <a:r>
              <a:rPr lang="en-US" b="1" dirty="0" err="1" smtClean="0">
                <a:latin typeface="Courier New" panose="02070309020205020404" pitchFamily="49" charset="0"/>
                <a:cs typeface="Courier New" panose="02070309020205020404" pitchFamily="49" charset="0"/>
              </a:rPr>
              <a:t>tag.decode</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b="1" dirty="0" smtClean="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q</a:t>
            </a:r>
            <a:r>
              <a:rPr lang="en-US" b="1" dirty="0" err="1" smtClean="0">
                <a:latin typeface="Courier New" panose="02070309020205020404" pitchFamily="49" charset="0"/>
                <a:cs typeface="Courier New" panose="02070309020205020404" pitchFamily="49" charset="0"/>
              </a:rPr>
              <a:t>name</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etree.QName</a:t>
            </a:r>
            <a:r>
              <a:rPr lang="en-US" b="1" dirty="0" smtClean="0">
                <a:latin typeface="Courier New" panose="02070309020205020404" pitchFamily="49" charset="0"/>
                <a:cs typeface="Courier New" panose="02070309020205020404" pitchFamily="49" charset="0"/>
              </a:rPr>
              <a:t>(e[0])</a:t>
            </a:r>
            <a:endParaRPr lang="en-US" b="1" dirty="0">
              <a:latin typeface="Courier New" panose="02070309020205020404" pitchFamily="49" charset="0"/>
              <a:cs typeface="Courier New" panose="02070309020205020404" pitchFamily="49" charset="0"/>
            </a:endParaRPr>
          </a:p>
          <a:p>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a:t>
            </a:r>
            <a:r>
              <a:rPr lang="en-US" b="1" dirty="0" smtClean="0">
                <a:latin typeface="Courier New" panose="02070309020205020404" pitchFamily="49" charset="0"/>
                <a:cs typeface="Courier New" panose="02070309020205020404" pitchFamily="49" charset="0"/>
              </a:rPr>
              <a:t>rint( </a:t>
            </a:r>
            <a:r>
              <a:rPr lang="en-US" b="1" dirty="0" err="1" smtClean="0">
                <a:latin typeface="Courier New" panose="02070309020205020404" pitchFamily="49" charset="0"/>
                <a:cs typeface="Courier New" panose="02070309020205020404" pitchFamily="49" charset="0"/>
              </a:rPr>
              <a:t>qname.localname.decode</a:t>
            </a:r>
            <a:r>
              <a:rPr lang="en-US" b="1" dirty="0" smtClean="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p</a:t>
            </a:r>
            <a:r>
              <a:rPr lang="en-US" b="1" dirty="0" smtClean="0">
                <a:latin typeface="Courier New" panose="02070309020205020404" pitchFamily="49" charset="0"/>
                <a:cs typeface="Courier New" panose="02070309020205020404" pitchFamily="49" charset="0"/>
              </a:rPr>
              <a:t>rint( </a:t>
            </a:r>
            <a:r>
              <a:rPr lang="en-US" b="1" dirty="0" err="1" smtClean="0">
                <a:latin typeface="Courier New" panose="02070309020205020404" pitchFamily="49" charset="0"/>
                <a:cs typeface="Courier New" panose="02070309020205020404" pitchFamily="49" charset="0"/>
              </a:rPr>
              <a:t>qname.namespace.decode</a:t>
            </a:r>
            <a:r>
              <a:rPr lang="en-US" b="1" dirty="0" smtClean="0">
                <a:latin typeface="Courier New" panose="02070309020205020404" pitchFamily="49" charset="0"/>
                <a:cs typeface="Courier New" panose="02070309020205020404" pitchFamily="49" charset="0"/>
              </a:rPr>
              <a:t>() )  </a:t>
            </a:r>
            <a:endParaRPr lang="en-US" b="1" dirty="0">
              <a:latin typeface="Courier New" panose="02070309020205020404" pitchFamily="49" charset="0"/>
              <a:cs typeface="Courier New" panose="02070309020205020404" pitchFamily="49" charset="0"/>
            </a:endParaRPr>
          </a:p>
        </p:txBody>
      </p:sp>
      <p:sp>
        <p:nvSpPr>
          <p:cNvPr id="9" name="TextBox 8"/>
          <p:cNvSpPr txBox="1"/>
          <p:nvPr/>
        </p:nvSpPr>
        <p:spPr>
          <a:xfrm>
            <a:off x="97376" y="85700"/>
            <a:ext cx="3681329"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XML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3981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Example: Parsing UniprotKB records</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72" y="1621169"/>
            <a:ext cx="6171739" cy="48008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pic>
      <p:sp>
        <p:nvSpPr>
          <p:cNvPr id="7" name="Rectangle 6"/>
          <p:cNvSpPr/>
          <p:nvPr/>
        </p:nvSpPr>
        <p:spPr>
          <a:xfrm>
            <a:off x="422608" y="1146377"/>
            <a:ext cx="4583371" cy="369332"/>
          </a:xfrm>
          <a:prstGeom prst="rect">
            <a:avLst/>
          </a:prstGeom>
        </p:spPr>
        <p:txBody>
          <a:bodyPr wrap="none">
            <a:spAutoFit/>
          </a:bodyPr>
          <a:lstStyle/>
          <a:p>
            <a:r>
              <a:rPr lang="en-US" i="1" u="sng" dirty="0">
                <a:solidFill>
                  <a:srgbClr val="2E75B6"/>
                </a:solidFill>
              </a:rPr>
              <a:t>https://www.uniprot.org/uniprot/P60010.xml</a:t>
            </a:r>
          </a:p>
        </p:txBody>
      </p:sp>
      <p:sp>
        <p:nvSpPr>
          <p:cNvPr id="8" name="TextBox 7"/>
          <p:cNvSpPr txBox="1"/>
          <p:nvPr/>
        </p:nvSpPr>
        <p:spPr>
          <a:xfrm>
            <a:off x="7006852" y="467281"/>
            <a:ext cx="3791359" cy="523220"/>
          </a:xfrm>
          <a:prstGeom prst="rect">
            <a:avLst/>
          </a:prstGeom>
          <a:noFill/>
        </p:spPr>
        <p:txBody>
          <a:bodyPr wrap="none" rtlCol="0">
            <a:spAutoFit/>
          </a:bodyPr>
          <a:lstStyle/>
          <a:p>
            <a:r>
              <a:rPr lang="en-US" sz="2800" dirty="0" smtClean="0">
                <a:solidFill>
                  <a:srgbClr val="2E75B6"/>
                </a:solidFill>
              </a:rPr>
              <a:t>Lots and lots of stuff !!!</a:t>
            </a:r>
            <a:endParaRPr lang="en-US" sz="2800" dirty="0">
              <a:solidFill>
                <a:srgbClr val="2E75B6"/>
              </a:solidFill>
            </a:endParaRPr>
          </a:p>
        </p:txBody>
      </p:sp>
      <p:sp>
        <p:nvSpPr>
          <p:cNvPr id="9" name="TextBox 8"/>
          <p:cNvSpPr txBox="1"/>
          <p:nvPr/>
        </p:nvSpPr>
        <p:spPr>
          <a:xfrm>
            <a:off x="7336463" y="1191110"/>
            <a:ext cx="4746812" cy="5186035"/>
          </a:xfrm>
          <a:prstGeom prst="rect">
            <a:avLst/>
          </a:prstGeom>
          <a:noFill/>
        </p:spPr>
        <p:txBody>
          <a:bodyPr wrap="none" rtlCol="0">
            <a:spAutoFit/>
          </a:bodyPr>
          <a:lstStyle/>
          <a:p>
            <a:pPr marL="339725" indent="-169863">
              <a:spcAft>
                <a:spcPts val="600"/>
              </a:spcAft>
              <a:buFont typeface="Arial" panose="020B0604020202020204" pitchFamily="34" charset="0"/>
              <a:buChar char="•"/>
            </a:pPr>
            <a:r>
              <a:rPr lang="en-US" dirty="0" smtClean="0">
                <a:solidFill>
                  <a:srgbClr val="2E75B6"/>
                </a:solidFill>
              </a:rPr>
              <a:t>Primary/secondary (aka past) accessions</a:t>
            </a:r>
          </a:p>
          <a:p>
            <a:pPr marL="339725" indent="-169863">
              <a:spcAft>
                <a:spcPts val="600"/>
              </a:spcAft>
              <a:buFont typeface="Arial" panose="020B0604020202020204" pitchFamily="34" charset="0"/>
              <a:buChar char="•"/>
            </a:pPr>
            <a:r>
              <a:rPr lang="en-US" dirty="0" smtClean="0">
                <a:solidFill>
                  <a:srgbClr val="2E75B6"/>
                </a:solidFill>
              </a:rPr>
              <a:t>Names</a:t>
            </a:r>
          </a:p>
          <a:p>
            <a:pPr marL="796925" indent="-222250">
              <a:spcAft>
                <a:spcPts val="600"/>
              </a:spcAft>
              <a:buFont typeface="Wingdings" panose="05000000000000000000" pitchFamily="2" charset="2"/>
              <a:buChar char="q"/>
            </a:pPr>
            <a:r>
              <a:rPr lang="en-US" sz="1400" dirty="0" smtClean="0">
                <a:solidFill>
                  <a:srgbClr val="2E75B6"/>
                </a:solidFill>
              </a:rPr>
              <a:t>Protein Names (including aliases)</a:t>
            </a:r>
          </a:p>
          <a:p>
            <a:pPr marL="796925" indent="-222250">
              <a:spcAft>
                <a:spcPts val="600"/>
              </a:spcAft>
              <a:buFont typeface="Wingdings" panose="05000000000000000000" pitchFamily="2" charset="2"/>
              <a:buChar char="q"/>
            </a:pPr>
            <a:r>
              <a:rPr lang="en-US" sz="1400" dirty="0" smtClean="0">
                <a:solidFill>
                  <a:srgbClr val="2E75B6"/>
                </a:solidFill>
              </a:rPr>
              <a:t>Gene Names (including aliases) </a:t>
            </a:r>
          </a:p>
          <a:p>
            <a:pPr marL="339725" indent="-169863">
              <a:spcAft>
                <a:spcPts val="600"/>
              </a:spcAft>
              <a:buFont typeface="Arial" panose="020B0604020202020204" pitchFamily="34" charset="0"/>
              <a:buChar char="•"/>
            </a:pPr>
            <a:r>
              <a:rPr lang="en-US" dirty="0" smtClean="0">
                <a:solidFill>
                  <a:srgbClr val="2E75B6"/>
                </a:solidFill>
              </a:rPr>
              <a:t>Taxonomy</a:t>
            </a:r>
          </a:p>
          <a:p>
            <a:pPr marL="806450" indent="-231775">
              <a:spcAft>
                <a:spcPts val="600"/>
              </a:spcAft>
              <a:buFont typeface="Wingdings" panose="05000000000000000000" pitchFamily="2" charset="2"/>
              <a:buChar char="q"/>
            </a:pPr>
            <a:r>
              <a:rPr lang="en-US" sz="1400" dirty="0" smtClean="0">
                <a:solidFill>
                  <a:srgbClr val="2E75B6"/>
                </a:solidFill>
              </a:rPr>
              <a:t>Species of origin (possibly strain)</a:t>
            </a:r>
          </a:p>
          <a:p>
            <a:pPr marL="806450" indent="-231775">
              <a:spcAft>
                <a:spcPts val="600"/>
              </a:spcAft>
              <a:buFont typeface="Wingdings" panose="05000000000000000000" pitchFamily="2" charset="2"/>
              <a:buChar char="q"/>
            </a:pPr>
            <a:r>
              <a:rPr lang="en-US" sz="1400" dirty="0" smtClean="0">
                <a:solidFill>
                  <a:srgbClr val="2E75B6"/>
                </a:solidFill>
              </a:rPr>
              <a:t>Linage </a:t>
            </a:r>
          </a:p>
          <a:p>
            <a:pPr marL="339725" indent="-169863">
              <a:spcAft>
                <a:spcPts val="600"/>
              </a:spcAft>
              <a:buFont typeface="Arial" panose="020B0604020202020204" pitchFamily="34" charset="0"/>
              <a:buChar char="•"/>
            </a:pPr>
            <a:r>
              <a:rPr lang="en-US" dirty="0" smtClean="0">
                <a:solidFill>
                  <a:srgbClr val="2E75B6"/>
                </a:solidFill>
              </a:rPr>
              <a:t>Sequence (possibly isoforms)</a:t>
            </a:r>
          </a:p>
          <a:p>
            <a:pPr marL="796925" indent="-222250">
              <a:spcAft>
                <a:spcPts val="600"/>
              </a:spcAft>
              <a:buFont typeface="Wingdings" panose="05000000000000000000" pitchFamily="2" charset="2"/>
              <a:buChar char="q"/>
            </a:pPr>
            <a:r>
              <a:rPr lang="en-US" sz="1400" dirty="0" smtClean="0">
                <a:solidFill>
                  <a:srgbClr val="2E75B6"/>
                </a:solidFill>
              </a:rPr>
              <a:t>Molecular weight</a:t>
            </a:r>
          </a:p>
          <a:p>
            <a:pPr marL="339725" indent="-169863">
              <a:spcAft>
                <a:spcPts val="600"/>
              </a:spcAft>
              <a:buFont typeface="Arial" panose="020B0604020202020204" pitchFamily="34" charset="0"/>
              <a:buChar char="•"/>
            </a:pPr>
            <a:r>
              <a:rPr lang="en-US" dirty="0" smtClean="0">
                <a:solidFill>
                  <a:srgbClr val="2E75B6"/>
                </a:solidFill>
              </a:rPr>
              <a:t>Cross-references</a:t>
            </a:r>
          </a:p>
          <a:p>
            <a:pPr marL="796925" indent="-220663">
              <a:spcAft>
                <a:spcPts val="600"/>
              </a:spcAft>
              <a:buFont typeface="Wingdings" panose="05000000000000000000" pitchFamily="2" charset="2"/>
              <a:buChar char="q"/>
            </a:pPr>
            <a:r>
              <a:rPr lang="en-US" sz="1400" dirty="0" smtClean="0">
                <a:solidFill>
                  <a:srgbClr val="2E75B6"/>
                </a:solidFill>
              </a:rPr>
              <a:t>Articles</a:t>
            </a:r>
          </a:p>
          <a:p>
            <a:pPr marL="796925" indent="-220663">
              <a:spcAft>
                <a:spcPts val="600"/>
              </a:spcAft>
              <a:buFont typeface="Wingdings" panose="05000000000000000000" pitchFamily="2" charset="2"/>
              <a:buChar char="q"/>
            </a:pPr>
            <a:r>
              <a:rPr lang="en-US" sz="1400" dirty="0" smtClean="0">
                <a:solidFill>
                  <a:srgbClr val="2E75B6"/>
                </a:solidFill>
              </a:rPr>
              <a:t>Gene Ontology Terms</a:t>
            </a:r>
          </a:p>
          <a:p>
            <a:pPr marL="796925" indent="-220663">
              <a:spcAft>
                <a:spcPts val="600"/>
              </a:spcAft>
              <a:buFont typeface="Wingdings" panose="05000000000000000000" pitchFamily="2" charset="2"/>
              <a:buChar char="q"/>
            </a:pPr>
            <a:r>
              <a:rPr lang="en-US" sz="1400" dirty="0" smtClean="0">
                <a:solidFill>
                  <a:srgbClr val="2E75B6"/>
                </a:solidFill>
              </a:rPr>
              <a:t>Domains (</a:t>
            </a:r>
            <a:r>
              <a:rPr lang="en-US" sz="1400" dirty="0" err="1" smtClean="0">
                <a:solidFill>
                  <a:srgbClr val="2E75B6"/>
                </a:solidFill>
              </a:rPr>
              <a:t>InterPro</a:t>
            </a:r>
            <a:r>
              <a:rPr lang="en-US" sz="1400" dirty="0" smtClean="0">
                <a:solidFill>
                  <a:srgbClr val="2E75B6"/>
                </a:solidFill>
              </a:rPr>
              <a:t>, </a:t>
            </a:r>
            <a:r>
              <a:rPr lang="en-US" sz="1400" dirty="0" err="1" smtClean="0">
                <a:solidFill>
                  <a:srgbClr val="2E75B6"/>
                </a:solidFill>
              </a:rPr>
              <a:t>Pfam</a:t>
            </a:r>
            <a:r>
              <a:rPr lang="en-US" sz="1400" dirty="0" smtClean="0">
                <a:solidFill>
                  <a:srgbClr val="2E75B6"/>
                </a:solidFill>
              </a:rPr>
              <a:t> </a:t>
            </a:r>
            <a:r>
              <a:rPr lang="en-US" sz="1400" dirty="0" err="1" smtClean="0">
                <a:solidFill>
                  <a:srgbClr val="2E75B6"/>
                </a:solidFill>
              </a:rPr>
              <a:t>Prosite</a:t>
            </a:r>
            <a:r>
              <a:rPr lang="en-US" sz="1400" dirty="0" smtClean="0">
                <a:solidFill>
                  <a:srgbClr val="2E75B6"/>
                </a:solidFill>
              </a:rPr>
              <a:t>)</a:t>
            </a:r>
          </a:p>
          <a:p>
            <a:pPr marL="796925" indent="-220663">
              <a:spcAft>
                <a:spcPts val="600"/>
              </a:spcAft>
              <a:buFont typeface="Wingdings" panose="05000000000000000000" pitchFamily="2" charset="2"/>
              <a:buChar char="q"/>
            </a:pPr>
            <a:r>
              <a:rPr lang="en-US" sz="1400" dirty="0" smtClean="0">
                <a:solidFill>
                  <a:srgbClr val="2E75B6"/>
                </a:solidFill>
              </a:rPr>
              <a:t>Structures (PDB)</a:t>
            </a:r>
          </a:p>
          <a:p>
            <a:pPr marL="796925" indent="-220663">
              <a:spcAft>
                <a:spcPts val="600"/>
              </a:spcAft>
              <a:buFont typeface="Wingdings" panose="05000000000000000000" pitchFamily="2" charset="2"/>
              <a:buChar char="q"/>
            </a:pPr>
            <a:r>
              <a:rPr lang="en-US" sz="1400" dirty="0" smtClean="0">
                <a:solidFill>
                  <a:srgbClr val="2E75B6"/>
                </a:solidFill>
              </a:rPr>
              <a:t>Interactions</a:t>
            </a:r>
          </a:p>
          <a:p>
            <a:pPr marL="339725" indent="-169863">
              <a:buFont typeface="Arial" panose="020B0604020202020204" pitchFamily="34" charset="0"/>
              <a:buChar char="•"/>
            </a:pPr>
            <a:r>
              <a:rPr lang="en-US" dirty="0" smtClean="0">
                <a:solidFill>
                  <a:srgbClr val="2E75B6"/>
                </a:solidFill>
              </a:rPr>
              <a:t>And more....</a:t>
            </a:r>
            <a:endParaRPr lang="en-US" dirty="0">
              <a:solidFill>
                <a:srgbClr val="2E75B6"/>
              </a:solidFill>
            </a:endParaRPr>
          </a:p>
        </p:txBody>
      </p:sp>
      <p:sp>
        <p:nvSpPr>
          <p:cNvPr id="10" name="TextBox 9"/>
          <p:cNvSpPr txBox="1"/>
          <p:nvPr/>
        </p:nvSpPr>
        <p:spPr>
          <a:xfrm>
            <a:off x="97376" y="85700"/>
            <a:ext cx="3681329"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XML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3576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p:cNvSpPr/>
          <p:nvPr/>
        </p:nvSpPr>
        <p:spPr>
          <a:xfrm>
            <a:off x="1975791" y="4236666"/>
            <a:ext cx="274320" cy="2969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63792" y="2343014"/>
            <a:ext cx="1646091" cy="1108271"/>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7376" y="83841"/>
            <a:ext cx="590418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Experiment Flow</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3177202" y="839488"/>
            <a:ext cx="4397358" cy="4278094"/>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Make proteins</a:t>
            </a:r>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Get them together</a:t>
            </a:r>
          </a:p>
          <a:p>
            <a:pPr marL="342900" indent="-342900">
              <a:buFont typeface="Arial" panose="020B0604020202020204" pitchFamily="34" charset="0"/>
              <a:buChar char="•"/>
            </a:pPr>
            <a:endParaRPr lang="en-US" sz="2000" dirty="0">
              <a:solidFill>
                <a:schemeClr val="accent1">
                  <a:lumMod val="75000"/>
                </a:schemeClr>
              </a:solidFill>
              <a:latin typeface="Arial" panose="020B0604020202020204" pitchFamily="34" charset="0"/>
              <a:cs typeface="Arial" panose="020B0604020202020204" pitchFamily="34" charset="0"/>
            </a:endParaRPr>
          </a:p>
          <a:p>
            <a:endParaRPr lang="en-US" sz="2000" dirty="0" smtClean="0">
              <a:solidFill>
                <a:schemeClr val="accent1">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Test which ones interact</a:t>
            </a:r>
          </a:p>
          <a:p>
            <a:pPr marL="342900" indent="-34290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solidFill>
                <a:schemeClr val="accent1">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solidFill>
                <a:schemeClr val="accent1">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Identify proteins that interact</a:t>
            </a:r>
            <a:endParaRPr lang="en-US" sz="2400"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p:cNvSpPr txBox="1"/>
          <p:nvPr/>
        </p:nvSpPr>
        <p:spPr>
          <a:xfrm>
            <a:off x="3848582" y="1150425"/>
            <a:ext cx="7924702" cy="1200329"/>
          </a:xfrm>
          <a:prstGeom prst="rect">
            <a:avLst/>
          </a:prstGeom>
          <a:noFill/>
        </p:spPr>
        <p:txBody>
          <a:bodyPr wrap="square" rtlCol="0">
            <a:spAutoFit/>
          </a:bodyPr>
          <a:lstStyle/>
          <a:p>
            <a:pPr marL="285750" indent="-285750">
              <a:buFontTx/>
              <a:buChar char="-"/>
            </a:pPr>
            <a:r>
              <a:rPr lang="en-US" dirty="0" smtClean="0">
                <a:solidFill>
                  <a:schemeClr val="bg1">
                    <a:lumMod val="50000"/>
                  </a:schemeClr>
                </a:solidFill>
              </a:rPr>
              <a:t>Where: </a:t>
            </a:r>
            <a:r>
              <a:rPr lang="en-US" dirty="0">
                <a:solidFill>
                  <a:schemeClr val="bg1">
                    <a:lumMod val="50000"/>
                  </a:schemeClr>
                </a:solidFill>
              </a:rPr>
              <a:t>n</a:t>
            </a:r>
            <a:r>
              <a:rPr lang="en-US" dirty="0" smtClean="0">
                <a:solidFill>
                  <a:schemeClr val="bg1">
                    <a:lumMod val="50000"/>
                  </a:schemeClr>
                </a:solidFill>
              </a:rPr>
              <a:t>ative vs heterologous host vs in vitro translation vs chemical synthesis</a:t>
            </a:r>
          </a:p>
          <a:p>
            <a:pPr marL="285750" indent="-285750">
              <a:buFontTx/>
              <a:buChar char="-"/>
            </a:pPr>
            <a:r>
              <a:rPr lang="en-US" dirty="0" smtClean="0">
                <a:solidFill>
                  <a:schemeClr val="bg1">
                    <a:lumMod val="50000"/>
                  </a:schemeClr>
                </a:solidFill>
              </a:rPr>
              <a:t>How much: native level vs overexpressed</a:t>
            </a:r>
          </a:p>
          <a:p>
            <a:pPr marL="285750" indent="-285750">
              <a:buFontTx/>
              <a:buChar char="-"/>
            </a:pPr>
            <a:r>
              <a:rPr lang="en-US" dirty="0" smtClean="0">
                <a:solidFill>
                  <a:schemeClr val="bg1">
                    <a:lumMod val="50000"/>
                  </a:schemeClr>
                </a:solidFill>
              </a:rPr>
              <a:t>Modifications: isoforms, fragments, mutations, PTMs present/absent</a:t>
            </a:r>
          </a:p>
          <a:p>
            <a:pPr marL="285750" indent="-285750">
              <a:buFontTx/>
              <a:buChar char="-"/>
            </a:pPr>
            <a:endParaRPr lang="en-US" dirty="0">
              <a:solidFill>
                <a:schemeClr val="bg1">
                  <a:lumMod val="50000"/>
                </a:schemeClr>
              </a:solidFill>
            </a:endParaRPr>
          </a:p>
        </p:txBody>
      </p:sp>
      <p:sp>
        <p:nvSpPr>
          <p:cNvPr id="7" name="Oval 6"/>
          <p:cNvSpPr/>
          <p:nvPr/>
        </p:nvSpPr>
        <p:spPr>
          <a:xfrm>
            <a:off x="795674" y="11544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28068" y="1040161"/>
            <a:ext cx="274320" cy="27432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13744" y="1040161"/>
            <a:ext cx="274320" cy="27432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46138" y="1154461"/>
            <a:ext cx="274320" cy="2743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345144" y="296458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27858" y="2633949"/>
            <a:ext cx="274320" cy="27432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49623" y="2964580"/>
            <a:ext cx="274320" cy="27432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58466" y="2602360"/>
            <a:ext cx="274320" cy="2743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585796" y="4269514"/>
            <a:ext cx="274320" cy="296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75112" y="4132354"/>
            <a:ext cx="274320" cy="29695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98269" y="4375085"/>
            <a:ext cx="274320" cy="2969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090016" y="1618488"/>
            <a:ext cx="255128" cy="548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11166" y="1463040"/>
            <a:ext cx="77733"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366872" y="1615283"/>
            <a:ext cx="256699" cy="548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1009636" y="5557141"/>
            <a:ext cx="311021" cy="369332"/>
            <a:chOff x="1086726" y="5557141"/>
            <a:chExt cx="311021" cy="369332"/>
          </a:xfrm>
        </p:grpSpPr>
        <p:sp>
          <p:nvSpPr>
            <p:cNvPr id="18" name="Oval 17"/>
            <p:cNvSpPr/>
            <p:nvPr/>
          </p:nvSpPr>
          <p:spPr>
            <a:xfrm>
              <a:off x="1123427" y="560324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86726" y="5557141"/>
              <a:ext cx="308098" cy="369332"/>
            </a:xfrm>
            <a:prstGeom prst="rect">
              <a:avLst/>
            </a:prstGeom>
            <a:noFill/>
          </p:spPr>
          <p:txBody>
            <a:bodyPr wrap="none" rtlCol="0">
              <a:spAutoFit/>
            </a:bodyPr>
            <a:lstStyle/>
            <a:p>
              <a:r>
                <a:rPr lang="en-US" dirty="0" smtClean="0"/>
                <a:t>C</a:t>
              </a:r>
              <a:endParaRPr lang="en-US" dirty="0"/>
            </a:p>
          </p:txBody>
        </p:sp>
      </p:grpSp>
      <p:grpSp>
        <p:nvGrpSpPr>
          <p:cNvPr id="48" name="Group 47"/>
          <p:cNvGrpSpPr/>
          <p:nvPr/>
        </p:nvGrpSpPr>
        <p:grpSpPr>
          <a:xfrm>
            <a:off x="1509566" y="5625215"/>
            <a:ext cx="309700" cy="369332"/>
            <a:chOff x="1686454" y="5553563"/>
            <a:chExt cx="309700" cy="369332"/>
          </a:xfrm>
        </p:grpSpPr>
        <p:sp>
          <p:nvSpPr>
            <p:cNvPr id="19" name="Oval 18"/>
            <p:cNvSpPr/>
            <p:nvPr/>
          </p:nvSpPr>
          <p:spPr>
            <a:xfrm>
              <a:off x="1709103" y="5603241"/>
              <a:ext cx="274320" cy="27432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686454" y="5553563"/>
              <a:ext cx="309700" cy="369332"/>
            </a:xfrm>
            <a:prstGeom prst="rect">
              <a:avLst/>
            </a:prstGeom>
            <a:noFill/>
          </p:spPr>
          <p:txBody>
            <a:bodyPr wrap="none" rtlCol="0">
              <a:spAutoFit/>
            </a:bodyPr>
            <a:lstStyle/>
            <a:p>
              <a:r>
                <a:rPr lang="en-US" dirty="0" smtClean="0"/>
                <a:t>B</a:t>
              </a:r>
              <a:endParaRPr lang="en-US" dirty="0"/>
            </a:p>
          </p:txBody>
        </p:sp>
      </p:grpSp>
      <p:grpSp>
        <p:nvGrpSpPr>
          <p:cNvPr id="49" name="Group 48"/>
          <p:cNvGrpSpPr/>
          <p:nvPr/>
        </p:nvGrpSpPr>
        <p:grpSpPr>
          <a:xfrm>
            <a:off x="2021334" y="5628527"/>
            <a:ext cx="327334" cy="369332"/>
            <a:chOff x="2269648" y="5556875"/>
            <a:chExt cx="327334" cy="369332"/>
          </a:xfrm>
        </p:grpSpPr>
        <p:sp>
          <p:nvSpPr>
            <p:cNvPr id="20" name="Oval 19"/>
            <p:cNvSpPr/>
            <p:nvPr/>
          </p:nvSpPr>
          <p:spPr>
            <a:xfrm>
              <a:off x="2294779" y="5603241"/>
              <a:ext cx="274320" cy="27432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269648" y="5556875"/>
              <a:ext cx="327334" cy="369332"/>
            </a:xfrm>
            <a:prstGeom prst="rect">
              <a:avLst/>
            </a:prstGeom>
            <a:noFill/>
          </p:spPr>
          <p:txBody>
            <a:bodyPr wrap="none" rtlCol="0">
              <a:spAutoFit/>
            </a:bodyPr>
            <a:lstStyle/>
            <a:p>
              <a:r>
                <a:rPr lang="en-US" dirty="0" smtClean="0"/>
                <a:t>D</a:t>
              </a:r>
              <a:endParaRPr lang="en-US" dirty="0"/>
            </a:p>
          </p:txBody>
        </p:sp>
      </p:grpSp>
      <p:sp>
        <p:nvSpPr>
          <p:cNvPr id="33" name="TextBox 32"/>
          <p:cNvSpPr txBox="1"/>
          <p:nvPr/>
        </p:nvSpPr>
        <p:spPr>
          <a:xfrm>
            <a:off x="3837653" y="2669120"/>
            <a:ext cx="7924702" cy="923330"/>
          </a:xfrm>
          <a:prstGeom prst="rect">
            <a:avLst/>
          </a:prstGeom>
          <a:noFill/>
        </p:spPr>
        <p:txBody>
          <a:bodyPr wrap="square" rtlCol="0">
            <a:spAutoFit/>
          </a:bodyPr>
          <a:lstStyle/>
          <a:p>
            <a:pPr marL="285750" indent="-285750">
              <a:buFontTx/>
              <a:buChar char="-"/>
            </a:pPr>
            <a:r>
              <a:rPr lang="en-US" dirty="0" smtClean="0">
                <a:solidFill>
                  <a:schemeClr val="bg1">
                    <a:lumMod val="50000"/>
                  </a:schemeClr>
                </a:solidFill>
              </a:rPr>
              <a:t>Where: native organism/cell type/tissue/compartment vs something else</a:t>
            </a:r>
          </a:p>
          <a:p>
            <a:pPr marL="285750" indent="-285750">
              <a:buFontTx/>
              <a:buChar char="-"/>
            </a:pPr>
            <a:r>
              <a:rPr lang="en-US" dirty="0" smtClean="0">
                <a:solidFill>
                  <a:schemeClr val="bg1">
                    <a:lumMod val="50000"/>
                  </a:schemeClr>
                </a:solidFill>
              </a:rPr>
              <a:t>When: </a:t>
            </a:r>
            <a:r>
              <a:rPr lang="en-US" dirty="0">
                <a:solidFill>
                  <a:schemeClr val="bg1">
                    <a:lumMod val="50000"/>
                  </a:schemeClr>
                </a:solidFill>
              </a:rPr>
              <a:t>c</a:t>
            </a:r>
            <a:r>
              <a:rPr lang="en-US" dirty="0" smtClean="0">
                <a:solidFill>
                  <a:schemeClr val="bg1">
                    <a:lumMod val="50000"/>
                  </a:schemeClr>
                </a:solidFill>
              </a:rPr>
              <a:t>ell cycle phase/cell state </a:t>
            </a:r>
          </a:p>
          <a:p>
            <a:pPr marL="285750" indent="-285750">
              <a:buFontTx/>
              <a:buChar char="-"/>
            </a:pPr>
            <a:endParaRPr lang="en-US" dirty="0">
              <a:solidFill>
                <a:schemeClr val="bg1">
                  <a:lumMod val="50000"/>
                </a:schemeClr>
              </a:solidFill>
            </a:endParaRPr>
          </a:p>
        </p:txBody>
      </p:sp>
      <p:sp>
        <p:nvSpPr>
          <p:cNvPr id="34" name="TextBox 33"/>
          <p:cNvSpPr txBox="1"/>
          <p:nvPr/>
        </p:nvSpPr>
        <p:spPr>
          <a:xfrm>
            <a:off x="3848582" y="3597271"/>
            <a:ext cx="7924702" cy="923330"/>
          </a:xfrm>
          <a:prstGeom prst="rect">
            <a:avLst/>
          </a:prstGeom>
          <a:noFill/>
        </p:spPr>
        <p:txBody>
          <a:bodyPr wrap="square" rtlCol="0">
            <a:spAutoFit/>
          </a:bodyPr>
          <a:lstStyle/>
          <a:p>
            <a:pPr marL="285750" indent="-285750">
              <a:buFontTx/>
              <a:buChar char="-"/>
            </a:pPr>
            <a:r>
              <a:rPr lang="en-US" dirty="0" smtClean="0">
                <a:solidFill>
                  <a:schemeClr val="bg1">
                    <a:lumMod val="50000"/>
                  </a:schemeClr>
                </a:solidFill>
              </a:rPr>
              <a:t>Diverse methods can be used to determine that that proteins interact</a:t>
            </a:r>
          </a:p>
          <a:p>
            <a:pPr marL="285750" indent="-285750">
              <a:buFontTx/>
              <a:buChar char="-"/>
            </a:pPr>
            <a:r>
              <a:rPr lang="en-US" dirty="0" smtClean="0">
                <a:solidFill>
                  <a:schemeClr val="bg1">
                    <a:lumMod val="50000"/>
                  </a:schemeClr>
                </a:solidFill>
              </a:rPr>
              <a:t>Information that can be inferred from each experiment depends on the method and experimental setup </a:t>
            </a:r>
            <a:endParaRPr lang="en-US" dirty="0">
              <a:solidFill>
                <a:schemeClr val="bg1">
                  <a:lumMod val="50000"/>
                </a:schemeClr>
              </a:solidFill>
            </a:endParaRPr>
          </a:p>
        </p:txBody>
      </p:sp>
      <p:sp>
        <p:nvSpPr>
          <p:cNvPr id="35" name="TextBox 34"/>
          <p:cNvSpPr txBox="1"/>
          <p:nvPr/>
        </p:nvSpPr>
        <p:spPr>
          <a:xfrm>
            <a:off x="3837652" y="4961001"/>
            <a:ext cx="8201947" cy="1477328"/>
          </a:xfrm>
          <a:prstGeom prst="rect">
            <a:avLst/>
          </a:prstGeom>
          <a:noFill/>
        </p:spPr>
        <p:txBody>
          <a:bodyPr wrap="square" rtlCol="0">
            <a:spAutoFit/>
          </a:bodyPr>
          <a:lstStyle/>
          <a:p>
            <a:pPr marL="285750" indent="-285750">
              <a:buFontTx/>
              <a:buChar char="-"/>
            </a:pPr>
            <a:r>
              <a:rPr lang="en-US" dirty="0" smtClean="0">
                <a:solidFill>
                  <a:schemeClr val="bg1">
                    <a:lumMod val="50000"/>
                  </a:schemeClr>
                </a:solidFill>
              </a:rPr>
              <a:t>Identity of some proteins might be known a priori (</a:t>
            </a:r>
            <a:r>
              <a:rPr lang="en-US" dirty="0" err="1" smtClean="0">
                <a:solidFill>
                  <a:schemeClr val="bg1">
                    <a:lumMod val="50000"/>
                  </a:schemeClr>
                </a:solidFill>
              </a:rPr>
              <a:t>eg</a:t>
            </a:r>
            <a:r>
              <a:rPr lang="en-US" dirty="0" smtClean="0">
                <a:solidFill>
                  <a:schemeClr val="bg1">
                    <a:lumMod val="50000"/>
                  </a:schemeClr>
                </a:solidFill>
              </a:rPr>
              <a:t> purified, cloned/ tagged bait, </a:t>
            </a:r>
            <a:r>
              <a:rPr lang="en-US" dirty="0" err="1" smtClean="0">
                <a:solidFill>
                  <a:schemeClr val="bg1">
                    <a:lumMod val="50000"/>
                  </a:schemeClr>
                </a:solidFill>
              </a:rPr>
              <a:t>etc</a:t>
            </a:r>
            <a:r>
              <a:rPr lang="en-US" dirty="0" smtClean="0">
                <a:solidFill>
                  <a:schemeClr val="bg1">
                    <a:lumMod val="50000"/>
                  </a:schemeClr>
                </a:solidFill>
              </a:rPr>
              <a:t>)</a:t>
            </a:r>
            <a:endParaRPr lang="en-US" i="1" dirty="0" smtClean="0">
              <a:solidFill>
                <a:schemeClr val="bg1">
                  <a:lumMod val="50000"/>
                </a:schemeClr>
              </a:solidFill>
            </a:endParaRPr>
          </a:p>
          <a:p>
            <a:pPr marL="285750" indent="-285750">
              <a:buFontTx/>
              <a:buChar char="-"/>
            </a:pPr>
            <a:r>
              <a:rPr lang="en-US" dirty="0" smtClean="0">
                <a:solidFill>
                  <a:schemeClr val="bg1">
                    <a:lumMod val="50000"/>
                  </a:schemeClr>
                </a:solidFill>
              </a:rPr>
              <a:t>Identity and/or state of some proteins might be ambiguous (</a:t>
            </a:r>
            <a:r>
              <a:rPr lang="en-US" dirty="0" err="1" smtClean="0">
                <a:solidFill>
                  <a:schemeClr val="bg1">
                    <a:lumMod val="50000"/>
                  </a:schemeClr>
                </a:solidFill>
              </a:rPr>
              <a:t>eg</a:t>
            </a:r>
            <a:r>
              <a:rPr lang="en-US" dirty="0" smtClean="0">
                <a:solidFill>
                  <a:schemeClr val="bg1">
                    <a:lumMod val="50000"/>
                  </a:schemeClr>
                </a:solidFill>
              </a:rPr>
              <a:t> unknown splice form, PTMs)</a:t>
            </a:r>
          </a:p>
          <a:p>
            <a:pPr marL="285750" indent="-285750">
              <a:buFontTx/>
              <a:buChar char="-"/>
            </a:pPr>
            <a:r>
              <a:rPr lang="en-US" dirty="0" smtClean="0">
                <a:solidFill>
                  <a:schemeClr val="bg1">
                    <a:lumMod val="50000"/>
                  </a:schemeClr>
                </a:solidFill>
              </a:rPr>
              <a:t>Some molecules participating in the interaction might remain unidentified</a:t>
            </a:r>
            <a:endParaRPr lang="en-US" dirty="0">
              <a:solidFill>
                <a:schemeClr val="bg1">
                  <a:lumMod val="50000"/>
                </a:schemeClr>
              </a:solidFill>
            </a:endParaRPr>
          </a:p>
        </p:txBody>
      </p:sp>
      <p:sp>
        <p:nvSpPr>
          <p:cNvPr id="42" name="TextBox 41"/>
          <p:cNvSpPr txBox="1"/>
          <p:nvPr/>
        </p:nvSpPr>
        <p:spPr>
          <a:xfrm>
            <a:off x="1981200" y="4209972"/>
            <a:ext cx="292068" cy="369332"/>
          </a:xfrm>
          <a:prstGeom prst="rect">
            <a:avLst/>
          </a:prstGeom>
          <a:noFill/>
        </p:spPr>
        <p:txBody>
          <a:bodyPr wrap="none" rtlCol="0">
            <a:spAutoFit/>
          </a:bodyPr>
          <a:lstStyle/>
          <a:p>
            <a:r>
              <a:rPr lang="en-US" dirty="0" smtClean="0"/>
              <a:t>?</a:t>
            </a:r>
            <a:endParaRPr lang="en-US" dirty="0"/>
          </a:p>
        </p:txBody>
      </p:sp>
      <p:grpSp>
        <p:nvGrpSpPr>
          <p:cNvPr id="46" name="Group 45"/>
          <p:cNvGrpSpPr/>
          <p:nvPr/>
        </p:nvGrpSpPr>
        <p:grpSpPr>
          <a:xfrm>
            <a:off x="2550736" y="5562556"/>
            <a:ext cx="292068" cy="369332"/>
            <a:chOff x="2627826" y="5562556"/>
            <a:chExt cx="292068" cy="369332"/>
          </a:xfrm>
        </p:grpSpPr>
        <p:sp>
          <p:nvSpPr>
            <p:cNvPr id="45" name="TextBox 44"/>
            <p:cNvSpPr txBox="1"/>
            <p:nvPr/>
          </p:nvSpPr>
          <p:spPr>
            <a:xfrm>
              <a:off x="2627826" y="5562556"/>
              <a:ext cx="292068" cy="369332"/>
            </a:xfrm>
            <a:prstGeom prst="rect">
              <a:avLst/>
            </a:prstGeom>
            <a:noFill/>
          </p:spPr>
          <p:txBody>
            <a:bodyPr wrap="none" rtlCol="0">
              <a:spAutoFit/>
            </a:bodyPr>
            <a:lstStyle/>
            <a:p>
              <a:r>
                <a:rPr lang="en-US" dirty="0" smtClean="0"/>
                <a:t>F</a:t>
              </a:r>
              <a:endParaRPr lang="en-US" dirty="0"/>
            </a:p>
          </p:txBody>
        </p:sp>
        <p:sp>
          <p:nvSpPr>
            <p:cNvPr id="44" name="Oval 43"/>
            <p:cNvSpPr/>
            <p:nvPr/>
          </p:nvSpPr>
          <p:spPr>
            <a:xfrm>
              <a:off x="2643873" y="5594860"/>
              <a:ext cx="274320" cy="2969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1" name="Straight Arrow Connector 50"/>
          <p:cNvCxnSpPr/>
          <p:nvPr/>
        </p:nvCxnSpPr>
        <p:spPr>
          <a:xfrm flipH="1">
            <a:off x="1922709" y="3614326"/>
            <a:ext cx="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1394870" y="4850040"/>
            <a:ext cx="1062822" cy="567903"/>
            <a:chOff x="1394870" y="4850040"/>
            <a:chExt cx="1062822" cy="567903"/>
          </a:xfrm>
        </p:grpSpPr>
        <p:cxnSp>
          <p:nvCxnSpPr>
            <p:cNvPr id="55" name="Straight Arrow Connector 54"/>
            <p:cNvCxnSpPr/>
            <p:nvPr/>
          </p:nvCxnSpPr>
          <p:spPr>
            <a:xfrm rot="10800000">
              <a:off x="2065566" y="4896170"/>
              <a:ext cx="61992" cy="521208"/>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flipH="1">
              <a:off x="1736822" y="4896728"/>
              <a:ext cx="61746" cy="521215"/>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1640000" flipH="1">
              <a:off x="1394870" y="4857669"/>
              <a:ext cx="61746" cy="521215"/>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9960000">
              <a:off x="2395946" y="4850040"/>
              <a:ext cx="61746" cy="521215"/>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p:nvPr/>
        </p:nvCxnSpPr>
        <p:spPr>
          <a:xfrm flipH="1">
            <a:off x="2023868" y="1463040"/>
            <a:ext cx="77733"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Example: Parsing UniprotKB records</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681329"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XML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 b="66393"/>
          <a:stretch/>
        </p:blipFill>
        <p:spPr>
          <a:xfrm>
            <a:off x="799787" y="1703782"/>
            <a:ext cx="4930793" cy="2103120"/>
          </a:xfrm>
          <a:prstGeom prst="rect">
            <a:avLst/>
          </a:prstGeom>
          <a:ln>
            <a:solidFill>
              <a:schemeClr val="tx1"/>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06" y="302538"/>
            <a:ext cx="4937777" cy="6257777"/>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pic>
      <p:sp>
        <p:nvSpPr>
          <p:cNvPr id="4" name="TextBox 3"/>
          <p:cNvSpPr txBox="1"/>
          <p:nvPr/>
        </p:nvSpPr>
        <p:spPr>
          <a:xfrm>
            <a:off x="4069478" y="1703782"/>
            <a:ext cx="1672253" cy="369332"/>
          </a:xfrm>
          <a:prstGeom prst="rect">
            <a:avLst/>
          </a:prstGeom>
          <a:noFill/>
        </p:spPr>
        <p:txBody>
          <a:bodyPr wrap="none" rtlCol="0">
            <a:spAutoFit/>
          </a:bodyPr>
          <a:lstStyle/>
          <a:p>
            <a:r>
              <a:rPr lang="en-US" dirty="0" smtClean="0">
                <a:solidFill>
                  <a:schemeClr val="bg1">
                    <a:lumMod val="95000"/>
                  </a:schemeClr>
                </a:solidFill>
              </a:rPr>
              <a:t>uniprotPrint.py</a:t>
            </a:r>
            <a:endParaRPr lang="en-US" dirty="0">
              <a:solidFill>
                <a:schemeClr val="bg1">
                  <a:lumMod val="95000"/>
                </a:schemeClr>
              </a:solidFill>
            </a:endParaRPr>
          </a:p>
        </p:txBody>
      </p:sp>
      <p:sp>
        <p:nvSpPr>
          <p:cNvPr id="11" name="TextBox 10"/>
          <p:cNvSpPr txBox="1"/>
          <p:nvPr/>
        </p:nvSpPr>
        <p:spPr>
          <a:xfrm>
            <a:off x="9678786" y="299475"/>
            <a:ext cx="1749197" cy="369332"/>
          </a:xfrm>
          <a:prstGeom prst="rect">
            <a:avLst/>
          </a:prstGeom>
          <a:noFill/>
        </p:spPr>
        <p:txBody>
          <a:bodyPr wrap="none" rtlCol="0">
            <a:spAutoFit/>
          </a:bodyPr>
          <a:lstStyle/>
          <a:p>
            <a:r>
              <a:rPr lang="en-US" dirty="0" smtClean="0">
                <a:solidFill>
                  <a:schemeClr val="bg1">
                    <a:lumMod val="95000"/>
                  </a:schemeClr>
                </a:solidFill>
              </a:rPr>
              <a:t>uniprotRead.py</a:t>
            </a:r>
            <a:endParaRPr lang="en-US" dirty="0">
              <a:solidFill>
                <a:schemeClr val="bg1">
                  <a:lumMod val="95000"/>
                </a:schemeClr>
              </a:solidFill>
            </a:endParaRPr>
          </a:p>
        </p:txBody>
      </p:sp>
      <p:sp>
        <p:nvSpPr>
          <p:cNvPr id="12" name="TextBox 11"/>
          <p:cNvSpPr txBox="1"/>
          <p:nvPr/>
        </p:nvSpPr>
        <p:spPr>
          <a:xfrm>
            <a:off x="1582194" y="4616679"/>
            <a:ext cx="3578618" cy="166199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solidFill>
                  <a:schemeClr val="accent5">
                    <a:lumMod val="75000"/>
                  </a:schemeClr>
                </a:solidFill>
              </a:rPr>
              <a:t>Specify UniprotKB Identifier</a:t>
            </a:r>
          </a:p>
          <a:p>
            <a:pPr marL="285750" indent="-285750">
              <a:spcAft>
                <a:spcPts val="1200"/>
              </a:spcAft>
              <a:buFont typeface="Arial" panose="020B0604020202020204" pitchFamily="34" charset="0"/>
              <a:buChar char="•"/>
            </a:pPr>
            <a:r>
              <a:rPr lang="en-US" dirty="0" smtClean="0">
                <a:solidFill>
                  <a:schemeClr val="accent5">
                    <a:lumMod val="75000"/>
                  </a:schemeClr>
                </a:solidFill>
              </a:rPr>
              <a:t>Read Corresponding File </a:t>
            </a:r>
          </a:p>
          <a:p>
            <a:pPr marL="285750" indent="-285750">
              <a:spcAft>
                <a:spcPts val="1200"/>
              </a:spcAft>
              <a:buFont typeface="Arial" panose="020B0604020202020204" pitchFamily="34" charset="0"/>
              <a:buChar char="•"/>
            </a:pPr>
            <a:r>
              <a:rPr lang="en-US" dirty="0" smtClean="0">
                <a:solidFill>
                  <a:schemeClr val="accent5">
                    <a:lumMod val="75000"/>
                  </a:schemeClr>
                </a:solidFill>
              </a:rPr>
              <a:t>Find interesting element(s)</a:t>
            </a:r>
          </a:p>
          <a:p>
            <a:pPr marL="285750" indent="-285750">
              <a:spcAft>
                <a:spcPts val="1200"/>
              </a:spcAft>
              <a:buFont typeface="Arial" panose="020B0604020202020204" pitchFamily="34" charset="0"/>
              <a:buChar char="•"/>
            </a:pPr>
            <a:r>
              <a:rPr lang="en-US" dirty="0" smtClean="0">
                <a:solidFill>
                  <a:schemeClr val="accent5">
                    <a:lumMod val="75000"/>
                  </a:schemeClr>
                </a:solidFill>
              </a:rPr>
              <a:t>Print results</a:t>
            </a:r>
          </a:p>
        </p:txBody>
      </p:sp>
      <p:sp>
        <p:nvSpPr>
          <p:cNvPr id="13" name="TextBox 12"/>
          <p:cNvSpPr txBox="1"/>
          <p:nvPr/>
        </p:nvSpPr>
        <p:spPr>
          <a:xfrm>
            <a:off x="993246" y="4072269"/>
            <a:ext cx="2303836" cy="523220"/>
          </a:xfrm>
          <a:prstGeom prst="rect">
            <a:avLst/>
          </a:prstGeom>
          <a:noFill/>
        </p:spPr>
        <p:txBody>
          <a:bodyPr wrap="none" rtlCol="0">
            <a:spAutoFit/>
          </a:bodyPr>
          <a:lstStyle/>
          <a:p>
            <a:r>
              <a:rPr lang="en-US" sz="2800" dirty="0" smtClean="0">
                <a:solidFill>
                  <a:schemeClr val="accent5">
                    <a:lumMod val="75000"/>
                  </a:schemeClr>
                </a:solidFill>
              </a:rPr>
              <a:t>Program flow</a:t>
            </a:r>
            <a:endParaRPr lang="en-US" sz="2800" dirty="0">
              <a:solidFill>
                <a:schemeClr val="accent5">
                  <a:lumMod val="75000"/>
                </a:schemeClr>
              </a:solidFill>
            </a:endParaRPr>
          </a:p>
        </p:txBody>
      </p:sp>
      <p:grpSp>
        <p:nvGrpSpPr>
          <p:cNvPr id="31" name="Group 30"/>
          <p:cNvGrpSpPr/>
          <p:nvPr/>
        </p:nvGrpSpPr>
        <p:grpSpPr>
          <a:xfrm>
            <a:off x="1143000" y="2153264"/>
            <a:ext cx="4333903" cy="1327355"/>
            <a:chOff x="1143000" y="2153264"/>
            <a:chExt cx="4333903" cy="1327355"/>
          </a:xfrm>
        </p:grpSpPr>
        <p:sp>
          <p:nvSpPr>
            <p:cNvPr id="15" name="Rectangle 14"/>
            <p:cNvSpPr/>
            <p:nvPr/>
          </p:nvSpPr>
          <p:spPr>
            <a:xfrm>
              <a:off x="2556387" y="3315836"/>
              <a:ext cx="511277" cy="1647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143000" y="2153264"/>
              <a:ext cx="4333903" cy="1113504"/>
              <a:chOff x="1143000" y="2153264"/>
              <a:chExt cx="4333903" cy="1113504"/>
            </a:xfrm>
          </p:grpSpPr>
          <p:sp>
            <p:nvSpPr>
              <p:cNvPr id="14" name="Rectangle 13"/>
              <p:cNvSpPr/>
              <p:nvPr/>
            </p:nvSpPr>
            <p:spPr>
              <a:xfrm>
                <a:off x="1143000" y="2190135"/>
                <a:ext cx="2286000" cy="1696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3141406" y="2367116"/>
                <a:ext cx="737421" cy="8996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3510118" y="2262756"/>
                <a:ext cx="339211" cy="30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33504" y="2153264"/>
                <a:ext cx="1643399" cy="276999"/>
              </a:xfrm>
              <a:prstGeom prst="rect">
                <a:avLst/>
              </a:prstGeom>
              <a:noFill/>
            </p:spPr>
            <p:txBody>
              <a:bodyPr wrap="none" rtlCol="0">
                <a:spAutoFit/>
              </a:bodyPr>
              <a:lstStyle/>
              <a:p>
                <a:r>
                  <a:rPr lang="en-US" sz="1200" i="1" dirty="0" smtClean="0">
                    <a:solidFill>
                      <a:srgbClr val="FF0000"/>
                    </a:solidFill>
                  </a:rPr>
                  <a:t>Needed for https only</a:t>
                </a:r>
                <a:endParaRPr lang="en-US" sz="1200" i="1" dirty="0">
                  <a:solidFill>
                    <a:srgbClr val="FF0000"/>
                  </a:solidFill>
                </a:endParaRPr>
              </a:p>
            </p:txBody>
          </p:sp>
        </p:grpSp>
      </p:grpSp>
    </p:spTree>
    <p:extLst>
      <p:ext uri="{BB962C8B-B14F-4D97-AF65-F5344CB8AC3E}">
        <p14:creationId xmlns:p14="http://schemas.microsoft.com/office/powerpoint/2010/main" val="102946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287609" y="653380"/>
            <a:ext cx="5597739" cy="400110"/>
          </a:xfrm>
          <a:prstGeom prst="rect">
            <a:avLst/>
          </a:prstGeom>
          <a:noFill/>
        </p:spPr>
        <p:txBody>
          <a:bodyPr wrap="square" rtlCol="0">
            <a:spAutoFit/>
          </a:bodyPr>
          <a:lstStyle/>
          <a:p>
            <a:pPr marL="117475"/>
            <a:r>
              <a:rPr lang="en-US" sz="2000" i="1" dirty="0">
                <a:solidFill>
                  <a:schemeClr val="accent1">
                    <a:lumMod val="75000"/>
                  </a:schemeClr>
                </a:solidFill>
                <a:latin typeface="Arial" panose="020B0604020202020204" pitchFamily="34" charset="0"/>
                <a:cs typeface="Arial" panose="020B0604020202020204" pitchFamily="34" charset="0"/>
              </a:rPr>
              <a:t>PSI-MI XML </a:t>
            </a:r>
            <a:r>
              <a:rPr lang="en-US" sz="2000" dirty="0">
                <a:solidFill>
                  <a:schemeClr val="accent1">
                    <a:lumMod val="75000"/>
                  </a:schemeClr>
                </a:solidFill>
                <a:latin typeface="Arial" panose="020B0604020202020204" pitchFamily="34" charset="0"/>
                <a:cs typeface="Arial" panose="020B0604020202020204" pitchFamily="34" charset="0"/>
              </a:rPr>
              <a:t>(</a:t>
            </a:r>
            <a:r>
              <a:rPr lang="en-US" sz="2000" i="1" dirty="0">
                <a:solidFill>
                  <a:schemeClr val="accent1">
                    <a:lumMod val="75000"/>
                  </a:schemeClr>
                </a:solidFill>
                <a:latin typeface="Arial" panose="020B0604020202020204" pitchFamily="34" charset="0"/>
                <a:cs typeface="Arial" panose="020B0604020202020204" pitchFamily="34" charset="0"/>
              </a:rPr>
              <a:t>MIF</a:t>
            </a:r>
            <a:r>
              <a:rPr lang="en-US" sz="2000" dirty="0">
                <a:solidFill>
                  <a:schemeClr val="accent1">
                    <a:lumMod val="75000"/>
                  </a:schemeClr>
                </a:solidFill>
                <a:latin typeface="Arial" panose="020B0604020202020204" pitchFamily="34" charset="0"/>
                <a:cs typeface="Arial" panose="020B0604020202020204" pitchFamily="34" charset="0"/>
              </a:rPr>
              <a:t>)</a:t>
            </a:r>
            <a:r>
              <a:rPr lang="en-US" sz="2000" i="1" dirty="0">
                <a:solidFill>
                  <a:schemeClr val="accent1">
                    <a:lumMod val="75000"/>
                  </a:schemeClr>
                </a:solidFill>
                <a:latin typeface="Arial" panose="020B0604020202020204" pitchFamily="34" charset="0"/>
                <a:cs typeface="Arial" panose="020B0604020202020204" pitchFamily="34" charset="0"/>
              </a:rPr>
              <a:t> </a:t>
            </a:r>
            <a:r>
              <a:rPr lang="en-US" sz="2000" i="1" dirty="0" smtClean="0">
                <a:solidFill>
                  <a:schemeClr val="accent1">
                    <a:lumMod val="75000"/>
                  </a:schemeClr>
                </a:solidFill>
                <a:latin typeface="Arial" panose="020B0604020202020204" pitchFamily="34" charset="0"/>
                <a:cs typeface="Arial" panose="020B0604020202020204" pitchFamily="34" charset="0"/>
              </a:rPr>
              <a:t>format</a:t>
            </a:r>
          </a:p>
        </p:txBody>
      </p:sp>
      <p:sp>
        <p:nvSpPr>
          <p:cNvPr id="2" name="TextBox 1"/>
          <p:cNvSpPr txBox="1"/>
          <p:nvPr/>
        </p:nvSpPr>
        <p:spPr>
          <a:xfrm>
            <a:off x="97376" y="85700"/>
            <a:ext cx="577594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Record Formats</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grpSp>
        <p:nvGrpSpPr>
          <p:cNvPr id="49" name="Group 48"/>
          <p:cNvGrpSpPr/>
          <p:nvPr/>
        </p:nvGrpSpPr>
        <p:grpSpPr>
          <a:xfrm>
            <a:off x="924360" y="1109207"/>
            <a:ext cx="6115050" cy="5470052"/>
            <a:chOff x="5730040" y="683903"/>
            <a:chExt cx="6115050" cy="5470052"/>
          </a:xfrm>
        </p:grpSpPr>
        <p:sp>
          <p:nvSpPr>
            <p:cNvPr id="4" name="Rectangle 3"/>
            <p:cNvSpPr/>
            <p:nvPr/>
          </p:nvSpPr>
          <p:spPr>
            <a:xfrm>
              <a:off x="5730040" y="866848"/>
              <a:ext cx="6115050" cy="52871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58640" y="1160522"/>
              <a:ext cx="5619750" cy="801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49776" y="967909"/>
              <a:ext cx="2099614" cy="338554"/>
            </a:xfrm>
            <a:prstGeom prst="rect">
              <a:avLst/>
            </a:prstGeom>
            <a:solidFill>
              <a:schemeClr val="bg1"/>
            </a:solidFill>
          </p:spPr>
          <p:txBody>
            <a:bodyPr wrap="none" rtlCol="0">
              <a:spAutoFit/>
            </a:bodyPr>
            <a:lstStyle/>
            <a:p>
              <a:r>
                <a:rPr lang="en-US" sz="1600" dirty="0" smtClean="0"/>
                <a:t>Interaction Experiment</a:t>
              </a:r>
              <a:endParaRPr lang="en-US" sz="1600" dirty="0"/>
            </a:p>
          </p:txBody>
        </p:sp>
        <p:sp>
          <p:nvSpPr>
            <p:cNvPr id="8" name="Rectangle 7"/>
            <p:cNvSpPr/>
            <p:nvPr/>
          </p:nvSpPr>
          <p:spPr>
            <a:xfrm>
              <a:off x="5958640" y="2176929"/>
              <a:ext cx="5619750" cy="38031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68240" y="2855258"/>
              <a:ext cx="4781550" cy="294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125736" y="1992263"/>
              <a:ext cx="1410322" cy="338554"/>
            </a:xfrm>
            <a:prstGeom prst="rect">
              <a:avLst/>
            </a:prstGeom>
            <a:solidFill>
              <a:schemeClr val="bg1"/>
            </a:solidFill>
          </p:spPr>
          <p:txBody>
            <a:bodyPr wrap="none" rtlCol="0">
              <a:spAutoFit/>
            </a:bodyPr>
            <a:lstStyle/>
            <a:p>
              <a:r>
                <a:rPr lang="en-US" sz="1600" dirty="0" smtClean="0"/>
                <a:t>Participant List</a:t>
              </a:r>
              <a:endParaRPr lang="en-US" sz="1600" dirty="0"/>
            </a:p>
          </p:txBody>
        </p:sp>
        <p:sp>
          <p:nvSpPr>
            <p:cNvPr id="11" name="Rectangle 10"/>
            <p:cNvSpPr/>
            <p:nvPr/>
          </p:nvSpPr>
          <p:spPr>
            <a:xfrm>
              <a:off x="6415840" y="2702858"/>
              <a:ext cx="4781550" cy="294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63440" y="2550458"/>
              <a:ext cx="4781550" cy="294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11040" y="2380129"/>
              <a:ext cx="4781550" cy="29649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92626" y="2325573"/>
              <a:ext cx="301686" cy="369332"/>
            </a:xfrm>
            <a:prstGeom prst="rect">
              <a:avLst/>
            </a:prstGeom>
            <a:noFill/>
          </p:spPr>
          <p:txBody>
            <a:bodyPr wrap="none" rtlCol="0">
              <a:spAutoFit/>
            </a:bodyPr>
            <a:lstStyle/>
            <a:p>
              <a:r>
                <a:rPr lang="en-US" dirty="0" smtClean="0"/>
                <a:t>2</a:t>
              </a:r>
              <a:endParaRPr lang="en-US" dirty="0"/>
            </a:p>
          </p:txBody>
        </p:sp>
        <p:sp>
          <p:nvSpPr>
            <p:cNvPr id="15" name="TextBox 14"/>
            <p:cNvSpPr txBox="1"/>
            <p:nvPr/>
          </p:nvSpPr>
          <p:spPr>
            <a:xfrm>
              <a:off x="10848195" y="2209153"/>
              <a:ext cx="288862" cy="338554"/>
            </a:xfrm>
            <a:prstGeom prst="rect">
              <a:avLst/>
            </a:prstGeom>
            <a:noFill/>
          </p:spPr>
          <p:txBody>
            <a:bodyPr wrap="none" rtlCol="0">
              <a:spAutoFit/>
            </a:bodyPr>
            <a:lstStyle/>
            <a:p>
              <a:r>
                <a:rPr lang="en-US" sz="1600" dirty="0" smtClean="0"/>
                <a:t>1</a:t>
              </a:r>
              <a:endParaRPr lang="en-US" sz="1600" dirty="0"/>
            </a:p>
          </p:txBody>
        </p:sp>
        <p:sp>
          <p:nvSpPr>
            <p:cNvPr id="16" name="TextBox 15"/>
            <p:cNvSpPr txBox="1"/>
            <p:nvPr/>
          </p:nvSpPr>
          <p:spPr>
            <a:xfrm>
              <a:off x="11294312" y="2660630"/>
              <a:ext cx="317716" cy="338554"/>
            </a:xfrm>
            <a:prstGeom prst="rect">
              <a:avLst/>
            </a:prstGeom>
            <a:noFill/>
          </p:spPr>
          <p:txBody>
            <a:bodyPr wrap="none" rtlCol="0">
              <a:spAutoFit/>
            </a:bodyPr>
            <a:lstStyle/>
            <a:p>
              <a:r>
                <a:rPr lang="en-US" sz="1600" dirty="0" smtClean="0"/>
                <a:t>N</a:t>
              </a:r>
              <a:endParaRPr lang="en-US" sz="1600" dirty="0"/>
            </a:p>
          </p:txBody>
        </p:sp>
        <p:sp>
          <p:nvSpPr>
            <p:cNvPr id="17" name="Rectangle 16"/>
            <p:cNvSpPr/>
            <p:nvPr/>
          </p:nvSpPr>
          <p:spPr>
            <a:xfrm>
              <a:off x="6163922" y="2450832"/>
              <a:ext cx="4676322" cy="989232"/>
            </a:xfrm>
            <a:prstGeom prst="rect">
              <a:avLst/>
            </a:prstGeom>
            <a:solidFill>
              <a:srgbClr val="FFC000">
                <a:alpha val="35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TextBox 17"/>
            <p:cNvSpPr txBox="1"/>
            <p:nvPr/>
          </p:nvSpPr>
          <p:spPr>
            <a:xfrm>
              <a:off x="6115152" y="2450831"/>
              <a:ext cx="4701237" cy="1200329"/>
            </a:xfrm>
            <a:prstGeom prst="rect">
              <a:avLst/>
            </a:prstGeom>
            <a:noFill/>
          </p:spPr>
          <p:txBody>
            <a:bodyPr wrap="square" rtlCol="0">
              <a:spAutoFit/>
            </a:bodyPr>
            <a:lstStyle/>
            <a:p>
              <a:pPr>
                <a:tabLst>
                  <a:tab pos="1255713" algn="l"/>
                </a:tabLst>
              </a:pPr>
              <a:r>
                <a:rPr lang="en-US" sz="1200" dirty="0" smtClean="0">
                  <a:latin typeface="Arial Narrow" panose="020B0606020202030204" pitchFamily="34" charset="0"/>
                </a:rPr>
                <a:t>Molecule Type:   	Protein (MI:0326)</a:t>
              </a:r>
            </a:p>
            <a:p>
              <a:pPr>
                <a:tabLst>
                  <a:tab pos="1255713" algn="l"/>
                </a:tabLst>
              </a:pPr>
              <a:r>
                <a:rPr lang="en-US" sz="1200" dirty="0" smtClean="0">
                  <a:latin typeface="Arial Narrow" panose="020B0606020202030204" pitchFamily="34" charset="0"/>
                </a:rPr>
                <a:t>Molecule Name: 	Cellular  tumor antigen p53</a:t>
              </a:r>
            </a:p>
            <a:p>
              <a:pPr>
                <a:tabLst>
                  <a:tab pos="1255713" algn="l"/>
                </a:tabLst>
              </a:pPr>
              <a:r>
                <a:rPr lang="en-US" sz="1200" dirty="0" smtClean="0">
                  <a:latin typeface="Arial Narrow" panose="020B0606020202030204" pitchFamily="34" charset="0"/>
                </a:rPr>
                <a:t>Molecule Symbol:	p53</a:t>
              </a:r>
            </a:p>
            <a:p>
              <a:pPr>
                <a:tabLst>
                  <a:tab pos="1255713" algn="l"/>
                </a:tabLst>
              </a:pPr>
              <a:r>
                <a:rPr lang="en-US" sz="1200" dirty="0" smtClean="0">
                  <a:latin typeface="Arial Narrow" panose="020B0606020202030204" pitchFamily="34" charset="0"/>
                </a:rPr>
                <a:t>Species of Origin:	Human (Taxid:9606)</a:t>
              </a:r>
            </a:p>
            <a:p>
              <a:pPr>
                <a:tabLst>
                  <a:tab pos="1255713" algn="l"/>
                </a:tabLst>
              </a:pPr>
              <a:r>
                <a:rPr lang="en-US" sz="1200" dirty="0" smtClean="0">
                  <a:latin typeface="Arial Narrow" panose="020B0606020202030204" pitchFamily="34" charset="0"/>
                </a:rPr>
                <a:t>Cross-reference(s):	P04637-1 (</a:t>
              </a:r>
              <a:r>
                <a:rPr lang="en-US" sz="1200" dirty="0" err="1" smtClean="0">
                  <a:latin typeface="Arial Narrow" panose="020B0606020202030204" pitchFamily="34" charset="0"/>
                </a:rPr>
                <a:t>UniProtKB</a:t>
              </a:r>
              <a:r>
                <a:rPr lang="en-US" sz="1200" dirty="0" smtClean="0">
                  <a:latin typeface="Arial Narrow" panose="020B0606020202030204" pitchFamily="34" charset="0"/>
                </a:rPr>
                <a:t>),  NP_00537, (RefSeq), …</a:t>
              </a:r>
              <a:r>
                <a:rPr lang="en-US" sz="1200" dirty="0">
                  <a:latin typeface="Arial Narrow" panose="020B0606020202030204" pitchFamily="34" charset="0"/>
                </a:rPr>
                <a:t>	 </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19" name="Rectangle 18"/>
            <p:cNvSpPr/>
            <p:nvPr/>
          </p:nvSpPr>
          <p:spPr>
            <a:xfrm>
              <a:off x="6163922" y="3481807"/>
              <a:ext cx="4676322" cy="1787056"/>
            </a:xfrm>
            <a:prstGeom prst="rect">
              <a:avLst/>
            </a:prstGeom>
            <a:solidFill>
              <a:schemeClr val="tx2">
                <a:lumMod val="20000"/>
                <a:lumOff val="80000"/>
                <a:alpha val="3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60000"/>
                      <a:lumOff val="40000"/>
                    </a:schemeClr>
                  </a:solidFill>
                </a:rPr>
                <a:t>    </a:t>
              </a:r>
              <a:endParaRPr lang="en-US" dirty="0">
                <a:solidFill>
                  <a:schemeClr val="tx2">
                    <a:lumMod val="60000"/>
                    <a:lumOff val="40000"/>
                  </a:schemeClr>
                </a:solidFill>
              </a:endParaRPr>
            </a:p>
          </p:txBody>
        </p:sp>
        <p:sp>
          <p:nvSpPr>
            <p:cNvPr id="20" name="TextBox 19"/>
            <p:cNvSpPr txBox="1"/>
            <p:nvPr/>
          </p:nvSpPr>
          <p:spPr>
            <a:xfrm>
              <a:off x="6110669" y="3491200"/>
              <a:ext cx="4737525" cy="1015663"/>
            </a:xfrm>
            <a:prstGeom prst="rect">
              <a:avLst/>
            </a:prstGeom>
            <a:noFill/>
          </p:spPr>
          <p:txBody>
            <a:bodyPr wrap="square" rtlCol="0">
              <a:spAutoFit/>
            </a:bodyPr>
            <a:lstStyle/>
            <a:p>
              <a:pPr>
                <a:tabLst>
                  <a:tab pos="1717675" algn="l"/>
                </a:tabLst>
              </a:pPr>
              <a:r>
                <a:rPr lang="en-US" sz="1200" dirty="0" smtClean="0">
                  <a:latin typeface="Arial Narrow" panose="020B0606020202030204" pitchFamily="34" charset="0"/>
                </a:rPr>
                <a:t>Experimental Role: 	Bait (MI:0496)</a:t>
              </a:r>
            </a:p>
            <a:p>
              <a:pPr>
                <a:tabLst>
                  <a:tab pos="1717675" algn="l"/>
                </a:tabLst>
              </a:pPr>
              <a:r>
                <a:rPr lang="en-US" sz="1200" dirty="0" smtClean="0">
                  <a:latin typeface="Arial Narrow" panose="020B0606020202030204" pitchFamily="34" charset="0"/>
                </a:rPr>
                <a:t>Experimental Source: 	E.coli K12 (</a:t>
              </a:r>
              <a:r>
                <a:rPr lang="en-US" sz="1200" dirty="0" err="1" smtClean="0">
                  <a:latin typeface="Arial Narrow" panose="020B0606020202030204" pitchFamily="34" charset="0"/>
                </a:rPr>
                <a:t>Taxid</a:t>
              </a:r>
              <a:r>
                <a:rPr lang="en-US" sz="1200" dirty="0" smtClean="0">
                  <a:latin typeface="Arial Narrow" panose="020B0606020202030204" pitchFamily="34" charset="0"/>
                </a:rPr>
                <a:t>: 83333)</a:t>
              </a:r>
            </a:p>
            <a:p>
              <a:pPr>
                <a:tabLst>
                  <a:tab pos="1717675" algn="l"/>
                </a:tabLst>
              </a:pPr>
              <a:r>
                <a:rPr lang="en-US" sz="1200" dirty="0" smtClean="0">
                  <a:latin typeface="Arial Narrow" panose="020B0606020202030204" pitchFamily="34" charset="0"/>
                </a:rPr>
                <a:t>Identification method(s):  	Predetermined (MI:0396)</a:t>
              </a:r>
            </a:p>
            <a:p>
              <a:r>
                <a:rPr lang="en-US" sz="1200" dirty="0" smtClean="0">
                  <a:latin typeface="Arial Narrow" panose="020B0606020202030204" pitchFamily="34" charset="0"/>
                </a:rPr>
                <a:t>Features: </a:t>
              </a:r>
            </a:p>
            <a:p>
              <a:r>
                <a:rPr lang="en-US" sz="1200" dirty="0">
                  <a:latin typeface="Arial Narrow" panose="020B0606020202030204" pitchFamily="34" charset="0"/>
                </a:rPr>
                <a:t>	 </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21" name="TextBox 20"/>
            <p:cNvSpPr txBox="1"/>
            <p:nvPr/>
          </p:nvSpPr>
          <p:spPr>
            <a:xfrm>
              <a:off x="11163636" y="2449463"/>
              <a:ext cx="338554"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6017096" y="1289234"/>
              <a:ext cx="5506959" cy="584767"/>
            </a:xfrm>
            <a:prstGeom prst="rect">
              <a:avLst/>
            </a:prstGeom>
            <a:solidFill>
              <a:schemeClr val="accent6">
                <a:lumMod val="60000"/>
                <a:lumOff val="40000"/>
                <a:alpha val="3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TextBox 22"/>
            <p:cNvSpPr txBox="1"/>
            <p:nvPr/>
          </p:nvSpPr>
          <p:spPr>
            <a:xfrm>
              <a:off x="6015790" y="1253599"/>
              <a:ext cx="3621504" cy="830997"/>
            </a:xfrm>
            <a:prstGeom prst="rect">
              <a:avLst/>
            </a:prstGeom>
            <a:noFill/>
          </p:spPr>
          <p:txBody>
            <a:bodyPr wrap="none" rtlCol="0">
              <a:spAutoFit/>
            </a:bodyPr>
            <a:lstStyle/>
            <a:p>
              <a:pPr>
                <a:tabLst>
                  <a:tab pos="2289175" algn="l"/>
                </a:tabLst>
              </a:pPr>
              <a:r>
                <a:rPr lang="en-US" sz="1200" dirty="0" smtClean="0">
                  <a:solidFill>
                    <a:schemeClr val="accent6">
                      <a:lumMod val="75000"/>
                    </a:schemeClr>
                  </a:solidFill>
                  <a:latin typeface="Arial Narrow" panose="020B0606020202030204" pitchFamily="34" charset="0"/>
                </a:rPr>
                <a:t>Interaction Detection Method:	Pull down (MI:0096)</a:t>
              </a:r>
            </a:p>
            <a:p>
              <a:pPr>
                <a:tabLst>
                  <a:tab pos="2289175" algn="l"/>
                </a:tabLst>
              </a:pPr>
              <a:r>
                <a:rPr lang="en-US" sz="1200" dirty="0" smtClean="0">
                  <a:solidFill>
                    <a:schemeClr val="accent6">
                      <a:lumMod val="75000"/>
                    </a:schemeClr>
                  </a:solidFill>
                  <a:latin typeface="Arial Narrow" panose="020B0606020202030204" pitchFamily="34" charset="0"/>
                </a:rPr>
                <a:t>Experiment Host/Cell Line:  	in vitro</a:t>
              </a:r>
            </a:p>
            <a:p>
              <a:pPr>
                <a:tabLst>
                  <a:tab pos="2289175" algn="l"/>
                </a:tabLst>
              </a:pPr>
              <a:r>
                <a:rPr lang="en-US" sz="1200" dirty="0" smtClean="0">
                  <a:solidFill>
                    <a:schemeClr val="accent6">
                      <a:lumMod val="75000"/>
                    </a:schemeClr>
                  </a:solidFill>
                  <a:latin typeface="Arial Narrow" panose="020B0606020202030204" pitchFamily="34" charset="0"/>
                </a:rPr>
                <a:t>Interaction Type:	Direct (MI:0407)</a:t>
              </a:r>
            </a:p>
            <a:p>
              <a:endParaRPr lang="en-US" sz="1200" dirty="0">
                <a:solidFill>
                  <a:schemeClr val="accent6">
                    <a:lumMod val="75000"/>
                  </a:schemeClr>
                </a:solidFill>
                <a:latin typeface="Arial Narrow" panose="020B0606020202030204" pitchFamily="34" charset="0"/>
              </a:endParaRPr>
            </a:p>
          </p:txBody>
        </p:sp>
        <p:sp>
          <p:nvSpPr>
            <p:cNvPr id="24" name="TextBox 23"/>
            <p:cNvSpPr txBox="1"/>
            <p:nvPr/>
          </p:nvSpPr>
          <p:spPr>
            <a:xfrm>
              <a:off x="10376585" y="4252664"/>
              <a:ext cx="250390" cy="246221"/>
            </a:xfrm>
            <a:prstGeom prst="rect">
              <a:avLst/>
            </a:prstGeom>
            <a:noFill/>
          </p:spPr>
          <p:txBody>
            <a:bodyPr wrap="none" rtlCol="0">
              <a:spAutoFit/>
            </a:bodyPr>
            <a:lstStyle/>
            <a:p>
              <a:r>
                <a:rPr lang="en-US" sz="1000" dirty="0" smtClean="0"/>
                <a:t>2</a:t>
              </a:r>
              <a:endParaRPr lang="en-US" sz="1000" dirty="0"/>
            </a:p>
          </p:txBody>
        </p:sp>
        <p:sp>
          <p:nvSpPr>
            <p:cNvPr id="25" name="TextBox 24"/>
            <p:cNvSpPr txBox="1"/>
            <p:nvPr/>
          </p:nvSpPr>
          <p:spPr>
            <a:xfrm>
              <a:off x="10269368" y="4152415"/>
              <a:ext cx="250390" cy="246221"/>
            </a:xfrm>
            <a:prstGeom prst="rect">
              <a:avLst/>
            </a:prstGeom>
            <a:noFill/>
          </p:spPr>
          <p:txBody>
            <a:bodyPr wrap="none" rtlCol="0">
              <a:spAutoFit/>
            </a:bodyPr>
            <a:lstStyle/>
            <a:p>
              <a:r>
                <a:rPr lang="en-US" sz="1000" dirty="0" smtClean="0"/>
                <a:t>1</a:t>
              </a:r>
              <a:endParaRPr lang="en-US" sz="1000" dirty="0"/>
            </a:p>
          </p:txBody>
        </p:sp>
        <p:sp>
          <p:nvSpPr>
            <p:cNvPr id="26" name="TextBox 25"/>
            <p:cNvSpPr txBox="1"/>
            <p:nvPr/>
          </p:nvSpPr>
          <p:spPr>
            <a:xfrm>
              <a:off x="10534731" y="4464783"/>
              <a:ext cx="293670" cy="246221"/>
            </a:xfrm>
            <a:prstGeom prst="rect">
              <a:avLst/>
            </a:prstGeom>
            <a:noFill/>
          </p:spPr>
          <p:txBody>
            <a:bodyPr wrap="none" rtlCol="0">
              <a:spAutoFit/>
            </a:bodyPr>
            <a:lstStyle/>
            <a:p>
              <a:r>
                <a:rPr lang="en-US" sz="1000" dirty="0"/>
                <a:t>M</a:t>
              </a:r>
            </a:p>
          </p:txBody>
        </p:sp>
        <p:sp>
          <p:nvSpPr>
            <p:cNvPr id="27" name="TextBox 26"/>
            <p:cNvSpPr txBox="1"/>
            <p:nvPr/>
          </p:nvSpPr>
          <p:spPr>
            <a:xfrm>
              <a:off x="10467851" y="4305671"/>
              <a:ext cx="272832" cy="246221"/>
            </a:xfrm>
            <a:prstGeom prst="rect">
              <a:avLst/>
            </a:prstGeom>
            <a:noFill/>
          </p:spPr>
          <p:txBody>
            <a:bodyPr wrap="none" rtlCol="0">
              <a:spAutoFit/>
            </a:bodyPr>
            <a:lstStyle/>
            <a:p>
              <a:r>
                <a:rPr lang="en-US" sz="1000" dirty="0" smtClean="0"/>
                <a:t>…</a:t>
              </a:r>
              <a:endParaRPr lang="en-US" sz="1000" dirty="0"/>
            </a:p>
          </p:txBody>
        </p:sp>
        <p:sp>
          <p:nvSpPr>
            <p:cNvPr id="28" name="Rectangle 27"/>
            <p:cNvSpPr/>
            <p:nvPr/>
          </p:nvSpPr>
          <p:spPr>
            <a:xfrm>
              <a:off x="6486179" y="4572073"/>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415840" y="4506863"/>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339640" y="4430663"/>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63441" y="4354463"/>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244389" y="4317732"/>
              <a:ext cx="4114801" cy="646331"/>
            </a:xfrm>
            <a:prstGeom prst="rect">
              <a:avLst/>
            </a:prstGeom>
            <a:noFill/>
          </p:spPr>
          <p:txBody>
            <a:bodyPr wrap="square" rtlCol="0">
              <a:spAutoFit/>
            </a:bodyPr>
            <a:lstStyle/>
            <a:p>
              <a:pPr>
                <a:tabLst>
                  <a:tab pos="1487488" algn="l"/>
                </a:tabLst>
              </a:pPr>
              <a:r>
                <a:rPr lang="en-US" sz="1200" dirty="0" smtClean="0">
                  <a:latin typeface="Arial Narrow" panose="020B0606020202030204" pitchFamily="34" charset="0"/>
                </a:rPr>
                <a:t>Feature Type: 	Sufficient  binding region (MI:0442)</a:t>
              </a:r>
            </a:p>
            <a:p>
              <a:pPr>
                <a:tabLst>
                  <a:tab pos="1487488" algn="l"/>
                </a:tabLst>
              </a:pPr>
              <a:r>
                <a:rPr lang="en-US" sz="1200" dirty="0" smtClean="0">
                  <a:latin typeface="Arial Narrow" panose="020B0606020202030204" pitchFamily="34" charset="0"/>
                </a:rPr>
                <a:t>Feature Range: 	1-73</a:t>
              </a:r>
            </a:p>
            <a:p>
              <a:pPr>
                <a:tabLst>
                  <a:tab pos="1487488" algn="l"/>
                </a:tabLst>
              </a:pPr>
              <a:r>
                <a:rPr lang="en-US" sz="1200" dirty="0" smtClean="0">
                  <a:latin typeface="Arial Narrow" panose="020B0606020202030204" pitchFamily="34" charset="0"/>
                </a:rPr>
                <a:t>Identification Method: 	Deletion analysis (MI:0033)    </a:t>
              </a:r>
              <a:endParaRPr lang="en-US" sz="1200" dirty="0">
                <a:latin typeface="Arial Narrow" panose="020B0606020202030204" pitchFamily="34" charset="0"/>
              </a:endParaRPr>
            </a:p>
          </p:txBody>
        </p:sp>
        <p:sp>
          <p:nvSpPr>
            <p:cNvPr id="5" name="TextBox 4"/>
            <p:cNvSpPr txBox="1"/>
            <p:nvPr/>
          </p:nvSpPr>
          <p:spPr>
            <a:xfrm>
              <a:off x="5793386" y="683903"/>
              <a:ext cx="1774397" cy="338554"/>
            </a:xfrm>
            <a:prstGeom prst="rect">
              <a:avLst/>
            </a:prstGeom>
            <a:solidFill>
              <a:schemeClr val="bg1"/>
            </a:solidFill>
          </p:spPr>
          <p:txBody>
            <a:bodyPr wrap="none" rtlCol="0">
              <a:spAutoFit/>
            </a:bodyPr>
            <a:lstStyle/>
            <a:p>
              <a:r>
                <a:rPr lang="en-US" sz="1600" dirty="0" smtClean="0"/>
                <a:t>Interaction Record</a:t>
              </a:r>
              <a:endParaRPr lang="en-US" sz="1600" dirty="0"/>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403" y="1341589"/>
            <a:ext cx="3092678" cy="502629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pic>
      <p:sp>
        <p:nvSpPr>
          <p:cNvPr id="36" name="Rectangle 35"/>
          <p:cNvSpPr/>
          <p:nvPr/>
        </p:nvSpPr>
        <p:spPr>
          <a:xfrm>
            <a:off x="8640345" y="1647825"/>
            <a:ext cx="2952750" cy="4305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792744" y="2533650"/>
            <a:ext cx="2743201" cy="21336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45144" y="4162424"/>
            <a:ext cx="2524125" cy="295275"/>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flipH="1">
            <a:off x="10631071" y="2988608"/>
            <a:ext cx="274320" cy="0"/>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0011946" y="1493183"/>
            <a:ext cx="274320" cy="0"/>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10640596" y="2283758"/>
            <a:ext cx="274320" cy="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10211971" y="1397933"/>
            <a:ext cx="274320" cy="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191450" y="3778283"/>
            <a:ext cx="1260485" cy="0"/>
          </a:xfrm>
          <a:prstGeom prst="straightConnector1">
            <a:avLst/>
          </a:prstGeom>
          <a:ln w="7620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94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079655" y="1431235"/>
            <a:ext cx="5078774" cy="172277"/>
          </a:xfrm>
          <a:prstGeom prst="rect">
            <a:avLst/>
          </a:prstGeom>
          <a:solidFill>
            <a:schemeClr val="accent4">
              <a:lumMod val="20000"/>
              <a:lumOff val="80000"/>
            </a:scheme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27" name="Rectangle 26"/>
          <p:cNvSpPr/>
          <p:nvPr/>
        </p:nvSpPr>
        <p:spPr>
          <a:xfrm>
            <a:off x="1079655" y="3360467"/>
            <a:ext cx="5078774" cy="2544574"/>
          </a:xfrm>
          <a:prstGeom prst="rect">
            <a:avLst/>
          </a:prstGeom>
          <a:solidFill>
            <a:srgbClr val="FF0000">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079657" y="2555912"/>
            <a:ext cx="5078772" cy="473726"/>
          </a:xfrm>
          <a:prstGeom prst="rect">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79656" y="1729648"/>
            <a:ext cx="5078774" cy="506776"/>
          </a:xfrm>
          <a:prstGeom prst="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3" name="TextBox 2"/>
          <p:cNvSpPr txBox="1"/>
          <p:nvPr/>
        </p:nvSpPr>
        <p:spPr>
          <a:xfrm>
            <a:off x="287609" y="653380"/>
            <a:ext cx="5597739" cy="400110"/>
          </a:xfrm>
          <a:prstGeom prst="rect">
            <a:avLst/>
          </a:prstGeom>
          <a:noFill/>
        </p:spPr>
        <p:txBody>
          <a:bodyPr wrap="square" rtlCol="0">
            <a:spAutoFit/>
          </a:bodyPr>
          <a:lstStyle/>
          <a:p>
            <a:pPr marL="117475"/>
            <a:r>
              <a:rPr lang="en-US" sz="2000" i="1" dirty="0">
                <a:solidFill>
                  <a:schemeClr val="accent1">
                    <a:lumMod val="75000"/>
                  </a:schemeClr>
                </a:solidFill>
                <a:latin typeface="Arial" panose="020B0604020202020204" pitchFamily="34" charset="0"/>
                <a:cs typeface="Arial" panose="020B0604020202020204" pitchFamily="34" charset="0"/>
              </a:rPr>
              <a:t>PSI-MI XML </a:t>
            </a:r>
            <a:r>
              <a:rPr lang="en-US" sz="2000" dirty="0">
                <a:solidFill>
                  <a:schemeClr val="accent1">
                    <a:lumMod val="75000"/>
                  </a:schemeClr>
                </a:solidFill>
                <a:latin typeface="Arial" panose="020B0604020202020204" pitchFamily="34" charset="0"/>
                <a:cs typeface="Arial" panose="020B0604020202020204" pitchFamily="34" charset="0"/>
              </a:rPr>
              <a:t>(</a:t>
            </a:r>
            <a:r>
              <a:rPr lang="en-US" sz="2000" i="1" dirty="0">
                <a:solidFill>
                  <a:schemeClr val="accent1">
                    <a:lumMod val="75000"/>
                  </a:schemeClr>
                </a:solidFill>
                <a:latin typeface="Arial" panose="020B0604020202020204" pitchFamily="34" charset="0"/>
                <a:cs typeface="Arial" panose="020B0604020202020204" pitchFamily="34" charset="0"/>
              </a:rPr>
              <a:t>MIF</a:t>
            </a:r>
            <a:r>
              <a:rPr lang="en-US" sz="2000" dirty="0">
                <a:solidFill>
                  <a:schemeClr val="accent1">
                    <a:lumMod val="75000"/>
                  </a:schemeClr>
                </a:solidFill>
                <a:latin typeface="Arial" panose="020B0604020202020204" pitchFamily="34" charset="0"/>
                <a:cs typeface="Arial" panose="020B0604020202020204" pitchFamily="34" charset="0"/>
              </a:rPr>
              <a:t>)</a:t>
            </a:r>
            <a:r>
              <a:rPr lang="en-US" sz="2000" i="1" dirty="0">
                <a:solidFill>
                  <a:schemeClr val="accent1">
                    <a:lumMod val="75000"/>
                  </a:schemeClr>
                </a:solidFill>
                <a:latin typeface="Arial" panose="020B0604020202020204" pitchFamily="34" charset="0"/>
                <a:cs typeface="Arial" panose="020B0604020202020204" pitchFamily="34" charset="0"/>
              </a:rPr>
              <a:t> </a:t>
            </a:r>
            <a:r>
              <a:rPr lang="en-US" sz="2000" i="1" dirty="0" smtClean="0">
                <a:solidFill>
                  <a:schemeClr val="accent1">
                    <a:lumMod val="75000"/>
                  </a:schemeClr>
                </a:solidFill>
                <a:latin typeface="Arial" panose="020B0604020202020204" pitchFamily="34" charset="0"/>
                <a:cs typeface="Arial" panose="020B0604020202020204" pitchFamily="34" charset="0"/>
              </a:rPr>
              <a:t>file anatomy</a:t>
            </a:r>
          </a:p>
        </p:txBody>
      </p:sp>
      <p:sp>
        <p:nvSpPr>
          <p:cNvPr id="61" name="TextBox 60"/>
          <p:cNvSpPr txBox="1"/>
          <p:nvPr/>
        </p:nvSpPr>
        <p:spPr>
          <a:xfrm>
            <a:off x="8122024" y="316233"/>
            <a:ext cx="3597616" cy="64633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lumMod val="50000"/>
                  </a:schemeClr>
                </a:solidFill>
              </a:rPr>
              <a:t>Compact MIFs use references to interactors and/or experiments </a:t>
            </a:r>
            <a:endParaRPr lang="en-US" dirty="0">
              <a:solidFill>
                <a:schemeClr val="bg1">
                  <a:lumMod val="50000"/>
                </a:schemeClr>
              </a:solidFill>
            </a:endParaRPr>
          </a:p>
        </p:txBody>
      </p:sp>
      <p:sp>
        <p:nvSpPr>
          <p:cNvPr id="62" name="TextBox 61"/>
          <p:cNvSpPr txBox="1"/>
          <p:nvPr/>
        </p:nvSpPr>
        <p:spPr>
          <a:xfrm>
            <a:off x="97376" y="85700"/>
            <a:ext cx="5852884"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Data Processing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555835" y="1068354"/>
            <a:ext cx="5394425" cy="5909310"/>
          </a:xfrm>
          <a:prstGeom prst="rect">
            <a:avLst/>
          </a:prstGeom>
          <a:noFill/>
        </p:spPr>
        <p:txBody>
          <a:bodyPr wrap="none" rtlCol="0">
            <a:spAutoFit/>
          </a:bodyPr>
          <a:lstStyle/>
          <a:p>
            <a:r>
              <a:rPr lang="en-US" sz="1050" b="1" dirty="0" smtClean="0">
                <a:latin typeface="Courier New" panose="02070309020205020404" pitchFamily="49" charset="0"/>
                <a:cs typeface="Courier New" panose="02070309020205020404" pitchFamily="49" charset="0"/>
              </a:rPr>
              <a:t>&lt;entry Set&gt;</a:t>
            </a:r>
          </a:p>
          <a:p>
            <a:r>
              <a:rPr lang="en-US" sz="1050" b="1" dirty="0" smtClean="0">
                <a:latin typeface="Courier New" panose="02070309020205020404" pitchFamily="49" charset="0"/>
                <a:cs typeface="Courier New" panose="02070309020205020404" pitchFamily="49" charset="0"/>
              </a:rPr>
              <a:t>  &lt;entry&gt;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&lt;source </a:t>
            </a:r>
            <a:r>
              <a:rPr lang="en-US" sz="1050" b="1" dirty="0" err="1" smtClean="0">
                <a:latin typeface="Courier New" panose="02070309020205020404" pitchFamily="49" charset="0"/>
                <a:cs typeface="Courier New" panose="02070309020205020404" pitchFamily="49" charset="0"/>
              </a:rPr>
              <a:t>releaseDate</a:t>
            </a:r>
            <a:r>
              <a:rPr lang="en-US" sz="1050" b="1" dirty="0" smtClean="0">
                <a:latin typeface="Courier New" panose="02070309020205020404" pitchFamily="49" charset="0"/>
                <a:cs typeface="Courier New" panose="02070309020205020404" pitchFamily="49" charset="0"/>
              </a:rPr>
              <a:t>=‘2019-05-22’&gt;...&lt;/source&gt;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interactorList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&lt;interactor id=‘1’&gt;...&lt;/interactor&gt;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&lt;interactor id=‘2’&gt;...&lt;/interactor&gt;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interactorList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experimentList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&lt;experiment id=‘1’&gt;...&lt;/experiment&gt;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&lt;experiment id=‘2’&gt;...&lt;/experiment&gt;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experimentList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interactionList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&lt;interaction id=‘1’ </a:t>
            </a:r>
            <a:r>
              <a:rPr lang="en-US" sz="1050" b="1" dirty="0" err="1" smtClean="0">
                <a:latin typeface="Courier New" panose="02070309020205020404" pitchFamily="49" charset="0"/>
                <a:cs typeface="Courier New" panose="02070309020205020404" pitchFamily="49" charset="0"/>
              </a:rPr>
              <a:t>imexId</a:t>
            </a:r>
            <a:r>
              <a:rPr lang="en-US" sz="1050" b="1" dirty="0" smtClean="0">
                <a:latin typeface="Courier New" panose="02070309020205020404" pitchFamily="49" charset="0"/>
                <a:cs typeface="Courier New" panose="02070309020205020404" pitchFamily="49" charset="0"/>
              </a:rPr>
              <a:t>=‘IM-123456-1’&gt;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experimentList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experimentRef</a:t>
            </a:r>
            <a:r>
              <a:rPr lang="en-US" sz="1050" b="1" dirty="0" smtClean="0">
                <a:latin typeface="Courier New" panose="02070309020205020404" pitchFamily="49" charset="0"/>
                <a:cs typeface="Courier New" panose="02070309020205020404" pitchFamily="49" charset="0"/>
              </a:rPr>
              <a:t> id=‘1’/&gt;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experimentList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participantList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&lt;participant id=‘1’&gt;</a:t>
            </a:r>
          </a:p>
          <a:p>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interactorRef</a:t>
            </a:r>
            <a:r>
              <a:rPr lang="en-US" sz="1050" b="1" dirty="0" smtClean="0">
                <a:latin typeface="Courier New" panose="02070309020205020404" pitchFamily="49" charset="0"/>
                <a:cs typeface="Courier New" panose="02070309020205020404" pitchFamily="49" charset="0"/>
              </a:rPr>
              <a:t> id=‘2’/&gt;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biologicalRole</a:t>
            </a:r>
            <a:r>
              <a:rPr lang="en-US" sz="1050" b="1" dirty="0" smtClean="0">
                <a:latin typeface="Courier New" panose="02070309020205020404" pitchFamily="49" charset="0"/>
                <a:cs typeface="Courier New" panose="02070309020205020404" pitchFamily="49" charset="0"/>
              </a:rPr>
              <a:t>&gt;...&lt;/</a:t>
            </a:r>
            <a:r>
              <a:rPr lang="en-US" sz="1050" b="1" dirty="0" err="1" smtClean="0">
                <a:latin typeface="Courier New" panose="02070309020205020404" pitchFamily="49" charset="0"/>
                <a:cs typeface="Courier New" panose="02070309020205020404" pitchFamily="49" charset="0"/>
              </a:rPr>
              <a:t>biologicalRole</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experiemntalRole</a:t>
            </a:r>
            <a:r>
              <a:rPr lang="en-US" sz="1050" b="1" dirty="0" smtClean="0">
                <a:latin typeface="Courier New" panose="02070309020205020404" pitchFamily="49" charset="0"/>
                <a:cs typeface="Courier New" panose="02070309020205020404" pitchFamily="49" charset="0"/>
              </a:rPr>
              <a:t>&gt;...&lt;/</a:t>
            </a:r>
            <a:r>
              <a:rPr lang="en-US" sz="1050" b="1" dirty="0" err="1" smtClean="0">
                <a:latin typeface="Courier New" panose="02070309020205020404" pitchFamily="49" charset="0"/>
                <a:cs typeface="Courier New" panose="02070309020205020404" pitchFamily="49" charset="0"/>
              </a:rPr>
              <a:t>experimentalRole</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 </a:t>
            </a:r>
            <a:endParaRPr lang="en-US" sz="1050" b="1" dirty="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          &lt;/participant&gt;</a:t>
            </a:r>
          </a:p>
          <a:p>
            <a:r>
              <a:rPr lang="en-US" sz="1050" b="1" dirty="0" smtClean="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&lt;participant id</a:t>
            </a:r>
            <a:r>
              <a:rPr lang="en-US" sz="1050" b="1" dirty="0" smtClean="0">
                <a:latin typeface="Courier New" panose="02070309020205020404" pitchFamily="49" charset="0"/>
                <a:cs typeface="Courier New" panose="02070309020205020404" pitchFamily="49" charset="0"/>
              </a:rPr>
              <a:t>=‘2’&gt;...&lt;/participant&gt;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participantList</a:t>
            </a:r>
            <a:r>
              <a:rPr lang="en-US" sz="1050" b="1" dirty="0" smtClean="0">
                <a:latin typeface="Courier New" panose="02070309020205020404" pitchFamily="49" charset="0"/>
                <a:cs typeface="Courier New" panose="02070309020205020404" pitchFamily="49" charset="0"/>
              </a:rPr>
              <a:t>&gt; </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&lt;/interaction&gt;</a:t>
            </a:r>
          </a:p>
          <a:p>
            <a:r>
              <a:rPr lang="en-US" sz="1050" b="1" dirty="0" smtClean="0">
                <a:latin typeface="Courier New" panose="02070309020205020404" pitchFamily="49" charset="0"/>
                <a:cs typeface="Courier New" panose="02070309020205020404" pitchFamily="49" charset="0"/>
              </a:rPr>
              <a:t>      &lt;</a:t>
            </a:r>
            <a:r>
              <a:rPr lang="en-US" sz="1050" b="1" dirty="0">
                <a:latin typeface="Courier New" panose="02070309020205020404" pitchFamily="49" charset="0"/>
                <a:cs typeface="Courier New" panose="02070309020205020404" pitchFamily="49" charset="0"/>
              </a:rPr>
              <a:t>interaction id</a:t>
            </a:r>
            <a:r>
              <a:rPr lang="en-US" sz="1050" b="1" dirty="0" smtClean="0">
                <a:latin typeface="Courier New" panose="02070309020205020404" pitchFamily="49" charset="0"/>
                <a:cs typeface="Courier New" panose="02070309020205020404" pitchFamily="49" charset="0"/>
              </a:rPr>
              <a:t>=‘2’ </a:t>
            </a:r>
            <a:r>
              <a:rPr lang="en-US" sz="1050" b="1" dirty="0" err="1">
                <a:latin typeface="Courier New" panose="02070309020205020404" pitchFamily="49" charset="0"/>
                <a:cs typeface="Courier New" panose="02070309020205020404" pitchFamily="49" charset="0"/>
              </a:rPr>
              <a:t>imexId</a:t>
            </a:r>
            <a:r>
              <a:rPr lang="en-US" sz="1050" b="1" dirty="0">
                <a:latin typeface="Courier New" panose="02070309020205020404" pitchFamily="49" charset="0"/>
                <a:cs typeface="Courier New" panose="02070309020205020404" pitchFamily="49" charset="0"/>
              </a:rPr>
              <a:t>=‘</a:t>
            </a:r>
            <a:r>
              <a:rPr lang="en-US" sz="1050" b="1" dirty="0" smtClean="0">
                <a:latin typeface="Courier New" panose="02070309020205020404" pitchFamily="49" charset="0"/>
                <a:cs typeface="Courier New" panose="02070309020205020404" pitchFamily="49" charset="0"/>
              </a:rPr>
              <a:t>IM-123456-12’&gt;...&lt;/</a:t>
            </a:r>
            <a:r>
              <a:rPr lang="en-US" sz="1050" b="1" dirty="0">
                <a:latin typeface="Courier New" panose="02070309020205020404" pitchFamily="49" charset="0"/>
                <a:cs typeface="Courier New" panose="02070309020205020404" pitchFamily="49" charset="0"/>
              </a:rPr>
              <a:t>interaction&gt;</a:t>
            </a:r>
          </a:p>
          <a:p>
            <a:r>
              <a:rPr lang="en-US" sz="1050" b="1" dirty="0" smtClean="0">
                <a:latin typeface="Courier New" panose="02070309020205020404" pitchFamily="49" charset="0"/>
                <a:cs typeface="Courier New" panose="02070309020205020404" pitchFamily="49" charset="0"/>
              </a:rPr>
              <a:t>       ...</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interactionList</a:t>
            </a:r>
            <a:r>
              <a:rPr lang="en-US" sz="1050" b="1" dirty="0" smtClean="0">
                <a:latin typeface="Courier New" panose="02070309020205020404" pitchFamily="49" charset="0"/>
                <a:cs typeface="Courier New" panose="02070309020205020404" pitchFamily="49" charset="0"/>
              </a:rPr>
              <a:t>&gt;</a:t>
            </a:r>
          </a:p>
          <a:p>
            <a:r>
              <a:rPr lang="en-US" sz="1050" b="1" dirty="0" smtClean="0">
                <a:latin typeface="Courier New" panose="02070309020205020404" pitchFamily="49" charset="0"/>
                <a:cs typeface="Courier New" panose="02070309020205020404" pitchFamily="49" charset="0"/>
              </a:rPr>
              <a:t>  &lt;/entry&gt;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a:t>
            </a:r>
          </a:p>
          <a:p>
            <a:r>
              <a:rPr lang="en-US" sz="1050" b="1" dirty="0" smtClean="0">
                <a:latin typeface="Courier New" panose="02070309020205020404" pitchFamily="49" charset="0"/>
                <a:cs typeface="Courier New" panose="02070309020205020404" pitchFamily="49" charset="0"/>
              </a:rPr>
              <a:t>&lt;/</a:t>
            </a:r>
            <a:r>
              <a:rPr lang="en-US" sz="1050" b="1" dirty="0" err="1" smtClean="0">
                <a:latin typeface="Courier New" panose="02070309020205020404" pitchFamily="49" charset="0"/>
                <a:cs typeface="Courier New" panose="02070309020205020404" pitchFamily="49" charset="0"/>
              </a:rPr>
              <a:t>entrySet</a:t>
            </a:r>
            <a:r>
              <a:rPr lang="en-US" sz="1050" b="1" dirty="0" smtClean="0">
                <a:latin typeface="Courier New" panose="02070309020205020404" pitchFamily="49" charset="0"/>
                <a:cs typeface="Courier New" panose="02070309020205020404" pitchFamily="49" charset="0"/>
              </a:rPr>
              <a:t>&gt;</a:t>
            </a:r>
            <a:endParaRPr lang="en-US" sz="1050" b="1" dirty="0">
              <a:latin typeface="Courier New" panose="02070309020205020404" pitchFamily="49" charset="0"/>
              <a:cs typeface="Courier New" panose="02070309020205020404" pitchFamily="49" charset="0"/>
            </a:endParaRPr>
          </a:p>
        </p:txBody>
      </p:sp>
      <p:cxnSp>
        <p:nvCxnSpPr>
          <p:cNvPr id="21" name="Straight Arrow Connector 20"/>
          <p:cNvCxnSpPr/>
          <p:nvPr/>
        </p:nvCxnSpPr>
        <p:spPr>
          <a:xfrm flipH="1">
            <a:off x="3566160" y="3773209"/>
            <a:ext cx="2834640"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566160" y="4389183"/>
            <a:ext cx="2834640" cy="0"/>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334540" y="3588543"/>
            <a:ext cx="5097870" cy="400110"/>
          </a:xfrm>
          <a:prstGeom prst="rect">
            <a:avLst/>
          </a:prstGeom>
          <a:noFill/>
        </p:spPr>
        <p:txBody>
          <a:bodyPr wrap="none" rtlCol="0">
            <a:spAutoFit/>
          </a:bodyPr>
          <a:lstStyle/>
          <a:p>
            <a:r>
              <a:rPr lang="en-US" sz="2000" i="1" dirty="0" smtClean="0">
                <a:solidFill>
                  <a:schemeClr val="accent1">
                    <a:lumMod val="75000"/>
                  </a:schemeClr>
                </a:solidFill>
              </a:rPr>
              <a:t>Reference to experimental method/protocol</a:t>
            </a:r>
          </a:p>
        </p:txBody>
      </p:sp>
      <p:sp>
        <p:nvSpPr>
          <p:cNvPr id="24" name="TextBox 23"/>
          <p:cNvSpPr txBox="1"/>
          <p:nvPr/>
        </p:nvSpPr>
        <p:spPr>
          <a:xfrm>
            <a:off x="6334540" y="4204517"/>
            <a:ext cx="2789546" cy="400110"/>
          </a:xfrm>
          <a:prstGeom prst="rect">
            <a:avLst/>
          </a:prstGeom>
          <a:noFill/>
        </p:spPr>
        <p:txBody>
          <a:bodyPr wrap="none" rtlCol="0">
            <a:spAutoFit/>
          </a:bodyPr>
          <a:lstStyle/>
          <a:p>
            <a:r>
              <a:rPr lang="en-US" sz="2000" i="1" dirty="0" smtClean="0">
                <a:solidFill>
                  <a:schemeClr val="accent6">
                    <a:lumMod val="75000"/>
                  </a:schemeClr>
                </a:solidFill>
              </a:rPr>
              <a:t>Reference to interactor</a:t>
            </a:r>
          </a:p>
        </p:txBody>
      </p:sp>
      <p:sp>
        <p:nvSpPr>
          <p:cNvPr id="40" name="TextBox 39"/>
          <p:cNvSpPr txBox="1"/>
          <p:nvPr/>
        </p:nvSpPr>
        <p:spPr>
          <a:xfrm>
            <a:off x="6334540" y="2620096"/>
            <a:ext cx="4570482" cy="400110"/>
          </a:xfrm>
          <a:prstGeom prst="rect">
            <a:avLst/>
          </a:prstGeom>
          <a:noFill/>
        </p:spPr>
        <p:txBody>
          <a:bodyPr wrap="none" rtlCol="0">
            <a:spAutoFit/>
          </a:bodyPr>
          <a:lstStyle/>
          <a:p>
            <a:r>
              <a:rPr lang="en-US" sz="2000" dirty="0" smtClean="0">
                <a:solidFill>
                  <a:schemeClr val="accent1">
                    <a:lumMod val="75000"/>
                  </a:schemeClr>
                </a:solidFill>
              </a:rPr>
              <a:t>List of experimental methods/protocols</a:t>
            </a:r>
          </a:p>
        </p:txBody>
      </p:sp>
      <p:sp>
        <p:nvSpPr>
          <p:cNvPr id="41" name="TextBox 40"/>
          <p:cNvSpPr txBox="1"/>
          <p:nvPr/>
        </p:nvSpPr>
        <p:spPr>
          <a:xfrm>
            <a:off x="6334540" y="1798724"/>
            <a:ext cx="2204450" cy="400110"/>
          </a:xfrm>
          <a:prstGeom prst="rect">
            <a:avLst/>
          </a:prstGeom>
          <a:noFill/>
        </p:spPr>
        <p:txBody>
          <a:bodyPr wrap="none" rtlCol="0">
            <a:spAutoFit/>
          </a:bodyPr>
          <a:lstStyle/>
          <a:p>
            <a:r>
              <a:rPr lang="en-US" sz="2000" dirty="0" smtClean="0">
                <a:solidFill>
                  <a:schemeClr val="accent6">
                    <a:lumMod val="75000"/>
                  </a:schemeClr>
                </a:solidFill>
              </a:rPr>
              <a:t>List of interactors </a:t>
            </a:r>
          </a:p>
        </p:txBody>
      </p:sp>
      <p:sp>
        <p:nvSpPr>
          <p:cNvPr id="42" name="TextBox 41"/>
          <p:cNvSpPr txBox="1"/>
          <p:nvPr/>
        </p:nvSpPr>
        <p:spPr>
          <a:xfrm>
            <a:off x="6334540" y="3258789"/>
            <a:ext cx="2319866" cy="400110"/>
          </a:xfrm>
          <a:prstGeom prst="rect">
            <a:avLst/>
          </a:prstGeom>
          <a:noFill/>
        </p:spPr>
        <p:txBody>
          <a:bodyPr wrap="none" rtlCol="0">
            <a:spAutoFit/>
          </a:bodyPr>
          <a:lstStyle/>
          <a:p>
            <a:r>
              <a:rPr lang="en-US" sz="2000" dirty="0" smtClean="0">
                <a:solidFill>
                  <a:srgbClr val="FF0000"/>
                </a:solidFill>
              </a:rPr>
              <a:t>List of interactions </a:t>
            </a:r>
          </a:p>
        </p:txBody>
      </p:sp>
      <p:sp>
        <p:nvSpPr>
          <p:cNvPr id="44" name="TextBox 43"/>
          <p:cNvSpPr txBox="1"/>
          <p:nvPr/>
        </p:nvSpPr>
        <p:spPr>
          <a:xfrm>
            <a:off x="6334540" y="1292318"/>
            <a:ext cx="3147015" cy="400110"/>
          </a:xfrm>
          <a:prstGeom prst="rect">
            <a:avLst/>
          </a:prstGeom>
          <a:noFill/>
        </p:spPr>
        <p:txBody>
          <a:bodyPr wrap="none" rtlCol="0">
            <a:spAutoFit/>
          </a:bodyPr>
          <a:lstStyle/>
          <a:p>
            <a:r>
              <a:rPr lang="en-US" sz="2000" dirty="0" smtClean="0">
                <a:solidFill>
                  <a:schemeClr val="accent4">
                    <a:lumMod val="75000"/>
                  </a:schemeClr>
                </a:solidFill>
              </a:rPr>
              <a:t>Record source (database)</a:t>
            </a:r>
          </a:p>
        </p:txBody>
      </p:sp>
      <p:sp>
        <p:nvSpPr>
          <p:cNvPr id="45" name="TextBox 44"/>
          <p:cNvSpPr txBox="1"/>
          <p:nvPr/>
        </p:nvSpPr>
        <p:spPr>
          <a:xfrm>
            <a:off x="6580862" y="4862539"/>
            <a:ext cx="5138778" cy="1354217"/>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r>
              <a:rPr lang="en-US" dirty="0" smtClean="0">
                <a:solidFill>
                  <a:schemeClr val="tx1">
                    <a:lumMod val="50000"/>
                    <a:lumOff val="50000"/>
                  </a:schemeClr>
                </a:solidFill>
              </a:rPr>
              <a:t>Participant (e.g. protein)</a:t>
            </a:r>
            <a:endParaRPr lang="en-US" sz="1600" dirty="0" smtClean="0">
              <a:solidFill>
                <a:schemeClr val="tx1">
                  <a:lumMod val="50000"/>
                  <a:lumOff val="50000"/>
                </a:schemeClr>
              </a:solidFill>
            </a:endParaRPr>
          </a:p>
          <a:p>
            <a:pPr marL="396875" indent="-165100">
              <a:buFont typeface="Arial" panose="020B0604020202020204" pitchFamily="34" charset="0"/>
              <a:buChar char="•"/>
            </a:pPr>
            <a:r>
              <a:rPr lang="en-US" sz="1600" dirty="0" smtClean="0">
                <a:solidFill>
                  <a:schemeClr val="tx1">
                    <a:lumMod val="50000"/>
                    <a:lumOff val="50000"/>
                  </a:schemeClr>
                </a:solidFill>
              </a:rPr>
              <a:t>Describes the state of the molecule as used in the experiment</a:t>
            </a:r>
          </a:p>
          <a:p>
            <a:pPr marL="396875" indent="-165100">
              <a:buFont typeface="Arial" panose="020B0604020202020204" pitchFamily="34" charset="0"/>
              <a:buChar char="•"/>
            </a:pPr>
            <a:r>
              <a:rPr lang="en-US" sz="1600" dirty="0" smtClean="0">
                <a:solidFill>
                  <a:schemeClr val="tx1">
                    <a:lumMod val="50000"/>
                    <a:lumOff val="50000"/>
                  </a:schemeClr>
                </a:solidFill>
              </a:rPr>
              <a:t>Refers to ‘interactor’ – the reference description of the molecule (e.g. UniprotKB)</a:t>
            </a:r>
            <a:endParaRPr lang="en-US" sz="1600" dirty="0">
              <a:solidFill>
                <a:schemeClr val="tx1">
                  <a:lumMod val="50000"/>
                  <a:lumOff val="50000"/>
                </a:schemeClr>
              </a:solidFill>
            </a:endParaRPr>
          </a:p>
        </p:txBody>
      </p:sp>
      <p:sp>
        <p:nvSpPr>
          <p:cNvPr id="25" name="Rectangle 24"/>
          <p:cNvSpPr/>
          <p:nvPr/>
        </p:nvSpPr>
        <p:spPr>
          <a:xfrm>
            <a:off x="1367296" y="4147929"/>
            <a:ext cx="4543174" cy="93414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368621" y="5125617"/>
            <a:ext cx="4543174" cy="30777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10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079655" y="1431235"/>
            <a:ext cx="5078774" cy="172277"/>
          </a:xfrm>
          <a:prstGeom prst="rect">
            <a:avLst/>
          </a:prstGeom>
          <a:solidFill>
            <a:schemeClr val="accent4">
              <a:lumMod val="20000"/>
              <a:lumOff val="80000"/>
            </a:scheme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27" name="Rectangle 26"/>
          <p:cNvSpPr/>
          <p:nvPr/>
        </p:nvSpPr>
        <p:spPr>
          <a:xfrm>
            <a:off x="1079655" y="1746826"/>
            <a:ext cx="5078774" cy="2744491"/>
          </a:xfrm>
          <a:prstGeom prst="rect">
            <a:avLst/>
          </a:prstGeom>
          <a:solidFill>
            <a:srgbClr val="FF0000">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7609" y="653380"/>
            <a:ext cx="5597739" cy="400110"/>
          </a:xfrm>
          <a:prstGeom prst="rect">
            <a:avLst/>
          </a:prstGeom>
          <a:noFill/>
        </p:spPr>
        <p:txBody>
          <a:bodyPr wrap="square" rtlCol="0">
            <a:spAutoFit/>
          </a:bodyPr>
          <a:lstStyle/>
          <a:p>
            <a:pPr marL="117475"/>
            <a:r>
              <a:rPr lang="en-US" sz="2000" i="1" dirty="0">
                <a:solidFill>
                  <a:schemeClr val="accent1">
                    <a:lumMod val="75000"/>
                  </a:schemeClr>
                </a:solidFill>
                <a:latin typeface="Arial" panose="020B0604020202020204" pitchFamily="34" charset="0"/>
                <a:cs typeface="Arial" panose="020B0604020202020204" pitchFamily="34" charset="0"/>
              </a:rPr>
              <a:t>PSI-MI XML (MIF) </a:t>
            </a:r>
            <a:r>
              <a:rPr lang="en-US" sz="2000" i="1" dirty="0" smtClean="0">
                <a:solidFill>
                  <a:schemeClr val="accent1">
                    <a:lumMod val="75000"/>
                  </a:schemeClr>
                </a:solidFill>
                <a:latin typeface="Arial" panose="020B0604020202020204" pitchFamily="34" charset="0"/>
                <a:cs typeface="Arial" panose="020B0604020202020204" pitchFamily="34" charset="0"/>
              </a:rPr>
              <a:t>file anatomy</a:t>
            </a:r>
          </a:p>
        </p:txBody>
      </p:sp>
      <p:sp>
        <p:nvSpPr>
          <p:cNvPr id="61" name="TextBox 60"/>
          <p:cNvSpPr txBox="1"/>
          <p:nvPr/>
        </p:nvSpPr>
        <p:spPr>
          <a:xfrm>
            <a:off x="8551959" y="320240"/>
            <a:ext cx="3167681" cy="923330"/>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lumMod val="50000"/>
                  </a:schemeClr>
                </a:solidFill>
              </a:rPr>
              <a:t>Expanded MIFs describe</a:t>
            </a:r>
            <a:r>
              <a:rPr lang="en-US" dirty="0">
                <a:solidFill>
                  <a:schemeClr val="bg1">
                    <a:lumMod val="50000"/>
                  </a:schemeClr>
                </a:solidFill>
              </a:rPr>
              <a:t> </a:t>
            </a:r>
            <a:r>
              <a:rPr lang="en-US" dirty="0" smtClean="0">
                <a:solidFill>
                  <a:schemeClr val="bg1">
                    <a:lumMod val="50000"/>
                  </a:schemeClr>
                </a:solidFill>
              </a:rPr>
              <a:t>interactors and experiments within each interaction </a:t>
            </a:r>
            <a:endParaRPr lang="en-US" dirty="0">
              <a:solidFill>
                <a:schemeClr val="bg1">
                  <a:lumMod val="50000"/>
                </a:schemeClr>
              </a:solidFill>
            </a:endParaRPr>
          </a:p>
        </p:txBody>
      </p:sp>
      <p:sp>
        <p:nvSpPr>
          <p:cNvPr id="62" name="TextBox 61"/>
          <p:cNvSpPr txBox="1"/>
          <p:nvPr/>
        </p:nvSpPr>
        <p:spPr>
          <a:xfrm>
            <a:off x="97376" y="85700"/>
            <a:ext cx="5852884"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Data Processing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555835" y="1068354"/>
            <a:ext cx="5394425" cy="4131900"/>
          </a:xfrm>
          <a:prstGeom prst="rect">
            <a:avLst/>
          </a:prstGeom>
          <a:noFill/>
        </p:spPr>
        <p:txBody>
          <a:bodyPr wrap="none" rtlCol="0">
            <a:spAutoFit/>
          </a:bodyPr>
          <a:lstStyle/>
          <a:p>
            <a:r>
              <a:rPr lang="en-US" sz="1050" b="1" dirty="0" smtClean="0">
                <a:latin typeface="Courier New" panose="02070309020205020404" pitchFamily="49" charset="0"/>
                <a:cs typeface="Courier New" panose="02070309020205020404" pitchFamily="49" charset="0"/>
              </a:rPr>
              <a:t>&lt;entry Set&gt;</a:t>
            </a:r>
          </a:p>
          <a:p>
            <a:r>
              <a:rPr lang="en-US" sz="1050" b="1" dirty="0" smtClean="0">
                <a:latin typeface="Courier New" panose="02070309020205020404" pitchFamily="49" charset="0"/>
                <a:cs typeface="Courier New" panose="02070309020205020404" pitchFamily="49" charset="0"/>
              </a:rPr>
              <a:t>  &lt;entry&gt;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&lt;source </a:t>
            </a:r>
            <a:r>
              <a:rPr lang="en-US" sz="1050" b="1" dirty="0" err="1" smtClean="0">
                <a:latin typeface="Courier New" panose="02070309020205020404" pitchFamily="49" charset="0"/>
                <a:cs typeface="Courier New" panose="02070309020205020404" pitchFamily="49" charset="0"/>
              </a:rPr>
              <a:t>releaseDate</a:t>
            </a:r>
            <a:r>
              <a:rPr lang="en-US" sz="1050" b="1" dirty="0" smtClean="0">
                <a:latin typeface="Courier New" panose="02070309020205020404" pitchFamily="49" charset="0"/>
                <a:cs typeface="Courier New" panose="02070309020205020404" pitchFamily="49" charset="0"/>
              </a:rPr>
              <a:t>=‘2019-05-22’&gt;...&lt;/source&gt;</a:t>
            </a:r>
          </a:p>
          <a:p>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interactionList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&lt;interaction id=‘1’ </a:t>
            </a:r>
            <a:r>
              <a:rPr lang="en-US" sz="1050" b="1" dirty="0" err="1" smtClean="0">
                <a:latin typeface="Courier New" panose="02070309020205020404" pitchFamily="49" charset="0"/>
                <a:cs typeface="Courier New" panose="02070309020205020404" pitchFamily="49" charset="0"/>
              </a:rPr>
              <a:t>imexId</a:t>
            </a:r>
            <a:r>
              <a:rPr lang="en-US" sz="1050" b="1" dirty="0" smtClean="0">
                <a:latin typeface="Courier New" panose="02070309020205020404" pitchFamily="49" charset="0"/>
                <a:cs typeface="Courier New" panose="02070309020205020404" pitchFamily="49" charset="0"/>
              </a:rPr>
              <a:t>=‘IM-123456-1’&gt;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experimentList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&lt;experiment id=‘1’/&gt;...&lt;/experiment&gt;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experimentList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participantList</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&lt;participant id=‘1’&gt;</a:t>
            </a:r>
          </a:p>
          <a:p>
            <a:r>
              <a:rPr lang="en-US" sz="1050" b="1" dirty="0" smtClean="0">
                <a:latin typeface="Courier New" panose="02070309020205020404" pitchFamily="49" charset="0"/>
                <a:cs typeface="Courier New" panose="02070309020205020404" pitchFamily="49" charset="0"/>
              </a:rPr>
              <a:t>            &lt;interactor id=‘2’&gt;...&lt;/interactor&gt;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biologicalRole</a:t>
            </a:r>
            <a:r>
              <a:rPr lang="en-US" sz="1050" b="1" dirty="0" smtClean="0">
                <a:latin typeface="Courier New" panose="02070309020205020404" pitchFamily="49" charset="0"/>
                <a:cs typeface="Courier New" panose="02070309020205020404" pitchFamily="49" charset="0"/>
              </a:rPr>
              <a:t>&gt;...&lt;/</a:t>
            </a:r>
            <a:r>
              <a:rPr lang="en-US" sz="1050" b="1" dirty="0" err="1" smtClean="0">
                <a:latin typeface="Courier New" panose="02070309020205020404" pitchFamily="49" charset="0"/>
                <a:cs typeface="Courier New" panose="02070309020205020404" pitchFamily="49" charset="0"/>
              </a:rPr>
              <a:t>biologicalRole</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experiemntalRole</a:t>
            </a:r>
            <a:r>
              <a:rPr lang="en-US" sz="1050" b="1" dirty="0" smtClean="0">
                <a:latin typeface="Courier New" panose="02070309020205020404" pitchFamily="49" charset="0"/>
                <a:cs typeface="Courier New" panose="02070309020205020404" pitchFamily="49" charset="0"/>
              </a:rPr>
              <a:t>&gt;...&lt;/</a:t>
            </a:r>
            <a:r>
              <a:rPr lang="en-US" sz="1050" b="1" dirty="0" err="1" smtClean="0">
                <a:latin typeface="Courier New" panose="02070309020205020404" pitchFamily="49" charset="0"/>
                <a:cs typeface="Courier New" panose="02070309020205020404" pitchFamily="49" charset="0"/>
              </a:rPr>
              <a:t>experimentalRole</a:t>
            </a:r>
            <a:r>
              <a:rPr lang="en-US" sz="1050" b="1" dirty="0" smtClean="0">
                <a:latin typeface="Courier New" panose="02070309020205020404" pitchFamily="49" charset="0"/>
                <a:cs typeface="Courier New" panose="02070309020205020404" pitchFamily="49" charset="0"/>
              </a:rPr>
              <a: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 </a:t>
            </a:r>
            <a:endParaRPr lang="en-US" sz="1050" b="1" dirty="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          &lt;/participant&gt;</a:t>
            </a:r>
          </a:p>
          <a:p>
            <a:r>
              <a:rPr lang="en-US" sz="1050" b="1" dirty="0" smtClean="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&lt;participant id</a:t>
            </a:r>
            <a:r>
              <a:rPr lang="en-US" sz="1050" b="1" dirty="0" smtClean="0">
                <a:latin typeface="Courier New" panose="02070309020205020404" pitchFamily="49" charset="0"/>
                <a:cs typeface="Courier New" panose="02070309020205020404" pitchFamily="49" charset="0"/>
              </a:rPr>
              <a:t>=‘2’&gt;...&lt;/participant&gt;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participantList</a:t>
            </a:r>
            <a:r>
              <a:rPr lang="en-US" sz="1050" b="1" dirty="0" smtClean="0">
                <a:latin typeface="Courier New" panose="02070309020205020404" pitchFamily="49" charset="0"/>
                <a:cs typeface="Courier New" panose="02070309020205020404" pitchFamily="49" charset="0"/>
              </a:rPr>
              <a:t>&gt; </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&lt;/interaction&gt;</a:t>
            </a:r>
          </a:p>
          <a:p>
            <a:r>
              <a:rPr lang="en-US" sz="1050" b="1" dirty="0" smtClean="0">
                <a:latin typeface="Courier New" panose="02070309020205020404" pitchFamily="49" charset="0"/>
                <a:cs typeface="Courier New" panose="02070309020205020404" pitchFamily="49" charset="0"/>
              </a:rPr>
              <a:t>      &lt;</a:t>
            </a:r>
            <a:r>
              <a:rPr lang="en-US" sz="1050" b="1" dirty="0">
                <a:latin typeface="Courier New" panose="02070309020205020404" pitchFamily="49" charset="0"/>
                <a:cs typeface="Courier New" panose="02070309020205020404" pitchFamily="49" charset="0"/>
              </a:rPr>
              <a:t>interaction id</a:t>
            </a:r>
            <a:r>
              <a:rPr lang="en-US" sz="1050" b="1" dirty="0" smtClean="0">
                <a:latin typeface="Courier New" panose="02070309020205020404" pitchFamily="49" charset="0"/>
                <a:cs typeface="Courier New" panose="02070309020205020404" pitchFamily="49" charset="0"/>
              </a:rPr>
              <a:t>=‘2’ </a:t>
            </a:r>
            <a:r>
              <a:rPr lang="en-US" sz="1050" b="1" dirty="0" err="1">
                <a:latin typeface="Courier New" panose="02070309020205020404" pitchFamily="49" charset="0"/>
                <a:cs typeface="Courier New" panose="02070309020205020404" pitchFamily="49" charset="0"/>
              </a:rPr>
              <a:t>imexId</a:t>
            </a:r>
            <a:r>
              <a:rPr lang="en-US" sz="1050" b="1" dirty="0">
                <a:latin typeface="Courier New" panose="02070309020205020404" pitchFamily="49" charset="0"/>
                <a:cs typeface="Courier New" panose="02070309020205020404" pitchFamily="49" charset="0"/>
              </a:rPr>
              <a:t>=‘</a:t>
            </a:r>
            <a:r>
              <a:rPr lang="en-US" sz="1050" b="1" dirty="0" smtClean="0">
                <a:latin typeface="Courier New" panose="02070309020205020404" pitchFamily="49" charset="0"/>
                <a:cs typeface="Courier New" panose="02070309020205020404" pitchFamily="49" charset="0"/>
              </a:rPr>
              <a:t>IM-123456-12’&gt;...&lt;/</a:t>
            </a:r>
            <a:r>
              <a:rPr lang="en-US" sz="1050" b="1" dirty="0">
                <a:latin typeface="Courier New" panose="02070309020205020404" pitchFamily="49" charset="0"/>
                <a:cs typeface="Courier New" panose="02070309020205020404" pitchFamily="49" charset="0"/>
              </a:rPr>
              <a:t>interaction&gt;</a:t>
            </a:r>
          </a:p>
          <a:p>
            <a:r>
              <a:rPr lang="en-US" sz="1050" b="1" dirty="0" smtClean="0">
                <a:latin typeface="Courier New" panose="02070309020205020404" pitchFamily="49" charset="0"/>
                <a:cs typeface="Courier New" panose="02070309020205020404" pitchFamily="49" charset="0"/>
              </a:rPr>
              <a:t>       ...</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&lt;/</a:t>
            </a:r>
            <a:r>
              <a:rPr lang="en-US" sz="1050" b="1" dirty="0" err="1" smtClean="0">
                <a:latin typeface="Courier New" panose="02070309020205020404" pitchFamily="49" charset="0"/>
                <a:cs typeface="Courier New" panose="02070309020205020404" pitchFamily="49" charset="0"/>
              </a:rPr>
              <a:t>interactionList</a:t>
            </a:r>
            <a:r>
              <a:rPr lang="en-US" sz="1050" b="1" dirty="0" smtClean="0">
                <a:latin typeface="Courier New" panose="02070309020205020404" pitchFamily="49" charset="0"/>
                <a:cs typeface="Courier New" panose="02070309020205020404" pitchFamily="49" charset="0"/>
              </a:rPr>
              <a:t>&gt;</a:t>
            </a:r>
          </a:p>
          <a:p>
            <a:r>
              <a:rPr lang="en-US" sz="1050" b="1" dirty="0" smtClean="0">
                <a:latin typeface="Courier New" panose="02070309020205020404" pitchFamily="49" charset="0"/>
                <a:cs typeface="Courier New" panose="02070309020205020404" pitchFamily="49" charset="0"/>
              </a:rPr>
              <a:t>  &lt;/entry&gt;</a:t>
            </a:r>
          </a:p>
          <a:p>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 ...</a:t>
            </a:r>
          </a:p>
          <a:p>
            <a:r>
              <a:rPr lang="en-US" sz="1050" b="1" dirty="0" smtClean="0">
                <a:latin typeface="Courier New" panose="02070309020205020404" pitchFamily="49" charset="0"/>
                <a:cs typeface="Courier New" panose="02070309020205020404" pitchFamily="49" charset="0"/>
              </a:rPr>
              <a:t>&lt;/</a:t>
            </a:r>
            <a:r>
              <a:rPr lang="en-US" sz="1050" b="1" dirty="0" err="1" smtClean="0">
                <a:latin typeface="Courier New" panose="02070309020205020404" pitchFamily="49" charset="0"/>
                <a:cs typeface="Courier New" panose="02070309020205020404" pitchFamily="49" charset="0"/>
              </a:rPr>
              <a:t>entrySet</a:t>
            </a:r>
            <a:r>
              <a:rPr lang="en-US" sz="1050" b="1" dirty="0" smtClean="0">
                <a:latin typeface="Courier New" panose="02070309020205020404" pitchFamily="49" charset="0"/>
                <a:cs typeface="Courier New" panose="02070309020205020404" pitchFamily="49" charset="0"/>
              </a:rPr>
              <a:t>&gt;</a:t>
            </a:r>
            <a:endParaRPr lang="en-US" sz="1050" b="1" dirty="0">
              <a:latin typeface="Courier New" panose="02070309020205020404" pitchFamily="49" charset="0"/>
              <a:cs typeface="Courier New" panose="02070309020205020404" pitchFamily="49" charset="0"/>
            </a:endParaRPr>
          </a:p>
        </p:txBody>
      </p:sp>
      <p:grpSp>
        <p:nvGrpSpPr>
          <p:cNvPr id="7" name="Group 6"/>
          <p:cNvGrpSpPr/>
          <p:nvPr/>
        </p:nvGrpSpPr>
        <p:grpSpPr>
          <a:xfrm>
            <a:off x="4504764" y="2159569"/>
            <a:ext cx="1896035" cy="615974"/>
            <a:chOff x="3566160" y="3773209"/>
            <a:chExt cx="2834640" cy="615974"/>
          </a:xfrm>
        </p:grpSpPr>
        <p:cxnSp>
          <p:nvCxnSpPr>
            <p:cNvPr id="21" name="Straight Arrow Connector 20"/>
            <p:cNvCxnSpPr/>
            <p:nvPr/>
          </p:nvCxnSpPr>
          <p:spPr>
            <a:xfrm flipH="1">
              <a:off x="3566160" y="3773209"/>
              <a:ext cx="2834640"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566160" y="4389183"/>
              <a:ext cx="2834640" cy="0"/>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6334540" y="1974903"/>
            <a:ext cx="4900701" cy="400110"/>
          </a:xfrm>
          <a:prstGeom prst="rect">
            <a:avLst/>
          </a:prstGeom>
          <a:noFill/>
        </p:spPr>
        <p:txBody>
          <a:bodyPr wrap="none" rtlCol="0">
            <a:spAutoFit/>
          </a:bodyPr>
          <a:lstStyle/>
          <a:p>
            <a:r>
              <a:rPr lang="en-US" sz="2000" i="1" dirty="0">
                <a:solidFill>
                  <a:schemeClr val="accent1">
                    <a:lumMod val="75000"/>
                  </a:schemeClr>
                </a:solidFill>
              </a:rPr>
              <a:t>E</a:t>
            </a:r>
            <a:r>
              <a:rPr lang="en-US" sz="2000" i="1" dirty="0" smtClean="0">
                <a:solidFill>
                  <a:schemeClr val="accent1">
                    <a:lumMod val="75000"/>
                  </a:schemeClr>
                </a:solidFill>
              </a:rPr>
              <a:t>xperimental method/protocol description</a:t>
            </a:r>
          </a:p>
        </p:txBody>
      </p:sp>
      <p:sp>
        <p:nvSpPr>
          <p:cNvPr id="24" name="TextBox 23"/>
          <p:cNvSpPr txBox="1"/>
          <p:nvPr/>
        </p:nvSpPr>
        <p:spPr>
          <a:xfrm>
            <a:off x="6334540" y="2590877"/>
            <a:ext cx="2576346" cy="400110"/>
          </a:xfrm>
          <a:prstGeom prst="rect">
            <a:avLst/>
          </a:prstGeom>
          <a:noFill/>
        </p:spPr>
        <p:txBody>
          <a:bodyPr wrap="none" rtlCol="0">
            <a:spAutoFit/>
          </a:bodyPr>
          <a:lstStyle/>
          <a:p>
            <a:r>
              <a:rPr lang="en-US" sz="2000" i="1" dirty="0" smtClean="0">
                <a:solidFill>
                  <a:schemeClr val="accent6">
                    <a:lumMod val="75000"/>
                  </a:schemeClr>
                </a:solidFill>
              </a:rPr>
              <a:t>Interactor description</a:t>
            </a:r>
          </a:p>
        </p:txBody>
      </p:sp>
      <p:sp>
        <p:nvSpPr>
          <p:cNvPr id="42" name="TextBox 41"/>
          <p:cNvSpPr txBox="1"/>
          <p:nvPr/>
        </p:nvSpPr>
        <p:spPr>
          <a:xfrm>
            <a:off x="6334540" y="1645149"/>
            <a:ext cx="2319866" cy="400110"/>
          </a:xfrm>
          <a:prstGeom prst="rect">
            <a:avLst/>
          </a:prstGeom>
          <a:noFill/>
        </p:spPr>
        <p:txBody>
          <a:bodyPr wrap="none" rtlCol="0">
            <a:spAutoFit/>
          </a:bodyPr>
          <a:lstStyle/>
          <a:p>
            <a:r>
              <a:rPr lang="en-US" sz="2000" dirty="0" smtClean="0">
                <a:solidFill>
                  <a:srgbClr val="FF0000"/>
                </a:solidFill>
              </a:rPr>
              <a:t>List of interactions </a:t>
            </a:r>
          </a:p>
        </p:txBody>
      </p:sp>
      <p:sp>
        <p:nvSpPr>
          <p:cNvPr id="44" name="TextBox 43"/>
          <p:cNvSpPr txBox="1"/>
          <p:nvPr/>
        </p:nvSpPr>
        <p:spPr>
          <a:xfrm>
            <a:off x="6334540" y="1292318"/>
            <a:ext cx="3147015" cy="400110"/>
          </a:xfrm>
          <a:prstGeom prst="rect">
            <a:avLst/>
          </a:prstGeom>
          <a:noFill/>
        </p:spPr>
        <p:txBody>
          <a:bodyPr wrap="none" rtlCol="0">
            <a:spAutoFit/>
          </a:bodyPr>
          <a:lstStyle/>
          <a:p>
            <a:r>
              <a:rPr lang="en-US" sz="2000" dirty="0" smtClean="0">
                <a:solidFill>
                  <a:schemeClr val="accent4">
                    <a:lumMod val="75000"/>
                  </a:schemeClr>
                </a:solidFill>
              </a:rPr>
              <a:t>Record source (database)</a:t>
            </a:r>
          </a:p>
        </p:txBody>
      </p:sp>
      <p:sp>
        <p:nvSpPr>
          <p:cNvPr id="45" name="TextBox 44"/>
          <p:cNvSpPr txBox="1"/>
          <p:nvPr/>
        </p:nvSpPr>
        <p:spPr>
          <a:xfrm>
            <a:off x="6580862" y="4862539"/>
            <a:ext cx="5138778" cy="1354217"/>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r>
              <a:rPr lang="en-US" dirty="0" smtClean="0">
                <a:solidFill>
                  <a:schemeClr val="tx1">
                    <a:lumMod val="50000"/>
                    <a:lumOff val="50000"/>
                  </a:schemeClr>
                </a:solidFill>
              </a:rPr>
              <a:t>Participant (e.g. protein)</a:t>
            </a:r>
            <a:endParaRPr lang="en-US" sz="1600" dirty="0" smtClean="0">
              <a:solidFill>
                <a:schemeClr val="tx1">
                  <a:lumMod val="50000"/>
                  <a:lumOff val="50000"/>
                </a:schemeClr>
              </a:solidFill>
            </a:endParaRPr>
          </a:p>
          <a:p>
            <a:pPr marL="396875" indent="-165100">
              <a:buFont typeface="Arial" panose="020B0604020202020204" pitchFamily="34" charset="0"/>
              <a:buChar char="•"/>
            </a:pPr>
            <a:r>
              <a:rPr lang="en-US" sz="1600" dirty="0" smtClean="0">
                <a:solidFill>
                  <a:schemeClr val="tx1">
                    <a:lumMod val="50000"/>
                    <a:lumOff val="50000"/>
                  </a:schemeClr>
                </a:solidFill>
              </a:rPr>
              <a:t>Describes the state of the molecule as used in the experiment</a:t>
            </a:r>
          </a:p>
          <a:p>
            <a:pPr marL="396875" indent="-165100">
              <a:buFont typeface="Arial" panose="020B0604020202020204" pitchFamily="34" charset="0"/>
              <a:buChar char="•"/>
            </a:pPr>
            <a:r>
              <a:rPr lang="en-US" sz="1600" dirty="0" smtClean="0">
                <a:solidFill>
                  <a:schemeClr val="tx1">
                    <a:lumMod val="50000"/>
                    <a:lumOff val="50000"/>
                  </a:schemeClr>
                </a:solidFill>
              </a:rPr>
              <a:t>Refers to ‘interactor’ – the reference description of the molecule (e.g. UniprotKB)</a:t>
            </a:r>
            <a:endParaRPr lang="en-US" sz="1600" dirty="0">
              <a:solidFill>
                <a:schemeClr val="tx1">
                  <a:lumMod val="50000"/>
                  <a:lumOff val="50000"/>
                </a:schemeClr>
              </a:solidFill>
            </a:endParaRPr>
          </a:p>
        </p:txBody>
      </p:sp>
      <p:sp>
        <p:nvSpPr>
          <p:cNvPr id="25" name="Rectangle 24"/>
          <p:cNvSpPr/>
          <p:nvPr/>
        </p:nvSpPr>
        <p:spPr>
          <a:xfrm>
            <a:off x="1367296" y="2534289"/>
            <a:ext cx="4543174" cy="93414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368621" y="3511977"/>
            <a:ext cx="4543174" cy="30777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542989" y="3170770"/>
            <a:ext cx="3265639" cy="1200329"/>
          </a:xfrm>
          <a:prstGeom prst="rect">
            <a:avLst/>
          </a:prstGeom>
          <a:solidFill>
            <a:srgbClr val="548235">
              <a:alpha val="10196"/>
            </a:srgbClr>
          </a:solidFill>
          <a:ln w="38100">
            <a:solidFill>
              <a:schemeClr val="accent6">
                <a:lumMod val="75000"/>
              </a:schemeClr>
            </a:solidFill>
          </a:ln>
          <a:effectLst>
            <a:outerShdw blurRad="50800" dist="38100" dir="2700000" algn="tl" rotWithShape="0">
              <a:prstClr val="black">
                <a:alpha val="40000"/>
              </a:prstClr>
            </a:outerShdw>
          </a:effectLst>
        </p:spPr>
        <p:txBody>
          <a:bodyPr wrap="none" rtlCol="0">
            <a:spAutoFit/>
          </a:bodyPr>
          <a:lstStyle/>
          <a:p>
            <a:pPr algn="ctr"/>
            <a:r>
              <a:rPr lang="en-US" sz="2400" dirty="0" smtClean="0">
                <a:solidFill>
                  <a:schemeClr val="accent6">
                    <a:lumMod val="75000"/>
                  </a:schemeClr>
                </a:solidFill>
              </a:rPr>
              <a:t>Conversion between </a:t>
            </a:r>
          </a:p>
          <a:p>
            <a:pPr algn="ctr"/>
            <a:r>
              <a:rPr lang="en-US" sz="2400" dirty="0" smtClean="0">
                <a:solidFill>
                  <a:schemeClr val="accent6">
                    <a:lumMod val="75000"/>
                  </a:schemeClr>
                </a:solidFill>
              </a:rPr>
              <a:t>Compact &amp; Expanded </a:t>
            </a:r>
          </a:p>
          <a:p>
            <a:pPr algn="ctr"/>
            <a:r>
              <a:rPr lang="en-US" sz="2400" dirty="0" smtClean="0">
                <a:solidFill>
                  <a:schemeClr val="accent6">
                    <a:lumMod val="75000"/>
                  </a:schemeClr>
                </a:solidFill>
              </a:rPr>
              <a:t>MIF is lossless !!!</a:t>
            </a:r>
            <a:endParaRPr lang="en-US" sz="2400" dirty="0">
              <a:solidFill>
                <a:schemeClr val="accent6">
                  <a:lumMod val="75000"/>
                </a:schemeClr>
              </a:solidFill>
            </a:endParaRPr>
          </a:p>
        </p:txBody>
      </p:sp>
    </p:spTree>
    <p:extLst>
      <p:ext uri="{BB962C8B-B14F-4D97-AF65-F5344CB8AC3E}">
        <p14:creationId xmlns:p14="http://schemas.microsoft.com/office/powerpoint/2010/main" val="1122841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125"/>
          <p:cNvGrpSpPr>
            <a:grpSpLocks noChangeAspect="1"/>
          </p:cNvGrpSpPr>
          <p:nvPr/>
        </p:nvGrpSpPr>
        <p:grpSpPr>
          <a:xfrm>
            <a:off x="1847621" y="2021185"/>
            <a:ext cx="962000" cy="548676"/>
            <a:chOff x="1803408" y="5144770"/>
            <a:chExt cx="1625831" cy="927292"/>
          </a:xfrm>
        </p:grpSpPr>
        <p:sp>
          <p:nvSpPr>
            <p:cNvPr id="101" name="Oval 100"/>
            <p:cNvSpPr>
              <a:spLocks noChangeAspect="1"/>
            </p:cNvSpPr>
            <p:nvPr/>
          </p:nvSpPr>
          <p:spPr>
            <a:xfrm>
              <a:off x="2393950" y="5144770"/>
              <a:ext cx="444747" cy="444747"/>
            </a:xfrm>
            <a:prstGeom prst="ellipse">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a:spLocks noChangeAspect="1"/>
            </p:cNvSpPr>
            <p:nvPr/>
          </p:nvSpPr>
          <p:spPr>
            <a:xfrm>
              <a:off x="2984492" y="5144770"/>
              <a:ext cx="444747" cy="444747"/>
            </a:xfrm>
            <a:prstGeom prst="ellipse">
              <a:avLst/>
            </a:prstGeom>
            <a:solidFill>
              <a:srgbClr val="66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a:spLocks noChangeAspect="1"/>
            </p:cNvSpPr>
            <p:nvPr/>
          </p:nvSpPr>
          <p:spPr>
            <a:xfrm>
              <a:off x="1803408" y="5144770"/>
              <a:ext cx="444747" cy="444747"/>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a:spLocks noChangeAspect="1"/>
            </p:cNvSpPr>
            <p:nvPr/>
          </p:nvSpPr>
          <p:spPr>
            <a:xfrm>
              <a:off x="2689221" y="5627315"/>
              <a:ext cx="444747" cy="444747"/>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a:spLocks noChangeAspect="1"/>
            </p:cNvSpPr>
            <p:nvPr/>
          </p:nvSpPr>
          <p:spPr>
            <a:xfrm>
              <a:off x="2098679" y="5627315"/>
              <a:ext cx="444747" cy="444747"/>
            </a:xfrm>
            <a:prstGeom prst="ellipse">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Rectangle 123"/>
          <p:cNvSpPr/>
          <p:nvPr/>
        </p:nvSpPr>
        <p:spPr>
          <a:xfrm>
            <a:off x="1709222" y="1936240"/>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3"/>
          <p:cNvSpPr/>
          <p:nvPr/>
        </p:nvSpPr>
        <p:spPr>
          <a:xfrm rot="10800000">
            <a:off x="2789501" y="1936240"/>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a:spLocks noChangeAspect="1"/>
          </p:cNvSpPr>
          <p:nvPr/>
        </p:nvSpPr>
        <p:spPr>
          <a:xfrm rot="10800000">
            <a:off x="2145664" y="6043957"/>
            <a:ext cx="263156" cy="263156"/>
          </a:xfrm>
          <a:prstGeom prst="ellipse">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a:spLocks noChangeAspect="1"/>
          </p:cNvSpPr>
          <p:nvPr/>
        </p:nvSpPr>
        <p:spPr>
          <a:xfrm rot="10800000">
            <a:off x="1796242" y="6043957"/>
            <a:ext cx="263156" cy="263156"/>
          </a:xfrm>
          <a:prstGeom prst="ellipse">
            <a:avLst/>
          </a:prstGeom>
          <a:solidFill>
            <a:srgbClr val="66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a:spLocks noChangeAspect="1"/>
          </p:cNvSpPr>
          <p:nvPr/>
        </p:nvSpPr>
        <p:spPr>
          <a:xfrm rot="10800000">
            <a:off x="2495086" y="6043957"/>
            <a:ext cx="263156" cy="263156"/>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23"/>
          <p:cNvSpPr/>
          <p:nvPr/>
        </p:nvSpPr>
        <p:spPr>
          <a:xfrm rot="10800000">
            <a:off x="2708756" y="5989304"/>
            <a:ext cx="147792" cy="3724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23"/>
          <p:cNvSpPr/>
          <p:nvPr/>
        </p:nvSpPr>
        <p:spPr>
          <a:xfrm>
            <a:off x="1712839" y="5989304"/>
            <a:ext cx="147792" cy="3724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a:off x="316976" y="3363402"/>
            <a:ext cx="11549762"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72598" y="2112294"/>
            <a:ext cx="309700" cy="369332"/>
          </a:xfrm>
          <a:prstGeom prst="rect">
            <a:avLst/>
          </a:prstGeom>
          <a:noFill/>
        </p:spPr>
        <p:txBody>
          <a:bodyPr wrap="none" rtlCol="0">
            <a:spAutoFit/>
          </a:bodyPr>
          <a:lstStyle/>
          <a:p>
            <a:r>
              <a:rPr lang="en-US" dirty="0" smtClean="0"/>
              <a:t>B</a:t>
            </a:r>
            <a:endParaRPr lang="en-US" dirty="0"/>
          </a:p>
        </p:txBody>
      </p:sp>
      <p:sp>
        <p:nvSpPr>
          <p:cNvPr id="127" name="Oval 126"/>
          <p:cNvSpPr>
            <a:spLocks noChangeAspect="1"/>
          </p:cNvSpPr>
          <p:nvPr/>
        </p:nvSpPr>
        <p:spPr>
          <a:xfrm rot="10800000">
            <a:off x="6006172" y="2137260"/>
            <a:ext cx="263156" cy="26315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a:spLocks noChangeAspect="1"/>
          </p:cNvSpPr>
          <p:nvPr/>
        </p:nvSpPr>
        <p:spPr>
          <a:xfrm rot="10800000">
            <a:off x="6355594" y="2137260"/>
            <a:ext cx="263156" cy="263156"/>
          </a:xfrm>
          <a:prstGeom prst="ellipse">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5858704" y="2077441"/>
            <a:ext cx="930767" cy="372463"/>
            <a:chOff x="4494119" y="4936179"/>
            <a:chExt cx="930767" cy="672163"/>
          </a:xfrm>
        </p:grpSpPr>
        <p:sp>
          <p:nvSpPr>
            <p:cNvPr id="142"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Oval 147"/>
          <p:cNvSpPr>
            <a:spLocks noChangeAspect="1"/>
          </p:cNvSpPr>
          <p:nvPr/>
        </p:nvSpPr>
        <p:spPr>
          <a:xfrm rot="10800000">
            <a:off x="7579523" y="2122594"/>
            <a:ext cx="263156" cy="26315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a:spLocks noChangeAspect="1"/>
          </p:cNvSpPr>
          <p:nvPr/>
        </p:nvSpPr>
        <p:spPr>
          <a:xfrm rot="10800000">
            <a:off x="7928945" y="2122594"/>
            <a:ext cx="263156" cy="263156"/>
          </a:xfrm>
          <a:prstGeom prst="ellipse">
            <a:avLst/>
          </a:prstGeom>
          <a:solidFill>
            <a:srgbClr val="66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7432055" y="2062775"/>
            <a:ext cx="930767" cy="372463"/>
            <a:chOff x="4494119" y="4936179"/>
            <a:chExt cx="930767" cy="672163"/>
          </a:xfrm>
        </p:grpSpPr>
        <p:sp>
          <p:nvSpPr>
            <p:cNvPr id="151"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1" name="Oval 170"/>
          <p:cNvSpPr>
            <a:spLocks noChangeAspect="1"/>
          </p:cNvSpPr>
          <p:nvPr/>
        </p:nvSpPr>
        <p:spPr>
          <a:xfrm rot="10800000">
            <a:off x="9080783" y="2131886"/>
            <a:ext cx="263156" cy="26315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a:spLocks noChangeAspect="1"/>
          </p:cNvSpPr>
          <p:nvPr/>
        </p:nvSpPr>
        <p:spPr>
          <a:xfrm rot="10800000">
            <a:off x="9430205" y="2131886"/>
            <a:ext cx="263156" cy="263156"/>
          </a:xfrm>
          <a:prstGeom prst="ellipse">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77"/>
          <p:cNvGrpSpPr/>
          <p:nvPr/>
        </p:nvGrpSpPr>
        <p:grpSpPr>
          <a:xfrm>
            <a:off x="8933315" y="2072067"/>
            <a:ext cx="930767" cy="372463"/>
            <a:chOff x="4494119" y="4936179"/>
            <a:chExt cx="930767" cy="672163"/>
          </a:xfrm>
        </p:grpSpPr>
        <p:sp>
          <p:nvSpPr>
            <p:cNvPr id="180"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Oval 182"/>
          <p:cNvSpPr>
            <a:spLocks noChangeAspect="1"/>
          </p:cNvSpPr>
          <p:nvPr/>
        </p:nvSpPr>
        <p:spPr>
          <a:xfrm rot="10800000">
            <a:off x="10589366" y="2164502"/>
            <a:ext cx="263156" cy="26315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a:spLocks noChangeAspect="1"/>
          </p:cNvSpPr>
          <p:nvPr/>
        </p:nvSpPr>
        <p:spPr>
          <a:xfrm rot="10800000">
            <a:off x="10938788" y="2164502"/>
            <a:ext cx="263156" cy="263156"/>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p:cNvGrpSpPr/>
          <p:nvPr/>
        </p:nvGrpSpPr>
        <p:grpSpPr>
          <a:xfrm>
            <a:off x="10441898" y="2104683"/>
            <a:ext cx="930767" cy="372463"/>
            <a:chOff x="4494119" y="4936179"/>
            <a:chExt cx="930767" cy="672163"/>
          </a:xfrm>
        </p:grpSpPr>
        <p:sp>
          <p:nvSpPr>
            <p:cNvPr id="186"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p:cNvSpPr txBox="1"/>
          <p:nvPr/>
        </p:nvSpPr>
        <p:spPr>
          <a:xfrm>
            <a:off x="1364935" y="1224181"/>
            <a:ext cx="1760418"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Association</a:t>
            </a:r>
            <a:endParaRPr lang="en-US" sz="2400" dirty="0">
              <a:latin typeface="Arial" panose="020B0604020202020204" pitchFamily="34" charset="0"/>
              <a:cs typeface="Arial" panose="020B0604020202020204" pitchFamily="34" charset="0"/>
            </a:endParaRPr>
          </a:p>
        </p:txBody>
      </p:sp>
      <p:sp>
        <p:nvSpPr>
          <p:cNvPr id="75" name="TextBox 74"/>
          <p:cNvSpPr txBox="1"/>
          <p:nvPr/>
        </p:nvSpPr>
        <p:spPr>
          <a:xfrm>
            <a:off x="7169952" y="1222461"/>
            <a:ext cx="3130024" cy="461665"/>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Physical Associations</a:t>
            </a:r>
            <a:endParaRPr lang="en-US" sz="2400" dirty="0">
              <a:latin typeface="Arial" panose="020B0604020202020204" pitchFamily="34" charset="0"/>
              <a:cs typeface="Arial" panose="020B0604020202020204" pitchFamily="34" charset="0"/>
            </a:endParaRPr>
          </a:p>
        </p:txBody>
      </p:sp>
      <p:sp>
        <p:nvSpPr>
          <p:cNvPr id="76" name="Oval 75"/>
          <p:cNvSpPr>
            <a:spLocks noChangeAspect="1"/>
          </p:cNvSpPr>
          <p:nvPr/>
        </p:nvSpPr>
        <p:spPr>
          <a:xfrm rot="10800000">
            <a:off x="6823114" y="6043957"/>
            <a:ext cx="263156" cy="263156"/>
          </a:xfrm>
          <a:prstGeom prst="ellipse">
            <a:avLst/>
          </a:prstGeom>
          <a:solidFill>
            <a:srgbClr val="66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ChangeAspect="1"/>
          </p:cNvSpPr>
          <p:nvPr/>
        </p:nvSpPr>
        <p:spPr>
          <a:xfrm rot="10800000">
            <a:off x="7172536" y="6043957"/>
            <a:ext cx="263156" cy="263156"/>
          </a:xfrm>
          <a:prstGeom prst="ellipse">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a:off x="6675646" y="5989304"/>
            <a:ext cx="930767" cy="372463"/>
            <a:chOff x="4494119" y="4936179"/>
            <a:chExt cx="930767" cy="672163"/>
          </a:xfrm>
        </p:grpSpPr>
        <p:sp>
          <p:nvSpPr>
            <p:cNvPr id="79"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Oval 81"/>
          <p:cNvSpPr>
            <a:spLocks noChangeAspect="1"/>
          </p:cNvSpPr>
          <p:nvPr/>
        </p:nvSpPr>
        <p:spPr>
          <a:xfrm rot="10800000">
            <a:off x="8309462" y="6043957"/>
            <a:ext cx="263156" cy="263156"/>
          </a:xfrm>
          <a:prstGeom prst="ellipse">
            <a:avLst/>
          </a:prstGeom>
          <a:solidFill>
            <a:srgbClr val="66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p:nvSpPr>
        <p:spPr>
          <a:xfrm rot="10800000">
            <a:off x="8658884" y="6043957"/>
            <a:ext cx="263156" cy="263156"/>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8161994" y="5989304"/>
            <a:ext cx="930767" cy="372463"/>
            <a:chOff x="4494119" y="4936179"/>
            <a:chExt cx="930767" cy="672163"/>
          </a:xfrm>
        </p:grpSpPr>
        <p:sp>
          <p:nvSpPr>
            <p:cNvPr id="85"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Oval 87"/>
          <p:cNvSpPr>
            <a:spLocks noChangeAspect="1"/>
          </p:cNvSpPr>
          <p:nvPr/>
        </p:nvSpPr>
        <p:spPr>
          <a:xfrm rot="10800000">
            <a:off x="9795810" y="6043957"/>
            <a:ext cx="263156" cy="263156"/>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a:spLocks noChangeAspect="1"/>
          </p:cNvSpPr>
          <p:nvPr/>
        </p:nvSpPr>
        <p:spPr>
          <a:xfrm rot="10800000">
            <a:off x="10145232" y="6043957"/>
            <a:ext cx="263156" cy="263156"/>
          </a:xfrm>
          <a:prstGeom prst="ellipse">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9648342" y="5989304"/>
            <a:ext cx="930767" cy="372463"/>
            <a:chOff x="4494119" y="4936179"/>
            <a:chExt cx="930767" cy="672163"/>
          </a:xfrm>
        </p:grpSpPr>
        <p:sp>
          <p:nvSpPr>
            <p:cNvPr id="91"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7169952" y="3660642"/>
            <a:ext cx="3130024" cy="461665"/>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Physical Associations</a:t>
            </a:r>
            <a:endParaRPr lang="en-US" sz="2400" dirty="0">
              <a:latin typeface="Arial" panose="020B0604020202020204" pitchFamily="34" charset="0"/>
              <a:cs typeface="Arial" panose="020B0604020202020204" pitchFamily="34" charset="0"/>
            </a:endParaRPr>
          </a:p>
        </p:txBody>
      </p:sp>
      <p:sp>
        <p:nvSpPr>
          <p:cNvPr id="95" name="TextBox 94"/>
          <p:cNvSpPr txBox="1"/>
          <p:nvPr/>
        </p:nvSpPr>
        <p:spPr>
          <a:xfrm>
            <a:off x="757076" y="3660643"/>
            <a:ext cx="2976136" cy="461665"/>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Physical Association</a:t>
            </a:r>
            <a:endParaRPr lang="en-US" sz="2400" dirty="0">
              <a:latin typeface="Arial" panose="020B0604020202020204" pitchFamily="34" charset="0"/>
              <a:cs typeface="Arial" panose="020B0604020202020204" pitchFamily="34" charset="0"/>
            </a:endParaRPr>
          </a:p>
        </p:txBody>
      </p:sp>
      <p:sp>
        <p:nvSpPr>
          <p:cNvPr id="96" name="Oval 95"/>
          <p:cNvSpPr>
            <a:spLocks noChangeAspect="1"/>
          </p:cNvSpPr>
          <p:nvPr/>
        </p:nvSpPr>
        <p:spPr>
          <a:xfrm rot="10800000">
            <a:off x="2145664" y="4431316"/>
            <a:ext cx="263156" cy="263156"/>
          </a:xfrm>
          <a:prstGeom prst="ellipse">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a:spLocks noChangeAspect="1"/>
          </p:cNvSpPr>
          <p:nvPr/>
        </p:nvSpPr>
        <p:spPr>
          <a:xfrm rot="10800000">
            <a:off x="1796242" y="4431316"/>
            <a:ext cx="263156" cy="263156"/>
          </a:xfrm>
          <a:prstGeom prst="ellipse">
            <a:avLst/>
          </a:prstGeom>
          <a:solidFill>
            <a:srgbClr val="66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a:spLocks noChangeAspect="1"/>
          </p:cNvSpPr>
          <p:nvPr/>
        </p:nvSpPr>
        <p:spPr>
          <a:xfrm rot="10800000">
            <a:off x="2495086" y="4431316"/>
            <a:ext cx="263156" cy="263156"/>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123"/>
          <p:cNvSpPr/>
          <p:nvPr/>
        </p:nvSpPr>
        <p:spPr>
          <a:xfrm rot="10800000">
            <a:off x="2708756" y="4376663"/>
            <a:ext cx="147792" cy="3724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123"/>
          <p:cNvSpPr/>
          <p:nvPr/>
        </p:nvSpPr>
        <p:spPr>
          <a:xfrm>
            <a:off x="1712839" y="4376663"/>
            <a:ext cx="147792" cy="3724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a:spLocks noChangeAspect="1"/>
          </p:cNvSpPr>
          <p:nvPr/>
        </p:nvSpPr>
        <p:spPr>
          <a:xfrm rot="10800000">
            <a:off x="6780085" y="4431316"/>
            <a:ext cx="263156" cy="263156"/>
          </a:xfrm>
          <a:prstGeom prst="ellipse">
            <a:avLst/>
          </a:prstGeom>
          <a:solidFill>
            <a:srgbClr val="66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a:spLocks noChangeAspect="1"/>
          </p:cNvSpPr>
          <p:nvPr/>
        </p:nvSpPr>
        <p:spPr>
          <a:xfrm rot="10800000">
            <a:off x="7129507" y="4431316"/>
            <a:ext cx="263156" cy="263156"/>
          </a:xfrm>
          <a:prstGeom prst="ellipse">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6632617" y="4376663"/>
            <a:ext cx="930767" cy="372463"/>
            <a:chOff x="4494119" y="4936179"/>
            <a:chExt cx="930767" cy="672163"/>
          </a:xfrm>
        </p:grpSpPr>
        <p:sp>
          <p:nvSpPr>
            <p:cNvPr id="109"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Oval 110"/>
          <p:cNvSpPr>
            <a:spLocks noChangeAspect="1"/>
          </p:cNvSpPr>
          <p:nvPr/>
        </p:nvSpPr>
        <p:spPr>
          <a:xfrm rot="10800000">
            <a:off x="8266433" y="4431316"/>
            <a:ext cx="263156" cy="263156"/>
          </a:xfrm>
          <a:prstGeom prst="ellipse">
            <a:avLst/>
          </a:prstGeom>
          <a:solidFill>
            <a:srgbClr val="66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a:spLocks noChangeAspect="1"/>
          </p:cNvSpPr>
          <p:nvPr/>
        </p:nvSpPr>
        <p:spPr>
          <a:xfrm rot="10800000">
            <a:off x="8615855" y="4431316"/>
            <a:ext cx="263156" cy="263156"/>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a:off x="8118965" y="4376663"/>
            <a:ext cx="930767" cy="372463"/>
            <a:chOff x="4494119" y="4936179"/>
            <a:chExt cx="930767" cy="672163"/>
          </a:xfrm>
        </p:grpSpPr>
        <p:sp>
          <p:nvSpPr>
            <p:cNvPr id="114"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Oval 115"/>
          <p:cNvSpPr>
            <a:spLocks noChangeAspect="1"/>
          </p:cNvSpPr>
          <p:nvPr/>
        </p:nvSpPr>
        <p:spPr>
          <a:xfrm rot="10800000">
            <a:off x="9752781" y="4431316"/>
            <a:ext cx="263156" cy="263156"/>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a:spLocks noChangeAspect="1"/>
          </p:cNvSpPr>
          <p:nvPr/>
        </p:nvSpPr>
        <p:spPr>
          <a:xfrm rot="10800000">
            <a:off x="10102203" y="4431316"/>
            <a:ext cx="263156" cy="263156"/>
          </a:xfrm>
          <a:prstGeom prst="ellipse">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9605313" y="4376663"/>
            <a:ext cx="930767" cy="372463"/>
            <a:chOff x="4494119" y="4936179"/>
            <a:chExt cx="930767" cy="672163"/>
          </a:xfrm>
        </p:grpSpPr>
        <p:sp>
          <p:nvSpPr>
            <p:cNvPr id="147" name="Rectangle 123"/>
            <p:cNvSpPr/>
            <p:nvPr/>
          </p:nvSpPr>
          <p:spPr>
            <a:xfrm rot="10800000">
              <a:off x="5277094"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23"/>
            <p:cNvSpPr/>
            <p:nvPr/>
          </p:nvSpPr>
          <p:spPr>
            <a:xfrm>
              <a:off x="4494119" y="4936179"/>
              <a:ext cx="147792" cy="672163"/>
            </a:xfrm>
            <a:custGeom>
              <a:avLst/>
              <a:gdLst>
                <a:gd name="connsiteX0" fmla="*/ 0 w 713984"/>
                <a:gd name="connsiteY0" fmla="*/ 0 h 1117352"/>
                <a:gd name="connsiteX1" fmla="*/ 713984 w 713984"/>
                <a:gd name="connsiteY1" fmla="*/ 0 h 1117352"/>
                <a:gd name="connsiteX2" fmla="*/ 713984 w 713984"/>
                <a:gd name="connsiteY2" fmla="*/ 1117352 h 1117352"/>
                <a:gd name="connsiteX3" fmla="*/ 0 w 713984"/>
                <a:gd name="connsiteY3" fmla="*/ 1117352 h 1117352"/>
                <a:gd name="connsiteX4" fmla="*/ 0 w 713984"/>
                <a:gd name="connsiteY4" fmla="*/ 0 h 1117352"/>
                <a:gd name="connsiteX0" fmla="*/ 713984 w 805424"/>
                <a:gd name="connsiteY0" fmla="*/ 1117352 h 1208792"/>
                <a:gd name="connsiteX1" fmla="*/ 0 w 805424"/>
                <a:gd name="connsiteY1" fmla="*/ 1117352 h 1208792"/>
                <a:gd name="connsiteX2" fmla="*/ 0 w 805424"/>
                <a:gd name="connsiteY2" fmla="*/ 0 h 1208792"/>
                <a:gd name="connsiteX3" fmla="*/ 713984 w 805424"/>
                <a:gd name="connsiteY3" fmla="*/ 0 h 1208792"/>
                <a:gd name="connsiteX4" fmla="*/ 805424 w 805424"/>
                <a:gd name="connsiteY4" fmla="*/ 1208792 h 1208792"/>
                <a:gd name="connsiteX0" fmla="*/ 713984 w 713984"/>
                <a:gd name="connsiteY0" fmla="*/ 1117352 h 1117352"/>
                <a:gd name="connsiteX1" fmla="*/ 0 w 713984"/>
                <a:gd name="connsiteY1" fmla="*/ 1117352 h 1117352"/>
                <a:gd name="connsiteX2" fmla="*/ 0 w 713984"/>
                <a:gd name="connsiteY2" fmla="*/ 0 h 1117352"/>
                <a:gd name="connsiteX3" fmla="*/ 713984 w 713984"/>
                <a:gd name="connsiteY3" fmla="*/ 0 h 1117352"/>
              </a:gdLst>
              <a:ahLst/>
              <a:cxnLst>
                <a:cxn ang="0">
                  <a:pos x="connsiteX0" y="connsiteY0"/>
                </a:cxn>
                <a:cxn ang="0">
                  <a:pos x="connsiteX1" y="connsiteY1"/>
                </a:cxn>
                <a:cxn ang="0">
                  <a:pos x="connsiteX2" y="connsiteY2"/>
                </a:cxn>
                <a:cxn ang="0">
                  <a:pos x="connsiteX3" y="connsiteY3"/>
                </a:cxn>
              </a:cxnLst>
              <a:rect l="l" t="t" r="r" b="b"/>
              <a:pathLst>
                <a:path w="713984" h="1117352">
                  <a:moveTo>
                    <a:pt x="713984" y="1117352"/>
                  </a:moveTo>
                  <a:lnTo>
                    <a:pt x="0" y="1117352"/>
                  </a:lnTo>
                  <a:lnTo>
                    <a:pt x="0" y="0"/>
                  </a:lnTo>
                  <a:lnTo>
                    <a:pt x="713984"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2" name="TextBox 181"/>
          <p:cNvSpPr txBox="1"/>
          <p:nvPr/>
        </p:nvSpPr>
        <p:spPr>
          <a:xfrm>
            <a:off x="1750457" y="5359271"/>
            <a:ext cx="989374" cy="461665"/>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Direct</a:t>
            </a:r>
            <a:endParaRPr lang="en-US" sz="2400" dirty="0">
              <a:latin typeface="Arial" panose="020B0604020202020204" pitchFamily="34" charset="0"/>
              <a:cs typeface="Arial" panose="020B0604020202020204" pitchFamily="34" charset="0"/>
            </a:endParaRPr>
          </a:p>
        </p:txBody>
      </p:sp>
      <p:sp>
        <p:nvSpPr>
          <p:cNvPr id="188" name="TextBox 187"/>
          <p:cNvSpPr txBox="1"/>
          <p:nvPr/>
        </p:nvSpPr>
        <p:spPr>
          <a:xfrm>
            <a:off x="8240277" y="5391656"/>
            <a:ext cx="989374" cy="461665"/>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Direct</a:t>
            </a:r>
            <a:endParaRPr lang="en-US" sz="2400" dirty="0">
              <a:latin typeface="Arial" panose="020B0604020202020204" pitchFamily="34" charset="0"/>
              <a:cs typeface="Arial" panose="020B0604020202020204" pitchFamily="34" charset="0"/>
            </a:endParaRPr>
          </a:p>
        </p:txBody>
      </p:sp>
      <p:cxnSp>
        <p:nvCxnSpPr>
          <p:cNvPr id="189" name="Straight Connector 188"/>
          <p:cNvCxnSpPr/>
          <p:nvPr/>
        </p:nvCxnSpPr>
        <p:spPr>
          <a:xfrm>
            <a:off x="302860" y="5111844"/>
            <a:ext cx="11549762"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4121554" y="1455221"/>
            <a:ext cx="1728104" cy="0"/>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4121554" y="3891474"/>
            <a:ext cx="1728104" cy="0"/>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4121554" y="5592976"/>
            <a:ext cx="1728104" cy="0"/>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87609" y="653380"/>
            <a:ext cx="5597739"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Binary Expansion</a:t>
            </a:r>
          </a:p>
        </p:txBody>
      </p:sp>
      <p:sp>
        <p:nvSpPr>
          <p:cNvPr id="93" name="TextBox 92"/>
          <p:cNvSpPr txBox="1"/>
          <p:nvPr/>
        </p:nvSpPr>
        <p:spPr>
          <a:xfrm>
            <a:off x="97376" y="85700"/>
            <a:ext cx="5852884"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Data Processing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119" name="TextBox 118"/>
          <p:cNvSpPr txBox="1"/>
          <p:nvPr/>
        </p:nvSpPr>
        <p:spPr>
          <a:xfrm>
            <a:off x="8765877" y="390621"/>
            <a:ext cx="2975495" cy="830997"/>
          </a:xfrm>
          <a:prstGeom prst="rect">
            <a:avLst/>
          </a:prstGeom>
          <a:solidFill>
            <a:srgbClr val="FF0000">
              <a:alpha val="10196"/>
            </a:srgbClr>
          </a:solidFill>
          <a:ln w="38100">
            <a:solidFill>
              <a:srgbClr val="FF0000"/>
            </a:solidFill>
          </a:ln>
          <a:effectLst>
            <a:outerShdw blurRad="50800" dist="38100" dir="2700000" algn="tl" rotWithShape="0">
              <a:prstClr val="black">
                <a:alpha val="40000"/>
              </a:prstClr>
            </a:outerShdw>
          </a:effectLst>
        </p:spPr>
        <p:txBody>
          <a:bodyPr wrap="none" rtlCol="0">
            <a:spAutoFit/>
          </a:bodyPr>
          <a:lstStyle/>
          <a:p>
            <a:pPr algn="ctr"/>
            <a:r>
              <a:rPr lang="en-US" sz="2400" dirty="0" smtClean="0">
                <a:solidFill>
                  <a:srgbClr val="FF0000"/>
                </a:solidFill>
              </a:rPr>
              <a:t>Binary Expansion is </a:t>
            </a:r>
          </a:p>
          <a:p>
            <a:pPr algn="ctr"/>
            <a:r>
              <a:rPr lang="en-US" sz="2400" dirty="0" smtClean="0">
                <a:solidFill>
                  <a:srgbClr val="FF0000"/>
                </a:solidFill>
              </a:rPr>
              <a:t>is </a:t>
            </a:r>
            <a:r>
              <a:rPr lang="en-US" sz="2400" dirty="0" err="1" smtClean="0">
                <a:solidFill>
                  <a:srgbClr val="FF0000"/>
                </a:solidFill>
              </a:rPr>
              <a:t>lossy</a:t>
            </a:r>
            <a:r>
              <a:rPr lang="en-US" sz="2400" dirty="0" smtClean="0">
                <a:solidFill>
                  <a:srgbClr val="FF0000"/>
                </a:solidFill>
              </a:rPr>
              <a:t> !!!</a:t>
            </a:r>
            <a:endParaRPr lang="en-US" sz="2400" dirty="0">
              <a:solidFill>
                <a:srgbClr val="FF0000"/>
              </a:solidFill>
            </a:endParaRPr>
          </a:p>
        </p:txBody>
      </p:sp>
    </p:spTree>
    <p:extLst>
      <p:ext uri="{BB962C8B-B14F-4D97-AF65-F5344CB8AC3E}">
        <p14:creationId xmlns:p14="http://schemas.microsoft.com/office/powerpoint/2010/main" val="886315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p:cNvPicPr>
            <a:picLocks noChangeAspect="1"/>
          </p:cNvPicPr>
          <p:nvPr/>
        </p:nvPicPr>
        <p:blipFill rotWithShape="1">
          <a:blip r:embed="rId3">
            <a:extLst>
              <a:ext uri="{28A0092B-C50C-407E-A947-70E740481C1C}">
                <a14:useLocalDpi xmlns:a14="http://schemas.microsoft.com/office/drawing/2010/main" val="0"/>
              </a:ext>
            </a:extLst>
          </a:blip>
          <a:srcRect r="3659"/>
          <a:stretch/>
        </p:blipFill>
        <p:spPr>
          <a:xfrm>
            <a:off x="798740" y="1341589"/>
            <a:ext cx="3108960" cy="5023492"/>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pic>
      <p:sp>
        <p:nvSpPr>
          <p:cNvPr id="3" name="TextBox 2"/>
          <p:cNvSpPr txBox="1"/>
          <p:nvPr/>
        </p:nvSpPr>
        <p:spPr>
          <a:xfrm>
            <a:off x="287609" y="653380"/>
            <a:ext cx="5597739" cy="400110"/>
          </a:xfrm>
          <a:prstGeom prst="rect">
            <a:avLst/>
          </a:prstGeom>
          <a:noFill/>
        </p:spPr>
        <p:txBody>
          <a:bodyPr wrap="square" rtlCol="0">
            <a:spAutoFit/>
          </a:bodyPr>
          <a:lstStyle/>
          <a:p>
            <a:pPr marL="117475"/>
            <a:r>
              <a:rPr lang="en-US" sz="2000" i="1" dirty="0">
                <a:solidFill>
                  <a:schemeClr val="accent1">
                    <a:lumMod val="75000"/>
                  </a:schemeClr>
                </a:solidFill>
                <a:latin typeface="Arial" panose="020B0604020202020204" pitchFamily="34" charset="0"/>
                <a:cs typeface="Arial" panose="020B0604020202020204" pitchFamily="34" charset="0"/>
              </a:rPr>
              <a:t>PSI-MI XML (MIF) </a:t>
            </a:r>
            <a:r>
              <a:rPr lang="en-US" sz="2000" i="1" dirty="0" smtClean="0">
                <a:solidFill>
                  <a:schemeClr val="accent1">
                    <a:lumMod val="75000"/>
                  </a:schemeClr>
                </a:solidFill>
                <a:latin typeface="Arial" panose="020B0604020202020204" pitchFamily="34" charset="0"/>
                <a:cs typeface="Arial" panose="020B0604020202020204" pitchFamily="34" charset="0"/>
              </a:rPr>
              <a:t>file anatomy</a:t>
            </a:r>
          </a:p>
        </p:txBody>
      </p:sp>
      <p:sp>
        <p:nvSpPr>
          <p:cNvPr id="36" name="Rectangle 35"/>
          <p:cNvSpPr/>
          <p:nvPr/>
        </p:nvSpPr>
        <p:spPr>
          <a:xfrm>
            <a:off x="888265" y="1672683"/>
            <a:ext cx="2952750" cy="45273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03610" y="2497873"/>
            <a:ext cx="2780255" cy="286586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39" name="Rectangle 38"/>
          <p:cNvSpPr/>
          <p:nvPr/>
        </p:nvSpPr>
        <p:spPr>
          <a:xfrm>
            <a:off x="1092820" y="4050914"/>
            <a:ext cx="2624369" cy="253457"/>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77172" y="5831987"/>
            <a:ext cx="1261884" cy="369332"/>
          </a:xfrm>
          <a:prstGeom prst="rect">
            <a:avLst/>
          </a:prstGeom>
          <a:noFill/>
        </p:spPr>
        <p:txBody>
          <a:bodyPr wrap="none" rtlCol="0">
            <a:spAutoFit/>
          </a:bodyPr>
          <a:lstStyle/>
          <a:p>
            <a:r>
              <a:rPr lang="en-US" dirty="0" smtClean="0">
                <a:solidFill>
                  <a:srgbClr val="FF0000"/>
                </a:solidFill>
              </a:rPr>
              <a:t>Interaction</a:t>
            </a:r>
          </a:p>
        </p:txBody>
      </p:sp>
      <p:sp>
        <p:nvSpPr>
          <p:cNvPr id="47" name="TextBox 46"/>
          <p:cNvSpPr txBox="1"/>
          <p:nvPr/>
        </p:nvSpPr>
        <p:spPr>
          <a:xfrm>
            <a:off x="4091062" y="2793939"/>
            <a:ext cx="6282297" cy="1107996"/>
          </a:xfrm>
          <a:prstGeom prst="rect">
            <a:avLst/>
          </a:prstGeom>
          <a:noFill/>
        </p:spPr>
        <p:txBody>
          <a:bodyPr wrap="square" rtlCol="0">
            <a:spAutoFit/>
          </a:bodyPr>
          <a:lstStyle/>
          <a:p>
            <a:r>
              <a:rPr lang="en-US" dirty="0" smtClean="0">
                <a:solidFill>
                  <a:schemeClr val="accent6">
                    <a:lumMod val="75000"/>
                  </a:schemeClr>
                </a:solidFill>
              </a:rPr>
              <a:t>Participant (e.g. protein)</a:t>
            </a:r>
            <a:endParaRPr lang="en-US" sz="1600" dirty="0" smtClean="0">
              <a:solidFill>
                <a:schemeClr val="accent6">
                  <a:lumMod val="75000"/>
                </a:schemeClr>
              </a:solidFill>
            </a:endParaRPr>
          </a:p>
          <a:p>
            <a:pPr marL="396875" indent="-165100">
              <a:buFont typeface="Arial" panose="020B0604020202020204" pitchFamily="34" charset="0"/>
              <a:buChar char="•"/>
            </a:pPr>
            <a:r>
              <a:rPr lang="en-US" sz="1600" dirty="0" smtClean="0">
                <a:solidFill>
                  <a:schemeClr val="accent6">
                    <a:lumMod val="75000"/>
                  </a:schemeClr>
                </a:solidFill>
              </a:rPr>
              <a:t>Describes the state of the molecule as used in the experiment</a:t>
            </a:r>
          </a:p>
          <a:p>
            <a:pPr marL="396875" indent="-165100">
              <a:buFont typeface="Arial" panose="020B0604020202020204" pitchFamily="34" charset="0"/>
              <a:buChar char="•"/>
            </a:pPr>
            <a:r>
              <a:rPr lang="en-US" sz="1600" dirty="0" smtClean="0">
                <a:solidFill>
                  <a:schemeClr val="accent6">
                    <a:lumMod val="75000"/>
                  </a:schemeClr>
                </a:solidFill>
              </a:rPr>
              <a:t>Refers to ‘interactor’ – the reference description of the molecule (e.g. UniprotKB)</a:t>
            </a:r>
            <a:endParaRPr lang="en-US" sz="1600" dirty="0">
              <a:solidFill>
                <a:schemeClr val="accent6">
                  <a:lumMod val="75000"/>
                </a:schemeClr>
              </a:solidFill>
            </a:endParaRPr>
          </a:p>
        </p:txBody>
      </p:sp>
      <p:sp>
        <p:nvSpPr>
          <p:cNvPr id="50" name="TextBox 49"/>
          <p:cNvSpPr txBox="1"/>
          <p:nvPr/>
        </p:nvSpPr>
        <p:spPr>
          <a:xfrm>
            <a:off x="3980943" y="3991583"/>
            <a:ext cx="6186309" cy="615553"/>
          </a:xfrm>
          <a:prstGeom prst="rect">
            <a:avLst/>
          </a:prstGeom>
          <a:noFill/>
        </p:spPr>
        <p:txBody>
          <a:bodyPr wrap="none" rtlCol="0">
            <a:spAutoFit/>
          </a:bodyPr>
          <a:lstStyle/>
          <a:p>
            <a:pPr marL="284163" indent="-171450"/>
            <a:r>
              <a:rPr lang="en-US" dirty="0" smtClean="0">
                <a:solidFill>
                  <a:srgbClr val="2E75B6"/>
                </a:solidFill>
              </a:rPr>
              <a:t>Features (e.g. mutations)</a:t>
            </a:r>
            <a:endParaRPr lang="en-US" sz="1600" dirty="0" smtClean="0">
              <a:solidFill>
                <a:srgbClr val="2E75B6"/>
              </a:solidFill>
            </a:endParaRPr>
          </a:p>
          <a:p>
            <a:pPr marL="517525" indent="-171450">
              <a:buFont typeface="Arial" panose="020B0604020202020204" pitchFamily="34" charset="0"/>
              <a:buChar char="•"/>
            </a:pPr>
            <a:r>
              <a:rPr lang="en-US" sz="1600" dirty="0">
                <a:solidFill>
                  <a:srgbClr val="2E75B6"/>
                </a:solidFill>
              </a:rPr>
              <a:t> </a:t>
            </a:r>
            <a:r>
              <a:rPr lang="en-US" sz="1600" dirty="0" smtClean="0">
                <a:solidFill>
                  <a:srgbClr val="2E75B6"/>
                </a:solidFill>
              </a:rPr>
              <a:t>Modifications of the molecule relative to the reference state </a:t>
            </a:r>
            <a:endParaRPr lang="en-US" sz="1600" dirty="0">
              <a:solidFill>
                <a:srgbClr val="2E75B6"/>
              </a:solidFill>
            </a:endParaRPr>
          </a:p>
        </p:txBody>
      </p:sp>
      <p:cxnSp>
        <p:nvCxnSpPr>
          <p:cNvPr id="38" name="Straight Arrow Connector 37"/>
          <p:cNvCxnSpPr/>
          <p:nvPr/>
        </p:nvCxnSpPr>
        <p:spPr>
          <a:xfrm flipH="1">
            <a:off x="2274851" y="2096429"/>
            <a:ext cx="1940310" cy="122665"/>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263699" y="2497873"/>
            <a:ext cx="1984916" cy="122665"/>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243462" y="1908427"/>
            <a:ext cx="6622326" cy="369332"/>
          </a:xfrm>
          <a:prstGeom prst="rect">
            <a:avLst/>
          </a:prstGeom>
          <a:noFill/>
        </p:spPr>
        <p:txBody>
          <a:bodyPr wrap="none" rtlCol="0">
            <a:spAutoFit/>
          </a:bodyPr>
          <a:lstStyle/>
          <a:p>
            <a:r>
              <a:rPr lang="en-US" dirty="0" smtClean="0">
                <a:solidFill>
                  <a:schemeClr val="bg1">
                    <a:lumMod val="50000"/>
                  </a:schemeClr>
                </a:solidFill>
              </a:rPr>
              <a:t>Description of the experimental method (explicit or a reference)</a:t>
            </a:r>
          </a:p>
        </p:txBody>
      </p:sp>
      <p:sp>
        <p:nvSpPr>
          <p:cNvPr id="57" name="TextBox 56"/>
          <p:cNvSpPr txBox="1"/>
          <p:nvPr/>
        </p:nvSpPr>
        <p:spPr>
          <a:xfrm>
            <a:off x="4270524" y="2307042"/>
            <a:ext cx="5416868" cy="369332"/>
          </a:xfrm>
          <a:prstGeom prst="rect">
            <a:avLst/>
          </a:prstGeom>
          <a:noFill/>
        </p:spPr>
        <p:txBody>
          <a:bodyPr wrap="none" rtlCol="0">
            <a:spAutoFit/>
          </a:bodyPr>
          <a:lstStyle/>
          <a:p>
            <a:r>
              <a:rPr lang="en-US" dirty="0" smtClean="0">
                <a:solidFill>
                  <a:schemeClr val="bg1">
                    <a:lumMod val="50000"/>
                  </a:schemeClr>
                </a:solidFill>
              </a:rPr>
              <a:t>Description of the interactor (explicit or a reference)</a:t>
            </a:r>
          </a:p>
        </p:txBody>
      </p:sp>
      <p:sp>
        <p:nvSpPr>
          <p:cNvPr id="62" name="TextBox 61"/>
          <p:cNvSpPr txBox="1"/>
          <p:nvPr/>
        </p:nvSpPr>
        <p:spPr>
          <a:xfrm>
            <a:off x="97376" y="85700"/>
            <a:ext cx="5852884"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Data Processing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16" name="TextBox 15"/>
          <p:cNvSpPr txBox="1"/>
          <p:nvPr/>
        </p:nvSpPr>
        <p:spPr>
          <a:xfrm>
            <a:off x="8122024" y="316233"/>
            <a:ext cx="3597616" cy="64633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lumMod val="50000"/>
                  </a:schemeClr>
                </a:solidFill>
              </a:rPr>
              <a:t>Compact MIFs use references to interactors and/or experiments </a:t>
            </a:r>
            <a:endParaRPr lang="en-US" dirty="0">
              <a:solidFill>
                <a:schemeClr val="bg1">
                  <a:lumMod val="50000"/>
                </a:schemeClr>
              </a:solidFill>
            </a:endParaRPr>
          </a:p>
        </p:txBody>
      </p:sp>
    </p:spTree>
    <p:extLst>
      <p:ext uri="{BB962C8B-B14F-4D97-AF65-F5344CB8AC3E}">
        <p14:creationId xmlns:p14="http://schemas.microsoft.com/office/powerpoint/2010/main" val="3529663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7609" y="653380"/>
            <a:ext cx="5597739"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Data structures</a:t>
            </a:r>
          </a:p>
        </p:txBody>
      </p:sp>
      <p:sp>
        <p:nvSpPr>
          <p:cNvPr id="15" name="TextBox 14"/>
          <p:cNvSpPr txBox="1"/>
          <p:nvPr/>
        </p:nvSpPr>
        <p:spPr>
          <a:xfrm>
            <a:off x="97376" y="85700"/>
            <a:ext cx="5852884"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Data Processing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083" y="355700"/>
            <a:ext cx="5352402" cy="6156021"/>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pic>
      <p:sp>
        <p:nvSpPr>
          <p:cNvPr id="7" name="TextBox 6"/>
          <p:cNvSpPr txBox="1"/>
          <p:nvPr/>
        </p:nvSpPr>
        <p:spPr>
          <a:xfrm>
            <a:off x="719618" y="1299711"/>
            <a:ext cx="5027338" cy="461665"/>
          </a:xfrm>
          <a:prstGeom prst="rect">
            <a:avLst/>
          </a:prstGeom>
          <a:noFill/>
        </p:spPr>
        <p:txBody>
          <a:bodyPr wrap="none" rtlCol="0">
            <a:spAutoFit/>
          </a:bodyPr>
          <a:lstStyle/>
          <a:p>
            <a:r>
              <a:rPr lang="en-US" sz="2400" dirty="0" smtClean="0">
                <a:solidFill>
                  <a:schemeClr val="accent1">
                    <a:lumMod val="75000"/>
                  </a:schemeClr>
                </a:solidFill>
              </a:rPr>
              <a:t>Protein (reference state/interactor)</a:t>
            </a:r>
            <a:endParaRPr lang="en-US" sz="2400" dirty="0">
              <a:solidFill>
                <a:schemeClr val="accent1">
                  <a:lumMod val="75000"/>
                </a:schemeClr>
              </a:solidFill>
            </a:endParaRPr>
          </a:p>
        </p:txBody>
      </p:sp>
      <p:sp>
        <p:nvSpPr>
          <p:cNvPr id="8" name="TextBox 7"/>
          <p:cNvSpPr txBox="1"/>
          <p:nvPr/>
        </p:nvSpPr>
        <p:spPr>
          <a:xfrm>
            <a:off x="1432534" y="1822931"/>
            <a:ext cx="2255746" cy="369332"/>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solidFill>
                  <a:schemeClr val="accent1">
                    <a:lumMod val="75000"/>
                  </a:schemeClr>
                </a:solidFill>
              </a:rPr>
              <a:t>Nested dictionary</a:t>
            </a:r>
            <a:endParaRPr lang="en-US" dirty="0">
              <a:solidFill>
                <a:schemeClr val="accent1">
                  <a:lumMod val="75000"/>
                </a:schemeClr>
              </a:solidFill>
            </a:endParaRPr>
          </a:p>
        </p:txBody>
      </p:sp>
      <p:sp>
        <p:nvSpPr>
          <p:cNvPr id="16" name="TextBox 15"/>
          <p:cNvSpPr txBox="1"/>
          <p:nvPr/>
        </p:nvSpPr>
        <p:spPr>
          <a:xfrm>
            <a:off x="719618" y="2184927"/>
            <a:ext cx="2531462" cy="461665"/>
          </a:xfrm>
          <a:prstGeom prst="rect">
            <a:avLst/>
          </a:prstGeom>
          <a:noFill/>
        </p:spPr>
        <p:txBody>
          <a:bodyPr wrap="none" rtlCol="0">
            <a:spAutoFit/>
          </a:bodyPr>
          <a:lstStyle/>
          <a:p>
            <a:r>
              <a:rPr lang="en-US" sz="2400" dirty="0" smtClean="0">
                <a:solidFill>
                  <a:schemeClr val="accent1">
                    <a:lumMod val="75000"/>
                  </a:schemeClr>
                </a:solidFill>
              </a:rPr>
              <a:t>Protein collection</a:t>
            </a:r>
            <a:endParaRPr lang="en-US" sz="2400" dirty="0">
              <a:solidFill>
                <a:schemeClr val="accent1">
                  <a:lumMod val="75000"/>
                </a:schemeClr>
              </a:solidFill>
            </a:endParaRPr>
          </a:p>
        </p:txBody>
      </p:sp>
      <p:sp>
        <p:nvSpPr>
          <p:cNvPr id="17" name="TextBox 16"/>
          <p:cNvSpPr txBox="1"/>
          <p:nvPr/>
        </p:nvSpPr>
        <p:spPr>
          <a:xfrm>
            <a:off x="1432534" y="2700811"/>
            <a:ext cx="3892925" cy="369332"/>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solidFill>
                  <a:schemeClr val="accent1">
                    <a:lumMod val="75000"/>
                  </a:schemeClr>
                </a:solidFill>
              </a:rPr>
              <a:t>Dictionary, using unique id as key</a:t>
            </a:r>
            <a:endParaRPr lang="en-US" dirty="0">
              <a:solidFill>
                <a:schemeClr val="accent1">
                  <a:lumMod val="75000"/>
                </a:schemeClr>
              </a:solidFill>
            </a:endParaRPr>
          </a:p>
        </p:txBody>
      </p:sp>
      <p:sp>
        <p:nvSpPr>
          <p:cNvPr id="18" name="TextBox 17"/>
          <p:cNvSpPr txBox="1"/>
          <p:nvPr/>
        </p:nvSpPr>
        <p:spPr>
          <a:xfrm>
            <a:off x="719618" y="3198726"/>
            <a:ext cx="2941831" cy="461665"/>
          </a:xfrm>
          <a:prstGeom prst="rect">
            <a:avLst/>
          </a:prstGeom>
          <a:noFill/>
        </p:spPr>
        <p:txBody>
          <a:bodyPr wrap="none" rtlCol="0">
            <a:spAutoFit/>
          </a:bodyPr>
          <a:lstStyle/>
          <a:p>
            <a:r>
              <a:rPr lang="en-US" sz="2400" dirty="0" smtClean="0">
                <a:solidFill>
                  <a:schemeClr val="accent1">
                    <a:lumMod val="75000"/>
                  </a:schemeClr>
                </a:solidFill>
              </a:rPr>
              <a:t>Interaction evidence</a:t>
            </a:r>
            <a:endParaRPr lang="en-US" sz="2400" dirty="0">
              <a:solidFill>
                <a:schemeClr val="accent1">
                  <a:lumMod val="75000"/>
                </a:schemeClr>
              </a:solidFill>
            </a:endParaRPr>
          </a:p>
        </p:txBody>
      </p:sp>
      <p:sp>
        <p:nvSpPr>
          <p:cNvPr id="19" name="TextBox 18"/>
          <p:cNvSpPr txBox="1"/>
          <p:nvPr/>
        </p:nvSpPr>
        <p:spPr>
          <a:xfrm>
            <a:off x="1432534" y="3714610"/>
            <a:ext cx="4314422"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solidFill>
                  <a:schemeClr val="accent1">
                    <a:lumMod val="75000"/>
                  </a:schemeClr>
                </a:solidFill>
              </a:rPr>
              <a:t>Nested dictionary</a:t>
            </a:r>
          </a:p>
          <a:p>
            <a:pPr marL="285750" indent="-285750">
              <a:buFont typeface="Wingdings" panose="05000000000000000000" pitchFamily="2" charset="2"/>
              <a:buChar char="q"/>
            </a:pPr>
            <a:r>
              <a:rPr lang="en-US" dirty="0" smtClean="0">
                <a:solidFill>
                  <a:schemeClr val="accent1">
                    <a:lumMod val="75000"/>
                  </a:schemeClr>
                </a:solidFill>
              </a:rPr>
              <a:t>Participants as list</a:t>
            </a:r>
          </a:p>
          <a:p>
            <a:pPr marL="742950" lvl="1" indent="-285750">
              <a:buFont typeface="Wingdings" panose="05000000000000000000" pitchFamily="2" charset="2"/>
              <a:buChar char="q"/>
            </a:pPr>
            <a:r>
              <a:rPr lang="en-US" dirty="0" smtClean="0">
                <a:solidFill>
                  <a:schemeClr val="accent1">
                    <a:lumMod val="75000"/>
                  </a:schemeClr>
                </a:solidFill>
              </a:rPr>
              <a:t>Each refers to interactor through its unique id</a:t>
            </a:r>
            <a:endParaRPr lang="en-US" dirty="0">
              <a:solidFill>
                <a:schemeClr val="accent1">
                  <a:lumMod val="75000"/>
                </a:schemeClr>
              </a:solidFill>
            </a:endParaRPr>
          </a:p>
        </p:txBody>
      </p:sp>
      <p:sp>
        <p:nvSpPr>
          <p:cNvPr id="20" name="TextBox 19"/>
          <p:cNvSpPr txBox="1"/>
          <p:nvPr/>
        </p:nvSpPr>
        <p:spPr>
          <a:xfrm>
            <a:off x="723161" y="4942308"/>
            <a:ext cx="4466287" cy="461665"/>
          </a:xfrm>
          <a:prstGeom prst="rect">
            <a:avLst/>
          </a:prstGeom>
          <a:noFill/>
        </p:spPr>
        <p:txBody>
          <a:bodyPr wrap="none" rtlCol="0">
            <a:spAutoFit/>
          </a:bodyPr>
          <a:lstStyle/>
          <a:p>
            <a:r>
              <a:rPr lang="en-US" sz="2400" dirty="0" smtClean="0">
                <a:solidFill>
                  <a:schemeClr val="accent1">
                    <a:lumMod val="75000"/>
                  </a:schemeClr>
                </a:solidFill>
              </a:rPr>
              <a:t>Interaction evidence collection</a:t>
            </a:r>
            <a:endParaRPr lang="en-US" sz="2400" dirty="0">
              <a:solidFill>
                <a:schemeClr val="accent1">
                  <a:lumMod val="75000"/>
                </a:schemeClr>
              </a:solidFill>
            </a:endParaRPr>
          </a:p>
        </p:txBody>
      </p:sp>
      <p:sp>
        <p:nvSpPr>
          <p:cNvPr id="21" name="TextBox 20"/>
          <p:cNvSpPr txBox="1"/>
          <p:nvPr/>
        </p:nvSpPr>
        <p:spPr>
          <a:xfrm>
            <a:off x="1436077" y="5458192"/>
            <a:ext cx="3726213" cy="1200329"/>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solidFill>
                  <a:schemeClr val="accent1">
                    <a:lumMod val="75000"/>
                  </a:schemeClr>
                </a:solidFill>
              </a:rPr>
              <a:t>List </a:t>
            </a:r>
          </a:p>
          <a:p>
            <a:r>
              <a:rPr lang="en-US" dirty="0" smtClean="0">
                <a:solidFill>
                  <a:schemeClr val="accent1">
                    <a:lumMod val="75000"/>
                  </a:schemeClr>
                </a:solidFill>
              </a:rPr>
              <a:t>     </a:t>
            </a:r>
            <a:r>
              <a:rPr lang="en-US" i="1" dirty="0" smtClean="0">
                <a:solidFill>
                  <a:schemeClr val="accent1">
                    <a:lumMod val="75000"/>
                  </a:schemeClr>
                </a:solidFill>
              </a:rPr>
              <a:t>or</a:t>
            </a:r>
          </a:p>
          <a:p>
            <a:pPr marL="285750" indent="-285750">
              <a:buFont typeface="Wingdings" panose="05000000000000000000" pitchFamily="2" charset="2"/>
              <a:buChar char="q"/>
            </a:pPr>
            <a:r>
              <a:rPr lang="en-US" dirty="0" smtClean="0">
                <a:solidFill>
                  <a:schemeClr val="accent1">
                    <a:lumMod val="75000"/>
                  </a:schemeClr>
                </a:solidFill>
              </a:rPr>
              <a:t>Dictionary, using IMEx id as key</a:t>
            </a:r>
          </a:p>
          <a:p>
            <a:pPr marL="285750" indent="-285750">
              <a:buFont typeface="Wingdings" panose="05000000000000000000" pitchFamily="2" charset="2"/>
              <a:buChar char="q"/>
            </a:pPr>
            <a:endParaRPr lang="en-US" dirty="0">
              <a:solidFill>
                <a:schemeClr val="accent1">
                  <a:lumMod val="75000"/>
                </a:schemeClr>
              </a:solidFill>
            </a:endParaRPr>
          </a:p>
        </p:txBody>
      </p:sp>
      <p:sp>
        <p:nvSpPr>
          <p:cNvPr id="22" name="TextBox 21"/>
          <p:cNvSpPr txBox="1"/>
          <p:nvPr/>
        </p:nvSpPr>
        <p:spPr>
          <a:xfrm>
            <a:off x="7687339" y="3072808"/>
            <a:ext cx="389850" cy="369332"/>
          </a:xfrm>
          <a:prstGeom prst="rect">
            <a:avLst/>
          </a:prstGeom>
          <a:noFill/>
        </p:spPr>
        <p:txBody>
          <a:bodyPr wrap="none" rtlCol="0">
            <a:spAutoFit/>
          </a:bodyPr>
          <a:lstStyle/>
          <a:p>
            <a:r>
              <a:rPr lang="en-US" dirty="0" smtClean="0">
                <a:solidFill>
                  <a:schemeClr val="bg1">
                    <a:lumMod val="95000"/>
                  </a:schemeClr>
                </a:solidFill>
              </a:rPr>
              <a:t>or</a:t>
            </a:r>
            <a:endParaRPr lang="en-US" dirty="0">
              <a:solidFill>
                <a:schemeClr val="bg1">
                  <a:lumMod val="95000"/>
                </a:schemeClr>
              </a:solidFill>
            </a:endParaRPr>
          </a:p>
        </p:txBody>
      </p:sp>
      <p:grpSp>
        <p:nvGrpSpPr>
          <p:cNvPr id="25" name="Group 24"/>
          <p:cNvGrpSpPr/>
          <p:nvPr/>
        </p:nvGrpSpPr>
        <p:grpSpPr>
          <a:xfrm>
            <a:off x="6889897" y="3455581"/>
            <a:ext cx="4145766" cy="520995"/>
            <a:chOff x="6889897" y="3455581"/>
            <a:chExt cx="4145766" cy="520995"/>
          </a:xfrm>
        </p:grpSpPr>
        <p:sp>
          <p:nvSpPr>
            <p:cNvPr id="23" name="TextBox 22"/>
            <p:cNvSpPr txBox="1"/>
            <p:nvPr/>
          </p:nvSpPr>
          <p:spPr>
            <a:xfrm>
              <a:off x="8133907" y="3628243"/>
              <a:ext cx="2901756" cy="338554"/>
            </a:xfrm>
            <a:prstGeom prst="rect">
              <a:avLst/>
            </a:prstGeom>
            <a:noFill/>
          </p:spPr>
          <p:txBody>
            <a:bodyPr wrap="none" rtlCol="0">
              <a:spAutoFit/>
            </a:bodyPr>
            <a:lstStyle/>
            <a:p>
              <a:r>
                <a:rPr lang="en-US" sz="1600" i="1" dirty="0" smtClean="0">
                  <a:solidFill>
                    <a:srgbClr val="FF0000"/>
                  </a:solidFill>
                </a:rPr>
                <a:t>Most often easier to work with</a:t>
              </a:r>
              <a:endParaRPr lang="en-US" sz="1600" i="1" dirty="0">
                <a:solidFill>
                  <a:srgbClr val="FF0000"/>
                </a:solidFill>
              </a:endParaRPr>
            </a:p>
          </p:txBody>
        </p:sp>
        <p:sp>
          <p:nvSpPr>
            <p:cNvPr id="24" name="Rectangle 23"/>
            <p:cNvSpPr/>
            <p:nvPr/>
          </p:nvSpPr>
          <p:spPr>
            <a:xfrm>
              <a:off x="6889897" y="3455581"/>
              <a:ext cx="4093535" cy="5209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95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rotWithShape="1">
          <a:blip r:embed="rId2">
            <a:extLst>
              <a:ext uri="{28A0092B-C50C-407E-A947-70E740481C1C}">
                <a14:useLocalDpi xmlns:a14="http://schemas.microsoft.com/office/drawing/2010/main" val="0"/>
              </a:ext>
            </a:extLst>
          </a:blip>
          <a:srcRect t="221" b="59144"/>
          <a:stretch/>
        </p:blipFill>
        <p:spPr>
          <a:xfrm>
            <a:off x="458430" y="1051560"/>
            <a:ext cx="6002910" cy="3200400"/>
          </a:xfrm>
          <a:prstGeom prst="rect">
            <a:avLst/>
          </a:prstGeom>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Preliminaries/Record Source Information</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11" name="TextBox 10"/>
          <p:cNvSpPr txBox="1"/>
          <p:nvPr/>
        </p:nvSpPr>
        <p:spPr>
          <a:xfrm>
            <a:off x="9678786" y="299475"/>
            <a:ext cx="1749197" cy="369332"/>
          </a:xfrm>
          <a:prstGeom prst="rect">
            <a:avLst/>
          </a:prstGeom>
          <a:noFill/>
        </p:spPr>
        <p:txBody>
          <a:bodyPr wrap="none" rtlCol="0">
            <a:spAutoFit/>
          </a:bodyPr>
          <a:lstStyle/>
          <a:p>
            <a:r>
              <a:rPr lang="en-US" dirty="0" smtClean="0">
                <a:solidFill>
                  <a:schemeClr val="bg1">
                    <a:lumMod val="95000"/>
                  </a:schemeClr>
                </a:solidFill>
              </a:rPr>
              <a:t>uniprotRead.py</a:t>
            </a:r>
            <a:endParaRPr lang="en-US" dirty="0">
              <a:solidFill>
                <a:schemeClr val="bg1">
                  <a:lumMod val="95000"/>
                </a:schemeClr>
              </a:solidFill>
            </a:endParaRPr>
          </a:p>
        </p:txBody>
      </p:sp>
      <p:sp>
        <p:nvSpPr>
          <p:cNvPr id="12" name="TextBox 11"/>
          <p:cNvSpPr txBox="1"/>
          <p:nvPr/>
        </p:nvSpPr>
        <p:spPr>
          <a:xfrm>
            <a:off x="1582194" y="4901811"/>
            <a:ext cx="3578618" cy="166199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solidFill>
                  <a:schemeClr val="accent5">
                    <a:lumMod val="75000"/>
                  </a:schemeClr>
                </a:solidFill>
              </a:rPr>
              <a:t>Specify input file location</a:t>
            </a:r>
          </a:p>
          <a:p>
            <a:pPr marL="285750" indent="-285750">
              <a:spcAft>
                <a:spcPts val="1200"/>
              </a:spcAft>
              <a:buFont typeface="Arial" panose="020B0604020202020204" pitchFamily="34" charset="0"/>
              <a:buChar char="•"/>
            </a:pPr>
            <a:r>
              <a:rPr lang="en-US" dirty="0" smtClean="0">
                <a:solidFill>
                  <a:schemeClr val="accent5">
                    <a:lumMod val="75000"/>
                  </a:schemeClr>
                </a:solidFill>
              </a:rPr>
              <a:t>Read and parse the input file </a:t>
            </a:r>
          </a:p>
          <a:p>
            <a:pPr marL="285750" indent="-285750">
              <a:spcAft>
                <a:spcPts val="1200"/>
              </a:spcAft>
              <a:buFont typeface="Arial" panose="020B0604020202020204" pitchFamily="34" charset="0"/>
              <a:buChar char="•"/>
            </a:pPr>
            <a:r>
              <a:rPr lang="en-US" dirty="0" smtClean="0">
                <a:solidFill>
                  <a:schemeClr val="accent5">
                    <a:lumMod val="75000"/>
                  </a:schemeClr>
                </a:solidFill>
              </a:rPr>
              <a:t>Find interesting element(s)</a:t>
            </a:r>
          </a:p>
          <a:p>
            <a:pPr marL="285750" indent="-285750">
              <a:spcAft>
                <a:spcPts val="1200"/>
              </a:spcAft>
              <a:buFont typeface="Arial" panose="020B0604020202020204" pitchFamily="34" charset="0"/>
              <a:buChar char="•"/>
            </a:pPr>
            <a:r>
              <a:rPr lang="en-US" dirty="0" smtClean="0">
                <a:solidFill>
                  <a:schemeClr val="accent5">
                    <a:lumMod val="75000"/>
                  </a:schemeClr>
                </a:solidFill>
              </a:rPr>
              <a:t>Print out/save  results</a:t>
            </a:r>
          </a:p>
        </p:txBody>
      </p:sp>
      <p:sp>
        <p:nvSpPr>
          <p:cNvPr id="13" name="TextBox 12"/>
          <p:cNvSpPr txBox="1"/>
          <p:nvPr/>
        </p:nvSpPr>
        <p:spPr>
          <a:xfrm>
            <a:off x="993246" y="4386902"/>
            <a:ext cx="2303836" cy="523220"/>
          </a:xfrm>
          <a:prstGeom prst="rect">
            <a:avLst/>
          </a:prstGeom>
          <a:noFill/>
        </p:spPr>
        <p:txBody>
          <a:bodyPr wrap="none" rtlCol="0">
            <a:spAutoFit/>
          </a:bodyPr>
          <a:lstStyle/>
          <a:p>
            <a:r>
              <a:rPr lang="en-US" sz="2800" dirty="0" smtClean="0">
                <a:solidFill>
                  <a:schemeClr val="accent5">
                    <a:lumMod val="75000"/>
                  </a:schemeClr>
                </a:solidFill>
              </a:rPr>
              <a:t>Program flow</a:t>
            </a:r>
            <a:endParaRPr lang="en-US" sz="2800" dirty="0">
              <a:solidFill>
                <a:schemeClr val="accent5">
                  <a:lumMod val="75000"/>
                </a:scheme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3" b="5934"/>
          <a:stretch/>
        </p:blipFill>
        <p:spPr>
          <a:xfrm>
            <a:off x="6860871" y="320040"/>
            <a:ext cx="5029200" cy="5943600"/>
          </a:xfrm>
          <a:prstGeom prst="rect">
            <a:avLst/>
          </a:prstGeom>
          <a:noFill/>
          <a:ln>
            <a:solidFill>
              <a:schemeClr val="tx1"/>
            </a:solidFill>
          </a:ln>
          <a:effectLst>
            <a:outerShdw blurRad="50800" dist="38100" dir="2700000" algn="tl" rotWithShape="0">
              <a:prstClr val="black">
                <a:alpha val="40000"/>
              </a:prstClr>
            </a:outerShdw>
          </a:effectLst>
        </p:spPr>
      </p:pic>
      <p:grpSp>
        <p:nvGrpSpPr>
          <p:cNvPr id="8" name="Group 7"/>
          <p:cNvGrpSpPr/>
          <p:nvPr/>
        </p:nvGrpSpPr>
        <p:grpSpPr>
          <a:xfrm>
            <a:off x="855406" y="925286"/>
            <a:ext cx="8016451" cy="2329192"/>
            <a:chOff x="855406" y="925286"/>
            <a:chExt cx="8016451" cy="2329192"/>
          </a:xfrm>
        </p:grpSpPr>
        <p:sp>
          <p:nvSpPr>
            <p:cNvPr id="21" name="Rectangle 20"/>
            <p:cNvSpPr/>
            <p:nvPr/>
          </p:nvSpPr>
          <p:spPr>
            <a:xfrm>
              <a:off x="855406" y="2743201"/>
              <a:ext cx="5073446" cy="5112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469086" y="925286"/>
              <a:ext cx="402771" cy="130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56181" y="674914"/>
            <a:ext cx="8712362" cy="3356313"/>
            <a:chOff x="856181" y="674914"/>
            <a:chExt cx="8712362" cy="3356313"/>
          </a:xfrm>
        </p:grpSpPr>
        <p:sp>
          <p:nvSpPr>
            <p:cNvPr id="26" name="Rectangle 25"/>
            <p:cNvSpPr/>
            <p:nvPr/>
          </p:nvSpPr>
          <p:spPr>
            <a:xfrm>
              <a:off x="856181" y="3525031"/>
              <a:ext cx="4266426" cy="5061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821753" y="674914"/>
              <a:ext cx="746790" cy="1348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7386320" y="668807"/>
            <a:ext cx="4405345" cy="20090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386320" y="2677886"/>
            <a:ext cx="4405345" cy="5123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386320" y="3190240"/>
            <a:ext cx="4405345" cy="2011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386320" y="5199318"/>
            <a:ext cx="4405345" cy="530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764236" y="1051560"/>
            <a:ext cx="1723549" cy="369332"/>
          </a:xfrm>
          <a:prstGeom prst="rect">
            <a:avLst/>
          </a:prstGeom>
          <a:noFill/>
        </p:spPr>
        <p:txBody>
          <a:bodyPr wrap="none" rtlCol="0">
            <a:spAutoFit/>
          </a:bodyPr>
          <a:lstStyle/>
          <a:p>
            <a:r>
              <a:rPr lang="en-US" dirty="0" smtClean="0">
                <a:solidFill>
                  <a:schemeClr val="bg1">
                    <a:lumMod val="85000"/>
                  </a:schemeClr>
                </a:solidFill>
              </a:rPr>
              <a:t>mifReadFile.py</a:t>
            </a:r>
            <a:endParaRPr lang="en-US" dirty="0">
              <a:solidFill>
                <a:schemeClr val="bg1">
                  <a:lumMod val="85000"/>
                </a:schemeClr>
              </a:solidFill>
            </a:endParaRPr>
          </a:p>
        </p:txBody>
      </p:sp>
    </p:spTree>
    <p:extLst>
      <p:ext uri="{BB962C8B-B14F-4D97-AF65-F5344CB8AC3E}">
        <p14:creationId xmlns:p14="http://schemas.microsoft.com/office/powerpoint/2010/main" val="176019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animBg="1"/>
      <p:bldP spid="33" grpId="0" animBg="1"/>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8302"/>
          <a:stretch/>
        </p:blipFill>
        <p:spPr>
          <a:xfrm>
            <a:off x="6860871" y="320039"/>
            <a:ext cx="5029200" cy="5943600"/>
          </a:xfrm>
          <a:prstGeom prst="rect">
            <a:avLst/>
          </a:prstGeom>
        </p:spPr>
      </p:pic>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b="26361"/>
          <a:stretch/>
        </p:blipFill>
        <p:spPr>
          <a:xfrm>
            <a:off x="458430" y="1051560"/>
            <a:ext cx="6002910" cy="5806440"/>
          </a:xfrm>
          <a:prstGeom prst="rect">
            <a:avLst/>
          </a:prstGeom>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Experimental Method Information</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grpSp>
        <p:nvGrpSpPr>
          <p:cNvPr id="31" name="Group 30"/>
          <p:cNvGrpSpPr/>
          <p:nvPr/>
        </p:nvGrpSpPr>
        <p:grpSpPr>
          <a:xfrm>
            <a:off x="1234161" y="986691"/>
            <a:ext cx="8446113" cy="2159633"/>
            <a:chOff x="1234161" y="986691"/>
            <a:chExt cx="8446113" cy="2159633"/>
          </a:xfrm>
        </p:grpSpPr>
        <p:sp>
          <p:nvSpPr>
            <p:cNvPr id="21" name="Rectangle 20"/>
            <p:cNvSpPr/>
            <p:nvPr/>
          </p:nvSpPr>
          <p:spPr>
            <a:xfrm>
              <a:off x="1234161" y="2438126"/>
              <a:ext cx="4734020" cy="7081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173669" y="986691"/>
              <a:ext cx="506605" cy="134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234161" y="1750139"/>
            <a:ext cx="10289245" cy="2349912"/>
            <a:chOff x="1234161" y="1750139"/>
            <a:chExt cx="10289245" cy="2349912"/>
          </a:xfrm>
        </p:grpSpPr>
        <p:sp>
          <p:nvSpPr>
            <p:cNvPr id="22" name="Rectangle 21"/>
            <p:cNvSpPr/>
            <p:nvPr/>
          </p:nvSpPr>
          <p:spPr>
            <a:xfrm>
              <a:off x="1234161" y="3280186"/>
              <a:ext cx="4734020" cy="8198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858862" y="1750139"/>
              <a:ext cx="2664544" cy="1807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1234161" y="2707606"/>
            <a:ext cx="10655910" cy="4047155"/>
            <a:chOff x="1234161" y="2707606"/>
            <a:chExt cx="10655910" cy="4047155"/>
          </a:xfrm>
        </p:grpSpPr>
        <p:sp>
          <p:nvSpPr>
            <p:cNvPr id="24" name="Rectangle 23"/>
            <p:cNvSpPr/>
            <p:nvPr/>
          </p:nvSpPr>
          <p:spPr>
            <a:xfrm>
              <a:off x="1234161" y="4233913"/>
              <a:ext cx="4734020" cy="25208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92239" y="2707606"/>
              <a:ext cx="4097832" cy="11761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834459" y="2820408"/>
              <a:ext cx="1243606" cy="1489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937698" y="3100628"/>
              <a:ext cx="471773" cy="1243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346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8302"/>
          <a:stretch/>
        </p:blipFill>
        <p:spPr>
          <a:xfrm>
            <a:off x="6860871" y="320039"/>
            <a:ext cx="5029200" cy="5943600"/>
          </a:xfrm>
          <a:prstGeom prst="rect">
            <a:avLst/>
          </a:prstGeom>
        </p:spPr>
      </p:pic>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t="24355" b="2006"/>
          <a:stretch/>
        </p:blipFill>
        <p:spPr>
          <a:xfrm>
            <a:off x="458430" y="1051560"/>
            <a:ext cx="6002910" cy="5806440"/>
          </a:xfrm>
          <a:prstGeom prst="rect">
            <a:avLst/>
          </a:prstGeom>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Experimental Method Information</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grpSp>
        <p:nvGrpSpPr>
          <p:cNvPr id="15" name="Group 14"/>
          <p:cNvGrpSpPr/>
          <p:nvPr/>
        </p:nvGrpSpPr>
        <p:grpSpPr>
          <a:xfrm>
            <a:off x="1234160" y="3887477"/>
            <a:ext cx="10626415" cy="2867283"/>
            <a:chOff x="1234160" y="3887477"/>
            <a:chExt cx="10626415" cy="2867283"/>
          </a:xfrm>
        </p:grpSpPr>
        <p:sp>
          <p:nvSpPr>
            <p:cNvPr id="24" name="Rectangle 23"/>
            <p:cNvSpPr/>
            <p:nvPr/>
          </p:nvSpPr>
          <p:spPr>
            <a:xfrm>
              <a:off x="1234160" y="4945625"/>
              <a:ext cx="5107645" cy="18091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62743" y="3887477"/>
              <a:ext cx="4097832" cy="14416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844291" y="4659041"/>
              <a:ext cx="2639786" cy="1587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39375" y="4152681"/>
              <a:ext cx="658586" cy="1243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8117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7186246" y="1034462"/>
            <a:ext cx="4427244" cy="891198"/>
          </a:xfrm>
          <a:prstGeom prst="rec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308448" y="1249229"/>
            <a:ext cx="2182841" cy="461665"/>
          </a:xfrm>
          <a:prstGeom prst="rect">
            <a:avLst/>
          </a:prstGeom>
          <a:noFill/>
        </p:spPr>
        <p:txBody>
          <a:bodyPr wrap="square" rtlCol="0">
            <a:spAutoFit/>
          </a:bodyPr>
          <a:lstStyle/>
          <a:p>
            <a:pPr algn="ctr"/>
            <a:r>
              <a:rPr lang="en-US" sz="2400" dirty="0" smtClean="0">
                <a:solidFill>
                  <a:schemeClr val="accent1">
                    <a:lumMod val="75000"/>
                  </a:schemeClr>
                </a:solidFill>
                <a:latin typeface="Arial" panose="020B0604020202020204" pitchFamily="34" charset="0"/>
                <a:cs typeface="Arial" panose="020B0604020202020204" pitchFamily="34" charset="0"/>
              </a:rPr>
              <a:t>Make Proteins</a:t>
            </a:r>
          </a:p>
        </p:txBody>
      </p:sp>
      <p:sp>
        <p:nvSpPr>
          <p:cNvPr id="3" name="Rectangle 2"/>
          <p:cNvSpPr/>
          <p:nvPr/>
        </p:nvSpPr>
        <p:spPr>
          <a:xfrm>
            <a:off x="400050" y="879229"/>
            <a:ext cx="6115050" cy="52871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3396" y="744412"/>
            <a:ext cx="1774397" cy="338554"/>
          </a:xfrm>
          <a:prstGeom prst="rect">
            <a:avLst/>
          </a:prstGeom>
          <a:solidFill>
            <a:schemeClr val="bg1"/>
          </a:solidFill>
        </p:spPr>
        <p:txBody>
          <a:bodyPr wrap="none" rtlCol="0">
            <a:spAutoFit/>
          </a:bodyPr>
          <a:lstStyle/>
          <a:p>
            <a:r>
              <a:rPr lang="en-US" sz="1600" dirty="0" smtClean="0"/>
              <a:t>Interaction Record</a:t>
            </a:r>
            <a:endParaRPr lang="en-US" sz="1600" dirty="0"/>
          </a:p>
        </p:txBody>
      </p:sp>
      <p:sp>
        <p:nvSpPr>
          <p:cNvPr id="5" name="Rectangle 4"/>
          <p:cNvSpPr/>
          <p:nvPr/>
        </p:nvSpPr>
        <p:spPr>
          <a:xfrm>
            <a:off x="628650" y="1172903"/>
            <a:ext cx="5619750" cy="801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786" y="980290"/>
            <a:ext cx="2099614" cy="338554"/>
          </a:xfrm>
          <a:prstGeom prst="rect">
            <a:avLst/>
          </a:prstGeom>
          <a:solidFill>
            <a:schemeClr val="bg1"/>
          </a:solidFill>
        </p:spPr>
        <p:txBody>
          <a:bodyPr wrap="none" rtlCol="0">
            <a:spAutoFit/>
          </a:bodyPr>
          <a:lstStyle/>
          <a:p>
            <a:r>
              <a:rPr lang="en-US" sz="1600" dirty="0" smtClean="0"/>
              <a:t>Interaction Experiment</a:t>
            </a:r>
            <a:endParaRPr lang="en-US" sz="1600" dirty="0"/>
          </a:p>
        </p:txBody>
      </p:sp>
      <p:sp>
        <p:nvSpPr>
          <p:cNvPr id="7" name="Rectangle 6"/>
          <p:cNvSpPr/>
          <p:nvPr/>
        </p:nvSpPr>
        <p:spPr>
          <a:xfrm>
            <a:off x="628650" y="2189310"/>
            <a:ext cx="5619750" cy="38031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38250" y="2867639"/>
            <a:ext cx="4781550" cy="294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795746" y="2004644"/>
            <a:ext cx="1410322" cy="338554"/>
          </a:xfrm>
          <a:prstGeom prst="rect">
            <a:avLst/>
          </a:prstGeom>
          <a:solidFill>
            <a:schemeClr val="bg1"/>
          </a:solidFill>
        </p:spPr>
        <p:txBody>
          <a:bodyPr wrap="none" rtlCol="0">
            <a:spAutoFit/>
          </a:bodyPr>
          <a:lstStyle/>
          <a:p>
            <a:r>
              <a:rPr lang="en-US" sz="1600" dirty="0" smtClean="0"/>
              <a:t>Participant List</a:t>
            </a:r>
            <a:endParaRPr lang="en-US" sz="1600" dirty="0"/>
          </a:p>
        </p:txBody>
      </p:sp>
      <p:sp>
        <p:nvSpPr>
          <p:cNvPr id="10" name="Rectangle 9"/>
          <p:cNvSpPr/>
          <p:nvPr/>
        </p:nvSpPr>
        <p:spPr>
          <a:xfrm>
            <a:off x="1085850" y="2715239"/>
            <a:ext cx="4781550" cy="294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33450" y="2562839"/>
            <a:ext cx="4781550" cy="294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1050" y="2392510"/>
            <a:ext cx="4781550" cy="29649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662636" y="2337954"/>
            <a:ext cx="301686" cy="369332"/>
          </a:xfrm>
          <a:prstGeom prst="rect">
            <a:avLst/>
          </a:prstGeom>
          <a:noFill/>
        </p:spPr>
        <p:txBody>
          <a:bodyPr wrap="none" rtlCol="0">
            <a:spAutoFit/>
          </a:bodyPr>
          <a:lstStyle/>
          <a:p>
            <a:r>
              <a:rPr lang="en-US" dirty="0" smtClean="0"/>
              <a:t>2</a:t>
            </a:r>
            <a:endParaRPr lang="en-US" dirty="0"/>
          </a:p>
        </p:txBody>
      </p:sp>
      <p:sp>
        <p:nvSpPr>
          <p:cNvPr id="14" name="TextBox 13"/>
          <p:cNvSpPr txBox="1"/>
          <p:nvPr/>
        </p:nvSpPr>
        <p:spPr>
          <a:xfrm>
            <a:off x="5518205" y="2221534"/>
            <a:ext cx="288862" cy="338554"/>
          </a:xfrm>
          <a:prstGeom prst="rect">
            <a:avLst/>
          </a:prstGeom>
          <a:noFill/>
        </p:spPr>
        <p:txBody>
          <a:bodyPr wrap="none" rtlCol="0">
            <a:spAutoFit/>
          </a:bodyPr>
          <a:lstStyle/>
          <a:p>
            <a:r>
              <a:rPr lang="en-US" sz="1600" dirty="0" smtClean="0"/>
              <a:t>1</a:t>
            </a:r>
            <a:endParaRPr lang="en-US" sz="1600" dirty="0"/>
          </a:p>
        </p:txBody>
      </p:sp>
      <p:sp>
        <p:nvSpPr>
          <p:cNvPr id="15" name="TextBox 14"/>
          <p:cNvSpPr txBox="1"/>
          <p:nvPr/>
        </p:nvSpPr>
        <p:spPr>
          <a:xfrm>
            <a:off x="5964322" y="2673011"/>
            <a:ext cx="317716" cy="338554"/>
          </a:xfrm>
          <a:prstGeom prst="rect">
            <a:avLst/>
          </a:prstGeom>
          <a:noFill/>
        </p:spPr>
        <p:txBody>
          <a:bodyPr wrap="none" rtlCol="0">
            <a:spAutoFit/>
          </a:bodyPr>
          <a:lstStyle/>
          <a:p>
            <a:r>
              <a:rPr lang="en-US" sz="1600" dirty="0" smtClean="0"/>
              <a:t>N</a:t>
            </a:r>
            <a:endParaRPr lang="en-US" sz="1600" dirty="0"/>
          </a:p>
        </p:txBody>
      </p:sp>
      <p:sp>
        <p:nvSpPr>
          <p:cNvPr id="16" name="Rectangle 15"/>
          <p:cNvSpPr/>
          <p:nvPr/>
        </p:nvSpPr>
        <p:spPr>
          <a:xfrm>
            <a:off x="833932" y="2463213"/>
            <a:ext cx="4676322" cy="989232"/>
          </a:xfrm>
          <a:prstGeom prst="rect">
            <a:avLst/>
          </a:prstGeom>
          <a:solidFill>
            <a:srgbClr val="FFC000">
              <a:alpha val="35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785162" y="2463212"/>
            <a:ext cx="4701237" cy="1200329"/>
          </a:xfrm>
          <a:prstGeom prst="rect">
            <a:avLst/>
          </a:prstGeom>
          <a:noFill/>
        </p:spPr>
        <p:txBody>
          <a:bodyPr wrap="square" rtlCol="0">
            <a:spAutoFit/>
          </a:bodyPr>
          <a:lstStyle/>
          <a:p>
            <a:pPr>
              <a:tabLst>
                <a:tab pos="1255713" algn="l"/>
              </a:tabLst>
            </a:pPr>
            <a:r>
              <a:rPr lang="en-US" sz="1200" dirty="0" smtClean="0">
                <a:latin typeface="Arial Narrow" panose="020B0606020202030204" pitchFamily="34" charset="0"/>
              </a:rPr>
              <a:t>Molecule Type:   	Protein (MI:0326)</a:t>
            </a:r>
          </a:p>
          <a:p>
            <a:pPr>
              <a:tabLst>
                <a:tab pos="1255713" algn="l"/>
              </a:tabLst>
            </a:pPr>
            <a:r>
              <a:rPr lang="en-US" sz="1200" dirty="0" smtClean="0">
                <a:latin typeface="Arial Narrow" panose="020B0606020202030204" pitchFamily="34" charset="0"/>
              </a:rPr>
              <a:t>Molecule Name: 	Cellular  tumor antigen p53</a:t>
            </a:r>
          </a:p>
          <a:p>
            <a:pPr>
              <a:tabLst>
                <a:tab pos="1255713" algn="l"/>
              </a:tabLst>
            </a:pPr>
            <a:r>
              <a:rPr lang="en-US" sz="1200" dirty="0" smtClean="0">
                <a:latin typeface="Arial Narrow" panose="020B0606020202030204" pitchFamily="34" charset="0"/>
              </a:rPr>
              <a:t>Molecule Symbol:	p53</a:t>
            </a:r>
          </a:p>
          <a:p>
            <a:pPr>
              <a:tabLst>
                <a:tab pos="1255713" algn="l"/>
              </a:tabLst>
            </a:pPr>
            <a:r>
              <a:rPr lang="en-US" sz="1200" dirty="0" smtClean="0">
                <a:latin typeface="Arial Narrow" panose="020B0606020202030204" pitchFamily="34" charset="0"/>
              </a:rPr>
              <a:t>Species of Origin:	Human (Taxid:9606)</a:t>
            </a:r>
          </a:p>
          <a:p>
            <a:pPr>
              <a:tabLst>
                <a:tab pos="1255713" algn="l"/>
              </a:tabLst>
            </a:pPr>
            <a:r>
              <a:rPr lang="en-US" sz="1200" dirty="0" smtClean="0">
                <a:latin typeface="Arial Narrow" panose="020B0606020202030204" pitchFamily="34" charset="0"/>
              </a:rPr>
              <a:t>Cross-reference(s):	P04637-1 (</a:t>
            </a:r>
            <a:r>
              <a:rPr lang="en-US" sz="1200" dirty="0" err="1" smtClean="0">
                <a:latin typeface="Arial Narrow" panose="020B0606020202030204" pitchFamily="34" charset="0"/>
              </a:rPr>
              <a:t>UniProtKB</a:t>
            </a:r>
            <a:r>
              <a:rPr lang="en-US" sz="1200" dirty="0" smtClean="0">
                <a:latin typeface="Arial Narrow" panose="020B0606020202030204" pitchFamily="34" charset="0"/>
              </a:rPr>
              <a:t>),  NP_00537, (RefSeq), …</a:t>
            </a:r>
            <a:r>
              <a:rPr lang="en-US" sz="1200" dirty="0">
                <a:latin typeface="Arial Narrow" panose="020B0606020202030204" pitchFamily="34" charset="0"/>
              </a:rPr>
              <a:t>	 </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18" name="Rectangle 17"/>
          <p:cNvSpPr/>
          <p:nvPr/>
        </p:nvSpPr>
        <p:spPr>
          <a:xfrm>
            <a:off x="833932" y="3494188"/>
            <a:ext cx="4676322" cy="1787056"/>
          </a:xfrm>
          <a:prstGeom prst="rect">
            <a:avLst/>
          </a:prstGeom>
          <a:solidFill>
            <a:schemeClr val="tx2">
              <a:lumMod val="20000"/>
              <a:lumOff val="80000"/>
              <a:alpha val="3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60000"/>
                    <a:lumOff val="40000"/>
                  </a:schemeClr>
                </a:solidFill>
              </a:rPr>
              <a:t>    </a:t>
            </a:r>
            <a:endParaRPr lang="en-US" dirty="0">
              <a:solidFill>
                <a:schemeClr val="tx2">
                  <a:lumMod val="60000"/>
                  <a:lumOff val="40000"/>
                </a:schemeClr>
              </a:solidFill>
            </a:endParaRPr>
          </a:p>
        </p:txBody>
      </p:sp>
      <p:sp>
        <p:nvSpPr>
          <p:cNvPr id="19" name="TextBox 18"/>
          <p:cNvSpPr txBox="1"/>
          <p:nvPr/>
        </p:nvSpPr>
        <p:spPr>
          <a:xfrm>
            <a:off x="780679" y="3503581"/>
            <a:ext cx="4737525" cy="1015663"/>
          </a:xfrm>
          <a:prstGeom prst="rect">
            <a:avLst/>
          </a:prstGeom>
          <a:noFill/>
        </p:spPr>
        <p:txBody>
          <a:bodyPr wrap="square" rtlCol="0">
            <a:spAutoFit/>
          </a:bodyPr>
          <a:lstStyle/>
          <a:p>
            <a:pPr>
              <a:tabLst>
                <a:tab pos="1717675" algn="l"/>
              </a:tabLst>
            </a:pPr>
            <a:r>
              <a:rPr lang="en-US" sz="1200" dirty="0" smtClean="0">
                <a:latin typeface="Arial Narrow" panose="020B0606020202030204" pitchFamily="34" charset="0"/>
              </a:rPr>
              <a:t>Experimental Role: 	Bait (MI:0496)</a:t>
            </a:r>
          </a:p>
          <a:p>
            <a:pPr>
              <a:tabLst>
                <a:tab pos="1717675" algn="l"/>
              </a:tabLst>
            </a:pPr>
            <a:r>
              <a:rPr lang="en-US" sz="1200" dirty="0" smtClean="0">
                <a:latin typeface="Arial Narrow" panose="020B0606020202030204" pitchFamily="34" charset="0"/>
              </a:rPr>
              <a:t>Experimental Source: 	E.coli K12 (</a:t>
            </a:r>
            <a:r>
              <a:rPr lang="en-US" sz="1200" dirty="0" err="1" smtClean="0">
                <a:latin typeface="Arial Narrow" panose="020B0606020202030204" pitchFamily="34" charset="0"/>
              </a:rPr>
              <a:t>Taxid</a:t>
            </a:r>
            <a:r>
              <a:rPr lang="en-US" sz="1200" dirty="0" smtClean="0">
                <a:latin typeface="Arial Narrow" panose="020B0606020202030204" pitchFamily="34" charset="0"/>
              </a:rPr>
              <a:t>: 83333)</a:t>
            </a:r>
          </a:p>
          <a:p>
            <a:pPr>
              <a:tabLst>
                <a:tab pos="1717675" algn="l"/>
              </a:tabLst>
            </a:pPr>
            <a:r>
              <a:rPr lang="en-US" sz="1200" dirty="0" smtClean="0">
                <a:latin typeface="Arial Narrow" panose="020B0606020202030204" pitchFamily="34" charset="0"/>
              </a:rPr>
              <a:t>Identification method(s):  	Predetermined (MI:0396)</a:t>
            </a:r>
          </a:p>
          <a:p>
            <a:r>
              <a:rPr lang="en-US" sz="1200" dirty="0" smtClean="0">
                <a:latin typeface="Arial Narrow" panose="020B0606020202030204" pitchFamily="34" charset="0"/>
              </a:rPr>
              <a:t>Features: </a:t>
            </a:r>
          </a:p>
          <a:p>
            <a:r>
              <a:rPr lang="en-US" sz="1200" dirty="0">
                <a:latin typeface="Arial Narrow" panose="020B0606020202030204" pitchFamily="34" charset="0"/>
              </a:rPr>
              <a:t>	 </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20" name="TextBox 19"/>
          <p:cNvSpPr txBox="1"/>
          <p:nvPr/>
        </p:nvSpPr>
        <p:spPr>
          <a:xfrm>
            <a:off x="5833646" y="2461844"/>
            <a:ext cx="338554" cy="338554"/>
          </a:xfrm>
          <a:prstGeom prst="rect">
            <a:avLst/>
          </a:prstGeom>
          <a:noFill/>
        </p:spPr>
        <p:txBody>
          <a:bodyPr wrap="none" rtlCol="0">
            <a:spAutoFit/>
          </a:bodyPr>
          <a:lstStyle/>
          <a:p>
            <a:r>
              <a:rPr lang="en-US" sz="1600" dirty="0" smtClean="0"/>
              <a:t>…</a:t>
            </a:r>
            <a:endParaRPr lang="en-US" sz="1600" dirty="0"/>
          </a:p>
        </p:txBody>
      </p:sp>
      <p:sp>
        <p:nvSpPr>
          <p:cNvPr id="21" name="Rectangle 20"/>
          <p:cNvSpPr/>
          <p:nvPr/>
        </p:nvSpPr>
        <p:spPr>
          <a:xfrm>
            <a:off x="687106" y="1301615"/>
            <a:ext cx="5506959" cy="584767"/>
          </a:xfrm>
          <a:prstGeom prst="rect">
            <a:avLst/>
          </a:prstGeom>
          <a:solidFill>
            <a:schemeClr val="tx2">
              <a:lumMod val="20000"/>
              <a:lumOff val="80000"/>
              <a:alpha val="3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2" name="TextBox 21"/>
          <p:cNvSpPr txBox="1"/>
          <p:nvPr/>
        </p:nvSpPr>
        <p:spPr>
          <a:xfrm>
            <a:off x="685800" y="1265980"/>
            <a:ext cx="3621504" cy="830997"/>
          </a:xfrm>
          <a:prstGeom prst="rect">
            <a:avLst/>
          </a:prstGeom>
          <a:noFill/>
        </p:spPr>
        <p:txBody>
          <a:bodyPr wrap="none" rtlCol="0">
            <a:spAutoFit/>
          </a:bodyPr>
          <a:lstStyle/>
          <a:p>
            <a:pPr>
              <a:tabLst>
                <a:tab pos="2289175" algn="l"/>
              </a:tabLst>
            </a:pPr>
            <a:r>
              <a:rPr lang="en-US" sz="1200" dirty="0" smtClean="0">
                <a:latin typeface="Arial Narrow" panose="020B0606020202030204" pitchFamily="34" charset="0"/>
              </a:rPr>
              <a:t>Interaction Detection Method:	Pull down (MI:0096)</a:t>
            </a:r>
          </a:p>
          <a:p>
            <a:pPr>
              <a:tabLst>
                <a:tab pos="2289175" algn="l"/>
              </a:tabLst>
            </a:pPr>
            <a:r>
              <a:rPr lang="en-US" sz="1200" dirty="0" smtClean="0">
                <a:latin typeface="Arial Narrow" panose="020B0606020202030204" pitchFamily="34" charset="0"/>
              </a:rPr>
              <a:t>Experiment Host/Cell Line:  	in vitro</a:t>
            </a:r>
          </a:p>
          <a:p>
            <a:pPr>
              <a:tabLst>
                <a:tab pos="2289175" algn="l"/>
              </a:tabLst>
            </a:pPr>
            <a:r>
              <a:rPr lang="en-US" sz="1200" dirty="0" smtClean="0">
                <a:latin typeface="Arial Narrow" panose="020B0606020202030204" pitchFamily="34" charset="0"/>
              </a:rPr>
              <a:t>Interaction Type:	Direct (MI:0407)</a:t>
            </a:r>
          </a:p>
          <a:p>
            <a:endParaRPr lang="en-US" sz="1200" dirty="0">
              <a:latin typeface="Arial Narrow" panose="020B0606020202030204" pitchFamily="34" charset="0"/>
            </a:endParaRPr>
          </a:p>
        </p:txBody>
      </p:sp>
      <p:sp>
        <p:nvSpPr>
          <p:cNvPr id="23" name="TextBox 22"/>
          <p:cNvSpPr txBox="1"/>
          <p:nvPr/>
        </p:nvSpPr>
        <p:spPr>
          <a:xfrm>
            <a:off x="5046595" y="4265045"/>
            <a:ext cx="250390" cy="246221"/>
          </a:xfrm>
          <a:prstGeom prst="rect">
            <a:avLst/>
          </a:prstGeom>
          <a:noFill/>
        </p:spPr>
        <p:txBody>
          <a:bodyPr wrap="none" rtlCol="0">
            <a:spAutoFit/>
          </a:bodyPr>
          <a:lstStyle/>
          <a:p>
            <a:r>
              <a:rPr lang="en-US" sz="1000" dirty="0" smtClean="0"/>
              <a:t>2</a:t>
            </a:r>
            <a:endParaRPr lang="en-US" sz="1000" dirty="0"/>
          </a:p>
        </p:txBody>
      </p:sp>
      <p:sp>
        <p:nvSpPr>
          <p:cNvPr id="24" name="TextBox 23"/>
          <p:cNvSpPr txBox="1"/>
          <p:nvPr/>
        </p:nvSpPr>
        <p:spPr>
          <a:xfrm>
            <a:off x="4939378" y="4164796"/>
            <a:ext cx="250390" cy="246221"/>
          </a:xfrm>
          <a:prstGeom prst="rect">
            <a:avLst/>
          </a:prstGeom>
          <a:noFill/>
        </p:spPr>
        <p:txBody>
          <a:bodyPr wrap="none" rtlCol="0">
            <a:spAutoFit/>
          </a:bodyPr>
          <a:lstStyle/>
          <a:p>
            <a:r>
              <a:rPr lang="en-US" sz="1000" dirty="0" smtClean="0"/>
              <a:t>1</a:t>
            </a:r>
            <a:endParaRPr lang="en-US" sz="1000" dirty="0"/>
          </a:p>
        </p:txBody>
      </p:sp>
      <p:sp>
        <p:nvSpPr>
          <p:cNvPr id="25" name="TextBox 24"/>
          <p:cNvSpPr txBox="1"/>
          <p:nvPr/>
        </p:nvSpPr>
        <p:spPr>
          <a:xfrm>
            <a:off x="5204741" y="4477164"/>
            <a:ext cx="293670" cy="246221"/>
          </a:xfrm>
          <a:prstGeom prst="rect">
            <a:avLst/>
          </a:prstGeom>
          <a:noFill/>
        </p:spPr>
        <p:txBody>
          <a:bodyPr wrap="none" rtlCol="0">
            <a:spAutoFit/>
          </a:bodyPr>
          <a:lstStyle/>
          <a:p>
            <a:r>
              <a:rPr lang="en-US" sz="1000" dirty="0"/>
              <a:t>M</a:t>
            </a:r>
          </a:p>
        </p:txBody>
      </p:sp>
      <p:sp>
        <p:nvSpPr>
          <p:cNvPr id="26" name="TextBox 25"/>
          <p:cNvSpPr txBox="1"/>
          <p:nvPr/>
        </p:nvSpPr>
        <p:spPr>
          <a:xfrm>
            <a:off x="5137861" y="4318052"/>
            <a:ext cx="272832" cy="246221"/>
          </a:xfrm>
          <a:prstGeom prst="rect">
            <a:avLst/>
          </a:prstGeom>
          <a:noFill/>
        </p:spPr>
        <p:txBody>
          <a:bodyPr wrap="none" rtlCol="0">
            <a:spAutoFit/>
          </a:bodyPr>
          <a:lstStyle/>
          <a:p>
            <a:r>
              <a:rPr lang="en-US" sz="1000" dirty="0" smtClean="0"/>
              <a:t>…</a:t>
            </a:r>
            <a:endParaRPr lang="en-US" sz="1000" dirty="0"/>
          </a:p>
        </p:txBody>
      </p:sp>
      <p:sp>
        <p:nvSpPr>
          <p:cNvPr id="27" name="Rectangle 26"/>
          <p:cNvSpPr/>
          <p:nvPr/>
        </p:nvSpPr>
        <p:spPr>
          <a:xfrm>
            <a:off x="1156189" y="4584454"/>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85850" y="4519244"/>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09650" y="4443044"/>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33451" y="4366844"/>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14399" y="4330113"/>
            <a:ext cx="4114801" cy="646331"/>
          </a:xfrm>
          <a:prstGeom prst="rect">
            <a:avLst/>
          </a:prstGeom>
          <a:noFill/>
        </p:spPr>
        <p:txBody>
          <a:bodyPr wrap="square" rtlCol="0">
            <a:spAutoFit/>
          </a:bodyPr>
          <a:lstStyle/>
          <a:p>
            <a:pPr>
              <a:tabLst>
                <a:tab pos="1487488" algn="l"/>
              </a:tabLst>
            </a:pPr>
            <a:r>
              <a:rPr lang="en-US" sz="1200" dirty="0" smtClean="0">
                <a:latin typeface="Arial Narrow" panose="020B0606020202030204" pitchFamily="34" charset="0"/>
              </a:rPr>
              <a:t>Feature Type: 	Sufficient  binding region (MI:0442)</a:t>
            </a:r>
          </a:p>
          <a:p>
            <a:pPr>
              <a:tabLst>
                <a:tab pos="1487488" algn="l"/>
              </a:tabLst>
            </a:pPr>
            <a:r>
              <a:rPr lang="en-US" sz="1200" dirty="0" smtClean="0">
                <a:latin typeface="Arial Narrow" panose="020B0606020202030204" pitchFamily="34" charset="0"/>
              </a:rPr>
              <a:t>Feature Range: 	1-73</a:t>
            </a:r>
          </a:p>
          <a:p>
            <a:pPr>
              <a:tabLst>
                <a:tab pos="1487488" algn="l"/>
              </a:tabLst>
            </a:pPr>
            <a:r>
              <a:rPr lang="en-US" sz="1200" dirty="0" smtClean="0">
                <a:latin typeface="Arial Narrow" panose="020B0606020202030204" pitchFamily="34" charset="0"/>
              </a:rPr>
              <a:t>Identification Method: 	Deletion analysis (MI:0033)    </a:t>
            </a:r>
            <a:endParaRPr lang="en-US" sz="1200" dirty="0">
              <a:latin typeface="Arial Narrow" panose="020B0606020202030204" pitchFamily="34" charset="0"/>
            </a:endParaRPr>
          </a:p>
        </p:txBody>
      </p:sp>
      <p:sp>
        <p:nvSpPr>
          <p:cNvPr id="32" name="TextBox 31"/>
          <p:cNvSpPr txBox="1"/>
          <p:nvPr/>
        </p:nvSpPr>
        <p:spPr>
          <a:xfrm>
            <a:off x="97376" y="83841"/>
            <a:ext cx="6417141"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Experiment Record</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37" name="Rectangle 36"/>
          <p:cNvSpPr/>
          <p:nvPr/>
        </p:nvSpPr>
        <p:spPr>
          <a:xfrm>
            <a:off x="7186246" y="5052644"/>
            <a:ext cx="4427244" cy="939800"/>
          </a:xfrm>
          <a:prstGeom prst="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382329" y="5107046"/>
            <a:ext cx="4035079" cy="830997"/>
          </a:xfrm>
          <a:prstGeom prst="rect">
            <a:avLst/>
          </a:prstGeom>
        </p:spPr>
        <p:txBody>
          <a:bodyPr wrap="none">
            <a:spAutoFit/>
          </a:bodyPr>
          <a:lstStyle/>
          <a:p>
            <a:pPr algn="ctr"/>
            <a:r>
              <a:rPr lang="en-US" sz="2400" dirty="0" smtClean="0">
                <a:solidFill>
                  <a:schemeClr val="tx1">
                    <a:lumMod val="50000"/>
                    <a:lumOff val="50000"/>
                  </a:schemeClr>
                </a:solidFill>
                <a:latin typeface="Arial" panose="020B0604020202020204" pitchFamily="34" charset="0"/>
                <a:cs typeface="Arial" panose="020B0604020202020204" pitchFamily="34" charset="0"/>
              </a:rPr>
              <a:t>Identify/Re-identify Proteins </a:t>
            </a:r>
          </a:p>
          <a:p>
            <a:pPr algn="ctr"/>
            <a:r>
              <a:rPr lang="en-US" sz="2400" dirty="0" smtClean="0">
                <a:solidFill>
                  <a:schemeClr val="tx1">
                    <a:lumMod val="50000"/>
                    <a:lumOff val="50000"/>
                  </a:schemeClr>
                </a:solidFill>
                <a:latin typeface="Arial" panose="020B0604020202020204" pitchFamily="34" charset="0"/>
                <a:cs typeface="Arial" panose="020B0604020202020204" pitchFamily="34" charset="0"/>
              </a:rPr>
              <a:t>That Interacted</a:t>
            </a:r>
            <a:endParaRPr 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36" name="Rectangle 35"/>
          <p:cNvSpPr/>
          <p:nvPr/>
        </p:nvSpPr>
        <p:spPr>
          <a:xfrm>
            <a:off x="7186246" y="3693440"/>
            <a:ext cx="4427244" cy="920913"/>
          </a:xfrm>
          <a:prstGeom prst="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57707" y="3923064"/>
            <a:ext cx="4084323" cy="461665"/>
          </a:xfrm>
          <a:prstGeom prst="rect">
            <a:avLst/>
          </a:prstGeom>
        </p:spPr>
        <p:txBody>
          <a:bodyPr wrap="none">
            <a:spAutoFit/>
          </a:bodyPr>
          <a:lstStyle/>
          <a:p>
            <a:pPr algn="ctr"/>
            <a:r>
              <a:rPr lang="en-US" sz="2400" dirty="0" smtClean="0">
                <a:solidFill>
                  <a:schemeClr val="tx1">
                    <a:lumMod val="50000"/>
                    <a:lumOff val="50000"/>
                  </a:schemeClr>
                </a:solidFill>
                <a:latin typeface="Arial" panose="020B0604020202020204" pitchFamily="34" charset="0"/>
                <a:cs typeface="Arial" panose="020B0604020202020204" pitchFamily="34" charset="0"/>
              </a:rPr>
              <a:t>Test Which Proteins Interact</a:t>
            </a:r>
            <a:endParaRPr 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1" name="Rectangle 40"/>
          <p:cNvSpPr/>
          <p:nvPr/>
        </p:nvSpPr>
        <p:spPr>
          <a:xfrm>
            <a:off x="7186246" y="2363951"/>
            <a:ext cx="4427244" cy="891198"/>
          </a:xfrm>
          <a:prstGeom prst="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556864" y="2578718"/>
            <a:ext cx="3686009" cy="461665"/>
          </a:xfrm>
          <a:prstGeom prst="rect">
            <a:avLst/>
          </a:prstGeom>
        </p:spPr>
        <p:txBody>
          <a:bodyPr wrap="none">
            <a:spAutoFit/>
          </a:bodyPr>
          <a:lstStyle/>
          <a:p>
            <a:pPr algn="ctr"/>
            <a:r>
              <a:rPr lang="en-US" sz="2400" dirty="0" smtClean="0">
                <a:solidFill>
                  <a:schemeClr val="tx1">
                    <a:lumMod val="50000"/>
                    <a:lumOff val="50000"/>
                  </a:schemeClr>
                </a:solidFill>
                <a:latin typeface="Arial" panose="020B0604020202020204" pitchFamily="34" charset="0"/>
                <a:cs typeface="Arial" panose="020B0604020202020204" pitchFamily="34" charset="0"/>
              </a:rPr>
              <a:t>Get the Proteins Together</a:t>
            </a:r>
          </a:p>
        </p:txBody>
      </p:sp>
      <p:cxnSp>
        <p:nvCxnSpPr>
          <p:cNvPr id="47" name="Straight Arrow Connector 46"/>
          <p:cNvCxnSpPr>
            <a:stCxn id="35" idx="2"/>
            <a:endCxn id="41" idx="0"/>
          </p:cNvCxnSpPr>
          <p:nvPr/>
        </p:nvCxnSpPr>
        <p:spPr>
          <a:xfrm>
            <a:off x="9399868" y="1925660"/>
            <a:ext cx="0" cy="438291"/>
          </a:xfrm>
          <a:prstGeom prst="straightConnector1">
            <a:avLst/>
          </a:prstGeom>
          <a:ln w="76200">
            <a:solidFill>
              <a:schemeClr val="bg1">
                <a:lumMod val="50000"/>
              </a:schemeClr>
            </a:solidFill>
            <a:headEnd type="non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a:endCxn id="36" idx="0"/>
          </p:cNvCxnSpPr>
          <p:nvPr/>
        </p:nvCxnSpPr>
        <p:spPr>
          <a:xfrm>
            <a:off x="9399868" y="3255149"/>
            <a:ext cx="0" cy="438291"/>
          </a:xfrm>
          <a:prstGeom prst="straightConnector1">
            <a:avLst/>
          </a:prstGeom>
          <a:ln w="76200">
            <a:solidFill>
              <a:schemeClr val="bg1">
                <a:lumMod val="50000"/>
              </a:schemeClr>
            </a:solidFill>
            <a:headEnd type="non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6" idx="2"/>
            <a:endCxn id="37" idx="0"/>
          </p:cNvCxnSpPr>
          <p:nvPr/>
        </p:nvCxnSpPr>
        <p:spPr>
          <a:xfrm>
            <a:off x="9399868" y="4614353"/>
            <a:ext cx="0" cy="438291"/>
          </a:xfrm>
          <a:prstGeom prst="straightConnector1">
            <a:avLst/>
          </a:prstGeom>
          <a:ln w="76200">
            <a:solidFill>
              <a:schemeClr val="bg1">
                <a:lumMod val="50000"/>
              </a:schemeClr>
            </a:solidFill>
            <a:headEnd type="non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189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7757" b="547"/>
          <a:stretch/>
        </p:blipFill>
        <p:spPr>
          <a:xfrm>
            <a:off x="6858000" y="320040"/>
            <a:ext cx="5029200" cy="59436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18" t="-1" r="118" b="26416"/>
          <a:stretch/>
        </p:blipFill>
        <p:spPr>
          <a:xfrm>
            <a:off x="457200" y="1051560"/>
            <a:ext cx="6007608" cy="5806440"/>
          </a:xfrm>
          <a:prstGeom prst="rect">
            <a:avLst/>
          </a:prstGeom>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Interactor (Reference Molecule) Information (I)</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grpSp>
        <p:nvGrpSpPr>
          <p:cNvPr id="4" name="Group 3"/>
          <p:cNvGrpSpPr/>
          <p:nvPr/>
        </p:nvGrpSpPr>
        <p:grpSpPr>
          <a:xfrm>
            <a:off x="1238608" y="2588732"/>
            <a:ext cx="10231149" cy="1337225"/>
            <a:chOff x="1238608" y="2588732"/>
            <a:chExt cx="10231149" cy="1337225"/>
          </a:xfrm>
        </p:grpSpPr>
        <p:sp>
          <p:nvSpPr>
            <p:cNvPr id="21" name="Rectangle 20"/>
            <p:cNvSpPr/>
            <p:nvPr/>
          </p:nvSpPr>
          <p:spPr>
            <a:xfrm>
              <a:off x="1238608" y="2623946"/>
              <a:ext cx="5072739" cy="13020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916746" y="2588732"/>
              <a:ext cx="3553011" cy="1345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1241921" y="1001784"/>
            <a:ext cx="7643663" cy="3719303"/>
            <a:chOff x="1241921" y="1001784"/>
            <a:chExt cx="7643663" cy="3719303"/>
          </a:xfrm>
        </p:grpSpPr>
        <p:sp>
          <p:nvSpPr>
            <p:cNvPr id="13" name="Rectangle 12"/>
            <p:cNvSpPr/>
            <p:nvPr/>
          </p:nvSpPr>
          <p:spPr>
            <a:xfrm>
              <a:off x="1241921" y="4025348"/>
              <a:ext cx="5079365" cy="6957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46834" y="1001784"/>
              <a:ext cx="438750" cy="1312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241921" y="1273403"/>
            <a:ext cx="8190314" cy="4709954"/>
            <a:chOff x="1241921" y="1273403"/>
            <a:chExt cx="8190314" cy="4709954"/>
          </a:xfrm>
        </p:grpSpPr>
        <p:sp>
          <p:nvSpPr>
            <p:cNvPr id="16" name="Rectangle 15"/>
            <p:cNvSpPr/>
            <p:nvPr/>
          </p:nvSpPr>
          <p:spPr>
            <a:xfrm>
              <a:off x="1241921" y="4823740"/>
              <a:ext cx="5079365" cy="11596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705251" y="1273403"/>
              <a:ext cx="726984" cy="1280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767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 b="8199"/>
          <a:stretch/>
        </p:blipFill>
        <p:spPr>
          <a:xfrm>
            <a:off x="6858000" y="320040"/>
            <a:ext cx="5029200" cy="59436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18" t="25769" r="118" b="645"/>
          <a:stretch/>
        </p:blipFill>
        <p:spPr>
          <a:xfrm>
            <a:off x="457200" y="1051560"/>
            <a:ext cx="6007608" cy="5806440"/>
          </a:xfrm>
          <a:prstGeom prst="rect">
            <a:avLst/>
          </a:prstGeom>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Interactor (Reference Molecule) Information (II)</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grpSp>
        <p:nvGrpSpPr>
          <p:cNvPr id="3" name="Group 2"/>
          <p:cNvGrpSpPr/>
          <p:nvPr/>
        </p:nvGrpSpPr>
        <p:grpSpPr>
          <a:xfrm>
            <a:off x="1241921" y="973712"/>
            <a:ext cx="10260202" cy="5784897"/>
            <a:chOff x="1241921" y="973712"/>
            <a:chExt cx="10260202" cy="5784897"/>
          </a:xfrm>
        </p:grpSpPr>
        <p:sp>
          <p:nvSpPr>
            <p:cNvPr id="23" name="Rectangle 22"/>
            <p:cNvSpPr/>
            <p:nvPr/>
          </p:nvSpPr>
          <p:spPr>
            <a:xfrm>
              <a:off x="7949112" y="973712"/>
              <a:ext cx="3553011" cy="1345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41921" y="5933661"/>
              <a:ext cx="5079365" cy="824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241921" y="2020957"/>
            <a:ext cx="10625182" cy="3813313"/>
            <a:chOff x="1241921" y="2020957"/>
            <a:chExt cx="10625182" cy="3813313"/>
          </a:xfrm>
        </p:grpSpPr>
        <p:sp>
          <p:nvSpPr>
            <p:cNvPr id="13" name="Rectangle 12"/>
            <p:cNvSpPr/>
            <p:nvPr/>
          </p:nvSpPr>
          <p:spPr>
            <a:xfrm>
              <a:off x="1241921" y="4025348"/>
              <a:ext cx="5079365" cy="18089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816009" y="2276061"/>
              <a:ext cx="566530" cy="1590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834459" y="2792896"/>
              <a:ext cx="2635298" cy="1689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772400" y="2020957"/>
              <a:ext cx="4094703" cy="1586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395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b="8302"/>
          <a:stretch/>
        </p:blipFill>
        <p:spPr>
          <a:xfrm>
            <a:off x="6858000" y="320040"/>
            <a:ext cx="5029200" cy="5943600"/>
          </a:xfrm>
          <a:prstGeom prst="rect">
            <a:avLst/>
          </a:prstGeom>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Interaction Evidence Information (I)</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21" name="Rectangle 20"/>
          <p:cNvSpPr/>
          <p:nvPr/>
        </p:nvSpPr>
        <p:spPr>
          <a:xfrm>
            <a:off x="1318122" y="2852546"/>
            <a:ext cx="4815550" cy="13393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1" b="24926"/>
          <a:stretch/>
        </p:blipFill>
        <p:spPr>
          <a:xfrm>
            <a:off x="457200" y="1051560"/>
            <a:ext cx="6007608" cy="5806440"/>
          </a:xfrm>
          <a:prstGeom prst="rect">
            <a:avLst/>
          </a:prstGeom>
        </p:spPr>
      </p:pic>
      <p:grpSp>
        <p:nvGrpSpPr>
          <p:cNvPr id="4" name="Group 3"/>
          <p:cNvGrpSpPr/>
          <p:nvPr/>
        </p:nvGrpSpPr>
        <p:grpSpPr>
          <a:xfrm>
            <a:off x="1247784" y="2422223"/>
            <a:ext cx="8931195" cy="2290453"/>
            <a:chOff x="1247784" y="2422223"/>
            <a:chExt cx="8931195" cy="2290453"/>
          </a:xfrm>
        </p:grpSpPr>
        <p:sp>
          <p:nvSpPr>
            <p:cNvPr id="15" name="Rectangle 14"/>
            <p:cNvSpPr/>
            <p:nvPr/>
          </p:nvSpPr>
          <p:spPr>
            <a:xfrm>
              <a:off x="1247784" y="2773017"/>
              <a:ext cx="5142968" cy="19396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820340" y="2422223"/>
              <a:ext cx="2358639" cy="4114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1262578" y="4811119"/>
            <a:ext cx="10383461" cy="1520784"/>
            <a:chOff x="1262578" y="4811119"/>
            <a:chExt cx="10383461" cy="1520784"/>
          </a:xfrm>
        </p:grpSpPr>
        <p:sp>
          <p:nvSpPr>
            <p:cNvPr id="17" name="Rectangle 16"/>
            <p:cNvSpPr/>
            <p:nvPr/>
          </p:nvSpPr>
          <p:spPr>
            <a:xfrm>
              <a:off x="8869345" y="5698164"/>
              <a:ext cx="2656114" cy="1600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20340" y="4923693"/>
              <a:ext cx="3825699" cy="13081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892790" y="5202034"/>
              <a:ext cx="1386674" cy="1336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2578" y="4811119"/>
              <a:ext cx="5128174" cy="15207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7820339" y="2812774"/>
            <a:ext cx="1711287" cy="21170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109665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 t="-4" r="24239" b="26619"/>
          <a:stretch/>
        </p:blipFill>
        <p:spPr>
          <a:xfrm>
            <a:off x="457199" y="1051560"/>
            <a:ext cx="6007608" cy="5806440"/>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t="-1" b="8199"/>
          <a:stretch/>
        </p:blipFill>
        <p:spPr>
          <a:xfrm>
            <a:off x="6868062" y="320040"/>
            <a:ext cx="5029200" cy="5943600"/>
          </a:xfrm>
          <a:prstGeom prst="rect">
            <a:avLst/>
          </a:prstGeom>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Interaction Evidence Information (II)</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grpSp>
        <p:nvGrpSpPr>
          <p:cNvPr id="2" name="Group 1"/>
          <p:cNvGrpSpPr/>
          <p:nvPr/>
        </p:nvGrpSpPr>
        <p:grpSpPr>
          <a:xfrm>
            <a:off x="1555668" y="553666"/>
            <a:ext cx="8810846" cy="4159010"/>
            <a:chOff x="1555668" y="553666"/>
            <a:chExt cx="8810846" cy="4159010"/>
          </a:xfrm>
        </p:grpSpPr>
        <p:sp>
          <p:nvSpPr>
            <p:cNvPr id="15" name="Rectangle 14"/>
            <p:cNvSpPr/>
            <p:nvPr/>
          </p:nvSpPr>
          <p:spPr>
            <a:xfrm>
              <a:off x="1555668" y="2773017"/>
              <a:ext cx="4835084" cy="19396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088698" y="553666"/>
              <a:ext cx="2277816" cy="191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6043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rotWithShape="1">
          <a:blip r:embed="rId2">
            <a:extLst>
              <a:ext uri="{28A0092B-C50C-407E-A947-70E740481C1C}">
                <a14:useLocalDpi xmlns:a14="http://schemas.microsoft.com/office/drawing/2010/main" val="0"/>
              </a:ext>
            </a:extLst>
          </a:blip>
          <a:srcRect t="-1" b="8199"/>
          <a:stretch/>
        </p:blipFill>
        <p:spPr>
          <a:xfrm>
            <a:off x="6868062" y="320040"/>
            <a:ext cx="5029200" cy="5943600"/>
          </a:xfrm>
          <a:prstGeom prst="rect">
            <a:avLst/>
          </a:prstGeom>
        </p:spPr>
      </p:pic>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t="14999" b="10009"/>
          <a:stretch/>
        </p:blipFill>
        <p:spPr>
          <a:xfrm>
            <a:off x="457199" y="1051560"/>
            <a:ext cx="6007609" cy="5806440"/>
          </a:xfrm>
          <a:prstGeom prst="rect">
            <a:avLst/>
          </a:prstGeom>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Interaction Evidence Information (III)</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grpSp>
        <p:nvGrpSpPr>
          <p:cNvPr id="4" name="Group 3"/>
          <p:cNvGrpSpPr/>
          <p:nvPr/>
        </p:nvGrpSpPr>
        <p:grpSpPr>
          <a:xfrm>
            <a:off x="1543792" y="729380"/>
            <a:ext cx="10330847" cy="5790173"/>
            <a:chOff x="1543792" y="729380"/>
            <a:chExt cx="10330847" cy="5790173"/>
          </a:xfrm>
        </p:grpSpPr>
        <p:sp>
          <p:nvSpPr>
            <p:cNvPr id="18" name="Rectangle 17"/>
            <p:cNvSpPr/>
            <p:nvPr/>
          </p:nvSpPr>
          <p:spPr>
            <a:xfrm>
              <a:off x="8080513" y="729380"/>
              <a:ext cx="3794126" cy="31568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1390" y="987843"/>
              <a:ext cx="1195427" cy="1253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543792" y="3633850"/>
              <a:ext cx="4846960" cy="28857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83757" y="1498052"/>
              <a:ext cx="2613991" cy="1518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283148" y="3071748"/>
              <a:ext cx="2587487" cy="1385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263851" y="2571478"/>
              <a:ext cx="1241810" cy="1220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938152" y="6507678"/>
            <a:ext cx="4500748" cy="3206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764236" y="1051560"/>
            <a:ext cx="1723549" cy="369332"/>
          </a:xfrm>
          <a:prstGeom prst="rect">
            <a:avLst/>
          </a:prstGeom>
          <a:noFill/>
        </p:spPr>
        <p:txBody>
          <a:bodyPr wrap="none" rtlCol="0">
            <a:spAutoFit/>
          </a:bodyPr>
          <a:lstStyle/>
          <a:p>
            <a:r>
              <a:rPr lang="en-US" dirty="0" smtClean="0">
                <a:solidFill>
                  <a:schemeClr val="bg1">
                    <a:lumMod val="85000"/>
                  </a:schemeClr>
                </a:solidFill>
              </a:rPr>
              <a:t>mifFileRead.py</a:t>
            </a:r>
            <a:endParaRPr lang="en-US" dirty="0">
              <a:solidFill>
                <a:schemeClr val="bg1">
                  <a:lumMod val="85000"/>
                </a:schemeClr>
              </a:solidFill>
            </a:endParaRPr>
          </a:p>
        </p:txBody>
      </p:sp>
    </p:spTree>
    <p:extLst>
      <p:ext uri="{BB962C8B-B14F-4D97-AF65-F5344CB8AC3E}">
        <p14:creationId xmlns:p14="http://schemas.microsoft.com/office/powerpoint/2010/main" val="69382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Merging Interaction Data (I)</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t="14999" b="10009"/>
          <a:stretch/>
        </p:blipFill>
        <p:spPr>
          <a:xfrm>
            <a:off x="457199" y="1051560"/>
            <a:ext cx="6007609" cy="5806440"/>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24925"/>
          <a:stretch/>
        </p:blipFill>
        <p:spPr>
          <a:xfrm>
            <a:off x="457199" y="1051560"/>
            <a:ext cx="6007609" cy="580644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pic>
      <p:sp>
        <p:nvSpPr>
          <p:cNvPr id="28" name="TextBox 27"/>
          <p:cNvSpPr txBox="1"/>
          <p:nvPr/>
        </p:nvSpPr>
        <p:spPr>
          <a:xfrm>
            <a:off x="4645486" y="1051560"/>
            <a:ext cx="1826141" cy="369332"/>
          </a:xfrm>
          <a:prstGeom prst="rect">
            <a:avLst/>
          </a:prstGeom>
          <a:noFill/>
        </p:spPr>
        <p:txBody>
          <a:bodyPr wrap="none" rtlCol="0">
            <a:spAutoFit/>
          </a:bodyPr>
          <a:lstStyle/>
          <a:p>
            <a:r>
              <a:rPr lang="en-US" dirty="0" smtClean="0">
                <a:solidFill>
                  <a:schemeClr val="bg1">
                    <a:lumMod val="85000"/>
                  </a:schemeClr>
                </a:solidFill>
              </a:rPr>
              <a:t>mifFileMerge.py</a:t>
            </a:r>
            <a:endParaRPr lang="en-US" dirty="0">
              <a:solidFill>
                <a:schemeClr val="bg1">
                  <a:lumMod val="85000"/>
                </a:schemeClr>
              </a:solidFill>
            </a:endParaRPr>
          </a:p>
        </p:txBody>
      </p:sp>
      <p:grpSp>
        <p:nvGrpSpPr>
          <p:cNvPr id="7" name="Group 6"/>
          <p:cNvGrpSpPr/>
          <p:nvPr/>
        </p:nvGrpSpPr>
        <p:grpSpPr>
          <a:xfrm>
            <a:off x="783771" y="320040"/>
            <a:ext cx="11106300" cy="5943600"/>
            <a:chOff x="783771" y="320040"/>
            <a:chExt cx="11106300" cy="5943600"/>
          </a:xfrm>
        </p:grpSpPr>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t="3" b="5934"/>
            <a:stretch/>
          </p:blipFill>
          <p:spPr>
            <a:xfrm>
              <a:off x="6860871" y="320040"/>
              <a:ext cx="5029200" cy="59436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pic>
        <p:sp>
          <p:nvSpPr>
            <p:cNvPr id="2" name="Rectangle 1"/>
            <p:cNvSpPr/>
            <p:nvPr/>
          </p:nvSpPr>
          <p:spPr>
            <a:xfrm>
              <a:off x="783771" y="2933205"/>
              <a:ext cx="5498276" cy="2434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Connector 5"/>
          <p:cNvCxnSpPr/>
          <p:nvPr/>
        </p:nvCxnSpPr>
        <p:spPr>
          <a:xfrm>
            <a:off x="1270660" y="3130847"/>
            <a:ext cx="22846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528954" y="686789"/>
            <a:ext cx="4346370" cy="20682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V="1">
            <a:off x="1268681" y="5795158"/>
            <a:ext cx="26739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74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0314" b="4695"/>
          <a:stretch/>
        </p:blipFill>
        <p:spPr>
          <a:xfrm>
            <a:off x="457198" y="1051560"/>
            <a:ext cx="6007609" cy="5806440"/>
          </a:xfrm>
          <a:prstGeom prst="rect">
            <a:avLst/>
          </a:prstGeom>
          <a:noFill/>
          <a:ln>
            <a:solidFill>
              <a:schemeClr val="tx1"/>
            </a:solidFill>
          </a:ln>
          <a:effectLst>
            <a:outerShdw blurRad="50800" dist="38100" dir="2700000" algn="tl" rotWithShape="0">
              <a:prstClr val="black">
                <a:alpha val="40000"/>
              </a:prstClr>
            </a:outerShdw>
          </a:effectLst>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Merging Interaction Data (II)</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t="3" b="5934"/>
          <a:stretch/>
        </p:blipFill>
        <p:spPr>
          <a:xfrm>
            <a:off x="6860871" y="320040"/>
            <a:ext cx="5029200" cy="5943600"/>
          </a:xfrm>
          <a:prstGeom prst="rect">
            <a:avLst/>
          </a:prstGeom>
          <a:noFill/>
          <a:ln>
            <a:solidFill>
              <a:schemeClr val="tx1"/>
            </a:solidFill>
          </a:ln>
          <a:effectLst>
            <a:outerShdw blurRad="50800" dist="38100" dir="2700000" algn="tl" rotWithShape="0">
              <a:prstClr val="black">
                <a:alpha val="40000"/>
              </a:prstClr>
            </a:outerShdw>
          </a:effectLst>
        </p:spPr>
      </p:pic>
      <p:sp>
        <p:nvSpPr>
          <p:cNvPr id="28" name="TextBox 27"/>
          <p:cNvSpPr txBox="1"/>
          <p:nvPr/>
        </p:nvSpPr>
        <p:spPr>
          <a:xfrm>
            <a:off x="4645486" y="1051560"/>
            <a:ext cx="1826141" cy="369332"/>
          </a:xfrm>
          <a:prstGeom prst="rect">
            <a:avLst/>
          </a:prstGeom>
          <a:noFill/>
        </p:spPr>
        <p:txBody>
          <a:bodyPr wrap="none" rtlCol="0">
            <a:spAutoFit/>
          </a:bodyPr>
          <a:lstStyle/>
          <a:p>
            <a:r>
              <a:rPr lang="en-US" dirty="0" smtClean="0">
                <a:solidFill>
                  <a:schemeClr val="bg1">
                    <a:lumMod val="85000"/>
                  </a:schemeClr>
                </a:solidFill>
              </a:rPr>
              <a:t>mifFileMerge.py</a:t>
            </a:r>
            <a:endParaRPr lang="en-US" dirty="0">
              <a:solidFill>
                <a:schemeClr val="bg1">
                  <a:lumMod val="85000"/>
                </a:schemeClr>
              </a:solidFill>
            </a:endParaRPr>
          </a:p>
        </p:txBody>
      </p:sp>
      <p:grpSp>
        <p:nvGrpSpPr>
          <p:cNvPr id="23" name="Group 22"/>
          <p:cNvGrpSpPr/>
          <p:nvPr/>
        </p:nvGrpSpPr>
        <p:grpSpPr>
          <a:xfrm>
            <a:off x="890650" y="2127822"/>
            <a:ext cx="10739030" cy="4319519"/>
            <a:chOff x="890650" y="2127822"/>
            <a:chExt cx="10739030" cy="4319519"/>
          </a:xfrm>
        </p:grpSpPr>
        <p:grpSp>
          <p:nvGrpSpPr>
            <p:cNvPr id="22" name="Group 21"/>
            <p:cNvGrpSpPr/>
            <p:nvPr/>
          </p:nvGrpSpPr>
          <p:grpSpPr>
            <a:xfrm>
              <a:off x="890650" y="2130698"/>
              <a:ext cx="10739030" cy="4316643"/>
              <a:chOff x="890650" y="2130698"/>
              <a:chExt cx="10739030" cy="4316643"/>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4495" y="3414993"/>
                <a:ext cx="6745185" cy="3032348"/>
              </a:xfrm>
              <a:prstGeom prst="rect">
                <a:avLst/>
              </a:prstGeom>
              <a:ln w="38100">
                <a:solidFill>
                  <a:srgbClr val="FF0000"/>
                </a:solidFill>
              </a:ln>
              <a:effectLst>
                <a:outerShdw blurRad="50800" dist="38100" dir="2700000" algn="tl" rotWithShape="0">
                  <a:prstClr val="black">
                    <a:alpha val="40000"/>
                  </a:prstClr>
                </a:outerShdw>
              </a:effectLst>
            </p:spPr>
          </p:pic>
          <p:sp>
            <p:nvSpPr>
              <p:cNvPr id="3" name="Rectangle 2"/>
              <p:cNvSpPr/>
              <p:nvPr/>
            </p:nvSpPr>
            <p:spPr>
              <a:xfrm>
                <a:off x="890650" y="2130698"/>
                <a:ext cx="4310742" cy="731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57464" y="5180677"/>
                <a:ext cx="3214048" cy="731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5204713" y="2838540"/>
                <a:ext cx="1148417" cy="30898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p:nvPr/>
          </p:nvCxnSpPr>
          <p:spPr>
            <a:xfrm>
              <a:off x="5209046" y="2127822"/>
              <a:ext cx="1144084" cy="30465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flipV="1">
            <a:off x="878773" y="2933205"/>
            <a:ext cx="3752603" cy="13267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flipV="1">
            <a:off x="900545" y="4914404"/>
            <a:ext cx="4870863" cy="19376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61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flipH="1">
            <a:off x="9369631" y="3348846"/>
            <a:ext cx="1116281" cy="57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277101" y="3930736"/>
            <a:ext cx="1092530" cy="87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369631" y="3918861"/>
            <a:ext cx="1235034" cy="1068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274629" y="3930736"/>
            <a:ext cx="106877" cy="1650671"/>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8872" b="16027"/>
          <a:stretch/>
        </p:blipFill>
        <p:spPr>
          <a:xfrm>
            <a:off x="457198" y="1051560"/>
            <a:ext cx="6007609" cy="580644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Merging Interaction Data</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2" name="Oval 1"/>
          <p:cNvSpPr/>
          <p:nvPr/>
        </p:nvSpPr>
        <p:spPr>
          <a:xfrm>
            <a:off x="8429482" y="29272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837343" y="189546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18124" y="194793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9001855" y="2073435"/>
            <a:ext cx="1495932" cy="128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573984" y="2054435"/>
            <a:ext cx="403761" cy="1009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8591797" y="3093526"/>
            <a:ext cx="777834" cy="825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977745" y="2042560"/>
            <a:ext cx="1389413" cy="95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0355283" y="2090062"/>
            <a:ext cx="130629" cy="1246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8573985" y="3075714"/>
            <a:ext cx="1923802" cy="27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369631" y="2090061"/>
            <a:ext cx="997527"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573985" y="2090061"/>
            <a:ext cx="1781298" cy="973777"/>
          </a:xfrm>
          <a:prstGeom prst="line">
            <a:avLst/>
          </a:prstGeom>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7856249" y="3172294"/>
            <a:ext cx="3816008" cy="2754694"/>
            <a:chOff x="7856249" y="3172294"/>
            <a:chExt cx="3816008" cy="2754694"/>
          </a:xfrm>
        </p:grpSpPr>
        <p:grpSp>
          <p:nvGrpSpPr>
            <p:cNvPr id="77" name="Group 76"/>
            <p:cNvGrpSpPr/>
            <p:nvPr/>
          </p:nvGrpSpPr>
          <p:grpSpPr>
            <a:xfrm>
              <a:off x="7856249" y="3172294"/>
              <a:ext cx="3816008" cy="2754694"/>
              <a:chOff x="7856249" y="2732903"/>
              <a:chExt cx="3816008" cy="2754694"/>
            </a:xfrm>
          </p:grpSpPr>
          <p:sp>
            <p:nvSpPr>
              <p:cNvPr id="58" name="TextBox 57"/>
              <p:cNvSpPr txBox="1"/>
              <p:nvPr/>
            </p:nvSpPr>
            <p:spPr>
              <a:xfrm>
                <a:off x="8372104" y="4317671"/>
                <a:ext cx="466794" cy="369332"/>
              </a:xfrm>
              <a:prstGeom prst="rect">
                <a:avLst/>
              </a:prstGeom>
              <a:noFill/>
            </p:spPr>
            <p:txBody>
              <a:bodyPr wrap="none" rtlCol="0">
                <a:spAutoFit/>
              </a:bodyPr>
              <a:lstStyle/>
              <a:p>
                <a:r>
                  <a:rPr lang="en-US" b="1" dirty="0" smtClean="0">
                    <a:solidFill>
                      <a:schemeClr val="accent6">
                        <a:lumMod val="75000"/>
                      </a:schemeClr>
                    </a:solidFill>
                  </a:rPr>
                  <a:t>P1</a:t>
                </a:r>
                <a:endParaRPr lang="en-US" b="1" dirty="0">
                  <a:solidFill>
                    <a:schemeClr val="accent6">
                      <a:lumMod val="75000"/>
                    </a:schemeClr>
                  </a:solidFill>
                </a:endParaRPr>
              </a:p>
            </p:txBody>
          </p:sp>
          <p:sp>
            <p:nvSpPr>
              <p:cNvPr id="59" name="TextBox 58"/>
              <p:cNvSpPr txBox="1"/>
              <p:nvPr/>
            </p:nvSpPr>
            <p:spPr>
              <a:xfrm>
                <a:off x="9308275" y="4755079"/>
                <a:ext cx="466794" cy="369332"/>
              </a:xfrm>
              <a:prstGeom prst="rect">
                <a:avLst/>
              </a:prstGeom>
              <a:noFill/>
            </p:spPr>
            <p:txBody>
              <a:bodyPr wrap="none" rtlCol="0">
                <a:spAutoFit/>
              </a:bodyPr>
              <a:lstStyle/>
              <a:p>
                <a:r>
                  <a:rPr lang="en-US" b="1" dirty="0" smtClean="0">
                    <a:solidFill>
                      <a:schemeClr val="accent6">
                        <a:lumMod val="75000"/>
                      </a:schemeClr>
                    </a:solidFill>
                  </a:rPr>
                  <a:t>P2</a:t>
                </a:r>
                <a:endParaRPr lang="en-US" b="1" dirty="0">
                  <a:solidFill>
                    <a:schemeClr val="accent6">
                      <a:lumMod val="75000"/>
                    </a:schemeClr>
                  </a:solidFill>
                </a:endParaRPr>
              </a:p>
            </p:txBody>
          </p:sp>
          <p:sp>
            <p:nvSpPr>
              <p:cNvPr id="61" name="TextBox 60"/>
              <p:cNvSpPr txBox="1"/>
              <p:nvPr/>
            </p:nvSpPr>
            <p:spPr>
              <a:xfrm>
                <a:off x="10515600" y="2969822"/>
                <a:ext cx="466794" cy="369332"/>
              </a:xfrm>
              <a:prstGeom prst="rect">
                <a:avLst/>
              </a:prstGeom>
              <a:noFill/>
            </p:spPr>
            <p:txBody>
              <a:bodyPr wrap="none" rtlCol="0">
                <a:spAutoFit/>
              </a:bodyPr>
              <a:lstStyle/>
              <a:p>
                <a:r>
                  <a:rPr lang="en-US" b="1" dirty="0" smtClean="0">
                    <a:solidFill>
                      <a:schemeClr val="accent6">
                        <a:lumMod val="75000"/>
                      </a:schemeClr>
                    </a:solidFill>
                  </a:rPr>
                  <a:t>P4</a:t>
                </a:r>
                <a:endParaRPr lang="en-US" b="1" dirty="0">
                  <a:solidFill>
                    <a:schemeClr val="accent6">
                      <a:lumMod val="75000"/>
                    </a:schemeClr>
                  </a:solidFill>
                </a:endParaRPr>
              </a:p>
            </p:txBody>
          </p:sp>
          <p:cxnSp>
            <p:nvCxnSpPr>
              <p:cNvPr id="62" name="Straight Connector 61"/>
              <p:cNvCxnSpPr/>
              <p:nvPr/>
            </p:nvCxnSpPr>
            <p:spPr>
              <a:xfrm flipH="1">
                <a:off x="8321832" y="3466615"/>
                <a:ext cx="1092530" cy="87877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369631" y="3479470"/>
                <a:ext cx="1235035" cy="105690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9369631" y="2909455"/>
                <a:ext cx="1104405" cy="57001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9274630" y="3503221"/>
                <a:ext cx="95001" cy="165067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906494" y="3289465"/>
                <a:ext cx="351378" cy="369332"/>
              </a:xfrm>
              <a:prstGeom prst="rect">
                <a:avLst/>
              </a:prstGeom>
              <a:noFill/>
            </p:spPr>
            <p:txBody>
              <a:bodyPr wrap="none" rtlCol="0">
                <a:spAutoFit/>
              </a:bodyPr>
              <a:lstStyle/>
              <a:p>
                <a:r>
                  <a:rPr lang="en-US" b="1" dirty="0" smtClean="0">
                    <a:solidFill>
                      <a:schemeClr val="accent6">
                        <a:lumMod val="75000"/>
                      </a:schemeClr>
                    </a:solidFill>
                  </a:rPr>
                  <a:t>B</a:t>
                </a:r>
                <a:endParaRPr lang="en-US" b="1" dirty="0">
                  <a:solidFill>
                    <a:schemeClr val="accent6">
                      <a:lumMod val="75000"/>
                    </a:schemeClr>
                  </a:solidFill>
                </a:endParaRPr>
              </a:p>
            </p:txBody>
          </p:sp>
          <p:sp>
            <p:nvSpPr>
              <p:cNvPr id="75" name="TextBox 74"/>
              <p:cNvSpPr txBox="1"/>
              <p:nvPr/>
            </p:nvSpPr>
            <p:spPr>
              <a:xfrm>
                <a:off x="10307781" y="5118265"/>
                <a:ext cx="1364476" cy="369332"/>
              </a:xfrm>
              <a:prstGeom prst="rect">
                <a:avLst/>
              </a:prstGeom>
              <a:noFill/>
            </p:spPr>
            <p:txBody>
              <a:bodyPr wrap="none" rtlCol="0">
                <a:spAutoFit/>
              </a:bodyPr>
              <a:lstStyle/>
              <a:p>
                <a:r>
                  <a:rPr lang="en-US" dirty="0" smtClean="0">
                    <a:solidFill>
                      <a:schemeClr val="accent6">
                        <a:lumMod val="75000"/>
                      </a:schemeClr>
                    </a:solidFill>
                  </a:rPr>
                  <a:t>Association</a:t>
                </a:r>
                <a:endParaRPr lang="en-US" dirty="0">
                  <a:solidFill>
                    <a:schemeClr val="accent6">
                      <a:lumMod val="75000"/>
                    </a:schemeClr>
                  </a:solidFill>
                </a:endParaRPr>
              </a:p>
            </p:txBody>
          </p:sp>
          <p:sp>
            <p:nvSpPr>
              <p:cNvPr id="56" name="Oval 55"/>
              <p:cNvSpPr/>
              <p:nvPr/>
            </p:nvSpPr>
            <p:spPr>
              <a:xfrm rot="19926215">
                <a:off x="7856249" y="2732903"/>
                <a:ext cx="3632401" cy="2584909"/>
              </a:xfrm>
              <a:prstGeom prst="ellipse">
                <a:avLst/>
              </a:prstGeom>
              <a:solidFill>
                <a:schemeClr val="accent6">
                  <a:lumMod val="75000"/>
                  <a:alpha val="10196"/>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p:cNvSpPr txBox="1"/>
            <p:nvPr/>
          </p:nvSpPr>
          <p:spPr>
            <a:xfrm>
              <a:off x="10090068" y="4954984"/>
              <a:ext cx="466794" cy="369332"/>
            </a:xfrm>
            <a:prstGeom prst="rect">
              <a:avLst/>
            </a:prstGeom>
            <a:noFill/>
          </p:spPr>
          <p:txBody>
            <a:bodyPr wrap="none" rtlCol="0">
              <a:spAutoFit/>
            </a:bodyPr>
            <a:lstStyle/>
            <a:p>
              <a:r>
                <a:rPr lang="en-US" b="1" dirty="0" smtClean="0">
                  <a:solidFill>
                    <a:schemeClr val="accent6">
                      <a:lumMod val="75000"/>
                    </a:schemeClr>
                  </a:solidFill>
                </a:rPr>
                <a:t>P3</a:t>
              </a:r>
              <a:endParaRPr lang="en-US" b="1" dirty="0">
                <a:solidFill>
                  <a:schemeClr val="accent6">
                    <a:lumMod val="75000"/>
                  </a:schemeClr>
                </a:solidFill>
              </a:endParaRPr>
            </a:p>
          </p:txBody>
        </p:sp>
      </p:grpSp>
      <p:cxnSp>
        <p:nvCxnSpPr>
          <p:cNvPr id="32" name="Straight Connector 31"/>
          <p:cNvCxnSpPr/>
          <p:nvPr/>
        </p:nvCxnSpPr>
        <p:spPr>
          <a:xfrm>
            <a:off x="8977745" y="2042560"/>
            <a:ext cx="403761" cy="1888176"/>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777883" y="1292826"/>
            <a:ext cx="4337421" cy="3077297"/>
            <a:chOff x="6777883" y="1292826"/>
            <a:chExt cx="4337421" cy="3077297"/>
          </a:xfrm>
        </p:grpSpPr>
        <p:sp>
          <p:nvSpPr>
            <p:cNvPr id="55" name="Oval 54"/>
            <p:cNvSpPr/>
            <p:nvPr/>
          </p:nvSpPr>
          <p:spPr>
            <a:xfrm>
              <a:off x="7825839" y="1292826"/>
              <a:ext cx="3289465" cy="3077297"/>
            </a:xfrm>
            <a:prstGeom prst="ellipse">
              <a:avLst/>
            </a:prstGeom>
            <a:solidFill>
              <a:srgbClr val="2F5597">
                <a:alpha val="10196"/>
              </a:srgbClr>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777883" y="3394368"/>
              <a:ext cx="1364476" cy="646331"/>
            </a:xfrm>
            <a:prstGeom prst="rect">
              <a:avLst/>
            </a:prstGeom>
            <a:noFill/>
          </p:spPr>
          <p:txBody>
            <a:bodyPr wrap="none" rtlCol="0">
              <a:spAutoFit/>
            </a:bodyPr>
            <a:lstStyle/>
            <a:p>
              <a:pPr algn="ctr"/>
              <a:r>
                <a:rPr lang="en-US" dirty="0" smtClean="0">
                  <a:solidFill>
                    <a:schemeClr val="accent5">
                      <a:lumMod val="75000"/>
                    </a:schemeClr>
                  </a:solidFill>
                </a:rPr>
                <a:t>Physical</a:t>
              </a:r>
            </a:p>
            <a:p>
              <a:pPr algn="ctr"/>
              <a:r>
                <a:rPr lang="en-US" dirty="0" smtClean="0">
                  <a:solidFill>
                    <a:schemeClr val="accent5">
                      <a:lumMod val="75000"/>
                    </a:schemeClr>
                  </a:solidFill>
                </a:rPr>
                <a:t>Association</a:t>
              </a:r>
              <a:endParaRPr lang="en-US" dirty="0">
                <a:solidFill>
                  <a:schemeClr val="accent5">
                    <a:lumMod val="75000"/>
                  </a:schemeClr>
                </a:solidFill>
              </a:endParaRPr>
            </a:p>
          </p:txBody>
        </p:sp>
      </p:grpSp>
      <p:sp>
        <p:nvSpPr>
          <p:cNvPr id="16" name="Oval 15"/>
          <p:cNvSpPr/>
          <p:nvPr/>
        </p:nvSpPr>
        <p:spPr>
          <a:xfrm>
            <a:off x="10456621" y="48391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130664" y="543650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130779" y="466876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221190" y="378229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45982" y="320159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151907" y="2173184"/>
            <a:ext cx="5296394" cy="7837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nvGrpSpPr>
          <p:cNvPr id="94" name="Group 93"/>
          <p:cNvGrpSpPr/>
          <p:nvPr/>
        </p:nvGrpSpPr>
        <p:grpSpPr>
          <a:xfrm>
            <a:off x="7552707" y="653143"/>
            <a:ext cx="2576945" cy="2185060"/>
            <a:chOff x="7552707" y="653143"/>
            <a:chExt cx="2576945" cy="2185060"/>
          </a:xfrm>
        </p:grpSpPr>
        <p:sp>
          <p:nvSpPr>
            <p:cNvPr id="80" name="TextBox 79"/>
            <p:cNvSpPr txBox="1"/>
            <p:nvPr/>
          </p:nvSpPr>
          <p:spPr>
            <a:xfrm>
              <a:off x="7552707" y="653143"/>
              <a:ext cx="761747" cy="369332"/>
            </a:xfrm>
            <a:prstGeom prst="rect">
              <a:avLst/>
            </a:prstGeom>
            <a:noFill/>
            <a:ln>
              <a:noFill/>
            </a:ln>
          </p:spPr>
          <p:txBody>
            <a:bodyPr wrap="none" rtlCol="0">
              <a:spAutoFit/>
            </a:bodyPr>
            <a:lstStyle/>
            <a:p>
              <a:r>
                <a:rPr lang="en-US" b="1" dirty="0" smtClean="0">
                  <a:solidFill>
                    <a:srgbClr val="FF0000"/>
                  </a:solidFill>
                </a:rPr>
                <a:t>Node</a:t>
              </a:r>
              <a:endParaRPr lang="en-US" b="1" dirty="0">
                <a:solidFill>
                  <a:srgbClr val="FF0000"/>
                </a:solidFill>
              </a:endParaRPr>
            </a:p>
          </p:txBody>
        </p:sp>
        <p:cxnSp>
          <p:nvCxnSpPr>
            <p:cNvPr id="82" name="Straight Arrow Connector 81"/>
            <p:cNvCxnSpPr/>
            <p:nvPr/>
          </p:nvCxnSpPr>
          <p:spPr>
            <a:xfrm>
              <a:off x="8300852" y="997527"/>
              <a:ext cx="1828800" cy="9381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8063345" y="1045029"/>
              <a:ext cx="688769" cy="7600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825839" y="1045029"/>
              <a:ext cx="558140" cy="17931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7881445" y="1123397"/>
            <a:ext cx="3448394" cy="3550294"/>
            <a:chOff x="7881445" y="1123397"/>
            <a:chExt cx="3448394" cy="3550294"/>
          </a:xfrm>
        </p:grpSpPr>
        <p:sp>
          <p:nvSpPr>
            <p:cNvPr id="96" name="Rounded Rectangle 95"/>
            <p:cNvSpPr/>
            <p:nvPr/>
          </p:nvSpPr>
          <p:spPr>
            <a:xfrm rot="240000">
              <a:off x="8704296" y="1811455"/>
              <a:ext cx="1900863" cy="512083"/>
            </a:xfrm>
            <a:prstGeom prst="roundRect">
              <a:avLst>
                <a:gd name="adj" fmla="val 50000"/>
              </a:avLst>
            </a:prstGeom>
            <a:solidFill>
              <a:srgbClr val="FF0000">
                <a:alpha val="10196"/>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rot="-8340000">
              <a:off x="8942452" y="4204264"/>
              <a:ext cx="2081766" cy="469427"/>
            </a:xfrm>
            <a:prstGeom prst="roundRect">
              <a:avLst>
                <a:gd name="adj" fmla="val 50000"/>
              </a:avLst>
            </a:prstGeom>
            <a:solidFill>
              <a:srgbClr val="FF0000">
                <a:alpha val="10196"/>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p:nvPr/>
          </p:nvCxnSpPr>
          <p:spPr>
            <a:xfrm flipH="1">
              <a:off x="10070276" y="1401288"/>
              <a:ext cx="498763" cy="3206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10272156" y="1531917"/>
              <a:ext cx="676893" cy="26719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0580916" y="1123397"/>
              <a:ext cx="748923" cy="369332"/>
            </a:xfrm>
            <a:prstGeom prst="rect">
              <a:avLst/>
            </a:prstGeom>
            <a:noFill/>
          </p:spPr>
          <p:txBody>
            <a:bodyPr wrap="none" rtlCol="0">
              <a:spAutoFit/>
            </a:bodyPr>
            <a:lstStyle/>
            <a:p>
              <a:r>
                <a:rPr lang="en-US" b="1" dirty="0" smtClean="0">
                  <a:solidFill>
                    <a:srgbClr val="FF0000"/>
                  </a:solidFill>
                </a:rPr>
                <a:t>Edge</a:t>
              </a:r>
              <a:endParaRPr lang="en-US" b="1" dirty="0">
                <a:solidFill>
                  <a:srgbClr val="FF0000"/>
                </a:solidFill>
              </a:endParaRPr>
            </a:p>
          </p:txBody>
        </p:sp>
        <p:sp>
          <p:nvSpPr>
            <p:cNvPr id="111" name="Rounded Rectangle 110"/>
            <p:cNvSpPr/>
            <p:nvPr/>
          </p:nvSpPr>
          <p:spPr>
            <a:xfrm rot="-2340000">
              <a:off x="7881445" y="4122991"/>
              <a:ext cx="1900863" cy="512083"/>
            </a:xfrm>
            <a:prstGeom prst="roundRect">
              <a:avLst>
                <a:gd name="adj" fmla="val 50000"/>
              </a:avLst>
            </a:prstGeom>
            <a:solidFill>
              <a:srgbClr val="FF0000">
                <a:alpha val="10196"/>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p:cNvCxnSpPr/>
            <p:nvPr/>
          </p:nvCxnSpPr>
          <p:spPr>
            <a:xfrm flipH="1">
              <a:off x="8823369" y="1508166"/>
              <a:ext cx="1900049" cy="2410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9" name="TextBox 128"/>
          <p:cNvSpPr txBox="1"/>
          <p:nvPr/>
        </p:nvSpPr>
        <p:spPr>
          <a:xfrm>
            <a:off x="9152634" y="474848"/>
            <a:ext cx="2603598" cy="523220"/>
          </a:xfrm>
          <a:prstGeom prst="rect">
            <a:avLst/>
          </a:prstGeom>
          <a:noFill/>
        </p:spPr>
        <p:txBody>
          <a:bodyPr wrap="none" rtlCol="0">
            <a:spAutoFit/>
          </a:bodyPr>
          <a:lstStyle/>
          <a:p>
            <a:r>
              <a:rPr lang="en-US" sz="2800" dirty="0" smtClean="0">
                <a:solidFill>
                  <a:schemeClr val="accent5">
                    <a:lumMod val="75000"/>
                  </a:schemeClr>
                </a:solidFill>
              </a:rPr>
              <a:t>Network/Graph</a:t>
            </a:r>
            <a:endParaRPr lang="en-US" sz="2800" dirty="0">
              <a:solidFill>
                <a:schemeClr val="accent5">
                  <a:lumMod val="75000"/>
                </a:schemeClr>
              </a:solidFill>
            </a:endParaRPr>
          </a:p>
        </p:txBody>
      </p:sp>
      <p:sp>
        <p:nvSpPr>
          <p:cNvPr id="130" name="Oval 129"/>
          <p:cNvSpPr/>
          <p:nvPr/>
        </p:nvSpPr>
        <p:spPr>
          <a:xfrm>
            <a:off x="10766962" y="405727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p:cNvGrpSpPr/>
          <p:nvPr/>
        </p:nvGrpSpPr>
        <p:grpSpPr>
          <a:xfrm>
            <a:off x="10787624" y="4055640"/>
            <a:ext cx="1249466" cy="621026"/>
            <a:chOff x="10787624" y="4055640"/>
            <a:chExt cx="1249466" cy="621026"/>
          </a:xfrm>
        </p:grpSpPr>
        <p:sp>
          <p:nvSpPr>
            <p:cNvPr id="131" name="TextBox 130"/>
            <p:cNvSpPr txBox="1"/>
            <p:nvPr/>
          </p:nvSpPr>
          <p:spPr>
            <a:xfrm>
              <a:off x="10877798" y="4307334"/>
              <a:ext cx="1159292" cy="369332"/>
            </a:xfrm>
            <a:prstGeom prst="rect">
              <a:avLst/>
            </a:prstGeom>
            <a:noFill/>
            <a:ln>
              <a:noFill/>
            </a:ln>
          </p:spPr>
          <p:txBody>
            <a:bodyPr wrap="none" rtlCol="0">
              <a:spAutoFit/>
            </a:bodyPr>
            <a:lstStyle/>
            <a:p>
              <a:r>
                <a:rPr lang="en-US" b="1" dirty="0" smtClean="0">
                  <a:solidFill>
                    <a:srgbClr val="FF0000"/>
                  </a:solidFill>
                </a:rPr>
                <a:t>Ancillary</a:t>
              </a:r>
              <a:endParaRPr lang="en-US" b="1" dirty="0">
                <a:solidFill>
                  <a:srgbClr val="FF0000"/>
                </a:solidFill>
              </a:endParaRPr>
            </a:p>
          </p:txBody>
        </p:sp>
        <p:grpSp>
          <p:nvGrpSpPr>
            <p:cNvPr id="135" name="Group 134"/>
            <p:cNvGrpSpPr>
              <a:grpSpLocks noChangeAspect="1"/>
            </p:cNvGrpSpPr>
            <p:nvPr/>
          </p:nvGrpSpPr>
          <p:grpSpPr>
            <a:xfrm>
              <a:off x="10787624" y="4055640"/>
              <a:ext cx="278854" cy="278854"/>
              <a:chOff x="6869148" y="6205271"/>
              <a:chExt cx="914400" cy="914400"/>
            </a:xfrm>
          </p:grpSpPr>
          <p:cxnSp>
            <p:nvCxnSpPr>
              <p:cNvPr id="133" name="Straight Connector 132"/>
              <p:cNvCxnSpPr/>
              <p:nvPr/>
            </p:nvCxnSpPr>
            <p:spPr>
              <a:xfrm>
                <a:off x="6869148" y="6205271"/>
                <a:ext cx="914400" cy="914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6869148" y="6205271"/>
                <a:ext cx="914400" cy="914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37" name="Rectangle 136"/>
          <p:cNvSpPr/>
          <p:nvPr/>
        </p:nvSpPr>
        <p:spPr>
          <a:xfrm>
            <a:off x="1472540" y="3194462"/>
            <a:ext cx="4631377" cy="33844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35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subTnLst>
                                    <p:set>
                                      <p:cBhvr override="childStyle">
                                        <p:cTn dur="1" fill="hold" display="0" masterRel="nextClick" afterEffect="1"/>
                                        <p:tgtEl>
                                          <p:spTgt spid="12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flipH="1">
            <a:off x="9369631" y="3348846"/>
            <a:ext cx="1116281" cy="57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277101" y="3930736"/>
            <a:ext cx="1092530" cy="87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369631" y="3918861"/>
            <a:ext cx="1235034" cy="1068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274629" y="3930736"/>
            <a:ext cx="106877" cy="1650671"/>
          </a:xfrm>
          <a:prstGeom prst="line">
            <a:avLst/>
          </a:prstGeom>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7856249" y="3172294"/>
            <a:ext cx="3816008" cy="2754694"/>
            <a:chOff x="7856249" y="2732903"/>
            <a:chExt cx="3816008" cy="2754694"/>
          </a:xfrm>
        </p:grpSpPr>
        <p:sp>
          <p:nvSpPr>
            <p:cNvPr id="58" name="TextBox 57"/>
            <p:cNvSpPr txBox="1"/>
            <p:nvPr/>
          </p:nvSpPr>
          <p:spPr>
            <a:xfrm>
              <a:off x="8372104" y="4317671"/>
              <a:ext cx="466794" cy="369332"/>
            </a:xfrm>
            <a:prstGeom prst="rect">
              <a:avLst/>
            </a:prstGeom>
            <a:noFill/>
          </p:spPr>
          <p:txBody>
            <a:bodyPr wrap="none" rtlCol="0">
              <a:spAutoFit/>
            </a:bodyPr>
            <a:lstStyle/>
            <a:p>
              <a:r>
                <a:rPr lang="en-US" b="1" dirty="0" smtClean="0">
                  <a:solidFill>
                    <a:schemeClr val="accent6">
                      <a:lumMod val="75000"/>
                    </a:schemeClr>
                  </a:solidFill>
                </a:rPr>
                <a:t>P1</a:t>
              </a:r>
              <a:endParaRPr lang="en-US" b="1" dirty="0">
                <a:solidFill>
                  <a:schemeClr val="accent6">
                    <a:lumMod val="75000"/>
                  </a:schemeClr>
                </a:solidFill>
              </a:endParaRPr>
            </a:p>
          </p:txBody>
        </p:sp>
        <p:sp>
          <p:nvSpPr>
            <p:cNvPr id="59" name="TextBox 58"/>
            <p:cNvSpPr txBox="1"/>
            <p:nvPr/>
          </p:nvSpPr>
          <p:spPr>
            <a:xfrm>
              <a:off x="9308275" y="4755079"/>
              <a:ext cx="466794" cy="369332"/>
            </a:xfrm>
            <a:prstGeom prst="rect">
              <a:avLst/>
            </a:prstGeom>
            <a:noFill/>
          </p:spPr>
          <p:txBody>
            <a:bodyPr wrap="none" rtlCol="0">
              <a:spAutoFit/>
            </a:bodyPr>
            <a:lstStyle/>
            <a:p>
              <a:r>
                <a:rPr lang="en-US" b="1" dirty="0" smtClean="0">
                  <a:solidFill>
                    <a:schemeClr val="accent6">
                      <a:lumMod val="75000"/>
                    </a:schemeClr>
                  </a:solidFill>
                </a:rPr>
                <a:t>P2</a:t>
              </a:r>
              <a:endParaRPr lang="en-US" b="1" dirty="0">
                <a:solidFill>
                  <a:schemeClr val="accent6">
                    <a:lumMod val="75000"/>
                  </a:schemeClr>
                </a:solidFill>
              </a:endParaRPr>
            </a:p>
          </p:txBody>
        </p:sp>
        <p:sp>
          <p:nvSpPr>
            <p:cNvPr id="61" name="TextBox 60"/>
            <p:cNvSpPr txBox="1"/>
            <p:nvPr/>
          </p:nvSpPr>
          <p:spPr>
            <a:xfrm>
              <a:off x="10515600" y="2969822"/>
              <a:ext cx="466794" cy="369332"/>
            </a:xfrm>
            <a:prstGeom prst="rect">
              <a:avLst/>
            </a:prstGeom>
            <a:noFill/>
          </p:spPr>
          <p:txBody>
            <a:bodyPr wrap="none" rtlCol="0">
              <a:spAutoFit/>
            </a:bodyPr>
            <a:lstStyle/>
            <a:p>
              <a:r>
                <a:rPr lang="en-US" b="1" dirty="0" smtClean="0">
                  <a:solidFill>
                    <a:schemeClr val="accent6">
                      <a:lumMod val="75000"/>
                    </a:schemeClr>
                  </a:solidFill>
                </a:rPr>
                <a:t>P4</a:t>
              </a:r>
              <a:endParaRPr lang="en-US" b="1" dirty="0">
                <a:solidFill>
                  <a:schemeClr val="accent6">
                    <a:lumMod val="75000"/>
                  </a:schemeClr>
                </a:solidFill>
              </a:endParaRPr>
            </a:p>
          </p:txBody>
        </p:sp>
        <p:cxnSp>
          <p:nvCxnSpPr>
            <p:cNvPr id="62" name="Straight Connector 61"/>
            <p:cNvCxnSpPr/>
            <p:nvPr/>
          </p:nvCxnSpPr>
          <p:spPr>
            <a:xfrm flipH="1">
              <a:off x="8321832" y="3466615"/>
              <a:ext cx="1092530" cy="87877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369631" y="3479470"/>
              <a:ext cx="1235035" cy="105690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9369631" y="2909455"/>
              <a:ext cx="1104405" cy="57001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9274630" y="3503221"/>
              <a:ext cx="95001" cy="165067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906494" y="3289465"/>
              <a:ext cx="351378" cy="369332"/>
            </a:xfrm>
            <a:prstGeom prst="rect">
              <a:avLst/>
            </a:prstGeom>
            <a:noFill/>
          </p:spPr>
          <p:txBody>
            <a:bodyPr wrap="none" rtlCol="0">
              <a:spAutoFit/>
            </a:bodyPr>
            <a:lstStyle/>
            <a:p>
              <a:r>
                <a:rPr lang="en-US" b="1" dirty="0" smtClean="0">
                  <a:solidFill>
                    <a:schemeClr val="accent6">
                      <a:lumMod val="75000"/>
                    </a:schemeClr>
                  </a:solidFill>
                </a:rPr>
                <a:t>B</a:t>
              </a:r>
              <a:endParaRPr lang="en-US" b="1" dirty="0">
                <a:solidFill>
                  <a:schemeClr val="accent6">
                    <a:lumMod val="75000"/>
                  </a:schemeClr>
                </a:solidFill>
              </a:endParaRPr>
            </a:p>
          </p:txBody>
        </p:sp>
        <p:sp>
          <p:nvSpPr>
            <p:cNvPr id="75" name="TextBox 74"/>
            <p:cNvSpPr txBox="1"/>
            <p:nvPr/>
          </p:nvSpPr>
          <p:spPr>
            <a:xfrm>
              <a:off x="10307781" y="5118265"/>
              <a:ext cx="1364476" cy="369332"/>
            </a:xfrm>
            <a:prstGeom prst="rect">
              <a:avLst/>
            </a:prstGeom>
            <a:noFill/>
          </p:spPr>
          <p:txBody>
            <a:bodyPr wrap="none" rtlCol="0">
              <a:spAutoFit/>
            </a:bodyPr>
            <a:lstStyle/>
            <a:p>
              <a:r>
                <a:rPr lang="en-US" dirty="0" smtClean="0">
                  <a:solidFill>
                    <a:schemeClr val="accent6">
                      <a:lumMod val="75000"/>
                    </a:schemeClr>
                  </a:solidFill>
                </a:rPr>
                <a:t>Association</a:t>
              </a:r>
              <a:endParaRPr lang="en-US" dirty="0">
                <a:solidFill>
                  <a:schemeClr val="accent6">
                    <a:lumMod val="75000"/>
                  </a:schemeClr>
                </a:solidFill>
              </a:endParaRPr>
            </a:p>
          </p:txBody>
        </p:sp>
        <p:sp>
          <p:nvSpPr>
            <p:cNvPr id="56" name="Oval 55"/>
            <p:cNvSpPr/>
            <p:nvPr/>
          </p:nvSpPr>
          <p:spPr>
            <a:xfrm rot="19926215">
              <a:off x="7856249" y="2732903"/>
              <a:ext cx="3632401" cy="2584909"/>
            </a:xfrm>
            <a:prstGeom prst="ellipse">
              <a:avLst/>
            </a:prstGeom>
            <a:solidFill>
              <a:schemeClr val="accent6">
                <a:lumMod val="75000"/>
                <a:alpha val="10196"/>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8872" b="16027"/>
          <a:stretch/>
        </p:blipFill>
        <p:spPr>
          <a:xfrm>
            <a:off x="457198" y="1051560"/>
            <a:ext cx="6007609" cy="580644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pic>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Merging Interaction Data</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2" name="Oval 1"/>
          <p:cNvSpPr/>
          <p:nvPr/>
        </p:nvSpPr>
        <p:spPr>
          <a:xfrm>
            <a:off x="8429482" y="29272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837343" y="189546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18124" y="194793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9001855" y="2073435"/>
            <a:ext cx="1495932" cy="128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573984" y="2054435"/>
            <a:ext cx="403761" cy="1009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8591797" y="3093526"/>
            <a:ext cx="777834" cy="825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977745" y="2042560"/>
            <a:ext cx="1389413" cy="95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0355283" y="2090062"/>
            <a:ext cx="130629" cy="1246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8573985" y="3075714"/>
            <a:ext cx="1923802" cy="27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369631" y="2090061"/>
            <a:ext cx="997527"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573985" y="2090061"/>
            <a:ext cx="1781298" cy="973777"/>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090068" y="4954984"/>
            <a:ext cx="466794" cy="369332"/>
          </a:xfrm>
          <a:prstGeom prst="rect">
            <a:avLst/>
          </a:prstGeom>
          <a:noFill/>
        </p:spPr>
        <p:txBody>
          <a:bodyPr wrap="none" rtlCol="0">
            <a:spAutoFit/>
          </a:bodyPr>
          <a:lstStyle/>
          <a:p>
            <a:r>
              <a:rPr lang="en-US" b="1" dirty="0" smtClean="0">
                <a:solidFill>
                  <a:schemeClr val="accent6">
                    <a:lumMod val="75000"/>
                  </a:schemeClr>
                </a:solidFill>
              </a:rPr>
              <a:t>P3</a:t>
            </a:r>
            <a:endParaRPr lang="en-US" b="1" dirty="0">
              <a:solidFill>
                <a:schemeClr val="accent6">
                  <a:lumMod val="75000"/>
                </a:schemeClr>
              </a:solidFill>
            </a:endParaRPr>
          </a:p>
        </p:txBody>
      </p:sp>
      <p:cxnSp>
        <p:nvCxnSpPr>
          <p:cNvPr id="32" name="Straight Connector 31"/>
          <p:cNvCxnSpPr/>
          <p:nvPr/>
        </p:nvCxnSpPr>
        <p:spPr>
          <a:xfrm>
            <a:off x="8977745" y="2042560"/>
            <a:ext cx="403761" cy="1888176"/>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777883" y="1292826"/>
            <a:ext cx="4337421" cy="3077297"/>
            <a:chOff x="6777883" y="1292826"/>
            <a:chExt cx="4337421" cy="3077297"/>
          </a:xfrm>
        </p:grpSpPr>
        <p:sp>
          <p:nvSpPr>
            <p:cNvPr id="55" name="Oval 54"/>
            <p:cNvSpPr/>
            <p:nvPr/>
          </p:nvSpPr>
          <p:spPr>
            <a:xfrm>
              <a:off x="7825839" y="1292826"/>
              <a:ext cx="3289465" cy="3077297"/>
            </a:xfrm>
            <a:prstGeom prst="ellipse">
              <a:avLst/>
            </a:prstGeom>
            <a:solidFill>
              <a:srgbClr val="2F5597">
                <a:alpha val="10196"/>
              </a:srgbClr>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777883" y="3394368"/>
              <a:ext cx="1364476" cy="646331"/>
            </a:xfrm>
            <a:prstGeom prst="rect">
              <a:avLst/>
            </a:prstGeom>
            <a:noFill/>
          </p:spPr>
          <p:txBody>
            <a:bodyPr wrap="none" rtlCol="0">
              <a:spAutoFit/>
            </a:bodyPr>
            <a:lstStyle/>
            <a:p>
              <a:pPr algn="ctr"/>
              <a:r>
                <a:rPr lang="en-US" dirty="0" smtClean="0">
                  <a:solidFill>
                    <a:schemeClr val="accent5">
                      <a:lumMod val="75000"/>
                    </a:schemeClr>
                  </a:solidFill>
                </a:rPr>
                <a:t>Physical</a:t>
              </a:r>
            </a:p>
            <a:p>
              <a:pPr algn="ctr"/>
              <a:r>
                <a:rPr lang="en-US" dirty="0" smtClean="0">
                  <a:solidFill>
                    <a:schemeClr val="accent5">
                      <a:lumMod val="75000"/>
                    </a:schemeClr>
                  </a:solidFill>
                </a:rPr>
                <a:t>Association</a:t>
              </a:r>
              <a:endParaRPr lang="en-US" dirty="0">
                <a:solidFill>
                  <a:schemeClr val="accent5">
                    <a:lumMod val="75000"/>
                  </a:schemeClr>
                </a:solidFill>
              </a:endParaRPr>
            </a:p>
          </p:txBody>
        </p:sp>
      </p:grpSp>
      <p:sp>
        <p:nvSpPr>
          <p:cNvPr id="16" name="Oval 15"/>
          <p:cNvSpPr/>
          <p:nvPr/>
        </p:nvSpPr>
        <p:spPr>
          <a:xfrm>
            <a:off x="10456621" y="48391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130664" y="543650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130779" y="466876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221190" y="378229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45982" y="320159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9152634" y="474848"/>
            <a:ext cx="2603598" cy="523220"/>
          </a:xfrm>
          <a:prstGeom prst="rect">
            <a:avLst/>
          </a:prstGeom>
          <a:noFill/>
        </p:spPr>
        <p:txBody>
          <a:bodyPr wrap="none" rtlCol="0">
            <a:spAutoFit/>
          </a:bodyPr>
          <a:lstStyle/>
          <a:p>
            <a:r>
              <a:rPr lang="en-US" sz="2800" dirty="0" smtClean="0">
                <a:solidFill>
                  <a:schemeClr val="accent5">
                    <a:lumMod val="75000"/>
                  </a:schemeClr>
                </a:solidFill>
              </a:rPr>
              <a:t>Network/Graph</a:t>
            </a:r>
            <a:endParaRPr lang="en-US" sz="2800" dirty="0">
              <a:solidFill>
                <a:schemeClr val="accent5">
                  <a:lumMod val="75000"/>
                </a:schemeClr>
              </a:solidFill>
            </a:endParaRPr>
          </a:p>
        </p:txBody>
      </p:sp>
      <p:sp>
        <p:nvSpPr>
          <p:cNvPr id="130" name="Oval 129"/>
          <p:cNvSpPr/>
          <p:nvPr/>
        </p:nvSpPr>
        <p:spPr>
          <a:xfrm>
            <a:off x="10766962" y="405727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rotWithShape="1">
          <a:blip r:embed="rId3">
            <a:extLst>
              <a:ext uri="{28A0092B-C50C-407E-A947-70E740481C1C}">
                <a14:useLocalDpi xmlns:a14="http://schemas.microsoft.com/office/drawing/2010/main" val="0"/>
              </a:ext>
            </a:extLst>
          </a:blip>
          <a:srcRect l="18810" t="70421" r="307" b="2913"/>
          <a:stretch/>
        </p:blipFill>
        <p:spPr>
          <a:xfrm>
            <a:off x="730195" y="4178994"/>
            <a:ext cx="7078822" cy="2145097"/>
          </a:xfrm>
          <a:prstGeom prst="rect">
            <a:avLst/>
          </a:prstGeom>
          <a:ln w="38100">
            <a:solidFill>
              <a:schemeClr val="accent1">
                <a:lumMod val="75000"/>
              </a:schemeClr>
            </a:solidFill>
          </a:ln>
          <a:effectLst>
            <a:outerShdw blurRad="50800" dist="38100" dir="2700000" algn="tl" rotWithShape="0">
              <a:prstClr val="black">
                <a:alpha val="40000"/>
              </a:prstClr>
            </a:outerShdw>
          </a:effectLst>
        </p:spPr>
      </p:pic>
      <p:grpSp>
        <p:nvGrpSpPr>
          <p:cNvPr id="6" name="Group 5"/>
          <p:cNvGrpSpPr/>
          <p:nvPr/>
        </p:nvGrpSpPr>
        <p:grpSpPr>
          <a:xfrm>
            <a:off x="1448113" y="4165604"/>
            <a:ext cx="5910994" cy="2374057"/>
            <a:chOff x="250287" y="2042558"/>
            <a:chExt cx="5910994" cy="2374057"/>
          </a:xfrm>
        </p:grpSpPr>
        <p:pic>
          <p:nvPicPr>
            <p:cNvPr id="65" name="Picture 64"/>
            <p:cNvPicPr>
              <a:picLocks noChangeAspect="1"/>
            </p:cNvPicPr>
            <p:nvPr/>
          </p:nvPicPr>
          <p:blipFill rotWithShape="1">
            <a:blip r:embed="rId3">
              <a:extLst>
                <a:ext uri="{28A0092B-C50C-407E-A947-70E740481C1C}">
                  <a14:useLocalDpi xmlns:a14="http://schemas.microsoft.com/office/drawing/2010/main" val="0"/>
                </a:ext>
              </a:extLst>
            </a:blip>
            <a:srcRect l="13887" t="5" r="18711" b="70664"/>
            <a:stretch/>
          </p:blipFill>
          <p:spPr>
            <a:xfrm>
              <a:off x="250287" y="2057008"/>
              <a:ext cx="5899018" cy="2359607"/>
            </a:xfrm>
            <a:prstGeom prst="rect">
              <a:avLst/>
            </a:prstGeom>
            <a:ln w="38100">
              <a:solidFill>
                <a:srgbClr val="FF0000"/>
              </a:solidFill>
            </a:ln>
            <a:effectLst>
              <a:outerShdw blurRad="50800" dist="38100" dir="2700000" algn="tl" rotWithShape="0">
                <a:prstClr val="black">
                  <a:alpha val="40000"/>
                </a:prstClr>
              </a:outerShdw>
            </a:effectLst>
          </p:spPr>
        </p:pic>
        <p:sp>
          <p:nvSpPr>
            <p:cNvPr id="3" name="TextBox 2"/>
            <p:cNvSpPr txBox="1"/>
            <p:nvPr/>
          </p:nvSpPr>
          <p:spPr>
            <a:xfrm>
              <a:off x="3945738" y="2042558"/>
              <a:ext cx="2215543" cy="338554"/>
            </a:xfrm>
            <a:prstGeom prst="rect">
              <a:avLst/>
            </a:prstGeom>
            <a:noFill/>
          </p:spPr>
          <p:txBody>
            <a:bodyPr wrap="none" rtlCol="0">
              <a:spAutoFit/>
            </a:bodyPr>
            <a:lstStyle/>
            <a:p>
              <a:r>
                <a:rPr lang="en-US" sz="1600" b="1" dirty="0" smtClean="0">
                  <a:solidFill>
                    <a:srgbClr val="FF0000"/>
                  </a:solidFill>
                </a:rPr>
                <a:t>‘Binary’ Experiments</a:t>
              </a:r>
              <a:endParaRPr lang="en-US" sz="1600" b="1" dirty="0">
                <a:solidFill>
                  <a:srgbClr val="FF0000"/>
                </a:solidFill>
              </a:endParaRPr>
            </a:p>
          </p:txBody>
        </p:sp>
      </p:grpSp>
      <p:sp>
        <p:nvSpPr>
          <p:cNvPr id="8" name="Rectangle 7"/>
          <p:cNvSpPr/>
          <p:nvPr/>
        </p:nvSpPr>
        <p:spPr>
          <a:xfrm>
            <a:off x="1484416" y="3194462"/>
            <a:ext cx="1211283" cy="5581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rotWithShape="1">
          <a:blip r:embed="rId3">
            <a:extLst>
              <a:ext uri="{28A0092B-C50C-407E-A947-70E740481C1C}">
                <a14:useLocalDpi xmlns:a14="http://schemas.microsoft.com/office/drawing/2010/main" val="0"/>
              </a:ext>
            </a:extLst>
          </a:blip>
          <a:srcRect l="13820" t="27663" r="12655" b="28339"/>
          <a:stretch/>
        </p:blipFill>
        <p:spPr>
          <a:xfrm>
            <a:off x="1242827" y="1982899"/>
            <a:ext cx="6435292" cy="3539410"/>
          </a:xfrm>
          <a:prstGeom prst="rect">
            <a:avLst/>
          </a:prstGeom>
          <a:ln w="38100">
            <a:solidFill>
              <a:schemeClr val="accent6">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674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18" t="1" r="-218" b="1028"/>
          <a:stretch/>
        </p:blipFill>
        <p:spPr>
          <a:xfrm>
            <a:off x="457200" y="1051560"/>
            <a:ext cx="6005651" cy="580644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pic>
      <p:cxnSp>
        <p:nvCxnSpPr>
          <p:cNvPr id="20" name="Straight Connector 19"/>
          <p:cNvCxnSpPr/>
          <p:nvPr/>
        </p:nvCxnSpPr>
        <p:spPr>
          <a:xfrm flipH="1">
            <a:off x="9369631" y="3348846"/>
            <a:ext cx="1116281" cy="57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277101" y="3930736"/>
            <a:ext cx="1092530" cy="87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369631" y="3918861"/>
            <a:ext cx="1235034" cy="1068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274629" y="3930736"/>
            <a:ext cx="106877" cy="1650671"/>
          </a:xfrm>
          <a:prstGeom prst="line">
            <a:avLst/>
          </a:prstGeom>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7856249" y="3172294"/>
            <a:ext cx="3816008" cy="2754694"/>
            <a:chOff x="7856249" y="2732903"/>
            <a:chExt cx="3816008" cy="2754694"/>
          </a:xfrm>
        </p:grpSpPr>
        <p:sp>
          <p:nvSpPr>
            <p:cNvPr id="58" name="TextBox 57"/>
            <p:cNvSpPr txBox="1"/>
            <p:nvPr/>
          </p:nvSpPr>
          <p:spPr>
            <a:xfrm>
              <a:off x="8372104" y="4317671"/>
              <a:ext cx="466794" cy="369332"/>
            </a:xfrm>
            <a:prstGeom prst="rect">
              <a:avLst/>
            </a:prstGeom>
            <a:noFill/>
          </p:spPr>
          <p:txBody>
            <a:bodyPr wrap="none" rtlCol="0">
              <a:spAutoFit/>
            </a:bodyPr>
            <a:lstStyle/>
            <a:p>
              <a:r>
                <a:rPr lang="en-US" b="1" dirty="0" smtClean="0">
                  <a:solidFill>
                    <a:schemeClr val="accent6">
                      <a:lumMod val="75000"/>
                    </a:schemeClr>
                  </a:solidFill>
                </a:rPr>
                <a:t>P1</a:t>
              </a:r>
              <a:endParaRPr lang="en-US" b="1" dirty="0">
                <a:solidFill>
                  <a:schemeClr val="accent6">
                    <a:lumMod val="75000"/>
                  </a:schemeClr>
                </a:solidFill>
              </a:endParaRPr>
            </a:p>
          </p:txBody>
        </p:sp>
        <p:sp>
          <p:nvSpPr>
            <p:cNvPr id="59" name="TextBox 58"/>
            <p:cNvSpPr txBox="1"/>
            <p:nvPr/>
          </p:nvSpPr>
          <p:spPr>
            <a:xfrm>
              <a:off x="9308275" y="4755079"/>
              <a:ext cx="466794" cy="369332"/>
            </a:xfrm>
            <a:prstGeom prst="rect">
              <a:avLst/>
            </a:prstGeom>
            <a:noFill/>
          </p:spPr>
          <p:txBody>
            <a:bodyPr wrap="none" rtlCol="0">
              <a:spAutoFit/>
            </a:bodyPr>
            <a:lstStyle/>
            <a:p>
              <a:r>
                <a:rPr lang="en-US" b="1" dirty="0" smtClean="0">
                  <a:solidFill>
                    <a:schemeClr val="accent6">
                      <a:lumMod val="75000"/>
                    </a:schemeClr>
                  </a:solidFill>
                </a:rPr>
                <a:t>P2</a:t>
              </a:r>
              <a:endParaRPr lang="en-US" b="1" dirty="0">
                <a:solidFill>
                  <a:schemeClr val="accent6">
                    <a:lumMod val="75000"/>
                  </a:schemeClr>
                </a:solidFill>
              </a:endParaRPr>
            </a:p>
          </p:txBody>
        </p:sp>
        <p:sp>
          <p:nvSpPr>
            <p:cNvPr id="61" name="TextBox 60"/>
            <p:cNvSpPr txBox="1"/>
            <p:nvPr/>
          </p:nvSpPr>
          <p:spPr>
            <a:xfrm>
              <a:off x="10515600" y="2969822"/>
              <a:ext cx="466794" cy="369332"/>
            </a:xfrm>
            <a:prstGeom prst="rect">
              <a:avLst/>
            </a:prstGeom>
            <a:noFill/>
          </p:spPr>
          <p:txBody>
            <a:bodyPr wrap="none" rtlCol="0">
              <a:spAutoFit/>
            </a:bodyPr>
            <a:lstStyle/>
            <a:p>
              <a:r>
                <a:rPr lang="en-US" b="1" dirty="0" smtClean="0">
                  <a:solidFill>
                    <a:schemeClr val="accent6">
                      <a:lumMod val="75000"/>
                    </a:schemeClr>
                  </a:solidFill>
                </a:rPr>
                <a:t>P4</a:t>
              </a:r>
              <a:endParaRPr lang="en-US" b="1" dirty="0">
                <a:solidFill>
                  <a:schemeClr val="accent6">
                    <a:lumMod val="75000"/>
                  </a:schemeClr>
                </a:solidFill>
              </a:endParaRPr>
            </a:p>
          </p:txBody>
        </p:sp>
        <p:cxnSp>
          <p:nvCxnSpPr>
            <p:cNvPr id="62" name="Straight Connector 61"/>
            <p:cNvCxnSpPr/>
            <p:nvPr/>
          </p:nvCxnSpPr>
          <p:spPr>
            <a:xfrm flipH="1">
              <a:off x="8321832" y="3466615"/>
              <a:ext cx="1092530" cy="87877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369631" y="3479470"/>
              <a:ext cx="1235035" cy="105690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9369631" y="2909455"/>
              <a:ext cx="1104405" cy="57001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9274630" y="3503221"/>
              <a:ext cx="95001" cy="165067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906494" y="3289465"/>
              <a:ext cx="351378" cy="369332"/>
            </a:xfrm>
            <a:prstGeom prst="rect">
              <a:avLst/>
            </a:prstGeom>
            <a:noFill/>
          </p:spPr>
          <p:txBody>
            <a:bodyPr wrap="none" rtlCol="0">
              <a:spAutoFit/>
            </a:bodyPr>
            <a:lstStyle/>
            <a:p>
              <a:r>
                <a:rPr lang="en-US" b="1" dirty="0" smtClean="0">
                  <a:solidFill>
                    <a:schemeClr val="accent6">
                      <a:lumMod val="75000"/>
                    </a:schemeClr>
                  </a:solidFill>
                </a:rPr>
                <a:t>B</a:t>
              </a:r>
              <a:endParaRPr lang="en-US" b="1" dirty="0">
                <a:solidFill>
                  <a:schemeClr val="accent6">
                    <a:lumMod val="75000"/>
                  </a:schemeClr>
                </a:solidFill>
              </a:endParaRPr>
            </a:p>
          </p:txBody>
        </p:sp>
        <p:sp>
          <p:nvSpPr>
            <p:cNvPr id="75" name="TextBox 74"/>
            <p:cNvSpPr txBox="1"/>
            <p:nvPr/>
          </p:nvSpPr>
          <p:spPr>
            <a:xfrm>
              <a:off x="10307781" y="5118265"/>
              <a:ext cx="1364476" cy="369332"/>
            </a:xfrm>
            <a:prstGeom prst="rect">
              <a:avLst/>
            </a:prstGeom>
            <a:noFill/>
          </p:spPr>
          <p:txBody>
            <a:bodyPr wrap="none" rtlCol="0">
              <a:spAutoFit/>
            </a:bodyPr>
            <a:lstStyle/>
            <a:p>
              <a:r>
                <a:rPr lang="en-US" dirty="0" smtClean="0">
                  <a:solidFill>
                    <a:schemeClr val="accent6">
                      <a:lumMod val="75000"/>
                    </a:schemeClr>
                  </a:solidFill>
                </a:rPr>
                <a:t>Association</a:t>
              </a:r>
              <a:endParaRPr lang="en-US" dirty="0">
                <a:solidFill>
                  <a:schemeClr val="accent6">
                    <a:lumMod val="75000"/>
                  </a:schemeClr>
                </a:solidFill>
              </a:endParaRPr>
            </a:p>
          </p:txBody>
        </p:sp>
        <p:sp>
          <p:nvSpPr>
            <p:cNvPr id="56" name="Oval 55"/>
            <p:cNvSpPr/>
            <p:nvPr/>
          </p:nvSpPr>
          <p:spPr>
            <a:xfrm rot="19926215">
              <a:off x="7856249" y="2732903"/>
              <a:ext cx="3632401" cy="2584909"/>
            </a:xfrm>
            <a:prstGeom prst="ellipse">
              <a:avLst/>
            </a:prstGeom>
            <a:solidFill>
              <a:schemeClr val="accent6">
                <a:lumMod val="75000"/>
                <a:alpha val="10196"/>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Merging Interaction Data</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2" name="Oval 1"/>
          <p:cNvSpPr/>
          <p:nvPr/>
        </p:nvSpPr>
        <p:spPr>
          <a:xfrm>
            <a:off x="8429482" y="29272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837343" y="189546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18124" y="194793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9001855" y="2073435"/>
            <a:ext cx="1495932" cy="128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573984" y="2054435"/>
            <a:ext cx="403761" cy="1009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8591797" y="3093526"/>
            <a:ext cx="777834" cy="825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977745" y="2042560"/>
            <a:ext cx="1389413" cy="95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0355283" y="2090062"/>
            <a:ext cx="130629" cy="1246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8573985" y="3075714"/>
            <a:ext cx="1923802" cy="27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369631" y="2090061"/>
            <a:ext cx="997527"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573985" y="2090061"/>
            <a:ext cx="1781298" cy="973777"/>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090068" y="4954984"/>
            <a:ext cx="466794" cy="369332"/>
          </a:xfrm>
          <a:prstGeom prst="rect">
            <a:avLst/>
          </a:prstGeom>
          <a:noFill/>
        </p:spPr>
        <p:txBody>
          <a:bodyPr wrap="none" rtlCol="0">
            <a:spAutoFit/>
          </a:bodyPr>
          <a:lstStyle/>
          <a:p>
            <a:r>
              <a:rPr lang="en-US" b="1" dirty="0" smtClean="0">
                <a:solidFill>
                  <a:schemeClr val="accent6">
                    <a:lumMod val="75000"/>
                  </a:schemeClr>
                </a:solidFill>
              </a:rPr>
              <a:t>P3</a:t>
            </a:r>
            <a:endParaRPr lang="en-US" b="1" dirty="0">
              <a:solidFill>
                <a:schemeClr val="accent6">
                  <a:lumMod val="75000"/>
                </a:schemeClr>
              </a:solidFill>
            </a:endParaRPr>
          </a:p>
        </p:txBody>
      </p:sp>
      <p:cxnSp>
        <p:nvCxnSpPr>
          <p:cNvPr id="32" name="Straight Connector 31"/>
          <p:cNvCxnSpPr/>
          <p:nvPr/>
        </p:nvCxnSpPr>
        <p:spPr>
          <a:xfrm>
            <a:off x="8977745" y="2042560"/>
            <a:ext cx="403761" cy="1888176"/>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777883" y="1292826"/>
            <a:ext cx="4337421" cy="3077297"/>
            <a:chOff x="6777883" y="1292826"/>
            <a:chExt cx="4337421" cy="3077297"/>
          </a:xfrm>
        </p:grpSpPr>
        <p:sp>
          <p:nvSpPr>
            <p:cNvPr id="55" name="Oval 54"/>
            <p:cNvSpPr/>
            <p:nvPr/>
          </p:nvSpPr>
          <p:spPr>
            <a:xfrm>
              <a:off x="7825839" y="1292826"/>
              <a:ext cx="3289465" cy="3077297"/>
            </a:xfrm>
            <a:prstGeom prst="ellipse">
              <a:avLst/>
            </a:prstGeom>
            <a:solidFill>
              <a:srgbClr val="2F5597">
                <a:alpha val="10196"/>
              </a:srgbClr>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777883" y="3394368"/>
              <a:ext cx="1364476" cy="646331"/>
            </a:xfrm>
            <a:prstGeom prst="rect">
              <a:avLst/>
            </a:prstGeom>
            <a:noFill/>
          </p:spPr>
          <p:txBody>
            <a:bodyPr wrap="none" rtlCol="0">
              <a:spAutoFit/>
            </a:bodyPr>
            <a:lstStyle/>
            <a:p>
              <a:pPr algn="ctr"/>
              <a:r>
                <a:rPr lang="en-US" dirty="0" smtClean="0">
                  <a:solidFill>
                    <a:schemeClr val="accent5">
                      <a:lumMod val="75000"/>
                    </a:schemeClr>
                  </a:solidFill>
                </a:rPr>
                <a:t>Physical</a:t>
              </a:r>
            </a:p>
            <a:p>
              <a:pPr algn="ctr"/>
              <a:r>
                <a:rPr lang="en-US" dirty="0" smtClean="0">
                  <a:solidFill>
                    <a:schemeClr val="accent5">
                      <a:lumMod val="75000"/>
                    </a:schemeClr>
                  </a:solidFill>
                </a:rPr>
                <a:t>Association</a:t>
              </a:r>
              <a:endParaRPr lang="en-US" dirty="0">
                <a:solidFill>
                  <a:schemeClr val="accent5">
                    <a:lumMod val="75000"/>
                  </a:schemeClr>
                </a:solidFill>
              </a:endParaRPr>
            </a:p>
          </p:txBody>
        </p:sp>
      </p:grpSp>
      <p:sp>
        <p:nvSpPr>
          <p:cNvPr id="16" name="Oval 15"/>
          <p:cNvSpPr/>
          <p:nvPr/>
        </p:nvSpPr>
        <p:spPr>
          <a:xfrm>
            <a:off x="10456621" y="48391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130664" y="543650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130779" y="466876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221190" y="378229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45982" y="320159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9152634" y="474848"/>
            <a:ext cx="2603598" cy="523220"/>
          </a:xfrm>
          <a:prstGeom prst="rect">
            <a:avLst/>
          </a:prstGeom>
          <a:noFill/>
        </p:spPr>
        <p:txBody>
          <a:bodyPr wrap="none" rtlCol="0">
            <a:spAutoFit/>
          </a:bodyPr>
          <a:lstStyle/>
          <a:p>
            <a:r>
              <a:rPr lang="en-US" sz="2800" dirty="0" smtClean="0">
                <a:solidFill>
                  <a:schemeClr val="accent5">
                    <a:lumMod val="75000"/>
                  </a:schemeClr>
                </a:solidFill>
              </a:rPr>
              <a:t>Network/Graph</a:t>
            </a:r>
            <a:endParaRPr lang="en-US" sz="2800" dirty="0">
              <a:solidFill>
                <a:schemeClr val="accent5">
                  <a:lumMod val="75000"/>
                </a:schemeClr>
              </a:solidFill>
            </a:endParaRPr>
          </a:p>
        </p:txBody>
      </p:sp>
      <p:sp>
        <p:nvSpPr>
          <p:cNvPr id="130" name="Oval 129"/>
          <p:cNvSpPr/>
          <p:nvPr/>
        </p:nvSpPr>
        <p:spPr>
          <a:xfrm>
            <a:off x="10766962" y="405727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738981" y="1104241"/>
            <a:ext cx="5212185" cy="523220"/>
            <a:chOff x="738981" y="1104241"/>
            <a:chExt cx="5212185" cy="523220"/>
          </a:xfrm>
        </p:grpSpPr>
        <p:sp>
          <p:nvSpPr>
            <p:cNvPr id="8" name="Rectangle 7"/>
            <p:cNvSpPr/>
            <p:nvPr/>
          </p:nvSpPr>
          <p:spPr>
            <a:xfrm>
              <a:off x="738981" y="1133997"/>
              <a:ext cx="3962228" cy="4363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809507" y="1104241"/>
              <a:ext cx="1141659" cy="523220"/>
            </a:xfrm>
            <a:prstGeom prst="rect">
              <a:avLst/>
            </a:prstGeom>
            <a:noFill/>
          </p:spPr>
          <p:txBody>
            <a:bodyPr wrap="none" rtlCol="0">
              <a:spAutoFit/>
            </a:bodyPr>
            <a:lstStyle/>
            <a:p>
              <a:r>
                <a:rPr lang="en-US" sz="2800" dirty="0" smtClean="0">
                  <a:solidFill>
                    <a:srgbClr val="FF0000"/>
                  </a:solidFill>
                </a:rPr>
                <a:t>JSON</a:t>
              </a:r>
              <a:endParaRPr lang="en-US" sz="2800" dirty="0">
                <a:solidFill>
                  <a:srgbClr val="FF0000"/>
                </a:solidFill>
              </a:endParaRPr>
            </a:p>
          </p:txBody>
        </p:sp>
      </p:grpSp>
      <p:grpSp>
        <p:nvGrpSpPr>
          <p:cNvPr id="18" name="Group 17"/>
          <p:cNvGrpSpPr/>
          <p:nvPr/>
        </p:nvGrpSpPr>
        <p:grpSpPr>
          <a:xfrm>
            <a:off x="738981" y="1648708"/>
            <a:ext cx="4846683" cy="1253518"/>
            <a:chOff x="738981" y="1648708"/>
            <a:chExt cx="4846683" cy="1253518"/>
          </a:xfrm>
        </p:grpSpPr>
        <p:sp>
          <p:nvSpPr>
            <p:cNvPr id="52" name="Rectangle 51"/>
            <p:cNvSpPr/>
            <p:nvPr/>
          </p:nvSpPr>
          <p:spPr>
            <a:xfrm>
              <a:off x="738981" y="1648708"/>
              <a:ext cx="3962228" cy="12535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843153" y="2016662"/>
              <a:ext cx="742511" cy="523220"/>
            </a:xfrm>
            <a:prstGeom prst="rect">
              <a:avLst/>
            </a:prstGeom>
            <a:noFill/>
          </p:spPr>
          <p:txBody>
            <a:bodyPr wrap="none" rtlCol="0">
              <a:spAutoFit/>
            </a:bodyPr>
            <a:lstStyle/>
            <a:p>
              <a:r>
                <a:rPr lang="en-US" sz="2800" dirty="0" smtClean="0">
                  <a:solidFill>
                    <a:srgbClr val="FF0000"/>
                  </a:solidFill>
                </a:rPr>
                <a:t>SIF</a:t>
              </a:r>
              <a:endParaRPr lang="en-US" sz="2800" dirty="0">
                <a:solidFill>
                  <a:srgbClr val="FF0000"/>
                </a:solidFill>
              </a:endParaRPr>
            </a:p>
          </p:txBody>
        </p:sp>
      </p:grpSp>
    </p:spTree>
    <p:extLst>
      <p:ext uri="{BB962C8B-B14F-4D97-AF65-F5344CB8AC3E}">
        <p14:creationId xmlns:p14="http://schemas.microsoft.com/office/powerpoint/2010/main" val="15495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6429" y="2705725"/>
            <a:ext cx="8339142" cy="1446550"/>
          </a:xfrm>
          <a:prstGeom prst="rect">
            <a:avLst/>
          </a:prstGeom>
          <a:noFill/>
        </p:spPr>
        <p:txBody>
          <a:bodyPr wrap="none" rtlCol="0">
            <a:spAutoFit/>
          </a:bodyPr>
          <a:lstStyle/>
          <a:p>
            <a:pPr algn="ctr"/>
            <a:r>
              <a:rPr lang="en-US" sz="4800" dirty="0" smtClean="0">
                <a:solidFill>
                  <a:schemeClr val="accent1">
                    <a:lumMod val="75000"/>
                  </a:schemeClr>
                </a:solidFill>
                <a:latin typeface="Arial" panose="020B0604020202020204" pitchFamily="34" charset="0"/>
                <a:cs typeface="Arial" panose="020B0604020202020204" pitchFamily="34" charset="0"/>
              </a:rPr>
              <a:t>Interaction Database Records</a:t>
            </a:r>
            <a:endParaRPr lang="en-US" sz="4000" i="1" dirty="0" smtClean="0">
              <a:solidFill>
                <a:schemeClr val="accent1">
                  <a:lumMod val="75000"/>
                </a:schemeClr>
              </a:solidFill>
              <a:latin typeface="Arial" panose="020B0604020202020204" pitchFamily="34" charset="0"/>
              <a:cs typeface="Arial" panose="020B0604020202020204" pitchFamily="34" charset="0"/>
            </a:endParaRPr>
          </a:p>
          <a:p>
            <a:pPr algn="ctr"/>
            <a:r>
              <a:rPr lang="en-US" sz="4000" i="1" dirty="0" smtClean="0">
                <a:solidFill>
                  <a:schemeClr val="accent1">
                    <a:lumMod val="75000"/>
                  </a:schemeClr>
                </a:solidFill>
                <a:latin typeface="Arial" panose="020B0604020202020204" pitchFamily="34" charset="0"/>
                <a:cs typeface="Arial" panose="020B0604020202020204" pitchFamily="34" charset="0"/>
              </a:rPr>
              <a:t>Formats</a:t>
            </a:r>
            <a:endParaRPr lang="en-US" sz="4000" i="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97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32" t="467" r="-71" b="655"/>
          <a:stretch/>
        </p:blipFill>
        <p:spPr>
          <a:xfrm>
            <a:off x="457200" y="1051560"/>
            <a:ext cx="5997940" cy="580644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pic>
      <p:cxnSp>
        <p:nvCxnSpPr>
          <p:cNvPr id="20" name="Straight Connector 19"/>
          <p:cNvCxnSpPr/>
          <p:nvPr/>
        </p:nvCxnSpPr>
        <p:spPr>
          <a:xfrm flipH="1">
            <a:off x="9369631" y="3348846"/>
            <a:ext cx="1116281" cy="57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277101" y="3930736"/>
            <a:ext cx="1092530" cy="87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369631" y="3918861"/>
            <a:ext cx="1235034" cy="1068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274629" y="3930736"/>
            <a:ext cx="106877" cy="1650671"/>
          </a:xfrm>
          <a:prstGeom prst="line">
            <a:avLst/>
          </a:prstGeom>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7856249" y="3172294"/>
            <a:ext cx="3816008" cy="2754694"/>
            <a:chOff x="7856249" y="2732903"/>
            <a:chExt cx="3816008" cy="2754694"/>
          </a:xfrm>
        </p:grpSpPr>
        <p:sp>
          <p:nvSpPr>
            <p:cNvPr id="58" name="TextBox 57"/>
            <p:cNvSpPr txBox="1"/>
            <p:nvPr/>
          </p:nvSpPr>
          <p:spPr>
            <a:xfrm>
              <a:off x="8372104" y="4317671"/>
              <a:ext cx="466794" cy="369332"/>
            </a:xfrm>
            <a:prstGeom prst="rect">
              <a:avLst/>
            </a:prstGeom>
            <a:noFill/>
          </p:spPr>
          <p:txBody>
            <a:bodyPr wrap="none" rtlCol="0">
              <a:spAutoFit/>
            </a:bodyPr>
            <a:lstStyle/>
            <a:p>
              <a:r>
                <a:rPr lang="en-US" b="1" dirty="0" smtClean="0">
                  <a:solidFill>
                    <a:schemeClr val="accent6">
                      <a:lumMod val="75000"/>
                    </a:schemeClr>
                  </a:solidFill>
                </a:rPr>
                <a:t>P1</a:t>
              </a:r>
              <a:endParaRPr lang="en-US" b="1" dirty="0">
                <a:solidFill>
                  <a:schemeClr val="accent6">
                    <a:lumMod val="75000"/>
                  </a:schemeClr>
                </a:solidFill>
              </a:endParaRPr>
            </a:p>
          </p:txBody>
        </p:sp>
        <p:sp>
          <p:nvSpPr>
            <p:cNvPr id="59" name="TextBox 58"/>
            <p:cNvSpPr txBox="1"/>
            <p:nvPr/>
          </p:nvSpPr>
          <p:spPr>
            <a:xfrm>
              <a:off x="9308275" y="4755079"/>
              <a:ext cx="466794" cy="369332"/>
            </a:xfrm>
            <a:prstGeom prst="rect">
              <a:avLst/>
            </a:prstGeom>
            <a:noFill/>
          </p:spPr>
          <p:txBody>
            <a:bodyPr wrap="none" rtlCol="0">
              <a:spAutoFit/>
            </a:bodyPr>
            <a:lstStyle/>
            <a:p>
              <a:r>
                <a:rPr lang="en-US" b="1" dirty="0" smtClean="0">
                  <a:solidFill>
                    <a:schemeClr val="accent6">
                      <a:lumMod val="75000"/>
                    </a:schemeClr>
                  </a:solidFill>
                </a:rPr>
                <a:t>P2</a:t>
              </a:r>
              <a:endParaRPr lang="en-US" b="1" dirty="0">
                <a:solidFill>
                  <a:schemeClr val="accent6">
                    <a:lumMod val="75000"/>
                  </a:schemeClr>
                </a:solidFill>
              </a:endParaRPr>
            </a:p>
          </p:txBody>
        </p:sp>
        <p:sp>
          <p:nvSpPr>
            <p:cNvPr id="61" name="TextBox 60"/>
            <p:cNvSpPr txBox="1"/>
            <p:nvPr/>
          </p:nvSpPr>
          <p:spPr>
            <a:xfrm>
              <a:off x="10515600" y="2969822"/>
              <a:ext cx="466794" cy="369332"/>
            </a:xfrm>
            <a:prstGeom prst="rect">
              <a:avLst/>
            </a:prstGeom>
            <a:noFill/>
          </p:spPr>
          <p:txBody>
            <a:bodyPr wrap="none" rtlCol="0">
              <a:spAutoFit/>
            </a:bodyPr>
            <a:lstStyle/>
            <a:p>
              <a:r>
                <a:rPr lang="en-US" b="1" dirty="0" smtClean="0">
                  <a:solidFill>
                    <a:schemeClr val="accent6">
                      <a:lumMod val="75000"/>
                    </a:schemeClr>
                  </a:solidFill>
                </a:rPr>
                <a:t>P4</a:t>
              </a:r>
              <a:endParaRPr lang="en-US" b="1" dirty="0">
                <a:solidFill>
                  <a:schemeClr val="accent6">
                    <a:lumMod val="75000"/>
                  </a:schemeClr>
                </a:solidFill>
              </a:endParaRPr>
            </a:p>
          </p:txBody>
        </p:sp>
        <p:cxnSp>
          <p:nvCxnSpPr>
            <p:cNvPr id="62" name="Straight Connector 61"/>
            <p:cNvCxnSpPr/>
            <p:nvPr/>
          </p:nvCxnSpPr>
          <p:spPr>
            <a:xfrm flipH="1">
              <a:off x="8321832" y="3466615"/>
              <a:ext cx="1092530" cy="87877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369631" y="3479470"/>
              <a:ext cx="1235035" cy="105690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9369631" y="2909455"/>
              <a:ext cx="1104405" cy="57001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9274630" y="3503221"/>
              <a:ext cx="95001" cy="165067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906494" y="3289465"/>
              <a:ext cx="351378" cy="369332"/>
            </a:xfrm>
            <a:prstGeom prst="rect">
              <a:avLst/>
            </a:prstGeom>
            <a:noFill/>
          </p:spPr>
          <p:txBody>
            <a:bodyPr wrap="none" rtlCol="0">
              <a:spAutoFit/>
            </a:bodyPr>
            <a:lstStyle/>
            <a:p>
              <a:r>
                <a:rPr lang="en-US" b="1" dirty="0" smtClean="0">
                  <a:solidFill>
                    <a:schemeClr val="accent6">
                      <a:lumMod val="75000"/>
                    </a:schemeClr>
                  </a:solidFill>
                </a:rPr>
                <a:t>B</a:t>
              </a:r>
              <a:endParaRPr lang="en-US" b="1" dirty="0">
                <a:solidFill>
                  <a:schemeClr val="accent6">
                    <a:lumMod val="75000"/>
                  </a:schemeClr>
                </a:solidFill>
              </a:endParaRPr>
            </a:p>
          </p:txBody>
        </p:sp>
        <p:sp>
          <p:nvSpPr>
            <p:cNvPr id="75" name="TextBox 74"/>
            <p:cNvSpPr txBox="1"/>
            <p:nvPr/>
          </p:nvSpPr>
          <p:spPr>
            <a:xfrm>
              <a:off x="10307781" y="5118265"/>
              <a:ext cx="1364476" cy="369332"/>
            </a:xfrm>
            <a:prstGeom prst="rect">
              <a:avLst/>
            </a:prstGeom>
            <a:noFill/>
          </p:spPr>
          <p:txBody>
            <a:bodyPr wrap="none" rtlCol="0">
              <a:spAutoFit/>
            </a:bodyPr>
            <a:lstStyle/>
            <a:p>
              <a:r>
                <a:rPr lang="en-US" dirty="0" smtClean="0">
                  <a:solidFill>
                    <a:schemeClr val="accent6">
                      <a:lumMod val="75000"/>
                    </a:schemeClr>
                  </a:solidFill>
                </a:rPr>
                <a:t>Association</a:t>
              </a:r>
              <a:endParaRPr lang="en-US" dirty="0">
                <a:solidFill>
                  <a:schemeClr val="accent6">
                    <a:lumMod val="75000"/>
                  </a:schemeClr>
                </a:solidFill>
              </a:endParaRPr>
            </a:p>
          </p:txBody>
        </p:sp>
        <p:sp>
          <p:nvSpPr>
            <p:cNvPr id="56" name="Oval 55"/>
            <p:cNvSpPr/>
            <p:nvPr/>
          </p:nvSpPr>
          <p:spPr>
            <a:xfrm rot="19926215">
              <a:off x="7856249" y="2732903"/>
              <a:ext cx="3632401" cy="2584909"/>
            </a:xfrm>
            <a:prstGeom prst="ellipse">
              <a:avLst/>
            </a:prstGeom>
            <a:solidFill>
              <a:schemeClr val="accent6">
                <a:lumMod val="75000"/>
                <a:alpha val="10196"/>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Merging Interaction Data</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2" name="Oval 1"/>
          <p:cNvSpPr/>
          <p:nvPr/>
        </p:nvSpPr>
        <p:spPr>
          <a:xfrm>
            <a:off x="8429482" y="29272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837343" y="189546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18124" y="194793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9001855" y="2073435"/>
            <a:ext cx="1495932" cy="128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573984" y="2054435"/>
            <a:ext cx="403761" cy="1009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8591797" y="3093526"/>
            <a:ext cx="777834" cy="825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977745" y="2042560"/>
            <a:ext cx="1389413" cy="95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0355283" y="2090062"/>
            <a:ext cx="130629" cy="1246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8573985" y="3075714"/>
            <a:ext cx="1923802" cy="27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369631" y="2090061"/>
            <a:ext cx="997527"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573985" y="2090061"/>
            <a:ext cx="1781298" cy="973777"/>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090068" y="4954984"/>
            <a:ext cx="466794" cy="369332"/>
          </a:xfrm>
          <a:prstGeom prst="rect">
            <a:avLst/>
          </a:prstGeom>
          <a:noFill/>
        </p:spPr>
        <p:txBody>
          <a:bodyPr wrap="none" rtlCol="0">
            <a:spAutoFit/>
          </a:bodyPr>
          <a:lstStyle/>
          <a:p>
            <a:r>
              <a:rPr lang="en-US" b="1" dirty="0" smtClean="0">
                <a:solidFill>
                  <a:schemeClr val="accent6">
                    <a:lumMod val="75000"/>
                  </a:schemeClr>
                </a:solidFill>
              </a:rPr>
              <a:t>P3</a:t>
            </a:r>
            <a:endParaRPr lang="en-US" b="1" dirty="0">
              <a:solidFill>
                <a:schemeClr val="accent6">
                  <a:lumMod val="75000"/>
                </a:schemeClr>
              </a:solidFill>
            </a:endParaRPr>
          </a:p>
        </p:txBody>
      </p:sp>
      <p:cxnSp>
        <p:nvCxnSpPr>
          <p:cNvPr id="32" name="Straight Connector 31"/>
          <p:cNvCxnSpPr/>
          <p:nvPr/>
        </p:nvCxnSpPr>
        <p:spPr>
          <a:xfrm>
            <a:off x="8977745" y="2042560"/>
            <a:ext cx="403761" cy="1888176"/>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777883" y="1292826"/>
            <a:ext cx="4337421" cy="3077297"/>
            <a:chOff x="6777883" y="1292826"/>
            <a:chExt cx="4337421" cy="3077297"/>
          </a:xfrm>
        </p:grpSpPr>
        <p:sp>
          <p:nvSpPr>
            <p:cNvPr id="55" name="Oval 54"/>
            <p:cNvSpPr/>
            <p:nvPr/>
          </p:nvSpPr>
          <p:spPr>
            <a:xfrm>
              <a:off x="7825839" y="1292826"/>
              <a:ext cx="3289465" cy="3077297"/>
            </a:xfrm>
            <a:prstGeom prst="ellipse">
              <a:avLst/>
            </a:prstGeom>
            <a:solidFill>
              <a:srgbClr val="2F5597">
                <a:alpha val="10196"/>
              </a:srgbClr>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777883" y="3394368"/>
              <a:ext cx="1364476" cy="646331"/>
            </a:xfrm>
            <a:prstGeom prst="rect">
              <a:avLst/>
            </a:prstGeom>
            <a:noFill/>
          </p:spPr>
          <p:txBody>
            <a:bodyPr wrap="none" rtlCol="0">
              <a:spAutoFit/>
            </a:bodyPr>
            <a:lstStyle/>
            <a:p>
              <a:pPr algn="ctr"/>
              <a:r>
                <a:rPr lang="en-US" dirty="0" smtClean="0">
                  <a:solidFill>
                    <a:schemeClr val="accent5">
                      <a:lumMod val="75000"/>
                    </a:schemeClr>
                  </a:solidFill>
                </a:rPr>
                <a:t>Physical</a:t>
              </a:r>
            </a:p>
            <a:p>
              <a:pPr algn="ctr"/>
              <a:r>
                <a:rPr lang="en-US" dirty="0" smtClean="0">
                  <a:solidFill>
                    <a:schemeClr val="accent5">
                      <a:lumMod val="75000"/>
                    </a:schemeClr>
                  </a:solidFill>
                </a:rPr>
                <a:t>Association</a:t>
              </a:r>
              <a:endParaRPr lang="en-US" dirty="0">
                <a:solidFill>
                  <a:schemeClr val="accent5">
                    <a:lumMod val="75000"/>
                  </a:schemeClr>
                </a:solidFill>
              </a:endParaRPr>
            </a:p>
          </p:txBody>
        </p:sp>
      </p:grpSp>
      <p:sp>
        <p:nvSpPr>
          <p:cNvPr id="16" name="Oval 15"/>
          <p:cNvSpPr/>
          <p:nvPr/>
        </p:nvSpPr>
        <p:spPr>
          <a:xfrm>
            <a:off x="10456621" y="48391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130664" y="543650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130779" y="466876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221190" y="378229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45982" y="320159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9152634" y="474848"/>
            <a:ext cx="2603598" cy="523220"/>
          </a:xfrm>
          <a:prstGeom prst="rect">
            <a:avLst/>
          </a:prstGeom>
          <a:noFill/>
        </p:spPr>
        <p:txBody>
          <a:bodyPr wrap="none" rtlCol="0">
            <a:spAutoFit/>
          </a:bodyPr>
          <a:lstStyle/>
          <a:p>
            <a:r>
              <a:rPr lang="en-US" sz="2800" dirty="0" smtClean="0">
                <a:solidFill>
                  <a:schemeClr val="accent5">
                    <a:lumMod val="75000"/>
                  </a:schemeClr>
                </a:solidFill>
              </a:rPr>
              <a:t>Network/Graph</a:t>
            </a:r>
            <a:endParaRPr lang="en-US" sz="2800" dirty="0">
              <a:solidFill>
                <a:schemeClr val="accent5">
                  <a:lumMod val="75000"/>
                </a:schemeClr>
              </a:solidFill>
            </a:endParaRPr>
          </a:p>
        </p:txBody>
      </p:sp>
      <p:sp>
        <p:nvSpPr>
          <p:cNvPr id="130" name="Oval 129"/>
          <p:cNvSpPr/>
          <p:nvPr/>
        </p:nvSpPr>
        <p:spPr>
          <a:xfrm>
            <a:off x="10766962" y="405727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235034" y="1510749"/>
            <a:ext cx="4447898" cy="1096127"/>
            <a:chOff x="1235034" y="1510749"/>
            <a:chExt cx="4447898" cy="1096127"/>
          </a:xfrm>
        </p:grpSpPr>
        <p:sp>
          <p:nvSpPr>
            <p:cNvPr id="63" name="Rectangle 62"/>
            <p:cNvSpPr/>
            <p:nvPr/>
          </p:nvSpPr>
          <p:spPr>
            <a:xfrm>
              <a:off x="1235034" y="1510749"/>
              <a:ext cx="3325091" cy="10186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613408" y="1960545"/>
              <a:ext cx="1069524" cy="646331"/>
            </a:xfrm>
            <a:prstGeom prst="rect">
              <a:avLst/>
            </a:prstGeom>
            <a:noFill/>
          </p:spPr>
          <p:txBody>
            <a:bodyPr wrap="none" rtlCol="0">
              <a:spAutoFit/>
            </a:bodyPr>
            <a:lstStyle/>
            <a:p>
              <a:r>
                <a:rPr lang="en-US" dirty="0" smtClean="0">
                  <a:solidFill>
                    <a:srgbClr val="FF0000"/>
                  </a:solidFill>
                </a:rPr>
                <a:t>Edge </a:t>
              </a:r>
            </a:p>
            <a:p>
              <a:r>
                <a:rPr lang="en-US" dirty="0" smtClean="0">
                  <a:solidFill>
                    <a:srgbClr val="FF0000"/>
                  </a:solidFill>
                </a:rPr>
                <a:t>Identifier</a:t>
              </a:r>
              <a:endParaRPr lang="en-US" dirty="0">
                <a:solidFill>
                  <a:srgbClr val="FF0000"/>
                </a:solidFill>
              </a:endParaRPr>
            </a:p>
          </p:txBody>
        </p:sp>
      </p:grpSp>
      <p:grpSp>
        <p:nvGrpSpPr>
          <p:cNvPr id="24" name="Group 23"/>
          <p:cNvGrpSpPr/>
          <p:nvPr/>
        </p:nvGrpSpPr>
        <p:grpSpPr>
          <a:xfrm>
            <a:off x="1235034" y="2582887"/>
            <a:ext cx="4617525" cy="2973855"/>
            <a:chOff x="1235034" y="2582887"/>
            <a:chExt cx="4617525" cy="2973855"/>
          </a:xfrm>
        </p:grpSpPr>
        <p:sp>
          <p:nvSpPr>
            <p:cNvPr id="64" name="Rectangle 63"/>
            <p:cNvSpPr/>
            <p:nvPr/>
          </p:nvSpPr>
          <p:spPr>
            <a:xfrm>
              <a:off x="1235034" y="2582887"/>
              <a:ext cx="3325091" cy="29153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16323" y="4910411"/>
              <a:ext cx="1236236" cy="646331"/>
            </a:xfrm>
            <a:prstGeom prst="rect">
              <a:avLst/>
            </a:prstGeom>
            <a:noFill/>
          </p:spPr>
          <p:txBody>
            <a:bodyPr wrap="none" rtlCol="0">
              <a:spAutoFit/>
            </a:bodyPr>
            <a:lstStyle/>
            <a:p>
              <a:r>
                <a:rPr lang="en-US" dirty="0" smtClean="0">
                  <a:solidFill>
                    <a:srgbClr val="FF0000"/>
                  </a:solidFill>
                </a:rPr>
                <a:t>Edge </a:t>
              </a:r>
            </a:p>
            <a:p>
              <a:r>
                <a:rPr lang="en-US" dirty="0" smtClean="0">
                  <a:solidFill>
                    <a:srgbClr val="FF0000"/>
                  </a:solidFill>
                </a:rPr>
                <a:t>Properties</a:t>
              </a:r>
              <a:endParaRPr lang="en-US" dirty="0">
                <a:solidFill>
                  <a:srgbClr val="FF0000"/>
                </a:solidFill>
              </a:endParaRPr>
            </a:p>
          </p:txBody>
        </p:sp>
      </p:grpSp>
    </p:spTree>
    <p:extLst>
      <p:ext uri="{BB962C8B-B14F-4D97-AF65-F5344CB8AC3E}">
        <p14:creationId xmlns:p14="http://schemas.microsoft.com/office/powerpoint/2010/main" val="345629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916"/>
          <a:stretch/>
        </p:blipFill>
        <p:spPr>
          <a:xfrm>
            <a:off x="460134" y="1051560"/>
            <a:ext cx="5998804" cy="580644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pic>
      <p:cxnSp>
        <p:nvCxnSpPr>
          <p:cNvPr id="20" name="Straight Connector 19"/>
          <p:cNvCxnSpPr/>
          <p:nvPr/>
        </p:nvCxnSpPr>
        <p:spPr>
          <a:xfrm flipH="1">
            <a:off x="9369631" y="3348846"/>
            <a:ext cx="1116281" cy="57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277101" y="3930736"/>
            <a:ext cx="1092530" cy="87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369631" y="3918861"/>
            <a:ext cx="1235034" cy="1068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274629" y="3930736"/>
            <a:ext cx="106877" cy="1650671"/>
          </a:xfrm>
          <a:prstGeom prst="line">
            <a:avLst/>
          </a:prstGeom>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7856249" y="3172294"/>
            <a:ext cx="3816008" cy="2754694"/>
            <a:chOff x="7856249" y="2732903"/>
            <a:chExt cx="3816008" cy="2754694"/>
          </a:xfrm>
        </p:grpSpPr>
        <p:sp>
          <p:nvSpPr>
            <p:cNvPr id="58" name="TextBox 57"/>
            <p:cNvSpPr txBox="1"/>
            <p:nvPr/>
          </p:nvSpPr>
          <p:spPr>
            <a:xfrm>
              <a:off x="8372104" y="4317671"/>
              <a:ext cx="466794" cy="369332"/>
            </a:xfrm>
            <a:prstGeom prst="rect">
              <a:avLst/>
            </a:prstGeom>
            <a:noFill/>
          </p:spPr>
          <p:txBody>
            <a:bodyPr wrap="none" rtlCol="0">
              <a:spAutoFit/>
            </a:bodyPr>
            <a:lstStyle/>
            <a:p>
              <a:r>
                <a:rPr lang="en-US" b="1" dirty="0" smtClean="0">
                  <a:solidFill>
                    <a:schemeClr val="accent6">
                      <a:lumMod val="75000"/>
                    </a:schemeClr>
                  </a:solidFill>
                </a:rPr>
                <a:t>P1</a:t>
              </a:r>
              <a:endParaRPr lang="en-US" b="1" dirty="0">
                <a:solidFill>
                  <a:schemeClr val="accent6">
                    <a:lumMod val="75000"/>
                  </a:schemeClr>
                </a:solidFill>
              </a:endParaRPr>
            </a:p>
          </p:txBody>
        </p:sp>
        <p:sp>
          <p:nvSpPr>
            <p:cNvPr id="59" name="TextBox 58"/>
            <p:cNvSpPr txBox="1"/>
            <p:nvPr/>
          </p:nvSpPr>
          <p:spPr>
            <a:xfrm>
              <a:off x="9308275" y="4755079"/>
              <a:ext cx="466794" cy="369332"/>
            </a:xfrm>
            <a:prstGeom prst="rect">
              <a:avLst/>
            </a:prstGeom>
            <a:noFill/>
          </p:spPr>
          <p:txBody>
            <a:bodyPr wrap="none" rtlCol="0">
              <a:spAutoFit/>
            </a:bodyPr>
            <a:lstStyle/>
            <a:p>
              <a:r>
                <a:rPr lang="en-US" b="1" dirty="0" smtClean="0">
                  <a:solidFill>
                    <a:schemeClr val="accent6">
                      <a:lumMod val="75000"/>
                    </a:schemeClr>
                  </a:solidFill>
                </a:rPr>
                <a:t>P2</a:t>
              </a:r>
              <a:endParaRPr lang="en-US" b="1" dirty="0">
                <a:solidFill>
                  <a:schemeClr val="accent6">
                    <a:lumMod val="75000"/>
                  </a:schemeClr>
                </a:solidFill>
              </a:endParaRPr>
            </a:p>
          </p:txBody>
        </p:sp>
        <p:sp>
          <p:nvSpPr>
            <p:cNvPr id="61" name="TextBox 60"/>
            <p:cNvSpPr txBox="1"/>
            <p:nvPr/>
          </p:nvSpPr>
          <p:spPr>
            <a:xfrm>
              <a:off x="10515600" y="2969822"/>
              <a:ext cx="466794" cy="369332"/>
            </a:xfrm>
            <a:prstGeom prst="rect">
              <a:avLst/>
            </a:prstGeom>
            <a:noFill/>
          </p:spPr>
          <p:txBody>
            <a:bodyPr wrap="none" rtlCol="0">
              <a:spAutoFit/>
            </a:bodyPr>
            <a:lstStyle/>
            <a:p>
              <a:r>
                <a:rPr lang="en-US" b="1" dirty="0" smtClean="0">
                  <a:solidFill>
                    <a:schemeClr val="accent6">
                      <a:lumMod val="75000"/>
                    </a:schemeClr>
                  </a:solidFill>
                </a:rPr>
                <a:t>P4</a:t>
              </a:r>
              <a:endParaRPr lang="en-US" b="1" dirty="0">
                <a:solidFill>
                  <a:schemeClr val="accent6">
                    <a:lumMod val="75000"/>
                  </a:schemeClr>
                </a:solidFill>
              </a:endParaRPr>
            </a:p>
          </p:txBody>
        </p:sp>
        <p:cxnSp>
          <p:nvCxnSpPr>
            <p:cNvPr id="62" name="Straight Connector 61"/>
            <p:cNvCxnSpPr/>
            <p:nvPr/>
          </p:nvCxnSpPr>
          <p:spPr>
            <a:xfrm flipH="1">
              <a:off x="8321832" y="3466615"/>
              <a:ext cx="1092530" cy="87877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369631" y="3479470"/>
              <a:ext cx="1235035" cy="105690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9369631" y="2909455"/>
              <a:ext cx="1104405" cy="57001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9274630" y="3503221"/>
              <a:ext cx="95001" cy="165067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906494" y="3289465"/>
              <a:ext cx="351378" cy="369332"/>
            </a:xfrm>
            <a:prstGeom prst="rect">
              <a:avLst/>
            </a:prstGeom>
            <a:noFill/>
          </p:spPr>
          <p:txBody>
            <a:bodyPr wrap="none" rtlCol="0">
              <a:spAutoFit/>
            </a:bodyPr>
            <a:lstStyle/>
            <a:p>
              <a:r>
                <a:rPr lang="en-US" b="1" dirty="0" smtClean="0">
                  <a:solidFill>
                    <a:schemeClr val="accent6">
                      <a:lumMod val="75000"/>
                    </a:schemeClr>
                  </a:solidFill>
                </a:rPr>
                <a:t>B</a:t>
              </a:r>
              <a:endParaRPr lang="en-US" b="1" dirty="0">
                <a:solidFill>
                  <a:schemeClr val="accent6">
                    <a:lumMod val="75000"/>
                  </a:schemeClr>
                </a:solidFill>
              </a:endParaRPr>
            </a:p>
          </p:txBody>
        </p:sp>
        <p:sp>
          <p:nvSpPr>
            <p:cNvPr id="75" name="TextBox 74"/>
            <p:cNvSpPr txBox="1"/>
            <p:nvPr/>
          </p:nvSpPr>
          <p:spPr>
            <a:xfrm>
              <a:off x="10307781" y="5118265"/>
              <a:ext cx="1364476" cy="369332"/>
            </a:xfrm>
            <a:prstGeom prst="rect">
              <a:avLst/>
            </a:prstGeom>
            <a:noFill/>
          </p:spPr>
          <p:txBody>
            <a:bodyPr wrap="none" rtlCol="0">
              <a:spAutoFit/>
            </a:bodyPr>
            <a:lstStyle/>
            <a:p>
              <a:r>
                <a:rPr lang="en-US" dirty="0" smtClean="0">
                  <a:solidFill>
                    <a:schemeClr val="accent6">
                      <a:lumMod val="75000"/>
                    </a:schemeClr>
                  </a:solidFill>
                </a:rPr>
                <a:t>Association</a:t>
              </a:r>
              <a:endParaRPr lang="en-US" dirty="0">
                <a:solidFill>
                  <a:schemeClr val="accent6">
                    <a:lumMod val="75000"/>
                  </a:schemeClr>
                </a:solidFill>
              </a:endParaRPr>
            </a:p>
          </p:txBody>
        </p:sp>
        <p:sp>
          <p:nvSpPr>
            <p:cNvPr id="56" name="Oval 55"/>
            <p:cNvSpPr/>
            <p:nvPr/>
          </p:nvSpPr>
          <p:spPr>
            <a:xfrm rot="19926215">
              <a:off x="7856249" y="2732903"/>
              <a:ext cx="3632401" cy="2584909"/>
            </a:xfrm>
            <a:prstGeom prst="ellipse">
              <a:avLst/>
            </a:prstGeom>
            <a:solidFill>
              <a:schemeClr val="accent6">
                <a:lumMod val="75000"/>
                <a:alpha val="10196"/>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Merging Interaction Data</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7376" y="85700"/>
            <a:ext cx="354456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 File Parsing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2" name="Oval 1"/>
          <p:cNvSpPr/>
          <p:nvPr/>
        </p:nvSpPr>
        <p:spPr>
          <a:xfrm>
            <a:off x="8429482" y="29272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837343" y="189546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18124" y="194793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9001855" y="2073435"/>
            <a:ext cx="1495932" cy="128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573984" y="2054435"/>
            <a:ext cx="403761" cy="1009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8591797" y="3093526"/>
            <a:ext cx="777834" cy="825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977745" y="2042560"/>
            <a:ext cx="1389413" cy="95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0355283" y="2090062"/>
            <a:ext cx="130629" cy="1246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8573985" y="3075714"/>
            <a:ext cx="1923802" cy="27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369631" y="2090061"/>
            <a:ext cx="997527"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573985" y="2090061"/>
            <a:ext cx="1781298" cy="973777"/>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090068" y="4954984"/>
            <a:ext cx="466794" cy="369332"/>
          </a:xfrm>
          <a:prstGeom prst="rect">
            <a:avLst/>
          </a:prstGeom>
          <a:noFill/>
        </p:spPr>
        <p:txBody>
          <a:bodyPr wrap="none" rtlCol="0">
            <a:spAutoFit/>
          </a:bodyPr>
          <a:lstStyle/>
          <a:p>
            <a:r>
              <a:rPr lang="en-US" b="1" dirty="0" smtClean="0">
                <a:solidFill>
                  <a:schemeClr val="accent6">
                    <a:lumMod val="75000"/>
                  </a:schemeClr>
                </a:solidFill>
              </a:rPr>
              <a:t>P3</a:t>
            </a:r>
            <a:endParaRPr lang="en-US" b="1" dirty="0">
              <a:solidFill>
                <a:schemeClr val="accent6">
                  <a:lumMod val="75000"/>
                </a:schemeClr>
              </a:solidFill>
            </a:endParaRPr>
          </a:p>
        </p:txBody>
      </p:sp>
      <p:cxnSp>
        <p:nvCxnSpPr>
          <p:cNvPr id="32" name="Straight Connector 31"/>
          <p:cNvCxnSpPr/>
          <p:nvPr/>
        </p:nvCxnSpPr>
        <p:spPr>
          <a:xfrm>
            <a:off x="8977745" y="2042560"/>
            <a:ext cx="403761" cy="1888176"/>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777883" y="1292826"/>
            <a:ext cx="4337421" cy="3077297"/>
            <a:chOff x="6777883" y="1292826"/>
            <a:chExt cx="4337421" cy="3077297"/>
          </a:xfrm>
        </p:grpSpPr>
        <p:sp>
          <p:nvSpPr>
            <p:cNvPr id="55" name="Oval 54"/>
            <p:cNvSpPr/>
            <p:nvPr/>
          </p:nvSpPr>
          <p:spPr>
            <a:xfrm>
              <a:off x="7825839" y="1292826"/>
              <a:ext cx="3289465" cy="3077297"/>
            </a:xfrm>
            <a:prstGeom prst="ellipse">
              <a:avLst/>
            </a:prstGeom>
            <a:solidFill>
              <a:srgbClr val="2F5597">
                <a:alpha val="10196"/>
              </a:srgbClr>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777883" y="3394368"/>
              <a:ext cx="1364476" cy="646331"/>
            </a:xfrm>
            <a:prstGeom prst="rect">
              <a:avLst/>
            </a:prstGeom>
            <a:noFill/>
          </p:spPr>
          <p:txBody>
            <a:bodyPr wrap="none" rtlCol="0">
              <a:spAutoFit/>
            </a:bodyPr>
            <a:lstStyle/>
            <a:p>
              <a:pPr algn="ctr"/>
              <a:r>
                <a:rPr lang="en-US" dirty="0" smtClean="0">
                  <a:solidFill>
                    <a:schemeClr val="accent5">
                      <a:lumMod val="75000"/>
                    </a:schemeClr>
                  </a:solidFill>
                </a:rPr>
                <a:t>Physical</a:t>
              </a:r>
            </a:p>
            <a:p>
              <a:pPr algn="ctr"/>
              <a:r>
                <a:rPr lang="en-US" dirty="0" smtClean="0">
                  <a:solidFill>
                    <a:schemeClr val="accent5">
                      <a:lumMod val="75000"/>
                    </a:schemeClr>
                  </a:solidFill>
                </a:rPr>
                <a:t>Association</a:t>
              </a:r>
              <a:endParaRPr lang="en-US" dirty="0">
                <a:solidFill>
                  <a:schemeClr val="accent5">
                    <a:lumMod val="75000"/>
                  </a:schemeClr>
                </a:solidFill>
              </a:endParaRPr>
            </a:p>
          </p:txBody>
        </p:sp>
      </p:grpSp>
      <p:sp>
        <p:nvSpPr>
          <p:cNvPr id="16" name="Oval 15"/>
          <p:cNvSpPr/>
          <p:nvPr/>
        </p:nvSpPr>
        <p:spPr>
          <a:xfrm>
            <a:off x="10456621" y="48391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130664" y="543650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130779" y="466876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221190" y="378229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45982" y="320159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9152634" y="474848"/>
            <a:ext cx="2603598" cy="523220"/>
          </a:xfrm>
          <a:prstGeom prst="rect">
            <a:avLst/>
          </a:prstGeom>
          <a:noFill/>
        </p:spPr>
        <p:txBody>
          <a:bodyPr wrap="none" rtlCol="0">
            <a:spAutoFit/>
          </a:bodyPr>
          <a:lstStyle/>
          <a:p>
            <a:r>
              <a:rPr lang="en-US" sz="2800" dirty="0" smtClean="0">
                <a:solidFill>
                  <a:schemeClr val="accent5">
                    <a:lumMod val="75000"/>
                  </a:schemeClr>
                </a:solidFill>
              </a:rPr>
              <a:t>Network/Graph</a:t>
            </a:r>
            <a:endParaRPr lang="en-US" sz="2800" dirty="0">
              <a:solidFill>
                <a:schemeClr val="accent5">
                  <a:lumMod val="75000"/>
                </a:schemeClr>
              </a:solidFill>
            </a:endParaRPr>
          </a:p>
        </p:txBody>
      </p:sp>
      <p:sp>
        <p:nvSpPr>
          <p:cNvPr id="130" name="Oval 129"/>
          <p:cNvSpPr/>
          <p:nvPr/>
        </p:nvSpPr>
        <p:spPr>
          <a:xfrm>
            <a:off x="10766962" y="405727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1235034" y="1712070"/>
            <a:ext cx="4437959" cy="646331"/>
            <a:chOff x="1244973" y="1712070"/>
            <a:chExt cx="4437959" cy="646331"/>
          </a:xfrm>
        </p:grpSpPr>
        <p:sp>
          <p:nvSpPr>
            <p:cNvPr id="63" name="Rectangle 62"/>
            <p:cNvSpPr/>
            <p:nvPr/>
          </p:nvSpPr>
          <p:spPr>
            <a:xfrm>
              <a:off x="1244973" y="1895466"/>
              <a:ext cx="3325091" cy="2712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613408" y="1712070"/>
              <a:ext cx="1069524" cy="646331"/>
            </a:xfrm>
            <a:prstGeom prst="rect">
              <a:avLst/>
            </a:prstGeom>
            <a:noFill/>
          </p:spPr>
          <p:txBody>
            <a:bodyPr wrap="none" rtlCol="0">
              <a:spAutoFit/>
            </a:bodyPr>
            <a:lstStyle/>
            <a:p>
              <a:r>
                <a:rPr lang="en-US" dirty="0" smtClean="0">
                  <a:solidFill>
                    <a:srgbClr val="FF0000"/>
                  </a:solidFill>
                </a:rPr>
                <a:t>Node </a:t>
              </a:r>
            </a:p>
            <a:p>
              <a:r>
                <a:rPr lang="en-US" dirty="0" smtClean="0">
                  <a:solidFill>
                    <a:srgbClr val="FF0000"/>
                  </a:solidFill>
                </a:rPr>
                <a:t>Identifier</a:t>
              </a:r>
              <a:endParaRPr lang="en-US" dirty="0">
                <a:solidFill>
                  <a:srgbClr val="FF0000"/>
                </a:solidFill>
              </a:endParaRPr>
            </a:p>
          </p:txBody>
        </p:sp>
      </p:grpSp>
      <p:grpSp>
        <p:nvGrpSpPr>
          <p:cNvPr id="65" name="Group 64"/>
          <p:cNvGrpSpPr/>
          <p:nvPr/>
        </p:nvGrpSpPr>
        <p:grpSpPr>
          <a:xfrm>
            <a:off x="1235034" y="2236304"/>
            <a:ext cx="4617525" cy="2137682"/>
            <a:chOff x="1235034" y="2236304"/>
            <a:chExt cx="4617525" cy="2137682"/>
          </a:xfrm>
        </p:grpSpPr>
        <p:sp>
          <p:nvSpPr>
            <p:cNvPr id="69" name="Rectangle 68"/>
            <p:cNvSpPr/>
            <p:nvPr/>
          </p:nvSpPr>
          <p:spPr>
            <a:xfrm>
              <a:off x="1235034" y="2236304"/>
              <a:ext cx="3325091" cy="20673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4616323" y="3727655"/>
              <a:ext cx="1236236" cy="646331"/>
            </a:xfrm>
            <a:prstGeom prst="rect">
              <a:avLst/>
            </a:prstGeom>
            <a:noFill/>
          </p:spPr>
          <p:txBody>
            <a:bodyPr wrap="none" rtlCol="0">
              <a:spAutoFit/>
            </a:bodyPr>
            <a:lstStyle/>
            <a:p>
              <a:r>
                <a:rPr lang="en-US" dirty="0" smtClean="0">
                  <a:solidFill>
                    <a:srgbClr val="FF0000"/>
                  </a:solidFill>
                </a:rPr>
                <a:t>Node </a:t>
              </a:r>
            </a:p>
            <a:p>
              <a:r>
                <a:rPr lang="en-US" dirty="0" smtClean="0">
                  <a:solidFill>
                    <a:srgbClr val="FF0000"/>
                  </a:solidFill>
                </a:rPr>
                <a:t>Properties</a:t>
              </a:r>
              <a:endParaRPr lang="en-US" dirty="0">
                <a:solidFill>
                  <a:srgbClr val="FF0000"/>
                </a:solidFill>
              </a:endParaRPr>
            </a:p>
          </p:txBody>
        </p:sp>
      </p:grpSp>
    </p:spTree>
    <p:extLst>
      <p:ext uri="{BB962C8B-B14F-4D97-AF65-F5344CB8AC3E}">
        <p14:creationId xmlns:p14="http://schemas.microsoft.com/office/powerpoint/2010/main" val="111058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97376" y="85700"/>
            <a:ext cx="5852884"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Data Processing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32" name="TextBox 31"/>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Take Home Message(s)</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34" name="TextBox 33"/>
          <p:cNvSpPr txBox="1"/>
          <p:nvPr/>
        </p:nvSpPr>
        <p:spPr>
          <a:xfrm>
            <a:off x="1554345" y="1807491"/>
            <a:ext cx="9655962" cy="432426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dirty="0" smtClean="0">
                <a:solidFill>
                  <a:schemeClr val="accent1">
                    <a:lumMod val="75000"/>
                  </a:schemeClr>
                </a:solidFill>
              </a:rPr>
              <a:t>XML </a:t>
            </a:r>
            <a:r>
              <a:rPr lang="en-US" sz="2800" dirty="0">
                <a:solidFill>
                  <a:schemeClr val="accent1">
                    <a:lumMod val="75000"/>
                  </a:schemeClr>
                </a:solidFill>
              </a:rPr>
              <a:t>p</a:t>
            </a:r>
            <a:r>
              <a:rPr lang="en-US" sz="2800" dirty="0" smtClean="0">
                <a:solidFill>
                  <a:schemeClr val="accent1">
                    <a:lumMod val="75000"/>
                  </a:schemeClr>
                </a:solidFill>
              </a:rPr>
              <a:t>arsing </a:t>
            </a:r>
            <a:r>
              <a:rPr lang="en-US" sz="2800" dirty="0">
                <a:solidFill>
                  <a:schemeClr val="accent1">
                    <a:lumMod val="75000"/>
                  </a:schemeClr>
                </a:solidFill>
              </a:rPr>
              <a:t>i</a:t>
            </a:r>
            <a:r>
              <a:rPr lang="en-US" sz="2800" dirty="0" smtClean="0">
                <a:solidFill>
                  <a:schemeClr val="accent1">
                    <a:lumMod val="75000"/>
                  </a:schemeClr>
                </a:solidFill>
              </a:rPr>
              <a:t>s not that hard !!!</a:t>
            </a:r>
          </a:p>
          <a:p>
            <a:pPr marL="1258888" indent="-225425">
              <a:spcAft>
                <a:spcPts val="600"/>
              </a:spcAft>
              <a:buFont typeface="Arial" panose="020B0604020202020204" pitchFamily="34" charset="0"/>
              <a:buChar char="•"/>
            </a:pPr>
            <a:r>
              <a:rPr lang="en-US" dirty="0" smtClean="0">
                <a:solidFill>
                  <a:schemeClr val="accent1">
                    <a:lumMod val="75000"/>
                  </a:schemeClr>
                </a:solidFill>
              </a:rPr>
              <a:t>In many cases it is much easier that parsing text files </a:t>
            </a:r>
          </a:p>
          <a:p>
            <a:pPr marL="342900" indent="-342900">
              <a:spcBef>
                <a:spcPts val="1200"/>
              </a:spcBef>
              <a:spcAft>
                <a:spcPts val="600"/>
              </a:spcAft>
              <a:buFont typeface="Arial" panose="020B0604020202020204" pitchFamily="34" charset="0"/>
              <a:buChar char="•"/>
            </a:pPr>
            <a:r>
              <a:rPr lang="en-US" sz="2800" dirty="0" smtClean="0">
                <a:solidFill>
                  <a:schemeClr val="accent1">
                    <a:lumMod val="75000"/>
                  </a:schemeClr>
                </a:solidFill>
              </a:rPr>
              <a:t>Use example scripts as a starting point for your own</a:t>
            </a:r>
          </a:p>
          <a:p>
            <a:pPr marL="1258888" lvl="1" indent="-223838">
              <a:spcAft>
                <a:spcPts val="600"/>
              </a:spcAft>
              <a:buFont typeface="Arial" panose="020B0604020202020204" pitchFamily="34" charset="0"/>
              <a:buChar char="•"/>
            </a:pPr>
            <a:r>
              <a:rPr lang="en-US" dirty="0" smtClean="0">
                <a:solidFill>
                  <a:schemeClr val="accent1">
                    <a:lumMod val="75000"/>
                  </a:schemeClr>
                </a:solidFill>
              </a:rPr>
              <a:t>To read UniprotKB records</a:t>
            </a:r>
          </a:p>
          <a:p>
            <a:pPr marL="1258888" lvl="1" indent="-223838">
              <a:spcAft>
                <a:spcPts val="600"/>
              </a:spcAft>
              <a:buFont typeface="Arial" panose="020B0604020202020204" pitchFamily="34" charset="0"/>
              <a:buChar char="•"/>
            </a:pPr>
            <a:r>
              <a:rPr lang="en-US" dirty="0" smtClean="0">
                <a:solidFill>
                  <a:schemeClr val="accent1">
                    <a:lumMod val="75000"/>
                  </a:schemeClr>
                </a:solidFill>
              </a:rPr>
              <a:t>To read PSI-MI XML interaction files</a:t>
            </a:r>
          </a:p>
          <a:p>
            <a:pPr marL="1258888" lvl="1" indent="-223838">
              <a:spcAft>
                <a:spcPts val="600"/>
              </a:spcAft>
              <a:buFont typeface="Arial" panose="020B0604020202020204" pitchFamily="34" charset="0"/>
              <a:buChar char="•"/>
            </a:pPr>
            <a:r>
              <a:rPr lang="en-US" dirty="0" smtClean="0">
                <a:solidFill>
                  <a:schemeClr val="accent1">
                    <a:lumMod val="75000"/>
                  </a:schemeClr>
                </a:solidFill>
              </a:rPr>
              <a:t>To read any other XML (or HTML) files</a:t>
            </a:r>
            <a:endParaRPr lang="en-US" dirty="0">
              <a:solidFill>
                <a:schemeClr val="accent1">
                  <a:lumMod val="75000"/>
                </a:schemeClr>
              </a:solidFill>
            </a:endParaRPr>
          </a:p>
          <a:p>
            <a:pPr marL="403225" lvl="1" indent="-342900">
              <a:spcBef>
                <a:spcPts val="1200"/>
              </a:spcBef>
              <a:spcAft>
                <a:spcPts val="600"/>
              </a:spcAft>
              <a:buFont typeface="Arial" panose="020B0604020202020204" pitchFamily="34" charset="0"/>
              <a:buChar char="•"/>
            </a:pPr>
            <a:r>
              <a:rPr lang="en-US" sz="2800" dirty="0" smtClean="0">
                <a:solidFill>
                  <a:schemeClr val="accent1">
                    <a:lumMod val="75000"/>
                  </a:schemeClr>
                </a:solidFill>
              </a:rPr>
              <a:t>Be careful when dealing with</a:t>
            </a:r>
          </a:p>
          <a:p>
            <a:pPr marL="1258888" lvl="1" indent="-234950">
              <a:spcAft>
                <a:spcPts val="600"/>
              </a:spcAft>
              <a:buFont typeface="Arial" panose="020B0604020202020204" pitchFamily="34" charset="0"/>
              <a:buChar char="•"/>
            </a:pPr>
            <a:r>
              <a:rPr lang="en-US" dirty="0" smtClean="0">
                <a:solidFill>
                  <a:schemeClr val="accent1">
                    <a:lumMod val="75000"/>
                  </a:schemeClr>
                </a:solidFill>
              </a:rPr>
              <a:t>Potentially ambiguous and/or inconsistent protein </a:t>
            </a:r>
            <a:r>
              <a:rPr lang="en-US" dirty="0">
                <a:solidFill>
                  <a:schemeClr val="accent1">
                    <a:lumMod val="75000"/>
                  </a:schemeClr>
                </a:solidFill>
              </a:rPr>
              <a:t>i</a:t>
            </a:r>
            <a:r>
              <a:rPr lang="en-US" dirty="0" smtClean="0">
                <a:solidFill>
                  <a:schemeClr val="accent1">
                    <a:lumMod val="75000"/>
                  </a:schemeClr>
                </a:solidFill>
              </a:rPr>
              <a:t>dentifiers</a:t>
            </a:r>
          </a:p>
          <a:p>
            <a:pPr marL="1258888" lvl="1" indent="-234950">
              <a:spcAft>
                <a:spcPts val="600"/>
              </a:spcAft>
              <a:buFont typeface="Arial" panose="020B0604020202020204" pitchFamily="34" charset="0"/>
              <a:buChar char="•"/>
            </a:pPr>
            <a:r>
              <a:rPr lang="en-US" dirty="0" smtClean="0">
                <a:solidFill>
                  <a:schemeClr val="accent1">
                    <a:lumMod val="75000"/>
                  </a:schemeClr>
                </a:solidFill>
              </a:rPr>
              <a:t>Interaction types</a:t>
            </a:r>
          </a:p>
          <a:p>
            <a:pPr marL="1258888" lvl="1" indent="-234950">
              <a:spcAft>
                <a:spcPts val="600"/>
              </a:spcAft>
              <a:buFont typeface="Arial" panose="020B0604020202020204" pitchFamily="34" charset="0"/>
              <a:buChar char="•"/>
            </a:pPr>
            <a:r>
              <a:rPr lang="en-US" dirty="0" smtClean="0">
                <a:solidFill>
                  <a:schemeClr val="accent1">
                    <a:lumMod val="75000"/>
                  </a:schemeClr>
                </a:solidFill>
              </a:rPr>
              <a:t>Multi-protein interactions (spoke/matrix expansion, changing interaction types)</a:t>
            </a:r>
          </a:p>
        </p:txBody>
      </p:sp>
    </p:spTree>
    <p:extLst>
      <p:ext uri="{BB962C8B-B14F-4D97-AF65-F5344CB8AC3E}">
        <p14:creationId xmlns:p14="http://schemas.microsoft.com/office/powerpoint/2010/main" val="3461344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376" y="85700"/>
            <a:ext cx="5852884"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Data Processing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XML file parsing</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9" name="TextBox 8"/>
          <p:cNvSpPr txBox="1"/>
          <p:nvPr/>
        </p:nvSpPr>
        <p:spPr>
          <a:xfrm>
            <a:off x="568692" y="1106848"/>
            <a:ext cx="8776029" cy="4324261"/>
          </a:xfrm>
          <a:prstGeom prst="rect">
            <a:avLst/>
          </a:prstGeom>
          <a:noFill/>
        </p:spPr>
        <p:txBody>
          <a:bodyPr wrap="square" rtlCol="0">
            <a:spAutoFit/>
          </a:bodyPr>
          <a:lstStyle/>
          <a:p>
            <a:pPr>
              <a:spcAft>
                <a:spcPts val="600"/>
              </a:spcAft>
            </a:pPr>
            <a:r>
              <a:rPr lang="en-US" sz="2400" dirty="0" smtClean="0">
                <a:solidFill>
                  <a:schemeClr val="accent1">
                    <a:lumMod val="75000"/>
                  </a:schemeClr>
                </a:solidFill>
              </a:rPr>
              <a:t>Simple (and less simple but somewhat useful) project ideas</a:t>
            </a:r>
            <a:endParaRPr lang="en-US" dirty="0" smtClean="0">
              <a:solidFill>
                <a:schemeClr val="accent1">
                  <a:lumMod val="75000"/>
                </a:schemeClr>
              </a:solidFill>
            </a:endParaRPr>
          </a:p>
          <a:p>
            <a:pPr marL="692150" lvl="1" indent="-234950">
              <a:spcAft>
                <a:spcPts val="600"/>
              </a:spcAft>
              <a:buFont typeface="Arial" panose="020B0604020202020204" pitchFamily="34" charset="0"/>
              <a:buChar char="•"/>
            </a:pPr>
            <a:r>
              <a:rPr lang="en-US" dirty="0" smtClean="0">
                <a:solidFill>
                  <a:schemeClr val="accent1">
                    <a:lumMod val="75000"/>
                  </a:schemeClr>
                </a:solidFill>
              </a:rPr>
              <a:t>List UniprotKB (gene names, Entrez gene identifiers,  GO terms, </a:t>
            </a:r>
            <a:r>
              <a:rPr lang="en-US" dirty="0" err="1" smtClean="0">
                <a:solidFill>
                  <a:schemeClr val="accent1">
                    <a:lumMod val="75000"/>
                  </a:schemeClr>
                </a:solidFill>
              </a:rPr>
              <a:t>etc</a:t>
            </a:r>
            <a:r>
              <a:rPr lang="en-US" dirty="0" smtClean="0">
                <a:solidFill>
                  <a:schemeClr val="accent1">
                    <a:lumMod val="75000"/>
                  </a:schemeClr>
                </a:solidFill>
              </a:rPr>
              <a:t>) identifiers for each protein in a given MIF file</a:t>
            </a:r>
          </a:p>
          <a:p>
            <a:pPr marL="692150" lvl="1" indent="-234950">
              <a:spcAft>
                <a:spcPts val="600"/>
              </a:spcAft>
              <a:buFont typeface="Arial" panose="020B0604020202020204" pitchFamily="34" charset="0"/>
              <a:buChar char="•"/>
            </a:pPr>
            <a:r>
              <a:rPr lang="en-US" dirty="0" smtClean="0">
                <a:solidFill>
                  <a:schemeClr val="accent1">
                    <a:lumMod val="75000"/>
                  </a:schemeClr>
                </a:solidFill>
              </a:rPr>
              <a:t>Generate a FASTA file listing sequences all the bait proteins reported in a given MIF file</a:t>
            </a:r>
          </a:p>
          <a:p>
            <a:pPr marL="692150" lvl="1" indent="-234950">
              <a:spcAft>
                <a:spcPts val="600"/>
              </a:spcAft>
              <a:buFont typeface="Arial" panose="020B0604020202020204" pitchFamily="34" charset="0"/>
              <a:buChar char="•"/>
            </a:pPr>
            <a:r>
              <a:rPr lang="en-US" dirty="0" smtClean="0">
                <a:solidFill>
                  <a:schemeClr val="accent1">
                    <a:lumMod val="75000"/>
                  </a:schemeClr>
                </a:solidFill>
              </a:rPr>
              <a:t>Count interactions of a given protein (or a set of proteins) that are reported in a given MIF file</a:t>
            </a:r>
          </a:p>
          <a:p>
            <a:pPr marL="692150" lvl="1" indent="-234950">
              <a:spcAft>
                <a:spcPts val="600"/>
              </a:spcAft>
              <a:buFont typeface="Arial" panose="020B0604020202020204" pitchFamily="34" charset="0"/>
              <a:buChar char="•"/>
            </a:pPr>
            <a:r>
              <a:rPr lang="en-US" dirty="0" smtClean="0">
                <a:solidFill>
                  <a:schemeClr val="accent1">
                    <a:lumMod val="75000"/>
                  </a:schemeClr>
                </a:solidFill>
              </a:rPr>
              <a:t>Find all direct interactions of a given protein that are reported in a given MIF file</a:t>
            </a:r>
          </a:p>
          <a:p>
            <a:pPr marL="692150" lvl="1" indent="-234950">
              <a:spcAft>
                <a:spcPts val="600"/>
              </a:spcAft>
              <a:buFont typeface="Arial" panose="020B0604020202020204" pitchFamily="34" charset="0"/>
              <a:buChar char="•"/>
            </a:pPr>
            <a:r>
              <a:rPr lang="en-US" dirty="0" smtClean="0">
                <a:solidFill>
                  <a:schemeClr val="accent1">
                    <a:lumMod val="75000"/>
                  </a:schemeClr>
                </a:solidFill>
              </a:rPr>
              <a:t>List all proteins for each interaction reported in a given MIF file excluding proteins annotated  (experimental role) as ‘ancillary’  </a:t>
            </a:r>
          </a:p>
          <a:p>
            <a:pPr marL="692150" lvl="1" indent="-234950">
              <a:spcAft>
                <a:spcPts val="600"/>
              </a:spcAft>
              <a:buFont typeface="Arial" panose="020B0604020202020204" pitchFamily="34" charset="0"/>
              <a:buChar char="•"/>
            </a:pPr>
            <a:r>
              <a:rPr lang="en-US" dirty="0" smtClean="0">
                <a:solidFill>
                  <a:schemeClr val="accent1">
                    <a:lumMod val="75000"/>
                  </a:schemeClr>
                </a:solidFill>
              </a:rPr>
              <a:t>Retrieve GO annotation from XML-formatted UniprotKB record – e.g. </a:t>
            </a:r>
          </a:p>
          <a:p>
            <a:pPr marL="1371600" lvl="1">
              <a:spcAft>
                <a:spcPts val="600"/>
              </a:spcAft>
            </a:pPr>
            <a:r>
              <a:rPr lang="en-US" dirty="0" smtClean="0">
                <a:solidFill>
                  <a:schemeClr val="accent1">
                    <a:lumMod val="75000"/>
                  </a:schemeClr>
                </a:solidFill>
              </a:rPr>
              <a:t>https</a:t>
            </a:r>
            <a:r>
              <a:rPr lang="en-US" dirty="0">
                <a:solidFill>
                  <a:schemeClr val="accent1">
                    <a:lumMod val="75000"/>
                  </a:schemeClr>
                </a:solidFill>
              </a:rPr>
              <a:t>://</a:t>
            </a:r>
            <a:r>
              <a:rPr lang="en-US" dirty="0" smtClean="0">
                <a:solidFill>
                  <a:schemeClr val="accent1">
                    <a:lumMod val="75000"/>
                  </a:schemeClr>
                </a:solidFill>
              </a:rPr>
              <a:t>www.uniprot.org/uniprot/P60010.xml</a:t>
            </a:r>
          </a:p>
        </p:txBody>
      </p:sp>
    </p:spTree>
    <p:extLst>
      <p:ext uri="{BB962C8B-B14F-4D97-AF65-F5344CB8AC3E}">
        <p14:creationId xmlns:p14="http://schemas.microsoft.com/office/powerpoint/2010/main" val="376930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376" y="85700"/>
            <a:ext cx="5852884"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Data Processing</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287609" y="653380"/>
            <a:ext cx="8481253" cy="400110"/>
          </a:xfrm>
          <a:prstGeom prst="rect">
            <a:avLst/>
          </a:prstGeom>
          <a:noFill/>
        </p:spPr>
        <p:txBody>
          <a:bodyPr wrap="square" rtlCol="0">
            <a:spAutoFit/>
          </a:bodyPr>
          <a:lstStyle/>
          <a:p>
            <a:pPr marL="117475"/>
            <a:r>
              <a:rPr lang="en-US" sz="2000" i="1" dirty="0" smtClean="0">
                <a:solidFill>
                  <a:schemeClr val="accent1">
                    <a:lumMod val="75000"/>
                  </a:schemeClr>
                </a:solidFill>
                <a:latin typeface="Arial" panose="020B0604020202020204" pitchFamily="34" charset="0"/>
                <a:cs typeface="Arial" panose="020B0604020202020204" pitchFamily="34" charset="0"/>
              </a:rPr>
              <a:t>References</a:t>
            </a:r>
            <a:endParaRPr lang="en-US" sz="2000" dirty="0" smtClean="0">
              <a:solidFill>
                <a:schemeClr val="accent1">
                  <a:lumMod val="75000"/>
                </a:schemeClr>
              </a:solidFill>
              <a:latin typeface="Arial" panose="020B0604020202020204" pitchFamily="34" charset="0"/>
              <a:cs typeface="Arial" panose="020B0604020202020204" pitchFamily="34" charset="0"/>
            </a:endParaRPr>
          </a:p>
        </p:txBody>
      </p:sp>
      <p:sp>
        <p:nvSpPr>
          <p:cNvPr id="5" name="TextBox 4"/>
          <p:cNvSpPr txBox="1"/>
          <p:nvPr/>
        </p:nvSpPr>
        <p:spPr>
          <a:xfrm>
            <a:off x="568692" y="1106848"/>
            <a:ext cx="10515619" cy="5032147"/>
          </a:xfrm>
          <a:prstGeom prst="rect">
            <a:avLst/>
          </a:prstGeom>
          <a:noFill/>
        </p:spPr>
        <p:txBody>
          <a:bodyPr wrap="square" rtlCol="0">
            <a:spAutoFit/>
          </a:bodyPr>
          <a:lstStyle/>
          <a:p>
            <a:pPr>
              <a:spcAft>
                <a:spcPts val="600"/>
              </a:spcAft>
            </a:pPr>
            <a:r>
              <a:rPr lang="en-US" sz="2400" dirty="0" smtClean="0">
                <a:solidFill>
                  <a:schemeClr val="accent1">
                    <a:lumMod val="75000"/>
                  </a:schemeClr>
                </a:solidFill>
              </a:rPr>
              <a:t>XML Parsing</a:t>
            </a:r>
            <a:endParaRPr lang="en-US" sz="2000" dirty="0" smtClean="0">
              <a:solidFill>
                <a:schemeClr val="accent1">
                  <a:lumMod val="75000"/>
                </a:schemeClr>
              </a:solidFill>
            </a:endParaRPr>
          </a:p>
          <a:p>
            <a:pPr marL="692150" lvl="1" indent="-234950">
              <a:spcAft>
                <a:spcPts val="600"/>
              </a:spcAft>
              <a:buFont typeface="Arial" panose="020B0604020202020204" pitchFamily="34" charset="0"/>
              <a:buChar char="•"/>
            </a:pPr>
            <a:r>
              <a:rPr lang="en-US" sz="2000" dirty="0" err="1">
                <a:solidFill>
                  <a:schemeClr val="accent1">
                    <a:lumMod val="75000"/>
                  </a:schemeClr>
                </a:solidFill>
              </a:rPr>
              <a:t>l</a:t>
            </a:r>
            <a:r>
              <a:rPr lang="en-US" sz="2000" dirty="0" err="1" smtClean="0">
                <a:solidFill>
                  <a:schemeClr val="accent1">
                    <a:lumMod val="75000"/>
                  </a:schemeClr>
                </a:solidFill>
              </a:rPr>
              <a:t>xml</a:t>
            </a:r>
            <a:r>
              <a:rPr lang="en-US" sz="2000" dirty="0" smtClean="0">
                <a:solidFill>
                  <a:schemeClr val="accent1">
                    <a:lumMod val="75000"/>
                  </a:schemeClr>
                </a:solidFill>
              </a:rPr>
              <a:t> library</a:t>
            </a:r>
            <a:r>
              <a:rPr lang="en-US" sz="2000" dirty="0">
                <a:solidFill>
                  <a:schemeClr val="accent1">
                    <a:lumMod val="75000"/>
                  </a:schemeClr>
                </a:solidFill>
              </a:rPr>
              <a:t>: https://lxml.de</a:t>
            </a:r>
            <a:endParaRPr lang="en-US" sz="2000" dirty="0" smtClean="0">
              <a:solidFill>
                <a:schemeClr val="accent1">
                  <a:lumMod val="75000"/>
                </a:schemeClr>
              </a:solidFill>
            </a:endParaRPr>
          </a:p>
          <a:p>
            <a:pPr marL="692150" lvl="1" indent="-234950">
              <a:spcAft>
                <a:spcPts val="600"/>
              </a:spcAft>
              <a:buFont typeface="Arial" panose="020B0604020202020204" pitchFamily="34" charset="0"/>
              <a:buChar char="•"/>
            </a:pPr>
            <a:r>
              <a:rPr lang="en-US" sz="2000" dirty="0" smtClean="0">
                <a:solidFill>
                  <a:schemeClr val="accent1">
                    <a:lumMod val="75000"/>
                  </a:schemeClr>
                </a:solidFill>
              </a:rPr>
              <a:t>XPath</a:t>
            </a:r>
            <a:r>
              <a:rPr lang="en-US" sz="2000" dirty="0">
                <a:solidFill>
                  <a:schemeClr val="accent1">
                    <a:lumMod val="75000"/>
                  </a:schemeClr>
                </a:solidFill>
              </a:rPr>
              <a:t>: https://</a:t>
            </a:r>
            <a:r>
              <a:rPr lang="en-US" sz="2000" dirty="0" smtClean="0">
                <a:solidFill>
                  <a:schemeClr val="accent1">
                    <a:lumMod val="75000"/>
                  </a:schemeClr>
                </a:solidFill>
              </a:rPr>
              <a:t>en.wikipedia.org/wiki/XPath (and references therein) </a:t>
            </a:r>
          </a:p>
          <a:p>
            <a:pPr marL="0" lvl="1">
              <a:spcAft>
                <a:spcPts val="600"/>
              </a:spcAft>
            </a:pPr>
            <a:r>
              <a:rPr lang="en-US" sz="2400" dirty="0" smtClean="0">
                <a:solidFill>
                  <a:schemeClr val="accent1">
                    <a:lumMod val="75000"/>
                  </a:schemeClr>
                </a:solidFill>
              </a:rPr>
              <a:t>MIF (</a:t>
            </a:r>
            <a:r>
              <a:rPr lang="en-US" sz="2400" dirty="0" err="1" smtClean="0">
                <a:solidFill>
                  <a:schemeClr val="accent1">
                    <a:lumMod val="75000"/>
                  </a:schemeClr>
                </a:solidFill>
              </a:rPr>
              <a:t>miXML</a:t>
            </a:r>
            <a:r>
              <a:rPr lang="en-US" sz="2400" dirty="0" smtClean="0">
                <a:solidFill>
                  <a:schemeClr val="accent1">
                    <a:lumMod val="75000"/>
                  </a:schemeClr>
                </a:solidFill>
              </a:rPr>
              <a:t>) format specification</a:t>
            </a:r>
            <a:endParaRPr lang="en-US" sz="2000" dirty="0" smtClean="0">
              <a:solidFill>
                <a:schemeClr val="accent1">
                  <a:lumMod val="75000"/>
                </a:schemeClr>
              </a:solidFill>
            </a:endParaRPr>
          </a:p>
          <a:p>
            <a:pPr marL="692150" lvl="1" indent="-234950">
              <a:spcAft>
                <a:spcPts val="600"/>
              </a:spcAft>
              <a:buFont typeface="Arial" panose="020B0604020202020204" pitchFamily="34" charset="0"/>
              <a:buChar char="•"/>
            </a:pPr>
            <a:r>
              <a:rPr lang="en-US" sz="2000" dirty="0" smtClean="0">
                <a:solidFill>
                  <a:schemeClr val="accent1">
                    <a:lumMod val="75000"/>
                  </a:schemeClr>
                </a:solidFill>
              </a:rPr>
              <a:t>XSD: https</a:t>
            </a:r>
            <a:r>
              <a:rPr lang="en-US" sz="2000" dirty="0">
                <a:solidFill>
                  <a:schemeClr val="accent1">
                    <a:lumMod val="75000"/>
                  </a:schemeClr>
                </a:solidFill>
              </a:rPr>
              <a:t>://github.com/HUPO-PSI/miXML </a:t>
            </a:r>
            <a:r>
              <a:rPr lang="en-US" sz="2000" dirty="0" smtClean="0">
                <a:solidFill>
                  <a:schemeClr val="accent1">
                    <a:lumMod val="75000"/>
                  </a:schemeClr>
                </a:solidFill>
              </a:rPr>
              <a:t> (2.5/</a:t>
            </a:r>
            <a:r>
              <a:rPr lang="en-US" sz="2000" dirty="0" err="1" smtClean="0">
                <a:solidFill>
                  <a:schemeClr val="accent1">
                    <a:lumMod val="75000"/>
                  </a:schemeClr>
                </a:solidFill>
              </a:rPr>
              <a:t>src</a:t>
            </a:r>
            <a:r>
              <a:rPr lang="en-US" sz="2000" dirty="0" smtClean="0">
                <a:solidFill>
                  <a:schemeClr val="accent1">
                    <a:lumMod val="75000"/>
                  </a:schemeClr>
                </a:solidFill>
              </a:rPr>
              <a:t>, 3.0/</a:t>
            </a:r>
            <a:r>
              <a:rPr lang="en-US" sz="2000" dirty="0" err="1" smtClean="0">
                <a:solidFill>
                  <a:schemeClr val="accent1">
                    <a:lumMod val="75000"/>
                  </a:schemeClr>
                </a:solidFill>
              </a:rPr>
              <a:t>src</a:t>
            </a:r>
            <a:r>
              <a:rPr lang="en-US" sz="2000" dirty="0" smtClean="0">
                <a:solidFill>
                  <a:schemeClr val="accent1">
                    <a:lumMod val="75000"/>
                  </a:schemeClr>
                </a:solidFill>
              </a:rPr>
              <a:t> directories)</a:t>
            </a:r>
          </a:p>
          <a:p>
            <a:pPr marL="692150" lvl="1" indent="-234950">
              <a:spcAft>
                <a:spcPts val="600"/>
              </a:spcAft>
              <a:buFont typeface="Arial" panose="020B0604020202020204" pitchFamily="34" charset="0"/>
              <a:buChar char="•"/>
            </a:pPr>
            <a:r>
              <a:rPr lang="en-US" sz="2000" dirty="0">
                <a:solidFill>
                  <a:schemeClr val="accent1">
                    <a:lumMod val="75000"/>
                  </a:schemeClr>
                </a:solidFill>
              </a:rPr>
              <a:t>Publications</a:t>
            </a:r>
            <a:r>
              <a:rPr lang="en-US" dirty="0">
                <a:solidFill>
                  <a:schemeClr val="accent1">
                    <a:lumMod val="75000"/>
                  </a:schemeClr>
                </a:solidFill>
              </a:rPr>
              <a:t> </a:t>
            </a:r>
          </a:p>
          <a:p>
            <a:pPr marL="1200150" lvl="1" indent="-285750">
              <a:buFont typeface="Courier New" panose="02070309020205020404" pitchFamily="49" charset="0"/>
              <a:buChar char="o"/>
            </a:pPr>
            <a:r>
              <a:rPr lang="en-US" sz="1600" dirty="0" err="1">
                <a:solidFill>
                  <a:schemeClr val="accent1">
                    <a:lumMod val="75000"/>
                  </a:schemeClr>
                </a:solidFill>
              </a:rPr>
              <a:t>Hermjakob</a:t>
            </a:r>
            <a:r>
              <a:rPr lang="en-US" sz="1600" dirty="0">
                <a:solidFill>
                  <a:schemeClr val="accent1">
                    <a:lumMod val="75000"/>
                  </a:schemeClr>
                </a:solidFill>
              </a:rPr>
              <a:t> </a:t>
            </a:r>
            <a:r>
              <a:rPr lang="en-US" sz="1600" dirty="0" smtClean="0">
                <a:solidFill>
                  <a:schemeClr val="accent1">
                    <a:lumMod val="75000"/>
                  </a:schemeClr>
                </a:solidFill>
              </a:rPr>
              <a:t>H </a:t>
            </a:r>
            <a:r>
              <a:rPr lang="en-US" sz="1600" i="1" dirty="0" smtClean="0">
                <a:solidFill>
                  <a:schemeClr val="accent1">
                    <a:lumMod val="75000"/>
                  </a:schemeClr>
                </a:solidFill>
              </a:rPr>
              <a:t>et al</a:t>
            </a:r>
            <a:r>
              <a:rPr lang="en-US" sz="1600" dirty="0" smtClean="0">
                <a:solidFill>
                  <a:schemeClr val="accent1">
                    <a:lumMod val="75000"/>
                  </a:schemeClr>
                </a:solidFill>
              </a:rPr>
              <a:t>. </a:t>
            </a:r>
            <a:r>
              <a:rPr lang="en-US" sz="1600" dirty="0">
                <a:solidFill>
                  <a:schemeClr val="accent1">
                    <a:lumMod val="75000"/>
                  </a:schemeClr>
                </a:solidFill>
              </a:rPr>
              <a:t>The HUPO PSI's molecular interaction format--a community standard for the representation of protein interaction data</a:t>
            </a:r>
            <a:r>
              <a:rPr lang="en-US" sz="1600" dirty="0" smtClean="0">
                <a:solidFill>
                  <a:schemeClr val="accent1">
                    <a:lumMod val="75000"/>
                  </a:schemeClr>
                </a:solidFill>
              </a:rPr>
              <a:t>. </a:t>
            </a:r>
          </a:p>
          <a:p>
            <a:pPr marL="1204913" lvl="1">
              <a:spcBef>
                <a:spcPts val="600"/>
              </a:spcBef>
              <a:spcAft>
                <a:spcPts val="600"/>
              </a:spcAft>
            </a:pPr>
            <a:r>
              <a:rPr lang="en-US" sz="1600" dirty="0" smtClean="0">
                <a:solidFill>
                  <a:schemeClr val="accent1">
                    <a:lumMod val="75000"/>
                  </a:schemeClr>
                </a:solidFill>
              </a:rPr>
              <a:t>Nat </a:t>
            </a:r>
            <a:r>
              <a:rPr lang="en-US" sz="1600" dirty="0" err="1">
                <a:solidFill>
                  <a:schemeClr val="accent1">
                    <a:lumMod val="75000"/>
                  </a:schemeClr>
                </a:solidFill>
              </a:rPr>
              <a:t>Biotechnol</a:t>
            </a:r>
            <a:r>
              <a:rPr lang="en-US" sz="1600" dirty="0">
                <a:solidFill>
                  <a:schemeClr val="accent1">
                    <a:lumMod val="75000"/>
                  </a:schemeClr>
                </a:solidFill>
              </a:rPr>
              <a:t>. </a:t>
            </a:r>
            <a:r>
              <a:rPr lang="en-US" sz="1600" dirty="0" smtClean="0">
                <a:solidFill>
                  <a:schemeClr val="accent1">
                    <a:lumMod val="75000"/>
                  </a:schemeClr>
                </a:solidFill>
              </a:rPr>
              <a:t>22:177-83 (2004). PMID: 14755292</a:t>
            </a:r>
          </a:p>
          <a:p>
            <a:pPr marL="1200150" lvl="1" indent="-285750">
              <a:spcBef>
                <a:spcPts val="600"/>
              </a:spcBef>
              <a:buFont typeface="Courier New" panose="02070309020205020404" pitchFamily="49" charset="0"/>
              <a:buChar char="o"/>
            </a:pPr>
            <a:r>
              <a:rPr lang="en-US" sz="1600" dirty="0" err="1">
                <a:solidFill>
                  <a:schemeClr val="accent1">
                    <a:lumMod val="75000"/>
                  </a:schemeClr>
                </a:solidFill>
              </a:rPr>
              <a:t>Kerrien</a:t>
            </a:r>
            <a:r>
              <a:rPr lang="en-US" sz="1600" dirty="0">
                <a:solidFill>
                  <a:schemeClr val="accent1">
                    <a:lumMod val="75000"/>
                  </a:schemeClr>
                </a:solidFill>
              </a:rPr>
              <a:t> S </a:t>
            </a:r>
            <a:r>
              <a:rPr lang="en-US" sz="1600" dirty="0" smtClean="0">
                <a:solidFill>
                  <a:schemeClr val="accent1">
                    <a:lumMod val="75000"/>
                  </a:schemeClr>
                </a:solidFill>
              </a:rPr>
              <a:t>et al. Broadening </a:t>
            </a:r>
            <a:r>
              <a:rPr lang="en-US" sz="1600" dirty="0">
                <a:solidFill>
                  <a:schemeClr val="accent1">
                    <a:lumMod val="75000"/>
                  </a:schemeClr>
                </a:solidFill>
              </a:rPr>
              <a:t>the horizon--level 2.5 of the HUPO-PSI format for molecular </a:t>
            </a:r>
            <a:r>
              <a:rPr lang="en-US" sz="1600" dirty="0" smtClean="0">
                <a:solidFill>
                  <a:schemeClr val="accent1">
                    <a:lumMod val="75000"/>
                  </a:schemeClr>
                </a:solidFill>
              </a:rPr>
              <a:t>interactions.</a:t>
            </a:r>
          </a:p>
          <a:p>
            <a:pPr marL="1204913" lvl="1">
              <a:spcBef>
                <a:spcPts val="600"/>
              </a:spcBef>
              <a:spcAft>
                <a:spcPts val="600"/>
              </a:spcAft>
            </a:pPr>
            <a:r>
              <a:rPr lang="en-US" sz="1600" dirty="0" smtClean="0">
                <a:solidFill>
                  <a:schemeClr val="accent1">
                    <a:lumMod val="75000"/>
                  </a:schemeClr>
                </a:solidFill>
              </a:rPr>
              <a:t>BMC </a:t>
            </a:r>
            <a:r>
              <a:rPr lang="en-US" sz="1600" dirty="0">
                <a:solidFill>
                  <a:schemeClr val="accent1">
                    <a:lumMod val="75000"/>
                  </a:schemeClr>
                </a:solidFill>
              </a:rPr>
              <a:t>Biol. </a:t>
            </a:r>
            <a:r>
              <a:rPr lang="en-US" sz="1600" dirty="0" smtClean="0">
                <a:solidFill>
                  <a:schemeClr val="accent1">
                    <a:lumMod val="75000"/>
                  </a:schemeClr>
                </a:solidFill>
              </a:rPr>
              <a:t>5:44 (2007). </a:t>
            </a:r>
            <a:r>
              <a:rPr lang="en-US" sz="1600" dirty="0">
                <a:solidFill>
                  <a:schemeClr val="accent1">
                    <a:lumMod val="75000"/>
                  </a:schemeClr>
                </a:solidFill>
              </a:rPr>
              <a:t>PMID: </a:t>
            </a:r>
            <a:r>
              <a:rPr lang="en-US" sz="1600" dirty="0" smtClean="0">
                <a:solidFill>
                  <a:schemeClr val="accent1">
                    <a:lumMod val="75000"/>
                  </a:schemeClr>
                </a:solidFill>
              </a:rPr>
              <a:t>17925023</a:t>
            </a:r>
            <a:endParaRPr lang="en-US" sz="1600" dirty="0">
              <a:solidFill>
                <a:schemeClr val="accent1">
                  <a:lumMod val="75000"/>
                </a:schemeClr>
              </a:solidFill>
            </a:endParaRPr>
          </a:p>
          <a:p>
            <a:pPr marL="1200150" lvl="1" indent="-285750">
              <a:spcBef>
                <a:spcPts val="600"/>
              </a:spcBef>
              <a:buFont typeface="Courier New" panose="02070309020205020404" pitchFamily="49" charset="0"/>
              <a:buChar char="o"/>
            </a:pPr>
            <a:r>
              <a:rPr lang="en-US" sz="1600" dirty="0" err="1">
                <a:solidFill>
                  <a:schemeClr val="accent1">
                    <a:lumMod val="75000"/>
                  </a:schemeClr>
                </a:solidFill>
              </a:rPr>
              <a:t>Sivade</a:t>
            </a:r>
            <a:r>
              <a:rPr lang="en-US" sz="1600" dirty="0">
                <a:solidFill>
                  <a:schemeClr val="accent1">
                    <a:lumMod val="75000"/>
                  </a:schemeClr>
                </a:solidFill>
              </a:rPr>
              <a:t> </a:t>
            </a:r>
            <a:r>
              <a:rPr lang="en-US" sz="1600" dirty="0" err="1">
                <a:solidFill>
                  <a:schemeClr val="accent1">
                    <a:lumMod val="75000"/>
                  </a:schemeClr>
                </a:solidFill>
              </a:rPr>
              <a:t>Dumousseau</a:t>
            </a:r>
            <a:r>
              <a:rPr lang="en-US" sz="1600" dirty="0">
                <a:solidFill>
                  <a:schemeClr val="accent1">
                    <a:lumMod val="75000"/>
                  </a:schemeClr>
                </a:solidFill>
              </a:rPr>
              <a:t> M </a:t>
            </a:r>
            <a:r>
              <a:rPr lang="en-US" sz="1600" i="1" dirty="0" smtClean="0">
                <a:solidFill>
                  <a:schemeClr val="accent1">
                    <a:lumMod val="75000"/>
                  </a:schemeClr>
                </a:solidFill>
              </a:rPr>
              <a:t>et al</a:t>
            </a:r>
            <a:r>
              <a:rPr lang="en-US" sz="1600" dirty="0" smtClean="0">
                <a:solidFill>
                  <a:schemeClr val="accent1">
                    <a:lumMod val="75000"/>
                  </a:schemeClr>
                </a:solidFill>
              </a:rPr>
              <a:t>. Encompassing </a:t>
            </a:r>
            <a:r>
              <a:rPr lang="en-US" sz="1600" dirty="0">
                <a:solidFill>
                  <a:schemeClr val="accent1">
                    <a:lumMod val="75000"/>
                  </a:schemeClr>
                </a:solidFill>
              </a:rPr>
              <a:t>new use cases - level 3.0 of the HUPO-PSI format for molecular interactions.</a:t>
            </a:r>
          </a:p>
          <a:p>
            <a:pPr marL="1204913" lvl="1">
              <a:spcBef>
                <a:spcPts val="600"/>
              </a:spcBef>
              <a:spcAft>
                <a:spcPts val="600"/>
              </a:spcAft>
            </a:pPr>
            <a:r>
              <a:rPr lang="en-US" sz="1600" dirty="0" smtClean="0">
                <a:solidFill>
                  <a:schemeClr val="accent1">
                    <a:lumMod val="75000"/>
                  </a:schemeClr>
                </a:solidFill>
              </a:rPr>
              <a:t>BMC </a:t>
            </a:r>
            <a:r>
              <a:rPr lang="en-US" sz="1600" dirty="0">
                <a:solidFill>
                  <a:schemeClr val="accent1">
                    <a:lumMod val="75000"/>
                  </a:schemeClr>
                </a:solidFill>
              </a:rPr>
              <a:t>Bioinformatics. </a:t>
            </a:r>
            <a:r>
              <a:rPr lang="en-US" sz="1600" dirty="0" smtClean="0">
                <a:solidFill>
                  <a:schemeClr val="accent1">
                    <a:lumMod val="75000"/>
                  </a:schemeClr>
                </a:solidFill>
              </a:rPr>
              <a:t>19:134</a:t>
            </a:r>
            <a:r>
              <a:rPr lang="en-US" sz="1600" dirty="0">
                <a:solidFill>
                  <a:schemeClr val="accent1">
                    <a:lumMod val="75000"/>
                  </a:schemeClr>
                </a:solidFill>
              </a:rPr>
              <a:t>. </a:t>
            </a:r>
            <a:r>
              <a:rPr lang="en-US" sz="1600" dirty="0" err="1">
                <a:solidFill>
                  <a:schemeClr val="accent1">
                    <a:lumMod val="75000"/>
                  </a:schemeClr>
                </a:solidFill>
              </a:rPr>
              <a:t>doi</a:t>
            </a:r>
            <a:r>
              <a:rPr lang="en-US" sz="1600" dirty="0">
                <a:solidFill>
                  <a:schemeClr val="accent1">
                    <a:lumMod val="75000"/>
                  </a:schemeClr>
                </a:solidFill>
              </a:rPr>
              <a:t>: </a:t>
            </a:r>
            <a:r>
              <a:rPr lang="en-US" sz="1600" dirty="0" smtClean="0">
                <a:solidFill>
                  <a:schemeClr val="accent1">
                    <a:lumMod val="75000"/>
                  </a:schemeClr>
                </a:solidFill>
              </a:rPr>
              <a:t>10.1186/s12859-018-2118-1 (2018). PMID</a:t>
            </a:r>
            <a:r>
              <a:rPr lang="en-US" sz="1600" dirty="0">
                <a:solidFill>
                  <a:schemeClr val="accent1">
                    <a:lumMod val="75000"/>
                  </a:schemeClr>
                </a:solidFill>
              </a:rPr>
              <a:t>:  </a:t>
            </a:r>
            <a:r>
              <a:rPr lang="en-US" sz="1600" dirty="0" smtClean="0">
                <a:solidFill>
                  <a:schemeClr val="accent1">
                    <a:lumMod val="75000"/>
                  </a:schemeClr>
                </a:solidFill>
              </a:rPr>
              <a:t>29642841</a:t>
            </a:r>
            <a:endParaRPr lang="en-US" sz="1600" dirty="0">
              <a:solidFill>
                <a:schemeClr val="accent1">
                  <a:lumMod val="75000"/>
                </a:schemeClr>
              </a:solidFill>
            </a:endParaRPr>
          </a:p>
        </p:txBody>
      </p:sp>
    </p:spTree>
    <p:extLst>
      <p:ext uri="{BB962C8B-B14F-4D97-AF65-F5344CB8AC3E}">
        <p14:creationId xmlns:p14="http://schemas.microsoft.com/office/powerpoint/2010/main" val="1553933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376" y="85700"/>
            <a:ext cx="577594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Record Formats</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287609" y="653380"/>
            <a:ext cx="5597739" cy="523220"/>
          </a:xfrm>
          <a:prstGeom prst="rect">
            <a:avLst/>
          </a:prstGeom>
          <a:noFill/>
        </p:spPr>
        <p:txBody>
          <a:bodyPr wrap="square" rtlCol="0">
            <a:spAutoFit/>
          </a:bodyPr>
          <a:lstStyle/>
          <a:p>
            <a:pPr marL="117475"/>
            <a:r>
              <a:rPr lang="en-US" sz="2800" dirty="0">
                <a:solidFill>
                  <a:schemeClr val="accent1">
                    <a:lumMod val="75000"/>
                  </a:schemeClr>
                </a:solidFill>
                <a:latin typeface="Arial" panose="020B0604020202020204" pitchFamily="34" charset="0"/>
                <a:cs typeface="Arial" panose="020B0604020202020204" pitchFamily="34" charset="0"/>
              </a:rPr>
              <a:t>PSI-MI XML (MIF) </a:t>
            </a:r>
            <a:r>
              <a:rPr lang="en-US" sz="2800" dirty="0" smtClean="0">
                <a:solidFill>
                  <a:schemeClr val="accent1">
                    <a:lumMod val="75000"/>
                  </a:schemeClr>
                </a:solidFill>
                <a:latin typeface="Arial" panose="020B0604020202020204" pitchFamily="34" charset="0"/>
                <a:cs typeface="Arial" panose="020B0604020202020204" pitchFamily="34" charset="0"/>
              </a:rPr>
              <a:t>format</a:t>
            </a:r>
          </a:p>
        </p:txBody>
      </p:sp>
      <p:grpSp>
        <p:nvGrpSpPr>
          <p:cNvPr id="49" name="Group 48"/>
          <p:cNvGrpSpPr/>
          <p:nvPr/>
        </p:nvGrpSpPr>
        <p:grpSpPr>
          <a:xfrm>
            <a:off x="924360" y="1109207"/>
            <a:ext cx="6115050" cy="5470052"/>
            <a:chOff x="5730040" y="683903"/>
            <a:chExt cx="6115050" cy="5470052"/>
          </a:xfrm>
        </p:grpSpPr>
        <p:sp>
          <p:nvSpPr>
            <p:cNvPr id="4" name="Rectangle 3"/>
            <p:cNvSpPr/>
            <p:nvPr/>
          </p:nvSpPr>
          <p:spPr>
            <a:xfrm>
              <a:off x="5730040" y="866848"/>
              <a:ext cx="6115050" cy="52871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58640" y="1160522"/>
              <a:ext cx="5619750" cy="801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49776" y="967909"/>
              <a:ext cx="2099614" cy="338554"/>
            </a:xfrm>
            <a:prstGeom prst="rect">
              <a:avLst/>
            </a:prstGeom>
            <a:solidFill>
              <a:schemeClr val="bg1"/>
            </a:solidFill>
          </p:spPr>
          <p:txBody>
            <a:bodyPr wrap="none" rtlCol="0">
              <a:spAutoFit/>
            </a:bodyPr>
            <a:lstStyle/>
            <a:p>
              <a:r>
                <a:rPr lang="en-US" sz="1600" dirty="0" smtClean="0"/>
                <a:t>Interaction Experiment</a:t>
              </a:r>
              <a:endParaRPr lang="en-US" sz="1600" dirty="0"/>
            </a:p>
          </p:txBody>
        </p:sp>
        <p:sp>
          <p:nvSpPr>
            <p:cNvPr id="8" name="Rectangle 7"/>
            <p:cNvSpPr/>
            <p:nvPr/>
          </p:nvSpPr>
          <p:spPr>
            <a:xfrm>
              <a:off x="5958640" y="2176929"/>
              <a:ext cx="5619750" cy="38031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68240" y="2855258"/>
              <a:ext cx="4781550" cy="294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125736" y="1992263"/>
              <a:ext cx="1410322" cy="338554"/>
            </a:xfrm>
            <a:prstGeom prst="rect">
              <a:avLst/>
            </a:prstGeom>
            <a:solidFill>
              <a:schemeClr val="bg1"/>
            </a:solidFill>
          </p:spPr>
          <p:txBody>
            <a:bodyPr wrap="none" rtlCol="0">
              <a:spAutoFit/>
            </a:bodyPr>
            <a:lstStyle/>
            <a:p>
              <a:r>
                <a:rPr lang="en-US" sz="1600" dirty="0" smtClean="0"/>
                <a:t>Participant List</a:t>
              </a:r>
              <a:endParaRPr lang="en-US" sz="1600" dirty="0"/>
            </a:p>
          </p:txBody>
        </p:sp>
        <p:sp>
          <p:nvSpPr>
            <p:cNvPr id="11" name="Rectangle 10"/>
            <p:cNvSpPr/>
            <p:nvPr/>
          </p:nvSpPr>
          <p:spPr>
            <a:xfrm>
              <a:off x="6415840" y="2702858"/>
              <a:ext cx="4781550" cy="294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63440" y="2550458"/>
              <a:ext cx="4781550" cy="294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11040" y="2380129"/>
              <a:ext cx="4781550" cy="29649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92626" y="2325573"/>
              <a:ext cx="301686" cy="369332"/>
            </a:xfrm>
            <a:prstGeom prst="rect">
              <a:avLst/>
            </a:prstGeom>
            <a:noFill/>
          </p:spPr>
          <p:txBody>
            <a:bodyPr wrap="none" rtlCol="0">
              <a:spAutoFit/>
            </a:bodyPr>
            <a:lstStyle/>
            <a:p>
              <a:r>
                <a:rPr lang="en-US" dirty="0" smtClean="0"/>
                <a:t>2</a:t>
              </a:r>
              <a:endParaRPr lang="en-US" dirty="0"/>
            </a:p>
          </p:txBody>
        </p:sp>
        <p:sp>
          <p:nvSpPr>
            <p:cNvPr id="15" name="TextBox 14"/>
            <p:cNvSpPr txBox="1"/>
            <p:nvPr/>
          </p:nvSpPr>
          <p:spPr>
            <a:xfrm>
              <a:off x="10848195" y="2209153"/>
              <a:ext cx="288862" cy="338554"/>
            </a:xfrm>
            <a:prstGeom prst="rect">
              <a:avLst/>
            </a:prstGeom>
            <a:noFill/>
          </p:spPr>
          <p:txBody>
            <a:bodyPr wrap="none" rtlCol="0">
              <a:spAutoFit/>
            </a:bodyPr>
            <a:lstStyle/>
            <a:p>
              <a:r>
                <a:rPr lang="en-US" sz="1600" dirty="0" smtClean="0"/>
                <a:t>1</a:t>
              </a:r>
              <a:endParaRPr lang="en-US" sz="1600" dirty="0"/>
            </a:p>
          </p:txBody>
        </p:sp>
        <p:sp>
          <p:nvSpPr>
            <p:cNvPr id="16" name="TextBox 15"/>
            <p:cNvSpPr txBox="1"/>
            <p:nvPr/>
          </p:nvSpPr>
          <p:spPr>
            <a:xfrm>
              <a:off x="11294312" y="2660630"/>
              <a:ext cx="317716" cy="338554"/>
            </a:xfrm>
            <a:prstGeom prst="rect">
              <a:avLst/>
            </a:prstGeom>
            <a:noFill/>
          </p:spPr>
          <p:txBody>
            <a:bodyPr wrap="none" rtlCol="0">
              <a:spAutoFit/>
            </a:bodyPr>
            <a:lstStyle/>
            <a:p>
              <a:r>
                <a:rPr lang="en-US" sz="1600" dirty="0" smtClean="0"/>
                <a:t>N</a:t>
              </a:r>
              <a:endParaRPr lang="en-US" sz="1600" dirty="0"/>
            </a:p>
          </p:txBody>
        </p:sp>
        <p:sp>
          <p:nvSpPr>
            <p:cNvPr id="17" name="Rectangle 16"/>
            <p:cNvSpPr/>
            <p:nvPr/>
          </p:nvSpPr>
          <p:spPr>
            <a:xfrm>
              <a:off x="6163922" y="2450832"/>
              <a:ext cx="4676322" cy="989232"/>
            </a:xfrm>
            <a:prstGeom prst="rect">
              <a:avLst/>
            </a:prstGeom>
            <a:solidFill>
              <a:srgbClr val="FFC000">
                <a:alpha val="35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TextBox 17"/>
            <p:cNvSpPr txBox="1"/>
            <p:nvPr/>
          </p:nvSpPr>
          <p:spPr>
            <a:xfrm>
              <a:off x="6115152" y="2450831"/>
              <a:ext cx="4701237" cy="1200329"/>
            </a:xfrm>
            <a:prstGeom prst="rect">
              <a:avLst/>
            </a:prstGeom>
            <a:noFill/>
          </p:spPr>
          <p:txBody>
            <a:bodyPr wrap="square" rtlCol="0">
              <a:spAutoFit/>
            </a:bodyPr>
            <a:lstStyle/>
            <a:p>
              <a:pPr>
                <a:tabLst>
                  <a:tab pos="1255713" algn="l"/>
                </a:tabLst>
              </a:pPr>
              <a:r>
                <a:rPr lang="en-US" sz="1200" dirty="0" smtClean="0">
                  <a:latin typeface="Arial Narrow" panose="020B0606020202030204" pitchFamily="34" charset="0"/>
                </a:rPr>
                <a:t>Molecule Type:   	Protein (MI:0326)</a:t>
              </a:r>
            </a:p>
            <a:p>
              <a:pPr>
                <a:tabLst>
                  <a:tab pos="1255713" algn="l"/>
                </a:tabLst>
              </a:pPr>
              <a:r>
                <a:rPr lang="en-US" sz="1200" dirty="0" smtClean="0">
                  <a:latin typeface="Arial Narrow" panose="020B0606020202030204" pitchFamily="34" charset="0"/>
                </a:rPr>
                <a:t>Molecule Name: 	Cellular  tumor antigen p53</a:t>
              </a:r>
            </a:p>
            <a:p>
              <a:pPr>
                <a:tabLst>
                  <a:tab pos="1255713" algn="l"/>
                </a:tabLst>
              </a:pPr>
              <a:r>
                <a:rPr lang="en-US" sz="1200" dirty="0" smtClean="0">
                  <a:latin typeface="Arial Narrow" panose="020B0606020202030204" pitchFamily="34" charset="0"/>
                </a:rPr>
                <a:t>Molecule Symbol:	p53</a:t>
              </a:r>
            </a:p>
            <a:p>
              <a:pPr>
                <a:tabLst>
                  <a:tab pos="1255713" algn="l"/>
                </a:tabLst>
              </a:pPr>
              <a:r>
                <a:rPr lang="en-US" sz="1200" dirty="0" smtClean="0">
                  <a:latin typeface="Arial Narrow" panose="020B0606020202030204" pitchFamily="34" charset="0"/>
                </a:rPr>
                <a:t>Species of Origin:	Human (Taxid:9606)</a:t>
              </a:r>
            </a:p>
            <a:p>
              <a:pPr>
                <a:tabLst>
                  <a:tab pos="1255713" algn="l"/>
                </a:tabLst>
              </a:pPr>
              <a:r>
                <a:rPr lang="en-US" sz="1200" dirty="0" smtClean="0">
                  <a:latin typeface="Arial Narrow" panose="020B0606020202030204" pitchFamily="34" charset="0"/>
                </a:rPr>
                <a:t>Cross-reference(s):	P04637-1 (</a:t>
              </a:r>
              <a:r>
                <a:rPr lang="en-US" sz="1200" dirty="0" err="1" smtClean="0">
                  <a:latin typeface="Arial Narrow" panose="020B0606020202030204" pitchFamily="34" charset="0"/>
                </a:rPr>
                <a:t>UniProtKB</a:t>
              </a:r>
              <a:r>
                <a:rPr lang="en-US" sz="1200" dirty="0" smtClean="0">
                  <a:latin typeface="Arial Narrow" panose="020B0606020202030204" pitchFamily="34" charset="0"/>
                </a:rPr>
                <a:t>),  NP_00537, (RefSeq), …</a:t>
              </a:r>
              <a:r>
                <a:rPr lang="en-US" sz="1200" dirty="0">
                  <a:latin typeface="Arial Narrow" panose="020B0606020202030204" pitchFamily="34" charset="0"/>
                </a:rPr>
                <a:t>	 </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19" name="Rectangle 18"/>
            <p:cNvSpPr/>
            <p:nvPr/>
          </p:nvSpPr>
          <p:spPr>
            <a:xfrm>
              <a:off x="6163922" y="3481807"/>
              <a:ext cx="4676322" cy="1787056"/>
            </a:xfrm>
            <a:prstGeom prst="rect">
              <a:avLst/>
            </a:prstGeom>
            <a:solidFill>
              <a:schemeClr val="tx2">
                <a:lumMod val="20000"/>
                <a:lumOff val="80000"/>
                <a:alpha val="3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60000"/>
                      <a:lumOff val="40000"/>
                    </a:schemeClr>
                  </a:solidFill>
                </a:rPr>
                <a:t>    </a:t>
              </a:r>
              <a:endParaRPr lang="en-US" dirty="0">
                <a:solidFill>
                  <a:schemeClr val="tx2">
                    <a:lumMod val="60000"/>
                    <a:lumOff val="40000"/>
                  </a:schemeClr>
                </a:solidFill>
              </a:endParaRPr>
            </a:p>
          </p:txBody>
        </p:sp>
        <p:sp>
          <p:nvSpPr>
            <p:cNvPr id="20" name="TextBox 19"/>
            <p:cNvSpPr txBox="1"/>
            <p:nvPr/>
          </p:nvSpPr>
          <p:spPr>
            <a:xfrm>
              <a:off x="6110669" y="3491200"/>
              <a:ext cx="4737525" cy="1015663"/>
            </a:xfrm>
            <a:prstGeom prst="rect">
              <a:avLst/>
            </a:prstGeom>
            <a:noFill/>
          </p:spPr>
          <p:txBody>
            <a:bodyPr wrap="square" rtlCol="0">
              <a:spAutoFit/>
            </a:bodyPr>
            <a:lstStyle/>
            <a:p>
              <a:pPr>
                <a:tabLst>
                  <a:tab pos="1717675" algn="l"/>
                </a:tabLst>
              </a:pPr>
              <a:r>
                <a:rPr lang="en-US" sz="1200" dirty="0" smtClean="0">
                  <a:latin typeface="Arial Narrow" panose="020B0606020202030204" pitchFamily="34" charset="0"/>
                </a:rPr>
                <a:t>Experimental Role: 	Bait (MI:0496)</a:t>
              </a:r>
            </a:p>
            <a:p>
              <a:pPr>
                <a:tabLst>
                  <a:tab pos="1717675" algn="l"/>
                </a:tabLst>
              </a:pPr>
              <a:r>
                <a:rPr lang="en-US" sz="1200" dirty="0" smtClean="0">
                  <a:latin typeface="Arial Narrow" panose="020B0606020202030204" pitchFamily="34" charset="0"/>
                </a:rPr>
                <a:t>Experimental Source: 	E.coli K12 (</a:t>
              </a:r>
              <a:r>
                <a:rPr lang="en-US" sz="1200" dirty="0" err="1" smtClean="0">
                  <a:latin typeface="Arial Narrow" panose="020B0606020202030204" pitchFamily="34" charset="0"/>
                </a:rPr>
                <a:t>Taxid</a:t>
              </a:r>
              <a:r>
                <a:rPr lang="en-US" sz="1200" dirty="0" smtClean="0">
                  <a:latin typeface="Arial Narrow" panose="020B0606020202030204" pitchFamily="34" charset="0"/>
                </a:rPr>
                <a:t>: 83333)</a:t>
              </a:r>
            </a:p>
            <a:p>
              <a:pPr>
                <a:tabLst>
                  <a:tab pos="1717675" algn="l"/>
                </a:tabLst>
              </a:pPr>
              <a:r>
                <a:rPr lang="en-US" sz="1200" dirty="0" smtClean="0">
                  <a:latin typeface="Arial Narrow" panose="020B0606020202030204" pitchFamily="34" charset="0"/>
                </a:rPr>
                <a:t>Identification method(s):  	Predetermined (MI:0396)</a:t>
              </a:r>
            </a:p>
            <a:p>
              <a:r>
                <a:rPr lang="en-US" sz="1200" dirty="0" smtClean="0">
                  <a:latin typeface="Arial Narrow" panose="020B0606020202030204" pitchFamily="34" charset="0"/>
                </a:rPr>
                <a:t>Features: </a:t>
              </a:r>
            </a:p>
            <a:p>
              <a:r>
                <a:rPr lang="en-US" sz="1200" dirty="0">
                  <a:latin typeface="Arial Narrow" panose="020B0606020202030204" pitchFamily="34" charset="0"/>
                </a:rPr>
                <a:t>	 </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21" name="TextBox 20"/>
            <p:cNvSpPr txBox="1"/>
            <p:nvPr/>
          </p:nvSpPr>
          <p:spPr>
            <a:xfrm>
              <a:off x="11163636" y="2449463"/>
              <a:ext cx="338554"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6017096" y="1289234"/>
              <a:ext cx="5506959" cy="584767"/>
            </a:xfrm>
            <a:prstGeom prst="rect">
              <a:avLst/>
            </a:prstGeom>
            <a:solidFill>
              <a:schemeClr val="accent6">
                <a:lumMod val="60000"/>
                <a:lumOff val="40000"/>
                <a:alpha val="3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TextBox 22"/>
            <p:cNvSpPr txBox="1"/>
            <p:nvPr/>
          </p:nvSpPr>
          <p:spPr>
            <a:xfrm>
              <a:off x="6015790" y="1253599"/>
              <a:ext cx="3621504" cy="830997"/>
            </a:xfrm>
            <a:prstGeom prst="rect">
              <a:avLst/>
            </a:prstGeom>
            <a:noFill/>
          </p:spPr>
          <p:txBody>
            <a:bodyPr wrap="none" rtlCol="0">
              <a:spAutoFit/>
            </a:bodyPr>
            <a:lstStyle/>
            <a:p>
              <a:pPr>
                <a:tabLst>
                  <a:tab pos="2289175" algn="l"/>
                </a:tabLst>
              </a:pPr>
              <a:r>
                <a:rPr lang="en-US" sz="1200" dirty="0" smtClean="0">
                  <a:solidFill>
                    <a:schemeClr val="accent6">
                      <a:lumMod val="75000"/>
                    </a:schemeClr>
                  </a:solidFill>
                  <a:latin typeface="Arial Narrow" panose="020B0606020202030204" pitchFamily="34" charset="0"/>
                </a:rPr>
                <a:t>Interaction Detection Method:	Pull down (MI:0096)</a:t>
              </a:r>
            </a:p>
            <a:p>
              <a:pPr>
                <a:tabLst>
                  <a:tab pos="2289175" algn="l"/>
                </a:tabLst>
              </a:pPr>
              <a:r>
                <a:rPr lang="en-US" sz="1200" dirty="0" smtClean="0">
                  <a:solidFill>
                    <a:schemeClr val="accent6">
                      <a:lumMod val="75000"/>
                    </a:schemeClr>
                  </a:solidFill>
                  <a:latin typeface="Arial Narrow" panose="020B0606020202030204" pitchFamily="34" charset="0"/>
                </a:rPr>
                <a:t>Experiment Host/Cell Line:  	in vitro</a:t>
              </a:r>
            </a:p>
            <a:p>
              <a:pPr>
                <a:tabLst>
                  <a:tab pos="2289175" algn="l"/>
                </a:tabLst>
              </a:pPr>
              <a:r>
                <a:rPr lang="en-US" sz="1200" dirty="0" smtClean="0">
                  <a:solidFill>
                    <a:schemeClr val="accent6">
                      <a:lumMod val="75000"/>
                    </a:schemeClr>
                  </a:solidFill>
                  <a:latin typeface="Arial Narrow" panose="020B0606020202030204" pitchFamily="34" charset="0"/>
                </a:rPr>
                <a:t>Interaction Type:	Direct (MI:0407)</a:t>
              </a:r>
            </a:p>
            <a:p>
              <a:endParaRPr lang="en-US" sz="1200" dirty="0">
                <a:solidFill>
                  <a:schemeClr val="accent6">
                    <a:lumMod val="75000"/>
                  </a:schemeClr>
                </a:solidFill>
                <a:latin typeface="Arial Narrow" panose="020B0606020202030204" pitchFamily="34" charset="0"/>
              </a:endParaRPr>
            </a:p>
          </p:txBody>
        </p:sp>
        <p:sp>
          <p:nvSpPr>
            <p:cNvPr id="24" name="TextBox 23"/>
            <p:cNvSpPr txBox="1"/>
            <p:nvPr/>
          </p:nvSpPr>
          <p:spPr>
            <a:xfrm>
              <a:off x="10376585" y="4252664"/>
              <a:ext cx="250390" cy="246221"/>
            </a:xfrm>
            <a:prstGeom prst="rect">
              <a:avLst/>
            </a:prstGeom>
            <a:noFill/>
          </p:spPr>
          <p:txBody>
            <a:bodyPr wrap="none" rtlCol="0">
              <a:spAutoFit/>
            </a:bodyPr>
            <a:lstStyle/>
            <a:p>
              <a:r>
                <a:rPr lang="en-US" sz="1000" dirty="0" smtClean="0"/>
                <a:t>2</a:t>
              </a:r>
              <a:endParaRPr lang="en-US" sz="1000" dirty="0"/>
            </a:p>
          </p:txBody>
        </p:sp>
        <p:sp>
          <p:nvSpPr>
            <p:cNvPr id="25" name="TextBox 24"/>
            <p:cNvSpPr txBox="1"/>
            <p:nvPr/>
          </p:nvSpPr>
          <p:spPr>
            <a:xfrm>
              <a:off x="10269368" y="4152415"/>
              <a:ext cx="250390" cy="246221"/>
            </a:xfrm>
            <a:prstGeom prst="rect">
              <a:avLst/>
            </a:prstGeom>
            <a:noFill/>
          </p:spPr>
          <p:txBody>
            <a:bodyPr wrap="none" rtlCol="0">
              <a:spAutoFit/>
            </a:bodyPr>
            <a:lstStyle/>
            <a:p>
              <a:r>
                <a:rPr lang="en-US" sz="1000" dirty="0" smtClean="0"/>
                <a:t>1</a:t>
              </a:r>
              <a:endParaRPr lang="en-US" sz="1000" dirty="0"/>
            </a:p>
          </p:txBody>
        </p:sp>
        <p:sp>
          <p:nvSpPr>
            <p:cNvPr id="26" name="TextBox 25"/>
            <p:cNvSpPr txBox="1"/>
            <p:nvPr/>
          </p:nvSpPr>
          <p:spPr>
            <a:xfrm>
              <a:off x="10534731" y="4464783"/>
              <a:ext cx="293670" cy="246221"/>
            </a:xfrm>
            <a:prstGeom prst="rect">
              <a:avLst/>
            </a:prstGeom>
            <a:noFill/>
          </p:spPr>
          <p:txBody>
            <a:bodyPr wrap="none" rtlCol="0">
              <a:spAutoFit/>
            </a:bodyPr>
            <a:lstStyle/>
            <a:p>
              <a:r>
                <a:rPr lang="en-US" sz="1000" dirty="0"/>
                <a:t>M</a:t>
              </a:r>
            </a:p>
          </p:txBody>
        </p:sp>
        <p:sp>
          <p:nvSpPr>
            <p:cNvPr id="27" name="TextBox 26"/>
            <p:cNvSpPr txBox="1"/>
            <p:nvPr/>
          </p:nvSpPr>
          <p:spPr>
            <a:xfrm>
              <a:off x="10467851" y="4305671"/>
              <a:ext cx="272832" cy="246221"/>
            </a:xfrm>
            <a:prstGeom prst="rect">
              <a:avLst/>
            </a:prstGeom>
            <a:noFill/>
          </p:spPr>
          <p:txBody>
            <a:bodyPr wrap="none" rtlCol="0">
              <a:spAutoFit/>
            </a:bodyPr>
            <a:lstStyle/>
            <a:p>
              <a:r>
                <a:rPr lang="en-US" sz="1000" dirty="0" smtClean="0"/>
                <a:t>…</a:t>
              </a:r>
              <a:endParaRPr lang="en-US" sz="1000" dirty="0"/>
            </a:p>
          </p:txBody>
        </p:sp>
        <p:sp>
          <p:nvSpPr>
            <p:cNvPr id="28" name="Rectangle 27"/>
            <p:cNvSpPr/>
            <p:nvPr/>
          </p:nvSpPr>
          <p:spPr>
            <a:xfrm>
              <a:off x="6486179" y="4572073"/>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415840" y="4506863"/>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339640" y="4430663"/>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63441" y="4354463"/>
              <a:ext cx="4095750" cy="609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244389" y="4317732"/>
              <a:ext cx="4114801" cy="646331"/>
            </a:xfrm>
            <a:prstGeom prst="rect">
              <a:avLst/>
            </a:prstGeom>
            <a:noFill/>
          </p:spPr>
          <p:txBody>
            <a:bodyPr wrap="square" rtlCol="0">
              <a:spAutoFit/>
            </a:bodyPr>
            <a:lstStyle/>
            <a:p>
              <a:pPr>
                <a:tabLst>
                  <a:tab pos="1487488" algn="l"/>
                </a:tabLst>
              </a:pPr>
              <a:r>
                <a:rPr lang="en-US" sz="1200" dirty="0" smtClean="0">
                  <a:latin typeface="Arial Narrow" panose="020B0606020202030204" pitchFamily="34" charset="0"/>
                </a:rPr>
                <a:t>Feature Type: 	Sufficient  binding region (MI:0442)</a:t>
              </a:r>
            </a:p>
            <a:p>
              <a:pPr>
                <a:tabLst>
                  <a:tab pos="1487488" algn="l"/>
                </a:tabLst>
              </a:pPr>
              <a:r>
                <a:rPr lang="en-US" sz="1200" dirty="0" smtClean="0">
                  <a:latin typeface="Arial Narrow" panose="020B0606020202030204" pitchFamily="34" charset="0"/>
                </a:rPr>
                <a:t>Feature Range: 	1-73</a:t>
              </a:r>
            </a:p>
            <a:p>
              <a:pPr>
                <a:tabLst>
                  <a:tab pos="1487488" algn="l"/>
                </a:tabLst>
              </a:pPr>
              <a:r>
                <a:rPr lang="en-US" sz="1200" dirty="0" smtClean="0">
                  <a:latin typeface="Arial Narrow" panose="020B0606020202030204" pitchFamily="34" charset="0"/>
                </a:rPr>
                <a:t>Identification Method: 	Deletion analysis (MI:0033)    </a:t>
              </a:r>
              <a:endParaRPr lang="en-US" sz="1200" dirty="0">
                <a:latin typeface="Arial Narrow" panose="020B0606020202030204" pitchFamily="34" charset="0"/>
              </a:endParaRPr>
            </a:p>
          </p:txBody>
        </p:sp>
        <p:sp>
          <p:nvSpPr>
            <p:cNvPr id="5" name="TextBox 4"/>
            <p:cNvSpPr txBox="1"/>
            <p:nvPr/>
          </p:nvSpPr>
          <p:spPr>
            <a:xfrm>
              <a:off x="5793386" y="683903"/>
              <a:ext cx="1774397" cy="338554"/>
            </a:xfrm>
            <a:prstGeom prst="rect">
              <a:avLst/>
            </a:prstGeom>
            <a:solidFill>
              <a:schemeClr val="bg1"/>
            </a:solidFill>
          </p:spPr>
          <p:txBody>
            <a:bodyPr wrap="none" rtlCol="0">
              <a:spAutoFit/>
            </a:bodyPr>
            <a:lstStyle/>
            <a:p>
              <a:r>
                <a:rPr lang="en-US" sz="1600" dirty="0" smtClean="0"/>
                <a:t>Interaction Record</a:t>
              </a:r>
              <a:endParaRPr lang="en-US" sz="1600" dirty="0"/>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403" y="1341589"/>
            <a:ext cx="3092678" cy="502629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pic>
      <p:sp>
        <p:nvSpPr>
          <p:cNvPr id="36" name="Rectangle 35"/>
          <p:cNvSpPr/>
          <p:nvPr/>
        </p:nvSpPr>
        <p:spPr>
          <a:xfrm>
            <a:off x="8640345" y="1647825"/>
            <a:ext cx="2952750" cy="4305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792744" y="2533650"/>
            <a:ext cx="2743201" cy="21336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45144" y="4162424"/>
            <a:ext cx="2524125" cy="295275"/>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flipH="1">
            <a:off x="10631071" y="2988608"/>
            <a:ext cx="274320" cy="0"/>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0011946" y="1493183"/>
            <a:ext cx="274320" cy="0"/>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10640596" y="2283758"/>
            <a:ext cx="274320" cy="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10211971" y="1397933"/>
            <a:ext cx="274320" cy="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191450" y="3778283"/>
            <a:ext cx="1260485" cy="0"/>
          </a:xfrm>
          <a:prstGeom prst="straightConnector1">
            <a:avLst/>
          </a:prstGeom>
          <a:ln w="7620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79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33716" y="635514"/>
            <a:ext cx="10124569" cy="5586973"/>
            <a:chOff x="955388" y="532774"/>
            <a:chExt cx="10124569" cy="558697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88" y="532774"/>
              <a:ext cx="5851428" cy="497142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529" y="1148318"/>
              <a:ext cx="5851428" cy="497142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pic>
      </p:grpSp>
      <p:sp>
        <p:nvSpPr>
          <p:cNvPr id="5" name="TextBox 4"/>
          <p:cNvSpPr txBox="1"/>
          <p:nvPr/>
        </p:nvSpPr>
        <p:spPr>
          <a:xfrm>
            <a:off x="8203799" y="248550"/>
            <a:ext cx="3903633"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MIF/MI Definitions</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444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376" y="85700"/>
            <a:ext cx="577594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Record Formats</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287609" y="653380"/>
            <a:ext cx="5597739" cy="400110"/>
          </a:xfrm>
          <a:prstGeom prst="rect">
            <a:avLst/>
          </a:prstGeom>
          <a:noFill/>
        </p:spPr>
        <p:txBody>
          <a:bodyPr wrap="square" rtlCol="0">
            <a:spAutoFit/>
          </a:bodyPr>
          <a:lstStyle/>
          <a:p>
            <a:pPr marL="117475"/>
            <a:r>
              <a:rPr lang="en-US" sz="2000" dirty="0">
                <a:solidFill>
                  <a:schemeClr val="accent1">
                    <a:lumMod val="75000"/>
                  </a:schemeClr>
                </a:solidFill>
                <a:latin typeface="Arial" panose="020B0604020202020204" pitchFamily="34" charset="0"/>
                <a:cs typeface="Arial" panose="020B0604020202020204" pitchFamily="34" charset="0"/>
              </a:rPr>
              <a:t>PSI-MI XML (MIF) </a:t>
            </a:r>
            <a:r>
              <a:rPr lang="en-US" sz="2000" dirty="0" smtClean="0">
                <a:solidFill>
                  <a:schemeClr val="accent1">
                    <a:lumMod val="75000"/>
                  </a:schemeClr>
                </a:solidFill>
                <a:latin typeface="Arial" panose="020B0604020202020204" pitchFamily="34" charset="0"/>
                <a:cs typeface="Arial" panose="020B0604020202020204" pitchFamily="34" charset="0"/>
              </a:rPr>
              <a:t>format</a:t>
            </a:r>
          </a:p>
        </p:txBody>
      </p:sp>
      <p:sp>
        <p:nvSpPr>
          <p:cNvPr id="33" name="TextBox 32"/>
          <p:cNvSpPr txBox="1"/>
          <p:nvPr/>
        </p:nvSpPr>
        <p:spPr>
          <a:xfrm>
            <a:off x="2819887" y="1076947"/>
            <a:ext cx="1518364" cy="646331"/>
          </a:xfrm>
          <a:prstGeom prst="rect">
            <a:avLst/>
          </a:prstGeom>
          <a:noFill/>
        </p:spPr>
        <p:txBody>
          <a:bodyPr wrap="none" rtlCol="0">
            <a:spAutoFit/>
          </a:bodyPr>
          <a:lstStyle/>
          <a:p>
            <a:r>
              <a:rPr lang="en-US" sz="3600" b="1" dirty="0" smtClean="0">
                <a:solidFill>
                  <a:srgbClr val="00B050"/>
                </a:solidFill>
              </a:rPr>
              <a:t>Good </a:t>
            </a:r>
            <a:endParaRPr lang="en-US" sz="3600" b="1" dirty="0">
              <a:solidFill>
                <a:srgbClr val="00B050"/>
              </a:solidFill>
            </a:endParaRPr>
          </a:p>
        </p:txBody>
      </p:sp>
      <p:sp>
        <p:nvSpPr>
          <p:cNvPr id="47" name="TextBox 46"/>
          <p:cNvSpPr txBox="1"/>
          <p:nvPr/>
        </p:nvSpPr>
        <p:spPr>
          <a:xfrm>
            <a:off x="8550328" y="1138502"/>
            <a:ext cx="1056700" cy="646331"/>
          </a:xfrm>
          <a:prstGeom prst="rect">
            <a:avLst/>
          </a:prstGeom>
          <a:noFill/>
        </p:spPr>
        <p:txBody>
          <a:bodyPr wrap="none" rtlCol="0">
            <a:spAutoFit/>
          </a:bodyPr>
          <a:lstStyle/>
          <a:p>
            <a:r>
              <a:rPr lang="en-US" sz="3600" b="1" dirty="0" smtClean="0">
                <a:solidFill>
                  <a:srgbClr val="FF0000"/>
                </a:solidFill>
              </a:rPr>
              <a:t>Bad</a:t>
            </a:r>
            <a:endParaRPr lang="en-US" sz="3600" b="1" dirty="0">
              <a:solidFill>
                <a:srgbClr val="FF0000"/>
              </a:solidFill>
            </a:endParaRPr>
          </a:p>
        </p:txBody>
      </p:sp>
      <p:sp>
        <p:nvSpPr>
          <p:cNvPr id="34" name="TextBox 33"/>
          <p:cNvSpPr txBox="1"/>
          <p:nvPr/>
        </p:nvSpPr>
        <p:spPr>
          <a:xfrm>
            <a:off x="774276" y="1803988"/>
            <a:ext cx="5135526" cy="4785926"/>
          </a:xfrm>
          <a:prstGeom prst="rect">
            <a:avLst/>
          </a:prstGeom>
          <a:noFill/>
        </p:spPr>
        <p:txBody>
          <a:bodyPr wrap="square" rtlCol="0">
            <a:spAutoFit/>
          </a:bodyPr>
          <a:lstStyle/>
          <a:p>
            <a:pPr marL="182880" indent="-182880">
              <a:buFont typeface="Arial" panose="020B0604020202020204" pitchFamily="34" charset="0"/>
              <a:buChar char="•"/>
            </a:pPr>
            <a:r>
              <a:rPr lang="en-US" sz="2000" dirty="0" smtClean="0">
                <a:solidFill>
                  <a:schemeClr val="tx1">
                    <a:lumMod val="50000"/>
                    <a:lumOff val="50000"/>
                  </a:schemeClr>
                </a:solidFill>
              </a:rPr>
              <a:t>Stable</a:t>
            </a:r>
            <a:endParaRPr lang="en-US" sz="1600" dirty="0" smtClean="0">
              <a:solidFill>
                <a:schemeClr val="tx1">
                  <a:lumMod val="50000"/>
                  <a:lumOff val="50000"/>
                </a:schemeClr>
              </a:solidFill>
            </a:endParaRPr>
          </a:p>
          <a:p>
            <a:pPr marL="548640" indent="-182880">
              <a:buFont typeface="Courier New" panose="02070309020205020404" pitchFamily="49" charset="0"/>
              <a:buChar char="o"/>
            </a:pPr>
            <a:r>
              <a:rPr lang="en-US" sz="1600" dirty="0" smtClean="0">
                <a:solidFill>
                  <a:schemeClr val="tx1">
                    <a:lumMod val="50000"/>
                    <a:lumOff val="50000"/>
                  </a:schemeClr>
                </a:solidFill>
              </a:rPr>
              <a:t>MIF 2.5 (2007)</a:t>
            </a:r>
          </a:p>
          <a:p>
            <a:pPr marL="548640" indent="-182880">
              <a:buFont typeface="Courier New" panose="02070309020205020404" pitchFamily="49" charset="0"/>
              <a:buChar char="o"/>
            </a:pPr>
            <a:r>
              <a:rPr lang="en-US" sz="1600" dirty="0" smtClean="0">
                <a:solidFill>
                  <a:schemeClr val="tx1">
                    <a:lumMod val="50000"/>
                    <a:lumOff val="50000"/>
                  </a:schemeClr>
                </a:solidFill>
              </a:rPr>
              <a:t>MIF 3.0 (2018; mostly backward-compatible)</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Database-neutral</a:t>
            </a:r>
          </a:p>
          <a:p>
            <a:pPr marL="548640" indent="-182880">
              <a:buFont typeface="Courier New" panose="02070309020205020404" pitchFamily="49" charset="0"/>
              <a:buChar char="o"/>
            </a:pPr>
            <a:r>
              <a:rPr lang="en-US" sz="1600" dirty="0" smtClean="0">
                <a:solidFill>
                  <a:schemeClr val="tx1">
                    <a:lumMod val="50000"/>
                    <a:lumOff val="50000"/>
                  </a:schemeClr>
                </a:solidFill>
              </a:rPr>
              <a:t>Developed by HUPO-PSI </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Widely used by data providers</a:t>
            </a:r>
            <a:endParaRPr lang="en-US" sz="1600" dirty="0" smtClean="0">
              <a:solidFill>
                <a:schemeClr val="tx1">
                  <a:lumMod val="50000"/>
                  <a:lumOff val="50000"/>
                </a:schemeClr>
              </a:solidFill>
            </a:endParaRPr>
          </a:p>
          <a:p>
            <a:pPr marL="548640" indent="-182880">
              <a:buFont typeface="Courier New" panose="02070309020205020404" pitchFamily="49" charset="0"/>
              <a:buChar char="o"/>
            </a:pPr>
            <a:r>
              <a:rPr lang="en-US" sz="1600" dirty="0" smtClean="0">
                <a:solidFill>
                  <a:schemeClr val="tx1">
                    <a:lumMod val="50000"/>
                    <a:lumOff val="50000"/>
                  </a:schemeClr>
                </a:solidFill>
              </a:rPr>
              <a:t>IMEx Consortium (DIP, IntAct, MINT,...) – native</a:t>
            </a:r>
          </a:p>
          <a:p>
            <a:pPr marL="548640" indent="-182880">
              <a:buFont typeface="Courier New" panose="02070309020205020404" pitchFamily="49" charset="0"/>
              <a:buChar char="o"/>
            </a:pPr>
            <a:r>
              <a:rPr lang="en-US" sz="1600" dirty="0" smtClean="0">
                <a:solidFill>
                  <a:schemeClr val="tx1">
                    <a:lumMod val="50000"/>
                    <a:lumOff val="50000"/>
                  </a:schemeClr>
                </a:solidFill>
              </a:rPr>
              <a:t>BioGRID  – export</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Expressive enough to describe most of the interaction experiments</a:t>
            </a:r>
          </a:p>
          <a:p>
            <a:pPr marL="548640" indent="-182880">
              <a:buFont typeface="Courier New" panose="02070309020205020404" pitchFamily="49" charset="0"/>
              <a:buChar char="o"/>
            </a:pPr>
            <a:r>
              <a:rPr lang="en-US" sz="1600" dirty="0">
                <a:solidFill>
                  <a:schemeClr val="tx1">
                    <a:lumMod val="50000"/>
                    <a:lumOff val="50000"/>
                  </a:schemeClr>
                </a:solidFill>
              </a:rPr>
              <a:t>M</a:t>
            </a:r>
            <a:r>
              <a:rPr lang="en-US" sz="1600" dirty="0" smtClean="0">
                <a:solidFill>
                  <a:schemeClr val="tx1">
                    <a:lumMod val="50000"/>
                    <a:lumOff val="50000"/>
                  </a:schemeClr>
                </a:solidFill>
              </a:rPr>
              <a:t>ulti-protein interactions</a:t>
            </a:r>
          </a:p>
          <a:p>
            <a:pPr marL="548640" indent="-182880">
              <a:buFont typeface="Courier New" panose="02070309020205020404" pitchFamily="49" charset="0"/>
              <a:buChar char="o"/>
            </a:pPr>
            <a:r>
              <a:rPr lang="en-US" sz="1600" dirty="0">
                <a:solidFill>
                  <a:schemeClr val="tx1">
                    <a:lumMod val="50000"/>
                    <a:lumOff val="50000"/>
                  </a:schemeClr>
                </a:solidFill>
              </a:rPr>
              <a:t>P</a:t>
            </a:r>
            <a:r>
              <a:rPr lang="en-US" sz="1600" dirty="0" smtClean="0">
                <a:solidFill>
                  <a:schemeClr val="tx1">
                    <a:lumMod val="50000"/>
                    <a:lumOff val="50000"/>
                  </a:schemeClr>
                </a:solidFill>
              </a:rPr>
              <a:t>rotein features (PTMs, mutations, ...)</a:t>
            </a:r>
          </a:p>
          <a:p>
            <a:pPr marL="548640" indent="-182880">
              <a:buFont typeface="Courier New" panose="02070309020205020404" pitchFamily="49" charset="0"/>
              <a:buChar char="o"/>
            </a:pPr>
            <a:r>
              <a:rPr lang="en-US" sz="1600" dirty="0">
                <a:solidFill>
                  <a:schemeClr val="tx1">
                    <a:lumMod val="50000"/>
                    <a:lumOff val="50000"/>
                  </a:schemeClr>
                </a:solidFill>
              </a:rPr>
              <a:t>M</a:t>
            </a:r>
            <a:r>
              <a:rPr lang="en-US" sz="1600" dirty="0" smtClean="0">
                <a:solidFill>
                  <a:schemeClr val="tx1">
                    <a:lumMod val="50000"/>
                    <a:lumOff val="50000"/>
                  </a:schemeClr>
                </a:solidFill>
              </a:rPr>
              <a:t>ultiple experimental methods/protein</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Not limited to proteins</a:t>
            </a:r>
          </a:p>
          <a:p>
            <a:pPr marL="548640" indent="-182880">
              <a:buFont typeface="Courier New" panose="02070309020205020404" pitchFamily="49" charset="0"/>
              <a:buChar char="o"/>
            </a:pPr>
            <a:r>
              <a:rPr lang="en-US" sz="1600" dirty="0" smtClean="0">
                <a:solidFill>
                  <a:schemeClr val="tx1">
                    <a:lumMod val="50000"/>
                    <a:lumOff val="50000"/>
                  </a:schemeClr>
                </a:solidFill>
              </a:rPr>
              <a:t>Nucleic Acids</a:t>
            </a:r>
          </a:p>
          <a:p>
            <a:pPr marL="548640" indent="-182880">
              <a:buFont typeface="Courier New" panose="02070309020205020404" pitchFamily="49" charset="0"/>
              <a:buChar char="o"/>
            </a:pPr>
            <a:r>
              <a:rPr lang="en-US" sz="1600" dirty="0" smtClean="0">
                <a:solidFill>
                  <a:schemeClr val="tx1">
                    <a:lumMod val="50000"/>
                    <a:lumOff val="50000"/>
                  </a:schemeClr>
                </a:solidFill>
              </a:rPr>
              <a:t>Small Molecules</a:t>
            </a:r>
            <a:endParaRPr lang="en-US" sz="2000" dirty="0" smtClean="0">
              <a:solidFill>
                <a:schemeClr val="tx1">
                  <a:lumMod val="50000"/>
                  <a:lumOff val="50000"/>
                </a:schemeClr>
              </a:solidFill>
            </a:endParaRPr>
          </a:p>
        </p:txBody>
      </p:sp>
      <p:sp>
        <p:nvSpPr>
          <p:cNvPr id="50" name="TextBox 49"/>
          <p:cNvSpPr txBox="1"/>
          <p:nvPr/>
        </p:nvSpPr>
        <p:spPr>
          <a:xfrm>
            <a:off x="6543453" y="1803988"/>
            <a:ext cx="5420832" cy="4909036"/>
          </a:xfrm>
          <a:prstGeom prst="rect">
            <a:avLst/>
          </a:prstGeom>
          <a:noFill/>
        </p:spPr>
        <p:txBody>
          <a:bodyPr wrap="square" rtlCol="0">
            <a:spAutoFit/>
          </a:bodyPr>
          <a:lstStyle/>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Overly verbose</a:t>
            </a:r>
          </a:p>
          <a:p>
            <a:pPr marL="708660" indent="-342900">
              <a:buFont typeface="Courier New" panose="02070309020205020404" pitchFamily="49" charset="0"/>
              <a:buChar char="o"/>
            </a:pPr>
            <a:r>
              <a:rPr lang="en-US" sz="1600" dirty="0" smtClean="0">
                <a:solidFill>
                  <a:schemeClr val="tx1">
                    <a:lumMod val="50000"/>
                    <a:lumOff val="50000"/>
                  </a:schemeClr>
                </a:solidFill>
              </a:rPr>
              <a:t>Redundant open/close tags</a:t>
            </a:r>
          </a:p>
          <a:p>
            <a:pPr marL="708660" indent="-342900">
              <a:buFont typeface="Courier New" panose="02070309020205020404" pitchFamily="49" charset="0"/>
              <a:buChar char="o"/>
            </a:pPr>
            <a:r>
              <a:rPr lang="en-US" sz="1600" dirty="0" smtClean="0">
                <a:solidFill>
                  <a:schemeClr val="tx1">
                    <a:lumMod val="50000"/>
                    <a:lumOff val="50000"/>
                  </a:schemeClr>
                </a:solidFill>
              </a:rPr>
              <a:t>Several levels of nested elements</a:t>
            </a:r>
          </a:p>
          <a:p>
            <a:pPr marL="708660" indent="-342900">
              <a:buFont typeface="Courier New" panose="02070309020205020404" pitchFamily="49" charset="0"/>
              <a:buChar char="o"/>
            </a:pPr>
            <a:r>
              <a:rPr lang="en-US" sz="1600" dirty="0" smtClean="0">
                <a:solidFill>
                  <a:schemeClr val="tx1">
                    <a:lumMod val="50000"/>
                    <a:lumOff val="50000"/>
                  </a:schemeClr>
                </a:solidFill>
              </a:rPr>
              <a:t>But compresses quite well – 20x is not that rare</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Does not fit  ‘Excel spreadsheet’ paradigm</a:t>
            </a:r>
          </a:p>
          <a:p>
            <a:pPr marL="548640" indent="-182880">
              <a:buFont typeface="Courier New" panose="02070309020205020404" pitchFamily="49" charset="0"/>
              <a:buChar char="o"/>
            </a:pPr>
            <a:r>
              <a:rPr lang="en-US" sz="1600" dirty="0" smtClean="0">
                <a:solidFill>
                  <a:schemeClr val="tx1">
                    <a:lumMod val="50000"/>
                    <a:lumOff val="50000"/>
                  </a:schemeClr>
                </a:solidFill>
              </a:rPr>
              <a:t>Not too surprising – interaction data is NOT tabular </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Limited set of good quality user-side tools</a:t>
            </a:r>
          </a:p>
          <a:p>
            <a:pPr marL="548640" indent="-182880">
              <a:buFont typeface="Courier New" panose="02070309020205020404" pitchFamily="49" charset="0"/>
              <a:buChar char="o"/>
            </a:pPr>
            <a:r>
              <a:rPr lang="en-US" sz="1600" dirty="0" smtClean="0">
                <a:solidFill>
                  <a:schemeClr val="tx1">
                    <a:lumMod val="50000"/>
                    <a:lumOff val="50000"/>
                  </a:schemeClr>
                </a:solidFill>
              </a:rPr>
              <a:t>Java JAMI is very versatile but complicated</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Limited support for reporting experiment ambiguities</a:t>
            </a:r>
          </a:p>
          <a:p>
            <a:pPr marL="548640" indent="-182880">
              <a:buFont typeface="Courier New" panose="02070309020205020404" pitchFamily="49" charset="0"/>
              <a:buChar char="o"/>
            </a:pPr>
            <a:r>
              <a:rPr lang="en-US" sz="1600" dirty="0" smtClean="0">
                <a:solidFill>
                  <a:schemeClr val="tx1">
                    <a:lumMod val="50000"/>
                    <a:lumOff val="50000"/>
                  </a:schemeClr>
                </a:solidFill>
              </a:rPr>
              <a:t>MIF 3.0 provides some support but curation lags</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No support for oligo-/poly-saccharides</a:t>
            </a:r>
          </a:p>
          <a:p>
            <a:pPr marL="548640" indent="-182880">
              <a:buFont typeface="Courier New" panose="02070309020205020404" pitchFamily="49" charset="0"/>
              <a:buChar char="o"/>
            </a:pPr>
            <a:r>
              <a:rPr lang="en-US" sz="1600" dirty="0" smtClean="0">
                <a:solidFill>
                  <a:schemeClr val="tx1">
                    <a:lumMod val="50000"/>
                    <a:lumOff val="50000"/>
                  </a:schemeClr>
                </a:solidFill>
              </a:rPr>
              <a:t>Limited by the current state of nomenclature</a:t>
            </a:r>
          </a:p>
          <a:p>
            <a:pPr marL="548640" indent="-182880">
              <a:buFont typeface="Courier New" panose="02070309020205020404" pitchFamily="49" charset="0"/>
              <a:buChar char="o"/>
            </a:pPr>
            <a:r>
              <a:rPr lang="en-US" sz="1600" dirty="0" smtClean="0">
                <a:solidFill>
                  <a:schemeClr val="tx1">
                    <a:lumMod val="50000"/>
                    <a:lumOff val="50000"/>
                  </a:schemeClr>
                </a:solidFill>
              </a:rPr>
              <a:t>No active curation (to my knowledge) </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XML is considered to be hard to work with</a:t>
            </a:r>
          </a:p>
          <a:p>
            <a:pPr marL="182880" indent="-182880">
              <a:spcAft>
                <a:spcPts val="1200"/>
              </a:spcAft>
              <a:buFont typeface="Arial" panose="020B0604020202020204" pitchFamily="34" charset="0"/>
              <a:buChar char="•"/>
            </a:pPr>
            <a:endParaRPr lang="en-US" sz="2000" dirty="0">
              <a:solidFill>
                <a:schemeClr val="tx1">
                  <a:lumMod val="50000"/>
                  <a:lumOff val="50000"/>
                </a:schemeClr>
              </a:solidFill>
            </a:endParaRPr>
          </a:p>
        </p:txBody>
      </p:sp>
    </p:spTree>
    <p:extLst>
      <p:ext uri="{BB962C8B-B14F-4D97-AF65-F5344CB8AC3E}">
        <p14:creationId xmlns:p14="http://schemas.microsoft.com/office/powerpoint/2010/main" val="2615585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376" y="85700"/>
            <a:ext cx="577594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Record Formats</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p:cNvSpPr txBox="1"/>
          <p:nvPr/>
        </p:nvSpPr>
        <p:spPr>
          <a:xfrm>
            <a:off x="287609" y="653380"/>
            <a:ext cx="5597739" cy="400110"/>
          </a:xfrm>
          <a:prstGeom prst="rect">
            <a:avLst/>
          </a:prstGeom>
          <a:noFill/>
        </p:spPr>
        <p:txBody>
          <a:bodyPr wrap="square" rtlCol="0">
            <a:spAutoFit/>
          </a:bodyPr>
          <a:lstStyle/>
          <a:p>
            <a:pPr marL="117475"/>
            <a:r>
              <a:rPr lang="en-US" sz="2000" dirty="0">
                <a:solidFill>
                  <a:schemeClr val="accent1">
                    <a:lumMod val="75000"/>
                  </a:schemeClr>
                </a:solidFill>
                <a:latin typeface="Arial" panose="020B0604020202020204" pitchFamily="34" charset="0"/>
                <a:cs typeface="Arial" panose="020B0604020202020204" pitchFamily="34" charset="0"/>
              </a:rPr>
              <a:t>PSI-MI </a:t>
            </a:r>
            <a:r>
              <a:rPr lang="en-US" sz="2000" dirty="0" smtClean="0">
                <a:solidFill>
                  <a:schemeClr val="accent1">
                    <a:lumMod val="75000"/>
                  </a:schemeClr>
                </a:solidFill>
                <a:latin typeface="Arial" panose="020B0604020202020204" pitchFamily="34" charset="0"/>
                <a:cs typeface="Arial" panose="020B0604020202020204" pitchFamily="34" charset="0"/>
              </a:rPr>
              <a:t>tab-delimited (MITAB) format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85" y="1145434"/>
            <a:ext cx="10951390" cy="262912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pic>
      <p:grpSp>
        <p:nvGrpSpPr>
          <p:cNvPr id="22" name="Group 21"/>
          <p:cNvGrpSpPr/>
          <p:nvPr/>
        </p:nvGrpSpPr>
        <p:grpSpPr>
          <a:xfrm>
            <a:off x="781570" y="2998381"/>
            <a:ext cx="2634671" cy="2870494"/>
            <a:chOff x="781570" y="2998381"/>
            <a:chExt cx="2634671" cy="2870494"/>
          </a:xfrm>
          <a:solidFill>
            <a:schemeClr val="accent6">
              <a:lumMod val="20000"/>
              <a:lumOff val="80000"/>
            </a:schemeClr>
          </a:solidFill>
        </p:grpSpPr>
        <p:sp>
          <p:nvSpPr>
            <p:cNvPr id="7" name="Rectangle 6"/>
            <p:cNvSpPr/>
            <p:nvPr/>
          </p:nvSpPr>
          <p:spPr>
            <a:xfrm>
              <a:off x="781570" y="3006553"/>
              <a:ext cx="2575670" cy="2862322"/>
            </a:xfrm>
            <a:prstGeom prst="rect">
              <a:avLst/>
            </a:prstGeom>
            <a:grpFill/>
            <a:ln>
              <a:solidFill>
                <a:schemeClr val="tx1"/>
              </a:solidFill>
            </a:ln>
            <a:effectLst>
              <a:outerShdw blurRad="50800" dist="38100" dir="2700000" algn="tl" rotWithShape="0">
                <a:prstClr val="black">
                  <a:alpha val="40000"/>
                </a:prstClr>
              </a:outerShdw>
            </a:effectLst>
          </p:spPr>
          <p:txBody>
            <a:bodyPr wrap="square">
              <a:spAutoFit/>
            </a:bodyPr>
            <a:lstStyle/>
            <a:p>
              <a:r>
                <a:rPr lang="en-US" sz="1200" dirty="0" smtClean="0">
                  <a:solidFill>
                    <a:schemeClr val="accent6">
                      <a:lumMod val="75000"/>
                    </a:schemeClr>
                  </a:solidFill>
                </a:rPr>
                <a:t>ID(s</a:t>
              </a:r>
              <a:r>
                <a:rPr lang="en-US" sz="1200" dirty="0">
                  <a:solidFill>
                    <a:schemeClr val="accent6">
                      <a:lumMod val="75000"/>
                    </a:schemeClr>
                  </a:solidFill>
                </a:rPr>
                <a:t>) interactor A	</a:t>
              </a:r>
              <a:endParaRPr lang="en-US" sz="1200" dirty="0" smtClean="0">
                <a:solidFill>
                  <a:schemeClr val="accent6">
                    <a:lumMod val="75000"/>
                  </a:schemeClr>
                </a:solidFill>
              </a:endParaRPr>
            </a:p>
            <a:p>
              <a:r>
                <a:rPr lang="en-US" sz="1200" dirty="0" smtClean="0">
                  <a:solidFill>
                    <a:schemeClr val="accent6">
                      <a:lumMod val="75000"/>
                    </a:schemeClr>
                  </a:solidFill>
                </a:rPr>
                <a:t>ID(s</a:t>
              </a:r>
              <a:r>
                <a:rPr lang="en-US" sz="1200" dirty="0">
                  <a:solidFill>
                    <a:schemeClr val="accent6">
                      <a:lumMod val="75000"/>
                    </a:schemeClr>
                  </a:solidFill>
                </a:rPr>
                <a:t>) interactor B	</a:t>
              </a:r>
              <a:endParaRPr lang="en-US" sz="1200" dirty="0" smtClean="0">
                <a:solidFill>
                  <a:schemeClr val="accent6">
                    <a:lumMod val="75000"/>
                  </a:schemeClr>
                </a:solidFill>
              </a:endParaRPr>
            </a:p>
            <a:p>
              <a:r>
                <a:rPr lang="en-US" sz="1200" dirty="0" smtClean="0">
                  <a:solidFill>
                    <a:schemeClr val="accent6">
                      <a:lumMod val="75000"/>
                    </a:schemeClr>
                  </a:solidFill>
                </a:rPr>
                <a:t>Alt</a:t>
              </a:r>
              <a:r>
                <a:rPr lang="en-US" sz="1200" dirty="0">
                  <a:solidFill>
                    <a:schemeClr val="accent6">
                      <a:lumMod val="75000"/>
                    </a:schemeClr>
                  </a:solidFill>
                </a:rPr>
                <a:t>. ID(s) interactor </a:t>
              </a:r>
              <a:r>
                <a:rPr lang="en-US" sz="1200" dirty="0" smtClean="0">
                  <a:solidFill>
                    <a:schemeClr val="accent6">
                      <a:lumMod val="75000"/>
                    </a:schemeClr>
                  </a:solidFill>
                </a:rPr>
                <a:t>A</a:t>
              </a:r>
            </a:p>
            <a:p>
              <a:r>
                <a:rPr lang="en-US" sz="1200" dirty="0" smtClean="0">
                  <a:solidFill>
                    <a:schemeClr val="accent6">
                      <a:lumMod val="75000"/>
                    </a:schemeClr>
                  </a:solidFill>
                </a:rPr>
                <a:t>Alt</a:t>
              </a:r>
              <a:r>
                <a:rPr lang="en-US" sz="1200" dirty="0">
                  <a:solidFill>
                    <a:schemeClr val="accent6">
                      <a:lumMod val="75000"/>
                    </a:schemeClr>
                  </a:solidFill>
                </a:rPr>
                <a:t>. ID(s) interactor </a:t>
              </a:r>
              <a:r>
                <a:rPr lang="en-US" sz="1200" dirty="0" smtClean="0">
                  <a:solidFill>
                    <a:schemeClr val="accent6">
                      <a:lumMod val="75000"/>
                    </a:schemeClr>
                  </a:solidFill>
                </a:rPr>
                <a:t>B</a:t>
              </a:r>
            </a:p>
            <a:p>
              <a:r>
                <a:rPr lang="en-US" sz="1200" dirty="0" smtClean="0">
                  <a:solidFill>
                    <a:schemeClr val="accent6">
                      <a:lumMod val="75000"/>
                    </a:schemeClr>
                  </a:solidFill>
                </a:rPr>
                <a:t>Alias(</a:t>
              </a:r>
              <a:r>
                <a:rPr lang="en-US" sz="1200" dirty="0" err="1" smtClean="0">
                  <a:solidFill>
                    <a:schemeClr val="accent6">
                      <a:lumMod val="75000"/>
                    </a:schemeClr>
                  </a:solidFill>
                </a:rPr>
                <a:t>es</a:t>
              </a:r>
              <a:r>
                <a:rPr lang="en-US" sz="1200" dirty="0">
                  <a:solidFill>
                    <a:schemeClr val="accent6">
                      <a:lumMod val="75000"/>
                    </a:schemeClr>
                  </a:solidFill>
                </a:rPr>
                <a:t>) interactor </a:t>
              </a:r>
              <a:r>
                <a:rPr lang="en-US" sz="1200" dirty="0" smtClean="0">
                  <a:solidFill>
                    <a:schemeClr val="accent6">
                      <a:lumMod val="75000"/>
                    </a:schemeClr>
                  </a:solidFill>
                </a:rPr>
                <a:t>A</a:t>
              </a:r>
            </a:p>
            <a:p>
              <a:r>
                <a:rPr lang="en-US" sz="1200" dirty="0" smtClean="0">
                  <a:solidFill>
                    <a:schemeClr val="accent6">
                      <a:lumMod val="75000"/>
                    </a:schemeClr>
                  </a:solidFill>
                </a:rPr>
                <a:t>Alias(</a:t>
              </a:r>
              <a:r>
                <a:rPr lang="en-US" sz="1200" dirty="0" err="1" smtClean="0">
                  <a:solidFill>
                    <a:schemeClr val="accent6">
                      <a:lumMod val="75000"/>
                    </a:schemeClr>
                  </a:solidFill>
                </a:rPr>
                <a:t>es</a:t>
              </a:r>
              <a:r>
                <a:rPr lang="en-US" sz="1200" dirty="0">
                  <a:solidFill>
                    <a:schemeClr val="accent6">
                      <a:lumMod val="75000"/>
                    </a:schemeClr>
                  </a:solidFill>
                </a:rPr>
                <a:t>) interactor </a:t>
              </a:r>
              <a:r>
                <a:rPr lang="en-US" sz="1200" dirty="0" smtClean="0">
                  <a:solidFill>
                    <a:schemeClr val="accent6">
                      <a:lumMod val="75000"/>
                    </a:schemeClr>
                  </a:solidFill>
                </a:rPr>
                <a:t>B</a:t>
              </a:r>
            </a:p>
            <a:p>
              <a:r>
                <a:rPr lang="en-US" sz="1200" dirty="0" smtClean="0">
                  <a:solidFill>
                    <a:schemeClr val="accent6">
                      <a:lumMod val="75000"/>
                    </a:schemeClr>
                  </a:solidFill>
                </a:rPr>
                <a:t>Interaction </a:t>
              </a:r>
              <a:r>
                <a:rPr lang="en-US" sz="1200" dirty="0">
                  <a:solidFill>
                    <a:schemeClr val="accent6">
                      <a:lumMod val="75000"/>
                    </a:schemeClr>
                  </a:solidFill>
                </a:rPr>
                <a:t>detection method(s</a:t>
              </a:r>
              <a:r>
                <a:rPr lang="en-US" sz="1200" dirty="0" smtClean="0">
                  <a:solidFill>
                    <a:schemeClr val="accent6">
                      <a:lumMod val="75000"/>
                    </a:schemeClr>
                  </a:solidFill>
                </a:rPr>
                <a:t>)</a:t>
              </a:r>
            </a:p>
            <a:p>
              <a:r>
                <a:rPr lang="en-US" sz="1200" dirty="0" smtClean="0">
                  <a:solidFill>
                    <a:schemeClr val="accent6">
                      <a:lumMod val="75000"/>
                    </a:schemeClr>
                  </a:solidFill>
                </a:rPr>
                <a:t>Publication </a:t>
              </a:r>
              <a:r>
                <a:rPr lang="en-US" sz="1200" dirty="0">
                  <a:solidFill>
                    <a:schemeClr val="accent6">
                      <a:lumMod val="75000"/>
                    </a:schemeClr>
                  </a:solidFill>
                </a:rPr>
                <a:t>1st author(s)	</a:t>
              </a:r>
              <a:endParaRPr lang="en-US" sz="1200" dirty="0" smtClean="0">
                <a:solidFill>
                  <a:schemeClr val="accent6">
                    <a:lumMod val="75000"/>
                  </a:schemeClr>
                </a:solidFill>
              </a:endParaRPr>
            </a:p>
            <a:p>
              <a:r>
                <a:rPr lang="en-US" sz="1200" dirty="0" smtClean="0">
                  <a:solidFill>
                    <a:schemeClr val="accent6">
                      <a:lumMod val="75000"/>
                    </a:schemeClr>
                  </a:solidFill>
                </a:rPr>
                <a:t>Publication </a:t>
              </a:r>
              <a:r>
                <a:rPr lang="en-US" sz="1200" dirty="0">
                  <a:solidFill>
                    <a:schemeClr val="accent6">
                      <a:lumMod val="75000"/>
                    </a:schemeClr>
                  </a:solidFill>
                </a:rPr>
                <a:t>Identifier(s)	</a:t>
              </a:r>
              <a:endParaRPr lang="en-US" sz="1200" dirty="0" smtClean="0">
                <a:solidFill>
                  <a:schemeClr val="accent6">
                    <a:lumMod val="75000"/>
                  </a:schemeClr>
                </a:solidFill>
              </a:endParaRPr>
            </a:p>
            <a:p>
              <a:r>
                <a:rPr lang="en-US" sz="1200" dirty="0" err="1" smtClean="0">
                  <a:solidFill>
                    <a:schemeClr val="accent6">
                      <a:lumMod val="75000"/>
                    </a:schemeClr>
                  </a:solidFill>
                </a:rPr>
                <a:t>Taxid</a:t>
              </a:r>
              <a:r>
                <a:rPr lang="en-US" sz="1200" dirty="0" smtClean="0">
                  <a:solidFill>
                    <a:schemeClr val="accent6">
                      <a:lumMod val="75000"/>
                    </a:schemeClr>
                  </a:solidFill>
                </a:rPr>
                <a:t> </a:t>
              </a:r>
              <a:r>
                <a:rPr lang="en-US" sz="1200" dirty="0">
                  <a:solidFill>
                    <a:schemeClr val="accent6">
                      <a:lumMod val="75000"/>
                    </a:schemeClr>
                  </a:solidFill>
                </a:rPr>
                <a:t>interactor A	</a:t>
              </a:r>
              <a:endParaRPr lang="en-US" sz="1200" dirty="0" smtClean="0">
                <a:solidFill>
                  <a:schemeClr val="accent6">
                    <a:lumMod val="75000"/>
                  </a:schemeClr>
                </a:solidFill>
              </a:endParaRPr>
            </a:p>
            <a:p>
              <a:r>
                <a:rPr lang="en-US" sz="1200" dirty="0" err="1" smtClean="0">
                  <a:solidFill>
                    <a:schemeClr val="accent6">
                      <a:lumMod val="75000"/>
                    </a:schemeClr>
                  </a:solidFill>
                </a:rPr>
                <a:t>Taxid</a:t>
              </a:r>
              <a:r>
                <a:rPr lang="en-US" sz="1200" dirty="0" smtClean="0">
                  <a:solidFill>
                    <a:schemeClr val="accent6">
                      <a:lumMod val="75000"/>
                    </a:schemeClr>
                  </a:solidFill>
                </a:rPr>
                <a:t> </a:t>
              </a:r>
              <a:r>
                <a:rPr lang="en-US" sz="1200" dirty="0">
                  <a:solidFill>
                    <a:schemeClr val="accent6">
                      <a:lumMod val="75000"/>
                    </a:schemeClr>
                  </a:solidFill>
                </a:rPr>
                <a:t>interactor </a:t>
              </a:r>
              <a:r>
                <a:rPr lang="en-US" sz="1200" dirty="0" smtClean="0">
                  <a:solidFill>
                    <a:schemeClr val="accent6">
                      <a:lumMod val="75000"/>
                    </a:schemeClr>
                  </a:solidFill>
                </a:rPr>
                <a:t>B</a:t>
              </a:r>
            </a:p>
            <a:p>
              <a:r>
                <a:rPr lang="en-US" sz="1200" dirty="0" smtClean="0">
                  <a:solidFill>
                    <a:schemeClr val="accent6">
                      <a:lumMod val="75000"/>
                    </a:schemeClr>
                  </a:solidFill>
                </a:rPr>
                <a:t>Interaction type(s)</a:t>
              </a:r>
            </a:p>
            <a:p>
              <a:r>
                <a:rPr lang="en-US" sz="1200" dirty="0">
                  <a:solidFill>
                    <a:schemeClr val="accent6">
                      <a:lumMod val="75000"/>
                    </a:schemeClr>
                  </a:solidFill>
                </a:rPr>
                <a:t>Source database(s)</a:t>
              </a:r>
            </a:p>
            <a:p>
              <a:r>
                <a:rPr lang="en-US" sz="1200" dirty="0">
                  <a:solidFill>
                    <a:schemeClr val="accent6">
                      <a:lumMod val="75000"/>
                    </a:schemeClr>
                  </a:solidFill>
                </a:rPr>
                <a:t>Interaction identifier(s)</a:t>
              </a:r>
            </a:p>
            <a:p>
              <a:r>
                <a:rPr lang="en-US" sz="1200" dirty="0">
                  <a:solidFill>
                    <a:schemeClr val="accent6">
                      <a:lumMod val="75000"/>
                    </a:schemeClr>
                  </a:solidFill>
                </a:rPr>
                <a:t>Confidence value(s</a:t>
              </a:r>
              <a:r>
                <a:rPr lang="en-US" sz="1200" dirty="0" smtClean="0">
                  <a:solidFill>
                    <a:schemeClr val="accent6">
                      <a:lumMod val="75000"/>
                    </a:schemeClr>
                  </a:solidFill>
                </a:rPr>
                <a:t>)</a:t>
              </a:r>
              <a:endParaRPr lang="en-US" sz="1200" dirty="0">
                <a:solidFill>
                  <a:schemeClr val="accent6">
                    <a:lumMod val="75000"/>
                  </a:schemeClr>
                </a:solidFill>
              </a:endParaRPr>
            </a:p>
          </p:txBody>
        </p:sp>
        <p:sp>
          <p:nvSpPr>
            <p:cNvPr id="13" name="TextBox 12"/>
            <p:cNvSpPr txBox="1"/>
            <p:nvPr/>
          </p:nvSpPr>
          <p:spPr>
            <a:xfrm>
              <a:off x="2379290" y="2998381"/>
              <a:ext cx="1036951" cy="307777"/>
            </a:xfrm>
            <a:prstGeom prst="rect">
              <a:avLst/>
            </a:prstGeom>
            <a:noFill/>
          </p:spPr>
          <p:txBody>
            <a:bodyPr wrap="none" rtlCol="0">
              <a:spAutoFit/>
            </a:bodyPr>
            <a:lstStyle/>
            <a:p>
              <a:r>
                <a:rPr lang="en-US" sz="1400" b="1" dirty="0" smtClean="0">
                  <a:solidFill>
                    <a:srgbClr val="548235"/>
                  </a:solidFill>
                </a:rPr>
                <a:t>MITAB 2.5</a:t>
              </a:r>
              <a:endParaRPr lang="en-US" sz="1400" b="1" dirty="0">
                <a:solidFill>
                  <a:srgbClr val="548235"/>
                </a:solidFill>
              </a:endParaRPr>
            </a:p>
          </p:txBody>
        </p:sp>
      </p:grpSp>
      <p:grpSp>
        <p:nvGrpSpPr>
          <p:cNvPr id="21" name="Group 20"/>
          <p:cNvGrpSpPr/>
          <p:nvPr/>
        </p:nvGrpSpPr>
        <p:grpSpPr>
          <a:xfrm>
            <a:off x="8707954" y="3038450"/>
            <a:ext cx="2728473" cy="1218835"/>
            <a:chOff x="8707954" y="3038450"/>
            <a:chExt cx="2728473" cy="1218835"/>
          </a:xfrm>
        </p:grpSpPr>
        <p:sp>
          <p:nvSpPr>
            <p:cNvPr id="11" name="Rectangle 10"/>
            <p:cNvSpPr/>
            <p:nvPr/>
          </p:nvSpPr>
          <p:spPr>
            <a:xfrm>
              <a:off x="8707954" y="3056956"/>
              <a:ext cx="2662128" cy="1200329"/>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sz="1200" dirty="0" smtClean="0">
                  <a:solidFill>
                    <a:schemeClr val="accent4">
                      <a:lumMod val="75000"/>
                    </a:schemeClr>
                  </a:solidFill>
                </a:rPr>
                <a:t>Feature(s</a:t>
              </a:r>
              <a:r>
                <a:rPr lang="en-US" sz="1200" dirty="0">
                  <a:solidFill>
                    <a:schemeClr val="accent4">
                      <a:lumMod val="75000"/>
                    </a:schemeClr>
                  </a:solidFill>
                </a:rPr>
                <a:t>) interactor </a:t>
              </a:r>
              <a:r>
                <a:rPr lang="en-US" sz="1200" dirty="0" smtClean="0">
                  <a:solidFill>
                    <a:schemeClr val="accent4">
                      <a:lumMod val="75000"/>
                    </a:schemeClr>
                  </a:solidFill>
                </a:rPr>
                <a:t>A</a:t>
              </a:r>
            </a:p>
            <a:p>
              <a:r>
                <a:rPr lang="en-US" sz="1200" dirty="0" smtClean="0">
                  <a:solidFill>
                    <a:schemeClr val="accent4">
                      <a:lumMod val="75000"/>
                    </a:schemeClr>
                  </a:solidFill>
                </a:rPr>
                <a:t>Feature(s</a:t>
              </a:r>
              <a:r>
                <a:rPr lang="en-US" sz="1200" dirty="0">
                  <a:solidFill>
                    <a:schemeClr val="accent4">
                      <a:lumMod val="75000"/>
                    </a:schemeClr>
                  </a:solidFill>
                </a:rPr>
                <a:t>) interactor </a:t>
              </a:r>
              <a:r>
                <a:rPr lang="en-US" sz="1200" dirty="0" smtClean="0">
                  <a:solidFill>
                    <a:schemeClr val="accent4">
                      <a:lumMod val="75000"/>
                    </a:schemeClr>
                  </a:solidFill>
                </a:rPr>
                <a:t>B</a:t>
              </a:r>
            </a:p>
            <a:p>
              <a:r>
                <a:rPr lang="en-US" sz="1200" dirty="0" smtClean="0">
                  <a:solidFill>
                    <a:schemeClr val="accent4">
                      <a:lumMod val="75000"/>
                    </a:schemeClr>
                  </a:solidFill>
                </a:rPr>
                <a:t>Stoichiometry(s</a:t>
              </a:r>
              <a:r>
                <a:rPr lang="en-US" sz="1200" dirty="0">
                  <a:solidFill>
                    <a:schemeClr val="accent4">
                      <a:lumMod val="75000"/>
                    </a:schemeClr>
                  </a:solidFill>
                </a:rPr>
                <a:t>) interactor </a:t>
              </a:r>
              <a:r>
                <a:rPr lang="en-US" sz="1200" dirty="0" smtClean="0">
                  <a:solidFill>
                    <a:schemeClr val="accent4">
                      <a:lumMod val="75000"/>
                    </a:schemeClr>
                  </a:solidFill>
                </a:rPr>
                <a:t>A</a:t>
              </a:r>
            </a:p>
            <a:p>
              <a:r>
                <a:rPr lang="en-US" sz="1200" dirty="0" smtClean="0">
                  <a:solidFill>
                    <a:schemeClr val="accent4">
                      <a:lumMod val="75000"/>
                    </a:schemeClr>
                  </a:solidFill>
                </a:rPr>
                <a:t>Stoichiometry(s</a:t>
              </a:r>
              <a:r>
                <a:rPr lang="en-US" sz="1200" dirty="0">
                  <a:solidFill>
                    <a:schemeClr val="accent4">
                      <a:lumMod val="75000"/>
                    </a:schemeClr>
                  </a:solidFill>
                </a:rPr>
                <a:t>) interactor </a:t>
              </a:r>
              <a:r>
                <a:rPr lang="en-US" sz="1200" dirty="0" smtClean="0">
                  <a:solidFill>
                    <a:schemeClr val="accent4">
                      <a:lumMod val="75000"/>
                    </a:schemeClr>
                  </a:solidFill>
                </a:rPr>
                <a:t>B</a:t>
              </a:r>
            </a:p>
            <a:p>
              <a:r>
                <a:rPr lang="en-US" sz="1200" dirty="0" smtClean="0">
                  <a:solidFill>
                    <a:schemeClr val="accent4">
                      <a:lumMod val="75000"/>
                    </a:schemeClr>
                  </a:solidFill>
                </a:rPr>
                <a:t>Identification </a:t>
              </a:r>
              <a:r>
                <a:rPr lang="en-US" sz="1200" dirty="0">
                  <a:solidFill>
                    <a:schemeClr val="accent4">
                      <a:lumMod val="75000"/>
                    </a:schemeClr>
                  </a:solidFill>
                </a:rPr>
                <a:t>method participant </a:t>
              </a:r>
              <a:r>
                <a:rPr lang="en-US" sz="1200" dirty="0" smtClean="0">
                  <a:solidFill>
                    <a:schemeClr val="accent4">
                      <a:lumMod val="75000"/>
                    </a:schemeClr>
                  </a:solidFill>
                </a:rPr>
                <a:t>A</a:t>
              </a:r>
            </a:p>
            <a:p>
              <a:r>
                <a:rPr lang="en-US" sz="1200" dirty="0" smtClean="0">
                  <a:solidFill>
                    <a:schemeClr val="accent4">
                      <a:lumMod val="75000"/>
                    </a:schemeClr>
                  </a:solidFill>
                </a:rPr>
                <a:t>Identification </a:t>
              </a:r>
              <a:r>
                <a:rPr lang="en-US" sz="1200" dirty="0">
                  <a:solidFill>
                    <a:schemeClr val="accent4">
                      <a:lumMod val="75000"/>
                    </a:schemeClr>
                  </a:solidFill>
                </a:rPr>
                <a:t>method participant B</a:t>
              </a:r>
            </a:p>
          </p:txBody>
        </p:sp>
        <p:sp>
          <p:nvSpPr>
            <p:cNvPr id="15" name="TextBox 14"/>
            <p:cNvSpPr txBox="1"/>
            <p:nvPr/>
          </p:nvSpPr>
          <p:spPr>
            <a:xfrm>
              <a:off x="10399476" y="3038450"/>
              <a:ext cx="1036951" cy="307777"/>
            </a:xfrm>
            <a:prstGeom prst="rect">
              <a:avLst/>
            </a:prstGeom>
            <a:noFill/>
          </p:spPr>
          <p:txBody>
            <a:bodyPr wrap="none" rtlCol="0">
              <a:spAutoFit/>
            </a:bodyPr>
            <a:lstStyle/>
            <a:p>
              <a:r>
                <a:rPr lang="en-US" sz="1400" b="1" dirty="0" smtClean="0">
                  <a:solidFill>
                    <a:schemeClr val="accent4">
                      <a:lumMod val="75000"/>
                    </a:schemeClr>
                  </a:solidFill>
                </a:rPr>
                <a:t>MITAB 2.7</a:t>
              </a:r>
              <a:endParaRPr lang="en-US" sz="1400" b="1" dirty="0">
                <a:solidFill>
                  <a:schemeClr val="accent4">
                    <a:lumMod val="75000"/>
                  </a:schemeClr>
                </a:solidFill>
              </a:endParaRPr>
            </a:p>
          </p:txBody>
        </p:sp>
      </p:grpSp>
      <p:grpSp>
        <p:nvGrpSpPr>
          <p:cNvPr id="20" name="Group 19"/>
          <p:cNvGrpSpPr/>
          <p:nvPr/>
        </p:nvGrpSpPr>
        <p:grpSpPr>
          <a:xfrm>
            <a:off x="3760299" y="3008646"/>
            <a:ext cx="4615707" cy="3206920"/>
            <a:chOff x="3760299" y="3008646"/>
            <a:chExt cx="4615707" cy="3206920"/>
          </a:xfrm>
        </p:grpSpPr>
        <p:grpSp>
          <p:nvGrpSpPr>
            <p:cNvPr id="17" name="Group 16"/>
            <p:cNvGrpSpPr/>
            <p:nvPr/>
          </p:nvGrpSpPr>
          <p:grpSpPr>
            <a:xfrm>
              <a:off x="3760299" y="3026994"/>
              <a:ext cx="4544595" cy="3148605"/>
              <a:chOff x="3931324" y="3026994"/>
              <a:chExt cx="4544595" cy="3148605"/>
            </a:xfrm>
          </p:grpSpPr>
          <p:sp>
            <p:nvSpPr>
              <p:cNvPr id="9" name="Rectangle 8"/>
              <p:cNvSpPr/>
              <p:nvPr/>
            </p:nvSpPr>
            <p:spPr>
              <a:xfrm>
                <a:off x="3931324" y="3026994"/>
                <a:ext cx="2929248" cy="1938992"/>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sz="1200" dirty="0">
                    <a:solidFill>
                      <a:srgbClr val="2E75B6"/>
                    </a:solidFill>
                  </a:rPr>
                  <a:t>Expansion method(s)</a:t>
                </a:r>
              </a:p>
              <a:p>
                <a:r>
                  <a:rPr lang="en-US" sz="1200" dirty="0">
                    <a:solidFill>
                      <a:srgbClr val="2E75B6"/>
                    </a:solidFill>
                  </a:rPr>
                  <a:t>Biological role(s) interactor A</a:t>
                </a:r>
              </a:p>
              <a:p>
                <a:r>
                  <a:rPr lang="en-US" sz="1200" dirty="0">
                    <a:solidFill>
                      <a:srgbClr val="2E75B6"/>
                    </a:solidFill>
                  </a:rPr>
                  <a:t>Biological role(s) interactor B</a:t>
                </a:r>
              </a:p>
              <a:p>
                <a:r>
                  <a:rPr lang="en-US" sz="1200" dirty="0">
                    <a:solidFill>
                      <a:srgbClr val="2E75B6"/>
                    </a:solidFill>
                  </a:rPr>
                  <a:t>Experimental role(s) interactor A</a:t>
                </a:r>
              </a:p>
              <a:p>
                <a:r>
                  <a:rPr lang="en-US" sz="1200" dirty="0">
                    <a:solidFill>
                      <a:srgbClr val="2E75B6"/>
                    </a:solidFill>
                  </a:rPr>
                  <a:t>Experimental role(s) interactor B</a:t>
                </a:r>
              </a:p>
              <a:p>
                <a:r>
                  <a:rPr lang="en-US" sz="1200" dirty="0">
                    <a:solidFill>
                      <a:srgbClr val="2E75B6"/>
                    </a:solidFill>
                  </a:rPr>
                  <a:t>Type(s) interactor A	</a:t>
                </a:r>
              </a:p>
              <a:p>
                <a:r>
                  <a:rPr lang="en-US" sz="1200" dirty="0">
                    <a:solidFill>
                      <a:srgbClr val="2E75B6"/>
                    </a:solidFill>
                  </a:rPr>
                  <a:t>Type(s) interactor B</a:t>
                </a:r>
              </a:p>
              <a:p>
                <a:r>
                  <a:rPr lang="en-US" sz="1200" dirty="0" err="1" smtClean="0">
                    <a:solidFill>
                      <a:srgbClr val="2E75B6"/>
                    </a:solidFill>
                  </a:rPr>
                  <a:t>Xref</a:t>
                </a:r>
                <a:r>
                  <a:rPr lang="en-US" sz="1200" dirty="0" smtClean="0">
                    <a:solidFill>
                      <a:srgbClr val="2E75B6"/>
                    </a:solidFill>
                  </a:rPr>
                  <a:t>(s</a:t>
                </a:r>
                <a:r>
                  <a:rPr lang="en-US" sz="1200" dirty="0">
                    <a:solidFill>
                      <a:srgbClr val="2E75B6"/>
                    </a:solidFill>
                  </a:rPr>
                  <a:t>) interactor A</a:t>
                </a:r>
              </a:p>
              <a:p>
                <a:r>
                  <a:rPr lang="en-US" sz="1200" dirty="0" err="1">
                    <a:solidFill>
                      <a:srgbClr val="2E75B6"/>
                    </a:solidFill>
                  </a:rPr>
                  <a:t>Xref</a:t>
                </a:r>
                <a:r>
                  <a:rPr lang="en-US" sz="1200" dirty="0">
                    <a:solidFill>
                      <a:srgbClr val="2E75B6"/>
                    </a:solidFill>
                  </a:rPr>
                  <a:t>(s) interactor B</a:t>
                </a:r>
              </a:p>
              <a:p>
                <a:r>
                  <a:rPr lang="en-US" sz="1200" dirty="0">
                    <a:solidFill>
                      <a:srgbClr val="2E75B6"/>
                    </a:solidFill>
                  </a:rPr>
                  <a:t>Interaction </a:t>
                </a:r>
                <a:r>
                  <a:rPr lang="en-US" sz="1200" dirty="0" err="1">
                    <a:solidFill>
                      <a:srgbClr val="2E75B6"/>
                    </a:solidFill>
                  </a:rPr>
                  <a:t>Xref</a:t>
                </a:r>
                <a:r>
                  <a:rPr lang="en-US" sz="1200" dirty="0">
                    <a:solidFill>
                      <a:srgbClr val="2E75B6"/>
                    </a:solidFill>
                  </a:rPr>
                  <a:t>(s</a:t>
                </a:r>
                <a:r>
                  <a:rPr lang="en-US" sz="1200" dirty="0" smtClean="0">
                    <a:solidFill>
                      <a:srgbClr val="2E75B6"/>
                    </a:solidFill>
                  </a:rPr>
                  <a:t>)</a:t>
                </a:r>
                <a:endParaRPr lang="en-US" sz="1200" dirty="0">
                  <a:solidFill>
                    <a:srgbClr val="2E75B6"/>
                  </a:solidFill>
                </a:endParaRPr>
              </a:p>
            </p:txBody>
          </p:sp>
          <p:sp>
            <p:nvSpPr>
              <p:cNvPr id="12" name="Rectangle 11"/>
              <p:cNvSpPr/>
              <p:nvPr/>
            </p:nvSpPr>
            <p:spPr>
              <a:xfrm>
                <a:off x="5813791" y="4051941"/>
                <a:ext cx="2662128" cy="2123658"/>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sz="1200" dirty="0">
                    <a:solidFill>
                      <a:srgbClr val="2E75B6"/>
                    </a:solidFill>
                  </a:rPr>
                  <a:t>Annotation(s) interactor A</a:t>
                </a:r>
              </a:p>
              <a:p>
                <a:r>
                  <a:rPr lang="en-US" sz="1200" dirty="0">
                    <a:solidFill>
                      <a:srgbClr val="2E75B6"/>
                    </a:solidFill>
                  </a:rPr>
                  <a:t>Annotation(s) interactor B</a:t>
                </a:r>
              </a:p>
              <a:p>
                <a:r>
                  <a:rPr lang="en-US" sz="1200" dirty="0">
                    <a:solidFill>
                      <a:srgbClr val="2E75B6"/>
                    </a:solidFill>
                  </a:rPr>
                  <a:t>Interaction annotation(s)</a:t>
                </a:r>
              </a:p>
              <a:p>
                <a:r>
                  <a:rPr lang="en-US" sz="1200" dirty="0">
                    <a:solidFill>
                      <a:srgbClr val="2E75B6"/>
                    </a:solidFill>
                  </a:rPr>
                  <a:t>Host organism(s)</a:t>
                </a:r>
              </a:p>
              <a:p>
                <a:r>
                  <a:rPr lang="en-US" sz="1200" dirty="0">
                    <a:solidFill>
                      <a:srgbClr val="2E75B6"/>
                    </a:solidFill>
                  </a:rPr>
                  <a:t>Interaction parameter(s)</a:t>
                </a:r>
              </a:p>
              <a:p>
                <a:r>
                  <a:rPr lang="en-US" sz="1200" dirty="0">
                    <a:solidFill>
                      <a:srgbClr val="2E75B6"/>
                    </a:solidFill>
                  </a:rPr>
                  <a:t>Creation date	</a:t>
                </a:r>
              </a:p>
              <a:p>
                <a:r>
                  <a:rPr lang="en-US" sz="1200" dirty="0">
                    <a:solidFill>
                      <a:srgbClr val="2E75B6"/>
                    </a:solidFill>
                  </a:rPr>
                  <a:t>Update date</a:t>
                </a:r>
              </a:p>
              <a:p>
                <a:r>
                  <a:rPr lang="en-US" sz="1200" dirty="0" smtClean="0">
                    <a:solidFill>
                      <a:srgbClr val="2E75B6"/>
                    </a:solidFill>
                  </a:rPr>
                  <a:t>Checksum(s</a:t>
                </a:r>
                <a:r>
                  <a:rPr lang="en-US" sz="1200" dirty="0">
                    <a:solidFill>
                      <a:srgbClr val="2E75B6"/>
                    </a:solidFill>
                  </a:rPr>
                  <a:t>) interactor A</a:t>
                </a:r>
              </a:p>
              <a:p>
                <a:r>
                  <a:rPr lang="en-US" sz="1200" dirty="0">
                    <a:solidFill>
                      <a:srgbClr val="2E75B6"/>
                    </a:solidFill>
                  </a:rPr>
                  <a:t>Checksum(s) interactor B</a:t>
                </a:r>
              </a:p>
              <a:p>
                <a:r>
                  <a:rPr lang="en-US" sz="1200" dirty="0">
                    <a:solidFill>
                      <a:srgbClr val="2E75B6"/>
                    </a:solidFill>
                  </a:rPr>
                  <a:t>Interaction Checksum(s)</a:t>
                </a:r>
              </a:p>
              <a:p>
                <a:r>
                  <a:rPr lang="en-US" sz="1200" dirty="0" smtClean="0">
                    <a:solidFill>
                      <a:srgbClr val="2E75B6"/>
                    </a:solidFill>
                  </a:rPr>
                  <a:t>Negative</a:t>
                </a:r>
                <a:endParaRPr lang="en-US" sz="1200" dirty="0">
                  <a:solidFill>
                    <a:srgbClr val="2E75B6"/>
                  </a:solidFill>
                </a:endParaRPr>
              </a:p>
            </p:txBody>
          </p:sp>
        </p:grpSp>
        <p:sp>
          <p:nvSpPr>
            <p:cNvPr id="14" name="TextBox 13"/>
            <p:cNvSpPr txBox="1"/>
            <p:nvPr/>
          </p:nvSpPr>
          <p:spPr>
            <a:xfrm>
              <a:off x="7339055" y="5907789"/>
              <a:ext cx="1036951" cy="307777"/>
            </a:xfrm>
            <a:prstGeom prst="rect">
              <a:avLst/>
            </a:prstGeom>
            <a:noFill/>
          </p:spPr>
          <p:txBody>
            <a:bodyPr wrap="none" rtlCol="0">
              <a:spAutoFit/>
            </a:bodyPr>
            <a:lstStyle/>
            <a:p>
              <a:r>
                <a:rPr lang="en-US" sz="1400" b="1" dirty="0" smtClean="0">
                  <a:solidFill>
                    <a:srgbClr val="2E75B6"/>
                  </a:solidFill>
                </a:rPr>
                <a:t>MITAB 2.6</a:t>
              </a:r>
              <a:endParaRPr lang="en-US" sz="1400" b="1" dirty="0">
                <a:solidFill>
                  <a:srgbClr val="2E75B6"/>
                </a:solidFill>
              </a:endParaRPr>
            </a:p>
          </p:txBody>
        </p:sp>
        <p:sp>
          <p:nvSpPr>
            <p:cNvPr id="16" name="TextBox 15"/>
            <p:cNvSpPr txBox="1"/>
            <p:nvPr/>
          </p:nvSpPr>
          <p:spPr>
            <a:xfrm>
              <a:off x="5705185" y="3008646"/>
              <a:ext cx="1036951" cy="307777"/>
            </a:xfrm>
            <a:prstGeom prst="rect">
              <a:avLst/>
            </a:prstGeom>
            <a:noFill/>
          </p:spPr>
          <p:txBody>
            <a:bodyPr wrap="none" rtlCol="0">
              <a:spAutoFit/>
            </a:bodyPr>
            <a:lstStyle/>
            <a:p>
              <a:r>
                <a:rPr lang="en-US" sz="1400" b="1" dirty="0" smtClean="0">
                  <a:solidFill>
                    <a:srgbClr val="2E75B6"/>
                  </a:solidFill>
                </a:rPr>
                <a:t>MITAB 2.6</a:t>
              </a:r>
              <a:endParaRPr lang="en-US" sz="1400" b="1" dirty="0">
                <a:solidFill>
                  <a:srgbClr val="2E75B6"/>
                </a:solidFill>
              </a:endParaRPr>
            </a:p>
          </p:txBody>
        </p:sp>
      </p:grpSp>
      <p:sp>
        <p:nvSpPr>
          <p:cNvPr id="19" name="Rectangle 18"/>
          <p:cNvSpPr/>
          <p:nvPr/>
        </p:nvSpPr>
        <p:spPr>
          <a:xfrm>
            <a:off x="712381" y="1286540"/>
            <a:ext cx="10834578" cy="202018"/>
          </a:xfrm>
          <a:prstGeom prst="rect">
            <a:avLst/>
          </a:prstGeom>
          <a:solidFill>
            <a:srgbClr val="FF0000">
              <a:alpha val="10196"/>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129425" y="9826483"/>
            <a:ext cx="173613" cy="369332"/>
          </a:xfrm>
          <a:prstGeom prst="rect">
            <a:avLst/>
          </a:prstGeom>
          <a:noFill/>
        </p:spPr>
        <p:txBody>
          <a:bodyPr wrap="square" rtlCol="0">
            <a:spAutoFit/>
          </a:bodyPr>
          <a:lstStyle/>
          <a:p>
            <a:endParaRPr lang="en-US" dirty="0"/>
          </a:p>
        </p:txBody>
      </p:sp>
      <p:grpSp>
        <p:nvGrpSpPr>
          <p:cNvPr id="26" name="Group 25"/>
          <p:cNvGrpSpPr/>
          <p:nvPr/>
        </p:nvGrpSpPr>
        <p:grpSpPr>
          <a:xfrm>
            <a:off x="7846828" y="4444409"/>
            <a:ext cx="4068793" cy="2094614"/>
            <a:chOff x="8495414" y="4444409"/>
            <a:chExt cx="3420207" cy="2094614"/>
          </a:xfrm>
        </p:grpSpPr>
        <p:sp>
          <p:nvSpPr>
            <p:cNvPr id="25" name="Rectangle 24"/>
            <p:cNvSpPr/>
            <p:nvPr/>
          </p:nvSpPr>
          <p:spPr>
            <a:xfrm>
              <a:off x="8495414" y="4444409"/>
              <a:ext cx="3420207" cy="209461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
            <p:cNvSpPr>
              <a:spLocks noChangeArrowheads="1"/>
            </p:cNvSpPr>
            <p:nvPr/>
          </p:nvSpPr>
          <p:spPr bwMode="auto">
            <a:xfrm>
              <a:off x="8622890" y="4505625"/>
              <a:ext cx="3207667" cy="1892826"/>
            </a:xfrm>
            <a:prstGeom prst="rect">
              <a:avLst/>
            </a:prstGeom>
            <a:solidFill>
              <a:schemeClr val="bg1"/>
            </a:solidFill>
            <a:ln>
              <a:solidFill>
                <a:schemeClr val="bg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sng" strike="noStrike" cap="none" normalizeH="0" baseline="0" dirty="0" smtClean="0">
                  <a:ln>
                    <a:noFill/>
                  </a:ln>
                  <a:solidFill>
                    <a:schemeClr val="tx1"/>
                  </a:solidFill>
                  <a:effectLst/>
                  <a:latin typeface="Arial Unicode MS" panose="020B0604020202020204" pitchFamily="34" charset="-128"/>
                </a:rPr>
                <a:t>Column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Unicode MS" panose="020B0604020202020204" pitchFamily="34" charset="-128"/>
              </a:endParaRPr>
            </a:p>
            <a:p>
              <a:pPr marL="339725" marR="0" lvl="0" indent="-115888"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uniprotkb:P12345(very important protein)</a:t>
              </a:r>
            </a:p>
            <a:p>
              <a:pPr marL="339725" marR="0" lvl="0" indent="-115888"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lang="en-US" altLang="en-US" sz="1400" dirty="0" smtClean="0">
                  <a:latin typeface="Arial Unicode MS" panose="020B0604020202020204" pitchFamily="34" charset="-128"/>
                </a:rPr>
                <a:t>wwpdb:1COL|wwpdb:3COL</a:t>
              </a:r>
            </a:p>
            <a:p>
              <a:pPr marL="339725" marR="0" lvl="0" indent="-115888"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lang="en-US" altLang="en-US" sz="1400" dirty="0">
                  <a:latin typeface="Arial Unicode MS" panose="020B0604020202020204" pitchFamily="34" charset="-128"/>
                </a:rPr>
                <a:t>p</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si-mi:”MI:0096”(pull-down)</a:t>
              </a:r>
            </a:p>
            <a:p>
              <a:pPr marL="339725" marR="0" lvl="0" indent="-115888" algn="l" defTabSz="914400" rtl="0" eaLnBrk="0" fontAlgn="base" latinLnBrk="0" hangingPunct="0">
                <a:lnSpc>
                  <a:spcPct val="100000"/>
                </a:lnSpc>
                <a:spcBef>
                  <a:spcPct val="0"/>
                </a:spcBef>
                <a:spcAft>
                  <a:spcPts val="1800"/>
                </a:spcAft>
                <a:buClrTx/>
                <a:buSzTx/>
                <a:buFont typeface="Arial" panose="020B0604020202020204" pitchFamily="34" charset="0"/>
                <a:buChar char="•"/>
                <a:tabLst/>
              </a:pPr>
              <a:r>
                <a:rPr lang="en-US" altLang="en-US" sz="1400" dirty="0"/>
                <a:t>p</a:t>
              </a:r>
              <a:r>
                <a:rPr kumimoji="0" lang="en-US" altLang="en-US" sz="1400" b="0" i="0" u="none" strike="noStrike" cap="none" normalizeH="0" baseline="0" dirty="0" smtClean="0">
                  <a:ln>
                    <a:noFill/>
                  </a:ln>
                  <a:solidFill>
                    <a:schemeClr val="tx1"/>
                  </a:solidFill>
                  <a:effectLst/>
                </a:rPr>
                <a:t>si-mi:”MI:0097”(“\”super\” tag”)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grpSp>
      <p:grpSp>
        <p:nvGrpSpPr>
          <p:cNvPr id="30" name="Group 29"/>
          <p:cNvGrpSpPr/>
          <p:nvPr/>
        </p:nvGrpSpPr>
        <p:grpSpPr>
          <a:xfrm>
            <a:off x="8454008" y="4931053"/>
            <a:ext cx="2836795" cy="276999"/>
            <a:chOff x="8454008" y="4931053"/>
            <a:chExt cx="2836795" cy="276999"/>
          </a:xfrm>
        </p:grpSpPr>
        <p:sp>
          <p:nvSpPr>
            <p:cNvPr id="27" name="TextBox 26"/>
            <p:cNvSpPr txBox="1"/>
            <p:nvPr/>
          </p:nvSpPr>
          <p:spPr>
            <a:xfrm>
              <a:off x="8454008" y="4931053"/>
              <a:ext cx="595035" cy="276999"/>
            </a:xfrm>
            <a:prstGeom prst="rect">
              <a:avLst/>
            </a:prstGeom>
            <a:noFill/>
          </p:spPr>
          <p:txBody>
            <a:bodyPr wrap="none" rtlCol="0">
              <a:spAutoFit/>
            </a:bodyPr>
            <a:lstStyle/>
            <a:p>
              <a:r>
                <a:rPr lang="en-US" sz="1200" b="1" dirty="0" smtClean="0">
                  <a:solidFill>
                    <a:srgbClr val="FF0000"/>
                  </a:solidFill>
                </a:rPr>
                <a:t>XREF</a:t>
              </a:r>
              <a:endParaRPr lang="en-US" sz="1200" b="1" dirty="0">
                <a:solidFill>
                  <a:srgbClr val="FF0000"/>
                </a:solidFill>
              </a:endParaRPr>
            </a:p>
          </p:txBody>
        </p:sp>
        <p:sp>
          <p:nvSpPr>
            <p:cNvPr id="28" name="TextBox 27"/>
            <p:cNvSpPr txBox="1"/>
            <p:nvPr/>
          </p:nvSpPr>
          <p:spPr>
            <a:xfrm>
              <a:off x="9158325" y="4931053"/>
              <a:ext cx="694229" cy="276999"/>
            </a:xfrm>
            <a:prstGeom prst="rect">
              <a:avLst/>
            </a:prstGeom>
            <a:noFill/>
          </p:spPr>
          <p:txBody>
            <a:bodyPr wrap="none" rtlCol="0">
              <a:spAutoFit/>
            </a:bodyPr>
            <a:lstStyle/>
            <a:p>
              <a:r>
                <a:rPr lang="en-US" sz="1200" b="1" dirty="0" smtClean="0">
                  <a:solidFill>
                    <a:srgbClr val="FF0000"/>
                  </a:solidFill>
                </a:rPr>
                <a:t>VALUE</a:t>
              </a:r>
              <a:endParaRPr lang="en-US" sz="1200" b="1" dirty="0">
                <a:solidFill>
                  <a:srgbClr val="FF0000"/>
                </a:solidFill>
              </a:endParaRPr>
            </a:p>
          </p:txBody>
        </p:sp>
        <p:sp>
          <p:nvSpPr>
            <p:cNvPr id="29" name="TextBox 28"/>
            <p:cNvSpPr txBox="1"/>
            <p:nvPr/>
          </p:nvSpPr>
          <p:spPr>
            <a:xfrm>
              <a:off x="10054567" y="4931053"/>
              <a:ext cx="1236236" cy="276999"/>
            </a:xfrm>
            <a:prstGeom prst="rect">
              <a:avLst/>
            </a:prstGeom>
            <a:noFill/>
          </p:spPr>
          <p:txBody>
            <a:bodyPr wrap="none" rtlCol="0">
              <a:spAutoFit/>
            </a:bodyPr>
            <a:lstStyle/>
            <a:p>
              <a:r>
                <a:rPr lang="en-US" sz="1200" b="1" dirty="0" smtClean="0">
                  <a:solidFill>
                    <a:srgbClr val="FF0000"/>
                  </a:solidFill>
                </a:rPr>
                <a:t>DESCRIPTION</a:t>
              </a:r>
              <a:endParaRPr lang="en-US" sz="1200" b="1" dirty="0">
                <a:solidFill>
                  <a:srgbClr val="FF0000"/>
                </a:solidFill>
              </a:endParaRPr>
            </a:p>
          </p:txBody>
        </p:sp>
      </p:grpSp>
    </p:spTree>
    <p:extLst>
      <p:ext uri="{BB962C8B-B14F-4D97-AF65-F5344CB8AC3E}">
        <p14:creationId xmlns:p14="http://schemas.microsoft.com/office/powerpoint/2010/main" val="53702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376" y="85700"/>
            <a:ext cx="5775940" cy="646331"/>
          </a:xfrm>
          <a:prstGeom prst="rect">
            <a:avLst/>
          </a:prstGeom>
          <a:noFill/>
        </p:spPr>
        <p:txBody>
          <a:bodyPr wrap="none" rtlCol="0">
            <a:spAutoFit/>
          </a:bodyPr>
          <a:lstStyle/>
          <a:p>
            <a:r>
              <a:rPr lang="en-US" sz="3600" dirty="0" smtClean="0">
                <a:solidFill>
                  <a:schemeClr val="accent1">
                    <a:lumMod val="75000"/>
                  </a:schemeClr>
                </a:solidFill>
                <a:latin typeface="Arial" panose="020B0604020202020204" pitchFamily="34" charset="0"/>
                <a:cs typeface="Arial" panose="020B0604020202020204" pitchFamily="34" charset="0"/>
              </a:rPr>
              <a:t>Interaction Record Formats</a:t>
            </a:r>
            <a:endParaRPr lang="en-US" sz="36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287609" y="653380"/>
            <a:ext cx="5597739" cy="400110"/>
          </a:xfrm>
          <a:prstGeom prst="rect">
            <a:avLst/>
          </a:prstGeom>
          <a:noFill/>
        </p:spPr>
        <p:txBody>
          <a:bodyPr wrap="square" rtlCol="0">
            <a:spAutoFit/>
          </a:bodyPr>
          <a:lstStyle/>
          <a:p>
            <a:pPr marL="117475"/>
            <a:r>
              <a:rPr lang="en-US" sz="2000" dirty="0">
                <a:solidFill>
                  <a:schemeClr val="accent1">
                    <a:lumMod val="75000"/>
                  </a:schemeClr>
                </a:solidFill>
                <a:latin typeface="Arial" panose="020B0604020202020204" pitchFamily="34" charset="0"/>
                <a:cs typeface="Arial" panose="020B0604020202020204" pitchFamily="34" charset="0"/>
              </a:rPr>
              <a:t>PSI-MI </a:t>
            </a:r>
            <a:r>
              <a:rPr lang="en-US" sz="2000" dirty="0" smtClean="0">
                <a:solidFill>
                  <a:schemeClr val="accent1">
                    <a:lumMod val="75000"/>
                  </a:schemeClr>
                </a:solidFill>
                <a:latin typeface="Arial" panose="020B0604020202020204" pitchFamily="34" charset="0"/>
                <a:cs typeface="Arial" panose="020B0604020202020204" pitchFamily="34" charset="0"/>
              </a:rPr>
              <a:t>tab-delimited (MITAB) format</a:t>
            </a:r>
          </a:p>
        </p:txBody>
      </p:sp>
      <p:sp>
        <p:nvSpPr>
          <p:cNvPr id="33" name="TextBox 32"/>
          <p:cNvSpPr txBox="1"/>
          <p:nvPr/>
        </p:nvSpPr>
        <p:spPr>
          <a:xfrm>
            <a:off x="2819887" y="1076947"/>
            <a:ext cx="1518364" cy="646331"/>
          </a:xfrm>
          <a:prstGeom prst="rect">
            <a:avLst/>
          </a:prstGeom>
          <a:noFill/>
        </p:spPr>
        <p:txBody>
          <a:bodyPr wrap="none" rtlCol="0">
            <a:spAutoFit/>
          </a:bodyPr>
          <a:lstStyle/>
          <a:p>
            <a:r>
              <a:rPr lang="en-US" sz="3600" b="1" dirty="0" smtClean="0">
                <a:solidFill>
                  <a:srgbClr val="00B050"/>
                </a:solidFill>
              </a:rPr>
              <a:t>Good </a:t>
            </a:r>
            <a:endParaRPr lang="en-US" sz="3600" b="1" dirty="0">
              <a:solidFill>
                <a:srgbClr val="00B050"/>
              </a:solidFill>
            </a:endParaRPr>
          </a:p>
        </p:txBody>
      </p:sp>
      <p:sp>
        <p:nvSpPr>
          <p:cNvPr id="47" name="TextBox 46"/>
          <p:cNvSpPr txBox="1"/>
          <p:nvPr/>
        </p:nvSpPr>
        <p:spPr>
          <a:xfrm>
            <a:off x="8550328" y="1138502"/>
            <a:ext cx="1056700" cy="646331"/>
          </a:xfrm>
          <a:prstGeom prst="rect">
            <a:avLst/>
          </a:prstGeom>
          <a:noFill/>
        </p:spPr>
        <p:txBody>
          <a:bodyPr wrap="none" rtlCol="0">
            <a:spAutoFit/>
          </a:bodyPr>
          <a:lstStyle/>
          <a:p>
            <a:r>
              <a:rPr lang="en-US" sz="3600" b="1" dirty="0" smtClean="0">
                <a:solidFill>
                  <a:srgbClr val="FF0000"/>
                </a:solidFill>
              </a:rPr>
              <a:t>Bad</a:t>
            </a:r>
            <a:endParaRPr lang="en-US" sz="3600" b="1" dirty="0">
              <a:solidFill>
                <a:srgbClr val="FF0000"/>
              </a:solidFill>
            </a:endParaRPr>
          </a:p>
        </p:txBody>
      </p:sp>
      <p:sp>
        <p:nvSpPr>
          <p:cNvPr id="34" name="TextBox 33"/>
          <p:cNvSpPr txBox="1"/>
          <p:nvPr/>
        </p:nvSpPr>
        <p:spPr>
          <a:xfrm>
            <a:off x="774276" y="3133052"/>
            <a:ext cx="5135526" cy="954107"/>
          </a:xfrm>
          <a:prstGeom prst="rect">
            <a:avLst/>
          </a:prstGeom>
          <a:noFill/>
        </p:spPr>
        <p:txBody>
          <a:bodyPr wrap="square" rtlCol="0">
            <a:spAutoFit/>
          </a:bodyPr>
          <a:lstStyle/>
          <a:p>
            <a:pPr marL="182880" indent="-182880">
              <a:buFont typeface="Arial" panose="020B0604020202020204" pitchFamily="34" charset="0"/>
              <a:buChar char="•"/>
            </a:pPr>
            <a:r>
              <a:rPr lang="en-US" sz="2000" dirty="0" smtClean="0">
                <a:solidFill>
                  <a:schemeClr val="tx1">
                    <a:lumMod val="50000"/>
                    <a:lumOff val="50000"/>
                  </a:schemeClr>
                </a:solidFill>
              </a:rPr>
              <a:t>Easy to read into a spreadsheet</a:t>
            </a:r>
          </a:p>
          <a:p>
            <a:pPr marL="182880" indent="-182880">
              <a:buFont typeface="Arial" panose="020B0604020202020204" pitchFamily="34" charset="0"/>
              <a:buChar char="•"/>
            </a:pPr>
            <a:r>
              <a:rPr lang="en-US" sz="2000" dirty="0" smtClean="0">
                <a:solidFill>
                  <a:schemeClr val="tx1">
                    <a:lumMod val="50000"/>
                    <a:lumOff val="50000"/>
                  </a:schemeClr>
                </a:solidFill>
              </a:rPr>
              <a:t>Supported by third-party libraries</a:t>
            </a:r>
          </a:p>
          <a:p>
            <a:pPr marL="182880" indent="-182880">
              <a:buFont typeface="Arial" panose="020B0604020202020204" pitchFamily="34" charset="0"/>
              <a:buChar char="•"/>
            </a:pPr>
            <a:endParaRPr lang="en-US" sz="1600" dirty="0" smtClean="0">
              <a:solidFill>
                <a:schemeClr val="tx1">
                  <a:lumMod val="50000"/>
                  <a:lumOff val="50000"/>
                </a:schemeClr>
              </a:solidFill>
            </a:endParaRPr>
          </a:p>
        </p:txBody>
      </p:sp>
      <p:sp>
        <p:nvSpPr>
          <p:cNvPr id="50" name="TextBox 49"/>
          <p:cNvSpPr txBox="1"/>
          <p:nvPr/>
        </p:nvSpPr>
        <p:spPr>
          <a:xfrm>
            <a:off x="6543453" y="2154867"/>
            <a:ext cx="5420832" cy="3585597"/>
          </a:xfrm>
          <a:prstGeom prst="rect">
            <a:avLst/>
          </a:prstGeom>
          <a:noFill/>
        </p:spPr>
        <p:txBody>
          <a:bodyPr wrap="square" rtlCol="0">
            <a:spAutoFit/>
          </a:bodyPr>
          <a:lstStyle/>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Applicable only to binary interactions</a:t>
            </a:r>
          </a:p>
          <a:p>
            <a:pPr marL="708660" indent="-342900">
              <a:buFont typeface="Courier New" panose="02070309020205020404" pitchFamily="49" charset="0"/>
              <a:buChar char="o"/>
            </a:pPr>
            <a:r>
              <a:rPr lang="en-US" sz="1600" dirty="0" smtClean="0">
                <a:solidFill>
                  <a:schemeClr val="tx1">
                    <a:lumMod val="50000"/>
                    <a:lumOff val="50000"/>
                  </a:schemeClr>
                </a:solidFill>
              </a:rPr>
              <a:t>Cannot handle multi-protein complexes</a:t>
            </a:r>
          </a:p>
          <a:p>
            <a:pPr marL="182880" indent="-182880">
              <a:spcBef>
                <a:spcPts val="600"/>
              </a:spcBef>
              <a:buFont typeface="Arial" panose="020B0604020202020204" pitchFamily="34" charset="0"/>
              <a:buChar char="•"/>
            </a:pPr>
            <a:r>
              <a:rPr lang="en-US" sz="2000" dirty="0">
                <a:solidFill>
                  <a:schemeClr val="tx1">
                    <a:lumMod val="50000"/>
                    <a:lumOff val="50000"/>
                  </a:schemeClr>
                </a:solidFill>
              </a:rPr>
              <a:t>M</a:t>
            </a:r>
            <a:r>
              <a:rPr lang="en-US" sz="2000" dirty="0" smtClean="0">
                <a:solidFill>
                  <a:schemeClr val="tx1">
                    <a:lumMod val="50000"/>
                    <a:lumOff val="50000"/>
                  </a:schemeClr>
                </a:solidFill>
              </a:rPr>
              <a:t>any columns can be multi-valued </a:t>
            </a:r>
          </a:p>
          <a:p>
            <a:pPr marL="548640" indent="-182880">
              <a:buFont typeface="Courier New" panose="02070309020205020404" pitchFamily="49" charset="0"/>
              <a:buChar char="o"/>
            </a:pPr>
            <a:r>
              <a:rPr lang="en-US" sz="1600" dirty="0" smtClean="0">
                <a:solidFill>
                  <a:schemeClr val="tx1">
                    <a:lumMod val="50000"/>
                    <a:lumOff val="50000"/>
                  </a:schemeClr>
                </a:solidFill>
              </a:rPr>
              <a:t>Requires custom parsing routines</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Some information originally available in MIF format cannot be stored as MITAB</a:t>
            </a:r>
          </a:p>
          <a:p>
            <a:pPr marL="548640" indent="-182880">
              <a:buFont typeface="Courier New" panose="02070309020205020404" pitchFamily="49" charset="0"/>
              <a:buChar char="o"/>
            </a:pPr>
            <a:r>
              <a:rPr lang="en-US" sz="1600" dirty="0" smtClean="0">
                <a:solidFill>
                  <a:schemeClr val="tx1">
                    <a:lumMod val="50000"/>
                    <a:lumOff val="50000"/>
                  </a:schemeClr>
                </a:solidFill>
              </a:rPr>
              <a:t>The format is </a:t>
            </a:r>
            <a:r>
              <a:rPr lang="en-US" sz="1600" dirty="0" err="1" smtClean="0">
                <a:solidFill>
                  <a:schemeClr val="tx1">
                    <a:lumMod val="50000"/>
                    <a:lumOff val="50000"/>
                  </a:schemeClr>
                </a:solidFill>
              </a:rPr>
              <a:t>lossy</a:t>
            </a:r>
            <a:r>
              <a:rPr lang="en-US" sz="1600" dirty="0" smtClean="0">
                <a:solidFill>
                  <a:schemeClr val="tx1">
                    <a:lumMod val="50000"/>
                    <a:lumOff val="50000"/>
                  </a:schemeClr>
                </a:solidFill>
              </a:rPr>
              <a:t> –  is, essentially, impossible, to restore fully-featured MIF record from its MITAB representation</a:t>
            </a:r>
          </a:p>
          <a:p>
            <a:pPr marL="182880" indent="-182880">
              <a:spcBef>
                <a:spcPts val="600"/>
              </a:spcBef>
              <a:buFont typeface="Arial" panose="020B0604020202020204" pitchFamily="34" charset="0"/>
              <a:buChar char="•"/>
            </a:pPr>
            <a:r>
              <a:rPr lang="en-US" sz="2000" dirty="0" smtClean="0">
                <a:solidFill>
                  <a:schemeClr val="tx1">
                    <a:lumMod val="50000"/>
                    <a:lumOff val="50000"/>
                  </a:schemeClr>
                </a:solidFill>
              </a:rPr>
              <a:t>Less stable than MIF</a:t>
            </a:r>
          </a:p>
          <a:p>
            <a:pPr marL="548640" indent="-182880">
              <a:buFont typeface="Courier New" panose="02070309020205020404" pitchFamily="49" charset="0"/>
              <a:buChar char="o"/>
            </a:pPr>
            <a:r>
              <a:rPr lang="en-US" sz="1600" dirty="0" smtClean="0">
                <a:solidFill>
                  <a:schemeClr val="tx1">
                    <a:lumMod val="50000"/>
                    <a:lumOff val="50000"/>
                  </a:schemeClr>
                </a:solidFill>
              </a:rPr>
              <a:t>MITAB 2.5, 2.7, 2.8 (MIF 2.5 derivatives)</a:t>
            </a:r>
          </a:p>
          <a:p>
            <a:pPr marL="548640" indent="-182880">
              <a:buFont typeface="Courier New" panose="02070309020205020404" pitchFamily="49" charset="0"/>
              <a:buChar char="o"/>
            </a:pPr>
            <a:r>
              <a:rPr lang="en-US" sz="1600" dirty="0" smtClean="0">
                <a:solidFill>
                  <a:schemeClr val="tx1">
                    <a:lumMod val="50000"/>
                    <a:lumOff val="50000"/>
                  </a:schemeClr>
                </a:solidFill>
              </a:rPr>
              <a:t>MITAB 3.0 (3.0 derivative) </a:t>
            </a:r>
            <a:endParaRPr lang="en-US" sz="1600" dirty="0">
              <a:solidFill>
                <a:schemeClr val="tx1">
                  <a:lumMod val="50000"/>
                  <a:lumOff val="50000"/>
                </a:schemeClr>
              </a:solidFill>
            </a:endParaRPr>
          </a:p>
        </p:txBody>
      </p:sp>
    </p:spTree>
    <p:extLst>
      <p:ext uri="{BB962C8B-B14F-4D97-AF65-F5344CB8AC3E}">
        <p14:creationId xmlns:p14="http://schemas.microsoft.com/office/powerpoint/2010/main" val="3881153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45429</TotalTime>
  <Words>3142</Words>
  <Application>Microsoft Office PowerPoint</Application>
  <PresentationFormat>Widescreen</PresentationFormat>
  <Paragraphs>758</Paragraphs>
  <Slides>44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 Unicode MS</vt:lpstr>
      <vt:lpstr>Arial</vt:lpstr>
      <vt:lpstr>Arial Narrow</vt:lpstr>
      <vt:lpstr>Calibri</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lukasz</dc:creator>
  <cp:lastModifiedBy>lukasz</cp:lastModifiedBy>
  <cp:revision>511</cp:revision>
  <cp:lastPrinted>2019-05-16T19:41:12Z</cp:lastPrinted>
  <dcterms:created xsi:type="dcterms:W3CDTF">2019-03-03T17:53:50Z</dcterms:created>
  <dcterms:modified xsi:type="dcterms:W3CDTF">2020-02-02T11:34:31Z</dcterms:modified>
</cp:coreProperties>
</file>