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94" r:id="rId2"/>
    <p:sldId id="376" r:id="rId3"/>
    <p:sldId id="360" r:id="rId4"/>
    <p:sldId id="374" r:id="rId5"/>
    <p:sldId id="395" r:id="rId6"/>
    <p:sldId id="362" r:id="rId7"/>
    <p:sldId id="375" r:id="rId8"/>
    <p:sldId id="361" r:id="rId9"/>
    <p:sldId id="363" r:id="rId10"/>
    <p:sldId id="354" r:id="rId11"/>
    <p:sldId id="364" r:id="rId12"/>
    <p:sldId id="365" r:id="rId13"/>
    <p:sldId id="366" r:id="rId14"/>
    <p:sldId id="371" r:id="rId15"/>
    <p:sldId id="372" r:id="rId16"/>
    <p:sldId id="377" r:id="rId17"/>
    <p:sldId id="379" r:id="rId18"/>
    <p:sldId id="369" r:id="rId19"/>
    <p:sldId id="378" r:id="rId20"/>
    <p:sldId id="380" r:id="rId21"/>
    <p:sldId id="381" r:id="rId22"/>
    <p:sldId id="388" r:id="rId23"/>
    <p:sldId id="390" r:id="rId24"/>
    <p:sldId id="391" r:id="rId25"/>
    <p:sldId id="392" r:id="rId26"/>
    <p:sldId id="393" r:id="rId27"/>
    <p:sldId id="356" r:id="rId28"/>
    <p:sldId id="384" r:id="rId29"/>
    <p:sldId id="387" r:id="rId30"/>
    <p:sldId id="385" r:id="rId31"/>
    <p:sldId id="386" r:id="rId32"/>
    <p:sldId id="373" r:id="rId33"/>
    <p:sldId id="382" r:id="rId34"/>
    <p:sldId id="367" r:id="rId35"/>
    <p:sldId id="370" r:id="rId36"/>
    <p:sldId id="383" r:id="rId37"/>
    <p:sldId id="355" r:id="rId38"/>
    <p:sldId id="357" r:id="rId39"/>
    <p:sldId id="358" r:id="rId40"/>
    <p:sldId id="359" r:id="rId4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FBE5D6"/>
    <a:srgbClr val="548235"/>
    <a:srgbClr val="2E75B6"/>
    <a:srgbClr val="C00000"/>
    <a:srgbClr val="385723"/>
    <a:srgbClr val="BF9000"/>
    <a:srgbClr val="A9D18E"/>
    <a:srgbClr val="FFD966"/>
    <a:srgbClr val="FF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5" autoAdjust="0"/>
    <p:restoredTop sz="94737" autoAdjust="0"/>
  </p:normalViewPr>
  <p:slideViewPr>
    <p:cSldViewPr snapToGrid="0">
      <p:cViewPr varScale="1">
        <p:scale>
          <a:sx n="95" d="100"/>
          <a:sy n="95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DC7E96B-8055-4459-8E97-86621CF70FE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718772-769D-42DE-B174-33725D9B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389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3A1909-AA12-499E-B6FE-CAB257D8E7A3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5B5E9D8-2F11-4C51-B9A1-C3BDB378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83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09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6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64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65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66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18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6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31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00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18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0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5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58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70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10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18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17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519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00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60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89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91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65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168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512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759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653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5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748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637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92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9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485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63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7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00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04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97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3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1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4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2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4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6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2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591-CF08-47A7-92BC-BF6FCE50560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BF591-CF08-47A7-92BC-BF6FCE50560E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BEF1-CD98-44E3-A241-7C1EE9AD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3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z@mbi.ucl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oogle.com/url?sa=t&amp;rct=j&amp;q=&amp;esrc=s&amp;source=web&amp;cd=2&amp;cad=rja&amp;uact=8&amp;ved=2ahUKEwihtbaQ85HiAhXfJzQIHVq_B-4QFjABegQIARAB&amp;url=http://www.ebi.ac.uk/Tools/webservices/psicquic/registry/registry?action%3DSTATUS&amp;usg=AOvVaw25UZ_vvos06n9esw0iatgC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472" y="2736503"/>
            <a:ext cx="7653057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Protein-Protein Interactions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Cytoscape</a:t>
            </a:r>
            <a:endParaRPr lang="en-US" sz="40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856" y="5879804"/>
            <a:ext cx="249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Lukasz Salwinski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lukasz@mbi.ucla.edu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Boyer Hall 205 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97118" y="418305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Feb 2020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376" y="83841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GUI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63" y="1679975"/>
            <a:ext cx="6827614" cy="44640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1793" y="730172"/>
            <a:ext cx="3464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Layout modifications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7630" y="1950947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Individual nodes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7358" y="2322805"/>
            <a:ext cx="228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Select (LBM) and drag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7630" y="311472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Groups of nodes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7357" y="3486587"/>
            <a:ext cx="2952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(shift-LBM)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Drag (LBM) to translate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 Tool Panel  to translate and scale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5720" y="4821548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Entire network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5448" y="5193406"/>
            <a:ext cx="228549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 layout menu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algorithms work on node selections</a:t>
            </a:r>
          </a:p>
        </p:txBody>
      </p:sp>
    </p:spTree>
    <p:extLst>
      <p:ext uri="{BB962C8B-B14F-4D97-AF65-F5344CB8AC3E}">
        <p14:creationId xmlns:p14="http://schemas.microsoft.com/office/powerpoint/2010/main" val="381564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2" y="1679975"/>
            <a:ext cx="6824905" cy="44624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04" y="1679974"/>
            <a:ext cx="6819773" cy="44572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376" y="83841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GUI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1793" y="730172"/>
            <a:ext cx="3464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Layout modifications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37630" y="1950947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Individual nodes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57358" y="2322805"/>
            <a:ext cx="228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Select (LBM) and drag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7630" y="311472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Groups of nodes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57357" y="3486587"/>
            <a:ext cx="2952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Select (shift-LBM)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Drag (LBM) to translate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Use Tool Panel to translate and scale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85720" y="4821548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Entire network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05448" y="5193406"/>
            <a:ext cx="228549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 layout menu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algorithms work on node selections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78306" y="4403558"/>
            <a:ext cx="2081462" cy="1515979"/>
          </a:xfrm>
          <a:prstGeom prst="rect">
            <a:avLst/>
          </a:prstGeom>
          <a:solidFill>
            <a:srgbClr val="548235">
              <a:alpha val="20000"/>
            </a:srgb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64" y="1679975"/>
            <a:ext cx="6835348" cy="44640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376" y="83841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GUI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1793" y="730172"/>
            <a:ext cx="3464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Layout modifications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37630" y="1950947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Individual nodes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57358" y="2322805"/>
            <a:ext cx="228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(LBM) and drag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37630" y="311472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Groups of nodes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57357" y="3486587"/>
            <a:ext cx="2952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(shift-LBM)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Drag (LBM) to translate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 Tool Panel  to translate and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5720" y="4821548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Entire network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05448" y="5193406"/>
            <a:ext cx="228549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Use layout menu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Some algorithms work on node selections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38867" y="1940312"/>
            <a:ext cx="1664439" cy="3668751"/>
          </a:xfrm>
          <a:prstGeom prst="rect">
            <a:avLst/>
          </a:prstGeom>
          <a:solidFill>
            <a:srgbClr val="548235">
              <a:alpha val="20000"/>
            </a:srgb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36701" y="1824566"/>
            <a:ext cx="254000" cy="110067"/>
          </a:xfrm>
          <a:prstGeom prst="rect">
            <a:avLst/>
          </a:prstGeom>
          <a:solidFill>
            <a:srgbClr val="548235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2" y="1677452"/>
            <a:ext cx="6820851" cy="44597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376" y="83841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GUI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1793" y="730172"/>
            <a:ext cx="3182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Style modifications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24806" y="1631754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Passthrough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Mappers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4534" y="2027676"/>
            <a:ext cx="3482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Directly uses column values (e.g.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ame column values shown as node labels)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24806" y="2795536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Continuous Mappers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4532" y="3167394"/>
            <a:ext cx="34825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Scales column values (numbers)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Converts column values (numbers) into color scale</a:t>
            </a:r>
          </a:p>
          <a:p>
            <a:pPr>
              <a:spcAft>
                <a:spcPts val="600"/>
              </a:spcAft>
            </a:pP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2896" y="3997021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Discrete Mappers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2623" y="4441077"/>
            <a:ext cx="343441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Converts discrete values (numbers or text) into numbers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Converts discrete values (text or numbers) into colors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72896" y="5446712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Bypass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19568" y="5884313"/>
            <a:ext cx="340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Custom style for a specific node/edge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43897" y="2827050"/>
            <a:ext cx="215202" cy="874149"/>
          </a:xfrm>
          <a:prstGeom prst="rect">
            <a:avLst/>
          </a:prstGeom>
          <a:solidFill>
            <a:srgbClr val="BF9000">
              <a:alpha val="20000"/>
            </a:srgbClr>
          </a:solidFill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3897" y="4365118"/>
            <a:ext cx="215202" cy="1074369"/>
          </a:xfrm>
          <a:prstGeom prst="rect">
            <a:avLst/>
          </a:prstGeom>
          <a:solidFill>
            <a:srgbClr val="BF9000">
              <a:alpha val="20000"/>
            </a:srgbClr>
          </a:solidFill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43897" y="3734395"/>
            <a:ext cx="1947176" cy="588475"/>
          </a:xfrm>
          <a:prstGeom prst="rect">
            <a:avLst/>
          </a:prstGeom>
          <a:solidFill>
            <a:srgbClr val="548235">
              <a:alpha val="20000"/>
            </a:srgb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7584" y="1200286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Default</a:t>
            </a:r>
            <a:endParaRPr lang="en-US" sz="1600" dirty="0">
              <a:solidFill>
                <a:srgbClr val="FFC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51560" y="1543050"/>
            <a:ext cx="0" cy="1143000"/>
          </a:xfrm>
          <a:prstGeom prst="straightConnector1">
            <a:avLst/>
          </a:prstGeom>
          <a:ln w="3810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11144" y="120028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A9D18E"/>
                </a:solidFill>
              </a:rPr>
              <a:t>Mapped</a:t>
            </a:r>
            <a:endParaRPr lang="en-US" sz="1600" dirty="0">
              <a:solidFill>
                <a:srgbClr val="A9D18E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83180" y="1538840"/>
            <a:ext cx="0" cy="2103120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357009" y="3360905"/>
            <a:ext cx="180389" cy="199417"/>
          </a:xfrm>
          <a:prstGeom prst="rect">
            <a:avLst/>
          </a:prstGeom>
          <a:solidFill>
            <a:srgbClr val="548235">
              <a:alpha val="20000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53766" y="4675760"/>
            <a:ext cx="180389" cy="199417"/>
          </a:xfrm>
          <a:prstGeom prst="rect">
            <a:avLst/>
          </a:prstGeom>
          <a:solidFill>
            <a:srgbClr val="548235">
              <a:alpha val="20000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50523" y="5212403"/>
            <a:ext cx="180389" cy="199417"/>
          </a:xfrm>
          <a:prstGeom prst="rect">
            <a:avLst/>
          </a:prstGeom>
          <a:solidFill>
            <a:srgbClr val="548235">
              <a:alpha val="20000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457325" y="5476876"/>
            <a:ext cx="1" cy="36194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25294" y="5774357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Bypass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1" y="1676620"/>
            <a:ext cx="6816876" cy="44606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376" y="83841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GUI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3897" y="2790825"/>
            <a:ext cx="1947176" cy="1095375"/>
          </a:xfrm>
          <a:prstGeom prst="rect">
            <a:avLst/>
          </a:prstGeom>
          <a:solidFill>
            <a:srgbClr val="548235">
              <a:alpha val="20000"/>
            </a:srgb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2569" y="120028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A9D18E"/>
                </a:solidFill>
              </a:rPr>
              <a:t>Mapped</a:t>
            </a:r>
            <a:endParaRPr lang="en-US" sz="1600" dirty="0">
              <a:solidFill>
                <a:srgbClr val="A9D18E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60320" y="1538840"/>
            <a:ext cx="0" cy="1185310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43897" y="4819650"/>
            <a:ext cx="1947176" cy="904875"/>
          </a:xfrm>
          <a:prstGeom prst="rect">
            <a:avLst/>
          </a:prstGeom>
          <a:solidFill>
            <a:srgbClr val="548235">
              <a:alpha val="20000"/>
            </a:srgb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60320" y="4038600"/>
            <a:ext cx="0" cy="744234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1793" y="730172"/>
            <a:ext cx="3182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Style modifications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24806" y="1631754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Passthrough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Mappers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44534" y="2027676"/>
            <a:ext cx="3482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Directly uses column values (e.g.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ame column values shown as node labels)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24806" y="2795536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Continuous Mappers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44532" y="3167394"/>
            <a:ext cx="34825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Scales column values (numbers)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Converts column values (numbers) into color scale</a:t>
            </a:r>
          </a:p>
          <a:p>
            <a:pPr>
              <a:spcAft>
                <a:spcPts val="600"/>
              </a:spcAft>
            </a:pP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72896" y="3997021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Discrete Mappers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92623" y="4441077"/>
            <a:ext cx="343441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Converts discrete values (numbers or text) into numbers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Converts discrete values (text or numbers) into colors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72896" y="5446712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Bypass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19568" y="5884313"/>
            <a:ext cx="340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Custom style for a specific node/edge</a:t>
            </a:r>
          </a:p>
        </p:txBody>
      </p:sp>
    </p:spTree>
    <p:extLst>
      <p:ext uri="{BB962C8B-B14F-4D97-AF65-F5344CB8AC3E}">
        <p14:creationId xmlns:p14="http://schemas.microsoft.com/office/powerpoint/2010/main" val="18554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2" y="1677452"/>
            <a:ext cx="6820851" cy="44597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376" y="83841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GUI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24806" y="1993487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Node Paint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4534" y="2389409"/>
            <a:ext cx="34825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Display node as an image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Display node as a chart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82569" y="1200286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A9D18E"/>
                </a:solidFill>
              </a:rPr>
              <a:t>Image/Chart</a:t>
            </a:r>
            <a:endParaRPr lang="en-US" sz="1600" dirty="0">
              <a:solidFill>
                <a:srgbClr val="A9D18E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60320" y="1538840"/>
            <a:ext cx="0" cy="1901046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43897" y="3535680"/>
            <a:ext cx="1947176" cy="200298"/>
          </a:xfrm>
          <a:prstGeom prst="rect">
            <a:avLst/>
          </a:prstGeom>
          <a:solidFill>
            <a:srgbClr val="548235">
              <a:alpha val="20000"/>
            </a:srgb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1793" y="730172"/>
            <a:ext cx="3182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Style modifications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376" y="83841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1" y="1624557"/>
            <a:ext cx="6827614" cy="44640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1793" y="730172"/>
            <a:ext cx="3600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u="sng" dirty="0">
                <a:solidFill>
                  <a:schemeClr val="accent1">
                    <a:lumMod val="75000"/>
                  </a:schemeClr>
                </a:solidFill>
              </a:rPr>
              <a:t>https://cytoscape.org/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70707" y="1578847"/>
            <a:ext cx="1057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Topics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63160" y="2304980"/>
            <a:ext cx="37728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Graph/network models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Cytoscape GUI overview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 sources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integration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Apps overview</a:t>
            </a:r>
          </a:p>
        </p:txBody>
      </p:sp>
    </p:spTree>
    <p:extLst>
      <p:ext uri="{BB962C8B-B14F-4D97-AF65-F5344CB8AC3E}">
        <p14:creationId xmlns:p14="http://schemas.microsoft.com/office/powerpoint/2010/main" val="16525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609" y="653380"/>
            <a:ext cx="559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SIF format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63781" y="1230064"/>
            <a:ext cx="7493618" cy="2141033"/>
            <a:chOff x="2553630" y="4081347"/>
            <a:chExt cx="7493618" cy="2141033"/>
          </a:xfrm>
        </p:grpSpPr>
        <p:grpSp>
          <p:nvGrpSpPr>
            <p:cNvPr id="7" name="Group 6"/>
            <p:cNvGrpSpPr/>
            <p:nvPr/>
          </p:nvGrpSpPr>
          <p:grpSpPr>
            <a:xfrm>
              <a:off x="2575931" y="4104818"/>
              <a:ext cx="7471317" cy="2117562"/>
              <a:chOff x="1037063" y="3848340"/>
              <a:chExt cx="7471317" cy="211756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037063" y="3848340"/>
                <a:ext cx="7471317" cy="211756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115122" y="4882268"/>
                <a:ext cx="7281746" cy="9609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159727" y="4983576"/>
                <a:ext cx="69044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2E75B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MoleculeA</a:t>
                </a:r>
                <a:r>
                  <a:rPr lang="en-US" sz="1600" b="1" dirty="0" smtClean="0">
                    <a:solidFill>
                      <a:srgbClr val="2E75B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pp</a:t>
                </a:r>
                <a:r>
                  <a:rPr lang="en-US" sz="1600" b="1" dirty="0" smtClean="0">
                    <a:solidFill>
                      <a:srgbClr val="2E75B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600" b="1" dirty="0" err="1" smtClean="0">
                    <a:solidFill>
                      <a:srgbClr val="2E75B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MoleculeB</a:t>
                </a:r>
                <a:endParaRPr lang="en-US" sz="1600" b="1" dirty="0" smtClean="0">
                  <a:solidFill>
                    <a:srgbClr val="2E75B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600" b="1" dirty="0" err="1" smtClean="0">
                    <a:solidFill>
                      <a:srgbClr val="2E75B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MoleculeA</a:t>
                </a:r>
                <a:r>
                  <a:rPr lang="en-US" sz="1600" b="1" dirty="0" smtClean="0">
                    <a:solidFill>
                      <a:srgbClr val="2E75B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pp</a:t>
                </a:r>
                <a:r>
                  <a:rPr lang="en-US" sz="1600" b="1" dirty="0" smtClean="0">
                    <a:solidFill>
                      <a:srgbClr val="2E75B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MoleculeB1 MoleculeB2 MoleculeB3</a:t>
                </a:r>
              </a:p>
              <a:p>
                <a:r>
                  <a:rPr lang="en-US" sz="1600" b="1" dirty="0" smtClean="0">
                    <a:solidFill>
                      <a:srgbClr val="2E75B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553630" y="4081347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SIF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57278" y="4423317"/>
              <a:ext cx="281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Molecule name (arbitrary)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17181" y="4423317"/>
              <a:ext cx="2873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Interaction Type (arbitrary)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6400800" y="4850780"/>
              <a:ext cx="245328" cy="34568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081347" y="4739268"/>
              <a:ext cx="2408663" cy="63562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757961" y="4806176"/>
              <a:ext cx="825862" cy="51216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814734" y="4054782"/>
            <a:ext cx="3345838" cy="2141033"/>
            <a:chOff x="2553630" y="4081347"/>
            <a:chExt cx="3345838" cy="2141033"/>
          </a:xfrm>
        </p:grpSpPr>
        <p:grpSp>
          <p:nvGrpSpPr>
            <p:cNvPr id="41" name="Group 40"/>
            <p:cNvGrpSpPr/>
            <p:nvPr/>
          </p:nvGrpSpPr>
          <p:grpSpPr>
            <a:xfrm>
              <a:off x="2575931" y="4104818"/>
              <a:ext cx="3323537" cy="2117562"/>
              <a:chOff x="1037063" y="3848340"/>
              <a:chExt cx="3323537" cy="2117562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037063" y="3848340"/>
                <a:ext cx="3323537" cy="211756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115122" y="4882268"/>
                <a:ext cx="3145117" cy="9609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159727" y="4983576"/>
                <a:ext cx="29546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2E75B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MoleculeA</a:t>
                </a:r>
                <a:r>
                  <a:rPr lang="en-US" sz="1600" b="1" dirty="0">
                    <a:solidFill>
                      <a:srgbClr val="2E75B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b="1" dirty="0" smtClean="0">
                    <a:solidFill>
                      <a:srgbClr val="2E75B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=   </a:t>
                </a:r>
                <a:r>
                  <a:rPr lang="en-US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Value1</a:t>
                </a:r>
              </a:p>
              <a:p>
                <a:r>
                  <a:rPr lang="en-US" sz="1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MoleculeB</a:t>
                </a:r>
                <a:r>
                  <a:rPr 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=   Value2</a:t>
                </a:r>
                <a:r>
                  <a:rPr lang="en-US" sz="1600" b="1" dirty="0" smtClean="0">
                    <a:solidFill>
                      <a:srgbClr val="2E75B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</a:p>
              <a:p>
                <a:r>
                  <a:rPr lang="en-US" sz="1600" b="1" dirty="0" smtClean="0">
                    <a:solidFill>
                      <a:srgbClr val="2E75B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553630" y="4081347"/>
              <a:ext cx="2480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Molecule Property File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96579" y="4422694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Property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17181" y="4423317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Molecule Name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4996220" y="4877714"/>
              <a:ext cx="78058" cy="36799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464868" y="4806176"/>
              <a:ext cx="293093" cy="365203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232767" y="4054782"/>
            <a:ext cx="4868767" cy="2141033"/>
            <a:chOff x="2553630" y="4081347"/>
            <a:chExt cx="4868767" cy="2141033"/>
          </a:xfrm>
        </p:grpSpPr>
        <p:grpSp>
          <p:nvGrpSpPr>
            <p:cNvPr id="55" name="Group 54"/>
            <p:cNvGrpSpPr/>
            <p:nvPr/>
          </p:nvGrpSpPr>
          <p:grpSpPr>
            <a:xfrm>
              <a:off x="2575931" y="4104818"/>
              <a:ext cx="4846466" cy="2117562"/>
              <a:chOff x="1037063" y="3848340"/>
              <a:chExt cx="4846466" cy="2117562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037063" y="3848340"/>
                <a:ext cx="4824165" cy="211756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115122" y="4882268"/>
                <a:ext cx="4645745" cy="9609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159726" y="4983576"/>
                <a:ext cx="47238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2E75B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MoleculeA</a:t>
                </a:r>
                <a:r>
                  <a:rPr lang="en-US" sz="1600" b="1" dirty="0" smtClean="0">
                    <a:solidFill>
                      <a:srgbClr val="2E75B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(pp) MoleculeB1</a:t>
                </a:r>
                <a:r>
                  <a:rPr lang="en-US" sz="1600" b="1" dirty="0">
                    <a:solidFill>
                      <a:srgbClr val="2E75B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b="1" dirty="0" smtClean="0">
                    <a:solidFill>
                      <a:srgbClr val="2E75B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Value1</a:t>
                </a:r>
              </a:p>
              <a:p>
                <a:r>
                  <a:rPr lang="en-US" sz="1600" b="1" dirty="0" err="1" smtClean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MoleculeA</a:t>
                </a:r>
                <a:r>
                  <a:rPr lang="en-US" sz="1600" b="1" dirty="0" smtClean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(pp) MoleculeB2</a:t>
                </a:r>
                <a:r>
                  <a:rPr 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Value2</a:t>
                </a:r>
                <a:endParaRPr lang="en-US" sz="1600" b="1" dirty="0" smtClean="0">
                  <a:solidFill>
                    <a:srgbClr val="2E75B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600" b="1" dirty="0" smtClean="0">
                    <a:solidFill>
                      <a:srgbClr val="2E75B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553630" y="4081347"/>
              <a:ext cx="2634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 Property File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04017" y="4436844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Property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7181" y="4423317"/>
              <a:ext cx="19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Interaction Name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732367" y="4822159"/>
              <a:ext cx="78058" cy="36799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757962" y="4806176"/>
              <a:ext cx="319071" cy="42926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97376" y="83841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Data Sources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0426" y="1429740"/>
            <a:ext cx="27973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</a:rPr>
              <a:t>Common Edge Types</a:t>
            </a:r>
          </a:p>
          <a:p>
            <a:r>
              <a:rPr lang="en-US" sz="1400" b="1" dirty="0" smtClean="0">
                <a:latin typeface="Courier New" panose="02070309020205020404" pitchFamily="49" charset="0"/>
              </a:rPr>
              <a:t>-----------------</a:t>
            </a:r>
          </a:p>
          <a:p>
            <a:endParaRPr lang="en-US" sz="1400" b="1" dirty="0"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</a:rPr>
              <a:t>pp</a:t>
            </a:r>
            <a:r>
              <a:rPr lang="en-US" sz="1400" dirty="0" smtClean="0">
                <a:latin typeface="Courier New" panose="02070309020205020404" pitchFamily="49" charset="0"/>
              </a:rPr>
              <a:t> .. </a:t>
            </a:r>
            <a:r>
              <a:rPr lang="en-US" sz="1400" dirty="0">
                <a:latin typeface="Courier New" panose="02070309020205020404" pitchFamily="49" charset="0"/>
              </a:rPr>
              <a:t>protein - </a:t>
            </a:r>
            <a:r>
              <a:rPr lang="en-US" sz="1400" dirty="0" smtClean="0">
                <a:latin typeface="Courier New" panose="02070309020205020404" pitchFamily="49" charset="0"/>
              </a:rPr>
              <a:t>protein</a:t>
            </a:r>
          </a:p>
          <a:p>
            <a:r>
              <a:rPr lang="en-US" sz="1400" b="1" dirty="0" err="1" smtClean="0">
                <a:latin typeface="Courier New" panose="02070309020205020404" pitchFamily="49" charset="0"/>
              </a:rPr>
              <a:t>pd</a:t>
            </a:r>
            <a:r>
              <a:rPr lang="en-US" sz="1400" dirty="0" smtClean="0">
                <a:latin typeface="Courier New" panose="02070309020205020404" pitchFamily="49" charset="0"/>
              </a:rPr>
              <a:t> .. </a:t>
            </a:r>
            <a:r>
              <a:rPr lang="en-US" sz="1400" dirty="0">
                <a:latin typeface="Courier New" panose="02070309020205020404" pitchFamily="49" charset="0"/>
              </a:rPr>
              <a:t>protein </a:t>
            </a:r>
            <a:r>
              <a:rPr lang="en-US" sz="1400" dirty="0" smtClean="0">
                <a:latin typeface="Courier New" panose="02070309020205020404" pitchFamily="49" charset="0"/>
              </a:rPr>
              <a:t>- DNA </a:t>
            </a:r>
          </a:p>
          <a:p>
            <a:r>
              <a:rPr lang="en-US" sz="1400" b="1" dirty="0" err="1" smtClean="0">
                <a:latin typeface="Courier New" panose="02070309020205020404" pitchFamily="49" charset="0"/>
              </a:rPr>
              <a:t>gl</a:t>
            </a:r>
            <a:r>
              <a:rPr lang="en-US" sz="1400" dirty="0" smtClean="0">
                <a:latin typeface="Courier New" panose="02070309020205020404" pitchFamily="49" charset="0"/>
              </a:rPr>
              <a:t> .. </a:t>
            </a:r>
            <a:r>
              <a:rPr lang="en-US" sz="1400" dirty="0">
                <a:latin typeface="Courier New" panose="02070309020205020404" pitchFamily="49" charset="0"/>
              </a:rPr>
              <a:t>genetic </a:t>
            </a:r>
            <a:r>
              <a:rPr lang="en-US" sz="1400" dirty="0" smtClean="0">
                <a:latin typeface="Courier New" panose="02070309020205020404" pitchFamily="49" charset="0"/>
              </a:rPr>
              <a:t>lethal</a:t>
            </a:r>
          </a:p>
          <a:p>
            <a:r>
              <a:rPr lang="en-US" sz="1400" b="1" dirty="0" smtClean="0">
                <a:latin typeface="Courier New" panose="02070309020205020404" pitchFamily="49" charset="0"/>
              </a:rPr>
              <a:t>pm</a:t>
            </a:r>
            <a:r>
              <a:rPr lang="en-US" sz="1400" dirty="0" smtClean="0">
                <a:latin typeface="Courier New" panose="02070309020205020404" pitchFamily="49" charset="0"/>
              </a:rPr>
              <a:t> .. protein-metabolite</a:t>
            </a:r>
          </a:p>
          <a:p>
            <a:r>
              <a:rPr lang="en-US" sz="1400" b="1" dirty="0" err="1" smtClean="0">
                <a:latin typeface="Courier New" panose="02070309020205020404" pitchFamily="49" charset="0"/>
              </a:rPr>
              <a:t>mp</a:t>
            </a:r>
            <a:r>
              <a:rPr lang="en-US" sz="1400" dirty="0" smtClean="0">
                <a:latin typeface="Courier New" panose="02070309020205020404" pitchFamily="49" charset="0"/>
              </a:rPr>
              <a:t> .. metabolite-protein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597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376" y="83841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Data Sources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707" y="1578847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entry modes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63160" y="1968098"/>
            <a:ext cx="377282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SIF (native) file format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hand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File import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Built-in Web services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Apps</a:t>
            </a:r>
          </a:p>
          <a:p>
            <a:pPr>
              <a:spcAft>
                <a:spcPts val="600"/>
              </a:spcAft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3781" y="1624557"/>
            <a:ext cx="6835347" cy="4464007"/>
            <a:chOff x="583781" y="1624557"/>
            <a:chExt cx="6835347" cy="44640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81" y="1624557"/>
              <a:ext cx="6835347" cy="446400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477923" y="3422468"/>
              <a:ext cx="1173939" cy="278675"/>
            </a:xfrm>
            <a:prstGeom prst="rect">
              <a:avLst/>
            </a:prstGeom>
            <a:solidFill>
              <a:srgbClr val="548235">
                <a:alpha val="20000"/>
              </a:srgb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02861" y="3422467"/>
              <a:ext cx="773345" cy="1097281"/>
            </a:xfrm>
            <a:prstGeom prst="rect">
              <a:avLst/>
            </a:prstGeom>
            <a:solidFill>
              <a:srgbClr val="548235">
                <a:alpha val="20000"/>
              </a:srgb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3781" y="1624556"/>
            <a:ext cx="6835347" cy="4469265"/>
            <a:chOff x="583781" y="1624556"/>
            <a:chExt cx="6835347" cy="446926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81" y="1624556"/>
              <a:ext cx="6835347" cy="446926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152503" y="5103222"/>
              <a:ext cx="844732" cy="261257"/>
            </a:xfrm>
            <a:prstGeom prst="rect">
              <a:avLst/>
            </a:prstGeom>
            <a:solidFill>
              <a:srgbClr val="548235">
                <a:alpha val="20000"/>
              </a:srgb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97234" y="5103222"/>
              <a:ext cx="627017" cy="592184"/>
            </a:xfrm>
            <a:prstGeom prst="rect">
              <a:avLst/>
            </a:prstGeom>
            <a:solidFill>
              <a:srgbClr val="548235">
                <a:alpha val="20000"/>
              </a:srgb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87609" y="653380"/>
            <a:ext cx="559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Entry</a:t>
            </a:r>
            <a:endParaRPr lang="en-US" sz="2000" i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5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1" y="1635510"/>
            <a:ext cx="6818593" cy="44583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63160" y="925365"/>
            <a:ext cx="3772828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SIF (native) file format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hand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90563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Delimited text</a:t>
            </a:r>
          </a:p>
          <a:p>
            <a:pPr marL="690563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Excel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Workbooks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90563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PSI-MI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Level 1 and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2.5</a:t>
            </a:r>
          </a:p>
          <a:p>
            <a:pPr marL="690563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Graph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Markup Language (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GML)</a:t>
            </a:r>
          </a:p>
          <a:p>
            <a:pPr marL="690563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XGMML </a:t>
            </a:r>
          </a:p>
          <a:p>
            <a:pPr marL="690563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GraphML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90563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SBML</a:t>
            </a:r>
          </a:p>
          <a:p>
            <a:pPr marL="690563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BioPAX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690563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Nested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network format (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NNF)</a:t>
            </a:r>
          </a:p>
          <a:p>
            <a:pPr marL="690563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Cytoscape.js JSON</a:t>
            </a:r>
          </a:p>
          <a:p>
            <a:pPr marL="690563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Cytoscape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CX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376" y="83841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Data Sources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707" y="536114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entry modes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2348" y="2680618"/>
            <a:ext cx="1008274" cy="159934"/>
          </a:xfrm>
          <a:prstGeom prst="rect">
            <a:avLst/>
          </a:prstGeom>
          <a:solidFill>
            <a:srgbClr val="548235">
              <a:alpha val="20000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30622" y="2823167"/>
            <a:ext cx="1536748" cy="118212"/>
          </a:xfrm>
          <a:prstGeom prst="rect">
            <a:avLst/>
          </a:prstGeom>
          <a:solidFill>
            <a:srgbClr val="548235">
              <a:alpha val="20000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06589" y="1936962"/>
            <a:ext cx="1632681" cy="685658"/>
          </a:xfrm>
          <a:prstGeom prst="rect">
            <a:avLst/>
          </a:prstGeom>
          <a:solidFill>
            <a:srgbClr val="548235">
              <a:alpha val="20000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7609" y="653380"/>
            <a:ext cx="559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Import</a:t>
            </a:r>
            <a:endParaRPr lang="en-US" sz="2000" i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7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376" y="83841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1" y="1624557"/>
            <a:ext cx="6827614" cy="4464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3160" y="2304980"/>
            <a:ext cx="37728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Graph/network models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Cytoscape GUI overview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sources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integration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Apps overview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661793" y="730172"/>
            <a:ext cx="3600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u="sng" dirty="0">
                <a:solidFill>
                  <a:schemeClr val="accent1">
                    <a:lumMod val="75000"/>
                  </a:schemeClr>
                </a:solidFill>
              </a:rPr>
              <a:t>https://cytoscape.org/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70707" y="1578847"/>
            <a:ext cx="1057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Topics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1" y="1635510"/>
            <a:ext cx="6818593" cy="44583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609" y="653380"/>
            <a:ext cx="559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 data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376" y="83841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Data Sources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37436" y="2863887"/>
            <a:ext cx="3929732" cy="2009772"/>
          </a:xfrm>
          <a:prstGeom prst="rect">
            <a:avLst/>
          </a:prstGeom>
          <a:solidFill>
            <a:srgbClr val="548235">
              <a:alpha val="20000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36" y="3674472"/>
            <a:ext cx="1818687" cy="120547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4241260" y="3657599"/>
            <a:ext cx="1857983" cy="125486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753976" y="2412974"/>
            <a:ext cx="43015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Text flies (arbitrary delimiter) </a:t>
            </a:r>
          </a:p>
          <a:p>
            <a:pPr marL="177800" indent="-177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Excel files (.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xls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.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xlsl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 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76552" y="1746506"/>
            <a:ext cx="430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File types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015385" y="3924774"/>
            <a:ext cx="3453903" cy="1415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nd/or</a:t>
            </a:r>
          </a:p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37168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730040" y="1109207"/>
            <a:ext cx="6115050" cy="5470052"/>
            <a:chOff x="5730040" y="683903"/>
            <a:chExt cx="6115050" cy="5470052"/>
          </a:xfrm>
        </p:grpSpPr>
        <p:sp>
          <p:nvSpPr>
            <p:cNvPr id="4" name="Rectangle 3"/>
            <p:cNvSpPr/>
            <p:nvPr/>
          </p:nvSpPr>
          <p:spPr>
            <a:xfrm>
              <a:off x="5730040" y="866848"/>
              <a:ext cx="6115050" cy="5287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58640" y="1160522"/>
              <a:ext cx="5619750" cy="801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49776" y="967909"/>
              <a:ext cx="209961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Interaction Experiment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58640" y="2176929"/>
              <a:ext cx="5619750" cy="38031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68240" y="2855258"/>
              <a:ext cx="4781550" cy="2947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25736" y="1992263"/>
              <a:ext cx="141032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Participant List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15840" y="2702858"/>
              <a:ext cx="4781550" cy="2947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63440" y="2550458"/>
              <a:ext cx="4781550" cy="2947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11040" y="2380129"/>
              <a:ext cx="4781550" cy="296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992626" y="2325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848195" y="220915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294312" y="2660630"/>
              <a:ext cx="317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63922" y="2450832"/>
              <a:ext cx="4676322" cy="989232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15152" y="2450831"/>
              <a:ext cx="47012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1255713" algn="l"/>
                </a:tabLst>
              </a:pPr>
              <a:r>
                <a:rPr lang="en-US" sz="1200" dirty="0" smtClean="0">
                  <a:latin typeface="Arial Narrow" panose="020B0606020202030204" pitchFamily="34" charset="0"/>
                </a:rPr>
                <a:t>Molecule Type:   	Protein (MI:0326)</a:t>
              </a:r>
            </a:p>
            <a:p>
              <a:pPr>
                <a:tabLst>
                  <a:tab pos="1255713" algn="l"/>
                </a:tabLst>
              </a:pPr>
              <a:r>
                <a:rPr lang="en-US" sz="1200" dirty="0" smtClean="0">
                  <a:latin typeface="Arial Narrow" panose="020B0606020202030204" pitchFamily="34" charset="0"/>
                </a:rPr>
                <a:t>Molecule Name: 	Cellular  tumor antigen p53</a:t>
              </a:r>
            </a:p>
            <a:p>
              <a:pPr>
                <a:tabLst>
                  <a:tab pos="1255713" algn="l"/>
                </a:tabLst>
              </a:pPr>
              <a:r>
                <a:rPr lang="en-US" sz="1200" dirty="0" smtClean="0">
                  <a:latin typeface="Arial Narrow" panose="020B0606020202030204" pitchFamily="34" charset="0"/>
                </a:rPr>
                <a:t>Molecule Symbol:	p53</a:t>
              </a:r>
            </a:p>
            <a:p>
              <a:pPr>
                <a:tabLst>
                  <a:tab pos="1255713" algn="l"/>
                </a:tabLst>
              </a:pPr>
              <a:r>
                <a:rPr lang="en-US" sz="1200" dirty="0" smtClean="0">
                  <a:latin typeface="Arial Narrow" panose="020B0606020202030204" pitchFamily="34" charset="0"/>
                </a:rPr>
                <a:t>Species of Origin:	Human (Taxid:9606)</a:t>
              </a:r>
            </a:p>
            <a:p>
              <a:pPr>
                <a:tabLst>
                  <a:tab pos="1255713" algn="l"/>
                </a:tabLst>
              </a:pPr>
              <a:r>
                <a:rPr lang="en-US" sz="1200" dirty="0" smtClean="0">
                  <a:latin typeface="Arial Narrow" panose="020B0606020202030204" pitchFamily="34" charset="0"/>
                </a:rPr>
                <a:t>Cross-reference(s):	P04637-1 (</a:t>
              </a:r>
              <a:r>
                <a:rPr lang="en-US" sz="1200" dirty="0" err="1" smtClean="0">
                  <a:latin typeface="Arial Narrow" panose="020B0606020202030204" pitchFamily="34" charset="0"/>
                </a:rPr>
                <a:t>UniProtKB</a:t>
              </a:r>
              <a:r>
                <a:rPr lang="en-US" sz="1200" dirty="0" smtClean="0">
                  <a:latin typeface="Arial Narrow" panose="020B0606020202030204" pitchFamily="34" charset="0"/>
                </a:rPr>
                <a:t>),  NP_00537, (RefSeq), …</a:t>
              </a:r>
              <a:r>
                <a:rPr lang="en-US" sz="1200" dirty="0">
                  <a:latin typeface="Arial Narrow" panose="020B0606020202030204" pitchFamily="34" charset="0"/>
                </a:rPr>
                <a:t>	 </a:t>
              </a:r>
              <a:r>
                <a:rPr lang="en-US" sz="1200" dirty="0" smtClean="0">
                  <a:latin typeface="Arial Narrow" panose="020B0606020202030204" pitchFamily="34" charset="0"/>
                </a:rPr>
                <a:t>      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63922" y="3481807"/>
              <a:ext cx="4676322" cy="1787056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5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10669" y="3491200"/>
              <a:ext cx="47375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1717675" algn="l"/>
                </a:tabLst>
              </a:pPr>
              <a:r>
                <a:rPr lang="en-US" sz="1200" dirty="0" smtClean="0">
                  <a:latin typeface="Arial Narrow" panose="020B0606020202030204" pitchFamily="34" charset="0"/>
                </a:rPr>
                <a:t>Experimental Role: 	Bait (MI:0496)</a:t>
              </a:r>
            </a:p>
            <a:p>
              <a:pPr>
                <a:tabLst>
                  <a:tab pos="1717675" algn="l"/>
                </a:tabLst>
              </a:pPr>
              <a:r>
                <a:rPr lang="en-US" sz="1200" dirty="0" smtClean="0">
                  <a:latin typeface="Arial Narrow" panose="020B0606020202030204" pitchFamily="34" charset="0"/>
                </a:rPr>
                <a:t>Experimental Source: 	E.coli K12 (</a:t>
              </a:r>
              <a:r>
                <a:rPr lang="en-US" sz="1200" dirty="0" err="1" smtClean="0">
                  <a:latin typeface="Arial Narrow" panose="020B0606020202030204" pitchFamily="34" charset="0"/>
                </a:rPr>
                <a:t>Taxid</a:t>
              </a:r>
              <a:r>
                <a:rPr lang="en-US" sz="1200" dirty="0" smtClean="0">
                  <a:latin typeface="Arial Narrow" panose="020B0606020202030204" pitchFamily="34" charset="0"/>
                </a:rPr>
                <a:t>: 83333)</a:t>
              </a:r>
            </a:p>
            <a:p>
              <a:pPr>
                <a:tabLst>
                  <a:tab pos="1717675" algn="l"/>
                </a:tabLst>
              </a:pPr>
              <a:r>
                <a:rPr lang="en-US" sz="1200" dirty="0" smtClean="0">
                  <a:latin typeface="Arial Narrow" panose="020B0606020202030204" pitchFamily="34" charset="0"/>
                </a:rPr>
                <a:t>Identification method(s):  	Predetermined (MI:0396)</a:t>
              </a:r>
            </a:p>
            <a:p>
              <a:r>
                <a:rPr lang="en-US" sz="1200" dirty="0" smtClean="0">
                  <a:latin typeface="Arial Narrow" panose="020B0606020202030204" pitchFamily="34" charset="0"/>
                </a:rPr>
                <a:t>Features: </a:t>
              </a:r>
            </a:p>
            <a:p>
              <a:r>
                <a:rPr lang="en-US" sz="1200" dirty="0">
                  <a:latin typeface="Arial Narrow" panose="020B0606020202030204" pitchFamily="34" charset="0"/>
                </a:rPr>
                <a:t>	 </a:t>
              </a:r>
              <a:r>
                <a:rPr lang="en-US" sz="1200" dirty="0" smtClean="0">
                  <a:latin typeface="Arial Narrow" panose="020B0606020202030204" pitchFamily="34" charset="0"/>
                </a:rPr>
                <a:t>      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163636" y="2449463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17096" y="1289234"/>
              <a:ext cx="5506959" cy="58476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5790" y="1253599"/>
              <a:ext cx="36215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2289175" algn="l"/>
                </a:tabLst>
              </a:pP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  <a:latin typeface="Arial Narrow" panose="020B0606020202030204" pitchFamily="34" charset="0"/>
                </a:rPr>
                <a:t>Interaction Detection Method:	Pull down (MI:0096)</a:t>
              </a:r>
            </a:p>
            <a:p>
              <a:pPr>
                <a:tabLst>
                  <a:tab pos="2289175" algn="l"/>
                </a:tabLst>
              </a:pP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  <a:latin typeface="Arial Narrow" panose="020B0606020202030204" pitchFamily="34" charset="0"/>
                </a:rPr>
                <a:t>Experiment Host/Cell Line:  	in vitro</a:t>
              </a:r>
            </a:p>
            <a:p>
              <a:pPr>
                <a:tabLst>
                  <a:tab pos="2289175" algn="l"/>
                </a:tabLst>
              </a:pPr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  <a:latin typeface="Arial Narrow" panose="020B0606020202030204" pitchFamily="34" charset="0"/>
                </a:rPr>
                <a:t>Interaction Type:	Direct (MI:0407)</a:t>
              </a:r>
            </a:p>
            <a:p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376585" y="42526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69368" y="415241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534731" y="4464783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467851" y="4305671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…</a:t>
              </a:r>
              <a:endParaRPr lang="en-US" sz="1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86179" y="4572073"/>
              <a:ext cx="409575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15840" y="4506863"/>
              <a:ext cx="409575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39640" y="4430663"/>
              <a:ext cx="409575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263441" y="4354463"/>
              <a:ext cx="409575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44389" y="4317732"/>
              <a:ext cx="41148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1487488" algn="l"/>
                </a:tabLst>
              </a:pPr>
              <a:r>
                <a:rPr lang="en-US" sz="1200" dirty="0" smtClean="0">
                  <a:latin typeface="Arial Narrow" panose="020B0606020202030204" pitchFamily="34" charset="0"/>
                </a:rPr>
                <a:t>Feature Type: 	Sufficient  binding region (MI:0442)</a:t>
              </a:r>
            </a:p>
            <a:p>
              <a:pPr>
                <a:tabLst>
                  <a:tab pos="1487488" algn="l"/>
                </a:tabLst>
              </a:pPr>
              <a:r>
                <a:rPr lang="en-US" sz="1200" dirty="0" smtClean="0">
                  <a:latin typeface="Arial Narrow" panose="020B0606020202030204" pitchFamily="34" charset="0"/>
                </a:rPr>
                <a:t>Feature Range: 	1-73</a:t>
              </a:r>
            </a:p>
            <a:p>
              <a:pPr>
                <a:tabLst>
                  <a:tab pos="1487488" algn="l"/>
                </a:tabLst>
              </a:pPr>
              <a:r>
                <a:rPr lang="en-US" sz="1200" dirty="0" smtClean="0">
                  <a:latin typeface="Arial Narrow" panose="020B0606020202030204" pitchFamily="34" charset="0"/>
                </a:rPr>
                <a:t>Identification Method: 	Deletion analysis (MI:0033)    </a:t>
              </a:r>
              <a:endParaRPr lang="en-US" sz="1200" dirty="0">
                <a:latin typeface="Arial Narrow" panose="020B0606020202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93386" y="683903"/>
              <a:ext cx="177439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Interaction Record</a:t>
              </a:r>
              <a:endParaRPr lang="en-US" sz="1600" dirty="0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23" y="1341589"/>
            <a:ext cx="3092678" cy="5026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Rectangle 35"/>
          <p:cNvSpPr/>
          <p:nvPr/>
        </p:nvSpPr>
        <p:spPr>
          <a:xfrm>
            <a:off x="888265" y="1647825"/>
            <a:ext cx="2952750" cy="430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40664" y="2533650"/>
            <a:ext cx="2743201" cy="21336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93064" y="4162424"/>
            <a:ext cx="2524125" cy="29527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878991" y="2988608"/>
            <a:ext cx="274320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888516" y="2283758"/>
            <a:ext cx="27432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245050" y="3778283"/>
            <a:ext cx="1260485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7609" y="653380"/>
            <a:ext cx="559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PSI-MI XML (MIF) Files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7376" y="83841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Data Sources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9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80" y="1624556"/>
            <a:ext cx="6827307" cy="44640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376" y="83841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Data Sources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707" y="1578847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entry modes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63160" y="1968098"/>
            <a:ext cx="377282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SIF (native) file format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hand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File import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Universal DB Client (PSICQUIC)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2525" y="3048000"/>
            <a:ext cx="3419475" cy="5048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1575" y="3943350"/>
            <a:ext cx="3419475" cy="106680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7609" y="653380"/>
            <a:ext cx="559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PSICQIUC Client</a:t>
            </a:r>
            <a:endParaRPr lang="en-US" sz="2000" i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5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376" y="8570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Data Sources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90325" y="2126440"/>
            <a:ext cx="54313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SOAP &amp; REST APIs</a:t>
            </a: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Results returned as PSI-MI, MITAB,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etc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2880" indent="-18288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MIQL Queries </a:t>
            </a:r>
          </a:p>
          <a:p>
            <a:pPr marL="365760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(brca1 or brca2) and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species:human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atpa_yeast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atpb_yeast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) and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type:”physical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association”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9" y="1547437"/>
            <a:ext cx="5684367" cy="48416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49923" y="1053490"/>
            <a:ext cx="96246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hlinkClick r:id="rId4"/>
              </a:rPr>
              <a:t>Registry: https://</a:t>
            </a:r>
            <a:r>
              <a:rPr lang="en-US" sz="1600" i="1" dirty="0" smtClean="0">
                <a:hlinkClick r:id="rId4"/>
              </a:rPr>
              <a:t>www.ebi.ac.uk/Tools/webservices/psicquic/registry/registry?action=STATUS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497568" y="3950668"/>
            <a:ext cx="497678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  <a:p>
            <a:pPr marL="398463" indent="-163513"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https://psicquic.github.io/MiqlDefinition.html</a:t>
            </a:r>
          </a:p>
          <a:p>
            <a:pPr marL="234950"/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98463" indent="-163513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Aranda </a:t>
            </a: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et al.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PSICQUIC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and PSISCORE: accessing and scoring molecular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interactions.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398463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Nat Methods.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8:528-9 (2011) PMID:21716279</a:t>
            </a:r>
          </a:p>
          <a:p>
            <a:pPr marL="234950" indent="-117475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398463" indent="-163513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Nucleic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Acids Res.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del-Toro </a:t>
            </a: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</a:rPr>
              <a:t>et al.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 new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reference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implementation of the PSICQUIC web service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398463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NAR 41:W601-606 (2013) </a:t>
            </a:r>
            <a:r>
              <a:rPr lang="en-US" alt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PMID:2367134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63374" y="1634826"/>
            <a:ext cx="5410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Programmatic access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 interaction data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741045" y="3235276"/>
            <a:ext cx="3988727" cy="2204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80" y="1624556"/>
            <a:ext cx="6827307" cy="44640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376" y="83841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Data Sources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707" y="1578847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entry modes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63160" y="1968098"/>
            <a:ext cx="3772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By hand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File import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Universal DB Client (PSICQUIC)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2525" y="3048000"/>
            <a:ext cx="3419475" cy="5048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1575" y="3943350"/>
            <a:ext cx="3419475" cy="106680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46553" y="3353534"/>
            <a:ext cx="38832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Caveats</a:t>
            </a:r>
          </a:p>
          <a:p>
            <a:pPr marL="280988" indent="-1174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Different providers might use different protein identifiers</a:t>
            </a:r>
          </a:p>
          <a:p>
            <a:pPr marL="280988" indent="-117475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One edge per experiment</a:t>
            </a:r>
          </a:p>
          <a:p>
            <a:pPr marL="280988" indent="-1174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irected edges</a:t>
            </a:r>
          </a:p>
          <a:p>
            <a:pPr marL="280988" indent="-117475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Possible cross-species interactions</a:t>
            </a:r>
          </a:p>
          <a:p>
            <a:pPr marL="280988" indent="-117475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 lot of attributes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41045" y="5627663"/>
            <a:ext cx="3988728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Often requires cleanup !!!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609" y="653380"/>
            <a:ext cx="559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Cleanup</a:t>
            </a:r>
            <a:endParaRPr lang="en-US" sz="2000" i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9" y="1624556"/>
            <a:ext cx="6819060" cy="445861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741045" y="3235276"/>
            <a:ext cx="3988727" cy="2204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7376" y="83841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Data Sources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707" y="1578847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entry modes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63160" y="1968098"/>
            <a:ext cx="3772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By hand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File import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Universal DB Client (PSICQUIC)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46553" y="3353534"/>
            <a:ext cx="38832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Caveats</a:t>
            </a:r>
          </a:p>
          <a:p>
            <a:pPr marL="280988" indent="-1174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Different providers might use different protein identifiers</a:t>
            </a:r>
          </a:p>
          <a:p>
            <a:pPr marL="280988" indent="-117475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One edge per experiment</a:t>
            </a:r>
          </a:p>
          <a:p>
            <a:pPr marL="280988" indent="-1174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irected edges</a:t>
            </a:r>
          </a:p>
          <a:p>
            <a:pPr marL="280988" indent="-117475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Possible cross-species interactions</a:t>
            </a:r>
          </a:p>
          <a:p>
            <a:pPr marL="280988" indent="-117475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 lot of attributes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41045" y="5627663"/>
            <a:ext cx="3988728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Often requires cleanup !!!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36" y="2002692"/>
            <a:ext cx="1374476" cy="13484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33" y="4158510"/>
            <a:ext cx="1869079" cy="161917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33934" y="4158510"/>
            <a:ext cx="1869079" cy="162187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30646" y="2002692"/>
            <a:ext cx="1377872" cy="134844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17199" y="4084979"/>
            <a:ext cx="1873294" cy="18468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64523" y="4911970"/>
            <a:ext cx="187569" cy="17584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8093" y="1778001"/>
            <a:ext cx="160215" cy="113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918308" y="1778000"/>
            <a:ext cx="1512338" cy="22469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4912" y="1891323"/>
            <a:ext cx="1507124" cy="14598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1"/>
          </p:cNvCxnSpPr>
          <p:nvPr/>
        </p:nvCxnSpPr>
        <p:spPr>
          <a:xfrm flipH="1">
            <a:off x="733935" y="1834662"/>
            <a:ext cx="24158" cy="23211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14911" y="1888626"/>
            <a:ext cx="1688101" cy="22671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7312" y="2043723"/>
            <a:ext cx="1363334" cy="13074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59311" y="5087816"/>
            <a:ext cx="547429" cy="79727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552092" y="4084980"/>
            <a:ext cx="554648" cy="80475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956207" y="4911970"/>
            <a:ext cx="187569" cy="17584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3787" y="5117690"/>
            <a:ext cx="1732936" cy="2580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7609" y="653380"/>
            <a:ext cx="559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Cleanup</a:t>
            </a:r>
            <a:endParaRPr lang="en-US" sz="2000" i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9" y="1626372"/>
            <a:ext cx="6819060" cy="4456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741045" y="3235276"/>
            <a:ext cx="3988727" cy="2204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7376" y="83841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Data Sources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707" y="1578847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entry modes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63160" y="1968098"/>
            <a:ext cx="3772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By hand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File import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Universal DB Client (PSICQUIC)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46553" y="3353534"/>
            <a:ext cx="38832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Caveats</a:t>
            </a:r>
          </a:p>
          <a:p>
            <a:pPr marL="280988" indent="-1174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Different providers might use different protein identifiers</a:t>
            </a:r>
          </a:p>
          <a:p>
            <a:pPr marL="280988" indent="-117475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One edge per experiment</a:t>
            </a:r>
          </a:p>
          <a:p>
            <a:pPr marL="280988" indent="-1174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irected edges</a:t>
            </a:r>
          </a:p>
          <a:p>
            <a:pPr marL="280988" indent="-117475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Possible cross-species interactions</a:t>
            </a:r>
          </a:p>
          <a:p>
            <a:pPr marL="280988" indent="-117475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 lot of attributes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41045" y="5627663"/>
            <a:ext cx="3988728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Often requires cleanup !!!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33" y="4158510"/>
            <a:ext cx="1869079" cy="161917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33934" y="4158510"/>
            <a:ext cx="1869079" cy="162187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8093" y="1778001"/>
            <a:ext cx="160215" cy="113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0" idx="1"/>
          </p:cNvCxnSpPr>
          <p:nvPr/>
        </p:nvCxnSpPr>
        <p:spPr>
          <a:xfrm flipH="1">
            <a:off x="733935" y="1834662"/>
            <a:ext cx="24158" cy="23211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14911" y="1888626"/>
            <a:ext cx="1688101" cy="22671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03787" y="5251938"/>
            <a:ext cx="1732936" cy="123849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3932" y="3040686"/>
            <a:ext cx="1869079" cy="1038945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72862" y="3165231"/>
            <a:ext cx="1793630" cy="39858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705600" y="5099538"/>
            <a:ext cx="539262" cy="656493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7609" y="653380"/>
            <a:ext cx="5597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Cleanup</a:t>
            </a:r>
            <a:endParaRPr lang="en-US" sz="2000" i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2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376" y="83841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Data Sources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0707" y="1578847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entry modes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63160" y="1968098"/>
            <a:ext cx="37728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Manual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File import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Built-in Web services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Apps</a:t>
            </a:r>
          </a:p>
          <a:p>
            <a:pPr>
              <a:spcAft>
                <a:spcPts val="600"/>
              </a:spcAft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3781" y="1624557"/>
            <a:ext cx="6835347" cy="4464007"/>
            <a:chOff x="583781" y="1624557"/>
            <a:chExt cx="6835347" cy="44640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81" y="1624557"/>
              <a:ext cx="6835347" cy="446400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477923" y="3422468"/>
              <a:ext cx="1173939" cy="278675"/>
            </a:xfrm>
            <a:prstGeom prst="rect">
              <a:avLst/>
            </a:prstGeom>
            <a:solidFill>
              <a:srgbClr val="548235">
                <a:alpha val="20000"/>
              </a:srgb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02861" y="3422467"/>
              <a:ext cx="773345" cy="1097281"/>
            </a:xfrm>
            <a:prstGeom prst="rect">
              <a:avLst/>
            </a:prstGeom>
            <a:solidFill>
              <a:srgbClr val="548235">
                <a:alpha val="20000"/>
              </a:srgb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3781" y="1624556"/>
            <a:ext cx="6835347" cy="4469265"/>
            <a:chOff x="583781" y="1624556"/>
            <a:chExt cx="6835347" cy="446926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81" y="1624556"/>
              <a:ext cx="6835347" cy="446926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152503" y="5103222"/>
              <a:ext cx="844732" cy="261257"/>
            </a:xfrm>
            <a:prstGeom prst="rect">
              <a:avLst/>
            </a:prstGeom>
            <a:solidFill>
              <a:srgbClr val="548235">
                <a:alpha val="20000"/>
              </a:srgb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97234" y="5103222"/>
              <a:ext cx="627017" cy="592184"/>
            </a:xfrm>
            <a:prstGeom prst="rect">
              <a:avLst/>
            </a:prstGeom>
            <a:solidFill>
              <a:srgbClr val="548235">
                <a:alpha val="20000"/>
              </a:srgb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58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24105" y="1438509"/>
            <a:ext cx="5341434" cy="489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7" t="11493" r="8020" b="10054"/>
          <a:stretch/>
        </p:blipFill>
        <p:spPr>
          <a:xfrm rot="13194796">
            <a:off x="1284513" y="2592750"/>
            <a:ext cx="4023360" cy="256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376" y="83841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Data model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910468" y="2798956"/>
            <a:ext cx="1494645" cy="972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57600" y="2988527"/>
            <a:ext cx="780585" cy="379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28800" y="4673600"/>
            <a:ext cx="685800" cy="406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892300" y="4828478"/>
            <a:ext cx="1296949" cy="416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689100" y="3880625"/>
            <a:ext cx="217759" cy="1123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03666" y="5006587"/>
            <a:ext cx="1019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Vertices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(aka Nodes)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80970" y="2741977"/>
            <a:ext cx="100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Edges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2426" y="1453375"/>
            <a:ext cx="293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Anatomy of a Graph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10703" y="5702904"/>
            <a:ext cx="4152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Network = Graph + Attributes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4025590" y="3076973"/>
            <a:ext cx="456013" cy="5137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311450" y="2315080"/>
            <a:ext cx="1129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</a:rPr>
              <a:t>Might be directed 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114842" y="2305025"/>
            <a:ext cx="56961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Béla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Bollobás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Modern Graph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Theory. </a:t>
            </a:r>
          </a:p>
          <a:p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Springer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. ISBN 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978-0-387-98488-9 (https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://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link.springer.com)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114842" y="2861398"/>
            <a:ext cx="4690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Richard J.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Trudeau Introduction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to Graph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Theory.</a:t>
            </a:r>
          </a:p>
          <a:p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Dover.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ISBN: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978-0-486-67870-2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114842" y="3391479"/>
            <a:ext cx="4411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Gary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Chartrand. Introductory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Graph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Theory. Dover.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ISBN: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978-0-486-24775-5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19707" y="1872567"/>
            <a:ext cx="2078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Graph Theory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114842" y="3960871"/>
            <a:ext cx="54501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Béla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Bollobás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Random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Graphs. </a:t>
            </a:r>
          </a:p>
          <a:p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Cambridge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University Press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ISBN: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978-0-521-80920-7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114842" y="5391631"/>
            <a:ext cx="59501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Albert-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László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Barabási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Linked: The New Science of Networks. Perseus Books Group. ISBN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978-0-738-20667-7.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019707" y="4970235"/>
            <a:ext cx="2428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Popular Science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7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1" y="1676620"/>
            <a:ext cx="6816876" cy="44606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376" y="83841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GUI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24806" y="967876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Node Paint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4534" y="1363798"/>
            <a:ext cx="3482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Directly uses column values (e.g.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ame column values shown as node labels)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24806" y="2131658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Node labels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4532" y="2503516"/>
            <a:ext cx="34825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Scales column values (numbers)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Converts column values (numbers) into color scale</a:t>
            </a:r>
          </a:p>
          <a:p>
            <a:pPr>
              <a:spcAft>
                <a:spcPts val="600"/>
              </a:spcAft>
            </a:pP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3897" y="2790825"/>
            <a:ext cx="1947176" cy="1095375"/>
          </a:xfrm>
          <a:prstGeom prst="rect">
            <a:avLst/>
          </a:prstGeom>
          <a:solidFill>
            <a:srgbClr val="548235">
              <a:alpha val="20000"/>
            </a:srgb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2569" y="120028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A9D18E"/>
                </a:solidFill>
              </a:rPr>
              <a:t>Mapped</a:t>
            </a:r>
            <a:endParaRPr lang="en-US" sz="1600" dirty="0">
              <a:solidFill>
                <a:srgbClr val="A9D18E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60320" y="1538840"/>
            <a:ext cx="0" cy="1185310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43897" y="4819650"/>
            <a:ext cx="1947176" cy="904875"/>
          </a:xfrm>
          <a:prstGeom prst="rect">
            <a:avLst/>
          </a:prstGeom>
          <a:solidFill>
            <a:srgbClr val="548235">
              <a:alpha val="20000"/>
            </a:srgb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60320" y="4038600"/>
            <a:ext cx="0" cy="744234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1793" y="730172"/>
            <a:ext cx="3182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Style modifications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1" y="1676620"/>
            <a:ext cx="6816876" cy="44606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376" y="83841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GUI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24806" y="967876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Node Paint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44534" y="1363798"/>
            <a:ext cx="3482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Directly uses column values (e.g.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ame column values shown as node labels)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24806" y="2131658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Node labels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4532" y="2503516"/>
            <a:ext cx="34825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Scales column values (numbers)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Converts column values (numbers) into color scale</a:t>
            </a:r>
          </a:p>
          <a:p>
            <a:pPr>
              <a:spcAft>
                <a:spcPts val="600"/>
              </a:spcAft>
            </a:pP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3897" y="2790825"/>
            <a:ext cx="1947176" cy="1095375"/>
          </a:xfrm>
          <a:prstGeom prst="rect">
            <a:avLst/>
          </a:prstGeom>
          <a:solidFill>
            <a:srgbClr val="548235">
              <a:alpha val="20000"/>
            </a:srgb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2569" y="120028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A9D18E"/>
                </a:solidFill>
              </a:rPr>
              <a:t>Mapped</a:t>
            </a:r>
            <a:endParaRPr lang="en-US" sz="1600" dirty="0">
              <a:solidFill>
                <a:srgbClr val="A9D18E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60320" y="1538840"/>
            <a:ext cx="0" cy="1185310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43897" y="4819650"/>
            <a:ext cx="1947176" cy="904875"/>
          </a:xfrm>
          <a:prstGeom prst="rect">
            <a:avLst/>
          </a:prstGeom>
          <a:solidFill>
            <a:srgbClr val="548235">
              <a:alpha val="20000"/>
            </a:srgb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60320" y="4038600"/>
            <a:ext cx="0" cy="744234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1793" y="730172"/>
            <a:ext cx="3182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Style modifications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1" y="1676620"/>
            <a:ext cx="6816876" cy="44606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376" y="83841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GUI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1793" y="730172"/>
            <a:ext cx="21226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Editing style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7630" y="1449142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Individual nodes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7358" y="1821000"/>
            <a:ext cx="228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(LBM) and drag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7630" y="2612924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Groups of nodes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57357" y="2984782"/>
            <a:ext cx="29527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Select (shift-LBM)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Drag (LBM) to translate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Use Tool Panel  to translate and scale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5720" y="4319743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Entire network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5448" y="4691601"/>
            <a:ext cx="228549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 layout menu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algorithms work on node selections</a:t>
            </a:r>
          </a:p>
        </p:txBody>
      </p:sp>
    </p:spTree>
    <p:extLst>
      <p:ext uri="{BB962C8B-B14F-4D97-AF65-F5344CB8AC3E}">
        <p14:creationId xmlns:p14="http://schemas.microsoft.com/office/powerpoint/2010/main" val="10204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81" y="0"/>
            <a:ext cx="10058400" cy="65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1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81" y="0"/>
            <a:ext cx="10058400" cy="65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0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4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24105" y="1438509"/>
            <a:ext cx="5341434" cy="489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7" t="11493" r="8020" b="10054"/>
          <a:stretch/>
        </p:blipFill>
        <p:spPr>
          <a:xfrm rot="13194796">
            <a:off x="1284513" y="2592750"/>
            <a:ext cx="4023360" cy="256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376" y="83841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Data model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910468" y="2798956"/>
            <a:ext cx="1494645" cy="972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57600" y="2988527"/>
            <a:ext cx="780585" cy="379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28800" y="4673600"/>
            <a:ext cx="685800" cy="406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892300" y="4828478"/>
            <a:ext cx="1296949" cy="416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689100" y="3880625"/>
            <a:ext cx="217759" cy="1123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03666" y="5006587"/>
            <a:ext cx="1019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Vertices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(aka Nodes)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80970" y="2741977"/>
            <a:ext cx="100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Edges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2426" y="1453375"/>
            <a:ext cx="293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Anatomy of a Graph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10703" y="5702904"/>
            <a:ext cx="4152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Network = Graph + Attributes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4025590" y="3076973"/>
            <a:ext cx="456013" cy="5137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311450" y="2315080"/>
            <a:ext cx="1129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</a:rPr>
              <a:t>Might be directed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9707" y="945467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Interaction Networks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60242" y="1419832"/>
            <a:ext cx="487925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is just an abstract model...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00100" indent="-171450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All interactions are binary</a:t>
            </a:r>
          </a:p>
          <a:p>
            <a:pPr marL="800100" indent="-171450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No time dependence</a:t>
            </a:r>
          </a:p>
          <a:p>
            <a:pPr marL="800100" indent="-171450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No spatial information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60242" y="2832998"/>
            <a:ext cx="5272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Vertices/Nodes represent genes or molecules with varying level of detail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One node – one gene </a:t>
            </a:r>
          </a:p>
          <a:p>
            <a:pPr marL="91440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One node – one protein</a:t>
            </a:r>
          </a:p>
          <a:p>
            <a:pPr marL="91440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One node – one protein state </a:t>
            </a:r>
          </a:p>
          <a:p>
            <a:pPr marL="91440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One node – one protein domain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60242" y="4726224"/>
            <a:ext cx="527295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Edges represent interactions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Molecular interactions</a:t>
            </a:r>
          </a:p>
          <a:p>
            <a:pPr marL="91440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Genetic interactions</a:t>
            </a:r>
          </a:p>
          <a:p>
            <a:pPr marL="91440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Functional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304488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4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24105" y="1438509"/>
            <a:ext cx="5341434" cy="489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34718" y="1998916"/>
            <a:ext cx="2933703" cy="2750652"/>
          </a:xfrm>
          <a:prstGeom prst="ellipse">
            <a:avLst/>
          </a:prstGeom>
          <a:solidFill>
            <a:srgbClr val="2F5597">
              <a:alpha val="10196"/>
            </a:srgb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7376" y="83841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Data model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2426" y="1453375"/>
            <a:ext cx="293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Anatomy of a Graph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19707" y="945467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Interaction Networks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60242" y="1419832"/>
            <a:ext cx="487925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is just an abstract model...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00100" indent="-171450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All interactions are binary</a:t>
            </a:r>
          </a:p>
          <a:p>
            <a:pPr marL="800100" indent="-171450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No time dependence</a:t>
            </a:r>
          </a:p>
          <a:p>
            <a:pPr marL="800100" indent="-171450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No spatial information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60242" y="2832998"/>
            <a:ext cx="5272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Vertices/Nodes represent genes or molecules with varying level of detail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One node – one gene </a:t>
            </a:r>
          </a:p>
          <a:p>
            <a:pPr marL="91440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One node – one protein</a:t>
            </a:r>
          </a:p>
          <a:p>
            <a:pPr marL="91440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One node – one protein state </a:t>
            </a:r>
          </a:p>
          <a:p>
            <a:pPr marL="91440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One node – one protein domain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60242" y="4726224"/>
            <a:ext cx="527295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Edges represent interactions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FF0000"/>
                </a:solidFill>
              </a:rPr>
              <a:t>Molecular interactions</a:t>
            </a:r>
          </a:p>
          <a:p>
            <a:pPr marL="91440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Genetic interactions</a:t>
            </a:r>
          </a:p>
          <a:p>
            <a:pPr marL="91440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Functional relationships 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411545" y="3836696"/>
            <a:ext cx="995553" cy="50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437175" y="4356821"/>
            <a:ext cx="974371" cy="785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11545" y="4346206"/>
            <a:ext cx="1101463" cy="955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326818" y="4356821"/>
            <a:ext cx="95318" cy="147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061839" y="3678885"/>
            <a:ext cx="3403299" cy="2462292"/>
            <a:chOff x="7856249" y="2732903"/>
            <a:chExt cx="3816008" cy="2754694"/>
          </a:xfrm>
        </p:grpSpPr>
        <p:sp>
          <p:nvSpPr>
            <p:cNvPr id="29" name="TextBox 28"/>
            <p:cNvSpPr txBox="1"/>
            <p:nvPr/>
          </p:nvSpPr>
          <p:spPr>
            <a:xfrm>
              <a:off x="8372104" y="431767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P1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308275" y="475507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P2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15600" y="296982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P4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8321832" y="3466615"/>
              <a:ext cx="1092530" cy="87877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9369631" y="3479470"/>
              <a:ext cx="1235035" cy="105690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9369631" y="2909455"/>
              <a:ext cx="1104405" cy="57001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9274630" y="3503221"/>
              <a:ext cx="95001" cy="165067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906494" y="32894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07781" y="511826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Association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 rot="19926215">
              <a:off x="7856249" y="2732903"/>
              <a:ext cx="3632401" cy="2584909"/>
            </a:xfrm>
            <a:prstGeom prst="ellipse">
              <a:avLst/>
            </a:prstGeom>
            <a:solidFill>
              <a:schemeClr val="accent6">
                <a:lumMod val="75000"/>
                <a:alpha val="10196"/>
              </a:schemeClr>
            </a:solidFill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2573075" y="3459870"/>
            <a:ext cx="244652" cy="24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936825" y="2537588"/>
            <a:ext cx="244652" cy="24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68272" y="2584486"/>
            <a:ext cx="244652" cy="24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083545" y="2696666"/>
            <a:ext cx="1334144" cy="115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701949" y="2679683"/>
            <a:ext cx="360093" cy="90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717836" y="3608478"/>
            <a:ext cx="693710" cy="737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062043" y="2669068"/>
            <a:ext cx="1239145" cy="84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290597" y="2711528"/>
            <a:ext cx="116501" cy="1114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2701950" y="3592556"/>
            <a:ext cx="1715739" cy="24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411545" y="2711527"/>
            <a:ext cx="889643" cy="1634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701950" y="2711527"/>
            <a:ext cx="1588647" cy="87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54066" y="5272348"/>
            <a:ext cx="416309" cy="330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062043" y="2669068"/>
            <a:ext cx="360093" cy="168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00100" y="3877386"/>
            <a:ext cx="1216905" cy="577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Physical</a:t>
            </a:r>
          </a:p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Association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80975" y="5168819"/>
            <a:ext cx="244652" cy="24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198423" y="5702761"/>
            <a:ext cx="244652" cy="24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06678" y="5016514"/>
            <a:ext cx="244652" cy="24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279159" y="4224135"/>
            <a:ext cx="244652" cy="24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282302" y="3705072"/>
            <a:ext cx="244652" cy="24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657752" y="4469928"/>
            <a:ext cx="244652" cy="24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013634" y="3165702"/>
            <a:ext cx="244652" cy="24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718927" y="2052828"/>
            <a:ext cx="244652" cy="24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1839433" y="2179674"/>
            <a:ext cx="1222744" cy="489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27051" y="3296093"/>
            <a:ext cx="1573619" cy="28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275907" y="2179674"/>
            <a:ext cx="574158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144768" y="2510028"/>
            <a:ext cx="244652" cy="24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24105" y="1438509"/>
            <a:ext cx="5341434" cy="48953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7" t="11493" r="8020" b="10054"/>
          <a:stretch/>
        </p:blipFill>
        <p:spPr>
          <a:xfrm rot="13194796">
            <a:off x="1284513" y="2592750"/>
            <a:ext cx="4023360" cy="256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376" y="83841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Data model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910468" y="2798956"/>
            <a:ext cx="1494645" cy="972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57600" y="2988527"/>
            <a:ext cx="780585" cy="379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28800" y="4673600"/>
            <a:ext cx="685800" cy="406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892300" y="4828478"/>
            <a:ext cx="1296949" cy="416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689100" y="3880625"/>
            <a:ext cx="217759" cy="1123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03666" y="5006587"/>
            <a:ext cx="1019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Vertices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(aka Nodes)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80970" y="2741977"/>
            <a:ext cx="100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Edges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2426" y="1453375"/>
            <a:ext cx="293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Anatomy of a Graph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10703" y="5702904"/>
            <a:ext cx="4152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Network = Graph + Attributes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4025590" y="3076973"/>
            <a:ext cx="456013" cy="5137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311450" y="2315080"/>
            <a:ext cx="1129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</a:rPr>
              <a:t>Might be directed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9707" y="1402667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Interaction Networks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67369" y="1866635"/>
            <a:ext cx="585699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286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Common node attributes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Graph theory-based properties (node degree, centrality,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91440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Gene/protein name </a:t>
            </a:r>
          </a:p>
          <a:p>
            <a:pPr marL="91440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UniprotKB/RefSeq/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GeneBank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identifier</a:t>
            </a:r>
          </a:p>
          <a:p>
            <a:pPr marL="91440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GO annotation </a:t>
            </a:r>
          </a:p>
          <a:p>
            <a:pPr marL="91440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Cellular localization</a:t>
            </a:r>
          </a:p>
          <a:p>
            <a:pPr marL="91440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Expression/methylation/phosphorylation level</a:t>
            </a:r>
          </a:p>
          <a:p>
            <a:pPr marL="91440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Enzymatic activity</a:t>
            </a:r>
          </a:p>
          <a:p>
            <a:pPr marL="91440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...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64224" y="4157486"/>
            <a:ext cx="527295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286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Common edge attributes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Graph theory-based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properties</a:t>
            </a:r>
          </a:p>
          <a:p>
            <a:pPr marL="91440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Interaction type</a:t>
            </a:r>
          </a:p>
          <a:p>
            <a:pPr marL="91440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Experimental method </a:t>
            </a:r>
          </a:p>
          <a:p>
            <a:pPr marL="91440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Number of supporting experiments</a:t>
            </a:r>
          </a:p>
          <a:p>
            <a:pPr marL="91440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Expression level correlation</a:t>
            </a:r>
          </a:p>
          <a:p>
            <a:pPr marL="91440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Quality score</a:t>
            </a:r>
          </a:p>
          <a:p>
            <a:pPr marL="91440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2478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376" y="83841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1" y="1624557"/>
            <a:ext cx="6827614" cy="4464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7578" y="2349386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Key features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2859" y="3066980"/>
            <a:ext cx="399249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Open source, written in Java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Windows/Mac/Linux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Network visualization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 integration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Expandable through Apps (aka plugins)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Scripting interface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793" y="730172"/>
            <a:ext cx="3600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u="sng" dirty="0">
                <a:solidFill>
                  <a:schemeClr val="accent1">
                    <a:lumMod val="75000"/>
                  </a:schemeClr>
                </a:solidFill>
              </a:rPr>
              <a:t>https://cytoscape.org/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99001" y="5899717"/>
            <a:ext cx="2902643" cy="584775"/>
          </a:xfrm>
          <a:prstGeom prst="rect">
            <a:avLst/>
          </a:prstGeom>
          <a:solidFill>
            <a:srgbClr val="FFCDCD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NOTE:</a:t>
            </a:r>
            <a:r>
              <a:rPr lang="en-US" sz="1600" dirty="0" smtClean="0">
                <a:solidFill>
                  <a:srgbClr val="FF0000"/>
                </a:solidFill>
              </a:rPr>
              <a:t> Recent issues with</a:t>
            </a:r>
          </a:p>
          <a:p>
            <a:pPr marL="747713"/>
            <a:r>
              <a:rPr lang="en-US" sz="1600" dirty="0" smtClean="0">
                <a:solidFill>
                  <a:srgbClr val="FF0000"/>
                </a:solidFill>
              </a:rPr>
              <a:t>Java JDK license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43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376" y="83841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1" y="1624557"/>
            <a:ext cx="6827614" cy="44640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1793" y="730172"/>
            <a:ext cx="3600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u="sng" dirty="0">
                <a:solidFill>
                  <a:schemeClr val="accent1">
                    <a:lumMod val="75000"/>
                  </a:schemeClr>
                </a:solidFill>
              </a:rPr>
              <a:t>https://cytoscape.org/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70707" y="1578847"/>
            <a:ext cx="1057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Topics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63160" y="2304980"/>
            <a:ext cx="37728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Graph/network models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Cytoscape GUI overview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sources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integration</a:t>
            </a:r>
          </a:p>
          <a:p>
            <a:pPr marL="234950" indent="-2349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Apps overview</a:t>
            </a:r>
          </a:p>
        </p:txBody>
      </p:sp>
    </p:spTree>
    <p:extLst>
      <p:ext uri="{BB962C8B-B14F-4D97-AF65-F5344CB8AC3E}">
        <p14:creationId xmlns:p14="http://schemas.microsoft.com/office/powerpoint/2010/main" val="14914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376" y="83841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Cytoscape: GUI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133" y="1459457"/>
            <a:ext cx="6421362" cy="4198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57750" y="1914525"/>
            <a:ext cx="4314825" cy="2505075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48225" y="4467226"/>
            <a:ext cx="4324350" cy="98107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38449" y="1914526"/>
            <a:ext cx="1971675" cy="353377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72600" y="16491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Network Panel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44050" y="2028825"/>
            <a:ext cx="2285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View/edit current view of the network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Switch between different views of the network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025" y="2641242"/>
            <a:ext cx="185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 Panel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901" y="3011442"/>
            <a:ext cx="227434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network view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Select/edit network view style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Annotate network view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 network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600" y="4097894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Table Panel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44050" y="4477619"/>
            <a:ext cx="2285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View/edit node and edge attributes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 network table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52888" y="1709738"/>
            <a:ext cx="757238" cy="169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34829" y="89037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Zoom In/Out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572000" y="1191491"/>
            <a:ext cx="429491" cy="4156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61793" y="730172"/>
            <a:ext cx="2327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GUI Anatomy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949447" y="1736387"/>
            <a:ext cx="223128" cy="137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98474" y="885609"/>
            <a:ext cx="160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Online Help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318693" y="1186728"/>
            <a:ext cx="429491" cy="4156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25744</TotalTime>
  <Words>1399</Words>
  <Application>Microsoft Office PowerPoint</Application>
  <PresentationFormat>Widescreen</PresentationFormat>
  <Paragraphs>436</Paragraphs>
  <Slides>40</Slides>
  <Notes>40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Narrow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</dc:creator>
  <cp:lastModifiedBy>lukasz</cp:lastModifiedBy>
  <cp:revision>431</cp:revision>
  <cp:lastPrinted>2019-03-12T14:03:02Z</cp:lastPrinted>
  <dcterms:created xsi:type="dcterms:W3CDTF">2019-03-03T17:53:50Z</dcterms:created>
  <dcterms:modified xsi:type="dcterms:W3CDTF">2020-02-02T13:31:30Z</dcterms:modified>
</cp:coreProperties>
</file>