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8" r:id="rId1"/>
  </p:sldMasterIdLst>
  <p:notesMasterIdLst>
    <p:notesMasterId r:id="rId38"/>
  </p:notesMasterIdLst>
  <p:sldIdLst>
    <p:sldId id="256" r:id="rId2"/>
    <p:sldId id="295" r:id="rId3"/>
    <p:sldId id="258" r:id="rId4"/>
    <p:sldId id="259" r:id="rId5"/>
    <p:sldId id="260" r:id="rId6"/>
    <p:sldId id="261" r:id="rId7"/>
    <p:sldId id="262" r:id="rId8"/>
    <p:sldId id="263" r:id="rId9"/>
    <p:sldId id="287" r:id="rId10"/>
    <p:sldId id="292" r:id="rId11"/>
    <p:sldId id="290" r:id="rId12"/>
    <p:sldId id="296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4" r:id="rId22"/>
    <p:sldId id="293" r:id="rId23"/>
    <p:sldId id="297" r:id="rId24"/>
    <p:sldId id="276" r:id="rId25"/>
    <p:sldId id="279" r:id="rId26"/>
    <p:sldId id="278" r:id="rId27"/>
    <p:sldId id="277" r:id="rId28"/>
    <p:sldId id="280" r:id="rId29"/>
    <p:sldId id="281" r:id="rId30"/>
    <p:sldId id="282" r:id="rId31"/>
    <p:sldId id="283" r:id="rId32"/>
    <p:sldId id="284" r:id="rId33"/>
    <p:sldId id="285" r:id="rId34"/>
    <p:sldId id="288" r:id="rId35"/>
    <p:sldId id="294" r:id="rId36"/>
    <p:sldId id="28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B6FD"/>
    <a:srgbClr val="2862AA"/>
    <a:srgbClr val="4584D3"/>
    <a:srgbClr val="F0E22E"/>
    <a:srgbClr val="DED1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135" autoAdjust="0"/>
  </p:normalViewPr>
  <p:slideViewPr>
    <p:cSldViewPr snapToGrid="0" snapToObjects="1">
      <p:cViewPr>
        <p:scale>
          <a:sx n="108" d="100"/>
          <a:sy n="108" d="100"/>
        </p:scale>
        <p:origin x="1224" y="-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E37BF-7C4B-8846-96FC-6E7081127B19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28A43-A674-7146-B20B-5BBCD77F7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72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Advanced</a:t>
            </a:r>
            <a:r>
              <a:rPr lang="en-US" baseline="0" dirty="0" smtClean="0"/>
              <a:t> features: object orientated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28A43-A674-7146-B20B-5BBCD77F71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16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Advanced</a:t>
            </a:r>
            <a:r>
              <a:rPr lang="en-US" baseline="0" dirty="0" smtClean="0"/>
              <a:t> features: object orientated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28A43-A674-7146-B20B-5BBCD77F71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16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Advanced</a:t>
            </a:r>
            <a:r>
              <a:rPr lang="en-US" baseline="0" dirty="0" smtClean="0"/>
              <a:t> features: object orientated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28A43-A674-7146-B20B-5BBCD77F714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16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Advanced</a:t>
            </a:r>
            <a:r>
              <a:rPr lang="en-US" baseline="0" dirty="0" smtClean="0"/>
              <a:t> features: object orientated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28A43-A674-7146-B20B-5BBCD77F714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16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Advanced</a:t>
            </a:r>
            <a:r>
              <a:rPr lang="en-US" baseline="0" dirty="0" smtClean="0"/>
              <a:t> features: object orientated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28A43-A674-7146-B20B-5BBCD77F714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16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Advanced</a:t>
            </a:r>
            <a:r>
              <a:rPr lang="en-US" baseline="0" dirty="0" smtClean="0"/>
              <a:t> features: object orientated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28A43-A674-7146-B20B-5BBCD77F714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16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Advanced</a:t>
            </a:r>
            <a:r>
              <a:rPr lang="en-US" baseline="0" dirty="0" smtClean="0"/>
              <a:t> features: object orientated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28A43-A674-7146-B20B-5BBCD77F714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16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Advanced</a:t>
            </a:r>
            <a:r>
              <a:rPr lang="en-US" baseline="0" dirty="0" smtClean="0"/>
              <a:t> features: object orientated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28A43-A674-7146-B20B-5BBCD77F714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16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Advanced</a:t>
            </a:r>
            <a:r>
              <a:rPr lang="en-US" baseline="0" dirty="0" smtClean="0"/>
              <a:t> features: object orientated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28A43-A674-7146-B20B-5BBCD77F714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168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Advanced</a:t>
            </a:r>
            <a:r>
              <a:rPr lang="en-US" baseline="0" dirty="0" smtClean="0"/>
              <a:t> features: object orientated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28A43-A674-7146-B20B-5BBCD77F714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168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Advanced</a:t>
            </a:r>
            <a:r>
              <a:rPr lang="en-US" baseline="0" dirty="0" smtClean="0"/>
              <a:t> features: object orientated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28A43-A674-7146-B20B-5BBCD77F714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16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Advanced</a:t>
            </a:r>
            <a:r>
              <a:rPr lang="en-US" baseline="0" dirty="0" smtClean="0"/>
              <a:t> features: object orientated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28A43-A674-7146-B20B-5BBCD77F71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16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Advanced</a:t>
            </a:r>
            <a:r>
              <a:rPr lang="en-US" baseline="0" dirty="0" smtClean="0"/>
              <a:t> features: object orientated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28A43-A674-7146-B20B-5BBCD77F71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16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Advanced</a:t>
            </a:r>
            <a:r>
              <a:rPr lang="en-US" baseline="0" dirty="0" smtClean="0"/>
              <a:t> features: object orientated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28A43-A674-7146-B20B-5BBCD77F71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16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Advanced</a:t>
            </a:r>
            <a:r>
              <a:rPr lang="en-US" baseline="0" dirty="0" smtClean="0"/>
              <a:t> features: object orientated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28A43-A674-7146-B20B-5BBCD77F71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16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Advanced</a:t>
            </a:r>
            <a:r>
              <a:rPr lang="en-US" baseline="0" dirty="0" smtClean="0"/>
              <a:t> features: object orientated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28A43-A674-7146-B20B-5BBCD77F71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16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Advanced</a:t>
            </a:r>
            <a:r>
              <a:rPr lang="en-US" baseline="0" dirty="0" smtClean="0"/>
              <a:t> features: object orientated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28A43-A674-7146-B20B-5BBCD77F71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16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Advanced</a:t>
            </a:r>
            <a:r>
              <a:rPr lang="en-US" baseline="0" dirty="0" smtClean="0"/>
              <a:t> features: object orientated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28A43-A674-7146-B20B-5BBCD77F71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16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Advanced</a:t>
            </a:r>
            <a:r>
              <a:rPr lang="en-US" baseline="0" dirty="0" smtClean="0"/>
              <a:t> features: object orientated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28A43-A674-7146-B20B-5BBCD77F71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1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 flip="none" rotWithShape="1">
            <a:gsLst>
              <a:gs pos="90000">
                <a:srgbClr val="2862AA"/>
              </a:gs>
              <a:gs pos="0">
                <a:srgbClr val="4584D3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4"/>
          <p:cNvSpPr>
            <a:spLocks/>
          </p:cNvSpPr>
          <p:nvPr/>
        </p:nvSpPr>
        <p:spPr bwMode="hidden">
          <a:xfrm>
            <a:off x="6054922" y="5487423"/>
            <a:ext cx="2880119" cy="714942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rgbClr val="DED12C">
              <a:alpha val="29000"/>
            </a:srgbClr>
          </a:solidFill>
          <a:ln w="25400">
            <a:solidFill>
              <a:srgbClr val="DED12C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8"/>
          <p:cNvSpPr>
            <a:spLocks/>
          </p:cNvSpPr>
          <p:nvPr/>
        </p:nvSpPr>
        <p:spPr bwMode="hidden">
          <a:xfrm>
            <a:off x="2622407" y="5358957"/>
            <a:ext cx="5551627" cy="85122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rgbClr val="DED12C">
              <a:alpha val="40000"/>
            </a:srgbClr>
          </a:solidFill>
          <a:ln w="25400">
            <a:solidFill>
              <a:srgbClr val="DED12C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22"/>
          <p:cNvSpPr>
            <a:spLocks/>
          </p:cNvSpPr>
          <p:nvPr/>
        </p:nvSpPr>
        <p:spPr bwMode="hidden">
          <a:xfrm>
            <a:off x="2832084" y="5371245"/>
            <a:ext cx="5474993" cy="775265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25400">
            <a:solidFill>
              <a:srgbClr val="DED12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26"/>
          <p:cNvSpPr>
            <a:spLocks/>
          </p:cNvSpPr>
          <p:nvPr/>
        </p:nvSpPr>
        <p:spPr bwMode="hidden">
          <a:xfrm>
            <a:off x="5616412" y="5357840"/>
            <a:ext cx="3312243" cy="652384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25400">
            <a:solidFill>
              <a:srgbClr val="DED12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5" name="Freeform 10"/>
          <p:cNvSpPr>
            <a:spLocks/>
          </p:cNvSpPr>
          <p:nvPr/>
        </p:nvSpPr>
        <p:spPr bwMode="hidden">
          <a:xfrm>
            <a:off x="211665" y="5295173"/>
            <a:ext cx="8723376" cy="1331580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0E22E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0E22E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2862AA"/>
              </a:buClr>
              <a:defRPr>
                <a:solidFill>
                  <a:srgbClr val="2862AA"/>
                </a:solidFill>
              </a:defRPr>
            </a:lvl1pPr>
            <a:lvl2pPr>
              <a:buClr>
                <a:srgbClr val="2862AA"/>
              </a:buClr>
              <a:defRPr>
                <a:solidFill>
                  <a:srgbClr val="2862AA"/>
                </a:solidFill>
              </a:defRPr>
            </a:lvl2pPr>
            <a:lvl3pPr>
              <a:buClr>
                <a:srgbClr val="2862AA"/>
              </a:buClr>
              <a:defRPr>
                <a:solidFill>
                  <a:srgbClr val="2862AA"/>
                </a:solidFill>
              </a:defRPr>
            </a:lvl3pPr>
            <a:lvl4pPr>
              <a:buClr>
                <a:srgbClr val="2862AA"/>
              </a:buClr>
              <a:defRPr>
                <a:solidFill>
                  <a:srgbClr val="2862AA"/>
                </a:solidFill>
              </a:defRPr>
            </a:lvl4pPr>
            <a:lvl5pPr>
              <a:buClr>
                <a:srgbClr val="2862AA"/>
              </a:buClr>
              <a:defRPr>
                <a:solidFill>
                  <a:srgbClr val="2862AA"/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11/15/17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11/15/17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228600" y="228600"/>
            <a:ext cx="8695944" cy="231436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hidden">
          <a:xfrm>
            <a:off x="223540" y="1676087"/>
            <a:ext cx="8723376" cy="1329874"/>
            <a:chOff x="-3905251" y="4294188"/>
            <a:chExt cx="13027839" cy="1892300"/>
          </a:xfrm>
        </p:grpSpPr>
        <p:sp>
          <p:nvSpPr>
            <p:cNvPr id="8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2" name="Freeform 11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11/15/17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11/15/17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rgbClr val="2862AA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 bwMode="hidden">
          <a:xfrm>
            <a:off x="211665" y="550661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DED12C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DED12C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25400">
              <a:solidFill>
                <a:srgbClr val="DED12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25400">
              <a:solidFill>
                <a:srgbClr val="DED12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4584D3"/>
              </a:gs>
              <a:gs pos="90000">
                <a:srgbClr val="2862AA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DED12C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DED12C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25400">
              <a:solidFill>
                <a:srgbClr val="DED12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25400">
              <a:solidFill>
                <a:srgbClr val="DED12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5D48070-6A81-47D0-9810-1540B9FEFF61}" type="datetime1">
              <a:rPr lang="en-US" smtClean="0"/>
              <a:pPr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30" r:id="rId7"/>
    <p:sldLayoutId id="2147484025" r:id="rId8"/>
    <p:sldLayoutId id="2147484026" r:id="rId9"/>
    <p:sldLayoutId id="2147484027" r:id="rId10"/>
    <p:sldLayoutId id="2147484028" r:id="rId11"/>
    <p:sldLayoutId id="2147484029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rgbClr val="F0E22E"/>
          </a:solidFill>
          <a:latin typeface="Helvetica"/>
          <a:ea typeface="+mj-ea"/>
          <a:cs typeface="Helvetica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10146"/>
            <a:ext cx="7772400" cy="1780108"/>
          </a:xfrm>
        </p:spPr>
        <p:txBody>
          <a:bodyPr/>
          <a:lstStyle/>
          <a:p>
            <a:r>
              <a:rPr lang="en-US" dirty="0" smtClean="0"/>
              <a:t>An Introduction to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1"/>
            <a:ext cx="6400800" cy="147320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Day 3</a:t>
            </a:r>
          </a:p>
          <a:p>
            <a:r>
              <a:rPr lang="en-US" sz="3200" dirty="0" smtClean="0"/>
              <a:t>Renaud </a:t>
            </a:r>
            <a:r>
              <a:rPr lang="en-US" sz="3200" dirty="0" err="1" smtClean="0"/>
              <a:t>Dessalles</a:t>
            </a:r>
            <a:endParaRPr lang="en-US" sz="3200" dirty="0" smtClean="0"/>
          </a:p>
          <a:p>
            <a:r>
              <a:rPr lang="en-US" sz="3200" baseline="-25000" dirty="0" err="1" smtClean="0"/>
              <a:t>dessalles@ucla.edu</a:t>
            </a:r>
            <a:endParaRPr lang="en-U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3330466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7833" y="1563515"/>
            <a:ext cx="7408333" cy="537167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/>
              <a:t>Problem when debugging a module: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Solution 1 : Exit python, re-open python and import again</a:t>
            </a:r>
          </a:p>
          <a:p>
            <a:r>
              <a:rPr lang="en-US" dirty="0" smtClean="0"/>
              <a:t>Solution 2 : reload the module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Reload modules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4126"/>
          <a:stretch/>
        </p:blipFill>
        <p:spPr>
          <a:xfrm>
            <a:off x="2146300" y="2193153"/>
            <a:ext cx="6997700" cy="330513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46909" y="3522554"/>
            <a:ext cx="21932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1943" lvl="1" indent="0">
              <a:buFont typeface="Symbol" pitchFamily="18" charset="2"/>
              <a:buNone/>
            </a:pPr>
            <a:r>
              <a:rPr lang="en-US" dirty="0" smtClean="0">
                <a:solidFill>
                  <a:srgbClr val="2862AA"/>
                </a:solidFill>
              </a:rPr>
              <a:t>Have edited </a:t>
            </a:r>
            <a:r>
              <a:rPr lang="en-US" dirty="0" err="1" smtClean="0">
                <a:solidFill>
                  <a:srgbClr val="2862AA"/>
                </a:solidFill>
              </a:rPr>
              <a:t>myStat.py</a:t>
            </a:r>
            <a:endParaRPr lang="en-US" b="1" dirty="0">
              <a:solidFill>
                <a:srgbClr val="2862AA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626921" y="3728863"/>
            <a:ext cx="471879" cy="240328"/>
          </a:xfrm>
          <a:prstGeom prst="rightArrow">
            <a:avLst/>
          </a:prstGeom>
          <a:solidFill>
            <a:srgbClr val="4584D3"/>
          </a:solidFill>
          <a:ln>
            <a:solidFill>
              <a:srgbClr val="4584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910360" y="2553206"/>
            <a:ext cx="0" cy="105690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10462" y="2896992"/>
            <a:ext cx="21932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1943" lvl="1" indent="0">
              <a:buFont typeface="Symbol" pitchFamily="18" charset="2"/>
              <a:buNone/>
            </a:pPr>
            <a:r>
              <a:rPr lang="en-US" dirty="0" smtClean="0">
                <a:solidFill>
                  <a:srgbClr val="C00000"/>
                </a:solidFill>
              </a:rPr>
              <a:t>An error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882712" y="4329244"/>
            <a:ext cx="0" cy="105690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4684" y="4651047"/>
            <a:ext cx="15647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1943" lvl="1" indent="0" algn="r">
              <a:buFont typeface="Symbol" pitchFamily="18" charset="2"/>
              <a:buNone/>
            </a:pPr>
            <a:r>
              <a:rPr lang="en-US" dirty="0" smtClean="0">
                <a:solidFill>
                  <a:srgbClr val="C00000"/>
                </a:solidFill>
              </a:rPr>
              <a:t>The error</a:t>
            </a:r>
          </a:p>
          <a:p>
            <a:pPr marL="301943" lvl="1" indent="0" algn="r">
              <a:buFont typeface="Symbol" pitchFamily="18" charset="2"/>
              <a:buNone/>
            </a:pPr>
            <a:r>
              <a:rPr lang="en-US" dirty="0" smtClean="0">
                <a:solidFill>
                  <a:srgbClr val="C00000"/>
                </a:solidFill>
              </a:rPr>
              <a:t>still occurs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191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2 vs 3: </a:t>
            </a:r>
            <a:br>
              <a:rPr lang="en-US" dirty="0" smtClean="0"/>
            </a:br>
            <a:r>
              <a:rPr lang="en-US" dirty="0" smtClean="0"/>
              <a:t>Reload modules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448" y="4293935"/>
            <a:ext cx="4619548" cy="7887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9179"/>
          <a:stretch/>
        </p:blipFill>
        <p:spPr>
          <a:xfrm>
            <a:off x="0" y="4486405"/>
            <a:ext cx="4320907" cy="596233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-1" y="2960300"/>
            <a:ext cx="4491389" cy="98230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C00000"/>
                </a:solidFill>
              </a:rPr>
              <a:t>Python2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reload</a:t>
            </a:r>
            <a:r>
              <a:rPr lang="en-US" dirty="0" smtClean="0">
                <a:solidFill>
                  <a:schemeClr val="tx1"/>
                </a:solidFill>
              </a:rPr>
              <a:t> is directly available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4486275" y="2980864"/>
            <a:ext cx="4663035" cy="117303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C00000"/>
                </a:solidFill>
              </a:rPr>
              <a:t>Python3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Need to import </a:t>
            </a:r>
            <a:r>
              <a:rPr lang="en-US" b="1" dirty="0" smtClean="0">
                <a:solidFill>
                  <a:schemeClr val="tx1"/>
                </a:solidFill>
              </a:rPr>
              <a:t>reload</a:t>
            </a:r>
            <a:r>
              <a:rPr lang="en-US" dirty="0" smtClean="0">
                <a:solidFill>
                  <a:schemeClr val="tx1"/>
                </a:solidFill>
              </a:rPr>
              <a:t> via </a:t>
            </a:r>
            <a:r>
              <a:rPr lang="en-US" b="1" dirty="0" err="1" smtClean="0">
                <a:solidFill>
                  <a:schemeClr val="tx1"/>
                </a:solidFill>
              </a:rPr>
              <a:t>importlib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348976" y="2960300"/>
            <a:ext cx="0" cy="300721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486275" y="2886736"/>
            <a:ext cx="4663036" cy="3395311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45132" y="4258309"/>
            <a:ext cx="2161310" cy="192470"/>
          </a:xfrm>
          <a:prstGeom prst="rect">
            <a:avLst/>
          </a:prstGeom>
          <a:noFill/>
          <a:ln w="38100">
            <a:solidFill>
              <a:srgbClr val="31B6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8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1433" y="3148087"/>
            <a:ext cx="8229600" cy="1252728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Other features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05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Dictionary Methods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4525" y="2090057"/>
            <a:ext cx="8478154" cy="4506322"/>
          </a:xfrm>
        </p:spPr>
        <p:txBody>
          <a:bodyPr>
            <a:normAutofit/>
          </a:bodyPr>
          <a:lstStyle/>
          <a:p>
            <a:r>
              <a:rPr lang="en-US" dirty="0" smtClean="0"/>
              <a:t>.items()	returns key value pairs</a:t>
            </a:r>
          </a:p>
          <a:p>
            <a:r>
              <a:rPr lang="en-US" dirty="0" smtClean="0"/>
              <a:t> .keys()	returns just the keys</a:t>
            </a:r>
          </a:p>
          <a:p>
            <a:r>
              <a:rPr lang="en-US" dirty="0" smtClean="0"/>
              <a:t>.values() 	returns just the value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is useful so we can iterate over dictionaries more easily…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Note: in </a:t>
            </a:r>
            <a:r>
              <a:rPr lang="en-US" dirty="0" smtClean="0">
                <a:solidFill>
                  <a:srgbClr val="C00000"/>
                </a:solidFill>
              </a:rPr>
              <a:t>Python2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they returns simple lists</a:t>
            </a: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24" y="3567876"/>
            <a:ext cx="8503415" cy="188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6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4525" y="2763189"/>
            <a:ext cx="8478154" cy="3833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Let’s iterate over the keys: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348" y="3752602"/>
            <a:ext cx="5418222" cy="17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6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4525" y="2763188"/>
            <a:ext cx="8478154" cy="4094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If we want to create a list that is a modified version of an existing list we usually do something like this: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Python offers an easy alternative!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421" y="3827784"/>
            <a:ext cx="6761249" cy="20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5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93387"/>
            <a:ext cx="6761249" cy="2063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4942962"/>
            <a:ext cx="7450343" cy="114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4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364525" y="3715607"/>
            <a:ext cx="8478154" cy="2880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To create a list this way:</a:t>
            </a:r>
          </a:p>
          <a:p>
            <a:pPr marL="0" indent="0">
              <a:buNone/>
            </a:pPr>
            <a:r>
              <a:rPr lang="en-US" dirty="0" err="1" smtClean="0"/>
              <a:t>newList</a:t>
            </a:r>
            <a:r>
              <a:rPr lang="en-US" dirty="0" smtClean="0"/>
              <a:t> = [expression </a:t>
            </a:r>
            <a:r>
              <a:rPr lang="en-US" b="1" dirty="0" smtClean="0"/>
              <a:t>for</a:t>
            </a:r>
            <a:r>
              <a:rPr lang="en-US" dirty="0" smtClean="0"/>
              <a:t> value </a:t>
            </a:r>
            <a:r>
              <a:rPr lang="en-US" b="1" dirty="0" smtClean="0"/>
              <a:t>in</a:t>
            </a:r>
            <a:r>
              <a:rPr lang="en-US" dirty="0" smtClean="0"/>
              <a:t> </a:t>
            </a:r>
            <a:r>
              <a:rPr lang="en-US" dirty="0" err="1" smtClean="0"/>
              <a:t>oldList</a:t>
            </a:r>
            <a:r>
              <a:rPr lang="en-US" dirty="0" smtClean="0"/>
              <a:t>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10" y="2250322"/>
            <a:ext cx="7450343" cy="114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0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364525" y="4268245"/>
            <a:ext cx="8478154" cy="2328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Reverse complement function we wrote previous in much less code!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Have to </a:t>
            </a:r>
            <a:r>
              <a:rPr lang="en-US" b="1" dirty="0" smtClean="0"/>
              <a:t>reverse()</a:t>
            </a:r>
            <a:r>
              <a:rPr lang="en-US" dirty="0" smtClean="0"/>
              <a:t> the list and then use a </a:t>
            </a:r>
            <a:r>
              <a:rPr lang="en-US" b="1" dirty="0" smtClean="0"/>
              <a:t>string</a:t>
            </a:r>
            <a:r>
              <a:rPr lang="en-US" dirty="0" smtClean="0"/>
              <a:t> method (</a:t>
            </a:r>
            <a:r>
              <a:rPr lang="en-US" b="1" dirty="0" smtClean="0"/>
              <a:t>join</a:t>
            </a:r>
            <a:r>
              <a:rPr lang="en-US" dirty="0" smtClean="0"/>
              <a:t>) to turn the list of characters into a </a:t>
            </a:r>
            <a:r>
              <a:rPr lang="en-US" b="1" dirty="0" smtClean="0"/>
              <a:t>string</a:t>
            </a:r>
            <a:r>
              <a:rPr lang="en-US" dirty="0" smtClean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61" y="2140806"/>
            <a:ext cx="8720130" cy="18805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61" y="1904542"/>
            <a:ext cx="5999823" cy="25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84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Up a List (with step)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317489" y="2018386"/>
            <a:ext cx="4527170" cy="764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listName</a:t>
            </a:r>
            <a:r>
              <a:rPr lang="en-US" dirty="0" smtClean="0"/>
              <a:t>[</a:t>
            </a:r>
            <a:r>
              <a:rPr lang="en-US" dirty="0" err="1" smtClean="0"/>
              <a:t>start:end:step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317489" y="2782673"/>
            <a:ext cx="4301569" cy="36418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24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22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20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18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16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Symbol" pitchFamily="18" charset="2"/>
              <a:buNone/>
            </a:pPr>
            <a:r>
              <a:rPr lang="en-US" sz="1600" dirty="0" smtClean="0"/>
              <a:t>From 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value to 6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, choosing every 3</a:t>
            </a:r>
            <a:r>
              <a:rPr lang="en-US" sz="1600" baseline="30000" dirty="0" smtClean="0"/>
              <a:t>rd</a:t>
            </a:r>
            <a:r>
              <a:rPr lang="en-US" sz="1600" dirty="0" smtClean="0"/>
              <a:t> value.</a:t>
            </a:r>
          </a:p>
          <a:p>
            <a:pPr marL="0" indent="0" algn="r">
              <a:buFont typeface="Symbol" pitchFamily="18" charset="2"/>
              <a:buNone/>
            </a:pPr>
            <a:endParaRPr lang="en-US" sz="1600" dirty="0" smtClean="0"/>
          </a:p>
          <a:p>
            <a:pPr marL="0" indent="0" algn="r">
              <a:buFont typeface="Symbol" pitchFamily="18" charset="2"/>
              <a:buNone/>
            </a:pPr>
            <a:r>
              <a:rPr lang="en-US" sz="1600" dirty="0" smtClean="0"/>
              <a:t>From 2</a:t>
            </a:r>
            <a:r>
              <a:rPr lang="en-US" sz="1600" baseline="30000" dirty="0" smtClean="0"/>
              <a:t>nd</a:t>
            </a:r>
            <a:r>
              <a:rPr lang="en-US" sz="1600" dirty="0" smtClean="0"/>
              <a:t> value to 9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value, choosing every 4</a:t>
            </a:r>
            <a:r>
              <a:rPr lang="en-US" sz="1600" baseline="30000" dirty="0" smtClean="0"/>
              <a:t>th</a:t>
            </a:r>
            <a:endParaRPr lang="en-US" sz="1600" dirty="0" smtClean="0"/>
          </a:p>
          <a:p>
            <a:pPr marL="0" indent="0" algn="r">
              <a:buFont typeface="Symbol" pitchFamily="18" charset="2"/>
              <a:buNone/>
            </a:pPr>
            <a:endParaRPr lang="en-US" sz="1600" dirty="0"/>
          </a:p>
          <a:p>
            <a:pPr marL="0" indent="0" algn="r">
              <a:buFont typeface="Symbol" pitchFamily="18" charset="2"/>
              <a:buNone/>
            </a:pPr>
            <a:r>
              <a:rPr lang="en-US" sz="1600" dirty="0" smtClean="0"/>
              <a:t>List with values with only pairwise index</a:t>
            </a:r>
          </a:p>
          <a:p>
            <a:pPr marL="0" indent="0" algn="r">
              <a:buFont typeface="Symbol" pitchFamily="18" charset="2"/>
              <a:buNone/>
            </a:pPr>
            <a:endParaRPr lang="en-US" sz="1600" dirty="0" smtClean="0"/>
          </a:p>
          <a:p>
            <a:pPr marL="0" indent="0" algn="r">
              <a:buFont typeface="Symbol" pitchFamily="18" charset="2"/>
              <a:buNone/>
            </a:pPr>
            <a:r>
              <a:rPr lang="en-US" sz="1600" dirty="0" smtClean="0"/>
              <a:t>Entire list, every value, in reverse</a:t>
            </a:r>
          </a:p>
          <a:p>
            <a:pPr marL="0" indent="0" algn="r">
              <a:buFont typeface="Symbol" pitchFamily="18" charset="2"/>
              <a:buNone/>
            </a:pPr>
            <a:endParaRPr lang="en-US" sz="1600" dirty="0"/>
          </a:p>
          <a:p>
            <a:pPr marL="0" indent="0" algn="r">
              <a:buFont typeface="Symbol" pitchFamily="18" charset="2"/>
              <a:buNone/>
            </a:pPr>
            <a:r>
              <a:rPr lang="en-US" sz="1600" dirty="0" smtClean="0"/>
              <a:t>2</a:t>
            </a:r>
            <a:r>
              <a:rPr lang="en-US" sz="1600" baseline="30000" dirty="0" smtClean="0"/>
              <a:t>nd</a:t>
            </a:r>
            <a:r>
              <a:rPr lang="en-US" sz="1600" dirty="0" smtClean="0"/>
              <a:t> value down to the beginning</a:t>
            </a:r>
            <a:endParaRPr lang="en-US" sz="1600" dirty="0"/>
          </a:p>
          <a:p>
            <a:pPr marL="0" indent="0" algn="r">
              <a:buFont typeface="Symbol" pitchFamily="18" charset="2"/>
              <a:buNone/>
            </a:pPr>
            <a:endParaRPr lang="en-US" sz="1600" dirty="0" smtClean="0"/>
          </a:p>
          <a:p>
            <a:pPr marL="0" indent="0" algn="r">
              <a:buFont typeface="Symbol" pitchFamily="18" charset="2"/>
              <a:buNone/>
            </a:pPr>
            <a:r>
              <a:rPr lang="en-US" sz="1600" dirty="0" smtClean="0"/>
              <a:t>9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value down to the beginning</a:t>
            </a:r>
          </a:p>
          <a:p>
            <a:pPr marL="0" indent="0" algn="r">
              <a:buFont typeface="Symbol" pitchFamily="18" charset="2"/>
              <a:buNone/>
            </a:pPr>
            <a:endParaRPr lang="en-US" sz="1600" dirty="0"/>
          </a:p>
          <a:p>
            <a:pPr marL="0" indent="0" algn="r">
              <a:buFont typeface="Symbol" pitchFamily="18" charset="2"/>
              <a:buNone/>
            </a:pPr>
            <a:r>
              <a:rPr lang="en-US" sz="1600" dirty="0" smtClean="0"/>
              <a:t>From beginning of list to 4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value, in reverse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381" y="1983179"/>
            <a:ext cx="4526619" cy="487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1433" y="3148087"/>
            <a:ext cx="8229600" cy="1252728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Writing Modules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20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functions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317489" y="2445715"/>
            <a:ext cx="8560466" cy="42519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An alternative way to define a 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More compact, but also useful in conjunction with other functions.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33" y="2890735"/>
            <a:ext cx="6277841" cy="271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291767" y="2081710"/>
            <a:ext cx="8560466" cy="4056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function </a:t>
            </a:r>
            <a:r>
              <a:rPr lang="en-US" b="1" dirty="0" smtClean="0"/>
              <a:t>filter(</a:t>
            </a:r>
            <a:r>
              <a:rPr lang="en-US" dirty="0" smtClean="0"/>
              <a:t>function, list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61457"/>
            <a:ext cx="5897201" cy="229243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481975" y="6081086"/>
            <a:ext cx="3662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1943" lvl="1" indent="0">
              <a:buFont typeface="Symbol" pitchFamily="18" charset="2"/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Like for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range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in </a:t>
            </a:r>
            <a:r>
              <a:rPr lang="en-US" dirty="0" smtClean="0">
                <a:solidFill>
                  <a:srgbClr val="C00000"/>
                </a:solidFill>
              </a:rPr>
              <a:t>Python2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filter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would directly returns a list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Elbow Connector 11"/>
          <p:cNvCxnSpPr/>
          <p:nvPr/>
        </p:nvCxnSpPr>
        <p:spPr>
          <a:xfrm rot="10800000">
            <a:off x="5481975" y="4144488"/>
            <a:ext cx="2094482" cy="1936598"/>
          </a:xfrm>
          <a:prstGeom prst="bentConnector3">
            <a:avLst>
              <a:gd name="adj1" fmla="val 673"/>
            </a:avLst>
          </a:prstGeom>
          <a:ln w="38100">
            <a:solidFill>
              <a:srgbClr val="31B6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20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Only 1 line !</a:t>
            </a:r>
          </a:p>
          <a:p>
            <a:r>
              <a:rPr lang="en-US" dirty="0" smtClean="0"/>
              <a:t>To compare with the old fashioned way :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combine </a:t>
            </a:r>
            <a:r>
              <a:rPr lang="en-US" b="1" dirty="0" smtClean="0"/>
              <a:t>lambda</a:t>
            </a:r>
            <a:r>
              <a:rPr lang="en-US" dirty="0" smtClean="0"/>
              <a:t> and </a:t>
            </a:r>
            <a:r>
              <a:rPr lang="en-US" b="1" dirty="0" smtClean="0"/>
              <a:t>filter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47560"/>
            <a:ext cx="6682975" cy="1028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3950689" y="4074390"/>
            <a:ext cx="4561927" cy="187514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Left Brace 5"/>
          <p:cNvSpPr/>
          <p:nvPr/>
        </p:nvSpPr>
        <p:spPr>
          <a:xfrm>
            <a:off x="3503221" y="4358244"/>
            <a:ext cx="356260" cy="866899"/>
          </a:xfrm>
          <a:prstGeom prst="leftBrace">
            <a:avLst/>
          </a:prstGeom>
          <a:ln w="38100">
            <a:solidFill>
              <a:srgbClr val="31B6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70786" y="459575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862AA"/>
                </a:solidFill>
              </a:rPr>
              <a:t>4 lines</a:t>
            </a:r>
            <a:endParaRPr lang="en-US" dirty="0">
              <a:solidFill>
                <a:srgbClr val="2862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351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1433" y="3148087"/>
            <a:ext cx="8229600" cy="1252728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File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Input/Output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045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Input.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317489" y="2496733"/>
            <a:ext cx="8560466" cy="40565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69889" y="2598115"/>
            <a:ext cx="8560466" cy="4056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24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22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20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18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16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dirty="0" smtClean="0"/>
              <a:t>Reading from a file is the main way of getting biological data into Python.</a:t>
            </a:r>
          </a:p>
          <a:p>
            <a:pPr marL="0" indent="0">
              <a:buFont typeface="Symbol" pitchFamily="18" charset="2"/>
              <a:buNone/>
            </a:pPr>
            <a:endParaRPr lang="en-US" dirty="0"/>
          </a:p>
          <a:p>
            <a:pPr marL="0" indent="0">
              <a:buFont typeface="Symbol" pitchFamily="18" charset="2"/>
              <a:buNone/>
            </a:pPr>
            <a:r>
              <a:rPr lang="en-US" b="1" i="1" dirty="0" err="1" smtClean="0"/>
              <a:t>fileVariable</a:t>
            </a:r>
            <a:r>
              <a:rPr lang="en-US" b="1" i="1" dirty="0" smtClean="0"/>
              <a:t> = open(“</a:t>
            </a:r>
            <a:r>
              <a:rPr lang="en-US" b="1" i="1" dirty="0" err="1" smtClean="0"/>
              <a:t>fileName.txt</a:t>
            </a:r>
            <a:r>
              <a:rPr lang="en-US" b="1" i="1" dirty="0" smtClean="0"/>
              <a:t>” , “w”)</a:t>
            </a:r>
          </a:p>
          <a:p>
            <a:pPr marL="0" indent="0">
              <a:buFont typeface="Symbol" pitchFamily="18" charset="2"/>
              <a:buNone/>
            </a:pPr>
            <a:endParaRPr lang="en-US" dirty="0" smtClean="0"/>
          </a:p>
          <a:p>
            <a:pPr marL="0" indent="0">
              <a:buFont typeface="Symbol" pitchFamily="18" charset="2"/>
              <a:buNone/>
            </a:pPr>
            <a:r>
              <a:rPr lang="en-US" b="1" i="1" dirty="0" err="1" smtClean="0"/>
              <a:t>fileVariable.read</a:t>
            </a:r>
            <a:r>
              <a:rPr lang="en-US" b="1" i="1" dirty="0" smtClean="0"/>
              <a:t>(size)</a:t>
            </a:r>
          </a:p>
          <a:p>
            <a:pPr marL="0" indent="0"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dirty="0" smtClean="0"/>
              <a:t>size is optional and specifies how many bytes to read</a:t>
            </a:r>
          </a:p>
          <a:p>
            <a:pPr marL="0" indent="0">
              <a:buFont typeface="Symbol" pitchFamily="18" charset="2"/>
              <a:buNone/>
            </a:pPr>
            <a:endParaRPr lang="en-US" dirty="0" smtClean="0"/>
          </a:p>
          <a:p>
            <a:pPr marL="0" indent="0">
              <a:buFont typeface="Symbol" pitchFamily="18" charset="2"/>
              <a:buNone/>
            </a:pPr>
            <a:r>
              <a:rPr lang="en-US" b="1" i="1" dirty="0" err="1" smtClean="0"/>
              <a:t>fileVariable.readLine</a:t>
            </a:r>
            <a:r>
              <a:rPr lang="en-US" b="1" i="1" dirty="0" smtClean="0"/>
              <a:t>()</a:t>
            </a:r>
          </a:p>
          <a:p>
            <a:pPr marL="0" indent="0"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dirty="0" smtClean="0"/>
              <a:t>reads and returns a single line of the file</a:t>
            </a:r>
          </a:p>
          <a:p>
            <a:pPr marL="0" indent="0">
              <a:buFont typeface="Symbol" pitchFamily="18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264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Output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34711" y="2375168"/>
            <a:ext cx="8560466" cy="427954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24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22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20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18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16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dirty="0" smtClean="0"/>
              <a:t>Writing results to a file is useful for large data sets and for exporting to other programs to create graphs etc.</a:t>
            </a:r>
          </a:p>
          <a:p>
            <a:pPr marL="0" indent="0">
              <a:buFont typeface="Symbol" pitchFamily="18" charset="2"/>
              <a:buNone/>
            </a:pPr>
            <a:endParaRPr lang="en-US" dirty="0"/>
          </a:p>
          <a:p>
            <a:pPr marL="0" indent="0">
              <a:buFont typeface="Symbol" pitchFamily="18" charset="2"/>
              <a:buNone/>
            </a:pPr>
            <a:r>
              <a:rPr lang="en-US" b="1" i="1" dirty="0" err="1" smtClean="0"/>
              <a:t>fileVariable.write</a:t>
            </a:r>
            <a:r>
              <a:rPr lang="en-US" b="1" i="1" dirty="0" smtClean="0"/>
              <a:t>(string)</a:t>
            </a:r>
          </a:p>
          <a:p>
            <a:pPr marL="0" indent="0"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dirty="0" smtClean="0"/>
              <a:t>writes the contents of </a:t>
            </a:r>
            <a:r>
              <a:rPr lang="en-US" i="1" dirty="0" smtClean="0"/>
              <a:t>string</a:t>
            </a:r>
            <a:r>
              <a:rPr lang="en-US" dirty="0" smtClean="0"/>
              <a:t> to the file.</a:t>
            </a:r>
          </a:p>
          <a:p>
            <a:pPr marL="0" indent="0">
              <a:buFont typeface="Symbol" pitchFamily="18" charset="2"/>
              <a:buNone/>
            </a:pPr>
            <a:endParaRPr lang="en-US" dirty="0" smtClean="0"/>
          </a:p>
          <a:p>
            <a:pPr marL="0" indent="0">
              <a:buFont typeface="Symbol" pitchFamily="18" charset="2"/>
              <a:buNone/>
            </a:pPr>
            <a:r>
              <a:rPr lang="en-US" b="1" i="1" dirty="0" err="1" smtClean="0"/>
              <a:t>fileVariable.tell</a:t>
            </a:r>
            <a:r>
              <a:rPr lang="en-US" b="1" i="1" dirty="0" smtClean="0"/>
              <a:t>()</a:t>
            </a:r>
          </a:p>
          <a:p>
            <a:pPr marL="0" indent="0"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dirty="0" smtClean="0"/>
              <a:t>returns an integer value representing how far through the file you currently are, in bytes.</a:t>
            </a:r>
          </a:p>
          <a:p>
            <a:pPr marL="0" indent="0">
              <a:buFont typeface="Symbol" pitchFamily="18" charset="2"/>
              <a:buNone/>
            </a:pPr>
            <a:endParaRPr lang="en-US" dirty="0" smtClean="0"/>
          </a:p>
          <a:p>
            <a:pPr marL="0" indent="0">
              <a:buFont typeface="Symbol" pitchFamily="18" charset="2"/>
              <a:buNone/>
            </a:pPr>
            <a:r>
              <a:rPr lang="en-US" b="1" i="1" dirty="0" err="1" smtClean="0"/>
              <a:t>fileVariable.seek</a:t>
            </a:r>
            <a:r>
              <a:rPr lang="en-US" b="1" i="1" dirty="0" smtClean="0"/>
              <a:t>(offset,0)</a:t>
            </a:r>
          </a:p>
          <a:p>
            <a:pPr marL="0" indent="0">
              <a:buFont typeface="Symbol" pitchFamily="18" charset="2"/>
              <a:buNone/>
            </a:pPr>
            <a:r>
              <a:rPr lang="en-US" dirty="0" smtClean="0"/>
              <a:t>	change current position in file to </a:t>
            </a:r>
            <a:r>
              <a:rPr lang="en-US" i="1" dirty="0" smtClean="0"/>
              <a:t>offset</a:t>
            </a:r>
            <a:r>
              <a:rPr lang="en-US" dirty="0" smtClean="0"/>
              <a:t> bytes from the beginning. To offset from current position or end do </a:t>
            </a:r>
            <a:r>
              <a:rPr lang="en-US" i="1" dirty="0" smtClean="0"/>
              <a:t>seek(offset,1) </a:t>
            </a:r>
            <a:r>
              <a:rPr lang="en-US" dirty="0" smtClean="0"/>
              <a:t>or </a:t>
            </a:r>
            <a:r>
              <a:rPr lang="en-US" i="1" dirty="0" smtClean="0"/>
              <a:t>seek(offset,2) </a:t>
            </a:r>
            <a:r>
              <a:rPr lang="en-US" dirty="0" smtClean="0"/>
              <a:t>respectively.</a:t>
            </a:r>
          </a:p>
        </p:txBody>
      </p:sp>
    </p:spTree>
    <p:extLst>
      <p:ext uri="{BB962C8B-B14F-4D97-AF65-F5344CB8AC3E}">
        <p14:creationId xmlns:p14="http://schemas.microsoft.com/office/powerpoint/2010/main" val="1837082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in a file: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Input/Output Example.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69889" y="2598115"/>
            <a:ext cx="8560466" cy="4056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24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22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20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18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16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endParaRPr lang="en-US" dirty="0" smtClean="0"/>
          </a:p>
          <a:p>
            <a:pPr marL="0" indent="0">
              <a:buFont typeface="Symbol" pitchFamily="18" charset="2"/>
              <a:buNone/>
            </a:pPr>
            <a:endParaRPr lang="en-US" dirty="0" smtClean="0"/>
          </a:p>
          <a:p>
            <a:pPr marL="0" indent="0">
              <a:buFont typeface="Symbol" pitchFamily="18" charset="2"/>
              <a:buNone/>
            </a:pPr>
            <a:endParaRPr lang="en-US" dirty="0" smtClean="0"/>
          </a:p>
          <a:p>
            <a:pPr marL="0" indent="0">
              <a:buFont typeface="Symbol" pitchFamily="18" charset="2"/>
              <a:buNone/>
            </a:pPr>
            <a:endParaRPr lang="en-US" dirty="0" smtClean="0"/>
          </a:p>
          <a:p>
            <a:pPr marL="0" indent="0">
              <a:buFont typeface="Symbol" pitchFamily="18" charset="2"/>
              <a:buNone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89" y="3352690"/>
            <a:ext cx="7199736" cy="22351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474525" y="3705101"/>
            <a:ext cx="522514" cy="403761"/>
          </a:xfrm>
          <a:prstGeom prst="rect">
            <a:avLst/>
          </a:prstGeom>
          <a:noFill/>
          <a:ln w="38100">
            <a:solidFill>
              <a:srgbClr val="31B6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6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Output.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317489" y="2445715"/>
            <a:ext cx="8560466" cy="40565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756696"/>
            <a:ext cx="78486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close() Files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34711" y="2504508"/>
            <a:ext cx="8560466" cy="415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24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22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20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18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16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dirty="0" smtClean="0"/>
              <a:t>It’s important to close() a file when you have finished writing or reading from it.</a:t>
            </a:r>
          </a:p>
          <a:p>
            <a:pPr marL="0" indent="0">
              <a:buFont typeface="Symbol" pitchFamily="18" charset="2"/>
              <a:buNone/>
            </a:pPr>
            <a:endParaRPr lang="en-US" dirty="0"/>
          </a:p>
          <a:p>
            <a:pPr marL="0" indent="0">
              <a:buFont typeface="Symbol" pitchFamily="18" charset="2"/>
              <a:buNone/>
            </a:pPr>
            <a:endParaRPr lang="en-US" dirty="0" smtClean="0"/>
          </a:p>
          <a:p>
            <a:pPr marL="0" indent="0">
              <a:buFont typeface="Symbol" pitchFamily="18" charset="2"/>
              <a:buNone/>
            </a:pPr>
            <a:endParaRPr lang="en-US" dirty="0"/>
          </a:p>
          <a:p>
            <a:pPr marL="0" indent="0">
              <a:buFont typeface="Symbol" pitchFamily="18" charset="2"/>
              <a:buNone/>
            </a:pPr>
            <a:endParaRPr lang="en-US" dirty="0" smtClean="0"/>
          </a:p>
          <a:p>
            <a:pPr marL="0" indent="0">
              <a:buFont typeface="Symbol" pitchFamily="18" charset="2"/>
              <a:buNone/>
            </a:pPr>
            <a:endParaRPr lang="en-US" dirty="0"/>
          </a:p>
          <a:p>
            <a:pPr marL="0" indent="0">
              <a:buFont typeface="Symbol" pitchFamily="18" charset="2"/>
              <a:buNone/>
            </a:pPr>
            <a:r>
              <a:rPr lang="en-US" dirty="0" smtClean="0"/>
              <a:t>Alternatively use </a:t>
            </a:r>
            <a:r>
              <a:rPr lang="en-US" b="1" dirty="0" smtClean="0"/>
              <a:t>with open() as variable:</a:t>
            </a:r>
            <a:r>
              <a:rPr lang="en-US" dirty="0" smtClean="0"/>
              <a:t> to automatically close the file after the code is executed.</a:t>
            </a:r>
          </a:p>
          <a:p>
            <a:pPr marL="0" indent="0">
              <a:buFont typeface="Symbol" pitchFamily="18" charset="2"/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30802"/>
            <a:ext cx="78232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43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Mode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34711" y="2504508"/>
            <a:ext cx="8560466" cy="415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24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22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20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18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16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dirty="0" smtClean="0"/>
              <a:t>What does the “w” do in: Open(“</a:t>
            </a:r>
            <a:r>
              <a:rPr lang="en-US" dirty="0" err="1" smtClean="0"/>
              <a:t>fileName.txt</a:t>
            </a:r>
            <a:r>
              <a:rPr lang="en-US" dirty="0" smtClean="0"/>
              <a:t>”, “w”)</a:t>
            </a:r>
          </a:p>
          <a:p>
            <a:pPr marL="0" indent="0">
              <a:buFont typeface="Symbol" pitchFamily="18" charset="2"/>
              <a:buNone/>
            </a:pPr>
            <a:endParaRPr lang="en-US" dirty="0"/>
          </a:p>
          <a:p>
            <a:pPr marL="0" indent="0">
              <a:buFont typeface="Symbol" pitchFamily="18" charset="2"/>
              <a:buNone/>
            </a:pPr>
            <a:endParaRPr lang="en-US" dirty="0" smtClean="0"/>
          </a:p>
          <a:p>
            <a:pPr marL="0" indent="0">
              <a:buFont typeface="Symbol" pitchFamily="18" charset="2"/>
              <a:buNone/>
            </a:pPr>
            <a:endParaRPr lang="en-US" dirty="0"/>
          </a:p>
          <a:p>
            <a:pPr marL="0" indent="0">
              <a:buFont typeface="Symbol" pitchFamily="18" charset="2"/>
              <a:buNone/>
            </a:pPr>
            <a:endParaRPr lang="en-US" dirty="0" smtClean="0"/>
          </a:p>
          <a:p>
            <a:pPr marL="0" indent="0">
              <a:buFont typeface="Symbol" pitchFamily="18" charset="2"/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70" y="3441162"/>
            <a:ext cx="8079713" cy="226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3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1357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Yesterday we learnt a lot of different bits of Python. </a:t>
            </a:r>
          </a:p>
          <a:p>
            <a:pPr marL="0" indent="0">
              <a:buNone/>
            </a:pPr>
            <a:r>
              <a:rPr lang="en-US" dirty="0" smtClean="0"/>
              <a:t>Let’s summarize that knowledge by writing a </a:t>
            </a:r>
            <a:r>
              <a:rPr lang="en-US" b="1" dirty="0" smtClean="0"/>
              <a:t>module</a:t>
            </a:r>
            <a:r>
              <a:rPr lang="en-US" dirty="0" smtClean="0"/>
              <a:t> of functions to do various analysis on values in a list.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what we’ve learnt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86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Mode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34711" y="2516266"/>
            <a:ext cx="2399278" cy="415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24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22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20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18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16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endParaRPr lang="en-US" dirty="0"/>
          </a:p>
          <a:p>
            <a:pPr marL="0" indent="0">
              <a:buFont typeface="Symbol" pitchFamily="18" charset="2"/>
              <a:buNone/>
            </a:pPr>
            <a:endParaRPr lang="en-US" dirty="0" smtClean="0"/>
          </a:p>
          <a:p>
            <a:pPr marL="0" indent="0">
              <a:buFont typeface="Symbol" pitchFamily="18" charset="2"/>
              <a:buNone/>
            </a:pPr>
            <a:endParaRPr lang="en-US" dirty="0"/>
          </a:p>
          <a:p>
            <a:pPr marL="0" indent="0">
              <a:buFont typeface="Symbol" pitchFamily="18" charset="2"/>
              <a:buNone/>
            </a:pPr>
            <a:endParaRPr lang="en-US" dirty="0" smtClean="0"/>
          </a:p>
          <a:p>
            <a:pPr marL="0" indent="0">
              <a:buFont typeface="Symbol" pitchFamily="18" charset="2"/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063" y="1400209"/>
            <a:ext cx="4196113" cy="52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54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astQ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34711" y="2516266"/>
            <a:ext cx="2399278" cy="415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24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22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20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18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16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endParaRPr lang="en-US" dirty="0"/>
          </a:p>
          <a:p>
            <a:pPr marL="0" indent="0">
              <a:buFont typeface="Symbol" pitchFamily="18" charset="2"/>
              <a:buNone/>
            </a:pPr>
            <a:endParaRPr lang="en-US" dirty="0" smtClean="0"/>
          </a:p>
          <a:p>
            <a:pPr marL="0" indent="0">
              <a:buFont typeface="Symbol" pitchFamily="18" charset="2"/>
              <a:buNone/>
            </a:pPr>
            <a:endParaRPr lang="en-US" dirty="0"/>
          </a:p>
          <a:p>
            <a:pPr marL="0" indent="0">
              <a:buFont typeface="Symbol" pitchFamily="18" charset="2"/>
              <a:buNone/>
            </a:pPr>
            <a:endParaRPr lang="en-US" dirty="0" smtClean="0"/>
          </a:p>
          <a:p>
            <a:pPr marL="0" indent="0">
              <a:buFont typeface="Symbol" pitchFamily="18" charset="2"/>
              <a:buNone/>
            </a:pP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0" y="2104727"/>
            <a:ext cx="8560466" cy="415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24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22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20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18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16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dirty="0" smtClean="0"/>
              <a:t>Contain reads for sequencing analysis.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34165"/>
          <a:stretch/>
        </p:blipFill>
        <p:spPr>
          <a:xfrm>
            <a:off x="1003300" y="2578580"/>
            <a:ext cx="7124700" cy="280094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025" y="5344665"/>
            <a:ext cx="4799775" cy="14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05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087" y="4004562"/>
            <a:ext cx="5308600" cy="1600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astQ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57200" y="2743722"/>
            <a:ext cx="8325755" cy="2809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24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22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20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18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16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Download the </a:t>
            </a:r>
            <a:r>
              <a:rPr lang="en-US" dirty="0" err="1" smtClean="0"/>
              <a:t>fastQ</a:t>
            </a:r>
            <a:r>
              <a:rPr lang="en-US" dirty="0" smtClean="0"/>
              <a:t> file at : https</a:t>
            </a:r>
            <a:r>
              <a:rPr lang="en-US" dirty="0"/>
              <a:t>://</a:t>
            </a:r>
            <a:r>
              <a:rPr lang="en-US" dirty="0" err="1"/>
              <a:t>goo.gl</a:t>
            </a:r>
            <a:r>
              <a:rPr lang="en-US" dirty="0"/>
              <a:t>/</a:t>
            </a:r>
            <a:r>
              <a:rPr lang="en-US" dirty="0" err="1"/>
              <a:t>tYYftm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5140579" y="4082692"/>
            <a:ext cx="1699608" cy="25720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16332" y="5351266"/>
            <a:ext cx="1389413" cy="32390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142451" y="4209506"/>
            <a:ext cx="276205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57157" y="5146790"/>
            <a:ext cx="1500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.</a:t>
            </a:r>
            <a:r>
              <a:rPr lang="en-US" b="1" dirty="0" err="1" smtClean="0">
                <a:solidFill>
                  <a:srgbClr val="C00000"/>
                </a:solidFill>
              </a:rPr>
              <a:t>fastq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extension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57157" y="3941942"/>
            <a:ext cx="1500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 </a:t>
            </a:r>
            <a:r>
              <a:rPr lang="en-US" b="1" dirty="0" smtClean="0">
                <a:solidFill>
                  <a:srgbClr val="C00000"/>
                </a:solidFill>
              </a:rPr>
              <a:t>home </a:t>
            </a:r>
            <a:r>
              <a:rPr lang="en-US" dirty="0" smtClean="0">
                <a:solidFill>
                  <a:srgbClr val="C00000"/>
                </a:solidFill>
              </a:rPr>
              <a:t>directory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142451" y="5493129"/>
            <a:ext cx="77887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036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astQ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34711" y="2516266"/>
            <a:ext cx="2399278" cy="415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24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22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20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18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16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endParaRPr lang="en-US" dirty="0"/>
          </a:p>
          <a:p>
            <a:pPr marL="0" indent="0">
              <a:buFont typeface="Symbol" pitchFamily="18" charset="2"/>
              <a:buNone/>
            </a:pPr>
            <a:endParaRPr lang="en-US" dirty="0" smtClean="0"/>
          </a:p>
          <a:p>
            <a:pPr marL="0" indent="0">
              <a:buFont typeface="Symbol" pitchFamily="18" charset="2"/>
              <a:buNone/>
            </a:pPr>
            <a:endParaRPr lang="en-US" dirty="0"/>
          </a:p>
          <a:p>
            <a:pPr marL="0" indent="0">
              <a:buFont typeface="Symbol" pitchFamily="18" charset="2"/>
              <a:buNone/>
            </a:pPr>
            <a:endParaRPr lang="en-US" dirty="0" smtClean="0"/>
          </a:p>
          <a:p>
            <a:pPr marL="0" indent="0">
              <a:buFont typeface="Symbol" pitchFamily="18" charset="2"/>
              <a:buNone/>
            </a:pP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0" y="2363408"/>
            <a:ext cx="8560466" cy="49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24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22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20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18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16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dirty="0" smtClean="0"/>
              <a:t>Code to find which reads contain an adapter sequence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27" y="2816359"/>
            <a:ext cx="6596612" cy="355001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4797631" y="5023262"/>
            <a:ext cx="2909455" cy="902343"/>
          </a:xfrm>
          <a:prstGeom prst="straightConnector1">
            <a:avLst/>
          </a:prstGeom>
          <a:ln w="25400">
            <a:solidFill>
              <a:srgbClr val="31B6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913912" y="4261503"/>
            <a:ext cx="32300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1943" lvl="1" indent="0">
              <a:buFont typeface="Symbol" pitchFamily="18" charset="2"/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Reminder: in </a:t>
            </a:r>
            <a:r>
              <a:rPr lang="en-US" dirty="0">
                <a:solidFill>
                  <a:srgbClr val="C00000"/>
                </a:solidFill>
              </a:rPr>
              <a:t>Python2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should put a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float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somewhere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089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astQ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34711" y="2516266"/>
            <a:ext cx="2399278" cy="415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24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22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20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18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16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endParaRPr lang="en-US" dirty="0"/>
          </a:p>
          <a:p>
            <a:pPr marL="0" indent="0">
              <a:buFont typeface="Symbol" pitchFamily="18" charset="2"/>
              <a:buNone/>
            </a:pPr>
            <a:endParaRPr lang="en-US" dirty="0" smtClean="0"/>
          </a:p>
          <a:p>
            <a:pPr marL="0" indent="0">
              <a:buFont typeface="Symbol" pitchFamily="18" charset="2"/>
              <a:buNone/>
            </a:pPr>
            <a:endParaRPr lang="en-US" dirty="0"/>
          </a:p>
          <a:p>
            <a:pPr marL="0" indent="0">
              <a:buFont typeface="Symbol" pitchFamily="18" charset="2"/>
              <a:buNone/>
            </a:pPr>
            <a:endParaRPr lang="en-US" dirty="0" smtClean="0"/>
          </a:p>
          <a:p>
            <a:pPr marL="0" indent="0">
              <a:buFont typeface="Symbol" pitchFamily="18" charset="2"/>
              <a:buNone/>
            </a:pP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34711" y="1869561"/>
            <a:ext cx="8560466" cy="49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24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22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20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18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16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dirty="0" smtClean="0"/>
              <a:t>Let’s test it!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989" y="1743914"/>
            <a:ext cx="6034558" cy="32475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244" y="5403784"/>
            <a:ext cx="66294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0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workshops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www.codecademy.com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/tracks/python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continue with Python: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519" y="3356469"/>
            <a:ext cx="6602681" cy="5151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00" y="4025542"/>
            <a:ext cx="6756400" cy="571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800" y="4597042"/>
            <a:ext cx="43942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89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34711" y="2516266"/>
            <a:ext cx="2399278" cy="415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24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22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20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18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16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endParaRPr lang="en-US" dirty="0"/>
          </a:p>
          <a:p>
            <a:pPr marL="0" indent="0">
              <a:buFont typeface="Symbol" pitchFamily="18" charset="2"/>
              <a:buNone/>
            </a:pPr>
            <a:endParaRPr lang="en-US" dirty="0" smtClean="0"/>
          </a:p>
          <a:p>
            <a:pPr marL="0" indent="0">
              <a:buFont typeface="Symbol" pitchFamily="18" charset="2"/>
              <a:buNone/>
            </a:pPr>
            <a:endParaRPr lang="en-US" dirty="0"/>
          </a:p>
          <a:p>
            <a:pPr marL="0" indent="0">
              <a:buFont typeface="Symbol" pitchFamily="18" charset="2"/>
              <a:buNone/>
            </a:pPr>
            <a:endParaRPr lang="en-US" dirty="0" smtClean="0"/>
          </a:p>
          <a:p>
            <a:pPr marL="0" indent="0">
              <a:buFont typeface="Symbol" pitchFamily="18" charset="2"/>
              <a:buNone/>
            </a:pP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34711" y="2892530"/>
            <a:ext cx="8560466" cy="3891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24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22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20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18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rgbClr val="2862AA"/>
              </a:buClr>
              <a:buSzPct val="100000"/>
              <a:buFont typeface="Symbol" pitchFamily="18" charset="2"/>
              <a:buChar char=""/>
              <a:defRPr sz="1600" kern="1200">
                <a:solidFill>
                  <a:srgbClr val="2862AA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dirty="0" smtClean="0"/>
              <a:t>Before you leave please fill out the survey, it really helps us and only has a few tick-boxes:</a:t>
            </a:r>
          </a:p>
          <a:p>
            <a:pPr marL="0" indent="0" algn="ctr">
              <a:buNone/>
            </a:pPr>
            <a:r>
              <a:rPr lang="pl-PL" sz="3600" b="1" dirty="0" err="1" smtClean="0"/>
              <a:t>Surveymonkey.com</a:t>
            </a:r>
            <a:r>
              <a:rPr lang="pl-PL" sz="3600" b="1" dirty="0" smtClean="0"/>
              <a:t>/r/PythonJun2016</a:t>
            </a:r>
          </a:p>
          <a:p>
            <a:pPr marL="0" indent="0" algn="ctr">
              <a:buNone/>
            </a:pPr>
            <a:endParaRPr lang="pl-PL" sz="3600" b="1" dirty="0"/>
          </a:p>
          <a:p>
            <a:pPr marL="0" indent="0" algn="ctr">
              <a:buNone/>
            </a:pPr>
            <a:endParaRPr lang="pl-PL" sz="3600" b="1" dirty="0" smtClean="0"/>
          </a:p>
          <a:p>
            <a:pPr marL="0" indent="0">
              <a:buNone/>
            </a:pPr>
            <a:r>
              <a:rPr lang="en-US" dirty="0"/>
              <a:t>you leave please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01801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myStats.py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75629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a text editor: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Comment your code well so you remember what it does when you look at it again.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57318"/>
            <a:ext cx="6287984" cy="237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myStats.py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2504" y="2205449"/>
            <a:ext cx="7408333" cy="1446265"/>
          </a:xfrm>
        </p:spPr>
        <p:txBody>
          <a:bodyPr>
            <a:normAutofit/>
          </a:bodyPr>
          <a:lstStyle/>
          <a:p>
            <a:r>
              <a:rPr lang="en-US" dirty="0" smtClean="0"/>
              <a:t>A function to sum values: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700" y="2676478"/>
            <a:ext cx="57023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7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myStats.py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5982" y="3404478"/>
            <a:ext cx="2050318" cy="3756296"/>
          </a:xfrm>
        </p:spPr>
        <p:txBody>
          <a:bodyPr>
            <a:normAutofit/>
          </a:bodyPr>
          <a:lstStyle/>
          <a:p>
            <a:r>
              <a:rPr lang="en-US" dirty="0" smtClean="0"/>
              <a:t>A function to average numbers: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901" y="2530847"/>
            <a:ext cx="6604000" cy="33401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5533901" y="5545777"/>
            <a:ext cx="1116282" cy="552662"/>
          </a:xfrm>
          <a:prstGeom prst="straightConnector1">
            <a:avLst/>
          </a:prstGeom>
          <a:ln w="25400">
            <a:solidFill>
              <a:srgbClr val="31B6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481975" y="6081086"/>
            <a:ext cx="3662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1943" lvl="1" indent="0">
              <a:buFont typeface="Symbol" pitchFamily="18" charset="2"/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Reminder: in </a:t>
            </a:r>
            <a:r>
              <a:rPr lang="en-US" dirty="0">
                <a:solidFill>
                  <a:srgbClr val="C00000"/>
                </a:solidFill>
              </a:rPr>
              <a:t>Python2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should put a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float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somewhere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myStats.py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3416236"/>
            <a:ext cx="1891270" cy="143992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function to calculate the variance: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180" y="1966109"/>
            <a:ext cx="6756400" cy="3543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480" y="6155062"/>
            <a:ext cx="21971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5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myStats.py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4668026"/>
            <a:ext cx="1985297" cy="216645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function to calculate the population standard deviation using the variance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303" y="2591576"/>
            <a:ext cx="69342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5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myStats.py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4525" y="2145674"/>
            <a:ext cx="8478154" cy="3668574"/>
          </a:xfrm>
        </p:spPr>
        <p:txBody>
          <a:bodyPr>
            <a:normAutofit/>
          </a:bodyPr>
          <a:lstStyle/>
          <a:p>
            <a:r>
              <a:rPr lang="en-US" dirty="0" smtClean="0"/>
              <a:t>Test it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24" y="2644571"/>
            <a:ext cx="8322275" cy="171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Waveform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45587</TotalTime>
  <Words>734</Words>
  <Application>Microsoft Macintosh PowerPoint</Application>
  <PresentationFormat>On-screen Show (4:3)</PresentationFormat>
  <Paragraphs>269</Paragraphs>
  <Slides>36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Calibri</vt:lpstr>
      <vt:lpstr>Candara</vt:lpstr>
      <vt:lpstr>Helvetica</vt:lpstr>
      <vt:lpstr>Symbol</vt:lpstr>
      <vt:lpstr>Waveform</vt:lpstr>
      <vt:lpstr>An Introduction to Python</vt:lpstr>
      <vt:lpstr>Writing Modules</vt:lpstr>
      <vt:lpstr>Combining what we’ve learnt</vt:lpstr>
      <vt:lpstr>myStats.py</vt:lpstr>
      <vt:lpstr>myStats.py</vt:lpstr>
      <vt:lpstr>myStats.py</vt:lpstr>
      <vt:lpstr>myStats.py</vt:lpstr>
      <vt:lpstr>myStats.py</vt:lpstr>
      <vt:lpstr>myStats.py</vt:lpstr>
      <vt:lpstr>Reload modules</vt:lpstr>
      <vt:lpstr>Python 2 vs 3:  Reload modules</vt:lpstr>
      <vt:lpstr>Other features</vt:lpstr>
      <vt:lpstr>More Dictionary Methods</vt:lpstr>
      <vt:lpstr>Iterating over dictionaries</vt:lpstr>
      <vt:lpstr>List Comprehension</vt:lpstr>
      <vt:lpstr>List Comprehension</vt:lpstr>
      <vt:lpstr>List Comprehension</vt:lpstr>
      <vt:lpstr>List Comprehension</vt:lpstr>
      <vt:lpstr>Slicing Up a List (with step)</vt:lpstr>
      <vt:lpstr>Lambda functions</vt:lpstr>
      <vt:lpstr>Filters</vt:lpstr>
      <vt:lpstr>Let’s combine lambda and filter</vt:lpstr>
      <vt:lpstr>File Input/Output</vt:lpstr>
      <vt:lpstr>File Input.</vt:lpstr>
      <vt:lpstr>File Output</vt:lpstr>
      <vt:lpstr>File Input/Output Example.</vt:lpstr>
      <vt:lpstr>File Output.</vt:lpstr>
      <vt:lpstr>Always close() Files</vt:lpstr>
      <vt:lpstr>File Mode</vt:lpstr>
      <vt:lpstr>File Mode</vt:lpstr>
      <vt:lpstr>fastQ file</vt:lpstr>
      <vt:lpstr>fastQ file</vt:lpstr>
      <vt:lpstr>fastQ Example</vt:lpstr>
      <vt:lpstr>fastQ Example</vt:lpstr>
      <vt:lpstr>To continue with Python:</vt:lpstr>
      <vt:lpstr>Thanks!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Python</dc:title>
  <dc:creator>Simon</dc:creator>
  <cp:lastModifiedBy>Microsoft Office User</cp:lastModifiedBy>
  <cp:revision>180</cp:revision>
  <dcterms:created xsi:type="dcterms:W3CDTF">2014-07-24T01:40:29Z</dcterms:created>
  <dcterms:modified xsi:type="dcterms:W3CDTF">2017-11-15T22:46:21Z</dcterms:modified>
</cp:coreProperties>
</file>