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83" r:id="rId3"/>
    <p:sldId id="261" r:id="rId4"/>
    <p:sldId id="285" r:id="rId5"/>
    <p:sldId id="286" r:id="rId6"/>
    <p:sldId id="287" r:id="rId7"/>
    <p:sldId id="288" r:id="rId8"/>
    <p:sldId id="268" r:id="rId9"/>
    <p:sldId id="270" r:id="rId10"/>
    <p:sldId id="289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B8B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92928-AE00-4013-B081-52C91A7A30A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76CF-C6F9-4BA9-9814-AFB6CD1EA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5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80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32212" y="-24938"/>
            <a:ext cx="12281793" cy="6924092"/>
          </a:xfrm>
          <a:custGeom>
            <a:avLst/>
            <a:gdLst>
              <a:gd name="connsiteX0" fmla="*/ 0 w 2589153"/>
              <a:gd name="connsiteY0" fmla="*/ 0 h 2348970"/>
              <a:gd name="connsiteX1" fmla="*/ 2589153 w 2589153"/>
              <a:gd name="connsiteY1" fmla="*/ 0 h 2348970"/>
              <a:gd name="connsiteX2" fmla="*/ 2589153 w 2589153"/>
              <a:gd name="connsiteY2" fmla="*/ 2348970 h 2348970"/>
              <a:gd name="connsiteX3" fmla="*/ 0 w 2589153"/>
              <a:gd name="connsiteY3" fmla="*/ 2348970 h 2348970"/>
              <a:gd name="connsiteX4" fmla="*/ 0 w 2589153"/>
              <a:gd name="connsiteY4" fmla="*/ 0 h 2348970"/>
              <a:gd name="connsiteX0" fmla="*/ 0 w 8009051"/>
              <a:gd name="connsiteY0" fmla="*/ 0 h 3296621"/>
              <a:gd name="connsiteX1" fmla="*/ 8009051 w 8009051"/>
              <a:gd name="connsiteY1" fmla="*/ 947651 h 3296621"/>
              <a:gd name="connsiteX2" fmla="*/ 8009051 w 8009051"/>
              <a:gd name="connsiteY2" fmla="*/ 3296621 h 3296621"/>
              <a:gd name="connsiteX3" fmla="*/ 5419898 w 8009051"/>
              <a:gd name="connsiteY3" fmla="*/ 3296621 h 3296621"/>
              <a:gd name="connsiteX4" fmla="*/ 0 w 8009051"/>
              <a:gd name="connsiteY4" fmla="*/ 0 h 3296621"/>
              <a:gd name="connsiteX0" fmla="*/ 0 w 10773295"/>
              <a:gd name="connsiteY0" fmla="*/ 0 h 6480395"/>
              <a:gd name="connsiteX1" fmla="*/ 8009051 w 10773295"/>
              <a:gd name="connsiteY1" fmla="*/ 947651 h 6480395"/>
              <a:gd name="connsiteX2" fmla="*/ 8009051 w 10773295"/>
              <a:gd name="connsiteY2" fmla="*/ 3296621 h 6480395"/>
              <a:gd name="connsiteX3" fmla="*/ 10773295 w 10773295"/>
              <a:gd name="connsiteY3" fmla="*/ 6480395 h 6480395"/>
              <a:gd name="connsiteX4" fmla="*/ 0 w 10773295"/>
              <a:gd name="connsiteY4" fmla="*/ 0 h 6480395"/>
              <a:gd name="connsiteX0" fmla="*/ 0 w 12281793"/>
              <a:gd name="connsiteY0" fmla="*/ 0 h 6480395"/>
              <a:gd name="connsiteX1" fmla="*/ 8009051 w 12281793"/>
              <a:gd name="connsiteY1" fmla="*/ 947651 h 6480395"/>
              <a:gd name="connsiteX2" fmla="*/ 12281793 w 12281793"/>
              <a:gd name="connsiteY2" fmla="*/ 5366490 h 6480395"/>
              <a:gd name="connsiteX3" fmla="*/ 10773295 w 12281793"/>
              <a:gd name="connsiteY3" fmla="*/ 6480395 h 6480395"/>
              <a:gd name="connsiteX4" fmla="*/ 0 w 12281793"/>
              <a:gd name="connsiteY4" fmla="*/ 0 h 6480395"/>
              <a:gd name="connsiteX0" fmla="*/ 0 w 12281793"/>
              <a:gd name="connsiteY0" fmla="*/ 432262 h 6912657"/>
              <a:gd name="connsiteX1" fmla="*/ 8624193 w 12281793"/>
              <a:gd name="connsiteY1" fmla="*/ 0 h 6912657"/>
              <a:gd name="connsiteX2" fmla="*/ 12281793 w 12281793"/>
              <a:gd name="connsiteY2" fmla="*/ 5798752 h 6912657"/>
              <a:gd name="connsiteX3" fmla="*/ 10773295 w 12281793"/>
              <a:gd name="connsiteY3" fmla="*/ 6912657 h 6912657"/>
              <a:gd name="connsiteX4" fmla="*/ 0 w 12281793"/>
              <a:gd name="connsiteY4" fmla="*/ 432262 h 6912657"/>
              <a:gd name="connsiteX0" fmla="*/ 0 w 12281793"/>
              <a:gd name="connsiteY0" fmla="*/ 432262 h 6912657"/>
              <a:gd name="connsiteX1" fmla="*/ 381348 w 12281793"/>
              <a:gd name="connsiteY1" fmla="*/ 412514 h 6912657"/>
              <a:gd name="connsiteX2" fmla="*/ 8624193 w 12281793"/>
              <a:gd name="connsiteY2" fmla="*/ 0 h 6912657"/>
              <a:gd name="connsiteX3" fmla="*/ 12281793 w 12281793"/>
              <a:gd name="connsiteY3" fmla="*/ 5798752 h 6912657"/>
              <a:gd name="connsiteX4" fmla="*/ 10773295 w 12281793"/>
              <a:gd name="connsiteY4" fmla="*/ 6912657 h 6912657"/>
              <a:gd name="connsiteX5" fmla="*/ 0 w 12281793"/>
              <a:gd name="connsiteY5" fmla="*/ 432262 h 6912657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0773295 w 12281793"/>
              <a:gd name="connsiteY4" fmla="*/ 6924092 h 6924092"/>
              <a:gd name="connsiteX5" fmla="*/ 0 w 12281793"/>
              <a:gd name="connsiteY5" fmla="*/ 443697 h 6924092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1478838 w 12281793"/>
              <a:gd name="connsiteY4" fmla="*/ 6392487 h 6924092"/>
              <a:gd name="connsiteX5" fmla="*/ 10773295 w 12281793"/>
              <a:gd name="connsiteY5" fmla="*/ 6924092 h 6924092"/>
              <a:gd name="connsiteX6" fmla="*/ 0 w 12281793"/>
              <a:gd name="connsiteY6" fmla="*/ 443697 h 6924092"/>
              <a:gd name="connsiteX0" fmla="*/ 0 w 12281793"/>
              <a:gd name="connsiteY0" fmla="*/ 443697 h 6924092"/>
              <a:gd name="connsiteX1" fmla="*/ 32214 w 12281793"/>
              <a:gd name="connsiteY1" fmla="*/ 0 h 6924092"/>
              <a:gd name="connsiteX2" fmla="*/ 8624193 w 12281793"/>
              <a:gd name="connsiteY2" fmla="*/ 11435 h 6924092"/>
              <a:gd name="connsiteX3" fmla="*/ 12281793 w 12281793"/>
              <a:gd name="connsiteY3" fmla="*/ 5810187 h 6924092"/>
              <a:gd name="connsiteX4" fmla="*/ 12243609 w 12281793"/>
              <a:gd name="connsiteY4" fmla="*/ 6907876 h 6924092"/>
              <a:gd name="connsiteX5" fmla="*/ 10773295 w 12281793"/>
              <a:gd name="connsiteY5" fmla="*/ 6924092 h 6924092"/>
              <a:gd name="connsiteX6" fmla="*/ 0 w 12281793"/>
              <a:gd name="connsiteY6" fmla="*/ 443697 h 692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81793" h="6924092">
                <a:moveTo>
                  <a:pt x="0" y="443697"/>
                </a:moveTo>
                <a:lnTo>
                  <a:pt x="32214" y="0"/>
                </a:lnTo>
                <a:lnTo>
                  <a:pt x="8624193" y="11435"/>
                </a:lnTo>
                <a:lnTo>
                  <a:pt x="12281793" y="5810187"/>
                </a:lnTo>
                <a:lnTo>
                  <a:pt x="12243609" y="6907876"/>
                </a:lnTo>
                <a:lnTo>
                  <a:pt x="10773295" y="6924092"/>
                </a:lnTo>
                <a:lnTo>
                  <a:pt x="0" y="443697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2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683760" y="2067827"/>
            <a:ext cx="2773679" cy="2773679"/>
          </a:xfrm>
          <a:prstGeom prst="diamond">
            <a:avLst/>
          </a:prstGeom>
          <a:solidFill>
            <a:schemeClr val="bg1">
              <a:lumMod val="90000"/>
            </a:schemeClr>
          </a:solid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21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Holder #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77341" y="1488426"/>
            <a:ext cx="2814405" cy="394642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</p:sp>
      <p:sp>
        <p:nvSpPr>
          <p:cNvPr id="4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7372820" y="2916189"/>
            <a:ext cx="3913888" cy="266165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4940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6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4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8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0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0D1FA-3A54-4FE8-9BB5-8C5403DC344B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F49-9BF4-4EF7-AF7C-FA2F49A79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1" r:id="rId13"/>
    <p:sldLayoutId id="2147483696" r:id="rId14"/>
    <p:sldLayoutId id="2147483697" r:id="rId15"/>
    <p:sldLayoutId id="214748369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5400000">
            <a:off x="-1740343" y="1533472"/>
            <a:ext cx="6075573" cy="3479044"/>
            <a:chOff x="3204446" y="1507488"/>
            <a:chExt cx="6075573" cy="3479044"/>
          </a:xfrm>
          <a:solidFill>
            <a:schemeClr val="bg1">
              <a:lumMod val="50000"/>
            </a:schemeClr>
          </a:solidFill>
        </p:grpSpPr>
        <p:sp>
          <p:nvSpPr>
            <p:cNvPr id="22" name="直角三角形 21"/>
            <p:cNvSpPr/>
            <p:nvPr/>
          </p:nvSpPr>
          <p:spPr>
            <a:xfrm rot="8100000">
              <a:off x="3204446" y="4119717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8100000">
              <a:off x="4511442" y="411872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rot="8100000">
              <a:off x="5804565" y="4122532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rot="8100000">
              <a:off x="7122896" y="411865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rot="8100000">
              <a:off x="8416019" y="412056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2700000">
              <a:off x="3835706" y="3485984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13500000">
              <a:off x="5167890" y="3490610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2700000">
              <a:off x="6440714" y="348989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直角三角形 29"/>
            <p:cNvSpPr/>
            <p:nvPr/>
          </p:nvSpPr>
          <p:spPr>
            <a:xfrm rot="2700000">
              <a:off x="7761838" y="3485983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>
            <a:xfrm rot="13500000">
              <a:off x="7787655" y="348513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rot="18900000">
              <a:off x="7120943" y="285595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 rot="18900000">
              <a:off x="5802612" y="285983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4" name="直角三角形 33"/>
            <p:cNvSpPr/>
            <p:nvPr/>
          </p:nvSpPr>
          <p:spPr>
            <a:xfrm rot="18900000">
              <a:off x="4513299" y="285793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 rot="8100000">
              <a:off x="4521249" y="282604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6" name="直角三角形 35"/>
            <p:cNvSpPr/>
            <p:nvPr/>
          </p:nvSpPr>
          <p:spPr>
            <a:xfrm rot="8100000">
              <a:off x="5814372" y="2829855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9" name="直角三角形 38"/>
            <p:cNvSpPr/>
            <p:nvPr/>
          </p:nvSpPr>
          <p:spPr>
            <a:xfrm rot="8100000">
              <a:off x="7132703" y="282597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0" name="直角三角形 39"/>
            <p:cNvSpPr/>
            <p:nvPr/>
          </p:nvSpPr>
          <p:spPr>
            <a:xfrm rot="2700000">
              <a:off x="5151468" y="218943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13500000">
              <a:off x="5184399" y="218730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 rot="2700000">
              <a:off x="6445793" y="218468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0" name="直角三角形 59"/>
            <p:cNvSpPr/>
            <p:nvPr/>
          </p:nvSpPr>
          <p:spPr>
            <a:xfrm rot="18900000">
              <a:off x="5810465" y="1540907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1" name="直角三角形 60"/>
            <p:cNvSpPr/>
            <p:nvPr/>
          </p:nvSpPr>
          <p:spPr>
            <a:xfrm rot="8100000">
              <a:off x="5812369" y="150748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38" name="TextBox 15"/>
          <p:cNvSpPr txBox="1"/>
          <p:nvPr/>
        </p:nvSpPr>
        <p:spPr>
          <a:xfrm>
            <a:off x="7614130" y="934256"/>
            <a:ext cx="3276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9600" b="1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9154213" y="3819851"/>
            <a:ext cx="6075573" cy="3479044"/>
            <a:chOff x="3204446" y="1507488"/>
            <a:chExt cx="6075573" cy="3479044"/>
          </a:xfrm>
          <a:solidFill>
            <a:schemeClr val="bg1">
              <a:lumMod val="50000"/>
            </a:schemeClr>
          </a:solidFill>
        </p:grpSpPr>
        <p:sp>
          <p:nvSpPr>
            <p:cNvPr id="63" name="直角三角形 62"/>
            <p:cNvSpPr/>
            <p:nvPr/>
          </p:nvSpPr>
          <p:spPr>
            <a:xfrm rot="8100000">
              <a:off x="3204446" y="4119717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4" name="直角三角形 63"/>
            <p:cNvSpPr/>
            <p:nvPr/>
          </p:nvSpPr>
          <p:spPr>
            <a:xfrm rot="8100000">
              <a:off x="4511442" y="411872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5" name="直角三角形 64"/>
            <p:cNvSpPr/>
            <p:nvPr/>
          </p:nvSpPr>
          <p:spPr>
            <a:xfrm rot="8100000">
              <a:off x="5804565" y="4122532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6" name="直角三角形 65"/>
            <p:cNvSpPr/>
            <p:nvPr/>
          </p:nvSpPr>
          <p:spPr>
            <a:xfrm rot="8100000">
              <a:off x="7122896" y="411865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7" name="直角三角形 66"/>
            <p:cNvSpPr/>
            <p:nvPr/>
          </p:nvSpPr>
          <p:spPr>
            <a:xfrm rot="8100000">
              <a:off x="8416019" y="412056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8" name="直角三角形 67"/>
            <p:cNvSpPr/>
            <p:nvPr/>
          </p:nvSpPr>
          <p:spPr>
            <a:xfrm rot="2700000">
              <a:off x="3835706" y="348598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9" name="直角三角形 68"/>
            <p:cNvSpPr/>
            <p:nvPr/>
          </p:nvSpPr>
          <p:spPr>
            <a:xfrm rot="13500000">
              <a:off x="5167890" y="349061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0" name="直角三角形 69"/>
            <p:cNvSpPr/>
            <p:nvPr/>
          </p:nvSpPr>
          <p:spPr>
            <a:xfrm rot="2700000">
              <a:off x="6440714" y="348989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1" name="直角三角形 70"/>
            <p:cNvSpPr/>
            <p:nvPr/>
          </p:nvSpPr>
          <p:spPr>
            <a:xfrm rot="2700000">
              <a:off x="7761838" y="348598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2" name="直角三角形 71"/>
            <p:cNvSpPr/>
            <p:nvPr/>
          </p:nvSpPr>
          <p:spPr>
            <a:xfrm rot="13500000">
              <a:off x="7787655" y="348513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3" name="直角三角形 72"/>
            <p:cNvSpPr/>
            <p:nvPr/>
          </p:nvSpPr>
          <p:spPr>
            <a:xfrm rot="18900000">
              <a:off x="7120943" y="285595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4" name="直角三角形 73"/>
            <p:cNvSpPr/>
            <p:nvPr/>
          </p:nvSpPr>
          <p:spPr>
            <a:xfrm rot="18900000">
              <a:off x="5802612" y="285983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5" name="直角三角形 74"/>
            <p:cNvSpPr/>
            <p:nvPr/>
          </p:nvSpPr>
          <p:spPr>
            <a:xfrm rot="18900000">
              <a:off x="4513299" y="285793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6" name="直角三角形 75"/>
            <p:cNvSpPr/>
            <p:nvPr/>
          </p:nvSpPr>
          <p:spPr>
            <a:xfrm rot="8100000">
              <a:off x="4521249" y="2826046"/>
              <a:ext cx="864000" cy="8640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7" name="直角三角形 76"/>
            <p:cNvSpPr/>
            <p:nvPr/>
          </p:nvSpPr>
          <p:spPr>
            <a:xfrm rot="8100000">
              <a:off x="5814372" y="2829855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8" name="直角三角形 77"/>
            <p:cNvSpPr/>
            <p:nvPr/>
          </p:nvSpPr>
          <p:spPr>
            <a:xfrm rot="8100000">
              <a:off x="7132703" y="282597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9" name="直角三角形 78"/>
            <p:cNvSpPr/>
            <p:nvPr/>
          </p:nvSpPr>
          <p:spPr>
            <a:xfrm rot="2700000">
              <a:off x="5151468" y="218943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0" name="直角三角形 79"/>
            <p:cNvSpPr/>
            <p:nvPr/>
          </p:nvSpPr>
          <p:spPr>
            <a:xfrm rot="13500000">
              <a:off x="5184399" y="218730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1" name="直角三角形 80"/>
            <p:cNvSpPr/>
            <p:nvPr/>
          </p:nvSpPr>
          <p:spPr>
            <a:xfrm rot="2700000">
              <a:off x="6445793" y="218468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2" name="直角三角形 81"/>
            <p:cNvSpPr/>
            <p:nvPr/>
          </p:nvSpPr>
          <p:spPr>
            <a:xfrm rot="18900000">
              <a:off x="5810465" y="1540907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3" name="直角三角形 82"/>
            <p:cNvSpPr/>
            <p:nvPr/>
          </p:nvSpPr>
          <p:spPr>
            <a:xfrm rot="8100000">
              <a:off x="5812369" y="150748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84" name="直角三角形 83"/>
          <p:cNvSpPr/>
          <p:nvPr/>
        </p:nvSpPr>
        <p:spPr>
          <a:xfrm rot="18900000">
            <a:off x="1398079" y="-438017"/>
            <a:ext cx="864000" cy="864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85" name="直角三角形 84"/>
          <p:cNvSpPr/>
          <p:nvPr/>
        </p:nvSpPr>
        <p:spPr>
          <a:xfrm rot="13500000">
            <a:off x="8804192" y="4893332"/>
            <a:ext cx="864000" cy="86400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500970" y="2535800"/>
            <a:ext cx="6448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+mj-ea"/>
                <a:sym typeface="华文细黑" panose="02010600040101010101" pitchFamily="2" charset="-122"/>
              </a:rPr>
              <a:t>云进销存</a:t>
            </a:r>
            <a:endParaRPr lang="zh-CN" altLang="en-US" sz="6600" dirty="0">
              <a:latin typeface="+mj-ea"/>
              <a:ea typeface="+mj-ea"/>
              <a:sym typeface="华文细黑" panose="0201060004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760813" y="483041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929718" y="4723452"/>
            <a:ext cx="214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答辩人：</a:t>
            </a:r>
            <a:r>
              <a:rPr lang="en-US" altLang="zh-Hans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xxx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45243" y="4828775"/>
            <a:ext cx="74376" cy="19808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14147" y="4721812"/>
            <a:ext cx="20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指导老师：</a:t>
            </a:r>
            <a:r>
              <a:rPr lang="en-US" altLang="zh-Hans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xxx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632000" y="3677203"/>
            <a:ext cx="643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  <a:sym typeface="华文细黑" panose="02010600040101010101" pitchFamily="2" charset="-122"/>
              </a:rPr>
              <a:t>高效、简单、便捷的移动办公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97" y="2179932"/>
            <a:ext cx="2103242" cy="20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583">
        <p:pull/>
      </p:transition>
    </mc:Choice>
    <mc:Fallback xmlns="">
      <p:transition spd="slow" advTm="358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768 -0.00046 L 0.08425 0.1294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6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456 0.00023 L 0.0043 -0.00278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69 -0.08935 L -0.10091 0.19352 " pathEditMode="relative" rAng="0" ptsTypes="AA">
                                      <p:cBhvr>
                                        <p:cTn id="35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1414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221 -0.08935 L -2.08333E-7 -4.07407E-6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1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" accel="100000" fill="hold">
                                          <p:stCondLst>
                                            <p:cond delay="81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9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1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" accel="100000" fill="hold">
                                          <p:stCondLst>
                                            <p:cond delay="81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/>
      <p:bldP spid="87" grpId="0" animBg="1"/>
      <p:bldP spid="88" grpId="0"/>
      <p:bldP spid="52" grpId="0" animBg="1"/>
      <p:bldP spid="53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4854598"/>
            <a:ext cx="12190413" cy="200221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24642" y="514593"/>
            <a:ext cx="423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销售模块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89" name="直接连接符 88"/>
            <p:cNvCxnSpPr>
              <a:endCxn id="90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等腰三角形 89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900000">
            <a:off x="653201" y="291214"/>
            <a:ext cx="619089" cy="870866"/>
            <a:chOff x="6261558" y="237236"/>
            <a:chExt cx="619089" cy="870866"/>
          </a:xfrm>
        </p:grpSpPr>
        <p:sp>
          <p:nvSpPr>
            <p:cNvPr id="104" name="等腰三角形 103"/>
            <p:cNvSpPr/>
            <p:nvPr/>
          </p:nvSpPr>
          <p:spPr>
            <a:xfrm rot="21591212">
              <a:off x="6261558" y="297771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 rot="3614340">
              <a:off x="6390083" y="250505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6" name="等腰三角形 105"/>
            <p:cNvSpPr/>
            <p:nvPr/>
          </p:nvSpPr>
          <p:spPr>
            <a:xfrm rot="9562">
              <a:off x="6472023" y="293765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3609046">
              <a:off x="6491997" y="42970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7200000">
              <a:off x="6389427" y="521540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3609046">
              <a:off x="6380855" y="613941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3609046">
              <a:off x="6700251" y="79803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7200000">
              <a:off x="6487921" y="70211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3609046">
              <a:off x="6595709" y="6195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7200000">
              <a:off x="6701526" y="70427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1" name="等腰三角形 120"/>
            <p:cNvSpPr/>
            <p:nvPr/>
          </p:nvSpPr>
          <p:spPr>
            <a:xfrm rot="7200000">
              <a:off x="6618790" y="9280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2" name="等腰三角形 121"/>
            <p:cNvSpPr/>
            <p:nvPr/>
          </p:nvSpPr>
          <p:spPr>
            <a:xfrm rot="3609046">
              <a:off x="6512906" y="84295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3" name="等腰三角形 122"/>
            <p:cNvSpPr/>
            <p:nvPr/>
          </p:nvSpPr>
          <p:spPr>
            <a:xfrm rot="7200000">
              <a:off x="6407162" y="928982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5C163514-E729-734D-BBAE-34A5CF03F0AA}"/>
              </a:ext>
            </a:extLst>
          </p:cNvPr>
          <p:cNvSpPr txBox="1"/>
          <p:nvPr/>
        </p:nvSpPr>
        <p:spPr>
          <a:xfrm>
            <a:off x="6613822" y="872354"/>
            <a:ext cx="5204191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zh-Hans" altLang="en-US" sz="3600" b="1" i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并发下单</a:t>
            </a:r>
            <a:endParaRPr kumimoji="1" lang="zh-CN" altLang="en-US" sz="3600" b="1" i="1" dirty="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F8AD922-AD61-2D43-B410-D4AF6F40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09" y="4056805"/>
            <a:ext cx="9232900" cy="18760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F722A5-3651-8F49-BAC1-BC1E8B4D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09" y="1985695"/>
            <a:ext cx="9232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6835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3760317" y="-7316"/>
            <a:ext cx="8422436" cy="6865316"/>
          </a:xfrm>
          <a:custGeom>
            <a:avLst/>
            <a:gdLst>
              <a:gd name="connsiteX0" fmla="*/ 0 w 4169664"/>
              <a:gd name="connsiteY0" fmla="*/ 0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0 w 4169664"/>
              <a:gd name="connsiteY4" fmla="*/ 0 h 6858000"/>
              <a:gd name="connsiteX0" fmla="*/ 1463040 w 4169664"/>
              <a:gd name="connsiteY0" fmla="*/ 58521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1463040 w 4169664"/>
              <a:gd name="connsiteY4" fmla="*/ 58521 h 6858000"/>
              <a:gd name="connsiteX0" fmla="*/ 1814170 w 4169664"/>
              <a:gd name="connsiteY0" fmla="*/ 0 h 6865316"/>
              <a:gd name="connsiteX1" fmla="*/ 4169664 w 4169664"/>
              <a:gd name="connsiteY1" fmla="*/ 7316 h 6865316"/>
              <a:gd name="connsiteX2" fmla="*/ 4169664 w 4169664"/>
              <a:gd name="connsiteY2" fmla="*/ 6865316 h 6865316"/>
              <a:gd name="connsiteX3" fmla="*/ 0 w 4169664"/>
              <a:gd name="connsiteY3" fmla="*/ 6865316 h 6865316"/>
              <a:gd name="connsiteX4" fmla="*/ 1814170 w 4169664"/>
              <a:gd name="connsiteY4" fmla="*/ 0 h 6865316"/>
              <a:gd name="connsiteX0" fmla="*/ 5091380 w 7446874"/>
              <a:gd name="connsiteY0" fmla="*/ 0 h 6865316"/>
              <a:gd name="connsiteX1" fmla="*/ 7446874 w 7446874"/>
              <a:gd name="connsiteY1" fmla="*/ 7316 h 6865316"/>
              <a:gd name="connsiteX2" fmla="*/ 7446874 w 7446874"/>
              <a:gd name="connsiteY2" fmla="*/ 6865316 h 6865316"/>
              <a:gd name="connsiteX3" fmla="*/ 0 w 7446874"/>
              <a:gd name="connsiteY3" fmla="*/ 6858000 h 6865316"/>
              <a:gd name="connsiteX4" fmla="*/ 5091380 w 7446874"/>
              <a:gd name="connsiteY4" fmla="*/ 0 h 68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6874" h="6865316">
                <a:moveTo>
                  <a:pt x="5091380" y="0"/>
                </a:moveTo>
                <a:lnTo>
                  <a:pt x="7446874" y="7316"/>
                </a:lnTo>
                <a:lnTo>
                  <a:pt x="7446874" y="6865316"/>
                </a:lnTo>
                <a:lnTo>
                  <a:pt x="0" y="6858000"/>
                </a:lnTo>
                <a:lnTo>
                  <a:pt x="5091380" y="0"/>
                </a:ln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华文细黑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4163" y="-7316"/>
            <a:ext cx="7445905" cy="6865316"/>
          </a:xfrm>
          <a:custGeom>
            <a:avLst/>
            <a:gdLst>
              <a:gd name="connsiteX0" fmla="*/ 0 w 4169664"/>
              <a:gd name="connsiteY0" fmla="*/ 0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0 w 4169664"/>
              <a:gd name="connsiteY4" fmla="*/ 0 h 6858000"/>
              <a:gd name="connsiteX0" fmla="*/ 1463040 w 4169664"/>
              <a:gd name="connsiteY0" fmla="*/ 58521 h 6858000"/>
              <a:gd name="connsiteX1" fmla="*/ 4169664 w 4169664"/>
              <a:gd name="connsiteY1" fmla="*/ 0 h 6858000"/>
              <a:gd name="connsiteX2" fmla="*/ 4169664 w 4169664"/>
              <a:gd name="connsiteY2" fmla="*/ 6858000 h 6858000"/>
              <a:gd name="connsiteX3" fmla="*/ 0 w 4169664"/>
              <a:gd name="connsiteY3" fmla="*/ 6858000 h 6858000"/>
              <a:gd name="connsiteX4" fmla="*/ 1463040 w 4169664"/>
              <a:gd name="connsiteY4" fmla="*/ 58521 h 6858000"/>
              <a:gd name="connsiteX0" fmla="*/ 1814170 w 4169664"/>
              <a:gd name="connsiteY0" fmla="*/ 0 h 6865316"/>
              <a:gd name="connsiteX1" fmla="*/ 4169664 w 4169664"/>
              <a:gd name="connsiteY1" fmla="*/ 7316 h 6865316"/>
              <a:gd name="connsiteX2" fmla="*/ 4169664 w 4169664"/>
              <a:gd name="connsiteY2" fmla="*/ 6865316 h 6865316"/>
              <a:gd name="connsiteX3" fmla="*/ 0 w 4169664"/>
              <a:gd name="connsiteY3" fmla="*/ 6865316 h 6865316"/>
              <a:gd name="connsiteX4" fmla="*/ 1814170 w 4169664"/>
              <a:gd name="connsiteY4" fmla="*/ 0 h 6865316"/>
              <a:gd name="connsiteX0" fmla="*/ 5091380 w 7446874"/>
              <a:gd name="connsiteY0" fmla="*/ 0 h 6865316"/>
              <a:gd name="connsiteX1" fmla="*/ 7446874 w 7446874"/>
              <a:gd name="connsiteY1" fmla="*/ 7316 h 6865316"/>
              <a:gd name="connsiteX2" fmla="*/ 7446874 w 7446874"/>
              <a:gd name="connsiteY2" fmla="*/ 6865316 h 6865316"/>
              <a:gd name="connsiteX3" fmla="*/ 0 w 7446874"/>
              <a:gd name="connsiteY3" fmla="*/ 6858000 h 6865316"/>
              <a:gd name="connsiteX4" fmla="*/ 5091380 w 7446874"/>
              <a:gd name="connsiteY4" fmla="*/ 0 h 68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6874" h="6865316">
                <a:moveTo>
                  <a:pt x="5091380" y="0"/>
                </a:moveTo>
                <a:lnTo>
                  <a:pt x="7446874" y="7316"/>
                </a:lnTo>
                <a:lnTo>
                  <a:pt x="7446874" y="6865316"/>
                </a:lnTo>
                <a:lnTo>
                  <a:pt x="0" y="6858000"/>
                </a:lnTo>
                <a:lnTo>
                  <a:pt x="509138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华文细黑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3288" y="3890349"/>
            <a:ext cx="41431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此次项目学习了</a:t>
            </a:r>
            <a:r>
              <a:rPr lang="zh-Hans" altLang="en-US" sz="1600" dirty="0">
                <a:solidFill>
                  <a:schemeClr val="bg1"/>
                </a:solidFill>
                <a:latin typeface="+mn-ea"/>
              </a:rPr>
              <a:t>新的开发技术可技巧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，对于</a:t>
            </a:r>
            <a:r>
              <a:rPr lang="zh-Hans" altLang="en-US" sz="1600" dirty="0">
                <a:solidFill>
                  <a:schemeClr val="bg1"/>
                </a:solidFill>
                <a:latin typeface="+mn-ea"/>
              </a:rPr>
              <a:t>软件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开发有了更深刻的理解。在此感谢，给我们提供了诸多帮助的老师。</a:t>
            </a:r>
          </a:p>
        </p:txBody>
      </p:sp>
      <p:sp>
        <p:nvSpPr>
          <p:cNvPr id="8" name="矩形 7"/>
          <p:cNvSpPr/>
          <p:nvPr/>
        </p:nvSpPr>
        <p:spPr>
          <a:xfrm>
            <a:off x="372768" y="3207933"/>
            <a:ext cx="2392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200" spc="600" dirty="0">
                <a:solidFill>
                  <a:schemeClr val="bg1"/>
                </a:solidFill>
                <a:latin typeface="+mj-ea"/>
                <a:ea typeface="+mj-ea"/>
              </a:rPr>
              <a:t>结束语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36" b="7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46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直角三角形 86"/>
          <p:cNvSpPr/>
          <p:nvPr/>
        </p:nvSpPr>
        <p:spPr>
          <a:xfrm rot="13500000" flipH="1">
            <a:off x="7343691" y="4519414"/>
            <a:ext cx="606608" cy="60652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66894" y="2708429"/>
            <a:ext cx="4265526" cy="2442346"/>
            <a:chOff x="4140513" y="2974647"/>
            <a:chExt cx="4265526" cy="2442346"/>
          </a:xfrm>
        </p:grpSpPr>
        <p:sp>
          <p:nvSpPr>
            <p:cNvPr id="27" name="直角三角形 26"/>
            <p:cNvSpPr/>
            <p:nvPr/>
          </p:nvSpPr>
          <p:spPr>
            <a:xfrm rot="2700000" flipH="1">
              <a:off x="4140470" y="2976666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2700000" flipH="1">
              <a:off x="5058102" y="2977364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7" name="直角三角形 36"/>
            <p:cNvSpPr/>
            <p:nvPr/>
          </p:nvSpPr>
          <p:spPr>
            <a:xfrm rot="2700000" flipH="1">
              <a:off x="5965994" y="2974690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9" name="直角三角形 38"/>
            <p:cNvSpPr/>
            <p:nvPr/>
          </p:nvSpPr>
          <p:spPr>
            <a:xfrm rot="2700000" flipH="1">
              <a:off x="6891584" y="2977411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0" name="直角三角形 39"/>
            <p:cNvSpPr/>
            <p:nvPr/>
          </p:nvSpPr>
          <p:spPr>
            <a:xfrm rot="2700000" flipH="1">
              <a:off x="7799475" y="2976074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8100000" flipH="1">
              <a:off x="4583717" y="3421498"/>
              <a:ext cx="606521" cy="6066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1" name="直角三角形 40"/>
            <p:cNvSpPr/>
            <p:nvPr/>
          </p:nvSpPr>
          <p:spPr>
            <a:xfrm rot="18900000" flipH="1">
              <a:off x="5519033" y="3418250"/>
              <a:ext cx="606521" cy="6066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rot="8100000" flipH="1">
              <a:off x="6412673" y="3418752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8100000" flipH="1">
              <a:off x="7340224" y="3421498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直角三角形 45"/>
            <p:cNvSpPr/>
            <p:nvPr/>
          </p:nvSpPr>
          <p:spPr>
            <a:xfrm rot="18900000" flipH="1">
              <a:off x="7358350" y="3422092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3500000" flipH="1">
              <a:off x="6890213" y="3863814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rot="13500000" flipH="1">
              <a:off x="5964623" y="3861093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rot="13500000" flipH="1">
              <a:off x="5059406" y="3862430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直角三角形 54"/>
            <p:cNvSpPr/>
            <p:nvPr/>
          </p:nvSpPr>
          <p:spPr>
            <a:xfrm rot="2700000" flipH="1">
              <a:off x="5064988" y="3884812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6" name="直角三角形 55"/>
            <p:cNvSpPr/>
            <p:nvPr/>
          </p:nvSpPr>
          <p:spPr>
            <a:xfrm rot="2700000" flipH="1">
              <a:off x="5972880" y="3882138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7" name="直角三角形 56"/>
            <p:cNvSpPr/>
            <p:nvPr/>
          </p:nvSpPr>
          <p:spPr>
            <a:xfrm rot="2700000" flipH="1">
              <a:off x="6898470" y="3884859"/>
              <a:ext cx="606608" cy="606521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2" name="直角三角形 61"/>
            <p:cNvSpPr/>
            <p:nvPr/>
          </p:nvSpPr>
          <p:spPr>
            <a:xfrm rot="8100000" flipH="1">
              <a:off x="5507503" y="4331663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8" name="直角三角形 67"/>
            <p:cNvSpPr/>
            <p:nvPr/>
          </p:nvSpPr>
          <p:spPr>
            <a:xfrm rot="18900000" flipH="1">
              <a:off x="5530624" y="4333157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2" name="直角三角形 81"/>
            <p:cNvSpPr/>
            <p:nvPr/>
          </p:nvSpPr>
          <p:spPr>
            <a:xfrm rot="8100000" flipH="1">
              <a:off x="6416239" y="4334996"/>
              <a:ext cx="606521" cy="606608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8" name="直角三角形 87"/>
            <p:cNvSpPr/>
            <p:nvPr/>
          </p:nvSpPr>
          <p:spPr>
            <a:xfrm rot="13500000" flipH="1">
              <a:off x="5970137" y="4786969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9" name="直角三角形 88"/>
            <p:cNvSpPr/>
            <p:nvPr/>
          </p:nvSpPr>
          <p:spPr>
            <a:xfrm rot="2700000" flipH="1">
              <a:off x="5971473" y="4810428"/>
              <a:ext cx="606608" cy="606521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91" name="直角三角形 90"/>
          <p:cNvSpPr/>
          <p:nvPr/>
        </p:nvSpPr>
        <p:spPr>
          <a:xfrm rot="5400000" flipH="1">
            <a:off x="3084464" y="4068821"/>
            <a:ext cx="606608" cy="606521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83284" y="2111221"/>
            <a:ext cx="4073614" cy="797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rgbClr val="E95454"/>
              </a:solidFill>
              <a:latin typeface="Calibri"/>
              <a:ea typeface="宋体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60149" y="2132452"/>
            <a:ext cx="5204191" cy="76943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THANK</a:t>
            </a:r>
            <a:r>
              <a:rPr kumimoji="1" lang="zh-CN" altLang="en-US" sz="4400" b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 </a:t>
            </a:r>
            <a:r>
              <a:rPr kumimoji="1" lang="en-US" altLang="zh-CN" sz="4400" b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YOU!</a:t>
            </a:r>
            <a:endParaRPr kumimoji="1" lang="zh-CN" altLang="en-US" sz="4400" b="1" dirty="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8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234 -0.00023 L 0.13542 -0.1550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8" y="-775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286 0 L -4.58333E-6 0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4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2071 0.03681 L -0.08867 -0.20162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1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40000" decel="4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2071 0.03681 L -3.54167E-6 -7.40741E-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91" grpId="0" animBg="1"/>
      <p:bldP spid="91" grpId="1" animBg="1"/>
      <p:bldP spid="91" grpId="2" animBg="1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4772545" y="0"/>
            <a:ext cx="2639286" cy="41939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rgbClr val="E95454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7" name="直角三角形 86"/>
          <p:cNvSpPr/>
          <p:nvPr/>
        </p:nvSpPr>
        <p:spPr>
          <a:xfrm rot="18900000">
            <a:off x="7407766" y="4724721"/>
            <a:ext cx="464690" cy="46469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8F8"/>
              </a:solidFill>
              <a:latin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3592" y="5025192"/>
            <a:ext cx="3663051" cy="2097566"/>
            <a:chOff x="3204446" y="1507488"/>
            <a:chExt cx="6075573" cy="3479044"/>
          </a:xfrm>
          <a:solidFill>
            <a:schemeClr val="bg1">
              <a:lumMod val="50000"/>
              <a:alpha val="80000"/>
            </a:schemeClr>
          </a:solidFill>
        </p:grpSpPr>
        <p:sp>
          <p:nvSpPr>
            <p:cNvPr id="27" name="直角三角形 26"/>
            <p:cNvSpPr/>
            <p:nvPr/>
          </p:nvSpPr>
          <p:spPr>
            <a:xfrm rot="8100000">
              <a:off x="3204446" y="4119717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8100000">
              <a:off x="4511442" y="411872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37" name="直角三角形 36"/>
            <p:cNvSpPr/>
            <p:nvPr/>
          </p:nvSpPr>
          <p:spPr>
            <a:xfrm rot="8100000">
              <a:off x="5804565" y="4122532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39" name="直角三角形 38"/>
            <p:cNvSpPr/>
            <p:nvPr/>
          </p:nvSpPr>
          <p:spPr>
            <a:xfrm rot="8100000">
              <a:off x="7122896" y="411865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40" name="直角三角形 39"/>
            <p:cNvSpPr/>
            <p:nvPr/>
          </p:nvSpPr>
          <p:spPr>
            <a:xfrm rot="8100000">
              <a:off x="8416019" y="412056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2700000">
              <a:off x="3835706" y="348598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41" name="直角三角形 40"/>
            <p:cNvSpPr/>
            <p:nvPr/>
          </p:nvSpPr>
          <p:spPr>
            <a:xfrm rot="13500000">
              <a:off x="5167890" y="349061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rot="2700000">
              <a:off x="6440714" y="348989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43" name="直角三角形 42"/>
            <p:cNvSpPr/>
            <p:nvPr/>
          </p:nvSpPr>
          <p:spPr>
            <a:xfrm rot="2700000">
              <a:off x="7761838" y="3485983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46" name="直角三角形 45"/>
            <p:cNvSpPr/>
            <p:nvPr/>
          </p:nvSpPr>
          <p:spPr>
            <a:xfrm rot="13500000">
              <a:off x="7787655" y="348513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8900000">
              <a:off x="7120943" y="285595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rot="18900000">
              <a:off x="5802612" y="2859834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rot="18900000">
              <a:off x="4513299" y="2857930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55" name="直角三角形 54"/>
            <p:cNvSpPr/>
            <p:nvPr/>
          </p:nvSpPr>
          <p:spPr>
            <a:xfrm rot="8100000">
              <a:off x="4521249" y="282604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56" name="直角三角形 55"/>
            <p:cNvSpPr/>
            <p:nvPr/>
          </p:nvSpPr>
          <p:spPr>
            <a:xfrm rot="8100000">
              <a:off x="5814372" y="2829855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57" name="直角三角形 56"/>
            <p:cNvSpPr/>
            <p:nvPr/>
          </p:nvSpPr>
          <p:spPr>
            <a:xfrm rot="8100000">
              <a:off x="7132703" y="282597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62" name="直角三角形 61"/>
            <p:cNvSpPr/>
            <p:nvPr/>
          </p:nvSpPr>
          <p:spPr>
            <a:xfrm rot="2700000">
              <a:off x="5151468" y="2189436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68" name="直角三角形 67"/>
            <p:cNvSpPr/>
            <p:nvPr/>
          </p:nvSpPr>
          <p:spPr>
            <a:xfrm rot="13500000">
              <a:off x="5184399" y="218730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82" name="直角三角形 81"/>
            <p:cNvSpPr/>
            <p:nvPr/>
          </p:nvSpPr>
          <p:spPr>
            <a:xfrm rot="2700000">
              <a:off x="6445793" y="2184689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88" name="直角三角形 87"/>
            <p:cNvSpPr/>
            <p:nvPr/>
          </p:nvSpPr>
          <p:spPr>
            <a:xfrm rot="18900000">
              <a:off x="5810465" y="1540907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  <p:sp>
          <p:nvSpPr>
            <p:cNvPr id="89" name="直角三角形 88"/>
            <p:cNvSpPr/>
            <p:nvPr/>
          </p:nvSpPr>
          <p:spPr>
            <a:xfrm rot="8100000">
              <a:off x="5812369" y="1507488"/>
              <a:ext cx="864000" cy="864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8F8"/>
                </a:solidFill>
                <a:latin typeface="华文细黑" panose="02010600040101010101" pitchFamily="2" charset="-122"/>
              </a:endParaRPr>
            </a:p>
          </p:txBody>
        </p:sp>
      </p:grpSp>
      <p:sp>
        <p:nvSpPr>
          <p:cNvPr id="91" name="直角三角形 90"/>
          <p:cNvSpPr/>
          <p:nvPr/>
        </p:nvSpPr>
        <p:spPr>
          <a:xfrm>
            <a:off x="2579303" y="5376070"/>
            <a:ext cx="464689" cy="464689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8F8"/>
              </a:solidFill>
              <a:latin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68875" y="945515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B2B2B"/>
                </a:solidFill>
                <a:latin typeface="方正黑体简体"/>
                <a:ea typeface="+mj-ea"/>
                <a:sym typeface="华文细黑" panose="02010600040101010101" pitchFamily="2" charset="-122"/>
              </a:rPr>
              <a:t>选题背景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579303" y="2780995"/>
            <a:ext cx="8138293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2B2B2B"/>
                </a:solidFill>
                <a:latin typeface="方正兰亭细黑_GBK"/>
              </a:rPr>
              <a:t>    </a:t>
            </a:r>
            <a:r>
              <a:rPr lang="zh-CN" altLang="en-US" sz="2000">
                <a:solidFill>
                  <a:srgbClr val="2B2B2B"/>
                </a:solidFill>
                <a:latin typeface="方正兰亭细黑_GBK"/>
              </a:rPr>
              <a:t>传统进销存大多要在电脑上使用，而如今，已经进入全民移动时代，</a:t>
            </a:r>
            <a:r>
              <a:rPr lang="en-US" altLang="zh-CN" sz="2000">
                <a:solidFill>
                  <a:srgbClr val="2B2B2B"/>
                </a:solidFill>
                <a:latin typeface="方正兰亭细黑_GBK"/>
              </a:rPr>
              <a:t>OK帮云进销存系统具有传统进销存系统无法比拟的优越性，它能使业务摆脱时间和场所局限，随时进行随地与公司业务平台沟通，有效提高管理效率，推动企业效益增长。</a:t>
            </a:r>
          </a:p>
        </p:txBody>
      </p:sp>
      <p:sp>
        <p:nvSpPr>
          <p:cNvPr id="31" name="等腰三角形 24"/>
          <p:cNvSpPr/>
          <p:nvPr/>
        </p:nvSpPr>
        <p:spPr>
          <a:xfrm rot="16536394" flipV="1">
            <a:off x="1392914" y="1479873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8F8"/>
              </a:solidFill>
              <a:latin typeface="华文细黑" panose="02010600040101010101" pitchFamily="2" charset="-122"/>
            </a:endParaRPr>
          </a:p>
        </p:txBody>
      </p:sp>
      <p:sp>
        <p:nvSpPr>
          <p:cNvPr id="32" name="等腰三角形 26"/>
          <p:cNvSpPr/>
          <p:nvPr/>
        </p:nvSpPr>
        <p:spPr>
          <a:xfrm rot="1809046" flipV="1">
            <a:off x="10244387" y="4105458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6F8F8"/>
              </a:solidFill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3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768 -0.00046 L 0.1931 0.1594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798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5456 0.00024 L 0.0043 -0.00277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69 -0.08936 L -0.04817 0.28055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18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221 -0.08936 L -2.5E-6 4.81481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1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" accel="100000" fill="hold">
                                          <p:stCondLst>
                                            <p:cond delay="81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7" grpId="0" animBg="1"/>
      <p:bldP spid="87" grpId="1" animBg="1"/>
      <p:bldP spid="87" grpId="2" animBg="1"/>
      <p:bldP spid="91" grpId="0" animBg="1"/>
      <p:bldP spid="91" grpId="1" animBg="1"/>
      <p:bldP spid="91" grpId="2" animBg="1"/>
      <p:bldP spid="29" grpId="0"/>
      <p:bldP spid="30" grpId="0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>
            <a:grpSpLocks noChangeAspect="1"/>
          </p:cNvGrpSpPr>
          <p:nvPr/>
        </p:nvGrpSpPr>
        <p:grpSpPr>
          <a:xfrm rot="900000">
            <a:off x="6308866" y="1330359"/>
            <a:ext cx="1440000" cy="3366188"/>
            <a:chOff x="1892952" y="1608764"/>
            <a:chExt cx="1606510" cy="3755426"/>
          </a:xfrm>
          <a:solidFill>
            <a:schemeClr val="bg1">
              <a:lumMod val="50000"/>
            </a:schemeClr>
          </a:solidFill>
        </p:grpSpPr>
        <p:sp>
          <p:nvSpPr>
            <p:cNvPr id="5" name="等腰三角形 4"/>
            <p:cNvSpPr/>
            <p:nvPr/>
          </p:nvSpPr>
          <p:spPr>
            <a:xfrm rot="19791212">
              <a:off x="1892952" y="199011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814340">
              <a:off x="2200531" y="1621065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9809562">
              <a:off x="2525369" y="1608764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809046">
              <a:off x="2824515" y="19867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673969" y="244568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809046">
              <a:off x="2824515" y="274478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2673969" y="3203717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809046">
              <a:off x="2824515" y="3507120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5400000">
              <a:off x="2673969" y="39660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809046">
              <a:off x="2824515" y="427686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2673969" y="473579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3" name="等腰三角形 24"/>
          <p:cNvSpPr/>
          <p:nvPr/>
        </p:nvSpPr>
        <p:spPr>
          <a:xfrm rot="16536394" flipV="1">
            <a:off x="2471436" y="1479873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5" name="等腰三角形 26"/>
          <p:cNvSpPr/>
          <p:nvPr/>
        </p:nvSpPr>
        <p:spPr>
          <a:xfrm rot="1809046" flipV="1">
            <a:off x="9592518" y="3425332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等腰三角形 30"/>
          <p:cNvSpPr/>
          <p:nvPr/>
        </p:nvSpPr>
        <p:spPr>
          <a:xfrm rot="1809046" flipV="1">
            <a:off x="1389396" y="5201128"/>
            <a:ext cx="198454" cy="1710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051762" y="2927568"/>
            <a:ext cx="2616200" cy="563562"/>
          </a:xfrm>
          <a:prstGeom prst="rect">
            <a:avLst/>
          </a:prstGeom>
          <a:solidFill>
            <a:srgbClr val="F6F8F8"/>
          </a:solidFill>
          <a:effectLst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PART</a:t>
            </a:r>
            <a:r>
              <a:rPr kumimoji="1" lang="zh-CN" altLang="en-US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ONE</a:t>
            </a:r>
            <a:endParaRPr kumimoji="1" lang="zh-CN" altLang="en-US" sz="34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2347474" y="357360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sz="4800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sz="4800" b="1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9" grpId="0" animBg="1"/>
      <p:bldP spid="2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/>
          <p:cNvSpPr txBox="1"/>
          <p:nvPr/>
        </p:nvSpPr>
        <p:spPr>
          <a:xfrm>
            <a:off x="8262975" y="4233185"/>
            <a:ext cx="2172668" cy="246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algn="ctr">
              <a:lnSpc>
                <a:spcPct val="80000"/>
              </a:lnSpc>
            </a:pPr>
            <a:endParaRPr lang="en-US" sz="500" b="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773027" y="479440"/>
            <a:ext cx="392952" cy="730298"/>
            <a:chOff x="1892952" y="1608764"/>
            <a:chExt cx="1606510" cy="2985686"/>
          </a:xfrm>
          <a:solidFill>
            <a:schemeClr val="bg1">
              <a:lumMod val="50000"/>
            </a:schemeClr>
          </a:solidFill>
        </p:grpSpPr>
        <p:sp>
          <p:nvSpPr>
            <p:cNvPr id="22" name="等腰三角形 21"/>
            <p:cNvSpPr/>
            <p:nvPr/>
          </p:nvSpPr>
          <p:spPr>
            <a:xfrm rot="19791212">
              <a:off x="1892952" y="199011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814340">
              <a:off x="2200531" y="1621065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19809562">
              <a:off x="2525369" y="1608764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809046">
              <a:off x="2824515" y="19867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673969" y="244568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1809046">
              <a:off x="2824515" y="2744786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2673969" y="3203717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1809046">
              <a:off x="2824515" y="3507120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2673969" y="3966051"/>
              <a:ext cx="674947" cy="581851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263615" y="517171"/>
            <a:ext cx="42306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架构设计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15625" y="1014937"/>
            <a:ext cx="2062473" cy="390117"/>
            <a:chOff x="1115625" y="1012943"/>
            <a:chExt cx="3888096" cy="216743"/>
          </a:xfrm>
        </p:grpSpPr>
        <p:cxnSp>
          <p:nvCxnSpPr>
            <p:cNvPr id="37" name="直接连接符 36"/>
            <p:cNvCxnSpPr>
              <a:endCxn id="38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等腰三角形 37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F08361D-E3B3-EB41-A803-DB469A915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34" y="-210640"/>
            <a:ext cx="5758616" cy="75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-900000">
            <a:off x="2344070" y="1619307"/>
            <a:ext cx="2180353" cy="3236217"/>
            <a:chOff x="1950529" y="1746630"/>
            <a:chExt cx="2180353" cy="3236217"/>
          </a:xfrm>
          <a:solidFill>
            <a:schemeClr val="bg1">
              <a:lumMod val="75000"/>
            </a:schemeClr>
          </a:solidFill>
        </p:grpSpPr>
        <p:sp>
          <p:nvSpPr>
            <p:cNvPr id="86" name="等腰三角形 85"/>
            <p:cNvSpPr/>
            <p:nvPr/>
          </p:nvSpPr>
          <p:spPr>
            <a:xfrm rot="21591212">
              <a:off x="2533077" y="1938176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7" name="等腰三角形 86"/>
            <p:cNvSpPr/>
            <p:nvPr/>
          </p:nvSpPr>
          <p:spPr>
            <a:xfrm rot="3614340">
              <a:off x="2937240" y="1789544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8" name="等腰三角形 87"/>
            <p:cNvSpPr/>
            <p:nvPr/>
          </p:nvSpPr>
          <p:spPr>
            <a:xfrm rot="9562">
              <a:off x="3194913" y="1925581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 rot="3609046">
              <a:off x="3257724" y="2353069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0" name="等腰三角形 89"/>
            <p:cNvSpPr/>
            <p:nvPr/>
          </p:nvSpPr>
          <p:spPr>
            <a:xfrm rot="7200000">
              <a:off x="2935179" y="2641848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3609046">
              <a:off x="2917991" y="2941504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2" name="等腰三角形 91"/>
            <p:cNvSpPr/>
            <p:nvPr/>
          </p:nvSpPr>
          <p:spPr>
            <a:xfrm rot="7200000">
              <a:off x="2595445" y="3230285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3" name="等腰三角形 92"/>
            <p:cNvSpPr/>
            <p:nvPr/>
          </p:nvSpPr>
          <p:spPr>
            <a:xfrm rot="3609046">
              <a:off x="2576331" y="3533277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7200000">
              <a:off x="2253785" y="3822058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 rot="3609046">
              <a:off x="2231351" y="4130800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7200000">
              <a:off x="1908805" y="4419580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7" name="等腰三角形 96"/>
            <p:cNvSpPr/>
            <p:nvPr/>
          </p:nvSpPr>
          <p:spPr>
            <a:xfrm rot="7200000">
              <a:off x="2572366" y="4407148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3609046">
              <a:off x="2907508" y="4139820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7200000">
              <a:off x="3240264" y="4406319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2" name="等腰三角形 101"/>
            <p:cNvSpPr/>
            <p:nvPr/>
          </p:nvSpPr>
          <p:spPr>
            <a:xfrm rot="3609046">
              <a:off x="2273618" y="1788354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3609046">
              <a:off x="3567614" y="4140859"/>
              <a:ext cx="604991" cy="521544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108" name="文本占位符 1"/>
          <p:cNvSpPr txBox="1"/>
          <p:nvPr/>
        </p:nvSpPr>
        <p:spPr>
          <a:xfrm rot="-900000">
            <a:off x="2351270" y="2879897"/>
            <a:ext cx="2615895" cy="563231"/>
          </a:xfrm>
          <a:prstGeom prst="rect">
            <a:avLst/>
          </a:prstGeom>
          <a:solidFill>
            <a:schemeClr val="bg1">
              <a:lumMod val="25000"/>
            </a:schemeClr>
          </a:solidFill>
          <a:effectLst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3400" dirty="0">
                <a:solidFill>
                  <a:schemeClr val="bg1"/>
                </a:solidFill>
                <a:latin typeface="+mj-ea"/>
                <a:ea typeface="+mj-ea"/>
              </a:rPr>
              <a:t>PART</a:t>
            </a:r>
            <a:r>
              <a:rPr kumimoji="1" lang="zh-CN" altLang="en-US" sz="3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zh-CN" sz="3400" dirty="0">
                <a:solidFill>
                  <a:schemeClr val="bg1"/>
                </a:solidFill>
                <a:latin typeface="+mj-ea"/>
                <a:ea typeface="+mj-ea"/>
              </a:rPr>
              <a:t>TWO</a:t>
            </a:r>
            <a:endParaRPr kumimoji="1" lang="zh-CN" altLang="en-US" sz="3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1" name="等腰三角形 24"/>
          <p:cNvSpPr/>
          <p:nvPr/>
        </p:nvSpPr>
        <p:spPr>
          <a:xfrm rot="16536394" flipV="1">
            <a:off x="7888388" y="1202080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112" name="等腰三角形 26"/>
          <p:cNvSpPr/>
          <p:nvPr/>
        </p:nvSpPr>
        <p:spPr>
          <a:xfrm rot="17751632" flipV="1">
            <a:off x="10180415" y="3487261"/>
            <a:ext cx="174637" cy="150549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113" name="等腰三角形 30"/>
          <p:cNvSpPr/>
          <p:nvPr/>
        </p:nvSpPr>
        <p:spPr>
          <a:xfrm rot="1809046" flipV="1">
            <a:off x="1777702" y="5120814"/>
            <a:ext cx="198454" cy="1710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5" name="文本框 12"/>
          <p:cNvSpPr txBox="1"/>
          <p:nvPr/>
        </p:nvSpPr>
        <p:spPr>
          <a:xfrm>
            <a:off x="5529699" y="3164657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sz="4800" b="1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角色权限</a:t>
            </a:r>
            <a:endParaRPr lang="en-US" altLang="zh-CN" sz="4800" b="1" dirty="0">
              <a:solidFill>
                <a:schemeClr val="bg1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kern="100" dirty="0">
                <a:solidFill>
                  <a:schemeClr val="bg1">
                    <a:lumMod val="9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2800" kern="1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669653" y="4858293"/>
            <a:ext cx="1436675" cy="215444"/>
            <a:chOff x="4369395" y="3284984"/>
            <a:chExt cx="1436675" cy="215444"/>
          </a:xfrm>
        </p:grpSpPr>
        <p:sp>
          <p:nvSpPr>
            <p:cNvPr id="2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Hans" altLang="en-U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Han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RBAC</a:t>
              </a:r>
              <a:r>
                <a:rPr lang="zh-Hans" altLang="en-U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zh-CN" altLang="en-US" sz="1400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09813" y="4858293"/>
            <a:ext cx="1436675" cy="215265"/>
            <a:chOff x="4369395" y="3284984"/>
            <a:chExt cx="1436675" cy="215265"/>
          </a:xfrm>
        </p:grpSpPr>
        <p:sp>
          <p:nvSpPr>
            <p:cNvPr id="32" name="文本框 9"/>
            <p:cNvSpPr txBox="1"/>
            <p:nvPr/>
          </p:nvSpPr>
          <p:spPr>
            <a:xfrm>
              <a:off x="4581935" y="3284984"/>
              <a:ext cx="1224135" cy="2152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Apache </a:t>
              </a:r>
              <a:r>
                <a:rPr lang="en-US" altLang="zh-CN" sz="1400" dirty="0" err="1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Shiro</a:t>
              </a:r>
              <a:endParaRPr lang="zh-CN" altLang="en-US" sz="1400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520242" y="4858873"/>
            <a:ext cx="1436675" cy="215444"/>
            <a:chOff x="4369395" y="3284984"/>
            <a:chExt cx="1436675" cy="215444"/>
          </a:xfrm>
        </p:grpSpPr>
        <p:sp>
          <p:nvSpPr>
            <p:cNvPr id="3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Hans" altLang="en-U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权限缓存</a:t>
              </a:r>
              <a:endParaRPr lang="zh-CN" altLang="en-US" sz="1400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5672898" y="5224514"/>
            <a:ext cx="1436675" cy="430887"/>
            <a:chOff x="4369395" y="3284984"/>
            <a:chExt cx="1436675" cy="430887"/>
          </a:xfrm>
        </p:grpSpPr>
        <p:sp>
          <p:nvSpPr>
            <p:cNvPr id="42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Han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JWT</a:t>
              </a:r>
              <a:r>
                <a:rPr lang="zh-Hans" altLang="en-U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an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Hans" altLang="en-U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Hans" sz="1400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1"/>
              <a:r>
                <a:rPr lang="zh-Hans" altLang="en-US" sz="1400" dirty="0">
                  <a:solidFill>
                    <a:schemeClr val="bg1">
                      <a:lumMod val="9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无状态认证</a:t>
              </a:r>
              <a:endParaRPr lang="zh-CN" altLang="en-US" sz="1400" dirty="0">
                <a:solidFill>
                  <a:schemeClr val="bg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9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9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1" grpId="0" animBg="1"/>
      <p:bldP spid="112" grpId="0" animBg="1"/>
      <p:bldP spid="11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324642" y="514593"/>
            <a:ext cx="42306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角色权限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30" name="直接连接符 29"/>
            <p:cNvCxnSpPr>
              <a:endCxn id="31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4186" y="481272"/>
            <a:ext cx="466518" cy="810888"/>
            <a:chOff x="228096" y="444907"/>
            <a:chExt cx="466518" cy="810888"/>
          </a:xfrm>
        </p:grpSpPr>
        <p:sp>
          <p:nvSpPr>
            <p:cNvPr id="43" name="等腰三角形 42"/>
            <p:cNvSpPr/>
            <p:nvPr/>
          </p:nvSpPr>
          <p:spPr>
            <a:xfrm rot="21591212">
              <a:off x="297450" y="503322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3614340">
              <a:off x="421475" y="457711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9562">
              <a:off x="500547" y="499457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3609046">
              <a:off x="519822" y="630640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7200000">
              <a:off x="420843" y="719258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3609046">
              <a:off x="415568" y="811213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7200000">
              <a:off x="316588" y="899831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3609046">
              <a:off x="314272" y="994327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7200000">
              <a:off x="215292" y="1082945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7200000">
              <a:off x="418919" y="1079130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3609046">
              <a:off x="521764" y="997095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54D31E27-7D69-A44B-A052-A248D4E3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79" y="1229687"/>
            <a:ext cx="4730206" cy="5491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C1902D-B896-5840-B48A-B9E94EC35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63" y="4811646"/>
            <a:ext cx="5725462" cy="174253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2A55F1D-195E-DF40-BBE6-74C14F8B9CF4}"/>
              </a:ext>
            </a:extLst>
          </p:cNvPr>
          <p:cNvSpPr txBox="1"/>
          <p:nvPr/>
        </p:nvSpPr>
        <p:spPr>
          <a:xfrm>
            <a:off x="6311299" y="1136622"/>
            <a:ext cx="5204191" cy="76943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Hans" sz="4400" b="1" i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RBAC</a:t>
            </a:r>
            <a:r>
              <a:rPr kumimoji="1" lang="zh-Hans" altLang="en-US" sz="4400" b="1" i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 模型</a:t>
            </a:r>
            <a:endParaRPr kumimoji="1" lang="zh-CN" altLang="en-US" sz="4400" b="1" i="1" dirty="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396277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324642" y="514593"/>
            <a:ext cx="42306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角色权限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30" name="直接连接符 29"/>
            <p:cNvCxnSpPr>
              <a:endCxn id="31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4186" y="481272"/>
            <a:ext cx="466518" cy="810888"/>
            <a:chOff x="228096" y="444907"/>
            <a:chExt cx="466518" cy="810888"/>
          </a:xfrm>
        </p:grpSpPr>
        <p:sp>
          <p:nvSpPr>
            <p:cNvPr id="43" name="等腰三角形 42"/>
            <p:cNvSpPr/>
            <p:nvPr/>
          </p:nvSpPr>
          <p:spPr>
            <a:xfrm rot="21591212">
              <a:off x="297450" y="503322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3614340">
              <a:off x="421475" y="457711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9562">
              <a:off x="500547" y="499457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3609046">
              <a:off x="519822" y="630640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7200000">
              <a:off x="420843" y="719258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3609046">
              <a:off x="415568" y="811213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7200000">
              <a:off x="316588" y="899831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3609046">
              <a:off x="314272" y="994327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7200000">
              <a:off x="215292" y="1082945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7200000">
              <a:off x="418919" y="1079130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3609046">
              <a:off x="521764" y="997095"/>
              <a:ext cx="185654" cy="16004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2A55F1D-195E-DF40-BBE6-74C14F8B9CF4}"/>
              </a:ext>
            </a:extLst>
          </p:cNvPr>
          <p:cNvSpPr txBox="1"/>
          <p:nvPr/>
        </p:nvSpPr>
        <p:spPr>
          <a:xfrm>
            <a:off x="6613822" y="872354"/>
            <a:ext cx="5204191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Hans" sz="3600" b="1" i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JWT</a:t>
            </a:r>
            <a:r>
              <a:rPr kumimoji="1" lang="zh-Hans" altLang="en-US" sz="3600" b="1" i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 </a:t>
            </a:r>
            <a:r>
              <a:rPr kumimoji="1" lang="en-US" altLang="zh-Hans" sz="3600" b="1" i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Token</a:t>
            </a:r>
            <a:endParaRPr kumimoji="1" lang="zh-CN" altLang="en-US" sz="3600" b="1" i="1" dirty="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1A1D5-F6A3-534E-813F-A0C77785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42" y="1629845"/>
            <a:ext cx="84709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122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792546" y="1176412"/>
            <a:ext cx="2290268" cy="3765927"/>
            <a:chOff x="6429636" y="1754246"/>
            <a:chExt cx="2290268" cy="3765927"/>
          </a:xfrm>
        </p:grpSpPr>
        <p:sp>
          <p:nvSpPr>
            <p:cNvPr id="21" name="等腰三角形 20"/>
            <p:cNvSpPr/>
            <p:nvPr/>
          </p:nvSpPr>
          <p:spPr>
            <a:xfrm rot="21591212">
              <a:off x="7104992" y="1945793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3614340">
              <a:off x="7509155" y="179716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562">
              <a:off x="7766828" y="1933198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3609046">
              <a:off x="7829638" y="236068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7200000">
              <a:off x="7507094" y="264946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3609046">
              <a:off x="7489906" y="294912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7200000">
              <a:off x="7167360" y="3237902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3609046">
              <a:off x="7148245" y="3540894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3609046">
              <a:off x="8152626" y="4119811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7200000">
              <a:off x="7822284" y="439258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rot="7200000">
              <a:off x="7484928" y="3818168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rot="3609046">
              <a:off x="7823880" y="355846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7200000">
              <a:off x="8156636" y="3824959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3609046">
              <a:off x="6845532" y="179597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3609046">
              <a:off x="7822618" y="467665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21591212">
              <a:off x="6429636" y="1945794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3614340">
              <a:off x="6503006" y="237927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7200000">
              <a:off x="7501088" y="4953903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3609046">
              <a:off x="7168121" y="4686395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6" name="等腰三角形 45"/>
            <p:cNvSpPr/>
            <p:nvPr/>
          </p:nvSpPr>
          <p:spPr>
            <a:xfrm rot="7200000">
              <a:off x="6835597" y="4956906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rot="3609046">
              <a:off x="6505121" y="4688080"/>
              <a:ext cx="604991" cy="52154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23" name="等腰三角形 24"/>
          <p:cNvSpPr/>
          <p:nvPr/>
        </p:nvSpPr>
        <p:spPr>
          <a:xfrm rot="12879605" flipV="1">
            <a:off x="2487573" y="1314080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5" name="等腰三角形 26"/>
          <p:cNvSpPr/>
          <p:nvPr/>
        </p:nvSpPr>
        <p:spPr>
          <a:xfrm rot="1809046" flipV="1">
            <a:off x="10283397" y="4631437"/>
            <a:ext cx="294723" cy="25407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9" name="等腰三角形 30"/>
          <p:cNvSpPr/>
          <p:nvPr/>
        </p:nvSpPr>
        <p:spPr>
          <a:xfrm rot="1809046" flipV="1">
            <a:off x="1116203" y="3712388"/>
            <a:ext cx="198454" cy="171081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6098104" y="2489136"/>
            <a:ext cx="2938462" cy="561975"/>
          </a:xfrm>
          <a:prstGeom prst="rect">
            <a:avLst/>
          </a:prstGeom>
          <a:solidFill>
            <a:srgbClr val="F6F8F8"/>
          </a:solidFill>
          <a:effectLst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PART</a:t>
            </a:r>
            <a:r>
              <a:rPr kumimoji="1" lang="zh-CN" altLang="en-US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34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j-ea"/>
                <a:ea typeface="+mj-ea"/>
              </a:rPr>
              <a:t>THREE</a:t>
            </a:r>
            <a:endParaRPr kumimoji="1" lang="zh-CN" altLang="en-US" sz="34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j-ea"/>
              <a:ea typeface="+mj-ea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495045" y="341059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Hans" altLang="en-US" sz="4800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销售模块</a:t>
            </a:r>
            <a:endParaRPr lang="en-US" altLang="zh-CN" sz="4800" b="1" dirty="0">
              <a:solidFill>
                <a:schemeClr val="bg1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010838" y="5424857"/>
            <a:ext cx="1436675" cy="215444"/>
            <a:chOff x="4369395" y="3284984"/>
            <a:chExt cx="1436675" cy="215444"/>
          </a:xfrm>
        </p:grpSpPr>
        <p:sp>
          <p:nvSpPr>
            <p:cNvPr id="4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Hans" altLang="en-US" sz="1400" dirty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并发下单</a:t>
              </a:r>
              <a:endParaRPr lang="zh-CN" altLang="en-US" sz="1400" dirty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5450998" y="5424857"/>
            <a:ext cx="1436675" cy="215444"/>
            <a:chOff x="4369395" y="3284984"/>
            <a:chExt cx="1436675" cy="215444"/>
          </a:xfrm>
        </p:grpSpPr>
        <p:sp>
          <p:nvSpPr>
            <p:cNvPr id="5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Hans" altLang="en-US" sz="1400" dirty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  <a:endParaRPr lang="zh-CN" altLang="en-US" sz="1400" dirty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6871853" y="5437437"/>
            <a:ext cx="1436675" cy="215444"/>
            <a:chOff x="4369395" y="3284984"/>
            <a:chExt cx="1436675" cy="215444"/>
          </a:xfrm>
        </p:grpSpPr>
        <p:sp>
          <p:nvSpPr>
            <p:cNvPr id="5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Hans" altLang="en-US" sz="1400" dirty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定时关单</a:t>
              </a:r>
              <a:endParaRPr lang="zh-CN" altLang="en-US" sz="1400" dirty="0">
                <a:solidFill>
                  <a:schemeClr val="bg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8315498" y="5436857"/>
            <a:ext cx="1436675" cy="215444"/>
            <a:chOff x="4369395" y="3284984"/>
            <a:chExt cx="1436675" cy="215444"/>
          </a:xfrm>
        </p:grpSpPr>
        <p:sp>
          <p:nvSpPr>
            <p:cNvPr id="6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滞</a:t>
              </a:r>
              <a:r>
                <a:rPr lang="en-US" altLang="zh-CN" sz="1400" dirty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dirty="0">
                  <a:solidFill>
                    <a:schemeClr val="bg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热销分析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1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9" grpId="0" animBg="1"/>
      <p:bldP spid="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324642" y="514593"/>
            <a:ext cx="423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销售模块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15625" y="1012943"/>
            <a:ext cx="3888096" cy="216743"/>
            <a:chOff x="1115625" y="1012943"/>
            <a:chExt cx="3888096" cy="216743"/>
          </a:xfrm>
        </p:grpSpPr>
        <p:cxnSp>
          <p:nvCxnSpPr>
            <p:cNvPr id="89" name="直接连接符 88"/>
            <p:cNvCxnSpPr>
              <a:endCxn id="90" idx="0"/>
            </p:cNvCxnSpPr>
            <p:nvPr/>
          </p:nvCxnSpPr>
          <p:spPr>
            <a:xfrm>
              <a:off x="1115625" y="1104305"/>
              <a:ext cx="3701248" cy="17010"/>
            </a:xfrm>
            <a:prstGeom prst="line">
              <a:avLst/>
            </a:prstGeom>
            <a:ln cmpd="sng">
              <a:solidFill>
                <a:schemeClr val="bg1">
                  <a:lumMod val="50000"/>
                  <a:alpha val="8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等腰三角形 89"/>
            <p:cNvSpPr/>
            <p:nvPr/>
          </p:nvSpPr>
          <p:spPr>
            <a:xfrm rot="-5400000">
              <a:off x="4801925" y="1027891"/>
              <a:ext cx="216743" cy="18684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900000">
            <a:off x="653201" y="291214"/>
            <a:ext cx="619089" cy="870866"/>
            <a:chOff x="6261558" y="237236"/>
            <a:chExt cx="619089" cy="870866"/>
          </a:xfrm>
        </p:grpSpPr>
        <p:sp>
          <p:nvSpPr>
            <p:cNvPr id="104" name="等腰三角形 103"/>
            <p:cNvSpPr/>
            <p:nvPr/>
          </p:nvSpPr>
          <p:spPr>
            <a:xfrm rot="21591212">
              <a:off x="6261558" y="297771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 rot="3614340">
              <a:off x="6390083" y="250505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6" name="等腰三角形 105"/>
            <p:cNvSpPr/>
            <p:nvPr/>
          </p:nvSpPr>
          <p:spPr>
            <a:xfrm rot="9562">
              <a:off x="6472023" y="293765"/>
              <a:ext cx="192389" cy="16585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7" name="等腰三角形 106"/>
            <p:cNvSpPr/>
            <p:nvPr/>
          </p:nvSpPr>
          <p:spPr>
            <a:xfrm rot="3609046">
              <a:off x="6491997" y="42970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08" name="等腰三角形 107"/>
            <p:cNvSpPr/>
            <p:nvPr/>
          </p:nvSpPr>
          <p:spPr>
            <a:xfrm rot="7200000">
              <a:off x="6389427" y="521540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1" name="等腰三角形 110"/>
            <p:cNvSpPr/>
            <p:nvPr/>
          </p:nvSpPr>
          <p:spPr>
            <a:xfrm rot="3609046">
              <a:off x="6380855" y="613941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2" name="等腰三角形 111"/>
            <p:cNvSpPr/>
            <p:nvPr/>
          </p:nvSpPr>
          <p:spPr>
            <a:xfrm rot="3609046">
              <a:off x="6700251" y="79803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4" name="等腰三角形 113"/>
            <p:cNvSpPr/>
            <p:nvPr/>
          </p:nvSpPr>
          <p:spPr>
            <a:xfrm rot="7200000">
              <a:off x="6487921" y="70211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5" name="等腰三角形 114"/>
            <p:cNvSpPr/>
            <p:nvPr/>
          </p:nvSpPr>
          <p:spPr>
            <a:xfrm rot="3609046">
              <a:off x="6595709" y="6195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16" name="等腰三角形 115"/>
            <p:cNvSpPr/>
            <p:nvPr/>
          </p:nvSpPr>
          <p:spPr>
            <a:xfrm rot="7200000">
              <a:off x="6701526" y="704274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1" name="等腰三角形 120"/>
            <p:cNvSpPr/>
            <p:nvPr/>
          </p:nvSpPr>
          <p:spPr>
            <a:xfrm rot="7200000">
              <a:off x="6618790" y="928027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2" name="等腰三角形 121"/>
            <p:cNvSpPr/>
            <p:nvPr/>
          </p:nvSpPr>
          <p:spPr>
            <a:xfrm rot="3609046">
              <a:off x="6512906" y="842958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  <p:sp>
          <p:nvSpPr>
            <p:cNvPr id="123" name="等腰三角形 122"/>
            <p:cNvSpPr/>
            <p:nvPr/>
          </p:nvSpPr>
          <p:spPr>
            <a:xfrm rot="7200000">
              <a:off x="6407162" y="928982"/>
              <a:ext cx="192389" cy="16585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细黑" panose="02010600040101010101" pitchFamily="2" charset="-122"/>
              </a:endParaRP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5C163514-E729-734D-BBAE-34A5CF03F0AA}"/>
              </a:ext>
            </a:extLst>
          </p:cNvPr>
          <p:cNvSpPr txBox="1"/>
          <p:nvPr/>
        </p:nvSpPr>
        <p:spPr>
          <a:xfrm>
            <a:off x="6613822" y="872354"/>
            <a:ext cx="5204191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zh-Hans" altLang="en-US" sz="3600" b="1" i="1" dirty="0">
                <a:solidFill>
                  <a:schemeClr val="bg1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/>
              </a:rPr>
              <a:t>并发下单</a:t>
            </a:r>
            <a:endParaRPr kumimoji="1" lang="zh-CN" altLang="en-US" sz="3600" b="1" i="1" dirty="0">
              <a:solidFill>
                <a:schemeClr val="bg1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731E8C-15A0-B741-9CDA-FE03CA58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42" y="1903833"/>
            <a:ext cx="9004300" cy="214630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ADA5CED-13B4-4C48-A365-632CA7BB0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80632"/>
              </p:ext>
            </p:extLst>
          </p:nvPr>
        </p:nvGraphicFramePr>
        <p:xfrm>
          <a:off x="1360109" y="4565603"/>
          <a:ext cx="7884251" cy="115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5">
                  <a:extLst>
                    <a:ext uri="{9D8B030D-6E8A-4147-A177-3AD203B41FA5}">
                      <a16:colId xmlns:a16="http://schemas.microsoft.com/office/drawing/2014/main" val="2570455678"/>
                    </a:ext>
                  </a:extLst>
                </a:gridCol>
                <a:gridCol w="1890023">
                  <a:extLst>
                    <a:ext uri="{9D8B030D-6E8A-4147-A177-3AD203B41FA5}">
                      <a16:colId xmlns:a16="http://schemas.microsoft.com/office/drawing/2014/main" val="1182129794"/>
                    </a:ext>
                  </a:extLst>
                </a:gridCol>
                <a:gridCol w="1615912">
                  <a:extLst>
                    <a:ext uri="{9D8B030D-6E8A-4147-A177-3AD203B41FA5}">
                      <a16:colId xmlns:a16="http://schemas.microsoft.com/office/drawing/2014/main" val="1906772036"/>
                    </a:ext>
                  </a:extLst>
                </a:gridCol>
                <a:gridCol w="2470741">
                  <a:extLst>
                    <a:ext uri="{9D8B030D-6E8A-4147-A177-3AD203B41FA5}">
                      <a16:colId xmlns:a16="http://schemas.microsoft.com/office/drawing/2014/main" val="3015117112"/>
                    </a:ext>
                  </a:extLst>
                </a:gridCol>
              </a:tblGrid>
              <a:tr h="3387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可读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可写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InnoDB</a:t>
                      </a:r>
                      <a:r>
                        <a:rPr lang="zh-Hans" altLang="en-US" dirty="0"/>
                        <a:t>自动加锁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62292"/>
                  </a:ext>
                </a:extLst>
              </a:tr>
              <a:tr h="338796">
                <a:tc>
                  <a:txBody>
                    <a:bodyPr/>
                    <a:lstStyle/>
                    <a:p>
                      <a:r>
                        <a:rPr lang="zh-Hans" altLang="en-US" dirty="0"/>
                        <a:t>共享锁</a:t>
                      </a:r>
                      <a:r>
                        <a:rPr lang="en-US" altLang="zh-Hans" dirty="0"/>
                        <a:t>【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锁</a:t>
                      </a:r>
                      <a:r>
                        <a:rPr lang="en-US" altLang="zh-Hans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14666"/>
                  </a:ext>
                </a:extLst>
              </a:tr>
              <a:tr h="421625">
                <a:tc>
                  <a:txBody>
                    <a:bodyPr/>
                    <a:lstStyle/>
                    <a:p>
                      <a:r>
                        <a:rPr lang="zh-Hans" altLang="en-US" dirty="0"/>
                        <a:t>排他锁</a:t>
                      </a:r>
                      <a:r>
                        <a:rPr lang="en-US" altLang="zh-Hans" dirty="0"/>
                        <a:t>【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锁</a:t>
                      </a:r>
                      <a:r>
                        <a:rPr lang="en-US" altLang="zh-Hans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7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931526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1" grpId="0"/>
    </p:bldLst>
  </p:timing>
</p:sld>
</file>

<file path=ppt/theme/theme1.xml><?xml version="1.0" encoding="utf-8"?>
<a:theme xmlns:a="http://schemas.openxmlformats.org/drawingml/2006/main" name="Office 主题​​">
  <a:themeElements>
    <a:clrScheme name="038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41B7D0"/>
      </a:accent1>
      <a:accent2>
        <a:srgbClr val="4FEAFF"/>
      </a:accent2>
      <a:accent3>
        <a:srgbClr val="3DA1D2"/>
      </a:accent3>
      <a:accent4>
        <a:srgbClr val="3B96D3"/>
      </a:accent4>
      <a:accent5>
        <a:srgbClr val="398BD5"/>
      </a:accent5>
      <a:accent6>
        <a:srgbClr val="3780D7"/>
      </a:accent6>
      <a:hlink>
        <a:srgbClr val="5B9BD5"/>
      </a:hlink>
      <a:folHlink>
        <a:srgbClr val="70AD47"/>
      </a:folHlink>
    </a:clrScheme>
    <a:fontScheme name="兰亭粗黑+细黑_GBK">
      <a:majorFont>
        <a:latin typeface="Open Sans Semibold"/>
        <a:ea typeface="方正黑体简体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179</Words>
  <Application>Microsoft Macintosh PowerPoint</Application>
  <PresentationFormat>宽屏</PresentationFormat>
  <Paragraphs>46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方正黑体简体</vt:lpstr>
      <vt:lpstr>方正兰亭细黑_GBK</vt:lpstr>
      <vt:lpstr>华文细黑</vt:lpstr>
      <vt:lpstr>宋体</vt:lpstr>
      <vt:lpstr>微软雅黑</vt:lpstr>
      <vt:lpstr>Open Sans Light</vt:lpstr>
      <vt:lpstr>Open Sans Semibold</vt:lpstr>
      <vt:lpstr>Roboto Medium</vt:lpstr>
      <vt:lpstr>Source Sans Pro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42</cp:revision>
  <dcterms:created xsi:type="dcterms:W3CDTF">2017-05-07T07:22:25Z</dcterms:created>
  <dcterms:modified xsi:type="dcterms:W3CDTF">2018-06-29T05:13:40Z</dcterms:modified>
</cp:coreProperties>
</file>