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17th May 2025…"/>
          <p:cNvSpPr txBox="1"/>
          <p:nvPr>
            <p:ph type="body" idx="21"/>
          </p:nvPr>
        </p:nvSpPr>
        <p:spPr>
          <a:xfrm>
            <a:off x="1201340" y="9858021"/>
            <a:ext cx="21971003" cy="263882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528319">
              <a:defRPr sz="2304"/>
            </a:pPr>
            <a:r>
              <a:t>17th May 2025</a:t>
            </a:r>
          </a:p>
          <a:p>
            <a:pPr defTabSz="528319">
              <a:defRPr sz="2304"/>
            </a:pPr>
          </a:p>
          <a:p>
            <a:pPr defTabSz="528319">
              <a:defRPr sz="2304"/>
            </a:pPr>
            <a:r>
              <a:t>Kshitij Saxena</a:t>
            </a:r>
          </a:p>
          <a:p>
            <a:pPr defTabSz="528319">
              <a:defRPr sz="2304"/>
            </a:pPr>
            <a:r>
              <a:t>Nitesh Deedwania</a:t>
            </a:r>
          </a:p>
          <a:p>
            <a:pPr defTabSz="528319">
              <a:defRPr sz="2304"/>
            </a:pPr>
            <a:r>
              <a:t>Nandan Singh</a:t>
            </a:r>
          </a:p>
          <a:p>
            <a:pPr defTabSz="528319">
              <a:defRPr sz="2304"/>
            </a:pPr>
            <a:r>
              <a:t>Anita Maurya</a:t>
            </a:r>
          </a:p>
        </p:txBody>
      </p:sp>
      <p:sp>
        <p:nvSpPr>
          <p:cNvPr id="172" name="Stock Price Predic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Stock Price Prediction</a:t>
            </a:r>
          </a:p>
        </p:txBody>
      </p:sp>
      <p:sp>
        <p:nvSpPr>
          <p:cNvPr id="173" name="Using QLSTM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QLSTM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or Learning most from recent in Time Series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70534">
              <a:defRPr sz="3135"/>
            </a:lvl1pPr>
          </a:lstStyle>
          <a:p>
            <a:pPr/>
            <a:r>
              <a:t>For Learning most from recent in Time Series Data</a:t>
            </a:r>
          </a:p>
        </p:txBody>
      </p:sp>
      <p:sp>
        <p:nvSpPr>
          <p:cNvPr id="176" name="Recurring Neural Network are used for time series data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Recurring Neural Network are used for time series data.</a:t>
            </a:r>
          </a:p>
          <a:p>
            <a:pPr lvl="1"/>
            <a:r>
              <a:t>Cause diminishing gradient as long past reduce effectiveness</a:t>
            </a:r>
          </a:p>
          <a:p>
            <a:pPr/>
            <a:r>
              <a:t>Long Short Term Memory model are more promising to learn recent past</a:t>
            </a:r>
          </a:p>
          <a:p>
            <a:pPr lvl="1"/>
            <a:r>
              <a:t> </a:t>
            </a:r>
          </a:p>
        </p:txBody>
      </p:sp>
      <p:sp>
        <p:nvSpPr>
          <p:cNvPr id="177" name="LSTM (Classic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LSTM (Classical)</a:t>
            </a:r>
          </a:p>
        </p:txBody>
      </p:sp>
      <p:pic>
        <p:nvPicPr>
          <p:cNvPr id="17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18967" y="560490"/>
            <a:ext cx="13638421" cy="4162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81536" y="4752953"/>
            <a:ext cx="12928526" cy="6924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or Learning most from recent in Time Series Dat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975335">
              <a:lnSpc>
                <a:spcPct val="80000"/>
              </a:lnSpc>
              <a:defRPr spc="-68" sz="3400"/>
            </a:lvl1pPr>
          </a:lstStyle>
          <a:p>
            <a:pPr/>
            <a:r>
              <a:t>For Learning most from recent in Time Series Data</a:t>
            </a:r>
          </a:p>
        </p:txBody>
      </p:sp>
      <p:sp>
        <p:nvSpPr>
          <p:cNvPr id="182" name="VQC use in core to implement QLSTM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VQC use in core to implement QLSTM</a:t>
            </a:r>
          </a:p>
          <a:p>
            <a:pPr/>
            <a:r>
              <a:t>Xt Input vector</a:t>
            </a:r>
          </a:p>
          <a:p>
            <a:pPr/>
            <a:r>
              <a:t>Ct Cell state : Main player to keep the recent state</a:t>
            </a:r>
          </a:p>
          <a:p>
            <a:pPr/>
            <a:r>
              <a:t>Ht Hidden: Keeps the all previous memory in series.</a:t>
            </a:r>
          </a:p>
          <a:p>
            <a:pPr/>
            <a:r>
              <a:t>Yt Output: Prediction/Label</a:t>
            </a:r>
          </a:p>
        </p:txBody>
      </p:sp>
      <p:sp>
        <p:nvSpPr>
          <p:cNvPr id="183" name="QLSTM (Quantum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QLSTM (Quantum)</a:t>
            </a:r>
          </a:p>
        </p:txBody>
      </p:sp>
      <p:pic>
        <p:nvPicPr>
          <p:cNvPr id="18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2022" y="2899314"/>
            <a:ext cx="13692164" cy="79921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ore Quantum too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Core Quantum tool</a:t>
            </a:r>
          </a:p>
        </p:txBody>
      </p:sp>
      <p:sp>
        <p:nvSpPr>
          <p:cNvPr id="187" name="Data Encoding Layer…"/>
          <p:cNvSpPr txBox="1"/>
          <p:nvPr>
            <p:ph type="body" sz="half" idx="1"/>
          </p:nvPr>
        </p:nvSpPr>
        <p:spPr>
          <a:xfrm>
            <a:off x="701505" y="4194815"/>
            <a:ext cx="9779001" cy="8256630"/>
          </a:xfrm>
          <a:prstGeom prst="rect">
            <a:avLst/>
          </a:prstGeom>
        </p:spPr>
        <p:txBody>
          <a:bodyPr/>
          <a:lstStyle/>
          <a:p>
            <a:pPr marL="221741" indent="-221741" defTabSz="914400">
              <a:lnSpc>
                <a:spcPct val="100000"/>
              </a:lnSpc>
              <a:spcBef>
                <a:spcPts val="0"/>
              </a:spcBef>
              <a:buSzPct val="10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3395">
                <a:latin typeface="Helvetica"/>
                <a:ea typeface="Helvetica"/>
                <a:cs typeface="Helvetica"/>
                <a:sym typeface="Helvetica"/>
              </a:defRPr>
            </a:pPr>
            <a:r>
              <a:t>Data Encoding Layer</a:t>
            </a:r>
          </a:p>
          <a:p>
            <a:pPr lvl="1" marL="665226" indent="-221742" defTabSz="914400">
              <a:lnSpc>
                <a:spcPct val="100000"/>
              </a:lnSpc>
              <a:spcBef>
                <a:spcPts val="0"/>
              </a:spcBef>
              <a:buSzPct val="10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2910">
                <a:latin typeface="Helvetica"/>
                <a:ea typeface="Helvetica"/>
                <a:cs typeface="Helvetica"/>
                <a:sym typeface="Helvetica"/>
              </a:defRPr>
            </a:pPr>
            <a:r>
              <a:t>We generate 2N rotation angles from the N-dimensional input vector ⃗v= (x1,x2,···,xN) by taking θi,1 = arctan(xi) and θi,2 = arctan(x2i) for each element xi</a:t>
            </a:r>
          </a:p>
          <a:p>
            <a:pPr lvl="1" marL="684477" indent="-240993" defTabSz="914400">
              <a:lnSpc>
                <a:spcPct val="100000"/>
              </a:lnSpc>
              <a:spcBef>
                <a:spcPts val="0"/>
              </a:spcBef>
              <a:buSzPct val="10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2910">
                <a:latin typeface="Helvetica"/>
                <a:ea typeface="Helvetica"/>
                <a:cs typeface="Helvetica"/>
                <a:sym typeface="Helvetica"/>
              </a:defRPr>
            </a:pPr>
            <a:r>
              <a:t>Taking x2 is for creating higher-order terms after the entanglement operations</a:t>
            </a:r>
          </a:p>
          <a:p>
            <a:pPr marL="221742" indent="-221742" defTabSz="914400">
              <a:lnSpc>
                <a:spcPct val="100000"/>
              </a:lnSpc>
              <a:spcBef>
                <a:spcPts val="0"/>
              </a:spcBef>
              <a:buSzPct val="10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3395">
                <a:latin typeface="Helvetica"/>
                <a:ea typeface="Helvetica"/>
                <a:cs typeface="Helvetica"/>
                <a:sym typeface="Helvetica"/>
              </a:defRPr>
            </a:pPr>
            <a:r>
              <a:t>Variational Layer</a:t>
            </a:r>
          </a:p>
          <a:p>
            <a:pPr lvl="1" marL="665226" indent="-221742" defTabSz="914400">
              <a:lnSpc>
                <a:spcPct val="100000"/>
              </a:lnSpc>
              <a:spcBef>
                <a:spcPts val="0"/>
              </a:spcBef>
              <a:buSzPct val="10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2910">
                <a:latin typeface="Helvetica"/>
                <a:ea typeface="Helvetica"/>
                <a:cs typeface="Helvetica"/>
                <a:sym typeface="Helvetica"/>
              </a:defRPr>
            </a:pPr>
            <a:r>
              <a:t>The 3 rotation angles {αi,βi,γi}along the axes x,y,and z, respectively, in the single-qubit rotation gates {Ri = R(αi,βi,γi)}are not fixed in advance; rather, they are to be updated in the iterative optimization process based on a gradient descent method.</a:t>
            </a:r>
          </a:p>
          <a:p>
            <a:pPr marL="221742" indent="-221742" defTabSz="914400">
              <a:lnSpc>
                <a:spcPct val="100000"/>
              </a:lnSpc>
              <a:spcBef>
                <a:spcPts val="0"/>
              </a:spcBef>
              <a:buSzPct val="10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3395">
                <a:latin typeface="Helvetica"/>
                <a:ea typeface="Helvetica"/>
                <a:cs typeface="Helvetica"/>
                <a:sym typeface="Helvetica"/>
              </a:defRPr>
            </a:pPr>
            <a:r>
              <a:t>Quantum Measurement Layer</a:t>
            </a:r>
          </a:p>
          <a:p>
            <a:pPr lvl="1" marL="665226" indent="-221742" defTabSz="914400">
              <a:lnSpc>
                <a:spcPct val="100000"/>
              </a:lnSpc>
              <a:spcBef>
                <a:spcPts val="0"/>
              </a:spcBef>
              <a:buSzPct val="10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2910">
                <a:latin typeface="Helvetica"/>
                <a:ea typeface="Helvetica"/>
                <a:cs typeface="Helvetica"/>
                <a:sym typeface="Helvetica"/>
              </a:defRPr>
            </a:pPr>
            <a:r>
              <a:t>The end of every VQC block is a quantum measurement layer. Here we consider the</a:t>
            </a:r>
          </a:p>
          <a:p>
            <a:pPr lvl="1" marL="665226" indent="-221742" defTabSz="914400">
              <a:lnSpc>
                <a:spcPct val="100000"/>
              </a:lnSpc>
              <a:spcBef>
                <a:spcPts val="0"/>
              </a:spcBef>
              <a:buSzPct val="100000"/>
              <a:tabLst>
                <a:tab pos="342900" algn="l"/>
                <a:tab pos="685800" algn="l"/>
                <a:tab pos="1028700" algn="l"/>
                <a:tab pos="1371600" algn="l"/>
                <a:tab pos="1714500" algn="l"/>
                <a:tab pos="2057400" algn="l"/>
                <a:tab pos="2413000" algn="l"/>
                <a:tab pos="2755900" algn="l"/>
                <a:tab pos="3098800" algn="l"/>
                <a:tab pos="3441700" algn="l"/>
                <a:tab pos="3784600" algn="l"/>
                <a:tab pos="4127500" algn="l"/>
              </a:tabLst>
              <a:defRPr sz="2910">
                <a:latin typeface="Helvetica"/>
                <a:ea typeface="Helvetica"/>
                <a:cs typeface="Helvetica"/>
                <a:sym typeface="Helvetica"/>
              </a:defRPr>
            </a:pPr>
            <a:r>
              <a:t>expectation values of every qubit by measuring in the computational basis</a:t>
            </a:r>
          </a:p>
        </p:txBody>
      </p:sp>
      <p:pic>
        <p:nvPicPr>
          <p:cNvPr id="188" name="Bowl of pappardelle pasta with parsley butter, roasted hazelnuts and shaved parmesan cheese" descr="Bowl of pappardelle pasta with parsley butter, roasted hazelnuts and shaved parmesan cheese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1330463" y="3052264"/>
            <a:ext cx="12996476" cy="3296118"/>
          </a:xfrm>
          <a:prstGeom prst="rect">
            <a:avLst/>
          </a:prstGeom>
          <a:ln w="25400"/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  <p:sp>
        <p:nvSpPr>
          <p:cNvPr id="189" name="VQ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VQC</a:t>
            </a:r>
          </a:p>
        </p:txBody>
      </p:sp>
      <p:pic>
        <p:nvPicPr>
          <p:cNvPr id="19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30463" y="7950200"/>
            <a:ext cx="12996467" cy="325607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0" dist="127000" dir="540000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t = σ(VQC1(vt))…"/>
          <p:cNvSpPr txBox="1"/>
          <p:nvPr>
            <p:ph type="body" sz="half" idx="1"/>
          </p:nvPr>
        </p:nvSpPr>
        <p:spPr>
          <a:xfrm>
            <a:off x="1521839" y="4145259"/>
            <a:ext cx="10775180" cy="7790012"/>
          </a:xfrm>
          <a:prstGeom prst="rect">
            <a:avLst/>
          </a:prstGeom>
        </p:spPr>
        <p:txBody>
          <a:bodyPr spcCol="538758"/>
          <a:lstStyle/>
          <a:p>
            <a:pPr marL="0" indent="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ft = σ(VQC1(vt))</a:t>
            </a:r>
          </a:p>
          <a:p>
            <a:pPr marL="0" indent="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it = σ(VQC2(vt)) </a:t>
            </a:r>
          </a:p>
          <a:p>
            <a:pPr marL="0" indent="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˜Ct=tanh(VQC3(vt))</a:t>
            </a:r>
          </a:p>
          <a:p>
            <a:pPr marL="0" indent="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ct=ft∗ct−1+it∗˜Ct</a:t>
            </a:r>
          </a:p>
          <a:p>
            <a:pPr marL="0" indent="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ot = σ(VQC4(vt))</a:t>
            </a:r>
          </a:p>
          <a:p>
            <a:pPr marL="0" indent="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ht=VQC5(ot∗tanh(ct))</a:t>
            </a:r>
          </a:p>
          <a:p>
            <a:pPr marL="0" indent="0" defTabSz="12700">
              <a:lnSpc>
                <a:spcPct val="100000"/>
              </a:lnSpc>
              <a:spcBef>
                <a:spcPts val="0"/>
              </a:spcBef>
              <a:buSz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000">
                <a:latin typeface="Helvetica"/>
                <a:ea typeface="Helvetica"/>
                <a:cs typeface="Helvetica"/>
                <a:sym typeface="Helvetica"/>
              </a:defRPr>
            </a:pPr>
            <a:r>
              <a:t>yt=VQC6(ot∗tanh(ct))</a:t>
            </a:r>
          </a:p>
        </p:txBody>
      </p:sp>
      <p:pic>
        <p:nvPicPr>
          <p:cNvPr id="19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0707" y="2136372"/>
            <a:ext cx="16450795" cy="9602392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QLTSM"/>
          <p:cNvSpPr txBox="1"/>
          <p:nvPr>
            <p:ph type="title" idx="4294967295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QLTSM</a:t>
            </a:r>
          </a:p>
        </p:txBody>
      </p:sp>
      <p:sp>
        <p:nvSpPr>
          <p:cNvPr id="195" name="The Neuron gives superior weights to recent activities"/>
          <p:cNvSpPr txBox="1"/>
          <p:nvPr/>
        </p:nvSpPr>
        <p:spPr>
          <a:xfrm>
            <a:off x="1206500" y="2372962"/>
            <a:ext cx="9779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445770">
              <a:lnSpc>
                <a:spcPct val="100000"/>
              </a:lnSpc>
              <a:spcBef>
                <a:spcPts val="0"/>
              </a:spcBef>
              <a:defRPr b="1" sz="2970"/>
            </a:lvl1pPr>
          </a:lstStyle>
          <a:p>
            <a:pPr/>
            <a:r>
              <a:t>The Neuron gives superior weights to recent activities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VQC (Cod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VQC (Code)</a:t>
            </a:r>
          </a:p>
        </p:txBody>
      </p:sp>
      <p:pic>
        <p:nvPicPr>
          <p:cNvPr id="19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992799" y="2659098"/>
            <a:ext cx="17133901" cy="10734624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12700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QLSTM Cell (Cod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QLSTM Cell (Code)</a:t>
            </a:r>
          </a:p>
        </p:txBody>
      </p:sp>
      <p:pic>
        <p:nvPicPr>
          <p:cNvPr id="20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2775" y="2757503"/>
            <a:ext cx="15723086" cy="929129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12700" dir="5400000">
              <a:srgbClr val="000000"/>
            </a:outerShdw>
          </a:effectLst>
        </p:spPr>
      </p:pic>
      <p:pic>
        <p:nvPicPr>
          <p:cNvPr id="20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55881" y="4437433"/>
            <a:ext cx="11827557" cy="593143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90500" dist="12700" dir="5400000">
              <a:srgbClr val="000000"/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omparison Pr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Comparison Prices</a:t>
            </a:r>
          </a:p>
        </p:txBody>
      </p:sp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55904" y="3862860"/>
            <a:ext cx="15785788" cy="9541210"/>
          </a:xfrm>
          <a:prstGeom prst="rect">
            <a:avLst/>
          </a:prstGeom>
          <a:ln w="12700">
            <a:miter lim="400000"/>
          </a:ln>
        </p:spPr>
      </p:pic>
      <p:sp>
        <p:nvSpPr>
          <p:cNvPr id="206" name="QLSTM/LSTM/Real"/>
          <p:cNvSpPr txBox="1"/>
          <p:nvPr/>
        </p:nvSpPr>
        <p:spPr>
          <a:xfrm>
            <a:off x="1422926" y="2643753"/>
            <a:ext cx="9779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1609303">
              <a:lnSpc>
                <a:spcPct val="80000"/>
              </a:lnSpc>
              <a:spcBef>
                <a:spcPts val="0"/>
              </a:spcBef>
              <a:defRPr b="1" spc="-112" sz="5610"/>
            </a:lvl1pPr>
          </a:lstStyle>
          <a:p>
            <a:pPr/>
            <a:r>
              <a:t>QLSTM/LSTM/Real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QLSTM/LSTM/Rea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609303">
              <a:lnSpc>
                <a:spcPct val="80000"/>
              </a:lnSpc>
              <a:defRPr spc="-112" sz="5610"/>
            </a:lvl1pPr>
          </a:lstStyle>
          <a:p>
            <a:pPr/>
            <a:r>
              <a:t>QLSTM/LSTM/Real</a:t>
            </a:r>
          </a:p>
        </p:txBody>
      </p:sp>
      <p:sp>
        <p:nvSpPr>
          <p:cNvPr id="209" name="Comparison Lo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Comparison Loss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53939" y="3760675"/>
            <a:ext cx="14975766" cy="91249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