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RobotoMono-bold.fntdata"/><Relationship Id="rId21" Type="http://schemas.openxmlformats.org/officeDocument/2006/relationships/slide" Target="slides/slide16.xml"/><Relationship Id="rId43" Type="http://schemas.openxmlformats.org/officeDocument/2006/relationships/font" Target="fonts/RobotoMono-regular.fntdata"/><Relationship Id="rId24" Type="http://schemas.openxmlformats.org/officeDocument/2006/relationships/slide" Target="slides/slide19.xml"/><Relationship Id="rId46" Type="http://schemas.openxmlformats.org/officeDocument/2006/relationships/font" Target="fonts/RobotoMono-boldItalic.fntdata"/><Relationship Id="rId23" Type="http://schemas.openxmlformats.org/officeDocument/2006/relationships/slide" Target="slides/slide18.xml"/><Relationship Id="rId45"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3fb28e25c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3fb28e25c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3fb28e25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3fb28e25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fb28e25c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fb28e25c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3fb28e25c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3fb28e25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3fb28e25c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3fb28e25c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3fb28e25c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3fb28e25c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3fb28e25c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3fb28e25c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3fb28e25c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3fb28e25c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3fb28e25c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3fb28e25c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3fb28e25c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3fb28e25c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3e591e0a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3e591e0a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3fb28e25c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3fb28e25c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3fb28e25c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3fb28e25c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3fb28e25c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3fb28e25c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3fb28e25c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3fb28e25c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3fb28e25c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3fb28e25c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3fb28e25c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3fb28e25c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3fb28e25c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3fb28e25c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3fb28e25c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3fb28e25c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3fb28e25c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3fb28e25c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3fb28e25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3fb28e25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3fb28e25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3fb28e25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3fb28e25c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3fb28e25c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3fb28e25c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3fb28e25c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3fb28e25c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3fb28e25c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3fb28e25c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3fb28e25c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3fb96c9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3fb96c9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3fb96c9c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3fb96c9c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3fb96c9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3fb96c9c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3e591e0ad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3e591e0ad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3fb28e25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3fb28e25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3fb28e25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3fb28e25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2">
            <a:alphaModFix/>
          </a:blip>
          <a:stretch>
            <a:fillRect/>
          </a:stretch>
        </p:blipFill>
        <p:spPr>
          <a:xfrm>
            <a:off x="7353350" y="166355"/>
            <a:ext cx="1616670" cy="161667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2" name="Shape 62"/>
        <p:cNvGrpSpPr/>
        <p:nvPr/>
      </p:nvGrpSpPr>
      <p:grpSpPr>
        <a:xfrm>
          <a:off x="0" y="0"/>
          <a:ext cx="0" cy="0"/>
          <a:chOff x="0" y="0"/>
          <a:chExt cx="0" cy="0"/>
        </a:xfrm>
      </p:grpSpPr>
      <p:sp>
        <p:nvSpPr>
          <p:cNvPr id="63" name="Google Shape;63;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8" name="Google Shape;18;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3" name="Google Shape;23;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6" name="Google Shape;36;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2" name="Google Shape;42;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5" name="Google Shape;45;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50" name="Google Shape;50;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7" name="Google Shape;57;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hyperlink" Target="https://github.com/QCSQUB/qcs-technical-challenge" TargetMode="External"/><Relationship Id="rId4" Type="http://schemas.openxmlformats.org/officeDocument/2006/relationships/hyperlink" Target="https://www.facebook.com/QCSQUB/" TargetMode="External"/><Relationship Id="rId5" Type="http://schemas.openxmlformats.org/officeDocument/2006/relationships/image" Target="../media/image9.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A86E8"/>
        </a:solidFill>
      </p:bgPr>
    </p:bg>
    <p:spTree>
      <p:nvGrpSpPr>
        <p:cNvPr id="67" name="Shape 67"/>
        <p:cNvGrpSpPr/>
        <p:nvPr/>
      </p:nvGrpSpPr>
      <p:grpSpPr>
        <a:xfrm>
          <a:off x="0" y="0"/>
          <a:ext cx="0" cy="0"/>
          <a:chOff x="0" y="0"/>
          <a:chExt cx="0" cy="0"/>
        </a:xfrm>
      </p:grpSpPr>
      <p:sp>
        <p:nvSpPr>
          <p:cNvPr id="68" name="Google Shape;68;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Technical Skills Challenge</a:t>
            </a:r>
            <a:endParaRPr sz="3600"/>
          </a:p>
        </p:txBody>
      </p:sp>
      <p:sp>
        <p:nvSpPr>
          <p:cNvPr id="69" name="Google Shape;69;p13"/>
          <p:cNvSpPr txBox="1"/>
          <p:nvPr>
            <p:ph idx="1" type="subTitle"/>
          </p:nvPr>
        </p:nvSpPr>
        <p:spPr>
          <a:xfrm>
            <a:off x="390525" y="2789125"/>
            <a:ext cx="9266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2: Asking Questions about questions about questions about questions about quest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would you start answering this?</a:t>
            </a:r>
            <a:endParaRPr/>
          </a:p>
        </p:txBody>
      </p:sp>
      <p:sp>
        <p:nvSpPr>
          <p:cNvPr id="129" name="Google Shape;129;p22"/>
          <p:cNvSpPr txBox="1"/>
          <p:nvPr>
            <p:ph idx="1" type="body"/>
          </p:nvPr>
        </p:nvSpPr>
        <p:spPr>
          <a:xfrm>
            <a:off x="226075" y="1465800"/>
            <a:ext cx="2808000" cy="35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minutes)</a:t>
            </a:r>
            <a:endParaRPr/>
          </a:p>
          <a:p>
            <a:pPr indent="0" lvl="0" marL="0" rtl="0" algn="l">
              <a:spcBef>
                <a:spcPts val="1600"/>
              </a:spcBef>
              <a:spcAft>
                <a:spcPts val="0"/>
              </a:spcAft>
              <a:buNone/>
            </a:pPr>
            <a:r>
              <a:rPr lang="en"/>
              <a:t>Things to think about:</a:t>
            </a:r>
            <a:endParaRPr/>
          </a:p>
          <a:p>
            <a:pPr indent="-304800" lvl="0" marL="457200" rtl="0" algn="l">
              <a:spcBef>
                <a:spcPts val="1600"/>
              </a:spcBef>
              <a:spcAft>
                <a:spcPts val="0"/>
              </a:spcAft>
              <a:buSzPts val="1200"/>
              <a:buChar char="●"/>
            </a:pPr>
            <a:r>
              <a:rPr lang="en"/>
              <a:t>Do any problems/quick solutions jump out to you?</a:t>
            </a:r>
            <a:endParaRPr/>
          </a:p>
          <a:p>
            <a:pPr indent="-304800" lvl="0" marL="457200" rtl="0" algn="l">
              <a:spcBef>
                <a:spcPts val="0"/>
              </a:spcBef>
              <a:spcAft>
                <a:spcPts val="0"/>
              </a:spcAft>
              <a:buSzPts val="1200"/>
              <a:buChar char="●"/>
            </a:pPr>
            <a:r>
              <a:rPr lang="en"/>
              <a:t>What are your first assumptions? Are they correct?</a:t>
            </a:r>
            <a:endParaRPr/>
          </a:p>
          <a:p>
            <a:pPr indent="-304800" lvl="0" marL="457200" rtl="0" algn="l">
              <a:spcBef>
                <a:spcPts val="0"/>
              </a:spcBef>
              <a:spcAft>
                <a:spcPts val="0"/>
              </a:spcAft>
              <a:buSzPts val="1200"/>
              <a:buChar char="●"/>
            </a:pPr>
            <a:r>
              <a:rPr lang="en"/>
              <a:t>Are there any processes that are repeated?</a:t>
            </a:r>
            <a:endParaRPr/>
          </a:p>
          <a:p>
            <a:pPr indent="-304800" lvl="0" marL="457200" rtl="0" algn="l">
              <a:spcBef>
                <a:spcPts val="0"/>
              </a:spcBef>
              <a:spcAft>
                <a:spcPts val="0"/>
              </a:spcAft>
              <a:buSzPts val="1200"/>
              <a:buChar char="●"/>
            </a:pPr>
            <a:r>
              <a:rPr lang="en"/>
              <a:t>What code structures could this use? (If/Else, Loops, Recursion…)</a:t>
            </a:r>
            <a:endParaRPr/>
          </a:p>
          <a:p>
            <a:pPr indent="-304800" lvl="0" marL="457200" rtl="0" algn="l">
              <a:spcBef>
                <a:spcPts val="0"/>
              </a:spcBef>
              <a:spcAft>
                <a:spcPts val="0"/>
              </a:spcAft>
              <a:buSzPts val="1200"/>
              <a:buChar char="●"/>
            </a:pPr>
            <a:r>
              <a:rPr lang="en"/>
              <a:t>What datatypes are the input and output going to be? What format are they in?</a:t>
            </a:r>
            <a:endParaRPr/>
          </a:p>
        </p:txBody>
      </p:sp>
      <p:sp>
        <p:nvSpPr>
          <p:cNvPr id="130" name="Google Shape;130;p22"/>
          <p:cNvSpPr txBox="1"/>
          <p:nvPr/>
        </p:nvSpPr>
        <p:spPr>
          <a:xfrm>
            <a:off x="3479725" y="2571750"/>
            <a:ext cx="5559600" cy="25188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We have a repeated process of a known size so a For loop is probably most appropriate</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If this was going left to right this would be a slightly easier problem. How would we do that?</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How do we know how many spaces to type?</a:t>
            </a:r>
            <a:endParaRPr sz="1800">
              <a:latin typeface="Roboto"/>
              <a:ea typeface="Roboto"/>
              <a:cs typeface="Roboto"/>
              <a:sym typeface="Roboto"/>
            </a:endParaRPr>
          </a:p>
        </p:txBody>
      </p:sp>
      <p:pic>
        <p:nvPicPr>
          <p:cNvPr id="131" name="Google Shape;131;p22"/>
          <p:cNvPicPr preferRelativeResize="0"/>
          <p:nvPr/>
        </p:nvPicPr>
        <p:blipFill rotWithShape="1">
          <a:blip r:embed="rId3">
            <a:alphaModFix/>
          </a:blip>
          <a:srcRect b="10968" l="3177" r="61472" t="41774"/>
          <a:stretch/>
        </p:blipFill>
        <p:spPr>
          <a:xfrm>
            <a:off x="6182250" y="799600"/>
            <a:ext cx="2629049" cy="953400"/>
          </a:xfrm>
          <a:prstGeom prst="rect">
            <a:avLst/>
          </a:prstGeom>
          <a:noFill/>
          <a:ln>
            <a:noFill/>
          </a:ln>
        </p:spPr>
      </p:pic>
      <p:sp>
        <p:nvSpPr>
          <p:cNvPr id="132" name="Google Shape;132;p22"/>
          <p:cNvSpPr txBox="1"/>
          <p:nvPr/>
        </p:nvSpPr>
        <p:spPr>
          <a:xfrm>
            <a:off x="3479725" y="222050"/>
            <a:ext cx="5079000" cy="16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Print a staircase of base N and height N</a:t>
            </a:r>
            <a:endParaRPr/>
          </a:p>
          <a:p>
            <a:pPr indent="0" lvl="0" marL="0" rtl="0" algn="l">
              <a:spcBef>
                <a:spcPts val="0"/>
              </a:spcBef>
              <a:spcAft>
                <a:spcPts val="0"/>
              </a:spcAft>
              <a:buNone/>
            </a:pPr>
            <a:r>
              <a:rPr lang="en"/>
              <a:t>E.g.</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write some pseudocode!</a:t>
            </a:r>
            <a:endParaRPr/>
          </a:p>
        </p:txBody>
      </p:sp>
      <p:sp>
        <p:nvSpPr>
          <p:cNvPr id="138" name="Google Shape;138;p23"/>
          <p:cNvSpPr txBox="1"/>
          <p:nvPr>
            <p:ph idx="1" type="body"/>
          </p:nvPr>
        </p:nvSpPr>
        <p:spPr>
          <a:xfrm>
            <a:off x="226075" y="1465800"/>
            <a:ext cx="2808000" cy="3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Minutes)</a:t>
            </a:r>
            <a:endParaRPr/>
          </a:p>
          <a:p>
            <a:pPr indent="0" lvl="0" marL="0" rtl="0" algn="l">
              <a:spcBef>
                <a:spcPts val="1600"/>
              </a:spcBef>
              <a:spcAft>
                <a:spcPts val="0"/>
              </a:spcAft>
              <a:buNone/>
            </a:pPr>
            <a:r>
              <a:rPr lang="en"/>
              <a:t>Things to think about:</a:t>
            </a:r>
            <a:endParaRPr/>
          </a:p>
          <a:p>
            <a:pPr indent="-304800" lvl="0" marL="457200" rtl="0" algn="l">
              <a:spcBef>
                <a:spcPts val="1600"/>
              </a:spcBef>
              <a:spcAft>
                <a:spcPts val="0"/>
              </a:spcAft>
              <a:buSzPts val="1200"/>
              <a:buChar char="●"/>
            </a:pPr>
            <a:r>
              <a:rPr lang="en"/>
              <a:t>Can you put any reused or difficult processes into their own functions so you can think about them separately?</a:t>
            </a:r>
            <a:endParaRPr/>
          </a:p>
          <a:p>
            <a:pPr indent="-304800" lvl="0" marL="457200" rtl="0" algn="l">
              <a:spcBef>
                <a:spcPts val="0"/>
              </a:spcBef>
              <a:spcAft>
                <a:spcPts val="0"/>
              </a:spcAft>
              <a:buSzPts val="1200"/>
              <a:buChar char="●"/>
            </a:pPr>
            <a:r>
              <a:rPr lang="en"/>
              <a:t>Are you trying to </a:t>
            </a:r>
            <a:r>
              <a:rPr lang="en"/>
              <a:t>calculate</a:t>
            </a:r>
            <a:r>
              <a:rPr lang="en"/>
              <a:t> exactly what the question is asking for? If not, is there an easier way to get that answer?</a:t>
            </a:r>
            <a:endParaRPr/>
          </a:p>
          <a:p>
            <a:pPr indent="-304800" lvl="0" marL="457200" rtl="0" algn="l">
              <a:spcBef>
                <a:spcPts val="0"/>
              </a:spcBef>
              <a:spcAft>
                <a:spcPts val="0"/>
              </a:spcAft>
              <a:buSzPts val="1200"/>
              <a:buChar char="●"/>
            </a:pPr>
            <a:r>
              <a:rPr lang="en"/>
              <a:t>Are there any edge cases that your algorithm doesn’t account for?</a:t>
            </a:r>
            <a:endParaRPr/>
          </a:p>
        </p:txBody>
      </p:sp>
      <p:sp>
        <p:nvSpPr>
          <p:cNvPr id="139" name="Google Shape;139;p23"/>
          <p:cNvSpPr txBox="1"/>
          <p:nvPr/>
        </p:nvSpPr>
        <p:spPr>
          <a:xfrm>
            <a:off x="3548800" y="211125"/>
            <a:ext cx="5435400" cy="48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latin typeface="Roboto"/>
                <a:ea typeface="Roboto"/>
                <a:cs typeface="Roboto"/>
                <a:sym typeface="Roboto"/>
              </a:rPr>
              <a:t>THINGS TO REMEMBER: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should probably use a for loop</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Our staircase needs to face left, not right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can make use of printing to make this easier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IF YOU HAVE ANY MORE QUESTIONS, ASK!</a:t>
            </a:r>
            <a:endParaRPr>
              <a:latin typeface="Roboto"/>
              <a:ea typeface="Roboto"/>
              <a:cs typeface="Roboto"/>
              <a:sym typeface="Roboto"/>
            </a:endParaRPr>
          </a:p>
          <a:p>
            <a:pPr indent="0" lvl="0" marL="0" rtl="0" algn="l">
              <a:spcBef>
                <a:spcPts val="0"/>
              </a:spcBef>
              <a:spcAft>
                <a:spcPts val="0"/>
              </a:spcAft>
              <a:buNone/>
            </a:pPr>
            <a:r>
              <a:t/>
            </a:r>
            <a:endParaRPr/>
          </a:p>
        </p:txBody>
      </p:sp>
      <p:pic>
        <p:nvPicPr>
          <p:cNvPr id="140" name="Google Shape;140;p23"/>
          <p:cNvPicPr preferRelativeResize="0"/>
          <p:nvPr/>
        </p:nvPicPr>
        <p:blipFill rotWithShape="1">
          <a:blip r:embed="rId3">
            <a:alphaModFix/>
          </a:blip>
          <a:srcRect b="10968" l="3177" r="61472" t="41774"/>
          <a:stretch/>
        </p:blipFill>
        <p:spPr>
          <a:xfrm>
            <a:off x="6182250" y="799600"/>
            <a:ext cx="2629049" cy="953400"/>
          </a:xfrm>
          <a:prstGeom prst="rect">
            <a:avLst/>
          </a:prstGeom>
          <a:noFill/>
          <a:ln>
            <a:noFill/>
          </a:ln>
        </p:spPr>
      </p:pic>
      <p:sp>
        <p:nvSpPr>
          <p:cNvPr id="141" name="Google Shape;141;p23"/>
          <p:cNvSpPr txBox="1"/>
          <p:nvPr/>
        </p:nvSpPr>
        <p:spPr>
          <a:xfrm>
            <a:off x="3479725" y="222050"/>
            <a:ext cx="5079000" cy="16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Print a staircase of base N and height N</a:t>
            </a:r>
            <a:endParaRPr/>
          </a:p>
          <a:p>
            <a:pPr indent="0" lvl="0" marL="0" rtl="0" algn="l">
              <a:spcBef>
                <a:spcPts val="0"/>
              </a:spcBef>
              <a:spcAft>
                <a:spcPts val="0"/>
              </a:spcAft>
              <a:buNone/>
            </a:pPr>
            <a:r>
              <a:rPr lang="en"/>
              <a:t>E.g.</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Now let’s write some real code!</a:t>
            </a:r>
            <a:endParaRPr/>
          </a:p>
        </p:txBody>
      </p:sp>
      <p:sp>
        <p:nvSpPr>
          <p:cNvPr id="147" name="Google Shape;147;p2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Minutes)</a:t>
            </a:r>
            <a:endParaRPr/>
          </a:p>
          <a:p>
            <a:pPr indent="0" lvl="0" marL="0" rtl="0" algn="l">
              <a:spcBef>
                <a:spcPts val="1600"/>
              </a:spcBef>
              <a:spcAft>
                <a:spcPts val="0"/>
              </a:spcAft>
              <a:buNone/>
            </a:pPr>
            <a:r>
              <a:rPr lang="en"/>
              <a:t>If you’re not happy with your pseudocode yet, keep trying! Ask others at your table, too.</a:t>
            </a:r>
            <a:endParaRPr/>
          </a:p>
          <a:p>
            <a:pPr indent="0" lvl="0" marL="0" rtl="0" algn="l">
              <a:spcBef>
                <a:spcPts val="1600"/>
              </a:spcBef>
              <a:spcAft>
                <a:spcPts val="0"/>
              </a:spcAft>
              <a:buNone/>
            </a:pPr>
            <a:r>
              <a:rPr lang="en"/>
              <a:t>Things to think about:</a:t>
            </a:r>
            <a:endParaRPr/>
          </a:p>
          <a:p>
            <a:pPr indent="-304800" lvl="0" marL="457200" rtl="0" algn="l">
              <a:spcBef>
                <a:spcPts val="1600"/>
              </a:spcBef>
              <a:spcAft>
                <a:spcPts val="0"/>
              </a:spcAft>
              <a:buSzPts val="1200"/>
              <a:buChar char="●"/>
            </a:pPr>
            <a:r>
              <a:rPr lang="en"/>
              <a:t>Any plain english in your pseudocode can probably become the name of a function</a:t>
            </a:r>
            <a:endParaRPr/>
          </a:p>
          <a:p>
            <a:pPr indent="-304800" lvl="0" marL="457200" rtl="0" algn="l">
              <a:spcBef>
                <a:spcPts val="0"/>
              </a:spcBef>
              <a:spcAft>
                <a:spcPts val="0"/>
              </a:spcAft>
              <a:buSzPts val="1200"/>
              <a:buChar char="●"/>
            </a:pPr>
            <a:r>
              <a:rPr lang="en"/>
              <a:t>You might have to go back to your pseudocode if things you didn’t think about crop up.</a:t>
            </a:r>
            <a:endParaRPr/>
          </a:p>
          <a:p>
            <a:pPr indent="0" lvl="0" marL="0" rtl="0" algn="l">
              <a:spcBef>
                <a:spcPts val="1600"/>
              </a:spcBef>
              <a:spcAft>
                <a:spcPts val="1600"/>
              </a:spcAft>
              <a:buNone/>
            </a:pPr>
            <a:r>
              <a:t/>
            </a:r>
            <a:endParaRPr/>
          </a:p>
        </p:txBody>
      </p:sp>
      <p:sp>
        <p:nvSpPr>
          <p:cNvPr id="148" name="Google Shape;148;p24"/>
          <p:cNvSpPr txBox="1"/>
          <p:nvPr/>
        </p:nvSpPr>
        <p:spPr>
          <a:xfrm>
            <a:off x="3548800" y="211125"/>
            <a:ext cx="5435400" cy="48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THINGS TO REMEMBER: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should probably use a for loop</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Our staircase needs to face left, not right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can make use of printing to make this easier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IF YOU HAVE ANY MORE QUESTIONS, ASK!</a:t>
            </a:r>
            <a:endParaRPr>
              <a:latin typeface="Roboto"/>
              <a:ea typeface="Roboto"/>
              <a:cs typeface="Roboto"/>
              <a:sym typeface="Roboto"/>
            </a:endParaRPr>
          </a:p>
          <a:p>
            <a:pPr indent="0" lvl="0" marL="0" rtl="0" algn="l">
              <a:spcBef>
                <a:spcPts val="0"/>
              </a:spcBef>
              <a:spcAft>
                <a:spcPts val="0"/>
              </a:spcAft>
              <a:buNone/>
            </a:pPr>
            <a:r>
              <a:t/>
            </a:r>
            <a:endParaRPr/>
          </a:p>
        </p:txBody>
      </p:sp>
      <p:pic>
        <p:nvPicPr>
          <p:cNvPr id="149" name="Google Shape;149;p24"/>
          <p:cNvPicPr preferRelativeResize="0"/>
          <p:nvPr/>
        </p:nvPicPr>
        <p:blipFill rotWithShape="1">
          <a:blip r:embed="rId3">
            <a:alphaModFix/>
          </a:blip>
          <a:srcRect b="10968" l="3177" r="61472" t="41774"/>
          <a:stretch/>
        </p:blipFill>
        <p:spPr>
          <a:xfrm>
            <a:off x="6182250" y="799600"/>
            <a:ext cx="2629049" cy="953400"/>
          </a:xfrm>
          <a:prstGeom prst="rect">
            <a:avLst/>
          </a:prstGeom>
          <a:noFill/>
          <a:ln>
            <a:noFill/>
          </a:ln>
        </p:spPr>
      </p:pic>
      <p:sp>
        <p:nvSpPr>
          <p:cNvPr id="150" name="Google Shape;150;p24"/>
          <p:cNvSpPr txBox="1"/>
          <p:nvPr/>
        </p:nvSpPr>
        <p:spPr>
          <a:xfrm>
            <a:off x="3479725" y="222050"/>
            <a:ext cx="5079000" cy="16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Print a staircase of base N and height N</a:t>
            </a:r>
            <a:endParaRPr/>
          </a:p>
          <a:p>
            <a:pPr indent="0" lvl="0" marL="0" rtl="0" algn="l">
              <a:spcBef>
                <a:spcPts val="0"/>
              </a:spcBef>
              <a:spcAft>
                <a:spcPts val="0"/>
              </a:spcAft>
              <a:buNone/>
            </a:pPr>
            <a:r>
              <a:rPr lang="en"/>
              <a:t>E.g.</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Anybody figure it out (or close to) in pseudocode?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Anybody get any interesting revelations?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Anybody get it working (or close to) in real code?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Anybody want to show theirs off?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 2: Destined Pairs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question as asked...</a:t>
            </a:r>
            <a:endParaRPr/>
          </a:p>
        </p:txBody>
      </p:sp>
      <p:pic>
        <p:nvPicPr>
          <p:cNvPr id="186" name="Google Shape;186;p31"/>
          <p:cNvPicPr preferRelativeResize="0"/>
          <p:nvPr/>
        </p:nvPicPr>
        <p:blipFill>
          <a:blip r:embed="rId3">
            <a:alphaModFix/>
          </a:blip>
          <a:stretch>
            <a:fillRect/>
          </a:stretch>
        </p:blipFill>
        <p:spPr>
          <a:xfrm>
            <a:off x="438150" y="2074325"/>
            <a:ext cx="8267700" cy="262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Before We start...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Questions Would you Ask?</a:t>
            </a:r>
            <a:endParaRPr/>
          </a:p>
        </p:txBody>
      </p:sp>
      <p:sp>
        <p:nvSpPr>
          <p:cNvPr id="192" name="Google Shape;192;p32"/>
          <p:cNvSpPr txBox="1"/>
          <p:nvPr>
            <p:ph idx="1" type="body"/>
          </p:nvPr>
        </p:nvSpPr>
        <p:spPr>
          <a:xfrm>
            <a:off x="226075" y="1465800"/>
            <a:ext cx="2808000" cy="35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minutes)</a:t>
            </a:r>
            <a:endParaRPr/>
          </a:p>
          <a:p>
            <a:pPr indent="0" lvl="0" marL="0" rtl="0" algn="l">
              <a:spcBef>
                <a:spcPts val="1600"/>
              </a:spcBef>
              <a:spcAft>
                <a:spcPts val="0"/>
              </a:spcAft>
              <a:buNone/>
            </a:pPr>
            <a:r>
              <a:rPr lang="en"/>
              <a:t>Things to think about:</a:t>
            </a:r>
            <a:endParaRPr/>
          </a:p>
          <a:p>
            <a:pPr indent="-304800" lvl="0" marL="457200" rtl="0" algn="l">
              <a:spcBef>
                <a:spcPts val="1600"/>
              </a:spcBef>
              <a:spcAft>
                <a:spcPts val="0"/>
              </a:spcAft>
              <a:buSzPts val="1200"/>
              <a:buChar char="●"/>
            </a:pPr>
            <a:r>
              <a:rPr lang="en"/>
              <a:t>Is anything unclear?</a:t>
            </a:r>
            <a:endParaRPr/>
          </a:p>
          <a:p>
            <a:pPr indent="-304800" lvl="0" marL="457200" rtl="0" algn="l">
              <a:spcBef>
                <a:spcPts val="0"/>
              </a:spcBef>
              <a:spcAft>
                <a:spcPts val="0"/>
              </a:spcAft>
              <a:buSzPts val="1200"/>
              <a:buChar char="●"/>
            </a:pPr>
            <a:r>
              <a:rPr lang="en"/>
              <a:t>Are there any edge cases that aren’t fully addressed?</a:t>
            </a:r>
            <a:endParaRPr/>
          </a:p>
          <a:p>
            <a:pPr indent="-304800" lvl="0" marL="457200" rtl="0" algn="l">
              <a:spcBef>
                <a:spcPts val="0"/>
              </a:spcBef>
              <a:spcAft>
                <a:spcPts val="0"/>
              </a:spcAft>
              <a:buSzPts val="1200"/>
              <a:buChar char="●"/>
            </a:pPr>
            <a:r>
              <a:rPr lang="en"/>
              <a:t>What data do you need?</a:t>
            </a:r>
            <a:endParaRPr/>
          </a:p>
          <a:p>
            <a:pPr indent="-304800" lvl="0" marL="457200" rtl="0" algn="l">
              <a:spcBef>
                <a:spcPts val="0"/>
              </a:spcBef>
              <a:spcAft>
                <a:spcPts val="0"/>
              </a:spcAft>
              <a:buSzPts val="1200"/>
              <a:buChar char="●"/>
            </a:pPr>
            <a:r>
              <a:rPr lang="en"/>
              <a:t>What qualifies a correct answer?</a:t>
            </a:r>
            <a:endParaRPr/>
          </a:p>
          <a:p>
            <a:pPr indent="-304800" lvl="0" marL="457200" rtl="0" algn="l">
              <a:spcBef>
                <a:spcPts val="0"/>
              </a:spcBef>
              <a:spcAft>
                <a:spcPts val="0"/>
              </a:spcAft>
              <a:buSzPts val="1200"/>
              <a:buChar char="●"/>
            </a:pPr>
            <a:r>
              <a:rPr lang="en"/>
              <a:t>Do you need to think about extensibility?</a:t>
            </a:r>
            <a:endParaRPr/>
          </a:p>
          <a:p>
            <a:pPr indent="-304800" lvl="0" marL="457200" rtl="0" algn="l">
              <a:spcBef>
                <a:spcPts val="0"/>
              </a:spcBef>
              <a:spcAft>
                <a:spcPts val="0"/>
              </a:spcAft>
              <a:buSzPts val="1200"/>
              <a:buChar char="●"/>
            </a:pPr>
            <a:r>
              <a:rPr lang="en"/>
              <a:t>What format should the returned data be in?</a:t>
            </a:r>
            <a:endParaRPr/>
          </a:p>
          <a:p>
            <a:pPr indent="-304800" lvl="0" marL="457200" rtl="0" algn="l">
              <a:spcBef>
                <a:spcPts val="0"/>
              </a:spcBef>
              <a:spcAft>
                <a:spcPts val="0"/>
              </a:spcAft>
              <a:buSzPts val="1200"/>
              <a:buChar char="●"/>
            </a:pPr>
            <a:r>
              <a:rPr lang="en"/>
              <a:t>Does your answer need to work for big inputs?</a:t>
            </a:r>
            <a:endParaRPr/>
          </a:p>
        </p:txBody>
      </p:sp>
      <p:sp>
        <p:nvSpPr>
          <p:cNvPr id="193" name="Google Shape;193;p32"/>
          <p:cNvSpPr txBox="1"/>
          <p:nvPr/>
        </p:nvSpPr>
        <p:spPr>
          <a:xfrm>
            <a:off x="3469575" y="160300"/>
            <a:ext cx="5559600" cy="24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question as asked again</a:t>
            </a:r>
            <a:endParaRPr sz="1800">
              <a:latin typeface="Roboto"/>
              <a:ea typeface="Roboto"/>
              <a:cs typeface="Roboto"/>
              <a:sym typeface="Roboto"/>
            </a:endParaRPr>
          </a:p>
        </p:txBody>
      </p:sp>
      <p:pic>
        <p:nvPicPr>
          <p:cNvPr id="194" name="Google Shape;194;p32"/>
          <p:cNvPicPr preferRelativeResize="0"/>
          <p:nvPr/>
        </p:nvPicPr>
        <p:blipFill>
          <a:blip r:embed="rId3">
            <a:alphaModFix/>
          </a:blip>
          <a:stretch>
            <a:fillRect/>
          </a:stretch>
        </p:blipFill>
        <p:spPr>
          <a:xfrm>
            <a:off x="3403900" y="60975"/>
            <a:ext cx="5559601" cy="1767807"/>
          </a:xfrm>
          <a:prstGeom prst="rect">
            <a:avLst/>
          </a:prstGeom>
          <a:noFill/>
          <a:ln>
            <a:noFill/>
          </a:ln>
        </p:spPr>
      </p:pic>
      <p:sp>
        <p:nvSpPr>
          <p:cNvPr id="195" name="Google Shape;195;p32"/>
          <p:cNvSpPr txBox="1"/>
          <p:nvPr/>
        </p:nvSpPr>
        <p:spPr>
          <a:xfrm>
            <a:off x="3403900" y="1918325"/>
            <a:ext cx="5559600" cy="29700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Do we need to account for decimals? [NO]</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Do we need to account for negative numbers? [YEAH]</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What if the number is already in the array? [NEEDS TO BE A PAIR]</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Do we need to account for really large input arrays [PREFERABLY YEAH]</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Does the order of the array matter? [YES!! YOU CAN ASSUME THE ARRAY IS SORTED]</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000"/>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1000"/>
                                        <p:tgtEl>
                                          <p:spTgt spid="19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would you start answering this?</a:t>
            </a:r>
            <a:endParaRPr/>
          </a:p>
        </p:txBody>
      </p:sp>
      <p:sp>
        <p:nvSpPr>
          <p:cNvPr id="201" name="Google Shape;201;p33"/>
          <p:cNvSpPr txBox="1"/>
          <p:nvPr>
            <p:ph idx="1" type="body"/>
          </p:nvPr>
        </p:nvSpPr>
        <p:spPr>
          <a:xfrm>
            <a:off x="226075" y="1465800"/>
            <a:ext cx="2808000" cy="35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minutes)</a:t>
            </a:r>
            <a:endParaRPr/>
          </a:p>
          <a:p>
            <a:pPr indent="0" lvl="0" marL="0" rtl="0" algn="l">
              <a:spcBef>
                <a:spcPts val="1600"/>
              </a:spcBef>
              <a:spcAft>
                <a:spcPts val="0"/>
              </a:spcAft>
              <a:buNone/>
            </a:pPr>
            <a:r>
              <a:rPr lang="en"/>
              <a:t>Things to think about:</a:t>
            </a:r>
            <a:endParaRPr/>
          </a:p>
          <a:p>
            <a:pPr indent="-304800" lvl="0" marL="457200" rtl="0" algn="l">
              <a:spcBef>
                <a:spcPts val="1600"/>
              </a:spcBef>
              <a:spcAft>
                <a:spcPts val="0"/>
              </a:spcAft>
              <a:buSzPts val="1200"/>
              <a:buChar char="●"/>
            </a:pPr>
            <a:r>
              <a:rPr lang="en"/>
              <a:t>Do any problems/quick solutions jump out to you?</a:t>
            </a:r>
            <a:endParaRPr/>
          </a:p>
          <a:p>
            <a:pPr indent="-304800" lvl="0" marL="457200" rtl="0" algn="l">
              <a:spcBef>
                <a:spcPts val="0"/>
              </a:spcBef>
              <a:spcAft>
                <a:spcPts val="0"/>
              </a:spcAft>
              <a:buSzPts val="1200"/>
              <a:buChar char="●"/>
            </a:pPr>
            <a:r>
              <a:rPr lang="en"/>
              <a:t>What are your first assumptions? Are they correct?</a:t>
            </a:r>
            <a:endParaRPr/>
          </a:p>
          <a:p>
            <a:pPr indent="-304800" lvl="0" marL="457200" rtl="0" algn="l">
              <a:spcBef>
                <a:spcPts val="0"/>
              </a:spcBef>
              <a:spcAft>
                <a:spcPts val="0"/>
              </a:spcAft>
              <a:buSzPts val="1200"/>
              <a:buChar char="●"/>
            </a:pPr>
            <a:r>
              <a:rPr lang="en"/>
              <a:t>Are there any processes that are repeated?</a:t>
            </a:r>
            <a:endParaRPr/>
          </a:p>
          <a:p>
            <a:pPr indent="-304800" lvl="0" marL="457200" rtl="0" algn="l">
              <a:spcBef>
                <a:spcPts val="0"/>
              </a:spcBef>
              <a:spcAft>
                <a:spcPts val="0"/>
              </a:spcAft>
              <a:buSzPts val="1200"/>
              <a:buChar char="●"/>
            </a:pPr>
            <a:r>
              <a:rPr lang="en"/>
              <a:t>What code structures could this use? (If/Else, Loops, Recursion…)</a:t>
            </a:r>
            <a:endParaRPr/>
          </a:p>
          <a:p>
            <a:pPr indent="-304800" lvl="0" marL="457200" rtl="0" algn="l">
              <a:spcBef>
                <a:spcPts val="0"/>
              </a:spcBef>
              <a:spcAft>
                <a:spcPts val="0"/>
              </a:spcAft>
              <a:buSzPts val="1200"/>
              <a:buChar char="●"/>
            </a:pPr>
            <a:r>
              <a:rPr lang="en"/>
              <a:t>What datatypes are the input and output going to be? What format are they in?</a:t>
            </a:r>
            <a:endParaRPr/>
          </a:p>
        </p:txBody>
      </p:sp>
      <p:sp>
        <p:nvSpPr>
          <p:cNvPr id="202" name="Google Shape;202;p33"/>
          <p:cNvSpPr txBox="1"/>
          <p:nvPr/>
        </p:nvSpPr>
        <p:spPr>
          <a:xfrm>
            <a:off x="3479725" y="2070300"/>
            <a:ext cx="5559600" cy="30204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We can probably use a for loop to check each element of this array</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How do we make sure we don’t add a number to itself?</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Can we use the value of our last result to inform what we do next?</a:t>
            </a:r>
            <a:endParaRPr sz="1800">
              <a:latin typeface="Roboto"/>
              <a:ea typeface="Roboto"/>
              <a:cs typeface="Roboto"/>
              <a:sym typeface="Roboto"/>
            </a:endParaRPr>
          </a:p>
        </p:txBody>
      </p:sp>
      <p:pic>
        <p:nvPicPr>
          <p:cNvPr id="203" name="Google Shape;203;p33"/>
          <p:cNvPicPr preferRelativeResize="0"/>
          <p:nvPr/>
        </p:nvPicPr>
        <p:blipFill>
          <a:blip r:embed="rId3">
            <a:alphaModFix/>
          </a:blip>
          <a:stretch>
            <a:fillRect/>
          </a:stretch>
        </p:blipFill>
        <p:spPr>
          <a:xfrm>
            <a:off x="3403900" y="232900"/>
            <a:ext cx="5559601" cy="17678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write some pseudocode!</a:t>
            </a:r>
            <a:endParaRPr/>
          </a:p>
        </p:txBody>
      </p:sp>
      <p:sp>
        <p:nvSpPr>
          <p:cNvPr id="209" name="Google Shape;209;p34"/>
          <p:cNvSpPr txBox="1"/>
          <p:nvPr>
            <p:ph idx="1" type="body"/>
          </p:nvPr>
        </p:nvSpPr>
        <p:spPr>
          <a:xfrm>
            <a:off x="226075" y="1465800"/>
            <a:ext cx="2808000" cy="3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Minutes)</a:t>
            </a:r>
            <a:endParaRPr/>
          </a:p>
          <a:p>
            <a:pPr indent="0" lvl="0" marL="0" rtl="0" algn="l">
              <a:spcBef>
                <a:spcPts val="1600"/>
              </a:spcBef>
              <a:spcAft>
                <a:spcPts val="0"/>
              </a:spcAft>
              <a:buNone/>
            </a:pPr>
            <a:r>
              <a:rPr lang="en"/>
              <a:t>Things to think about:</a:t>
            </a:r>
            <a:endParaRPr/>
          </a:p>
          <a:p>
            <a:pPr indent="-304800" lvl="0" marL="457200" rtl="0" algn="l">
              <a:spcBef>
                <a:spcPts val="1600"/>
              </a:spcBef>
              <a:spcAft>
                <a:spcPts val="0"/>
              </a:spcAft>
              <a:buSzPts val="1200"/>
              <a:buChar char="●"/>
            </a:pPr>
            <a:r>
              <a:rPr lang="en"/>
              <a:t>Can you put any reused or difficult processes into their own functions so you can think about them separately?</a:t>
            </a:r>
            <a:endParaRPr/>
          </a:p>
          <a:p>
            <a:pPr indent="-304800" lvl="0" marL="457200" rtl="0" algn="l">
              <a:spcBef>
                <a:spcPts val="0"/>
              </a:spcBef>
              <a:spcAft>
                <a:spcPts val="0"/>
              </a:spcAft>
              <a:buSzPts val="1200"/>
              <a:buChar char="●"/>
            </a:pPr>
            <a:r>
              <a:rPr lang="en"/>
              <a:t>Are you trying to calculate exactly what the question is asking for? If not, is there an easier way to get that answer?</a:t>
            </a:r>
            <a:endParaRPr/>
          </a:p>
          <a:p>
            <a:pPr indent="-304800" lvl="0" marL="457200" rtl="0" algn="l">
              <a:spcBef>
                <a:spcPts val="0"/>
              </a:spcBef>
              <a:spcAft>
                <a:spcPts val="0"/>
              </a:spcAft>
              <a:buSzPts val="1200"/>
              <a:buChar char="●"/>
            </a:pPr>
            <a:r>
              <a:rPr lang="en"/>
              <a:t>Are there any edge cases that your algorithm doesn’t account for?</a:t>
            </a:r>
            <a:endParaRPr/>
          </a:p>
        </p:txBody>
      </p:sp>
      <p:sp>
        <p:nvSpPr>
          <p:cNvPr id="210" name="Google Shape;210;p34"/>
          <p:cNvSpPr txBox="1"/>
          <p:nvPr/>
        </p:nvSpPr>
        <p:spPr>
          <a:xfrm>
            <a:off x="3548800" y="211125"/>
            <a:ext cx="5435400" cy="48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latin typeface="Roboto"/>
                <a:ea typeface="Roboto"/>
                <a:cs typeface="Roboto"/>
                <a:sym typeface="Roboto"/>
              </a:rPr>
              <a:t>THINGS TO REMEMBER: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arrays are always in ascending order!!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don’t need to return the pair, just True/False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Make sure you’re not counting the same number twice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You don’t need to worry about running across the number itself.</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Can we use our last result to inform what we do next?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IF YOU HAVE ANY MORE QUESTIONS, ASK!</a:t>
            </a:r>
            <a:endParaRPr>
              <a:latin typeface="Roboto"/>
              <a:ea typeface="Roboto"/>
              <a:cs typeface="Roboto"/>
              <a:sym typeface="Roboto"/>
            </a:endParaRPr>
          </a:p>
          <a:p>
            <a:pPr indent="0" lvl="0" marL="0" rtl="0" algn="l">
              <a:spcBef>
                <a:spcPts val="0"/>
              </a:spcBef>
              <a:spcAft>
                <a:spcPts val="0"/>
              </a:spcAft>
              <a:buNone/>
            </a:pPr>
            <a:r>
              <a:t/>
            </a:r>
            <a:endParaRPr/>
          </a:p>
        </p:txBody>
      </p:sp>
      <p:pic>
        <p:nvPicPr>
          <p:cNvPr id="211" name="Google Shape;211;p34"/>
          <p:cNvPicPr preferRelativeResize="0"/>
          <p:nvPr/>
        </p:nvPicPr>
        <p:blipFill>
          <a:blip r:embed="rId3">
            <a:alphaModFix/>
          </a:blip>
          <a:stretch>
            <a:fillRect/>
          </a:stretch>
        </p:blipFill>
        <p:spPr>
          <a:xfrm>
            <a:off x="3403900" y="232900"/>
            <a:ext cx="5559601" cy="17678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Now let’s write some real code!</a:t>
            </a:r>
            <a:endParaRPr/>
          </a:p>
        </p:txBody>
      </p:sp>
      <p:sp>
        <p:nvSpPr>
          <p:cNvPr id="217" name="Google Shape;217;p3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Minutes)</a:t>
            </a:r>
            <a:endParaRPr/>
          </a:p>
          <a:p>
            <a:pPr indent="0" lvl="0" marL="0" rtl="0" algn="l">
              <a:spcBef>
                <a:spcPts val="1600"/>
              </a:spcBef>
              <a:spcAft>
                <a:spcPts val="0"/>
              </a:spcAft>
              <a:buNone/>
            </a:pPr>
            <a:r>
              <a:rPr lang="en"/>
              <a:t>If you’re not happy with your pseudocode yet, keep trying! Ask others at your table, too.</a:t>
            </a:r>
            <a:endParaRPr/>
          </a:p>
          <a:p>
            <a:pPr indent="0" lvl="0" marL="0" rtl="0" algn="l">
              <a:spcBef>
                <a:spcPts val="1600"/>
              </a:spcBef>
              <a:spcAft>
                <a:spcPts val="0"/>
              </a:spcAft>
              <a:buNone/>
            </a:pPr>
            <a:r>
              <a:rPr lang="en"/>
              <a:t>Things to think about:</a:t>
            </a:r>
            <a:endParaRPr/>
          </a:p>
          <a:p>
            <a:pPr indent="-304800" lvl="0" marL="457200" rtl="0" algn="l">
              <a:spcBef>
                <a:spcPts val="1600"/>
              </a:spcBef>
              <a:spcAft>
                <a:spcPts val="0"/>
              </a:spcAft>
              <a:buSzPts val="1200"/>
              <a:buChar char="●"/>
            </a:pPr>
            <a:r>
              <a:rPr lang="en"/>
              <a:t>Any verbs in your pseudocode can probably indicate a comparison or function call, nouns could become variables. Full sentences could become functions names.</a:t>
            </a:r>
            <a:endParaRPr/>
          </a:p>
          <a:p>
            <a:pPr indent="-304800" lvl="0" marL="457200" rtl="0" algn="l">
              <a:spcBef>
                <a:spcPts val="0"/>
              </a:spcBef>
              <a:spcAft>
                <a:spcPts val="0"/>
              </a:spcAft>
              <a:buSzPts val="1200"/>
              <a:buChar char="●"/>
            </a:pPr>
            <a:r>
              <a:rPr lang="en"/>
              <a:t>You might have to go back to your pseudocode if things you didn’t think about crop up.</a:t>
            </a:r>
            <a:endParaRPr/>
          </a:p>
          <a:p>
            <a:pPr indent="0" lvl="0" marL="0" rtl="0" algn="l">
              <a:spcBef>
                <a:spcPts val="1600"/>
              </a:spcBef>
              <a:spcAft>
                <a:spcPts val="1600"/>
              </a:spcAft>
              <a:buNone/>
            </a:pPr>
            <a:r>
              <a:t/>
            </a:r>
            <a:endParaRPr/>
          </a:p>
        </p:txBody>
      </p:sp>
      <p:sp>
        <p:nvSpPr>
          <p:cNvPr id="218" name="Google Shape;218;p35"/>
          <p:cNvSpPr txBox="1"/>
          <p:nvPr/>
        </p:nvSpPr>
        <p:spPr>
          <a:xfrm>
            <a:off x="3548800" y="211125"/>
            <a:ext cx="5435400" cy="48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latin typeface="Roboto"/>
                <a:ea typeface="Roboto"/>
                <a:cs typeface="Roboto"/>
                <a:sym typeface="Roboto"/>
              </a:rPr>
              <a:t>THINGS TO REMEMBER: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arrays are always in ascending order!!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don’t need to return the pair, just True/False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Make sure you’re not counting the same number twice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You don’t need to worry about running across the number itself.</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Can we use our last result to inform what we do next?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IF YOU HAVE ANY MORE QUESTIONS, ASK!</a:t>
            </a:r>
            <a:endParaRPr>
              <a:latin typeface="Roboto"/>
              <a:ea typeface="Roboto"/>
              <a:cs typeface="Roboto"/>
              <a:sym typeface="Roboto"/>
            </a:endParaRPr>
          </a:p>
          <a:p>
            <a:pPr indent="0" lvl="0" marL="0" rtl="0" algn="l">
              <a:spcBef>
                <a:spcPts val="0"/>
              </a:spcBef>
              <a:spcAft>
                <a:spcPts val="0"/>
              </a:spcAft>
              <a:buNone/>
            </a:pPr>
            <a:r>
              <a:t/>
            </a:r>
            <a:endParaRPr/>
          </a:p>
        </p:txBody>
      </p:sp>
      <p:pic>
        <p:nvPicPr>
          <p:cNvPr id="219" name="Google Shape;219;p35"/>
          <p:cNvPicPr preferRelativeResize="0"/>
          <p:nvPr/>
        </p:nvPicPr>
        <p:blipFill>
          <a:blip r:embed="rId3">
            <a:alphaModFix/>
          </a:blip>
          <a:stretch>
            <a:fillRect/>
          </a:stretch>
        </p:blipFill>
        <p:spPr>
          <a:xfrm>
            <a:off x="3403900" y="232900"/>
            <a:ext cx="5559601" cy="176780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Anybody figure it out (or close to) in pseudocode?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Anybody get any interesting revelations?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Anybody get it working (or close to) in real code?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Anybody want to show theirs off?</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Finally, one to grow 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 for your feedback!</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Here’s what people told us...</a:t>
            </a:r>
            <a:endParaRPr/>
          </a:p>
        </p:txBody>
      </p:sp>
      <p:pic>
        <p:nvPicPr>
          <p:cNvPr id="81" name="Google Shape;81;p15"/>
          <p:cNvPicPr preferRelativeResize="0"/>
          <p:nvPr/>
        </p:nvPicPr>
        <p:blipFill>
          <a:blip r:embed="rId3">
            <a:alphaModFix/>
          </a:blip>
          <a:stretch>
            <a:fillRect/>
          </a:stretch>
        </p:blipFill>
        <p:spPr>
          <a:xfrm>
            <a:off x="2118163" y="2417525"/>
            <a:ext cx="4907677" cy="2211750"/>
          </a:xfrm>
          <a:prstGeom prst="rect">
            <a:avLst/>
          </a:prstGeom>
          <a:noFill/>
          <a:ln>
            <a:noFill/>
          </a:ln>
        </p:spPr>
      </p:pic>
      <p:pic>
        <p:nvPicPr>
          <p:cNvPr id="82" name="Google Shape;82;p15"/>
          <p:cNvPicPr preferRelativeResize="0"/>
          <p:nvPr/>
        </p:nvPicPr>
        <p:blipFill>
          <a:blip r:embed="rId4">
            <a:alphaModFix/>
          </a:blip>
          <a:stretch>
            <a:fillRect/>
          </a:stretch>
        </p:blipFill>
        <p:spPr>
          <a:xfrm>
            <a:off x="2118163" y="2452328"/>
            <a:ext cx="4907674" cy="214214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229225" y="2065350"/>
            <a:ext cx="88614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 3: I am! The one and only!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question as asked...</a:t>
            </a:r>
            <a:endParaRPr/>
          </a:p>
        </p:txBody>
      </p:sp>
      <p:pic>
        <p:nvPicPr>
          <p:cNvPr id="260" name="Google Shape;260;p43"/>
          <p:cNvPicPr preferRelativeResize="0"/>
          <p:nvPr/>
        </p:nvPicPr>
        <p:blipFill>
          <a:blip r:embed="rId3">
            <a:alphaModFix/>
          </a:blip>
          <a:stretch>
            <a:fillRect/>
          </a:stretch>
        </p:blipFill>
        <p:spPr>
          <a:xfrm>
            <a:off x="477675" y="2342500"/>
            <a:ext cx="8210550" cy="2152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Questions Would you Ask?</a:t>
            </a:r>
            <a:endParaRPr/>
          </a:p>
        </p:txBody>
      </p:sp>
      <p:sp>
        <p:nvSpPr>
          <p:cNvPr id="266" name="Google Shape;266;p44"/>
          <p:cNvSpPr txBox="1"/>
          <p:nvPr>
            <p:ph idx="1" type="body"/>
          </p:nvPr>
        </p:nvSpPr>
        <p:spPr>
          <a:xfrm>
            <a:off x="226075" y="1465800"/>
            <a:ext cx="2808000" cy="35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minutes)</a:t>
            </a:r>
            <a:endParaRPr/>
          </a:p>
          <a:p>
            <a:pPr indent="0" lvl="0" marL="0" rtl="0" algn="l">
              <a:spcBef>
                <a:spcPts val="1600"/>
              </a:spcBef>
              <a:spcAft>
                <a:spcPts val="0"/>
              </a:spcAft>
              <a:buNone/>
            </a:pPr>
            <a:r>
              <a:rPr lang="en"/>
              <a:t>Things to think about:</a:t>
            </a:r>
            <a:endParaRPr/>
          </a:p>
          <a:p>
            <a:pPr indent="-304800" lvl="0" marL="457200" rtl="0" algn="l">
              <a:spcBef>
                <a:spcPts val="1600"/>
              </a:spcBef>
              <a:spcAft>
                <a:spcPts val="0"/>
              </a:spcAft>
              <a:buSzPts val="1200"/>
              <a:buChar char="●"/>
            </a:pPr>
            <a:r>
              <a:rPr lang="en"/>
              <a:t>Is anything unclear?</a:t>
            </a:r>
            <a:endParaRPr/>
          </a:p>
          <a:p>
            <a:pPr indent="-304800" lvl="0" marL="457200" rtl="0" algn="l">
              <a:spcBef>
                <a:spcPts val="0"/>
              </a:spcBef>
              <a:spcAft>
                <a:spcPts val="0"/>
              </a:spcAft>
              <a:buSzPts val="1200"/>
              <a:buChar char="●"/>
            </a:pPr>
            <a:r>
              <a:rPr lang="en"/>
              <a:t>Are there any edge cases that aren’t fully addressed?</a:t>
            </a:r>
            <a:endParaRPr/>
          </a:p>
          <a:p>
            <a:pPr indent="-304800" lvl="0" marL="457200" rtl="0" algn="l">
              <a:spcBef>
                <a:spcPts val="0"/>
              </a:spcBef>
              <a:spcAft>
                <a:spcPts val="0"/>
              </a:spcAft>
              <a:buSzPts val="1200"/>
              <a:buChar char="●"/>
            </a:pPr>
            <a:r>
              <a:rPr lang="en"/>
              <a:t>What data do you need?</a:t>
            </a:r>
            <a:endParaRPr/>
          </a:p>
          <a:p>
            <a:pPr indent="-304800" lvl="0" marL="457200" rtl="0" algn="l">
              <a:spcBef>
                <a:spcPts val="0"/>
              </a:spcBef>
              <a:spcAft>
                <a:spcPts val="0"/>
              </a:spcAft>
              <a:buSzPts val="1200"/>
              <a:buChar char="●"/>
            </a:pPr>
            <a:r>
              <a:rPr lang="en"/>
              <a:t>What qualifies a correct answer?</a:t>
            </a:r>
            <a:endParaRPr/>
          </a:p>
          <a:p>
            <a:pPr indent="-304800" lvl="0" marL="457200" rtl="0" algn="l">
              <a:spcBef>
                <a:spcPts val="0"/>
              </a:spcBef>
              <a:spcAft>
                <a:spcPts val="0"/>
              </a:spcAft>
              <a:buSzPts val="1200"/>
              <a:buChar char="●"/>
            </a:pPr>
            <a:r>
              <a:rPr lang="en"/>
              <a:t>Do you need to think about extensibility?</a:t>
            </a:r>
            <a:endParaRPr/>
          </a:p>
          <a:p>
            <a:pPr indent="-304800" lvl="0" marL="457200" rtl="0" algn="l">
              <a:spcBef>
                <a:spcPts val="0"/>
              </a:spcBef>
              <a:spcAft>
                <a:spcPts val="0"/>
              </a:spcAft>
              <a:buSzPts val="1200"/>
              <a:buChar char="●"/>
            </a:pPr>
            <a:r>
              <a:rPr lang="en"/>
              <a:t>What format should the returned data be in?</a:t>
            </a:r>
            <a:endParaRPr/>
          </a:p>
          <a:p>
            <a:pPr indent="-304800" lvl="0" marL="457200" rtl="0" algn="l">
              <a:spcBef>
                <a:spcPts val="0"/>
              </a:spcBef>
              <a:spcAft>
                <a:spcPts val="0"/>
              </a:spcAft>
              <a:buSzPts val="1200"/>
              <a:buChar char="●"/>
            </a:pPr>
            <a:r>
              <a:rPr lang="en"/>
              <a:t>Does your answer need to work for big inputs?</a:t>
            </a:r>
            <a:endParaRPr/>
          </a:p>
        </p:txBody>
      </p:sp>
      <p:sp>
        <p:nvSpPr>
          <p:cNvPr id="267" name="Google Shape;267;p44"/>
          <p:cNvSpPr txBox="1"/>
          <p:nvPr/>
        </p:nvSpPr>
        <p:spPr>
          <a:xfrm>
            <a:off x="3479725" y="2571750"/>
            <a:ext cx="5559600" cy="25188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Do you need to think about capital letters? [NO]</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Do you need to account for punctuation? [NO]</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Does it matter if they’re adjacent? [NO]</a:t>
            </a:r>
            <a:endParaRPr sz="1800">
              <a:latin typeface="Roboto"/>
              <a:ea typeface="Roboto"/>
              <a:cs typeface="Roboto"/>
              <a:sym typeface="Roboto"/>
            </a:endParaRPr>
          </a:p>
        </p:txBody>
      </p:sp>
      <p:pic>
        <p:nvPicPr>
          <p:cNvPr id="268" name="Google Shape;268;p44"/>
          <p:cNvPicPr preferRelativeResize="0"/>
          <p:nvPr/>
        </p:nvPicPr>
        <p:blipFill>
          <a:blip r:embed="rId3">
            <a:alphaModFix/>
          </a:blip>
          <a:stretch>
            <a:fillRect/>
          </a:stretch>
        </p:blipFill>
        <p:spPr>
          <a:xfrm>
            <a:off x="3445675" y="250725"/>
            <a:ext cx="5465901" cy="1433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1000"/>
                                        <p:tgtEl>
                                          <p:spTgt spid="2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1000"/>
                                        <p:tgtEl>
                                          <p:spTgt spid="2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1000"/>
                                        <p:tgtEl>
                                          <p:spTgt spid="26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 for coming!</a:t>
            </a:r>
            <a:endParaRPr/>
          </a:p>
        </p:txBody>
      </p:sp>
      <p:sp>
        <p:nvSpPr>
          <p:cNvPr id="274" name="Google Shape;274;p45"/>
          <p:cNvSpPr txBox="1"/>
          <p:nvPr>
            <p:ph idx="1" type="body"/>
          </p:nvPr>
        </p:nvSpPr>
        <p:spPr>
          <a:xfrm>
            <a:off x="226075" y="1465800"/>
            <a:ext cx="2808000" cy="357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Our next session will be </a:t>
            </a:r>
            <a:r>
              <a:rPr b="1" lang="en" sz="1400"/>
              <a:t>30th of October</a:t>
            </a:r>
            <a:endParaRPr b="1" sz="1400"/>
          </a:p>
          <a:p>
            <a:pPr indent="-317500" lvl="0" marL="457200" rtl="0" algn="l">
              <a:spcBef>
                <a:spcPts val="0"/>
              </a:spcBef>
              <a:spcAft>
                <a:spcPts val="0"/>
              </a:spcAft>
              <a:buSzPts val="1400"/>
              <a:buChar char="●"/>
            </a:pPr>
            <a:r>
              <a:rPr lang="en" sz="1400"/>
              <a:t>You can access this and all previous sessions’ files at </a:t>
            </a:r>
            <a:r>
              <a:rPr lang="en" u="sng">
                <a:solidFill>
                  <a:srgbClr val="FFFFFF"/>
                </a:solidFill>
                <a:hlinkClick r:id="rId3"/>
              </a:rPr>
              <a:t>https://github.com/QCSQUB</a:t>
            </a:r>
            <a:endParaRPr>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Like our facebook page: </a:t>
            </a:r>
            <a:r>
              <a:rPr lang="en" sz="1400" u="sng">
                <a:solidFill>
                  <a:srgbClr val="FFFFFF"/>
                </a:solidFill>
                <a:hlinkClick r:id="rId4"/>
              </a:rPr>
              <a:t>facebook.com/QCSQUB</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And like this event for updates.</a:t>
            </a:r>
            <a:endParaRPr sz="1400">
              <a:solidFill>
                <a:srgbClr val="FFFFFF"/>
              </a:solidFill>
            </a:endParaRPr>
          </a:p>
        </p:txBody>
      </p:sp>
      <p:sp>
        <p:nvSpPr>
          <p:cNvPr id="275" name="Google Shape;275;p45"/>
          <p:cNvSpPr txBox="1"/>
          <p:nvPr/>
        </p:nvSpPr>
        <p:spPr>
          <a:xfrm>
            <a:off x="3398825" y="1683800"/>
            <a:ext cx="5559600" cy="17607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Do you need to think about capital letters? [NO]</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Do you need to account for punctuation? [NO]</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Does it matter if they’re adjacent? [NO]</a:t>
            </a:r>
            <a:endParaRPr sz="1800">
              <a:latin typeface="Roboto"/>
              <a:ea typeface="Roboto"/>
              <a:cs typeface="Roboto"/>
              <a:sym typeface="Roboto"/>
            </a:endParaRPr>
          </a:p>
        </p:txBody>
      </p:sp>
      <p:pic>
        <p:nvPicPr>
          <p:cNvPr id="276" name="Google Shape;276;p45"/>
          <p:cNvPicPr preferRelativeResize="0"/>
          <p:nvPr/>
        </p:nvPicPr>
        <p:blipFill>
          <a:blip r:embed="rId5">
            <a:alphaModFix/>
          </a:blip>
          <a:stretch>
            <a:fillRect/>
          </a:stretch>
        </p:blipFill>
        <p:spPr>
          <a:xfrm>
            <a:off x="579547" y="3355625"/>
            <a:ext cx="2101050" cy="2101075"/>
          </a:xfrm>
          <a:prstGeom prst="rect">
            <a:avLst/>
          </a:prstGeom>
          <a:noFill/>
          <a:ln>
            <a:noFill/>
          </a:ln>
        </p:spPr>
      </p:pic>
      <p:pic>
        <p:nvPicPr>
          <p:cNvPr id="277" name="Google Shape;277;p45"/>
          <p:cNvPicPr preferRelativeResize="0"/>
          <p:nvPr/>
        </p:nvPicPr>
        <p:blipFill>
          <a:blip r:embed="rId6">
            <a:alphaModFix/>
          </a:blip>
          <a:stretch>
            <a:fillRect/>
          </a:stretch>
        </p:blipFill>
        <p:spPr>
          <a:xfrm>
            <a:off x="3445675" y="250725"/>
            <a:ext cx="5465901" cy="1433075"/>
          </a:xfrm>
          <a:prstGeom prst="rect">
            <a:avLst/>
          </a:prstGeom>
          <a:noFill/>
          <a:ln>
            <a:noFill/>
          </a:ln>
        </p:spPr>
      </p:pic>
      <p:sp>
        <p:nvSpPr>
          <p:cNvPr id="278" name="Google Shape;278;p45"/>
          <p:cNvSpPr txBox="1"/>
          <p:nvPr/>
        </p:nvSpPr>
        <p:spPr>
          <a:xfrm>
            <a:off x="3659650" y="3452075"/>
            <a:ext cx="5005200" cy="15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 for the ICPC before tomorrow and flex your skills this saturday!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https://icpc.baylor.edu/regionals/finder/ukiepc-2018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1000"/>
                                        <p:tgtEl>
                                          <p:spTgt spid="2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 for your feedback!</a:t>
            </a:r>
            <a:endParaRPr/>
          </a:p>
        </p:txBody>
      </p:sp>
      <p:sp>
        <p:nvSpPr>
          <p:cNvPr id="88" name="Google Shape;88;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Here’s what people told us...</a:t>
            </a:r>
            <a:endParaRPr/>
          </a:p>
        </p:txBody>
      </p:sp>
      <p:pic>
        <p:nvPicPr>
          <p:cNvPr id="89" name="Google Shape;89;p16"/>
          <p:cNvPicPr preferRelativeResize="0"/>
          <p:nvPr/>
        </p:nvPicPr>
        <p:blipFill>
          <a:blip r:embed="rId3">
            <a:alphaModFix/>
          </a:blip>
          <a:stretch>
            <a:fillRect/>
          </a:stretch>
        </p:blipFill>
        <p:spPr>
          <a:xfrm>
            <a:off x="2118163" y="2417525"/>
            <a:ext cx="4907677" cy="2211750"/>
          </a:xfrm>
          <a:prstGeom prst="rect">
            <a:avLst/>
          </a:prstGeom>
          <a:noFill/>
          <a:ln>
            <a:noFill/>
          </a:ln>
        </p:spPr>
      </p:pic>
      <p:pic>
        <p:nvPicPr>
          <p:cNvPr id="90" name="Google Shape;90;p16"/>
          <p:cNvPicPr preferRelativeResize="0"/>
          <p:nvPr/>
        </p:nvPicPr>
        <p:blipFill>
          <a:blip r:embed="rId4">
            <a:alphaModFix/>
          </a:blip>
          <a:stretch>
            <a:fillRect/>
          </a:stretch>
        </p:blipFill>
        <p:spPr>
          <a:xfrm>
            <a:off x="2118163" y="2452328"/>
            <a:ext cx="4907674" cy="2142145"/>
          </a:xfrm>
          <a:prstGeom prst="rect">
            <a:avLst/>
          </a:prstGeom>
          <a:noFill/>
          <a:ln>
            <a:noFill/>
          </a:ln>
        </p:spPr>
      </p:pic>
      <p:pic>
        <p:nvPicPr>
          <p:cNvPr id="91" name="Google Shape;91;p16"/>
          <p:cNvPicPr preferRelativeResize="0"/>
          <p:nvPr/>
        </p:nvPicPr>
        <p:blipFill>
          <a:blip r:embed="rId5">
            <a:alphaModFix/>
          </a:blip>
          <a:stretch>
            <a:fillRect/>
          </a:stretch>
        </p:blipFill>
        <p:spPr>
          <a:xfrm>
            <a:off x="1848985" y="2417527"/>
            <a:ext cx="5467924" cy="246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 for your feedback!</a:t>
            </a:r>
            <a:endParaRPr/>
          </a:p>
        </p:txBody>
      </p:sp>
      <p:sp>
        <p:nvSpPr>
          <p:cNvPr id="97" name="Google Shape;97;p17"/>
          <p:cNvSpPr txBox="1"/>
          <p:nvPr/>
        </p:nvSpPr>
        <p:spPr>
          <a:xfrm>
            <a:off x="348150" y="1940600"/>
            <a:ext cx="8546400" cy="30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went well…</a:t>
            </a:r>
            <a:endParaRPr/>
          </a:p>
          <a:p>
            <a:pPr indent="-317500" lvl="0" marL="457200" rtl="0" algn="l">
              <a:spcBef>
                <a:spcPts val="0"/>
              </a:spcBef>
              <a:spcAft>
                <a:spcPts val="0"/>
              </a:spcAft>
              <a:buSzPts val="1400"/>
              <a:buChar char="●"/>
            </a:pPr>
            <a:r>
              <a:rPr lang="en"/>
              <a:t>The friendly, non-judgmental atmosphere</a:t>
            </a:r>
            <a:endParaRPr/>
          </a:p>
          <a:p>
            <a:pPr indent="-317500" lvl="0" marL="457200" rtl="0" algn="l">
              <a:spcBef>
                <a:spcPts val="0"/>
              </a:spcBef>
              <a:spcAft>
                <a:spcPts val="0"/>
              </a:spcAft>
              <a:buSzPts val="1400"/>
              <a:buChar char="●"/>
            </a:pPr>
            <a:r>
              <a:rPr lang="en"/>
              <a:t>Working on stuff together</a:t>
            </a:r>
            <a:endParaRPr/>
          </a:p>
          <a:p>
            <a:pPr indent="-317500" lvl="0" marL="457200" rtl="0" algn="l">
              <a:spcBef>
                <a:spcPts val="0"/>
              </a:spcBef>
              <a:spcAft>
                <a:spcPts val="0"/>
              </a:spcAft>
              <a:buSzPts val="1400"/>
              <a:buChar char="●"/>
            </a:pPr>
            <a:r>
              <a:rPr lang="en"/>
              <a:t>Granular, easy to understand explanation of concepts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we could improve on…</a:t>
            </a:r>
            <a:endParaRPr/>
          </a:p>
          <a:p>
            <a:pPr indent="-317500" lvl="0" marL="457200" rtl="0" algn="l">
              <a:spcBef>
                <a:spcPts val="0"/>
              </a:spcBef>
              <a:spcAft>
                <a:spcPts val="0"/>
              </a:spcAft>
              <a:buSzPts val="1400"/>
              <a:buChar char="●"/>
            </a:pPr>
            <a:r>
              <a:rPr lang="en"/>
              <a:t>Having harder questions as well for people with a bit more experience</a:t>
            </a:r>
            <a:endParaRPr/>
          </a:p>
          <a:p>
            <a:pPr indent="-317500" lvl="0" marL="457200" rtl="0" algn="l">
              <a:spcBef>
                <a:spcPts val="0"/>
              </a:spcBef>
              <a:spcAft>
                <a:spcPts val="0"/>
              </a:spcAft>
              <a:buSzPts val="1400"/>
              <a:buChar char="●"/>
            </a:pPr>
            <a:r>
              <a:rPr lang="en"/>
              <a:t>Being a bit better prepared!</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And people wanted to see us cover technical skills outside of algorithm stuff.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 what are we doing in response?</a:t>
            </a:r>
            <a:endParaRPr/>
          </a:p>
        </p:txBody>
      </p:sp>
      <p:sp>
        <p:nvSpPr>
          <p:cNvPr id="103" name="Google Shape;103;p18"/>
          <p:cNvSpPr txBox="1"/>
          <p:nvPr/>
        </p:nvSpPr>
        <p:spPr>
          <a:xfrm>
            <a:off x="214650" y="705275"/>
            <a:ext cx="8714700" cy="415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We’re going to do this bi-weekly instead of weekly</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(Next session will be the 30th of October, the night before Halloween. Spooky 👻).</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That’ll give us more time to prepare this well around our jobs and courses.</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We’re trying out a new format that should make it easier to prepare without compromising on the usefulness, and have made some internal efficiency changes. We’ll be able to include new Committee Members in the process.</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There is a take home question which is a </a:t>
            </a:r>
            <a:r>
              <a:rPr i="1" lang="en" sz="1800">
                <a:latin typeface="Roboto"/>
                <a:ea typeface="Roboto"/>
                <a:cs typeface="Roboto"/>
                <a:sym typeface="Roboto"/>
              </a:rPr>
              <a:t>little</a:t>
            </a:r>
            <a:r>
              <a:rPr lang="en" sz="1800">
                <a:latin typeface="Roboto"/>
                <a:ea typeface="Roboto"/>
                <a:cs typeface="Roboto"/>
                <a:sym typeface="Roboto"/>
              </a:rPr>
              <a:t> more challenging, and an example of a google interview question in the github repo for a real challenge.</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If we are finding we’re able to reasonably prepare this bi-weekly, we’re going to look into running wider ranging technical/</a:t>
            </a:r>
            <a:r>
              <a:rPr lang="en" sz="1800">
                <a:latin typeface="Roboto"/>
                <a:ea typeface="Roboto"/>
                <a:cs typeface="Roboto"/>
                <a:sym typeface="Roboto"/>
              </a:rPr>
              <a:t>employability</a:t>
            </a:r>
            <a:r>
              <a:rPr lang="en" sz="1800">
                <a:latin typeface="Roboto"/>
                <a:ea typeface="Roboto"/>
                <a:cs typeface="Roboto"/>
                <a:sym typeface="Roboto"/>
              </a:rPr>
              <a:t> workshops on the unfilled Tuesdays (how to use git, basic tools, clean code principles, having a good LinkedIn profile, etc.).</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93700" y="2065350"/>
            <a:ext cx="84537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 1: A Step Above the Rest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question as asked...</a:t>
            </a:r>
            <a:endParaRPr/>
          </a:p>
        </p:txBody>
      </p:sp>
      <p:pic>
        <p:nvPicPr>
          <p:cNvPr id="114" name="Google Shape;114;p20"/>
          <p:cNvPicPr preferRelativeResize="0"/>
          <p:nvPr/>
        </p:nvPicPr>
        <p:blipFill>
          <a:blip r:embed="rId3">
            <a:alphaModFix/>
          </a:blip>
          <a:stretch>
            <a:fillRect/>
          </a:stretch>
        </p:blipFill>
        <p:spPr>
          <a:xfrm>
            <a:off x="219303" y="2006925"/>
            <a:ext cx="10744324" cy="291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Questions Would you Ask?</a:t>
            </a:r>
            <a:endParaRPr/>
          </a:p>
        </p:txBody>
      </p:sp>
      <p:sp>
        <p:nvSpPr>
          <p:cNvPr id="120" name="Google Shape;120;p21"/>
          <p:cNvSpPr txBox="1"/>
          <p:nvPr>
            <p:ph idx="1" type="body"/>
          </p:nvPr>
        </p:nvSpPr>
        <p:spPr>
          <a:xfrm>
            <a:off x="226075" y="1465800"/>
            <a:ext cx="2808000" cy="35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minutes)</a:t>
            </a:r>
            <a:endParaRPr/>
          </a:p>
          <a:p>
            <a:pPr indent="0" lvl="0" marL="0" rtl="0" algn="l">
              <a:spcBef>
                <a:spcPts val="1600"/>
              </a:spcBef>
              <a:spcAft>
                <a:spcPts val="0"/>
              </a:spcAft>
              <a:buNone/>
            </a:pPr>
            <a:r>
              <a:rPr lang="en"/>
              <a:t>Things to think about:</a:t>
            </a:r>
            <a:endParaRPr/>
          </a:p>
          <a:p>
            <a:pPr indent="-304800" lvl="0" marL="457200" rtl="0" algn="l">
              <a:spcBef>
                <a:spcPts val="1600"/>
              </a:spcBef>
              <a:spcAft>
                <a:spcPts val="0"/>
              </a:spcAft>
              <a:buSzPts val="1200"/>
              <a:buChar char="●"/>
            </a:pPr>
            <a:r>
              <a:rPr lang="en"/>
              <a:t>Is anything unclear?</a:t>
            </a:r>
            <a:endParaRPr/>
          </a:p>
          <a:p>
            <a:pPr indent="-304800" lvl="0" marL="457200" rtl="0" algn="l">
              <a:spcBef>
                <a:spcPts val="0"/>
              </a:spcBef>
              <a:spcAft>
                <a:spcPts val="0"/>
              </a:spcAft>
              <a:buSzPts val="1200"/>
              <a:buChar char="●"/>
            </a:pPr>
            <a:r>
              <a:rPr lang="en"/>
              <a:t>Are there any edge cases that aren’t fully addressed?</a:t>
            </a:r>
            <a:endParaRPr/>
          </a:p>
          <a:p>
            <a:pPr indent="-304800" lvl="0" marL="457200" rtl="0" algn="l">
              <a:spcBef>
                <a:spcPts val="0"/>
              </a:spcBef>
              <a:spcAft>
                <a:spcPts val="0"/>
              </a:spcAft>
              <a:buSzPts val="1200"/>
              <a:buChar char="●"/>
            </a:pPr>
            <a:r>
              <a:rPr lang="en"/>
              <a:t>What data do you need?</a:t>
            </a:r>
            <a:endParaRPr/>
          </a:p>
          <a:p>
            <a:pPr indent="-304800" lvl="0" marL="457200" rtl="0" algn="l">
              <a:spcBef>
                <a:spcPts val="0"/>
              </a:spcBef>
              <a:spcAft>
                <a:spcPts val="0"/>
              </a:spcAft>
              <a:buSzPts val="1200"/>
              <a:buChar char="●"/>
            </a:pPr>
            <a:r>
              <a:rPr lang="en"/>
              <a:t>What qualifies a correct answer?</a:t>
            </a:r>
            <a:endParaRPr/>
          </a:p>
          <a:p>
            <a:pPr indent="-304800" lvl="0" marL="457200" rtl="0" algn="l">
              <a:spcBef>
                <a:spcPts val="0"/>
              </a:spcBef>
              <a:spcAft>
                <a:spcPts val="0"/>
              </a:spcAft>
              <a:buSzPts val="1200"/>
              <a:buChar char="●"/>
            </a:pPr>
            <a:r>
              <a:rPr lang="en"/>
              <a:t>Do you need to think about </a:t>
            </a:r>
            <a:r>
              <a:rPr lang="en"/>
              <a:t>extensibility</a:t>
            </a:r>
            <a:r>
              <a:rPr lang="en"/>
              <a:t>?</a:t>
            </a:r>
            <a:endParaRPr/>
          </a:p>
          <a:p>
            <a:pPr indent="-304800" lvl="0" marL="457200" rtl="0" algn="l">
              <a:spcBef>
                <a:spcPts val="0"/>
              </a:spcBef>
              <a:spcAft>
                <a:spcPts val="0"/>
              </a:spcAft>
              <a:buSzPts val="1200"/>
              <a:buChar char="●"/>
            </a:pPr>
            <a:r>
              <a:rPr lang="en"/>
              <a:t>What format should the returned data be in?</a:t>
            </a:r>
            <a:endParaRPr/>
          </a:p>
          <a:p>
            <a:pPr indent="-304800" lvl="0" marL="457200" rtl="0" algn="l">
              <a:spcBef>
                <a:spcPts val="0"/>
              </a:spcBef>
              <a:spcAft>
                <a:spcPts val="0"/>
              </a:spcAft>
              <a:buSzPts val="1200"/>
              <a:buChar char="●"/>
            </a:pPr>
            <a:r>
              <a:rPr lang="en"/>
              <a:t>Does your answer need to work for big inputs?</a:t>
            </a:r>
            <a:endParaRPr/>
          </a:p>
        </p:txBody>
      </p:sp>
      <p:sp>
        <p:nvSpPr>
          <p:cNvPr id="121" name="Google Shape;121;p21"/>
          <p:cNvSpPr txBox="1"/>
          <p:nvPr/>
        </p:nvSpPr>
        <p:spPr>
          <a:xfrm>
            <a:off x="3494050" y="2149100"/>
            <a:ext cx="5559600" cy="25188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What DO you expect as output? [ABOVE]</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Does the staircase have to face left? [YES]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Is my font going to be uniform width? [YES]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Does it have to be lined up like that? [YES]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Does it have to have the largest at the bottom? [YES]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Will it always step in by 1 hash? [YES]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Does this string need to be stored or can it be printed? [PRINTED IS FINE]</a:t>
            </a:r>
            <a:endParaRPr sz="1800">
              <a:latin typeface="Roboto"/>
              <a:ea typeface="Roboto"/>
              <a:cs typeface="Roboto"/>
              <a:sym typeface="Roboto"/>
            </a:endParaRPr>
          </a:p>
        </p:txBody>
      </p:sp>
      <p:pic>
        <p:nvPicPr>
          <p:cNvPr id="122" name="Google Shape;122;p21"/>
          <p:cNvPicPr preferRelativeResize="0"/>
          <p:nvPr/>
        </p:nvPicPr>
        <p:blipFill rotWithShape="1">
          <a:blip r:embed="rId3">
            <a:alphaModFix/>
          </a:blip>
          <a:srcRect b="10968" l="3177" r="61472" t="41774"/>
          <a:stretch/>
        </p:blipFill>
        <p:spPr>
          <a:xfrm>
            <a:off x="6332650" y="512400"/>
            <a:ext cx="2629049" cy="953400"/>
          </a:xfrm>
          <a:prstGeom prst="rect">
            <a:avLst/>
          </a:prstGeom>
          <a:noFill/>
          <a:ln>
            <a:noFill/>
          </a:ln>
        </p:spPr>
      </p:pic>
      <p:sp>
        <p:nvSpPr>
          <p:cNvPr id="123" name="Google Shape;123;p21"/>
          <p:cNvSpPr txBox="1"/>
          <p:nvPr/>
        </p:nvSpPr>
        <p:spPr>
          <a:xfrm>
            <a:off x="3494050" y="69625"/>
            <a:ext cx="5079000" cy="16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Print a staircase of base N and height N</a:t>
            </a:r>
            <a:endParaRPr/>
          </a:p>
          <a:p>
            <a:pPr indent="0" lvl="0" marL="0" rtl="0" algn="l">
              <a:spcBef>
                <a:spcPts val="0"/>
              </a:spcBef>
              <a:spcAft>
                <a:spcPts val="0"/>
              </a:spcAft>
              <a:buNone/>
            </a:pPr>
            <a:r>
              <a:rPr lang="en"/>
              <a:t>E.g.</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000"/>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1000"/>
                                        <p:tgtEl>
                                          <p:spTgt spid="1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Effect filter="fade" transition="in">
                                      <p:cBhvr>
                                        <p:cTn dur="1000"/>
                                        <p:tgtEl>
                                          <p:spTgt spid="1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animEffect filter="fade" transition="in">
                                      <p:cBhvr>
                                        <p:cTn dur="1000"/>
                                        <p:tgtEl>
                                          <p:spTgt spid="12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