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69" r:id="rId3"/>
    <p:sldId id="343" r:id="rId4"/>
    <p:sldId id="346" r:id="rId5"/>
    <p:sldId id="347" r:id="rId6"/>
    <p:sldId id="349" r:id="rId7"/>
    <p:sldId id="350" r:id="rId8"/>
    <p:sldId id="372" r:id="rId9"/>
    <p:sldId id="373" r:id="rId10"/>
    <p:sldId id="374" r:id="rId11"/>
    <p:sldId id="377" r:id="rId12"/>
    <p:sldId id="379" r:id="rId13"/>
    <p:sldId id="380" r:id="rId14"/>
    <p:sldId id="383" r:id="rId15"/>
    <p:sldId id="382" r:id="rId16"/>
    <p:sldId id="384" r:id="rId17"/>
    <p:sldId id="385" r:id="rId18"/>
    <p:sldId id="390" r:id="rId19"/>
    <p:sldId id="362" r:id="rId20"/>
    <p:sldId id="394" r:id="rId21"/>
    <p:sldId id="39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0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CACD-4110-4683-B6C0-27476C000FE5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273CC-26B3-427D-92C6-FF5819172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5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B85E70-FBBC-43AA-82BA-DFF9FF21953B}" type="slidenum">
              <a:rPr lang="en-GB"/>
              <a:pPr/>
              <a:t>1</a:t>
            </a:fld>
            <a:endParaRPr lang="en-GB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273CC-26B3-427D-92C6-FF5819172C0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38-D360-4418-AA73-00E3B53F106D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9D3-3ED3-4CF5-AD31-E4134EE5F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38-D360-4418-AA73-00E3B53F106D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9D3-3ED3-4CF5-AD31-E4134EE5F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38-D360-4418-AA73-00E3B53F106D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9D3-3ED3-4CF5-AD31-E4134EE5F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38-D360-4418-AA73-00E3B53F106D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9D3-3ED3-4CF5-AD31-E4134EE5F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38-D360-4418-AA73-00E3B53F106D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9D3-3ED3-4CF5-AD31-E4134EE5F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38-D360-4418-AA73-00E3B53F106D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9D3-3ED3-4CF5-AD31-E4134EE5F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38-D360-4418-AA73-00E3B53F106D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9D3-3ED3-4CF5-AD31-E4134EE5F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38-D360-4418-AA73-00E3B53F106D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9D3-3ED3-4CF5-AD31-E4134EE5F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38-D360-4418-AA73-00E3B53F106D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9D3-3ED3-4CF5-AD31-E4134EE5F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38-D360-4418-AA73-00E3B53F106D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9D3-3ED3-4CF5-AD31-E4134EE5F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38-D360-4418-AA73-00E3B53F106D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9D3-3ED3-4CF5-AD31-E4134EE5F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5F338-D360-4418-AA73-00E3B53F106D}" type="datetimeFigureOut">
              <a:rPr lang="en-US" smtClean="0"/>
              <a:pPr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59D3-3ED3-4CF5-AD31-E4134EE5F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oleObject" Target="../embeddings/oleObject26.bin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3.jpeg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7.png"/><Relationship Id="rId4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estpostdocs.icfo.es/" TargetMode="External"/><Relationship Id="rId2" Type="http://schemas.openxmlformats.org/officeDocument/2006/relationships/hyperlink" Target="http://www.icfo.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3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2.wmf"/><Relationship Id="rId4" Type="http://schemas.openxmlformats.org/officeDocument/2006/relationships/image" Target="../media/image14.jpe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7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 descr="mag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70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09600" y="3657600"/>
            <a:ext cx="784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b="0" dirty="0" smtClean="0"/>
              <a:t>QCRYPT 2011, Zurich, September 2011</a:t>
            </a:r>
            <a:endParaRPr lang="en-GB" b="0" dirty="0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611188" y="2304871"/>
            <a:ext cx="76327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s-ES" dirty="0" smtClean="0"/>
              <a:t>Lluis Masanes</a:t>
            </a:r>
            <a:r>
              <a:rPr lang="es-ES" baseline="30000" dirty="0" smtClean="0"/>
              <a:t>1</a:t>
            </a:r>
            <a:r>
              <a:rPr lang="es-ES" dirty="0" smtClean="0"/>
              <a:t>, Stefano Pironio</a:t>
            </a:r>
            <a:r>
              <a:rPr lang="es-ES" baseline="30000" dirty="0" smtClean="0"/>
              <a:t>2</a:t>
            </a:r>
            <a:r>
              <a:rPr lang="es-ES" dirty="0" smtClean="0"/>
              <a:t> and Antonio </a:t>
            </a:r>
            <a:r>
              <a:rPr lang="es-ES" dirty="0" err="1" smtClean="0"/>
              <a:t>Acín</a:t>
            </a:r>
            <a:r>
              <a:rPr lang="es-ES" dirty="0" smtClean="0"/>
              <a:t> </a:t>
            </a:r>
            <a:r>
              <a:rPr lang="es-ES" baseline="30000" dirty="0" smtClean="0"/>
              <a:t>1,3</a:t>
            </a:r>
            <a:endParaRPr lang="es-ES" dirty="0"/>
          </a:p>
          <a:p>
            <a:pPr marL="457200" indent="-457200"/>
            <a:r>
              <a:rPr lang="es-ES" sz="1600" baseline="30000" dirty="0" smtClean="0"/>
              <a:t>1 </a:t>
            </a:r>
            <a:r>
              <a:rPr lang="es-ES" sz="1600" dirty="0" smtClean="0"/>
              <a:t>ICFO-</a:t>
            </a:r>
            <a:r>
              <a:rPr lang="es-ES" sz="1600" dirty="0" err="1" smtClean="0"/>
              <a:t>Institut</a:t>
            </a:r>
            <a:r>
              <a:rPr lang="es-ES" sz="1600" dirty="0" smtClean="0"/>
              <a:t> </a:t>
            </a:r>
            <a:r>
              <a:rPr lang="es-ES" sz="1600" dirty="0"/>
              <a:t>de </a:t>
            </a:r>
            <a:r>
              <a:rPr lang="es-ES" sz="1600" dirty="0" err="1"/>
              <a:t>Ciencies</a:t>
            </a:r>
            <a:r>
              <a:rPr lang="es-ES" sz="1600" dirty="0"/>
              <a:t> </a:t>
            </a:r>
            <a:r>
              <a:rPr lang="es-ES" sz="1600" dirty="0" err="1"/>
              <a:t>Fotoniques</a:t>
            </a:r>
            <a:r>
              <a:rPr lang="es-ES" sz="1600" dirty="0"/>
              <a:t>, </a:t>
            </a:r>
            <a:r>
              <a:rPr lang="es-ES" sz="1600" dirty="0" smtClean="0"/>
              <a:t>Barcelona</a:t>
            </a:r>
          </a:p>
          <a:p>
            <a:pPr marL="457200" indent="-457200"/>
            <a:r>
              <a:rPr lang="es-ES" sz="1600" baseline="30000" dirty="0" smtClean="0"/>
              <a:t>2 </a:t>
            </a:r>
            <a:r>
              <a:rPr lang="es-ES" sz="1600" dirty="0" err="1" smtClean="0"/>
              <a:t>Université</a:t>
            </a:r>
            <a:r>
              <a:rPr lang="es-ES" sz="1600" dirty="0" smtClean="0"/>
              <a:t> Libre de </a:t>
            </a:r>
            <a:r>
              <a:rPr lang="es-ES" sz="1600" dirty="0" err="1" smtClean="0"/>
              <a:t>Bruxelles</a:t>
            </a:r>
            <a:r>
              <a:rPr lang="es-ES" sz="1600" dirty="0" smtClean="0"/>
              <a:t>, </a:t>
            </a:r>
            <a:r>
              <a:rPr lang="es-ES" sz="1600" dirty="0" err="1" smtClean="0"/>
              <a:t>Brussels</a:t>
            </a:r>
            <a:endParaRPr lang="es-ES" sz="1600" dirty="0" smtClean="0"/>
          </a:p>
          <a:p>
            <a:pPr marL="457200" indent="-457200"/>
            <a:r>
              <a:rPr lang="es-ES" sz="1600" baseline="30000" dirty="0" smtClean="0"/>
              <a:t>3</a:t>
            </a:r>
            <a:r>
              <a:rPr lang="es-ES" sz="1600" dirty="0" smtClean="0"/>
              <a:t> ICREA-</a:t>
            </a:r>
            <a:r>
              <a:rPr lang="es-ES" sz="1600" dirty="0" err="1" smtClean="0"/>
              <a:t>Insititució</a:t>
            </a:r>
            <a:r>
              <a:rPr lang="es-ES" sz="1600" dirty="0" smtClean="0"/>
              <a:t> Catalana de Recerca i </a:t>
            </a:r>
            <a:r>
              <a:rPr lang="es-ES" sz="1600" dirty="0" err="1" smtClean="0"/>
              <a:t>Estudis</a:t>
            </a:r>
            <a:r>
              <a:rPr lang="es-ES" sz="1600" dirty="0" smtClean="0"/>
              <a:t> </a:t>
            </a:r>
            <a:r>
              <a:rPr lang="es-ES" sz="1600" dirty="0" err="1" smtClean="0"/>
              <a:t>Avançats</a:t>
            </a:r>
            <a:r>
              <a:rPr lang="es-ES" sz="1600" dirty="0" smtClean="0"/>
              <a:t>, Barcelona</a:t>
            </a: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555625" y="806450"/>
            <a:ext cx="828357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2800" dirty="0" smtClean="0">
                <a:solidFill>
                  <a:srgbClr val="FF0000"/>
                </a:solidFill>
              </a:rPr>
              <a:t>Secure device-independent quantum key distribution with causally independent measurement devices</a:t>
            </a:r>
            <a:endParaRPr lang="en-GB" sz="2800" b="0" dirty="0">
              <a:solidFill>
                <a:srgbClr val="FF0000"/>
              </a:solidFill>
            </a:endParaRPr>
          </a:p>
        </p:txBody>
      </p:sp>
      <p:pic>
        <p:nvPicPr>
          <p:cNvPr id="2081" name="Picture 33" descr="icfo-logo-trans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5800" y="4543425"/>
            <a:ext cx="108267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2" name="Picture 34" descr="icre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088" y="4543425"/>
            <a:ext cx="1752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3" name="Picture 35" descr="me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413" y="5848350"/>
            <a:ext cx="11985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4" name="Picture 36" descr="generalita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57675" y="5995987"/>
            <a:ext cx="16367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5" name="Picture 37" descr="QOIT_smal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74713" y="5802312"/>
            <a:ext cx="103346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7" name="Picture 39" descr="erc-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363" y="4495800"/>
            <a:ext cx="1008062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5" descr="eu.jpe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1800" y="4614862"/>
            <a:ext cx="11747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10400" y="5715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28813"/>
            <a:ext cx="8229600" cy="4319587"/>
          </a:xfrm>
        </p:spPr>
        <p:txBody>
          <a:bodyPr/>
          <a:lstStyle/>
          <a:p>
            <a:r>
              <a:rPr lang="en-GB" sz="2800" dirty="0"/>
              <a:t>The fewer the assumptions for a </a:t>
            </a:r>
            <a:r>
              <a:rPr lang="en-GB" sz="2800" dirty="0" smtClean="0"/>
              <a:t>cryptographic </a:t>
            </a:r>
            <a:r>
              <a:rPr lang="en-GB" sz="2800" dirty="0"/>
              <a:t>protocol </a:t>
            </a:r>
            <a:r>
              <a:rPr lang="en-GB" sz="2800" dirty="0">
                <a:cs typeface="Arial" charset="0"/>
              </a:rPr>
              <a:t>→ the stronger the security</a:t>
            </a:r>
            <a:r>
              <a:rPr lang="en-GB" sz="2800" dirty="0" smtClean="0">
                <a:cs typeface="Arial" charset="0"/>
              </a:rPr>
              <a:t>.</a:t>
            </a:r>
          </a:p>
          <a:p>
            <a:endParaRPr lang="en-US" sz="2800" dirty="0">
              <a:cs typeface="Arial" charset="0"/>
            </a:endParaRPr>
          </a:p>
          <a:p>
            <a:endParaRPr lang="en-GB" sz="2800" dirty="0">
              <a:cs typeface="Arial" charset="0"/>
            </a:endParaRPr>
          </a:p>
          <a:p>
            <a:r>
              <a:rPr lang="en-GB" sz="2800" dirty="0" smtClean="0"/>
              <a:t>Useful </a:t>
            </a:r>
            <a:r>
              <a:rPr lang="en-GB" sz="2800" dirty="0"/>
              <a:t>when considering </a:t>
            </a:r>
            <a:r>
              <a:rPr lang="en-GB" sz="2800" dirty="0" smtClean="0"/>
              <a:t>practical implementations</a:t>
            </a:r>
            <a:r>
              <a:rPr lang="en-GB" sz="2800" dirty="0"/>
              <a:t>. If some correlations are observed </a:t>
            </a:r>
            <a:r>
              <a:rPr lang="en-GB" sz="2800" dirty="0">
                <a:cs typeface="Arial" charset="0"/>
              </a:rPr>
              <a:t>→</a:t>
            </a:r>
            <a:r>
              <a:rPr lang="en-GB" sz="2800" dirty="0"/>
              <a:t> secure key distribution. No security loopholes related to technological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Bell inequality violation</a:t>
            </a: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611188" y="1524000"/>
            <a:ext cx="7994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200" b="0" dirty="0">
                <a:solidFill>
                  <a:srgbClr val="FF3300"/>
                </a:solidFill>
              </a:rPr>
              <a:t>Bell inequality violation is a necessary condition for </a:t>
            </a:r>
            <a:r>
              <a:rPr lang="en-GB" sz="2200" b="0" dirty="0" smtClean="0">
                <a:solidFill>
                  <a:srgbClr val="FF3300"/>
                </a:solidFill>
              </a:rPr>
              <a:t>security.</a:t>
            </a:r>
            <a:endParaRPr lang="en-GB" sz="2200" b="0" dirty="0">
              <a:solidFill>
                <a:srgbClr val="FF3300"/>
              </a:solidFill>
            </a:endParaRP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574675" y="2615783"/>
            <a:ext cx="342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 b="0" dirty="0"/>
              <a:t>If the correlations are local: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5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321349"/>
              </p:ext>
            </p:extLst>
          </p:nvPr>
        </p:nvGraphicFramePr>
        <p:xfrm>
          <a:off x="3779838" y="2542758"/>
          <a:ext cx="485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5" name="Equation" r:id="rId3" imgW="2425700" imgH="266700" progId="Equation.3">
                  <p:embed/>
                </p:oleObj>
              </mc:Choice>
              <mc:Fallback>
                <p:oleObj name="Equation" r:id="rId3" imgW="2425700" imgH="266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542758"/>
                        <a:ext cx="4851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1368425" y="3296821"/>
            <a:ext cx="6443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 b="0"/>
              <a:t>A perfect copy of the local instructions can go to Eve. 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762000" y="4800600"/>
            <a:ext cx="71294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 dirty="0"/>
              <a:t>Any protocol should be built from non-local correlations</a:t>
            </a:r>
            <a:r>
              <a:rPr lang="en-GB" sz="2000" dirty="0" smtClean="0"/>
              <a:t>. Standard QKD is not device-independent.</a:t>
            </a:r>
            <a:endParaRPr lang="en-GB" sz="2000" dirty="0"/>
          </a:p>
        </p:txBody>
      </p:sp>
      <p:sp>
        <p:nvSpPr>
          <p:cNvPr id="265228" name="Text Box 12"/>
          <p:cNvSpPr txBox="1">
            <a:spLocks noChangeArrowheads="1"/>
          </p:cNvSpPr>
          <p:nvPr/>
        </p:nvSpPr>
        <p:spPr bwMode="auto">
          <a:xfrm>
            <a:off x="4067944" y="3776246"/>
            <a:ext cx="46093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 b="0" dirty="0" smtClean="0">
                <a:solidFill>
                  <a:srgbClr val="008000"/>
                </a:solidFill>
              </a:rPr>
              <a:t>Barrett, Hardy, Kent, </a:t>
            </a:r>
            <a:r>
              <a:rPr lang="en-GB" sz="1600" b="0" dirty="0">
                <a:solidFill>
                  <a:srgbClr val="008000"/>
                </a:solidFill>
              </a:rPr>
              <a:t>PRL 95; </a:t>
            </a:r>
            <a:r>
              <a:rPr lang="en-GB" sz="1600" b="0" dirty="0" err="1">
                <a:solidFill>
                  <a:srgbClr val="008000"/>
                </a:solidFill>
              </a:rPr>
              <a:t>Ekert</a:t>
            </a:r>
            <a:r>
              <a:rPr lang="en-GB" sz="1600" b="0" dirty="0">
                <a:solidFill>
                  <a:srgbClr val="008000"/>
                </a:solidFill>
              </a:rPr>
              <a:t> </a:t>
            </a:r>
            <a:r>
              <a:rPr lang="en-GB" sz="1600" b="0" dirty="0" smtClean="0">
                <a:solidFill>
                  <a:srgbClr val="008000"/>
                </a:solidFill>
              </a:rPr>
              <a:t>PRL 91</a:t>
            </a:r>
            <a:endParaRPr lang="en-GB" sz="1600" b="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420938"/>
            <a:ext cx="8235950" cy="1973262"/>
          </a:xfrm>
        </p:spPr>
        <p:txBody>
          <a:bodyPr>
            <a:normAutofit fontScale="85000" lnSpcReduction="10000"/>
          </a:bodyPr>
          <a:lstStyle/>
          <a:p>
            <a:pPr algn="ctr">
              <a:buFontTx/>
              <a:buNone/>
            </a:pPr>
            <a:r>
              <a:rPr lang="en-US" sz="4800" dirty="0" smtClean="0"/>
              <a:t>Secure device-independent quantum key distribution with causally independent measurement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model</a:t>
            </a:r>
            <a:endParaRPr lang="en-GB" dirty="0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3505200" y="2176046"/>
            <a:ext cx="52684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 smtClean="0">
                <a:solidFill>
                  <a:srgbClr val="008000"/>
                </a:solidFill>
              </a:rPr>
              <a:t>Masanes PRL09; </a:t>
            </a:r>
            <a:r>
              <a:rPr lang="en-GB" sz="1600" b="0" dirty="0" err="1" smtClean="0">
                <a:solidFill>
                  <a:srgbClr val="008000"/>
                </a:solidFill>
              </a:rPr>
              <a:t>Hänggi</a:t>
            </a:r>
            <a:r>
              <a:rPr lang="en-GB" sz="1600" b="0" dirty="0" smtClean="0">
                <a:solidFill>
                  <a:srgbClr val="008000"/>
                </a:solidFill>
              </a:rPr>
              <a:t>, Renner, arXiv:1009.1833</a:t>
            </a:r>
            <a:endParaRPr lang="en-GB" sz="1600" b="0" dirty="0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" y="1642646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 require that the generation of raw key elements define causally independent events.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848" y="3276600"/>
            <a:ext cx="5866752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648200"/>
            <a:ext cx="533215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228600" y="3124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raw-key elements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371600" y="35814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1000" y="4495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quantum state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667000" y="41148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34200" y="43828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Measurements by Alice and Bob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5867400" y="41148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6629400" y="4267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6019800" y="45720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2514600" y="5865812"/>
            <a:ext cx="4111625" cy="1588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model</a:t>
            </a:r>
            <a:endParaRPr lang="en-GB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517774" y="4176712"/>
            <a:ext cx="4111625" cy="1588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05000" y="3890962"/>
            <a:ext cx="601662" cy="5762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232025" y="3544887"/>
            <a:ext cx="1587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232025" y="4471987"/>
            <a:ext cx="1587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559550" y="3890962"/>
            <a:ext cx="601662" cy="5667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6886575" y="3535362"/>
            <a:ext cx="1587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886575" y="4462462"/>
            <a:ext cx="1587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2362200" y="3457575"/>
          <a:ext cx="273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2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57575"/>
                        <a:ext cx="2730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2362200" y="4467225"/>
          <a:ext cx="273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3" name="Equation" r:id="rId5" imgW="152280" imgH="215640" progId="Equation.3">
                  <p:embed/>
                </p:oleObj>
              </mc:Choice>
              <mc:Fallback>
                <p:oleObj name="Equation" r:id="rId5" imgW="1522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67225"/>
                        <a:ext cx="2730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/>
        </p:nvGraphicFramePr>
        <p:xfrm>
          <a:off x="6503987" y="3457575"/>
          <a:ext cx="295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4" name="Equation" r:id="rId7" imgW="164880" imgH="215640" progId="Equation.3">
                  <p:embed/>
                </p:oleObj>
              </mc:Choice>
              <mc:Fallback>
                <p:oleObj name="Equation" r:id="rId7" imgW="1648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7" y="3457575"/>
                        <a:ext cx="29527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6526212" y="4467225"/>
          <a:ext cx="2508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5" name="Equation" r:id="rId9" imgW="139680" imgH="215640" progId="Equation.3">
                  <p:embed/>
                </p:oleObj>
              </mc:Choice>
              <mc:Fallback>
                <p:oleObj name="Equation" r:id="rId9" imgW="1396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2" y="4467225"/>
                        <a:ext cx="2508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906587" y="5578475"/>
            <a:ext cx="601663" cy="5762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2233612" y="5232400"/>
            <a:ext cx="1588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233612" y="6159500"/>
            <a:ext cx="1588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6561137" y="5578475"/>
            <a:ext cx="601663" cy="5667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888162" y="5222875"/>
            <a:ext cx="1588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888162" y="6149975"/>
            <a:ext cx="1588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7" name="Object 23"/>
          <p:cNvGraphicFramePr>
            <a:graphicFrameLocks noChangeAspect="1"/>
          </p:cNvGraphicFramePr>
          <p:nvPr/>
        </p:nvGraphicFramePr>
        <p:xfrm>
          <a:off x="2341562" y="5133975"/>
          <a:ext cx="3190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6" name="Equation" r:id="rId11" imgW="177480" imgH="228600" progId="Equation.3">
                  <p:embed/>
                </p:oleObj>
              </mc:Choice>
              <mc:Fallback>
                <p:oleObj name="Equation" r:id="rId11" imgW="1774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2" y="5133975"/>
                        <a:ext cx="3190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4"/>
          <p:cNvGraphicFramePr>
            <a:graphicFrameLocks noChangeAspect="1"/>
          </p:cNvGraphicFramePr>
          <p:nvPr/>
        </p:nvGraphicFramePr>
        <p:xfrm>
          <a:off x="2341562" y="6143625"/>
          <a:ext cx="3190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7" name="Equation" r:id="rId13" imgW="177480" imgH="228600" progId="Equation.3">
                  <p:embed/>
                </p:oleObj>
              </mc:Choice>
              <mc:Fallback>
                <p:oleObj name="Equation" r:id="rId13" imgW="1774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2" y="6143625"/>
                        <a:ext cx="3190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5"/>
          <p:cNvGraphicFramePr>
            <a:graphicFrameLocks noChangeAspect="1"/>
          </p:cNvGraphicFramePr>
          <p:nvPr/>
        </p:nvGraphicFramePr>
        <p:xfrm>
          <a:off x="6494462" y="5133975"/>
          <a:ext cx="3190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8" name="Equation" r:id="rId15" imgW="177480" imgH="228600" progId="Equation.3">
                  <p:embed/>
                </p:oleObj>
              </mc:Choice>
              <mc:Fallback>
                <p:oleObj name="Equation" r:id="rId15" imgW="1774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462" y="5133975"/>
                        <a:ext cx="3190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6"/>
          <p:cNvGraphicFramePr>
            <a:graphicFrameLocks noChangeAspect="1"/>
          </p:cNvGraphicFramePr>
          <p:nvPr/>
        </p:nvGraphicFramePr>
        <p:xfrm>
          <a:off x="6505575" y="6143625"/>
          <a:ext cx="2968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9" name="Equation" r:id="rId17" imgW="164880" imgH="228600" progId="Equation.3">
                  <p:embed/>
                </p:oleObj>
              </mc:Choice>
              <mc:Fallback>
                <p:oleObj name="Equation" r:id="rId17" imgW="16488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5" y="6143625"/>
                        <a:ext cx="29686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4495800" y="4600575"/>
            <a:ext cx="2873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...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8200" y="14478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This requirement can be satisfied by performing space-like separated measurements. Secure DIQKD is, in principle, possible.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requirement can just be assumed, either by assuming </a:t>
            </a:r>
            <a:r>
              <a:rPr lang="en-US" dirty="0" err="1" smtClean="0"/>
              <a:t>memoryless</a:t>
            </a:r>
            <a:r>
              <a:rPr lang="en-US" dirty="0" smtClean="0"/>
              <a:t> devices or some shielding ability by the honest parties (which is always necessary).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This requirement is </a:t>
            </a:r>
            <a:r>
              <a:rPr lang="en-US" b="1" dirty="0" smtClean="0"/>
              <a:t>always </a:t>
            </a:r>
            <a:r>
              <a:rPr lang="en-US" dirty="0" smtClean="0"/>
              <a:t>one of the assumptions (among many more) needed for security in standard QKD.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Bounding the key rate</a:t>
            </a:r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68588" y="1905000"/>
          <a:ext cx="31178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7" name="Equation" r:id="rId3" imgW="1562040" imgH="253800" progId="Equation.3">
                  <p:embed/>
                </p:oleObj>
              </mc:Choice>
              <mc:Fallback>
                <p:oleObj name="Equation" r:id="rId3" imgW="156204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1905000"/>
                        <a:ext cx="311785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10200" y="2667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correction: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5257800" y="24384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9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78374" y="3048000"/>
            <a:ext cx="39846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2000" y="2667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Privacy amplification: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95600" y="23622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138487"/>
            <a:ext cx="346694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3400" y="3700046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 err="1" smtClean="0">
                <a:solidFill>
                  <a:srgbClr val="008000"/>
                </a:solidFill>
              </a:rPr>
              <a:t>König</a:t>
            </a:r>
            <a:r>
              <a:rPr lang="en-GB" sz="1600" b="0" dirty="0" smtClean="0">
                <a:solidFill>
                  <a:srgbClr val="008000"/>
                </a:solidFill>
              </a:rPr>
              <a:t>, Renner, </a:t>
            </a:r>
            <a:r>
              <a:rPr lang="en-GB" sz="1600" b="0" dirty="0" err="1" smtClean="0">
                <a:solidFill>
                  <a:srgbClr val="008000"/>
                </a:solidFill>
              </a:rPr>
              <a:t>Schaffner</a:t>
            </a:r>
            <a:endParaRPr lang="en-GB" sz="1600" b="0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45836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goal is to bound Eve’s guessing probability on Alice’s raw-key symbols.</a:t>
            </a:r>
            <a:endParaRPr lang="en-US" dirty="0"/>
          </a:p>
        </p:txBody>
      </p:sp>
      <p:pic>
        <p:nvPicPr>
          <p:cNvPr id="16691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36934" y="5181600"/>
            <a:ext cx="432106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predictability </a:t>
            </a:r>
            <a:r>
              <a:rPr lang="en-GB" dirty="0" err="1" smtClean="0"/>
              <a:t>vs</a:t>
            </a:r>
            <a:r>
              <a:rPr lang="en-GB" dirty="0" smtClean="0"/>
              <a:t> Bell violation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995446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any Bell inequality, it is possible to derive bounds on the randomness, or predictability, of Alice’s symbols from the observed Bell violation.</a:t>
            </a:r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943600" y="5681246"/>
            <a:ext cx="2514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 smtClean="0">
                <a:solidFill>
                  <a:srgbClr val="008000"/>
                </a:solidFill>
              </a:rPr>
              <a:t>Pironio </a:t>
            </a:r>
            <a:r>
              <a:rPr lang="en-GB" sz="1600" i="1" dirty="0" smtClean="0">
                <a:solidFill>
                  <a:srgbClr val="008000"/>
                </a:solidFill>
              </a:rPr>
              <a:t>et al.</a:t>
            </a:r>
            <a:r>
              <a:rPr lang="en-GB" sz="1600" dirty="0" smtClean="0">
                <a:solidFill>
                  <a:srgbClr val="008000"/>
                </a:solidFill>
              </a:rPr>
              <a:t>, Nature 2010</a:t>
            </a:r>
            <a:endParaRPr lang="en-GB" sz="1600" b="0" dirty="0">
              <a:solidFill>
                <a:srgbClr val="008000"/>
              </a:solidFill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2700338" y="2678113"/>
            <a:ext cx="3816350" cy="0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908175" y="2239963"/>
            <a:ext cx="936625" cy="863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6300788" y="2257425"/>
            <a:ext cx="936625" cy="863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2376488" y="182403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6770688" y="183038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6305549" y="1752600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 i="1" dirty="0" smtClean="0">
                <a:latin typeface="Times New Roman" pitchFamily="18" charset="0"/>
              </a:rPr>
              <a:t>y</a:t>
            </a:r>
            <a:endParaRPr lang="en-GB" sz="2000" i="1" dirty="0">
              <a:latin typeface="Times New Roman" pitchFamily="18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2376488" y="31210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2449513" y="3138488"/>
            <a:ext cx="1116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 i="1" dirty="0" smtClean="0">
                <a:latin typeface="Times New Roman" pitchFamily="18" charset="0"/>
              </a:rPr>
              <a:t>a</a:t>
            </a:r>
            <a:endParaRPr lang="en-GB" sz="2000" i="1" dirty="0">
              <a:latin typeface="Times New Roman" pitchFamily="18" charset="0"/>
            </a:endParaRP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6770688" y="312737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6269038" y="314483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 i="1" dirty="0" smtClean="0">
                <a:latin typeface="Times New Roman" pitchFamily="18" charset="0"/>
              </a:rPr>
              <a:t>b</a:t>
            </a:r>
            <a:endParaRPr lang="en-GB" sz="2000" i="1" dirty="0">
              <a:latin typeface="Times New Roman" pitchFamily="18" charset="0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2484438" y="1752600"/>
            <a:ext cx="1296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 i="1" dirty="0" smtClean="0">
                <a:latin typeface="Times New Roman" pitchFamily="18" charset="0"/>
              </a:rPr>
              <a:t>x</a:t>
            </a:r>
            <a:endParaRPr lang="en-GB" sz="2000" i="1" dirty="0">
              <a:latin typeface="Times New Roman" pitchFamily="18" charset="0"/>
            </a:endParaRPr>
          </a:p>
        </p:txBody>
      </p:sp>
      <p:pic>
        <p:nvPicPr>
          <p:cNvPr id="1689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762375"/>
            <a:ext cx="379400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predictability </a:t>
            </a:r>
            <a:r>
              <a:rPr lang="en-GB" dirty="0" err="1" smtClean="0"/>
              <a:t>vs</a:t>
            </a:r>
            <a:r>
              <a:rPr lang="en-GB" dirty="0" smtClean="0"/>
              <a:t> Bell violation</a:t>
            </a:r>
            <a:endParaRPr lang="en-GB" dirty="0"/>
          </a:p>
        </p:txBody>
      </p:sp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898525" y="1765300"/>
          <a:ext cx="2949575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2" name="Equation" r:id="rId3" imgW="1473120" imgH="774360" progId="Equation.3">
                  <p:embed/>
                </p:oleObj>
              </mc:Choice>
              <mc:Fallback>
                <p:oleObj name="Equation" r:id="rId3" imgW="1473120" imgH="774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765300"/>
                        <a:ext cx="2949575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4501" name="Picture 5" descr="maxrando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64088" y="1484313"/>
            <a:ext cx="2832100" cy="209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395288" y="3789363"/>
            <a:ext cx="583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b="0"/>
              <a:t>We have developed an asymptotically convergent series of sets approximating the quantum set.</a:t>
            </a:r>
          </a:p>
        </p:txBody>
      </p:sp>
      <p:graphicFrame>
        <p:nvGraphicFramePr>
          <p:cNvPr id="234503" name="Object 7"/>
          <p:cNvGraphicFramePr>
            <a:graphicFrameLocks noChangeAspect="1"/>
          </p:cNvGraphicFramePr>
          <p:nvPr/>
        </p:nvGraphicFramePr>
        <p:xfrm>
          <a:off x="806450" y="4711700"/>
          <a:ext cx="2949575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3" name="Equation" r:id="rId6" imgW="1473120" imgH="787320" progId="Equation.3">
                  <p:embed/>
                </p:oleObj>
              </mc:Choice>
              <mc:Fallback>
                <p:oleObj name="Equation" r:id="rId6" imgW="1473120" imgH="787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4711700"/>
                        <a:ext cx="2949575" cy="157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4504" name="Picture 8" descr="maxrandom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59338" y="4356100"/>
            <a:ext cx="3709987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Bound on the key rate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667000" y="1524000"/>
          <a:ext cx="3325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3" name="Equation" r:id="rId3" imgW="1663560" imgH="253800" progId="Equation.3">
                  <p:embed/>
                </p:oleObj>
              </mc:Choice>
              <mc:Fallback>
                <p:oleObj name="Equation" r:id="rId3" imgW="16635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24000"/>
                        <a:ext cx="33258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286000"/>
            <a:ext cx="5334578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477000" y="2819400"/>
          <a:ext cx="16017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4" name="Equation" r:id="rId6" imgW="888840" imgH="393480" progId="Equation.3">
                  <p:embed/>
                </p:oleObj>
              </mc:Choice>
              <mc:Fallback>
                <p:oleObj name="Equation" r:id="rId6" imgW="8888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819400"/>
                        <a:ext cx="1601788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67400" y="39624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critical error for the CHSH inequality is of approx 5%. For the chained inequality with 3 settings, one has 7.5%. The protocols are competitive in terms of error rate.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191000"/>
          </a:xfrm>
        </p:spPr>
        <p:txBody>
          <a:bodyPr>
            <a:noAutofit/>
          </a:bodyPr>
          <a:lstStyle/>
          <a:p>
            <a:r>
              <a:rPr lang="en-US" sz="2000" dirty="0"/>
              <a:t>How to make these proposals practical? Detection efficiency</a:t>
            </a:r>
            <a:r>
              <a:rPr lang="en-US" sz="2000" dirty="0" smtClean="0"/>
              <a:t>? Losses in the channel can be solved by QND measurements. </a:t>
            </a:r>
            <a:r>
              <a:rPr lang="en-US" sz="2000" dirty="0" err="1" smtClean="0"/>
              <a:t>Gisin’s</a:t>
            </a:r>
            <a:r>
              <a:rPr lang="en-US" sz="2000" dirty="0" smtClean="0"/>
              <a:t> Talk: Experimental DIQKD is a great challenge for Quantum Communication.</a:t>
            </a:r>
            <a:endParaRPr lang="en-US" sz="2000" dirty="0"/>
          </a:p>
          <a:p>
            <a:r>
              <a:rPr lang="en-US" sz="2000" dirty="0" smtClean="0"/>
              <a:t>Secure DIQKD is a great challenge of Quantum Information Theory.</a:t>
            </a:r>
          </a:p>
          <a:p>
            <a:r>
              <a:rPr lang="en-US" sz="2000" dirty="0" smtClean="0"/>
              <a:t>The techniques presented here provide a general proof valid under a “reasonable” requirement: no memory in the devices (</a:t>
            </a:r>
            <a:r>
              <a:rPr lang="en-US" sz="1800" dirty="0" smtClean="0"/>
              <a:t>extracted from the report: “</a:t>
            </a:r>
            <a:r>
              <a:rPr lang="en-GB" sz="1800" dirty="0" smtClean="0"/>
              <a:t>detection </a:t>
            </a:r>
            <a:r>
              <a:rPr lang="en-GB" sz="1800" dirty="0"/>
              <a:t>devices involving photo-detectors typically are prone to show memory effects, so that using the same detectors at different times will be in general a bad approximation to independent </a:t>
            </a:r>
            <a:r>
              <a:rPr lang="en-GB" sz="1800" dirty="0" smtClean="0"/>
              <a:t>measurements”</a:t>
            </a:r>
            <a:r>
              <a:rPr lang="en-GB" sz="2000" dirty="0" smtClean="0"/>
              <a:t>).</a:t>
            </a:r>
            <a:endParaRPr lang="en-US" sz="2000" dirty="0" smtClean="0"/>
          </a:p>
          <a:p>
            <a:r>
              <a:rPr lang="en-US" sz="2000" dirty="0" smtClean="0"/>
              <a:t>This proof requires fewer assumption than standard QKD.</a:t>
            </a:r>
          </a:p>
          <a:p>
            <a:r>
              <a:rPr lang="en-US" sz="2000" dirty="0" smtClean="0"/>
              <a:t>How to include memory effects?</a:t>
            </a:r>
          </a:p>
          <a:p>
            <a:r>
              <a:rPr lang="en-US" sz="2000" dirty="0" smtClean="0"/>
              <a:t>Privacy amplification is impossible if no structure is imposed on the measurements by Alice and Bob.</a:t>
            </a:r>
          </a:p>
          <a:p>
            <a:r>
              <a:rPr lang="en-US" sz="2000" dirty="0" smtClean="0"/>
              <a:t>What happens in a sequential scenario? No </a:t>
            </a:r>
            <a:r>
              <a:rPr lang="en-US" sz="2000" dirty="0" err="1" smtClean="0"/>
              <a:t>signalling</a:t>
            </a:r>
            <a:r>
              <a:rPr lang="en-US" sz="2000" dirty="0" smtClean="0"/>
              <a:t> from the future: measurement at a given step </a:t>
            </a:r>
            <a:r>
              <a:rPr lang="en-US" sz="2000" dirty="0" smtClean="0">
                <a:cs typeface="Times New Roman" pitchFamily="18" charset="0"/>
              </a:rPr>
              <a:t>do not depend on future steps.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953000" y="5376446"/>
            <a:ext cx="3886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 err="1" smtClean="0">
                <a:solidFill>
                  <a:srgbClr val="008000"/>
                </a:solidFill>
              </a:rPr>
              <a:t>Hänggi</a:t>
            </a:r>
            <a:r>
              <a:rPr lang="en-GB" sz="1600" dirty="0" smtClean="0">
                <a:solidFill>
                  <a:srgbClr val="008000"/>
                </a:solidFill>
              </a:rPr>
              <a:t>, Renner and Wolf, arXiv:0906.4760</a:t>
            </a:r>
            <a:endParaRPr lang="en-GB" sz="1600" b="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323850" y="1816150"/>
            <a:ext cx="82804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Tx/>
              <a:buChar char="•"/>
            </a:pPr>
            <a:r>
              <a:rPr lang="en-GB" dirty="0"/>
              <a:t> Quantum Correlations</a:t>
            </a:r>
          </a:p>
          <a:p>
            <a:pPr marL="800100" lvl="1" indent="-342900" algn="l">
              <a:spcBef>
                <a:spcPct val="50000"/>
              </a:spcBef>
              <a:buFontTx/>
              <a:buAutoNum type="arabicPeriod"/>
            </a:pPr>
            <a:r>
              <a:rPr lang="en-GB" b="0" dirty="0"/>
              <a:t>M. </a:t>
            </a:r>
            <a:r>
              <a:rPr lang="en-GB" b="0" dirty="0" err="1" smtClean="0"/>
              <a:t>Navascués</a:t>
            </a:r>
            <a:r>
              <a:rPr lang="en-GB" b="0" dirty="0"/>
              <a:t>, S. Pironio and </a:t>
            </a:r>
            <a:r>
              <a:rPr lang="en-GB" b="0" dirty="0" smtClean="0"/>
              <a:t>A. </a:t>
            </a:r>
            <a:r>
              <a:rPr lang="en-GB" b="0" dirty="0" err="1" smtClean="0"/>
              <a:t>Acín</a:t>
            </a:r>
            <a:r>
              <a:rPr lang="en-GB" b="0" dirty="0" smtClean="0"/>
              <a:t>, </a:t>
            </a:r>
            <a:r>
              <a:rPr lang="en-GB" b="0" dirty="0"/>
              <a:t>Phys. Rev. </a:t>
            </a:r>
            <a:r>
              <a:rPr lang="en-GB" b="0" dirty="0" err="1"/>
              <a:t>Lett</a:t>
            </a:r>
            <a:r>
              <a:rPr lang="en-GB" b="0" dirty="0"/>
              <a:t>. 98, 010401 (2007)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</a:pPr>
            <a:r>
              <a:rPr lang="en-GB" b="0" dirty="0" smtClean="0"/>
              <a:t>M</a:t>
            </a:r>
            <a:r>
              <a:rPr lang="en-GB" b="0" dirty="0"/>
              <a:t>. </a:t>
            </a:r>
            <a:r>
              <a:rPr lang="en-GB" b="0" dirty="0" err="1" smtClean="0"/>
              <a:t>Navascués</a:t>
            </a:r>
            <a:r>
              <a:rPr lang="en-GB" b="0" dirty="0"/>
              <a:t>, S. Pironio and </a:t>
            </a:r>
            <a:r>
              <a:rPr lang="en-GB" dirty="0" smtClean="0"/>
              <a:t>A . </a:t>
            </a:r>
            <a:r>
              <a:rPr lang="en-GB" dirty="0" err="1" smtClean="0"/>
              <a:t>Acín</a:t>
            </a:r>
            <a:r>
              <a:rPr lang="en-GB" dirty="0" smtClean="0"/>
              <a:t>, </a:t>
            </a:r>
            <a:r>
              <a:rPr lang="en-GB" b="0" dirty="0"/>
              <a:t>New J. Phys. 10, 073013 (2008)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</a:pPr>
            <a:r>
              <a:rPr lang="en-GB" b="0" dirty="0"/>
              <a:t>S. Pironio, M. </a:t>
            </a:r>
            <a:r>
              <a:rPr lang="en-GB" b="0" dirty="0" err="1" smtClean="0"/>
              <a:t>Navascués</a:t>
            </a:r>
            <a:r>
              <a:rPr lang="en-GB" b="0" dirty="0" smtClean="0"/>
              <a:t> </a:t>
            </a:r>
            <a:r>
              <a:rPr lang="en-GB" b="0" dirty="0"/>
              <a:t>and </a:t>
            </a:r>
            <a:r>
              <a:rPr lang="en-GB" dirty="0" smtClean="0"/>
              <a:t>A . </a:t>
            </a:r>
            <a:r>
              <a:rPr lang="en-GB" dirty="0" err="1" smtClean="0"/>
              <a:t>Acín</a:t>
            </a:r>
            <a:r>
              <a:rPr lang="en-GB" dirty="0" smtClean="0"/>
              <a:t>, </a:t>
            </a:r>
            <a:r>
              <a:rPr lang="pt-BR" dirty="0" smtClean="0"/>
              <a:t>SIAM J. Optim. 20, 2157 (2010)</a:t>
            </a:r>
            <a:endParaRPr lang="en-GB" b="0" dirty="0"/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323850" y="4038600"/>
            <a:ext cx="866775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Tx/>
              <a:buChar char="•"/>
            </a:pPr>
            <a:r>
              <a:rPr lang="en-GB" dirty="0"/>
              <a:t> Device-Independent </a:t>
            </a:r>
            <a:r>
              <a:rPr lang="en-GB" dirty="0" smtClean="0"/>
              <a:t>Quantum Key Distribution</a:t>
            </a:r>
            <a:endParaRPr lang="en-GB" dirty="0"/>
          </a:p>
          <a:p>
            <a:pPr marL="800100" lvl="1" indent="-342900">
              <a:spcBef>
                <a:spcPct val="50000"/>
              </a:spcBef>
              <a:buFontTx/>
              <a:buAutoNum type="arabicPeriod"/>
            </a:pPr>
            <a:r>
              <a:rPr lang="en-GB" dirty="0" smtClean="0"/>
              <a:t>Antonio </a:t>
            </a:r>
            <a:r>
              <a:rPr lang="en-GB" dirty="0" err="1" smtClean="0"/>
              <a:t>Acín</a:t>
            </a:r>
            <a:r>
              <a:rPr lang="en-GB" dirty="0" smtClean="0"/>
              <a:t>, N. Brunner, N. Gisin, S. Massar, S. Pironio and V. Scarani, Phys. Rev. </a:t>
            </a:r>
            <a:r>
              <a:rPr lang="en-GB" dirty="0" err="1" smtClean="0"/>
              <a:t>Lett</a:t>
            </a:r>
            <a:r>
              <a:rPr lang="en-GB" dirty="0" smtClean="0"/>
              <a:t>. 98, 230501 (2007)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</a:pPr>
            <a:r>
              <a:rPr lang="en-GB" dirty="0" smtClean="0"/>
              <a:t>S. Pironio, Antonio </a:t>
            </a:r>
            <a:r>
              <a:rPr lang="en-GB" dirty="0" err="1" smtClean="0"/>
              <a:t>Acín</a:t>
            </a:r>
            <a:r>
              <a:rPr lang="en-GB" dirty="0" smtClean="0"/>
              <a:t>, N. Brunner, N. Gisin, S. Massar and V. Scarani, New J. Phys. 11, 045021 (2009) 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</a:pPr>
            <a:r>
              <a:rPr lang="en-GB" b="1" dirty="0" smtClean="0"/>
              <a:t>L. Masanes, S. Pironio and Antonio </a:t>
            </a:r>
            <a:r>
              <a:rPr lang="en-GB" b="1" dirty="0" err="1" smtClean="0"/>
              <a:t>Acín</a:t>
            </a:r>
            <a:r>
              <a:rPr lang="en-GB" b="1" dirty="0" smtClean="0"/>
              <a:t>, Nature Communications 2, 238 (2011)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19200" y="1752600"/>
            <a:ext cx="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-302567" y="338134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Assumptions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19050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No-</a:t>
            </a:r>
            <a:r>
              <a:rPr lang="en-US" sz="2000" dirty="0" err="1" smtClean="0"/>
              <a:t>signalling</a:t>
            </a:r>
            <a:r>
              <a:rPr lang="en-US" sz="2000" dirty="0" smtClean="0"/>
              <a:t> QKD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2450068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Device-independent QKD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4191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Standard QKD</a:t>
            </a:r>
            <a:endParaRPr lang="en-GB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57912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Bounded models QKD</a:t>
            </a:r>
            <a:endParaRPr lang="en-GB" sz="2000" dirty="0"/>
          </a:p>
        </p:txBody>
      </p:sp>
      <p:sp>
        <p:nvSpPr>
          <p:cNvPr id="14" name="Right Brace 13"/>
          <p:cNvSpPr/>
          <p:nvPr/>
        </p:nvSpPr>
        <p:spPr>
          <a:xfrm>
            <a:off x="4953000" y="2819400"/>
            <a:ext cx="4572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" name="TextBox 14"/>
          <p:cNvSpPr txBox="1"/>
          <p:nvPr/>
        </p:nvSpPr>
        <p:spPr>
          <a:xfrm>
            <a:off x="5867400" y="2743200"/>
            <a:ext cx="266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Hybrid models: semi device-independent, measurement device independent, steering based protocols,…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141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Post-doc positions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91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DIQIP: Device-Independent Quantum Information Processing (</a:t>
            </a:r>
            <a:r>
              <a:rPr lang="en-US" dirty="0" err="1" smtClean="0"/>
              <a:t>Chist</a:t>
            </a:r>
            <a:r>
              <a:rPr lang="en-US" dirty="0" smtClean="0"/>
              <a:t>-ERA project). </a:t>
            </a:r>
            <a:r>
              <a:rPr lang="en-US" dirty="0" smtClean="0">
                <a:hlinkClick r:id="rId2"/>
              </a:rPr>
              <a:t>www.icfo.es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ICFOnest</a:t>
            </a:r>
            <a:r>
              <a:rPr lang="en-US" dirty="0" smtClean="0"/>
              <a:t> post-doctoral </a:t>
            </a:r>
            <a:r>
              <a:rPr lang="en-US" dirty="0"/>
              <a:t>program: </a:t>
            </a:r>
            <a:r>
              <a:rPr lang="en-US" dirty="0" smtClean="0"/>
              <a:t>it aims </a:t>
            </a:r>
            <a:r>
              <a:rPr lang="en-US" dirty="0"/>
              <a:t>at providing high-level training and support for outstanding international researchers in the early stages of their </a:t>
            </a:r>
            <a:r>
              <a:rPr lang="en-US" dirty="0" smtClean="0"/>
              <a:t>careers. Deadline: September 30 2011, </a:t>
            </a:r>
            <a:r>
              <a:rPr lang="en-US" dirty="0"/>
              <a:t>see </a:t>
            </a:r>
            <a:r>
              <a:rPr lang="en-US" dirty="0">
                <a:hlinkClick r:id="rId3"/>
              </a:rPr>
              <a:t>http://nestpostdocs.icfo.es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2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93" name="Rectangle 61"/>
          <p:cNvSpPr>
            <a:spLocks noChangeArrowheads="1"/>
          </p:cNvSpPr>
          <p:nvPr/>
        </p:nvSpPr>
        <p:spPr bwMode="auto">
          <a:xfrm>
            <a:off x="1295400" y="5029200"/>
            <a:ext cx="6781800" cy="137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Device-independent scenario</a:t>
            </a:r>
            <a:endParaRPr lang="en-GB" dirty="0"/>
          </a:p>
        </p:txBody>
      </p:sp>
      <p:sp>
        <p:nvSpPr>
          <p:cNvPr id="197672" name="Line 40"/>
          <p:cNvSpPr>
            <a:spLocks noChangeShapeType="1"/>
          </p:cNvSpPr>
          <p:nvPr/>
        </p:nvSpPr>
        <p:spPr bwMode="auto">
          <a:xfrm>
            <a:off x="2627313" y="3544888"/>
            <a:ext cx="3816350" cy="0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7673" name="Text Box 41"/>
          <p:cNvSpPr txBox="1">
            <a:spLocks noChangeArrowheads="1"/>
          </p:cNvSpPr>
          <p:nvPr/>
        </p:nvSpPr>
        <p:spPr bwMode="auto">
          <a:xfrm>
            <a:off x="681038" y="4125913"/>
            <a:ext cx="831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GB" sz="2000"/>
              <a:t>Alice</a:t>
            </a:r>
          </a:p>
        </p:txBody>
      </p:sp>
      <p:sp>
        <p:nvSpPr>
          <p:cNvPr id="197674" name="Text Box 42"/>
          <p:cNvSpPr txBox="1">
            <a:spLocks noChangeArrowheads="1"/>
          </p:cNvSpPr>
          <p:nvPr/>
        </p:nvSpPr>
        <p:spPr bwMode="auto">
          <a:xfrm>
            <a:off x="7667625" y="4121151"/>
            <a:ext cx="8651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GB" sz="2000"/>
              <a:t>Bob</a:t>
            </a:r>
          </a:p>
        </p:txBody>
      </p:sp>
      <p:pic>
        <p:nvPicPr>
          <p:cNvPr id="197675" name="Picture 43" descr="Hada Truc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3035301"/>
            <a:ext cx="860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76" name="Picture 44" descr="Maese Sonor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9675" y="3044826"/>
            <a:ext cx="871538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77" name="Rectangle 45"/>
          <p:cNvSpPr>
            <a:spLocks noChangeArrowheads="1"/>
          </p:cNvSpPr>
          <p:nvPr/>
        </p:nvSpPr>
        <p:spPr bwMode="auto">
          <a:xfrm>
            <a:off x="1835150" y="3106738"/>
            <a:ext cx="936625" cy="863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78" name="Rectangle 46"/>
          <p:cNvSpPr>
            <a:spLocks noChangeArrowheads="1"/>
          </p:cNvSpPr>
          <p:nvPr/>
        </p:nvSpPr>
        <p:spPr bwMode="auto">
          <a:xfrm>
            <a:off x="6227763" y="3124201"/>
            <a:ext cx="936625" cy="863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79" name="Line 47"/>
          <p:cNvSpPr>
            <a:spLocks noChangeShapeType="1"/>
          </p:cNvSpPr>
          <p:nvPr/>
        </p:nvSpPr>
        <p:spPr bwMode="auto">
          <a:xfrm>
            <a:off x="2303463" y="269081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7680" name="Line 48"/>
          <p:cNvSpPr>
            <a:spLocks noChangeShapeType="1"/>
          </p:cNvSpPr>
          <p:nvPr/>
        </p:nvSpPr>
        <p:spPr bwMode="auto">
          <a:xfrm>
            <a:off x="6697663" y="269716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7681" name="Text Box 49"/>
          <p:cNvSpPr txBox="1">
            <a:spLocks noChangeArrowheads="1"/>
          </p:cNvSpPr>
          <p:nvPr/>
        </p:nvSpPr>
        <p:spPr bwMode="auto">
          <a:xfrm>
            <a:off x="5546725" y="2619376"/>
            <a:ext cx="1187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 i="1">
                <a:latin typeface="Times New Roman" pitchFamily="18" charset="0"/>
              </a:rPr>
              <a:t>y</a:t>
            </a:r>
            <a:r>
              <a:rPr lang="en-GB" sz="2000">
                <a:latin typeface="Times New Roman" pitchFamily="18" charset="0"/>
              </a:rPr>
              <a:t>=1,…,</a:t>
            </a:r>
            <a:r>
              <a:rPr lang="en-GB" sz="2000" i="1">
                <a:latin typeface="Times New Roman" pitchFamily="18" charset="0"/>
              </a:rPr>
              <a:t>m</a:t>
            </a:r>
          </a:p>
        </p:txBody>
      </p:sp>
      <p:sp>
        <p:nvSpPr>
          <p:cNvPr id="197682" name="Line 50"/>
          <p:cNvSpPr>
            <a:spLocks noChangeShapeType="1"/>
          </p:cNvSpPr>
          <p:nvPr/>
        </p:nvSpPr>
        <p:spPr bwMode="auto">
          <a:xfrm>
            <a:off x="2303463" y="3987801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7683" name="Text Box 51"/>
          <p:cNvSpPr txBox="1">
            <a:spLocks noChangeArrowheads="1"/>
          </p:cNvSpPr>
          <p:nvPr/>
        </p:nvSpPr>
        <p:spPr bwMode="auto">
          <a:xfrm>
            <a:off x="2376488" y="4005263"/>
            <a:ext cx="1116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 i="1">
                <a:latin typeface="Times New Roman" pitchFamily="18" charset="0"/>
              </a:rPr>
              <a:t>a=</a:t>
            </a:r>
            <a:r>
              <a:rPr lang="en-GB" sz="2000">
                <a:latin typeface="Times New Roman" pitchFamily="18" charset="0"/>
              </a:rPr>
              <a:t>1,…,</a:t>
            </a:r>
            <a:r>
              <a:rPr lang="en-GB" sz="2000" i="1">
                <a:latin typeface="Times New Roman" pitchFamily="18" charset="0"/>
              </a:rPr>
              <a:t>r</a:t>
            </a:r>
          </a:p>
        </p:txBody>
      </p:sp>
      <p:sp>
        <p:nvSpPr>
          <p:cNvPr id="197684" name="Line 52"/>
          <p:cNvSpPr>
            <a:spLocks noChangeShapeType="1"/>
          </p:cNvSpPr>
          <p:nvPr/>
        </p:nvSpPr>
        <p:spPr bwMode="auto">
          <a:xfrm>
            <a:off x="6697663" y="3994151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7685" name="Text Box 53"/>
          <p:cNvSpPr txBox="1">
            <a:spLocks noChangeArrowheads="1"/>
          </p:cNvSpPr>
          <p:nvPr/>
        </p:nvSpPr>
        <p:spPr bwMode="auto">
          <a:xfrm>
            <a:off x="5510213" y="4011613"/>
            <a:ext cx="1258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 i="1">
                <a:latin typeface="Times New Roman" pitchFamily="18" charset="0"/>
              </a:rPr>
              <a:t>b=</a:t>
            </a:r>
            <a:r>
              <a:rPr lang="en-GB" sz="2000">
                <a:latin typeface="Times New Roman" pitchFamily="18" charset="0"/>
              </a:rPr>
              <a:t>1,…,</a:t>
            </a:r>
            <a:r>
              <a:rPr lang="en-GB" sz="2000" i="1">
                <a:latin typeface="Times New Roman" pitchFamily="18" charset="0"/>
              </a:rPr>
              <a:t>r</a:t>
            </a:r>
          </a:p>
        </p:txBody>
      </p:sp>
      <p:sp>
        <p:nvSpPr>
          <p:cNvPr id="197687" name="Text Box 55"/>
          <p:cNvSpPr txBox="1">
            <a:spLocks noChangeArrowheads="1"/>
          </p:cNvSpPr>
          <p:nvPr/>
        </p:nvSpPr>
        <p:spPr bwMode="auto">
          <a:xfrm>
            <a:off x="2411413" y="2619376"/>
            <a:ext cx="1296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 i="1">
                <a:latin typeface="Times New Roman" pitchFamily="18" charset="0"/>
              </a:rPr>
              <a:t>x</a:t>
            </a:r>
            <a:r>
              <a:rPr lang="en-GB" sz="2000">
                <a:latin typeface="Times New Roman" pitchFamily="18" charset="0"/>
              </a:rPr>
              <a:t>=1,…,</a:t>
            </a:r>
            <a:r>
              <a:rPr lang="en-GB" sz="2000" i="1">
                <a:latin typeface="Times New Roman" pitchFamily="18" charset="0"/>
              </a:rPr>
              <a:t>m</a:t>
            </a:r>
          </a:p>
        </p:txBody>
      </p:sp>
      <p:sp>
        <p:nvSpPr>
          <p:cNvPr id="197692" name="Text Box 60"/>
          <p:cNvSpPr txBox="1">
            <a:spLocks noChangeArrowheads="1"/>
          </p:cNvSpPr>
          <p:nvPr/>
        </p:nvSpPr>
        <p:spPr bwMode="auto">
          <a:xfrm>
            <a:off x="323850" y="1578114"/>
            <a:ext cx="8569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 smtClean="0"/>
              <a:t>Goal</a:t>
            </a:r>
            <a:r>
              <a:rPr lang="en-GB" sz="2000" dirty="0" smtClean="0"/>
              <a:t>: to construct information protocols where the parties can see their devices as quantum black-boxes </a:t>
            </a:r>
            <a:r>
              <a:rPr lang="en-GB" sz="2000" dirty="0" smtClean="0">
                <a:cs typeface="Arial" charset="0"/>
              </a:rPr>
              <a:t>→ n</a:t>
            </a:r>
            <a:r>
              <a:rPr lang="en-GB" sz="2000" dirty="0" smtClean="0"/>
              <a:t>o assumption on the devices.</a:t>
            </a:r>
            <a:endParaRPr lang="en-GB" sz="2000" dirty="0"/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1447800" y="5370512"/>
          <a:ext cx="37607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2" name="Equation" r:id="rId5" imgW="1905000" imgH="254000" progId="Equation.3">
                  <p:embed/>
                </p:oleObj>
              </mc:Choice>
              <mc:Fallback>
                <p:oleObj name="Equation" r:id="rId5" imgW="1905000" imgH="254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70512"/>
                        <a:ext cx="376078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6000750" y="5154612"/>
          <a:ext cx="18923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3" name="Equation" r:id="rId7" imgW="1054080" imgH="609480" progId="Equation.3">
                  <p:embed/>
                </p:oleObj>
              </mc:Choice>
              <mc:Fallback>
                <p:oleObj name="Equation" r:id="rId7" imgW="1054080" imgH="609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5154612"/>
                        <a:ext cx="1892300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3600450" y="3689350"/>
          <a:ext cx="177006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4" name="Equation" r:id="rId9" imgW="710891" imgH="253890" progId="Equation.3">
                  <p:embed/>
                </p:oleObj>
              </mc:Choice>
              <mc:Fallback>
                <p:oleObj name="Equation" r:id="rId9" imgW="710891" imgH="25389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689350"/>
                        <a:ext cx="1770063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93" grpId="0" animBg="1"/>
      <p:bldP spid="197673" grpId="0"/>
      <p:bldP spid="197674" grpId="0"/>
      <p:bldP spid="197677" grpId="0" animBg="1"/>
      <p:bldP spid="197678" grpId="0" animBg="1"/>
      <p:bldP spid="197679" grpId="0" animBg="1"/>
      <p:bldP spid="197680" grpId="0" animBg="1"/>
      <p:bldP spid="197681" grpId="0"/>
      <p:bldP spid="197682" grpId="0" animBg="1"/>
      <p:bldP spid="197683" grpId="0"/>
      <p:bldP spid="197684" grpId="0" animBg="1"/>
      <p:bldP spid="197685" grpId="0"/>
      <p:bldP spid="1976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2420938"/>
            <a:ext cx="6864350" cy="1973262"/>
          </a:xfrm>
        </p:spPr>
        <p:txBody>
          <a:bodyPr/>
          <a:lstStyle/>
          <a:p>
            <a:pPr algn="ctr">
              <a:buFontTx/>
              <a:buNone/>
            </a:pPr>
            <a:r>
              <a:rPr lang="en-GB" sz="4800" dirty="0"/>
              <a:t>Characterization of Quantum Correlations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882650" y="1679575"/>
            <a:ext cx="698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0" dirty="0" smtClean="0"/>
              <a:t>Given </a:t>
            </a:r>
            <a:r>
              <a:rPr lang="en-GB" sz="2400" i="1" dirty="0">
                <a:latin typeface="Times New Roman" pitchFamily="18" charset="0"/>
              </a:rPr>
              <a:t>p</a:t>
            </a:r>
            <a:r>
              <a:rPr lang="en-GB" sz="2400" dirty="0">
                <a:latin typeface="Times New Roman" pitchFamily="18" charset="0"/>
              </a:rPr>
              <a:t>(</a:t>
            </a:r>
            <a:r>
              <a:rPr lang="en-GB" sz="2400" i="1" dirty="0" err="1">
                <a:latin typeface="Times New Roman" pitchFamily="18" charset="0"/>
              </a:rPr>
              <a:t>a,b|x,y</a:t>
            </a:r>
            <a:r>
              <a:rPr lang="en-GB" sz="2400" dirty="0" smtClean="0">
                <a:latin typeface="Times New Roman" pitchFamily="18" charset="0"/>
              </a:rPr>
              <a:t>), does it</a:t>
            </a:r>
            <a:r>
              <a:rPr lang="en-GB" sz="2400" b="0" dirty="0" smtClean="0"/>
              <a:t> have a </a:t>
            </a:r>
            <a:r>
              <a:rPr lang="en-GB" sz="2400" b="0" dirty="0"/>
              <a:t>quantum </a:t>
            </a:r>
            <a:r>
              <a:rPr lang="en-GB" sz="2400" b="0" dirty="0" smtClean="0"/>
              <a:t>realization?</a:t>
            </a:r>
            <a:endParaRPr lang="en-GB" sz="2400" b="0" dirty="0"/>
          </a:p>
        </p:txBody>
      </p:sp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954088" y="2628900"/>
          <a:ext cx="46958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4" name="Equation" r:id="rId3" imgW="1905000" imgH="254000" progId="Equation.3">
                  <p:embed/>
                </p:oleObj>
              </mc:Choice>
              <mc:Fallback>
                <p:oleObj name="Equation" r:id="rId3" imgW="1905000" imgH="254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628900"/>
                        <a:ext cx="4695825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6196013" y="2441575"/>
          <a:ext cx="210343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5" name="Equation" r:id="rId5" imgW="1054080" imgH="609480" progId="Equation.3">
                  <p:embed/>
                </p:oleObj>
              </mc:Choice>
              <mc:Fallback>
                <p:oleObj name="Equation" r:id="rId5" imgW="1054080" imgH="609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2441575"/>
                        <a:ext cx="2103437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395288" y="3886200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Example:</a:t>
            </a:r>
          </a:p>
        </p:txBody>
      </p:sp>
      <p:sp>
        <p:nvSpPr>
          <p:cNvPr id="208903" name="Rectangle 7"/>
          <p:cNvSpPr>
            <a:spLocks noChangeArrowheads="1"/>
          </p:cNvSpPr>
          <p:nvPr/>
        </p:nvSpPr>
        <p:spPr bwMode="auto">
          <a:xfrm>
            <a:off x="-304800" y="3175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8904" name="Object 8"/>
          <p:cNvGraphicFramePr>
            <a:graphicFrameLocks noChangeAspect="1"/>
          </p:cNvGraphicFramePr>
          <p:nvPr/>
        </p:nvGraphicFramePr>
        <p:xfrm>
          <a:off x="636588" y="4318000"/>
          <a:ext cx="76073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6" name="Equation" r:id="rId7" imgW="4191000" imgH="393700" progId="Equation.3">
                  <p:embed/>
                </p:oleObj>
              </mc:Choice>
              <mc:Fallback>
                <p:oleObj name="Equation" r:id="rId7" imgW="41910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4318000"/>
                        <a:ext cx="7607300" cy="70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5" name="Object 9"/>
          <p:cNvGraphicFramePr>
            <a:graphicFrameLocks noChangeAspect="1"/>
          </p:cNvGraphicFramePr>
          <p:nvPr/>
        </p:nvGraphicFramePr>
        <p:xfrm>
          <a:off x="611188" y="5084762"/>
          <a:ext cx="4113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7" name="Equation" r:id="rId9" imgW="2311400" imgH="254000" progId="Equation.3">
                  <p:embed/>
                </p:oleObj>
              </mc:Choice>
              <mc:Fallback>
                <p:oleObj name="Equation" r:id="rId9" imgW="2311400" imgH="254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84762"/>
                        <a:ext cx="41132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4213" y="6165850"/>
            <a:ext cx="741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rgbClr val="008000"/>
                </a:solidFill>
              </a:rPr>
              <a:t>Previous work by </a:t>
            </a:r>
            <a:r>
              <a:rPr lang="en-GB" dirty="0" err="1">
                <a:solidFill>
                  <a:srgbClr val="008000"/>
                </a:solidFill>
              </a:rPr>
              <a:t>Tsirelson</a:t>
            </a:r>
            <a:endParaRPr lang="en-GB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2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9" name="Oval 7"/>
          <p:cNvSpPr>
            <a:spLocks noChangeArrowheads="1"/>
          </p:cNvSpPr>
          <p:nvPr/>
        </p:nvSpPr>
        <p:spPr bwMode="auto">
          <a:xfrm>
            <a:off x="468313" y="3606800"/>
            <a:ext cx="1096962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Hierarchy of necessary conditions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900113" y="1628775"/>
            <a:ext cx="7416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400" b="0" dirty="0"/>
              <a:t>Given</a:t>
            </a:r>
            <a:r>
              <a:rPr lang="es-ES_tradnl" sz="2400" b="0" dirty="0">
                <a:cs typeface="Arial" charset="0"/>
              </a:rPr>
              <a:t> a </a:t>
            </a:r>
            <a:r>
              <a:rPr lang="es-ES_tradnl" sz="2400" b="0" dirty="0" err="1">
                <a:cs typeface="Arial" charset="0"/>
              </a:rPr>
              <a:t>probability</a:t>
            </a:r>
            <a:r>
              <a:rPr lang="es-ES_tradnl" sz="2400" b="0" dirty="0">
                <a:cs typeface="Arial" charset="0"/>
              </a:rPr>
              <a:t> </a:t>
            </a:r>
            <a:r>
              <a:rPr lang="es-ES_tradnl" sz="2400" b="0" dirty="0" err="1">
                <a:cs typeface="Arial" charset="0"/>
              </a:rPr>
              <a:t>distribution</a:t>
            </a:r>
            <a:r>
              <a:rPr lang="es-ES_tradnl" sz="2400" b="0" dirty="0">
                <a:cs typeface="Arial" charset="0"/>
              </a:rPr>
              <a:t> </a:t>
            </a:r>
            <a:r>
              <a:rPr lang="es-ES_tradnl" sz="2400" i="1" dirty="0">
                <a:latin typeface="Times New Roman" pitchFamily="18" charset="0"/>
                <a:cs typeface="Arial" charset="0"/>
              </a:rPr>
              <a:t>p</a:t>
            </a:r>
            <a:r>
              <a:rPr lang="es-ES_tradnl" sz="2400" dirty="0">
                <a:latin typeface="Times New Roman" pitchFamily="18" charset="0"/>
                <a:cs typeface="Arial" charset="0"/>
              </a:rPr>
              <a:t>(</a:t>
            </a:r>
            <a:r>
              <a:rPr lang="es-ES_tradnl" sz="2400" i="1" dirty="0" err="1">
                <a:latin typeface="Times New Roman" pitchFamily="18" charset="0"/>
                <a:cs typeface="Arial" charset="0"/>
              </a:rPr>
              <a:t>a,b|x,y</a:t>
            </a:r>
            <a:r>
              <a:rPr lang="es-ES_tradnl" sz="2400" dirty="0">
                <a:latin typeface="Times New Roman" pitchFamily="18" charset="0"/>
                <a:cs typeface="Arial" charset="0"/>
              </a:rPr>
              <a:t>)</a:t>
            </a:r>
            <a:r>
              <a:rPr lang="es-ES_tradnl" sz="2400" b="0" dirty="0">
                <a:cs typeface="Arial" charset="0"/>
              </a:rPr>
              <a:t>, </a:t>
            </a:r>
            <a:r>
              <a:rPr lang="es-ES_tradnl" sz="2400" b="0" dirty="0" err="1">
                <a:cs typeface="Arial" charset="0"/>
              </a:rPr>
              <a:t>we</a:t>
            </a:r>
            <a:r>
              <a:rPr lang="es-ES_tradnl" sz="2400" b="0" dirty="0">
                <a:cs typeface="Arial" charset="0"/>
              </a:rPr>
              <a:t> </a:t>
            </a:r>
            <a:r>
              <a:rPr lang="es-ES_tradnl" sz="2400" b="0" dirty="0" err="1">
                <a:cs typeface="Arial" charset="0"/>
              </a:rPr>
              <a:t>have</a:t>
            </a:r>
            <a:r>
              <a:rPr lang="es-ES_tradnl" sz="2400" b="0" dirty="0">
                <a:cs typeface="Arial" charset="0"/>
              </a:rPr>
              <a:t> </a:t>
            </a:r>
            <a:r>
              <a:rPr lang="es-ES_tradnl" sz="2400" b="0" dirty="0" err="1">
                <a:cs typeface="Arial" charset="0"/>
              </a:rPr>
              <a:t>defined</a:t>
            </a:r>
            <a:r>
              <a:rPr lang="es-ES_tradnl" sz="2400" b="0" dirty="0">
                <a:cs typeface="Arial" charset="0"/>
              </a:rPr>
              <a:t> a </a:t>
            </a:r>
            <a:r>
              <a:rPr lang="es-ES_tradnl" sz="2400" b="0" dirty="0" err="1">
                <a:cs typeface="Arial" charset="0"/>
              </a:rPr>
              <a:t>hierarchy</a:t>
            </a:r>
            <a:r>
              <a:rPr lang="es-ES_tradnl" sz="2400" b="0" dirty="0">
                <a:cs typeface="Arial" charset="0"/>
              </a:rPr>
              <a:t> </a:t>
            </a:r>
            <a:r>
              <a:rPr lang="es-ES_tradnl" sz="2400" b="0" dirty="0" err="1">
                <a:cs typeface="Arial" charset="0"/>
              </a:rPr>
              <a:t>consisting</a:t>
            </a:r>
            <a:r>
              <a:rPr lang="es-ES_tradnl" sz="2400" b="0" dirty="0">
                <a:cs typeface="Arial" charset="0"/>
              </a:rPr>
              <a:t> of a series of </a:t>
            </a:r>
            <a:r>
              <a:rPr lang="es-ES_tradnl" sz="2400" b="0" dirty="0" err="1">
                <a:cs typeface="Arial" charset="0"/>
              </a:rPr>
              <a:t>tests</a:t>
            </a:r>
            <a:r>
              <a:rPr lang="es-ES_tradnl" sz="2400" b="0" dirty="0">
                <a:cs typeface="Arial" charset="0"/>
              </a:rPr>
              <a:t> </a:t>
            </a:r>
            <a:r>
              <a:rPr lang="es-ES_tradnl" sz="2400" b="0" dirty="0" err="1">
                <a:cs typeface="Arial" charset="0"/>
              </a:rPr>
              <a:t>based</a:t>
            </a:r>
            <a:r>
              <a:rPr lang="es-ES_tradnl" sz="2400" b="0" dirty="0">
                <a:cs typeface="Arial" charset="0"/>
              </a:rPr>
              <a:t> </a:t>
            </a:r>
            <a:r>
              <a:rPr lang="es-ES_tradnl" sz="2400" b="0" dirty="0" err="1">
                <a:cs typeface="Arial" charset="0"/>
              </a:rPr>
              <a:t>on</a:t>
            </a:r>
            <a:r>
              <a:rPr lang="es-ES_tradnl" sz="2400" b="0" dirty="0">
                <a:cs typeface="Arial" charset="0"/>
              </a:rPr>
              <a:t> </a:t>
            </a:r>
            <a:r>
              <a:rPr lang="es-ES_tradnl" sz="2400" b="0" dirty="0" err="1">
                <a:cs typeface="Arial" charset="0"/>
              </a:rPr>
              <a:t>semi-definite</a:t>
            </a:r>
            <a:r>
              <a:rPr lang="es-ES_tradnl" sz="2400" b="0" dirty="0">
                <a:cs typeface="Arial" charset="0"/>
              </a:rPr>
              <a:t> </a:t>
            </a:r>
            <a:r>
              <a:rPr lang="es-ES_tradnl" sz="2400" b="0" dirty="0" err="1">
                <a:cs typeface="Arial" charset="0"/>
              </a:rPr>
              <a:t>programming</a:t>
            </a:r>
            <a:r>
              <a:rPr lang="es-ES_tradnl" sz="2400" b="0" dirty="0">
                <a:cs typeface="Arial" charset="0"/>
              </a:rPr>
              <a:t> </a:t>
            </a:r>
            <a:r>
              <a:rPr lang="es-ES_tradnl" sz="2400" b="0" dirty="0" err="1">
                <a:cs typeface="Arial" charset="0"/>
              </a:rPr>
              <a:t>techniques</a:t>
            </a:r>
            <a:r>
              <a:rPr lang="es-ES_tradnl" sz="2400" b="0" dirty="0">
                <a:cs typeface="Arial" charset="0"/>
              </a:rPr>
              <a:t> </a:t>
            </a:r>
            <a:r>
              <a:rPr lang="es-ES_tradnl" sz="2400" b="0" dirty="0" err="1">
                <a:cs typeface="Arial" charset="0"/>
              </a:rPr>
              <a:t>allowing</a:t>
            </a:r>
            <a:r>
              <a:rPr lang="es-ES_tradnl" sz="2400" b="0" dirty="0">
                <a:cs typeface="Arial" charset="0"/>
              </a:rPr>
              <a:t> </a:t>
            </a:r>
            <a:r>
              <a:rPr lang="es-ES_tradnl" sz="2400" b="0" dirty="0" err="1">
                <a:cs typeface="Arial" charset="0"/>
              </a:rPr>
              <a:t>the</a:t>
            </a:r>
            <a:r>
              <a:rPr lang="es-ES_tradnl" sz="2400" b="0" dirty="0">
                <a:cs typeface="Arial" charset="0"/>
              </a:rPr>
              <a:t> </a:t>
            </a:r>
            <a:r>
              <a:rPr lang="es-ES_tradnl" sz="2400" b="0" dirty="0" err="1">
                <a:cs typeface="Arial" charset="0"/>
              </a:rPr>
              <a:t>detection</a:t>
            </a:r>
            <a:r>
              <a:rPr lang="es-ES_tradnl" sz="2400" b="0" dirty="0">
                <a:cs typeface="Arial" charset="0"/>
              </a:rPr>
              <a:t> of supra-quantum </a:t>
            </a:r>
            <a:r>
              <a:rPr lang="es-ES_tradnl" sz="2400" b="0" dirty="0" err="1">
                <a:cs typeface="Arial" charset="0"/>
              </a:rPr>
              <a:t>correlations</a:t>
            </a:r>
            <a:r>
              <a:rPr lang="es-ES_tradnl" sz="2400" b="0" dirty="0">
                <a:cs typeface="Arial" charset="0"/>
              </a:rPr>
              <a:t>.</a:t>
            </a:r>
            <a:endParaRPr lang="es-ES_tradnl" sz="2400" b="0" i="1" dirty="0">
              <a:cs typeface="Arial" charset="0"/>
            </a:endParaRP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525463" y="3751263"/>
          <a:ext cx="9604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8" name="Equation" r:id="rId3" imgW="393480" imgH="215640" progId="Equation.3">
                  <p:embed/>
                </p:oleObj>
              </mc:Choice>
              <mc:Fallback>
                <p:oleObj name="Equation" r:id="rId3" imgW="3934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3751263"/>
                        <a:ext cx="960437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0" name="AutoShape 8"/>
          <p:cNvSpPr>
            <a:spLocks noChangeArrowheads="1"/>
          </p:cNvSpPr>
          <p:nvPr/>
        </p:nvSpPr>
        <p:spPr bwMode="auto">
          <a:xfrm>
            <a:off x="896938" y="4614863"/>
            <a:ext cx="287337" cy="431800"/>
          </a:xfrm>
          <a:prstGeom prst="downArrow">
            <a:avLst>
              <a:gd name="adj1" fmla="val 50000"/>
              <a:gd name="adj2" fmla="val 375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1184275" y="461486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92524" name="AutoShape 12"/>
          <p:cNvSpPr>
            <a:spLocks noChangeArrowheads="1"/>
          </p:cNvSpPr>
          <p:nvPr/>
        </p:nvSpPr>
        <p:spPr bwMode="auto">
          <a:xfrm>
            <a:off x="2944813" y="4614863"/>
            <a:ext cx="287337" cy="431800"/>
          </a:xfrm>
          <a:prstGeom prst="downArrow">
            <a:avLst>
              <a:gd name="adj1" fmla="val 50000"/>
              <a:gd name="adj2" fmla="val 375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5" name="Text Box 13"/>
          <p:cNvSpPr txBox="1">
            <a:spLocks noChangeArrowheads="1"/>
          </p:cNvSpPr>
          <p:nvPr/>
        </p:nvSpPr>
        <p:spPr bwMode="auto">
          <a:xfrm>
            <a:off x="3232150" y="461486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92526" name="AutoShape 14"/>
          <p:cNvSpPr>
            <a:spLocks noChangeArrowheads="1"/>
          </p:cNvSpPr>
          <p:nvPr/>
        </p:nvSpPr>
        <p:spPr bwMode="auto">
          <a:xfrm rot="16200000">
            <a:off x="1906588" y="3608387"/>
            <a:ext cx="287338" cy="862013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1692275" y="3527425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92528" name="AutoShape 16"/>
          <p:cNvSpPr>
            <a:spLocks noChangeArrowheads="1"/>
          </p:cNvSpPr>
          <p:nvPr/>
        </p:nvSpPr>
        <p:spPr bwMode="auto">
          <a:xfrm rot="16200000">
            <a:off x="4068763" y="3614737"/>
            <a:ext cx="287338" cy="862013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9" name="Text Box 17"/>
          <p:cNvSpPr txBox="1">
            <a:spLocks noChangeArrowheads="1"/>
          </p:cNvSpPr>
          <p:nvPr/>
        </p:nvSpPr>
        <p:spPr bwMode="auto">
          <a:xfrm>
            <a:off x="3781425" y="3533775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92532" name="AutoShape 20"/>
          <p:cNvSpPr>
            <a:spLocks noChangeArrowheads="1"/>
          </p:cNvSpPr>
          <p:nvPr/>
        </p:nvSpPr>
        <p:spPr bwMode="auto">
          <a:xfrm>
            <a:off x="7143750" y="4614863"/>
            <a:ext cx="287338" cy="431800"/>
          </a:xfrm>
          <a:prstGeom prst="downArrow">
            <a:avLst>
              <a:gd name="adj1" fmla="val 50000"/>
              <a:gd name="adj2" fmla="val 375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33" name="Text Box 21"/>
          <p:cNvSpPr txBox="1">
            <a:spLocks noChangeArrowheads="1"/>
          </p:cNvSpPr>
          <p:nvPr/>
        </p:nvSpPr>
        <p:spPr bwMode="auto">
          <a:xfrm>
            <a:off x="7431088" y="461486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92534" name="AutoShape 22"/>
          <p:cNvSpPr>
            <a:spLocks noChangeArrowheads="1"/>
          </p:cNvSpPr>
          <p:nvPr/>
        </p:nvSpPr>
        <p:spPr bwMode="auto">
          <a:xfrm rot="16200000">
            <a:off x="6083300" y="3608388"/>
            <a:ext cx="287338" cy="862012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35" name="Text Box 23"/>
          <p:cNvSpPr txBox="1">
            <a:spLocks noChangeArrowheads="1"/>
          </p:cNvSpPr>
          <p:nvPr/>
        </p:nvSpPr>
        <p:spPr bwMode="auto">
          <a:xfrm>
            <a:off x="5795963" y="3527425"/>
            <a:ext cx="719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8000"/>
                </a:solidFill>
              </a:rPr>
              <a:t>YES</a:t>
            </a:r>
          </a:p>
        </p:txBody>
      </p:sp>
      <p:graphicFrame>
        <p:nvGraphicFramePr>
          <p:cNvPr id="192537" name="Object 25"/>
          <p:cNvGraphicFramePr>
            <a:graphicFrameLocks noChangeAspect="1"/>
          </p:cNvGraphicFramePr>
          <p:nvPr/>
        </p:nvGraphicFramePr>
        <p:xfrm>
          <a:off x="4859338" y="3922713"/>
          <a:ext cx="522287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9" name="Equation" r:id="rId5" imgW="177480" imgH="75960" progId="Equation.3">
                  <p:embed/>
                </p:oleObj>
              </mc:Choice>
              <mc:Fallback>
                <p:oleObj name="Equation" r:id="rId5" imgW="177480" imgH="75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922713"/>
                        <a:ext cx="522287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41" name="Text Box 29"/>
          <p:cNvSpPr txBox="1">
            <a:spLocks noChangeArrowheads="1"/>
          </p:cNvSpPr>
          <p:nvPr/>
        </p:nvSpPr>
        <p:spPr bwMode="auto">
          <a:xfrm>
            <a:off x="1773238" y="5318125"/>
            <a:ext cx="5694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 smtClean="0"/>
              <a:t>The hierarchy is asymptotically convergent.</a:t>
            </a:r>
            <a:endParaRPr lang="en-GB" sz="2400" dirty="0"/>
          </a:p>
        </p:txBody>
      </p:sp>
      <p:sp>
        <p:nvSpPr>
          <p:cNvPr id="192548" name="AutoShape 36"/>
          <p:cNvSpPr>
            <a:spLocks noChangeArrowheads="1"/>
          </p:cNvSpPr>
          <p:nvPr/>
        </p:nvSpPr>
        <p:spPr bwMode="auto">
          <a:xfrm rot="16200000">
            <a:off x="8245475" y="3614738"/>
            <a:ext cx="287338" cy="862012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49" name="Text Box 37"/>
          <p:cNvSpPr txBox="1">
            <a:spLocks noChangeArrowheads="1"/>
          </p:cNvSpPr>
          <p:nvPr/>
        </p:nvSpPr>
        <p:spPr bwMode="auto">
          <a:xfrm>
            <a:off x="7958138" y="3533775"/>
            <a:ext cx="719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92554" name="Oval 42"/>
          <p:cNvSpPr>
            <a:spLocks noChangeArrowheads="1"/>
          </p:cNvSpPr>
          <p:nvPr/>
        </p:nvSpPr>
        <p:spPr bwMode="auto">
          <a:xfrm>
            <a:off x="6732588" y="3621088"/>
            <a:ext cx="1096962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2555" name="Object 43"/>
          <p:cNvGraphicFramePr>
            <a:graphicFrameLocks noChangeAspect="1"/>
          </p:cNvGraphicFramePr>
          <p:nvPr/>
        </p:nvGraphicFramePr>
        <p:xfrm>
          <a:off x="6743700" y="3765550"/>
          <a:ext cx="10525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0" name="Equation" r:id="rId7" imgW="431640" imgH="215640" progId="Equation.3">
                  <p:embed/>
                </p:oleObj>
              </mc:Choice>
              <mc:Fallback>
                <p:oleObj name="Equation" r:id="rId7" imgW="4316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3765550"/>
                        <a:ext cx="1052513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56" name="Oval 44"/>
          <p:cNvSpPr>
            <a:spLocks noChangeArrowheads="1"/>
          </p:cNvSpPr>
          <p:nvPr/>
        </p:nvSpPr>
        <p:spPr bwMode="auto">
          <a:xfrm>
            <a:off x="2555875" y="3621088"/>
            <a:ext cx="1096963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2557" name="Object 45"/>
          <p:cNvGraphicFramePr>
            <a:graphicFrameLocks noChangeAspect="1"/>
          </p:cNvGraphicFramePr>
          <p:nvPr/>
        </p:nvGraphicFramePr>
        <p:xfrm>
          <a:off x="2597150" y="3765550"/>
          <a:ext cx="9921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1" name="Equation" r:id="rId9" imgW="406080" imgH="215640" progId="Equation.3">
                  <p:embed/>
                </p:oleObj>
              </mc:Choice>
              <mc:Fallback>
                <p:oleObj name="Equation" r:id="rId9" imgW="4060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3765550"/>
                        <a:ext cx="992188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84213" y="6165850"/>
            <a:ext cx="741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0" dirty="0" smtClean="0">
                <a:solidFill>
                  <a:srgbClr val="008000"/>
                </a:solidFill>
              </a:rPr>
              <a:t>Related </a:t>
            </a:r>
            <a:r>
              <a:rPr lang="en-GB" b="0" dirty="0">
                <a:solidFill>
                  <a:srgbClr val="008000"/>
                </a:solidFill>
              </a:rPr>
              <a:t>work </a:t>
            </a:r>
            <a:r>
              <a:rPr lang="en-GB" b="0" dirty="0" smtClean="0">
                <a:solidFill>
                  <a:srgbClr val="008000"/>
                </a:solidFill>
              </a:rPr>
              <a:t>by </a:t>
            </a:r>
            <a:r>
              <a:rPr lang="en-GB" dirty="0" smtClean="0">
                <a:solidFill>
                  <a:srgbClr val="008000"/>
                </a:solidFill>
              </a:rPr>
              <a:t>Doherty, Liang, Toner and Wehner</a:t>
            </a:r>
            <a:endParaRPr lang="en-GB" b="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Convergence of the hierarchy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504825" y="2147887"/>
            <a:ext cx="784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 dirty="0" smtClean="0"/>
              <a:t>If </a:t>
            </a:r>
            <a:r>
              <a:rPr lang="en-GB" sz="2000" dirty="0"/>
              <a:t>some correlations satisfy all the </a:t>
            </a:r>
            <a:r>
              <a:rPr lang="en-GB" sz="2000" dirty="0" smtClean="0"/>
              <a:t>steps in the hierarchy</a:t>
            </a:r>
            <a:r>
              <a:rPr lang="en-GB" sz="2000" dirty="0"/>
              <a:t>, then: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36513" y="348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1287463" y="3297238"/>
          <a:ext cx="31988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9" name="Equation" r:id="rId3" imgW="1612900" imgH="254000" progId="Equation.3">
                  <p:embed/>
                </p:oleObj>
              </mc:Choice>
              <mc:Fallback>
                <p:oleObj name="Equation" r:id="rId3" imgW="1612900" imgH="254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3297238"/>
                        <a:ext cx="319881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4773613" y="3362325"/>
            <a:ext cx="865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0"/>
              <a:t>with</a:t>
            </a:r>
          </a:p>
        </p:txBody>
      </p:sp>
      <p:graphicFrame>
        <p:nvGraphicFramePr>
          <p:cNvPr id="200712" name="Object 8"/>
          <p:cNvGraphicFramePr>
            <a:graphicFrameLocks noChangeAspect="1"/>
          </p:cNvGraphicFramePr>
          <p:nvPr/>
        </p:nvGraphicFramePr>
        <p:xfrm>
          <a:off x="5959475" y="3154363"/>
          <a:ext cx="15081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0" name="Equation" r:id="rId5" imgW="838080" imgH="609480" progId="Equation.3">
                  <p:embed/>
                </p:oleObj>
              </mc:Choice>
              <mc:Fallback>
                <p:oleObj name="Equation" r:id="rId5" imgW="838080" imgH="609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3154363"/>
                        <a:ext cx="1508125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4" name="AutoShape 10"/>
          <p:cNvSpPr>
            <a:spLocks noChangeArrowheads="1"/>
          </p:cNvSpPr>
          <p:nvPr/>
        </p:nvSpPr>
        <p:spPr bwMode="auto">
          <a:xfrm>
            <a:off x="2684463" y="3944938"/>
            <a:ext cx="360362" cy="503237"/>
          </a:xfrm>
          <a:prstGeom prst="downArrow">
            <a:avLst>
              <a:gd name="adj1" fmla="val 50000"/>
              <a:gd name="adj2" fmla="val 34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3044825" y="3873500"/>
            <a:ext cx="4333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200720" name="Object 16"/>
          <p:cNvGraphicFramePr>
            <a:graphicFrameLocks noChangeAspect="1"/>
          </p:cNvGraphicFramePr>
          <p:nvPr/>
        </p:nvGraphicFramePr>
        <p:xfrm>
          <a:off x="1090613" y="4594225"/>
          <a:ext cx="37861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1" name="Equation" r:id="rId7" imgW="1905000" imgH="254000" progId="Equation.3">
                  <p:embed/>
                </p:oleObj>
              </mc:Choice>
              <mc:Fallback>
                <p:oleObj name="Equation" r:id="rId7" imgW="1905000" imgH="254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594225"/>
                        <a:ext cx="378618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4" grpId="0" animBg="1"/>
      <p:bldP spid="2007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2420938"/>
            <a:ext cx="7561263" cy="1973262"/>
          </a:xfrm>
        </p:spPr>
        <p:txBody>
          <a:bodyPr/>
          <a:lstStyle/>
          <a:p>
            <a:pPr algn="ctr">
              <a:buFontTx/>
              <a:buNone/>
            </a:pPr>
            <a:r>
              <a:rPr lang="en-GB" sz="4800"/>
              <a:t>Device-Independent Quantum Key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Device-Independent QKD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538163" y="1755775"/>
            <a:ext cx="8066087" cy="3959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90000"/>
              </a:lnSpc>
              <a:spcBef>
                <a:spcPct val="20000"/>
              </a:spcBef>
            </a:pPr>
            <a:r>
              <a:rPr lang="en-GB" sz="2400" b="0" dirty="0"/>
              <a:t>Standard QKD protocols based their security on:</a:t>
            </a:r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GB" sz="2400" dirty="0"/>
              <a:t>Quantum Mechanics</a:t>
            </a:r>
            <a:r>
              <a:rPr lang="en-GB" sz="2400" b="0" dirty="0"/>
              <a:t>: any eavesdropper, however powerful, must obey the laws of quantum physics.</a:t>
            </a:r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GB" sz="2400" dirty="0"/>
              <a:t>No information leakage</a:t>
            </a:r>
            <a:r>
              <a:rPr lang="en-GB" sz="2400" b="0" dirty="0"/>
              <a:t>: no unwanted classical information must leak out of Alice's and Bob's laboratories.</a:t>
            </a:r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GB" sz="2400" dirty="0"/>
              <a:t>Trusted Randomness</a:t>
            </a:r>
            <a:r>
              <a:rPr lang="en-GB" sz="2400" b="0" dirty="0"/>
              <a:t>:</a:t>
            </a:r>
            <a:r>
              <a:rPr lang="en-GB" sz="2400" dirty="0"/>
              <a:t> </a:t>
            </a:r>
            <a:r>
              <a:rPr lang="en-GB" sz="2400" b="0" dirty="0"/>
              <a:t>Alice and Bob have access to local random number generators.</a:t>
            </a:r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GB" sz="2400" dirty="0"/>
              <a:t>Knowledge of the devices</a:t>
            </a:r>
            <a:r>
              <a:rPr lang="en-GB" sz="2400" b="0" dirty="0"/>
              <a:t>: Alice and Bob require some control (model) of the devices. 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 rot="-664212">
            <a:off x="1474788" y="4724400"/>
            <a:ext cx="2952750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768350" y="5486400"/>
            <a:ext cx="76136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400" b="0" dirty="0">
                <a:solidFill>
                  <a:srgbClr val="FF3300"/>
                </a:solidFill>
              </a:rPr>
              <a:t>Is there a protocol for secure QKD based on                    without requiring any assumption on the devices?</a:t>
            </a:r>
            <a:endParaRPr lang="en-GB" sz="2000" b="0" dirty="0"/>
          </a:p>
        </p:txBody>
      </p:sp>
      <p:graphicFrame>
        <p:nvGraphicFramePr>
          <p:cNvPr id="243718" name="Object 6"/>
          <p:cNvGraphicFramePr>
            <a:graphicFrameLocks noChangeAspect="1"/>
          </p:cNvGraphicFramePr>
          <p:nvPr/>
        </p:nvGraphicFramePr>
        <p:xfrm>
          <a:off x="6259513" y="5445125"/>
          <a:ext cx="15128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7" name="Equation" r:id="rId3" imgW="710891" imgH="253890" progId="Equation.3">
                  <p:embed/>
                </p:oleObj>
              </mc:Choice>
              <mc:Fallback>
                <p:oleObj name="Equation" r:id="rId3" imgW="710891" imgH="25389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5445125"/>
                        <a:ext cx="1512887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animBg="1"/>
      <p:bldP spid="2437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4482</TotalTime>
  <Words>1038</Words>
  <Application>Microsoft Office PowerPoint</Application>
  <PresentationFormat>On-screen Show (4:3)</PresentationFormat>
  <Paragraphs>111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PowerPoint Presentation</vt:lpstr>
      <vt:lpstr>References</vt:lpstr>
      <vt:lpstr>Device-independent scenario</vt:lpstr>
      <vt:lpstr>PowerPoint Presentation</vt:lpstr>
      <vt:lpstr>Motivation</vt:lpstr>
      <vt:lpstr>Hierarchy of necessary conditions</vt:lpstr>
      <vt:lpstr>Convergence of the hierarchy</vt:lpstr>
      <vt:lpstr>PowerPoint Presentation</vt:lpstr>
      <vt:lpstr>Device-Independent QKD</vt:lpstr>
      <vt:lpstr>Motivation</vt:lpstr>
      <vt:lpstr>Bell inequality violation</vt:lpstr>
      <vt:lpstr>PowerPoint Presentation</vt:lpstr>
      <vt:lpstr>The model</vt:lpstr>
      <vt:lpstr>The model</vt:lpstr>
      <vt:lpstr>Bounding the key rate</vt:lpstr>
      <vt:lpstr>Local predictability vs Bell violation</vt:lpstr>
      <vt:lpstr>Local predictability vs Bell violation</vt:lpstr>
      <vt:lpstr>Bound on the key rate</vt:lpstr>
      <vt:lpstr>Concluding remarks</vt:lpstr>
      <vt:lpstr>Concluding remarks</vt:lpstr>
      <vt:lpstr>Post-doc positions</vt:lpstr>
    </vt:vector>
  </TitlesOfParts>
  <Company>Institut de Ciències Fotòniques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ICFO</dc:creator>
  <cp:lastModifiedBy>Antonio Acin</cp:lastModifiedBy>
  <cp:revision>138</cp:revision>
  <dcterms:created xsi:type="dcterms:W3CDTF">2010-09-02T20:48:39Z</dcterms:created>
  <dcterms:modified xsi:type="dcterms:W3CDTF">2011-09-21T22:33:33Z</dcterms:modified>
</cp:coreProperties>
</file>