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7.xml" ContentType="application/vnd.openxmlformats-officedocument.presentationml.notesSlide+xml"/>
  <Override PartName="/ppt/embeddings/oleObject4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7" r:id="rId1"/>
    <p:sldMasterId id="2147483829" r:id="rId2"/>
  </p:sldMasterIdLst>
  <p:notesMasterIdLst>
    <p:notesMasterId r:id="rId28"/>
  </p:notesMasterIdLst>
  <p:sldIdLst>
    <p:sldId id="259" r:id="rId3"/>
    <p:sldId id="405" r:id="rId4"/>
    <p:sldId id="406" r:id="rId5"/>
    <p:sldId id="408" r:id="rId6"/>
    <p:sldId id="391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03" r:id="rId17"/>
    <p:sldId id="418" r:id="rId18"/>
    <p:sldId id="419" r:id="rId19"/>
    <p:sldId id="420" r:id="rId20"/>
    <p:sldId id="422" r:id="rId21"/>
    <p:sldId id="421" r:id="rId22"/>
    <p:sldId id="423" r:id="rId23"/>
    <p:sldId id="425" r:id="rId24"/>
    <p:sldId id="426" r:id="rId25"/>
    <p:sldId id="424" r:id="rId26"/>
    <p:sldId id="404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1DB7"/>
    <a:srgbClr val="00FFFF"/>
    <a:srgbClr val="FFFF00"/>
    <a:srgbClr val="800080"/>
    <a:srgbClr val="0000FF"/>
    <a:srgbClr val="FF0000"/>
    <a:srgbClr val="00FF00"/>
    <a:srgbClr val="F4F4F4"/>
    <a:srgbClr val="1F1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4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Relationship Id="rId2" Type="http://schemas.openxmlformats.org/officeDocument/2006/relationships/image" Target="../media/image30.emf"/><Relationship Id="rId3" Type="http://schemas.openxmlformats.org/officeDocument/2006/relationships/image" Target="../media/image3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A12490E-C453-F34F-B28D-268B9B70F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600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5DBE96-A9A9-A94B-BF97-9076AA57D5D0}" type="slidenum">
              <a:rPr lang="en-US"/>
              <a:pPr/>
              <a:t>1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6FB8EA-2761-F947-BF46-2D2968BBE1A0}" type="slidenum">
              <a:rPr lang="en-US"/>
              <a:pPr/>
              <a:t>10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1DA331-2A20-3749-9381-071667A10894}" type="slidenum">
              <a:rPr lang="en-US"/>
              <a:pPr/>
              <a:t>11</a:t>
            </a:fld>
            <a:endParaRPr lang="en-US"/>
          </a:p>
        </p:txBody>
      </p:sp>
      <p:sp>
        <p:nvSpPr>
          <p:cNvPr id="3727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28600" indent="-228600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1DA331-2A20-3749-9381-071667A10894}" type="slidenum">
              <a:rPr lang="en-US"/>
              <a:pPr/>
              <a:t>12</a:t>
            </a:fld>
            <a:endParaRPr lang="en-US"/>
          </a:p>
        </p:txBody>
      </p:sp>
      <p:sp>
        <p:nvSpPr>
          <p:cNvPr id="3727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28600" indent="-228600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1DA331-2A20-3749-9381-071667A10894}" type="slidenum">
              <a:rPr lang="en-US"/>
              <a:pPr/>
              <a:t>13</a:t>
            </a:fld>
            <a:endParaRPr lang="en-US"/>
          </a:p>
        </p:txBody>
      </p:sp>
      <p:sp>
        <p:nvSpPr>
          <p:cNvPr id="3727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28600" indent="-228600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1DA331-2A20-3749-9381-071667A10894}" type="slidenum">
              <a:rPr lang="en-US"/>
              <a:pPr/>
              <a:t>14</a:t>
            </a:fld>
            <a:endParaRPr lang="en-US"/>
          </a:p>
        </p:txBody>
      </p:sp>
      <p:sp>
        <p:nvSpPr>
          <p:cNvPr id="3727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28600" indent="-228600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B3C47A-295B-7F46-B7BF-B14EFAB3CEE0}" type="slidenum">
              <a:rPr lang="en-US"/>
              <a:pPr/>
              <a:t>15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B3C47A-295B-7F46-B7BF-B14EFAB3CEE0}" type="slidenum">
              <a:rPr lang="en-US"/>
              <a:pPr/>
              <a:t>16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1DA331-2A20-3749-9381-071667A10894}" type="slidenum">
              <a:rPr lang="en-US"/>
              <a:pPr/>
              <a:t>17</a:t>
            </a:fld>
            <a:endParaRPr lang="en-US"/>
          </a:p>
        </p:txBody>
      </p:sp>
      <p:sp>
        <p:nvSpPr>
          <p:cNvPr id="3727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28600" indent="-228600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1DA331-2A20-3749-9381-071667A10894}" type="slidenum">
              <a:rPr lang="en-US"/>
              <a:pPr/>
              <a:t>18</a:t>
            </a:fld>
            <a:endParaRPr lang="en-US"/>
          </a:p>
        </p:txBody>
      </p:sp>
      <p:sp>
        <p:nvSpPr>
          <p:cNvPr id="3727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28600" indent="-228600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1DA331-2A20-3749-9381-071667A10894}" type="slidenum">
              <a:rPr lang="en-US"/>
              <a:pPr/>
              <a:t>19</a:t>
            </a:fld>
            <a:endParaRPr lang="en-US"/>
          </a:p>
        </p:txBody>
      </p:sp>
      <p:sp>
        <p:nvSpPr>
          <p:cNvPr id="3727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28600" indent="-228600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B9FFF9-74F1-5443-B43C-27F2156A3B7D}" type="slidenum">
              <a:rPr lang="en-US"/>
              <a:pPr/>
              <a:t>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1DA331-2A20-3749-9381-071667A10894}" type="slidenum">
              <a:rPr lang="en-US"/>
              <a:pPr/>
              <a:t>20</a:t>
            </a:fld>
            <a:endParaRPr lang="en-US"/>
          </a:p>
        </p:txBody>
      </p:sp>
      <p:sp>
        <p:nvSpPr>
          <p:cNvPr id="3727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28600" indent="-228600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38E3F3-08DF-0842-A838-FC04091D2CF7}" type="slidenum">
              <a:rPr lang="en-US"/>
              <a:pPr/>
              <a:t>21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38E3F3-08DF-0842-A838-FC04091D2CF7}" type="slidenum">
              <a:rPr lang="en-US"/>
              <a:pPr/>
              <a:t>22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38E3F3-08DF-0842-A838-FC04091D2CF7}" type="slidenum">
              <a:rPr lang="en-US"/>
              <a:pPr/>
              <a:t>23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B3C47A-295B-7F46-B7BF-B14EFAB3CEE0}" type="slidenum">
              <a:rPr lang="en-US"/>
              <a:pPr/>
              <a:t>24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B9FFF9-74F1-5443-B43C-27F2156A3B7D}" type="slidenum">
              <a:rPr lang="en-US"/>
              <a:pPr/>
              <a:t>3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B9FFF9-74F1-5443-B43C-27F2156A3B7D}" type="slidenum">
              <a:rPr lang="en-US"/>
              <a:pPr/>
              <a:t>4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6FB8EA-2761-F947-BF46-2D2968BBE1A0}" type="slidenum">
              <a:rPr lang="en-US"/>
              <a:pPr/>
              <a:t>5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6FB8EA-2761-F947-BF46-2D2968BBE1A0}" type="slidenum">
              <a:rPr lang="en-US"/>
              <a:pPr/>
              <a:t>6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6FB8EA-2761-F947-BF46-2D2968BBE1A0}" type="slidenum">
              <a:rPr lang="en-US"/>
              <a:pPr/>
              <a:t>7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6FB8EA-2761-F947-BF46-2D2968BBE1A0}" type="slidenum">
              <a:rPr lang="en-US"/>
              <a:pPr/>
              <a:t>8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6FB8EA-2761-F947-BF46-2D2968BBE1A0}" type="slidenum">
              <a:rPr lang="en-US"/>
              <a:pPr/>
              <a:t>9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810000"/>
            <a:ext cx="6400800" cy="1752600"/>
          </a:xfrm>
        </p:spPr>
        <p:txBody>
          <a:bodyPr/>
          <a:lstStyle>
            <a:lvl1pPr marL="0" indent="0" algn="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248FC-474C-2149-B980-7D70877C8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57134-C957-EC45-A53B-BF71DB5570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A0829-4262-C245-A2FD-EFEB10E282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51788-AD46-2745-95DD-D0631BD674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313DE-AFBD-0040-8887-A1926A8CB4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A2452-EB34-6041-AC0F-239A8B0967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C45F7-FD60-E44B-9726-B0706DA216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8D12B-2A46-EF4E-BF77-DD786DAC64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FE21F-35BB-8340-94E1-D503D0F9E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580AD-0527-494A-8C64-863FCBDC5A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BC33A-84B5-DC4F-849D-FC2F8560FA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2C590-B042-4B42-A805-A89C44CB5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68927-F02C-F34C-A8CC-0CFDF718BE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8753F-6DFF-0641-9676-8A75B36CBA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418E4-4DD7-9E44-95A8-B97146CE82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91CD8-56AC-654C-B2C6-3B6F658E4F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FEAB3-FE88-844A-B0D3-8F6ACF167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1693C-9B1F-5B42-A335-64CA664E7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B0838-B757-DF4F-9B09-8AF1D6540A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F27E4-5C4E-294B-AE12-CC465F5B4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2022B-4840-D34F-B43E-C46AF8D0B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2511D-8A63-AA4B-BBD4-AF7E4B1F90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12700" dir="8100000" algn="ctr" rotWithShape="0">
              <a:srgbClr val="FFFFFF">
                <a:alpha val="7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12700" dir="8100000" algn="ctr" rotWithShape="0">
              <a:srgbClr val="FFFFFF">
                <a:alpha val="7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26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FFFF"/>
                </a:solidFill>
                <a:latin typeface="Times New Roman" charset="0"/>
                <a:ea typeface="MS Pゴシック" pitchFamily="-92" charset="-128"/>
                <a:cs typeface="MS Pゴシック" pitchFamily="-9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26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MS Pゴシック" pitchFamily="-92" charset="-128"/>
                <a:cs typeface="MS Pゴシック" pitchFamily="-9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26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charset="0"/>
                <a:ea typeface="MS Pゴシック" pitchFamily="-92" charset="-128"/>
                <a:cs typeface="MS Pゴシック" pitchFamily="-92" charset="-128"/>
              </a:defRPr>
            </a:lvl1pPr>
          </a:lstStyle>
          <a:p>
            <a:pPr>
              <a:defRPr/>
            </a:pPr>
            <a:fld id="{D6432204-4AA2-A742-A13B-5F6F39A93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ゴシック" pitchFamily="-92" charset="-128"/>
          <a:cs typeface="MS Pゴシック" pitchFamily="-9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ゴシック" pitchFamily="-92" charset="-128"/>
          <a:cs typeface="MS Pゴシック" pitchFamily="-9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ゴシック" pitchFamily="-92" charset="-128"/>
          <a:cs typeface="MS Pゴシック" pitchFamily="-9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ゴシック" pitchFamily="-92" charset="-128"/>
          <a:cs typeface="MS Pゴシック" pitchFamily="-9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ゴシック" pitchFamily="-92" charset="-128"/>
          <a:cs typeface="MS Pゴシック" pitchFamily="-9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ゴシック" pitchFamily="-92" charset="-128"/>
          <a:cs typeface="MS Pゴシック" pitchFamily="-9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ゴシック" pitchFamily="-92" charset="-128"/>
          <a:cs typeface="MS Pゴシック" pitchFamily="-9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ゴシック" pitchFamily="-92" charset="-128"/>
          <a:cs typeface="MS Pゴシック" pitchFamily="-9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4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fld id="{DA6C8462-7366-4849-A3ED-77767102A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5" Type="http://schemas.openxmlformats.org/officeDocument/2006/relationships/image" Target="../media/image26.emf"/><Relationship Id="rId6" Type="http://schemas.openxmlformats.org/officeDocument/2006/relationships/image" Target="../media/image27.emf"/><Relationship Id="rId7" Type="http://schemas.openxmlformats.org/officeDocument/2006/relationships/image" Target="../media/image28.em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2.emf"/><Relationship Id="rId12" Type="http://schemas.openxmlformats.org/officeDocument/2006/relationships/image" Target="../media/image3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29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30.e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31.emf"/><Relationship Id="rId10" Type="http://schemas.openxmlformats.org/officeDocument/2006/relationships/image" Target="../media/image2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38.em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4" Type="http://schemas.openxmlformats.org/officeDocument/2006/relationships/image" Target="../media/image40.emf"/><Relationship Id="rId5" Type="http://schemas.openxmlformats.org/officeDocument/2006/relationships/image" Target="../media/image41.em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4" Type="http://schemas.openxmlformats.org/officeDocument/2006/relationships/image" Target="../media/image43.em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4" Type="http://schemas.openxmlformats.org/officeDocument/2006/relationships/image" Target="../media/image45.em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4" Type="http://schemas.openxmlformats.org/officeDocument/2006/relationships/image" Target="../media/image47.emf"/><Relationship Id="rId5" Type="http://schemas.openxmlformats.org/officeDocument/2006/relationships/image" Target="../media/image48.em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4" Type="http://schemas.openxmlformats.org/officeDocument/2006/relationships/image" Target="../media/image47.emf"/><Relationship Id="rId5" Type="http://schemas.openxmlformats.org/officeDocument/2006/relationships/image" Target="../media/image49.emf"/><Relationship Id="rId6" Type="http://schemas.openxmlformats.org/officeDocument/2006/relationships/image" Target="../media/image50.emf"/><Relationship Id="rId7" Type="http://schemas.openxmlformats.org/officeDocument/2006/relationships/image" Target="../media/image51.em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4" Type="http://schemas.openxmlformats.org/officeDocument/2006/relationships/image" Target="../media/image47.emf"/><Relationship Id="rId5" Type="http://schemas.openxmlformats.org/officeDocument/2006/relationships/image" Target="../media/image52.em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4" Type="http://schemas.openxmlformats.org/officeDocument/2006/relationships/image" Target="../media/image54.em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4" Type="http://schemas.openxmlformats.org/officeDocument/2006/relationships/image" Target="../media/image4.emf"/><Relationship Id="rId5" Type="http://schemas.openxmlformats.org/officeDocument/2006/relationships/image" Target="../media/image6.emf"/><Relationship Id="rId6" Type="http://schemas.openxmlformats.org/officeDocument/2006/relationships/image" Target="../media/image56.emf"/><Relationship Id="rId7" Type="http://schemas.openxmlformats.org/officeDocument/2006/relationships/image" Target="../media/image57.em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4" Type="http://schemas.openxmlformats.org/officeDocument/2006/relationships/image" Target="../media/image58.emf"/><Relationship Id="rId5" Type="http://schemas.openxmlformats.org/officeDocument/2006/relationships/image" Target="../media/image59.em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oleObject" Target="../embeddings/oleObject1.bin"/><Relationship Id="rId8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oleObject" Target="../embeddings/oleObject2.bin"/><Relationship Id="rId8" Type="http://schemas.openxmlformats.org/officeDocument/2006/relationships/image" Target="../media/image11.emf"/><Relationship Id="rId9" Type="http://schemas.openxmlformats.org/officeDocument/2006/relationships/image" Target="../media/image13.emf"/><Relationship Id="rId10" Type="http://schemas.openxmlformats.org/officeDocument/2006/relationships/oleObject" Target="../embeddings/oleObject3.bin"/><Relationship Id="rId11" Type="http://schemas.openxmlformats.org/officeDocument/2006/relationships/image" Target="../media/image1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15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14.emf"/><Relationship Id="rId7" Type="http://schemas.openxmlformats.org/officeDocument/2006/relationships/image" Target="../media/image16.emf"/><Relationship Id="rId8" Type="http://schemas.openxmlformats.org/officeDocument/2006/relationships/image" Target="../media/image17.emf"/><Relationship Id="rId9" Type="http://schemas.openxmlformats.org/officeDocument/2006/relationships/image" Target="../media/image18.emf"/><Relationship Id="rId10" Type="http://schemas.openxmlformats.org/officeDocument/2006/relationships/image" Target="../media/image1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5" Type="http://schemas.openxmlformats.org/officeDocument/2006/relationships/image" Target="../media/image23.em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09600"/>
            <a:ext cx="9144000" cy="1371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000" dirty="0" smtClean="0"/>
              <a:t>Universal Uncertainty Relations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133600"/>
            <a:ext cx="6629400" cy="1752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2800" dirty="0" err="1"/>
              <a:t>Gilad</a:t>
            </a:r>
            <a:r>
              <a:rPr lang="en-US" sz="2800" dirty="0"/>
              <a:t> </a:t>
            </a:r>
            <a:r>
              <a:rPr lang="en-US" sz="2800" dirty="0" err="1"/>
              <a:t>Gour</a:t>
            </a:r>
            <a:r>
              <a:rPr lang="en-US" sz="2800" dirty="0"/>
              <a:t> </a:t>
            </a:r>
          </a:p>
          <a:p>
            <a:pPr algn="ctr" eaLnBrk="1" hangingPunct="1">
              <a:defRPr/>
            </a:pPr>
            <a:r>
              <a:rPr lang="en-US" sz="2800" dirty="0"/>
              <a:t>University of Calgary</a:t>
            </a:r>
            <a:endParaRPr lang="en-US" sz="2400" dirty="0"/>
          </a:p>
          <a:p>
            <a:pPr algn="ctr" eaLnBrk="1" hangingPunct="1">
              <a:defRPr/>
            </a:pPr>
            <a:r>
              <a:rPr lang="en-US" sz="2400" dirty="0"/>
              <a:t>Department of Mathematics and Statistics</a:t>
            </a:r>
            <a:r>
              <a:rPr lang="en-US" sz="2400" dirty="0" smtClean="0"/>
              <a:t> 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1316053" y="6461125"/>
            <a:ext cx="63801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dirty="0" smtClean="0"/>
              <a:t>QCrypt2013, August 5–9, 2013 in Waterloo, Canada</a:t>
            </a:r>
            <a:endParaRPr lang="en-US" sz="2000" b="1" dirty="0"/>
          </a:p>
        </p:txBody>
      </p:sp>
      <p:sp>
        <p:nvSpPr>
          <p:cNvPr id="26630" name="TextBox 6"/>
          <p:cNvSpPr txBox="1">
            <a:spLocks noChangeArrowheads="1"/>
          </p:cNvSpPr>
          <p:nvPr/>
        </p:nvSpPr>
        <p:spPr bwMode="auto">
          <a:xfrm>
            <a:off x="990600" y="4114800"/>
            <a:ext cx="7696200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Based on joint work with </a:t>
            </a:r>
            <a:r>
              <a:rPr lang="en-US" sz="2000" dirty="0" err="1"/>
              <a:t>Shmuel</a:t>
            </a:r>
            <a:r>
              <a:rPr lang="en-US" sz="2000" dirty="0"/>
              <a:t> </a:t>
            </a:r>
            <a:r>
              <a:rPr lang="en-US" sz="2000" dirty="0" err="1"/>
              <a:t>Friedland</a:t>
            </a:r>
            <a:r>
              <a:rPr lang="en-US" sz="2000" dirty="0"/>
              <a:t> and </a:t>
            </a:r>
            <a:r>
              <a:rPr lang="en-US" sz="2000" dirty="0" err="1"/>
              <a:t>Vlad</a:t>
            </a:r>
            <a:r>
              <a:rPr lang="en-US" sz="2000" dirty="0"/>
              <a:t> </a:t>
            </a:r>
            <a:r>
              <a:rPr lang="en-US" sz="2000" dirty="0" err="1"/>
              <a:t>Gheorghiu</a:t>
            </a:r>
            <a:endParaRPr lang="en-US" sz="2000" dirty="0"/>
          </a:p>
          <a:p>
            <a:r>
              <a:rPr lang="en-US" dirty="0"/>
              <a:t>                                  </a:t>
            </a:r>
          </a:p>
          <a:p>
            <a:endParaRPr lang="en-US" dirty="0"/>
          </a:p>
        </p:txBody>
      </p:sp>
      <p:sp>
        <p:nvSpPr>
          <p:cNvPr id="26631" name="Rectangle 8"/>
          <p:cNvSpPr>
            <a:spLocks noChangeArrowheads="1"/>
          </p:cNvSpPr>
          <p:nvPr/>
        </p:nvSpPr>
        <p:spPr bwMode="auto">
          <a:xfrm>
            <a:off x="3432175" y="4648200"/>
            <a:ext cx="2511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 arXiv:1304.6351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685800"/>
          </a:xfrm>
          <a:solidFill>
            <a:srgbClr val="660066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chemeClr val="bg1"/>
                </a:solidFill>
              </a:rPr>
              <a:t>Monotonicity</a:t>
            </a:r>
            <a:r>
              <a:rPr lang="en-US" sz="3600" dirty="0" smtClean="0">
                <a:solidFill>
                  <a:schemeClr val="bg1"/>
                </a:solidFill>
              </a:rPr>
              <a:t> Under Random Relabeling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914400"/>
            <a:ext cx="908418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</a:rPr>
              <a:t>Birkoff's</a:t>
            </a:r>
            <a:r>
              <a:rPr lang="en-US" b="1" dirty="0" smtClean="0">
                <a:solidFill>
                  <a:srgbClr val="0000FF"/>
                </a:solidFill>
              </a:rPr>
              <a:t> theorem: </a:t>
            </a:r>
            <a:r>
              <a:rPr lang="en-US" dirty="0" smtClean="0"/>
              <a:t>the convex hull of permutation matrices is the </a:t>
            </a:r>
          </a:p>
          <a:p>
            <a:r>
              <a:rPr lang="en-US" dirty="0" smtClean="0"/>
              <a:t>class of doubly stochastic matrices (their components are </a:t>
            </a:r>
          </a:p>
          <a:p>
            <a:r>
              <a:rPr lang="en-US" dirty="0" smtClean="0"/>
              <a:t>nonnegative real numbers, and each row and column sums to 1).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 bwMode="auto">
          <a:xfrm>
            <a:off x="3886200" y="2209800"/>
            <a:ext cx="990600" cy="9906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0" y="3276600"/>
            <a:ext cx="9144000" cy="3041650"/>
            <a:chOff x="0" y="3276600"/>
            <a:chExt cx="9144000" cy="3041650"/>
          </a:xfrm>
        </p:grpSpPr>
        <p:pic>
          <p:nvPicPr>
            <p:cNvPr id="13" name="Picture 12" descr="latex-image-1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00" y="3810000"/>
              <a:ext cx="222249" cy="242454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0" y="3276600"/>
              <a:ext cx="9144000" cy="1428750"/>
              <a:chOff x="0" y="3276600"/>
              <a:chExt cx="9144000" cy="142875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0" y="3276600"/>
                <a:ext cx="9144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  <a:latin typeface="Helvetica"/>
                  </a:rPr>
                  <a:t>Random relabeling:</a:t>
                </a:r>
                <a:r>
                  <a:rPr lang="en-US" dirty="0" smtClean="0">
                    <a:solidFill>
                      <a:srgbClr val="000000"/>
                    </a:solidFill>
                    <a:latin typeface="Helvetica"/>
                  </a:rPr>
                  <a:t>                                 is more uncertain than</a:t>
                </a:r>
              </a:p>
              <a:p>
                <a:r>
                  <a:rPr lang="en-US" dirty="0" smtClean="0">
                    <a:solidFill>
                      <a:srgbClr val="000000"/>
                    </a:solidFill>
                    <a:latin typeface="Helvetica"/>
                  </a:rPr>
                  <a:t>    if and only if the two are related by a doubly-stochastic matrix:</a:t>
                </a:r>
                <a:endParaRPr lang="en-US" dirty="0"/>
              </a:p>
            </p:txBody>
          </p:sp>
          <p:pic>
            <p:nvPicPr>
              <p:cNvPr id="14" name="Picture 13" descr="latex-image-1.pdf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52850" y="4286250"/>
                <a:ext cx="1536700" cy="419100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76200" y="5132048"/>
              <a:ext cx="6172200" cy="1186202"/>
              <a:chOff x="76200" y="5132048"/>
              <a:chExt cx="6172200" cy="1186202"/>
            </a:xfrm>
          </p:grpSpPr>
          <p:pic>
            <p:nvPicPr>
              <p:cNvPr id="15" name="Picture 14" descr="latex-image-1.pdf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00" y="5132048"/>
                <a:ext cx="6172200" cy="392452"/>
              </a:xfrm>
              <a:prstGeom prst="rect">
                <a:avLst/>
              </a:prstGeom>
            </p:spPr>
          </p:pic>
          <p:pic>
            <p:nvPicPr>
              <p:cNvPr id="17" name="Picture 16" descr="latex-image-1.pdf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94150" y="5975350"/>
                <a:ext cx="1155700" cy="342900"/>
              </a:xfrm>
              <a:prstGeom prst="rect">
                <a:avLst/>
              </a:prstGeom>
            </p:spPr>
          </p:pic>
        </p:grpSp>
        <p:pic>
          <p:nvPicPr>
            <p:cNvPr id="21" name="Picture 20" descr="latex-image-1.pdf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19400" y="3310021"/>
              <a:ext cx="2590800" cy="49997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27" name="Rectangle 15"/>
          <p:cNvSpPr>
            <a:spLocks noChangeArrowheads="1"/>
          </p:cNvSpPr>
          <p:nvPr/>
        </p:nvSpPr>
        <p:spPr bwMode="auto">
          <a:xfrm>
            <a:off x="0" y="6019800"/>
            <a:ext cx="9144000" cy="838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457200" indent="-457200" algn="ctr">
              <a:buFont typeface="Arial" charset="0"/>
              <a:buAutoNum type="arabicParenBoth"/>
            </a:pPr>
            <a:r>
              <a:rPr lang="en-US" sz="2200" dirty="0" smtClean="0"/>
              <a:t>Marshall </a:t>
            </a:r>
            <a:r>
              <a:rPr lang="en-US" sz="2200" dirty="0"/>
              <a:t>and </a:t>
            </a:r>
            <a:r>
              <a:rPr lang="en-US" sz="2200" dirty="0" err="1"/>
              <a:t>Olkin</a:t>
            </a:r>
            <a:r>
              <a:rPr lang="en-US" sz="2200" dirty="0"/>
              <a:t>, “theory of </a:t>
            </a:r>
            <a:r>
              <a:rPr lang="en-US" sz="2200" dirty="0" err="1"/>
              <a:t>majorization</a:t>
            </a:r>
            <a:r>
              <a:rPr lang="en-US" sz="2200" dirty="0"/>
              <a:t> &amp; its applications”, </a:t>
            </a:r>
            <a:r>
              <a:rPr lang="en-US" sz="2200" dirty="0" smtClean="0"/>
              <a:t>(2011)</a:t>
            </a:r>
            <a:r>
              <a:rPr lang="en-US" sz="2200" dirty="0"/>
              <a:t>.</a:t>
            </a:r>
            <a:r>
              <a:rPr lang="en-US" sz="2200" dirty="0" smtClean="0"/>
              <a:t> </a:t>
            </a:r>
          </a:p>
          <a:p>
            <a:pPr marL="457200" indent="-457200" algn="ctr">
              <a:buFont typeface="Arial" charset="0"/>
              <a:buAutoNum type="arabicParenBoth"/>
            </a:pPr>
            <a:r>
              <a:rPr lang="en-US" sz="2200" dirty="0" smtClean="0"/>
              <a:t>R</a:t>
            </a:r>
            <a:r>
              <a:rPr lang="en-US" sz="2200" dirty="0"/>
              <a:t>. Bhatia, Matrix analysis (Springer-</a:t>
            </a:r>
            <a:r>
              <a:rPr lang="en-US" sz="2200" dirty="0" err="1"/>
              <a:t>Verlag</a:t>
            </a:r>
            <a:r>
              <a:rPr lang="en-US" sz="2200" dirty="0"/>
              <a:t>, New York, 1997)</a:t>
            </a:r>
            <a:r>
              <a:rPr lang="en-US" sz="2200" dirty="0" smtClean="0"/>
              <a:t>.         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71728" name="Rectangle 16"/>
          <p:cNvSpPr>
            <a:spLocks noChangeArrowheads="1"/>
          </p:cNvSpPr>
          <p:nvPr/>
        </p:nvSpPr>
        <p:spPr bwMode="auto">
          <a:xfrm>
            <a:off x="0" y="6096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71729" name="Object 17"/>
          <p:cNvGraphicFramePr>
            <a:graphicFrameLocks noChangeAspect="1"/>
          </p:cNvGraphicFramePr>
          <p:nvPr/>
        </p:nvGraphicFramePr>
        <p:xfrm>
          <a:off x="1431925" y="1066800"/>
          <a:ext cx="274796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1" name="Equation" r:id="rId4" imgW="889000" imgH="177800" progId="Equation.3">
                  <p:embed/>
                </p:oleObj>
              </mc:Choice>
              <mc:Fallback>
                <p:oleObj name="Equation" r:id="rId4" imgW="889000" imgH="177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1066800"/>
                        <a:ext cx="2747963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30" name="Object 18"/>
          <p:cNvGraphicFramePr>
            <a:graphicFrameLocks noChangeAspect="1"/>
          </p:cNvGraphicFramePr>
          <p:nvPr/>
        </p:nvGraphicFramePr>
        <p:xfrm>
          <a:off x="5541963" y="1084263"/>
          <a:ext cx="24796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2" name="Equation" r:id="rId6" imgW="838200" imgH="177800" progId="Equation.3">
                  <p:embed/>
                </p:oleObj>
              </mc:Choice>
              <mc:Fallback>
                <p:oleObj name="Equation" r:id="rId6" imgW="838200" imgH="177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1963" y="1084263"/>
                        <a:ext cx="247967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1731" name="Rectangle 19"/>
          <p:cNvSpPr>
            <a:spLocks noChangeArrowheads="1"/>
          </p:cNvSpPr>
          <p:nvPr/>
        </p:nvSpPr>
        <p:spPr bwMode="auto">
          <a:xfrm>
            <a:off x="609600" y="1111250"/>
            <a:ext cx="717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For</a:t>
            </a:r>
          </a:p>
        </p:txBody>
      </p:sp>
      <p:sp>
        <p:nvSpPr>
          <p:cNvPr id="371732" name="Rectangle 20"/>
          <p:cNvSpPr>
            <a:spLocks noChangeArrowheads="1"/>
          </p:cNvSpPr>
          <p:nvPr/>
        </p:nvSpPr>
        <p:spPr bwMode="auto">
          <a:xfrm>
            <a:off x="4456113" y="1160463"/>
            <a:ext cx="777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and</a:t>
            </a:r>
          </a:p>
        </p:txBody>
      </p:sp>
      <p:sp>
        <p:nvSpPr>
          <p:cNvPr id="371733" name="Rectangle 21"/>
          <p:cNvSpPr>
            <a:spLocks noChangeArrowheads="1"/>
          </p:cNvSpPr>
          <p:nvPr/>
        </p:nvSpPr>
        <p:spPr bwMode="auto">
          <a:xfrm>
            <a:off x="609600" y="2362200"/>
            <a:ext cx="21082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smtClean="0"/>
              <a:t>if and only if</a:t>
            </a:r>
            <a:endParaRPr lang="en-US" sz="2800" dirty="0"/>
          </a:p>
        </p:txBody>
      </p:sp>
      <p:graphicFrame>
        <p:nvGraphicFramePr>
          <p:cNvPr id="371734" name="Object 22"/>
          <p:cNvGraphicFramePr>
            <a:graphicFrameLocks noChangeAspect="1"/>
          </p:cNvGraphicFramePr>
          <p:nvPr/>
        </p:nvGraphicFramePr>
        <p:xfrm>
          <a:off x="2259013" y="2438400"/>
          <a:ext cx="4029075" cy="225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3" name="Equation" r:id="rId8" imgW="1955800" imgH="1092200" progId="Equation.3">
                  <p:embed/>
                </p:oleObj>
              </mc:Choice>
              <mc:Fallback>
                <p:oleObj name="Equation" r:id="rId8" imgW="1955800" imgH="1092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2438400"/>
                        <a:ext cx="4029075" cy="225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Monotonicity Under Random Relabeling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0000" y="1905000"/>
            <a:ext cx="115570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</p:pic>
      <p:grpSp>
        <p:nvGrpSpPr>
          <p:cNvPr id="17" name="Group 16"/>
          <p:cNvGrpSpPr/>
          <p:nvPr/>
        </p:nvGrpSpPr>
        <p:grpSpPr>
          <a:xfrm>
            <a:off x="557645" y="5029200"/>
            <a:ext cx="7824355" cy="823283"/>
            <a:chOff x="557645" y="5029200"/>
            <a:chExt cx="7824355" cy="823283"/>
          </a:xfrm>
        </p:grpSpPr>
        <p:sp>
          <p:nvSpPr>
            <p:cNvPr id="18" name="TextBox 17"/>
            <p:cNvSpPr txBox="1"/>
            <p:nvPr/>
          </p:nvSpPr>
          <p:spPr>
            <a:xfrm>
              <a:off x="3505200" y="5181600"/>
              <a:ext cx="270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:</a:t>
              </a:r>
              <a:endParaRPr lang="en-US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557645" y="5029200"/>
              <a:ext cx="7824355" cy="823283"/>
              <a:chOff x="557645" y="5029200"/>
              <a:chExt cx="7824355" cy="823283"/>
            </a:xfrm>
          </p:grpSpPr>
          <p:pic>
            <p:nvPicPr>
              <p:cNvPr id="16" name="Picture 15" descr="latex-image-1.pdf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7645" y="5295900"/>
                <a:ext cx="3023755" cy="342900"/>
              </a:xfrm>
              <a:prstGeom prst="rect">
                <a:avLst/>
              </a:prstGeom>
            </p:spPr>
          </p:pic>
          <p:pic>
            <p:nvPicPr>
              <p:cNvPr id="19" name="Picture 18" descr="latex-image-1.pdf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19550" y="5029200"/>
                <a:ext cx="4362450" cy="82328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28" name="Rectangle 16"/>
          <p:cNvSpPr>
            <a:spLocks noChangeArrowheads="1"/>
          </p:cNvSpPr>
          <p:nvPr/>
        </p:nvSpPr>
        <p:spPr bwMode="auto">
          <a:xfrm>
            <a:off x="0" y="6096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Monotonicity Under Random Relabeling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" y="1143000"/>
            <a:ext cx="81227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Conclusion: </a:t>
            </a:r>
            <a:r>
              <a:rPr lang="en-US" dirty="0" smtClean="0"/>
              <a:t>any reasonable measure of uncertainty must </a:t>
            </a:r>
          </a:p>
          <a:p>
            <a:r>
              <a:rPr lang="en-US" dirty="0" smtClean="0"/>
              <a:t>preserve the partial order under </a:t>
            </a:r>
            <a:r>
              <a:rPr lang="en-US" dirty="0" err="1" smtClean="0"/>
              <a:t>majorization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514600"/>
            <a:ext cx="4889500" cy="4572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28600" y="3699808"/>
            <a:ext cx="88280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class of </a:t>
            </a:r>
            <a:r>
              <a:rPr lang="en-US" dirty="0" err="1" smtClean="0">
                <a:solidFill>
                  <a:srgbClr val="FF0000"/>
                </a:solidFill>
              </a:rPr>
              <a:t>Schur</a:t>
            </a:r>
            <a:r>
              <a:rPr lang="en-US" dirty="0" smtClean="0">
                <a:solidFill>
                  <a:srgbClr val="FF0000"/>
                </a:solidFill>
              </a:rPr>
              <a:t>-concave functions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Includes most entropy functions (Shannon, </a:t>
            </a:r>
            <a:r>
              <a:rPr lang="en-US" dirty="0" err="1" smtClean="0"/>
              <a:t>Renyi</a:t>
            </a:r>
            <a:r>
              <a:rPr lang="en-US" dirty="0" smtClean="0"/>
              <a:t> etc) but is not</a:t>
            </a:r>
          </a:p>
          <a:p>
            <a:r>
              <a:rPr lang="en-US" dirty="0" smtClean="0"/>
              <a:t>restricted to them. </a:t>
            </a:r>
          </a:p>
          <a:p>
            <a:endParaRPr lang="en-US" dirty="0" smtClean="0"/>
          </a:p>
          <a:p>
            <a:r>
              <a:rPr lang="en-US" dirty="0" smtClean="0"/>
              <a:t>Measures of uncertainty are thus </a:t>
            </a:r>
            <a:r>
              <a:rPr lang="en-US" dirty="0" err="1" smtClean="0"/>
              <a:t>Schur</a:t>
            </a:r>
            <a:r>
              <a:rPr lang="en-US" dirty="0" smtClean="0"/>
              <a:t>-concave functions!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28" name="Rectangle 16"/>
          <p:cNvSpPr>
            <a:spLocks noChangeArrowheads="1"/>
          </p:cNvSpPr>
          <p:nvPr/>
        </p:nvSpPr>
        <p:spPr bwMode="auto">
          <a:xfrm>
            <a:off x="0" y="6096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Our Setup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measurement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0" y="1219200"/>
            <a:ext cx="5778500" cy="3124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4648200"/>
            <a:ext cx="982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Figure: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4745514"/>
            <a:ext cx="8991600" cy="1807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28" name="Rectangle 16"/>
          <p:cNvSpPr>
            <a:spLocks noChangeArrowheads="1"/>
          </p:cNvSpPr>
          <p:nvPr/>
        </p:nvSpPr>
        <p:spPr bwMode="auto">
          <a:xfrm>
            <a:off x="0" y="6096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Our Setup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measurement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0" y="1219200"/>
            <a:ext cx="5778500" cy="31242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5016500"/>
            <a:ext cx="4940300" cy="1155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2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Universal Uncertainty Relations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71600"/>
            <a:ext cx="8839200" cy="115400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76200" y="2667000"/>
            <a:ext cx="6629400" cy="1828800"/>
            <a:chOff x="76200" y="2667000"/>
            <a:chExt cx="6629400" cy="1828800"/>
          </a:xfrm>
        </p:grpSpPr>
        <p:sp>
          <p:nvSpPr>
            <p:cNvPr id="10" name="Down Arrow 9"/>
            <p:cNvSpPr/>
            <p:nvPr/>
          </p:nvSpPr>
          <p:spPr bwMode="auto">
            <a:xfrm>
              <a:off x="4267200" y="2667000"/>
              <a:ext cx="685800" cy="7620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</a:endParaRPr>
            </a:p>
          </p:txBody>
        </p:sp>
        <p:pic>
          <p:nvPicPr>
            <p:cNvPr id="12" name="Picture 11" descr="latex-image-1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0" y="3547427"/>
              <a:ext cx="6629400" cy="948373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76200" y="4724400"/>
            <a:ext cx="7612325" cy="1828800"/>
            <a:chOff x="76200" y="4724400"/>
            <a:chExt cx="7612325" cy="1828800"/>
          </a:xfrm>
        </p:grpSpPr>
        <p:sp>
          <p:nvSpPr>
            <p:cNvPr id="13" name="Down Arrow 12"/>
            <p:cNvSpPr/>
            <p:nvPr/>
          </p:nvSpPr>
          <p:spPr bwMode="auto">
            <a:xfrm>
              <a:off x="4267200" y="4724400"/>
              <a:ext cx="685800" cy="7620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</a:endParaRPr>
            </a:p>
          </p:txBody>
        </p:sp>
        <p:pic>
          <p:nvPicPr>
            <p:cNvPr id="14" name="Picture 13" descr="latex-image-1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00" y="5503862"/>
              <a:ext cx="7612325" cy="104933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2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Comparisons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1" name="Picture 10" descr="Deq6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50" y="1143000"/>
            <a:ext cx="5041900" cy="415290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5779779"/>
            <a:ext cx="9017000" cy="3162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28" name="Rectangle 16"/>
          <p:cNvSpPr>
            <a:spLocks noChangeArrowheads="1"/>
          </p:cNvSpPr>
          <p:nvPr/>
        </p:nvSpPr>
        <p:spPr bwMode="auto">
          <a:xfrm>
            <a:off x="0" y="6096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Computing </a:t>
            </a:r>
            <a:r>
              <a:rPr kumimoji="0" lang="en-US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ω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164321"/>
            <a:ext cx="6413500" cy="1578879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3550920"/>
            <a:ext cx="8915400" cy="2773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28" name="Rectangle 16"/>
          <p:cNvSpPr>
            <a:spLocks noChangeArrowheads="1"/>
          </p:cNvSpPr>
          <p:nvPr/>
        </p:nvSpPr>
        <p:spPr bwMode="auto">
          <a:xfrm>
            <a:off x="0" y="6096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Computing </a:t>
            </a:r>
            <a:r>
              <a:rPr kumimoji="0" lang="en-US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ω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219200" y="838200"/>
            <a:ext cx="6629400" cy="1600200"/>
            <a:chOff x="762000" y="990600"/>
            <a:chExt cx="6629400" cy="1600200"/>
          </a:xfrm>
        </p:grpSpPr>
        <p:sp>
          <p:nvSpPr>
            <p:cNvPr id="9" name="Rectangle 8"/>
            <p:cNvSpPr/>
            <p:nvPr/>
          </p:nvSpPr>
          <p:spPr bwMode="auto">
            <a:xfrm>
              <a:off x="762000" y="990600"/>
              <a:ext cx="6629400" cy="1600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</a:endParaRPr>
            </a:p>
          </p:txBody>
        </p:sp>
        <p:pic>
          <p:nvPicPr>
            <p:cNvPr id="7" name="Picture 6" descr="latex-image-1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9150" y="1644161"/>
              <a:ext cx="5657850" cy="870439"/>
            </a:xfrm>
            <a:prstGeom prst="rect">
              <a:avLst/>
            </a:prstGeom>
          </p:spPr>
        </p:pic>
        <p:pic>
          <p:nvPicPr>
            <p:cNvPr id="11" name="Picture 10" descr="latex-image-1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1066800"/>
              <a:ext cx="6521450" cy="346595"/>
            </a:xfrm>
            <a:prstGeom prst="rect">
              <a:avLst/>
            </a:prstGeom>
          </p:spPr>
        </p:pic>
      </p:grp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3048000"/>
            <a:ext cx="8915400" cy="30615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28" name="Rectangle 16"/>
          <p:cNvSpPr>
            <a:spLocks noChangeArrowheads="1"/>
          </p:cNvSpPr>
          <p:nvPr/>
        </p:nvSpPr>
        <p:spPr bwMode="auto">
          <a:xfrm>
            <a:off x="0" y="6096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Computing </a:t>
            </a:r>
            <a:r>
              <a:rPr kumimoji="0" lang="en-US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ω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1219200" y="838200"/>
            <a:ext cx="6629400" cy="1600200"/>
            <a:chOff x="762000" y="990600"/>
            <a:chExt cx="6629400" cy="1600200"/>
          </a:xfrm>
        </p:grpSpPr>
        <p:sp>
          <p:nvSpPr>
            <p:cNvPr id="9" name="Rectangle 8"/>
            <p:cNvSpPr/>
            <p:nvPr/>
          </p:nvSpPr>
          <p:spPr bwMode="auto">
            <a:xfrm>
              <a:off x="762000" y="990600"/>
              <a:ext cx="6629400" cy="1600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</a:endParaRPr>
            </a:p>
          </p:txBody>
        </p:sp>
        <p:pic>
          <p:nvPicPr>
            <p:cNvPr id="7" name="Picture 6" descr="latex-image-1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9150" y="1644161"/>
              <a:ext cx="5657850" cy="870439"/>
            </a:xfrm>
            <a:prstGeom prst="rect">
              <a:avLst/>
            </a:prstGeom>
          </p:spPr>
        </p:pic>
        <p:pic>
          <p:nvPicPr>
            <p:cNvPr id="11" name="Picture 10" descr="latex-image-1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1066800"/>
              <a:ext cx="6521450" cy="346595"/>
            </a:xfrm>
            <a:prstGeom prst="rect">
              <a:avLst/>
            </a:prstGeom>
          </p:spPr>
        </p:pic>
      </p:grpSp>
      <p:pic>
        <p:nvPicPr>
          <p:cNvPr id="10" name="Picture 9" descr="ferres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514600"/>
            <a:ext cx="4457700" cy="42164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495800" y="2743200"/>
            <a:ext cx="4572000" cy="1572796"/>
            <a:chOff x="4495800" y="2743200"/>
            <a:chExt cx="4572000" cy="1572796"/>
          </a:xfrm>
        </p:grpSpPr>
        <p:sp>
          <p:nvSpPr>
            <p:cNvPr id="12" name="TextBox 11"/>
            <p:cNvSpPr txBox="1"/>
            <p:nvPr/>
          </p:nvSpPr>
          <p:spPr>
            <a:xfrm>
              <a:off x="4495800" y="2743200"/>
              <a:ext cx="12964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Lemma: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pic>
          <p:nvPicPr>
            <p:cNvPr id="15" name="Picture 14" descr="latex-image-1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72000" y="3276600"/>
              <a:ext cx="4495800" cy="1039396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4495800" y="4495800"/>
            <a:ext cx="4108450" cy="1584761"/>
            <a:chOff x="4495800" y="4495800"/>
            <a:chExt cx="4108450" cy="1584761"/>
          </a:xfrm>
        </p:grpSpPr>
        <p:sp>
          <p:nvSpPr>
            <p:cNvPr id="16" name="TextBox 15"/>
            <p:cNvSpPr txBox="1"/>
            <p:nvPr/>
          </p:nvSpPr>
          <p:spPr>
            <a:xfrm>
              <a:off x="4495800" y="4495800"/>
              <a:ext cx="23577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Look instead at: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pic>
          <p:nvPicPr>
            <p:cNvPr id="19" name="Picture 18" descr="latex-image-1.pdf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81600" y="5181600"/>
              <a:ext cx="3422650" cy="89896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685800"/>
          </a:xfrm>
          <a:solidFill>
            <a:srgbClr val="00FF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sz="3600" smtClean="0"/>
              <a:t>The Uncertainty Principle</a:t>
            </a:r>
            <a:endParaRPr lang="en-US" smtClean="0"/>
          </a:p>
        </p:txBody>
      </p:sp>
      <p:sp>
        <p:nvSpPr>
          <p:cNvPr id="30723" name="Rectangle 9"/>
          <p:cNvSpPr>
            <a:spLocks noChangeArrowheads="1"/>
          </p:cNvSpPr>
          <p:nvPr/>
        </p:nvSpPr>
        <p:spPr bwMode="auto">
          <a:xfrm>
            <a:off x="533400" y="2446337"/>
            <a:ext cx="838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Generalization by Robertson [Phys. Rev. 34, 163 (1929)] to any 2 arbitrary observables:</a:t>
            </a:r>
          </a:p>
        </p:txBody>
      </p:sp>
      <p:pic>
        <p:nvPicPr>
          <p:cNvPr id="30724" name="Picture 5" descr="latex-image-1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3327400"/>
            <a:ext cx="5003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93713" y="4186238"/>
            <a:ext cx="8726487" cy="2595562"/>
            <a:chOff x="493622" y="3272135"/>
            <a:chExt cx="8726578" cy="2595265"/>
          </a:xfrm>
        </p:grpSpPr>
        <p:sp>
          <p:nvSpPr>
            <p:cNvPr id="30726" name="TextBox 11"/>
            <p:cNvSpPr txBox="1">
              <a:spLocks noChangeArrowheads="1"/>
            </p:cNvSpPr>
            <p:nvPr/>
          </p:nvSpPr>
          <p:spPr bwMode="auto">
            <a:xfrm>
              <a:off x="762000" y="3928408"/>
              <a:ext cx="8458200" cy="1938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buFont typeface="Arial" charset="0"/>
                <a:buChar char="•"/>
              </a:pPr>
              <a:r>
                <a:rPr lang="en-US"/>
                <a:t> State dependence! Can be zero for non-commuting observables</a:t>
              </a:r>
            </a:p>
            <a:p>
              <a:pPr>
                <a:buFont typeface="Arial" charset="0"/>
                <a:buChar char="•"/>
              </a:pPr>
              <a:endParaRPr lang="en-US"/>
            </a:p>
            <a:p>
              <a:pPr>
                <a:buFont typeface="Arial" charset="0"/>
                <a:buChar char="•"/>
              </a:pPr>
              <a:r>
                <a:rPr lang="en-US"/>
                <a:t> Does not provide a quantitative description of the uncertainty principle</a:t>
              </a:r>
            </a:p>
          </p:txBody>
        </p:sp>
        <p:sp>
          <p:nvSpPr>
            <p:cNvPr id="30727" name="TextBox 6"/>
            <p:cNvSpPr txBox="1">
              <a:spLocks noChangeArrowheads="1"/>
            </p:cNvSpPr>
            <p:nvPr/>
          </p:nvSpPr>
          <p:spPr bwMode="auto">
            <a:xfrm>
              <a:off x="493622" y="3272135"/>
              <a:ext cx="179237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Drawbacks:</a:t>
              </a:r>
            </a:p>
          </p:txBody>
        </p:sp>
      </p:grp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33400" y="1066800"/>
            <a:ext cx="838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Heisenberg [</a:t>
            </a:r>
            <a:r>
              <a:rPr lang="en-US" dirty="0" err="1"/>
              <a:t>Zeitschrift</a:t>
            </a:r>
            <a:r>
              <a:rPr lang="en-US" dirty="0"/>
              <a:t> fur </a:t>
            </a:r>
            <a:r>
              <a:rPr lang="en-US" dirty="0" err="1"/>
              <a:t>Physik</a:t>
            </a:r>
            <a:r>
              <a:rPr lang="en-US" dirty="0"/>
              <a:t> 43, 172 (1927)</a:t>
            </a:r>
            <a:r>
              <a:rPr lang="en-US" dirty="0" smtClean="0"/>
              <a:t>]:</a:t>
            </a:r>
            <a:endParaRPr lang="en-US" dirty="0"/>
          </a:p>
        </p:txBody>
      </p:sp>
      <p:pic>
        <p:nvPicPr>
          <p:cNvPr id="10" name="Picture 10" descr="latex-image-1.pd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2800" y="1630520"/>
            <a:ext cx="2057400" cy="807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28" name="Rectangle 16"/>
          <p:cNvSpPr>
            <a:spLocks noChangeArrowheads="1"/>
          </p:cNvSpPr>
          <p:nvPr/>
        </p:nvSpPr>
        <p:spPr bwMode="auto">
          <a:xfrm>
            <a:off x="0" y="6096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Computing </a:t>
            </a:r>
            <a:r>
              <a:rPr kumimoji="0" lang="en-US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ω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1219200" y="990600"/>
            <a:ext cx="6629400" cy="1600200"/>
            <a:chOff x="762000" y="990600"/>
            <a:chExt cx="6629400" cy="1600200"/>
          </a:xfrm>
        </p:grpSpPr>
        <p:sp>
          <p:nvSpPr>
            <p:cNvPr id="9" name="Rectangle 8"/>
            <p:cNvSpPr/>
            <p:nvPr/>
          </p:nvSpPr>
          <p:spPr bwMode="auto">
            <a:xfrm>
              <a:off x="762000" y="990600"/>
              <a:ext cx="6629400" cy="1600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</a:endParaRPr>
            </a:p>
          </p:txBody>
        </p:sp>
        <p:pic>
          <p:nvPicPr>
            <p:cNvPr id="7" name="Picture 6" descr="latex-image-1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9150" y="1644161"/>
              <a:ext cx="5657850" cy="870439"/>
            </a:xfrm>
            <a:prstGeom prst="rect">
              <a:avLst/>
            </a:prstGeom>
          </p:spPr>
        </p:pic>
        <p:pic>
          <p:nvPicPr>
            <p:cNvPr id="11" name="Picture 10" descr="latex-image-1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1066800"/>
              <a:ext cx="6521450" cy="346595"/>
            </a:xfrm>
            <a:prstGeom prst="rect">
              <a:avLst/>
            </a:prstGeom>
          </p:spPr>
        </p:pic>
      </p:grp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900" y="3013075"/>
            <a:ext cx="8580852" cy="2854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685800"/>
          </a:xfrm>
          <a:solidFill>
            <a:srgbClr val="00FF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sz="3600" dirty="0" smtClean="0"/>
              <a:t>The Most General Case</a:t>
            </a:r>
            <a:endParaRPr lang="en-US" dirty="0" smtClean="0"/>
          </a:p>
        </p:txBody>
      </p:sp>
      <p:sp>
        <p:nvSpPr>
          <p:cNvPr id="28677" name="TextBox 11"/>
          <p:cNvSpPr txBox="1">
            <a:spLocks noChangeArrowheads="1"/>
          </p:cNvSpPr>
          <p:nvPr/>
        </p:nvSpPr>
        <p:spPr bwMode="auto">
          <a:xfrm>
            <a:off x="457200" y="3657600"/>
            <a:ext cx="8686800" cy="2693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Aft>
                <a:spcPts val="3000"/>
              </a:spcAft>
              <a:buFont typeface="Arial" charset="0"/>
              <a:buChar char="•"/>
            </a:pPr>
            <a:r>
              <a:rPr lang="en-US" dirty="0" smtClean="0"/>
              <a:t> Not restricted to mutually unbiased bases (like most work before).</a:t>
            </a:r>
          </a:p>
          <a:p>
            <a:pPr>
              <a:spcAft>
                <a:spcPts val="3000"/>
              </a:spcAft>
              <a:buFont typeface="Arial" charset="0"/>
              <a:buChar char="•"/>
            </a:pPr>
            <a:r>
              <a:rPr lang="en-US" dirty="0" smtClean="0"/>
              <a:t> Non-trivial, better that summing pair-wise two-measurement uncertainty relations (consider e.g. a situation in which any two bases share a common eigenvector, for which the pair-wise bound gives a trivial bound of zero).</a:t>
            </a: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1289050"/>
            <a:ext cx="3797300" cy="3429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500" y="1905000"/>
            <a:ext cx="4292600" cy="134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685800"/>
          </a:xfrm>
          <a:solidFill>
            <a:srgbClr val="00FF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sz="3600" dirty="0" smtClean="0"/>
              <a:t>Example with 3 bases</a:t>
            </a:r>
            <a:endParaRPr lang="en-US" dirty="0" smtClean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914401"/>
            <a:ext cx="8763000" cy="3057922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152400" y="4343400"/>
            <a:ext cx="7848600" cy="919065"/>
            <a:chOff x="152400" y="4343400"/>
            <a:chExt cx="7848600" cy="919065"/>
          </a:xfrm>
        </p:grpSpPr>
        <p:pic>
          <p:nvPicPr>
            <p:cNvPr id="8" name="Picture 7" descr="latex-image-1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1000" y="4419600"/>
              <a:ext cx="3810000" cy="28280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52400" y="4343400"/>
              <a:ext cx="40324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Recall the MU entropic relation: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pic>
          <p:nvPicPr>
            <p:cNvPr id="11" name="Picture 10" descr="latex-image-1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91000" y="4853084"/>
              <a:ext cx="2971800" cy="409381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152400" y="5314890"/>
            <a:ext cx="8858250" cy="400110"/>
            <a:chOff x="152400" y="5314890"/>
            <a:chExt cx="8858250" cy="400110"/>
          </a:xfrm>
        </p:grpSpPr>
        <p:pic>
          <p:nvPicPr>
            <p:cNvPr id="12" name="Picture 11" descr="latex-image-1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1000" y="5410200"/>
              <a:ext cx="4819650" cy="291861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52400" y="5314890"/>
              <a:ext cx="35910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For any two measurements: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8600" y="5943600"/>
            <a:ext cx="8248650" cy="609600"/>
            <a:chOff x="228600" y="5943600"/>
            <a:chExt cx="8248650" cy="609600"/>
          </a:xfrm>
        </p:grpSpPr>
        <p:sp>
          <p:nvSpPr>
            <p:cNvPr id="14" name="Right Arrow 13"/>
            <p:cNvSpPr/>
            <p:nvPr/>
          </p:nvSpPr>
          <p:spPr bwMode="auto">
            <a:xfrm>
              <a:off x="228600" y="5943600"/>
              <a:ext cx="1219200" cy="6096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67734" y="6000690"/>
              <a:ext cx="18660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00FF"/>
                  </a:solidFill>
                </a:rPr>
                <a:t>Trivial bound: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  <p:pic>
          <p:nvPicPr>
            <p:cNvPr id="17" name="Picture 16" descr="latex-image-1.pdf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91000" y="6071088"/>
              <a:ext cx="4286250" cy="32971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685800"/>
          </a:xfrm>
          <a:solidFill>
            <a:srgbClr val="00FF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sz="3600" dirty="0" smtClean="0"/>
              <a:t>Example with 3 bases</a:t>
            </a:r>
            <a:endParaRPr lang="en-US" dirty="0" smtClean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914401"/>
            <a:ext cx="8763000" cy="30579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4419600"/>
            <a:ext cx="1586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Our UUR: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4438710"/>
            <a:ext cx="6896100" cy="469900"/>
          </a:xfrm>
          <a:prstGeom prst="rect">
            <a:avLst/>
          </a:prstGeom>
        </p:spPr>
      </p:pic>
      <p:sp>
        <p:nvSpPr>
          <p:cNvPr id="19" name="Down Arrow 18"/>
          <p:cNvSpPr/>
          <p:nvPr/>
        </p:nvSpPr>
        <p:spPr bwMode="auto">
          <a:xfrm>
            <a:off x="4572000" y="5029200"/>
            <a:ext cx="609600" cy="838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9450" y="6064288"/>
            <a:ext cx="5822950" cy="431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2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Summary and Conclusions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457200" y="1320255"/>
            <a:ext cx="8686800" cy="530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Aft>
                <a:spcPts val="1800"/>
              </a:spcAft>
              <a:buFont typeface="Arial" charset="0"/>
              <a:buChar char="•"/>
            </a:pPr>
            <a:r>
              <a:rPr lang="en-US" dirty="0" smtClean="0"/>
              <a:t> Discovered vector uncertainty relation </a:t>
            </a:r>
          </a:p>
          <a:p>
            <a:pPr>
              <a:spcAft>
                <a:spcPts val="1800"/>
              </a:spcAft>
              <a:buFont typeface="Arial" charset="0"/>
              <a:buChar char="•"/>
            </a:pPr>
            <a:r>
              <a:rPr lang="en-US" dirty="0" smtClean="0"/>
              <a:t> Fine grained, does not depend on a single number but on a </a:t>
            </a:r>
            <a:r>
              <a:rPr lang="en-US" dirty="0" err="1" smtClean="0"/>
              <a:t>majorization</a:t>
            </a:r>
            <a:r>
              <a:rPr lang="en-US" dirty="0" smtClean="0"/>
              <a:t> relation.</a:t>
            </a:r>
          </a:p>
          <a:p>
            <a:pPr>
              <a:spcAft>
                <a:spcPts val="1800"/>
              </a:spcAft>
              <a:buFont typeface="Arial" charset="0"/>
              <a:buChar char="•"/>
            </a:pPr>
            <a:r>
              <a:rPr lang="en-US" dirty="0" smtClean="0"/>
              <a:t> The partial order induced by </a:t>
            </a:r>
            <a:r>
              <a:rPr lang="en-US" dirty="0" err="1" smtClean="0"/>
              <a:t>majorization</a:t>
            </a:r>
            <a:r>
              <a:rPr lang="en-US" dirty="0" smtClean="0"/>
              <a:t> provides a natural way to quantify uncertainty.</a:t>
            </a:r>
          </a:p>
          <a:p>
            <a:pPr>
              <a:spcAft>
                <a:spcPts val="1800"/>
              </a:spcAft>
              <a:buFont typeface="Arial" charset="0"/>
              <a:buChar char="•"/>
            </a:pPr>
            <a:r>
              <a:rPr lang="en-US" dirty="0" smtClean="0"/>
              <a:t> Our relations are universal, capture the essence of uncertainty in quantum mechanics</a:t>
            </a:r>
          </a:p>
          <a:p>
            <a:pPr>
              <a:spcAft>
                <a:spcPts val="1800"/>
              </a:spcAft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Future work</a:t>
            </a:r>
            <a:r>
              <a:rPr lang="en-US" dirty="0" smtClean="0"/>
              <a:t>: uncertainty relations in the presence of quantum memory</a:t>
            </a:r>
          </a:p>
          <a:p>
            <a:pPr>
              <a:spcAft>
                <a:spcPts val="1800"/>
              </a:spcAft>
              <a:buFont typeface="Arial" charset="0"/>
              <a:buChar char="•"/>
            </a:pPr>
            <a:r>
              <a:rPr lang="en-US" dirty="0" smtClean="0"/>
              <a:t> Which bases are the most “uncertain”? Seem to be </a:t>
            </a:r>
            <a:r>
              <a:rPr lang="en-US" dirty="0" err="1" smtClean="0"/>
              <a:t>MUBs</a:t>
            </a:r>
            <a:r>
              <a:rPr lang="en-US" dirty="0" smtClean="0"/>
              <a:t> (strong numerical evidence).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611188" y="2781300"/>
            <a:ext cx="7772400" cy="1143000"/>
          </a:xfrm>
        </p:spPr>
        <p:txBody>
          <a:bodyPr/>
          <a:lstStyle/>
          <a:p>
            <a:r>
              <a:rPr lang="en-US"/>
              <a:t>Thank You!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685800"/>
          </a:xfrm>
          <a:solidFill>
            <a:srgbClr val="00FF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sz="3600" dirty="0" smtClean="0"/>
              <a:t>Entropic Uncertainty Relations</a:t>
            </a:r>
            <a:endParaRPr lang="en-US" dirty="0" smtClean="0"/>
          </a:p>
        </p:txBody>
      </p:sp>
      <p:sp>
        <p:nvSpPr>
          <p:cNvPr id="30723" name="Rectangle 9"/>
          <p:cNvSpPr>
            <a:spLocks noChangeArrowheads="1"/>
          </p:cNvSpPr>
          <p:nvPr/>
        </p:nvSpPr>
        <p:spPr bwMode="auto">
          <a:xfrm>
            <a:off x="533400" y="1066800"/>
            <a:ext cx="8382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Deutsch </a:t>
            </a:r>
            <a:r>
              <a:rPr lang="en-US" dirty="0" smtClean="0"/>
              <a:t>[Phys</a:t>
            </a:r>
            <a:r>
              <a:rPr lang="en-US" dirty="0"/>
              <a:t>. Rev. </a:t>
            </a:r>
            <a:r>
              <a:rPr lang="en-US" dirty="0" err="1"/>
              <a:t>Lett</a:t>
            </a:r>
            <a:r>
              <a:rPr lang="en-US" dirty="0"/>
              <a:t>. 50, 631 (1983)</a:t>
            </a:r>
            <a:r>
              <a:rPr lang="en-US" dirty="0" smtClean="0"/>
              <a:t>] </a:t>
            </a:r>
            <a:r>
              <a:rPr lang="en-US" dirty="0"/>
              <a:t>addressed the problem by providing an entropic uncertainty relation, later improved by </a:t>
            </a:r>
            <a:r>
              <a:rPr lang="en-US" dirty="0" err="1"/>
              <a:t>Maassen</a:t>
            </a:r>
            <a:r>
              <a:rPr lang="en-US" dirty="0"/>
              <a:t> and </a:t>
            </a:r>
            <a:r>
              <a:rPr lang="en-US" dirty="0" err="1"/>
              <a:t>Uffink</a:t>
            </a:r>
            <a:r>
              <a:rPr lang="en-US" dirty="0"/>
              <a:t> [Phys. Rev. </a:t>
            </a:r>
            <a:r>
              <a:rPr lang="en-US" dirty="0" err="1"/>
              <a:t>Lett</a:t>
            </a:r>
            <a:r>
              <a:rPr lang="en-US" dirty="0"/>
              <a:t>. 60, 1103 (1988)] </a:t>
            </a:r>
            <a:r>
              <a:rPr lang="en-US" dirty="0" smtClean="0"/>
              <a:t>to:</a:t>
            </a:r>
            <a:endParaRPr lang="en-US" dirty="0"/>
          </a:p>
        </p:txBody>
      </p:sp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819400"/>
            <a:ext cx="6159500" cy="457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9600" y="3505200"/>
            <a:ext cx="1035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3581400"/>
            <a:ext cx="6629400" cy="649129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4186334"/>
            <a:ext cx="3352800" cy="46186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9600" y="4034135"/>
            <a:ext cx="698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1000" y="4876800"/>
            <a:ext cx="85900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Vast amount of work since then, see S. </a:t>
            </a:r>
            <a:r>
              <a:rPr lang="en-US" dirty="0" err="1" smtClean="0"/>
              <a:t>Wehner</a:t>
            </a:r>
            <a:r>
              <a:rPr lang="en-US" dirty="0" smtClean="0"/>
              <a:t> and A. Winter </a:t>
            </a:r>
          </a:p>
          <a:p>
            <a:r>
              <a:rPr lang="en-US" dirty="0" smtClean="0"/>
              <a:t>[New J. Phys. 12, 025009 (2010)] and I. B. </a:t>
            </a:r>
            <a:r>
              <a:rPr lang="en-US" dirty="0" err="1" smtClean="0"/>
              <a:t>Birula</a:t>
            </a:r>
            <a:r>
              <a:rPr lang="en-US" dirty="0" smtClean="0"/>
              <a:t> and </a:t>
            </a:r>
          </a:p>
          <a:p>
            <a:r>
              <a:rPr lang="en-US" dirty="0" smtClean="0"/>
              <a:t>L. </a:t>
            </a:r>
            <a:r>
              <a:rPr lang="en-US" dirty="0" err="1" smtClean="0"/>
              <a:t>Rudnicki</a:t>
            </a:r>
            <a:r>
              <a:rPr lang="en-US" dirty="0" smtClean="0"/>
              <a:t> [Statistical Complexity, Ed. K. D. </a:t>
            </a:r>
            <a:r>
              <a:rPr lang="en-US" dirty="0" err="1" smtClean="0"/>
              <a:t>Sen</a:t>
            </a:r>
            <a:r>
              <a:rPr lang="en-US" dirty="0" smtClean="0"/>
              <a:t>, Springer, </a:t>
            </a:r>
          </a:p>
          <a:p>
            <a:r>
              <a:rPr lang="en-US" dirty="0" smtClean="0"/>
              <a:t>2011, Ch. 1] for two recent reviews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685800"/>
          </a:xfrm>
          <a:solidFill>
            <a:srgbClr val="00FF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sz="3600" dirty="0" smtClean="0"/>
              <a:t>Entropic Uncertainty Relations</a:t>
            </a:r>
            <a:endParaRPr lang="en-US" dirty="0" smtClean="0"/>
          </a:p>
        </p:txBody>
      </p:sp>
      <p:sp>
        <p:nvSpPr>
          <p:cNvPr id="30723" name="Rectangle 9"/>
          <p:cNvSpPr>
            <a:spLocks noChangeArrowheads="1"/>
          </p:cNvSpPr>
          <p:nvPr/>
        </p:nvSpPr>
        <p:spPr bwMode="auto">
          <a:xfrm>
            <a:off x="533400" y="1066800"/>
            <a:ext cx="8382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Deutsch </a:t>
            </a:r>
            <a:r>
              <a:rPr lang="en-US" dirty="0" smtClean="0"/>
              <a:t>[Phys</a:t>
            </a:r>
            <a:r>
              <a:rPr lang="en-US" dirty="0"/>
              <a:t>. Rev. </a:t>
            </a:r>
            <a:r>
              <a:rPr lang="en-US" dirty="0" err="1"/>
              <a:t>Lett</a:t>
            </a:r>
            <a:r>
              <a:rPr lang="en-US" dirty="0"/>
              <a:t>. 50, 631 (1983)</a:t>
            </a:r>
            <a:r>
              <a:rPr lang="en-US" dirty="0" smtClean="0"/>
              <a:t>] </a:t>
            </a:r>
            <a:r>
              <a:rPr lang="en-US" dirty="0"/>
              <a:t>addressed the problem by providing an entropic uncertainty relation, later improved by </a:t>
            </a:r>
            <a:r>
              <a:rPr lang="en-US" dirty="0" err="1"/>
              <a:t>Maassen</a:t>
            </a:r>
            <a:r>
              <a:rPr lang="en-US" dirty="0"/>
              <a:t> and </a:t>
            </a:r>
            <a:r>
              <a:rPr lang="en-US" dirty="0" err="1"/>
              <a:t>Uffink</a:t>
            </a:r>
            <a:r>
              <a:rPr lang="en-US" dirty="0"/>
              <a:t> [Phys. Rev. </a:t>
            </a:r>
            <a:r>
              <a:rPr lang="en-US" dirty="0" err="1"/>
              <a:t>Lett</a:t>
            </a:r>
            <a:r>
              <a:rPr lang="en-US" dirty="0"/>
              <a:t>. 60, 1103 (1988)] </a:t>
            </a:r>
            <a:r>
              <a:rPr lang="en-US" dirty="0" smtClean="0"/>
              <a:t>to:</a:t>
            </a:r>
            <a:endParaRPr lang="en-US" dirty="0"/>
          </a:p>
        </p:txBody>
      </p:sp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819400"/>
            <a:ext cx="6159500" cy="457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9600" y="3505200"/>
            <a:ext cx="1035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3581400"/>
            <a:ext cx="6629400" cy="649129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4186334"/>
            <a:ext cx="3352800" cy="46186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9600" y="4034135"/>
            <a:ext cx="698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1000" y="5048072"/>
            <a:ext cx="855008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Still not satisfactory</a:t>
            </a:r>
            <a:r>
              <a:rPr lang="en-US" dirty="0"/>
              <a:t>: use particular entropy measures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(</a:t>
            </a:r>
            <a:r>
              <a:rPr lang="en-US" dirty="0"/>
              <a:t>nice asymptotic properties), but no a priori reason to quantify</a:t>
            </a:r>
            <a:r>
              <a:rPr lang="en-US" dirty="0" smtClean="0"/>
              <a:t> </a:t>
            </a:r>
          </a:p>
          <a:p>
            <a:r>
              <a:rPr lang="en-US" dirty="0" smtClean="0"/>
              <a:t>uncertainty </a:t>
            </a:r>
            <a:r>
              <a:rPr lang="en-US" dirty="0"/>
              <a:t>by an </a:t>
            </a:r>
            <a:r>
              <a:rPr lang="en-US" dirty="0" smtClean="0"/>
              <a:t>entropy.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685800"/>
          </a:xfrm>
          <a:solidFill>
            <a:srgbClr val="660066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bg1"/>
                </a:solidFill>
              </a:rPr>
              <a:t>Entropic Uncertainty Relations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2771" name="Rectangle 11"/>
          <p:cNvSpPr>
            <a:spLocks noChangeArrowheads="1"/>
          </p:cNvSpPr>
          <p:nvPr/>
        </p:nvSpPr>
        <p:spPr bwMode="auto">
          <a:xfrm>
            <a:off x="762000" y="836613"/>
            <a:ext cx="18002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Alice</a:t>
            </a:r>
            <a:r>
              <a:rPr lang="ja-JP" altLang="en-US" u="sng" dirty="0">
                <a:solidFill>
                  <a:srgbClr val="FF0000"/>
                </a:solidFill>
              </a:rPr>
              <a:t>’</a:t>
            </a:r>
            <a:r>
              <a:rPr lang="en-US" altLang="ja-JP" u="sng" dirty="0" err="1">
                <a:solidFill>
                  <a:srgbClr val="FF0000"/>
                </a:solidFill>
              </a:rPr>
              <a:t>s</a:t>
            </a:r>
            <a:r>
              <a:rPr lang="en-US" altLang="ja-JP" u="sng" dirty="0">
                <a:solidFill>
                  <a:srgbClr val="FF0000"/>
                </a:solidFill>
              </a:rPr>
              <a:t> Lab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2773" name="Rectangle 26"/>
          <p:cNvSpPr>
            <a:spLocks noChangeArrowheads="1"/>
          </p:cNvSpPr>
          <p:nvPr/>
        </p:nvSpPr>
        <p:spPr bwMode="auto">
          <a:xfrm>
            <a:off x="6797675" y="908050"/>
            <a:ext cx="1584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Bob</a:t>
            </a:r>
            <a:r>
              <a:rPr lang="ja-JP" altLang="en-US" u="sng" dirty="0">
                <a:solidFill>
                  <a:srgbClr val="FF0000"/>
                </a:solidFill>
              </a:rPr>
              <a:t>’</a:t>
            </a:r>
            <a:r>
              <a:rPr lang="en-US" altLang="ja-JP" u="sng" dirty="0" err="1">
                <a:solidFill>
                  <a:srgbClr val="FF0000"/>
                </a:solidFill>
              </a:rPr>
              <a:t>s</a:t>
            </a:r>
            <a:r>
              <a:rPr lang="en-US" altLang="ja-JP" u="sng" dirty="0">
                <a:solidFill>
                  <a:srgbClr val="FF0000"/>
                </a:solidFill>
              </a:rPr>
              <a:t> Lab</a:t>
            </a:r>
            <a:endParaRPr lang="en-US" u="sng" dirty="0">
              <a:solidFill>
                <a:srgbClr val="FF0000"/>
              </a:solidFill>
            </a:endParaRPr>
          </a:p>
        </p:txBody>
      </p:sp>
      <p:pic>
        <p:nvPicPr>
          <p:cNvPr id="32786" name="Picture 2867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8087" y="1641814"/>
            <a:ext cx="1585913" cy="2930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88" name="TextBox 28678"/>
          <p:cNvSpPr txBox="1">
            <a:spLocks noChangeArrowheads="1"/>
          </p:cNvSpPr>
          <p:nvPr/>
        </p:nvSpPr>
        <p:spPr bwMode="auto">
          <a:xfrm>
            <a:off x="7630098" y="1560512"/>
            <a:ext cx="1296204" cy="369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sz="18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99" y="1524000"/>
            <a:ext cx="2071991" cy="1371600"/>
          </a:xfrm>
          <a:prstGeom prst="rect">
            <a:avLst/>
          </a:prstGeom>
        </p:spPr>
      </p:pic>
      <p:grpSp>
        <p:nvGrpSpPr>
          <p:cNvPr id="82" name="Group 81"/>
          <p:cNvGrpSpPr/>
          <p:nvPr/>
        </p:nvGrpSpPr>
        <p:grpSpPr>
          <a:xfrm>
            <a:off x="0" y="2895600"/>
            <a:ext cx="800100" cy="2082800"/>
            <a:chOff x="0" y="2895600"/>
            <a:chExt cx="800100" cy="2082800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2895600"/>
              <a:ext cx="800100" cy="2082800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228600" y="3276600"/>
              <a:ext cx="298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</a:t>
              </a:r>
              <a:endParaRPr lang="en-US" sz="16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28600" y="3090446"/>
              <a:ext cx="298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b</a:t>
              </a:r>
              <a:endParaRPr lang="en-US" sz="1600" dirty="0"/>
            </a:p>
          </p:txBody>
        </p:sp>
      </p:grpSp>
      <p:sp>
        <p:nvSpPr>
          <p:cNvPr id="54" name="AutoShape 49"/>
          <p:cNvSpPr>
            <a:spLocks noChangeArrowheads="1"/>
          </p:cNvSpPr>
          <p:nvPr/>
        </p:nvSpPr>
        <p:spPr bwMode="auto">
          <a:xfrm>
            <a:off x="2057400" y="3505200"/>
            <a:ext cx="1812925" cy="12954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2141537" y="4606925"/>
            <a:ext cx="144463" cy="144463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3063875" y="4606925"/>
            <a:ext cx="144463" cy="144463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2835275" y="4606925"/>
            <a:ext cx="144463" cy="144463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2370137" y="4606925"/>
            <a:ext cx="144463" cy="144463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609600" y="3962400"/>
            <a:ext cx="1447800" cy="685800"/>
            <a:chOff x="609600" y="3962400"/>
            <a:chExt cx="1447800" cy="685800"/>
          </a:xfrm>
        </p:grpSpPr>
        <p:sp>
          <p:nvSpPr>
            <p:cNvPr id="61" name="Right Arrow 60"/>
            <p:cNvSpPr/>
            <p:nvPr/>
          </p:nvSpPr>
          <p:spPr bwMode="auto">
            <a:xfrm>
              <a:off x="685800" y="3962400"/>
              <a:ext cx="1371600" cy="6858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9600" y="40386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A or B</a:t>
              </a:r>
              <a:endParaRPr lang="en-US" dirty="0"/>
            </a:p>
          </p:txBody>
        </p:sp>
      </p:grpSp>
      <p:sp>
        <p:nvSpPr>
          <p:cNvPr id="63" name="Rectangle 62"/>
          <p:cNvSpPr/>
          <p:nvPr/>
        </p:nvSpPr>
        <p:spPr bwMode="auto">
          <a:xfrm>
            <a:off x="2438400" y="4038600"/>
            <a:ext cx="6858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64" name="Direct Access Storage 63"/>
          <p:cNvSpPr/>
          <p:nvPr/>
        </p:nvSpPr>
        <p:spPr bwMode="auto">
          <a:xfrm rot="19874662">
            <a:off x="2311866" y="2214313"/>
            <a:ext cx="1066800" cy="381000"/>
          </a:xfrm>
          <a:prstGeom prst="flowChartMagneticDrum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3276600" y="914400"/>
            <a:ext cx="3962400" cy="1447800"/>
            <a:chOff x="3276600" y="914400"/>
            <a:chExt cx="3962400" cy="1447800"/>
          </a:xfrm>
        </p:grpSpPr>
        <p:grpSp>
          <p:nvGrpSpPr>
            <p:cNvPr id="80" name="Group 79"/>
            <p:cNvGrpSpPr/>
            <p:nvPr/>
          </p:nvGrpSpPr>
          <p:grpSpPr>
            <a:xfrm>
              <a:off x="4390536" y="914400"/>
              <a:ext cx="1050664" cy="1097800"/>
              <a:chOff x="4390536" y="914400"/>
              <a:chExt cx="1050664" cy="1097800"/>
            </a:xfrm>
          </p:grpSpPr>
          <p:sp>
            <p:nvSpPr>
              <p:cNvPr id="44" name="Oval 9"/>
              <p:cNvSpPr>
                <a:spLocks noChangeArrowheads="1"/>
              </p:cNvSpPr>
              <p:nvPr/>
            </p:nvSpPr>
            <p:spPr bwMode="auto">
              <a:xfrm rot="18591016">
                <a:off x="4846840" y="1417840"/>
                <a:ext cx="594360" cy="59436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AutoShape 11"/>
              <p:cNvSpPr>
                <a:spLocks noChangeArrowheads="1"/>
              </p:cNvSpPr>
              <p:nvPr/>
            </p:nvSpPr>
            <p:spPr bwMode="auto">
              <a:xfrm rot="18591016">
                <a:off x="4748560" y="1394720"/>
                <a:ext cx="297180" cy="297180"/>
              </a:xfrm>
              <a:prstGeom prst="curvedRightArrow">
                <a:avLst>
                  <a:gd name="adj1" fmla="val 20000"/>
                  <a:gd name="adj2" fmla="val 4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aphicFrame>
            <p:nvGraphicFramePr>
              <p:cNvPr id="47" name="Object 46"/>
              <p:cNvGraphicFramePr>
                <a:graphicFrameLocks noChangeAspect="1"/>
              </p:cNvGraphicFramePr>
              <p:nvPr/>
            </p:nvGraphicFramePr>
            <p:xfrm>
              <a:off x="4954040" y="914400"/>
              <a:ext cx="45720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16" name="Equation" r:id="rId7" imgW="215900" imgH="215900" progId="Equation.3">
                      <p:embed/>
                    </p:oleObj>
                  </mc:Choice>
                  <mc:Fallback>
                    <p:oleObj name="Equation" r:id="rId7" imgW="215900" imgH="215900" progId="Equation.3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54040" y="914400"/>
                            <a:ext cx="457200" cy="457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45" name="AutoShape 10"/>
              <p:cNvCxnSpPr>
                <a:cxnSpLocks noChangeShapeType="1"/>
                <a:stCxn id="44" idx="0"/>
              </p:cNvCxnSpPr>
              <p:nvPr/>
            </p:nvCxnSpPr>
            <p:spPr bwMode="auto">
              <a:xfrm rot="18591016" flipV="1">
                <a:off x="4687716" y="1036984"/>
                <a:ext cx="0" cy="594360"/>
              </a:xfrm>
              <a:prstGeom prst="straightConnector1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42" name="Left Arrow 41"/>
            <p:cNvSpPr/>
            <p:nvPr/>
          </p:nvSpPr>
          <p:spPr bwMode="auto">
            <a:xfrm>
              <a:off x="3276600" y="1981200"/>
              <a:ext cx="3962400" cy="381000"/>
            </a:xfrm>
            <a:prstGeom prst="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530754" y="3962400"/>
            <a:ext cx="441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 bwMode="auto">
          <a:xfrm rot="5400000">
            <a:off x="2399507" y="3085305"/>
            <a:ext cx="990598" cy="1588"/>
          </a:xfrm>
          <a:prstGeom prst="line">
            <a:avLst/>
          </a:prstGeom>
          <a:ln w="793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 bwMode="auto">
          <a:xfrm rot="5400000">
            <a:off x="3313907" y="3237705"/>
            <a:ext cx="685798" cy="1589"/>
          </a:xfrm>
          <a:prstGeom prst="line">
            <a:avLst/>
          </a:prstGeom>
          <a:ln w="793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 bwMode="auto">
          <a:xfrm>
            <a:off x="3581400" y="2819400"/>
            <a:ext cx="152400" cy="152400"/>
          </a:xfrm>
          <a:prstGeom prst="ellipse">
            <a:avLst/>
          </a:prstGeom>
          <a:solidFill>
            <a:srgbClr val="7F7F7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3886200" y="2438400"/>
            <a:ext cx="3429000" cy="838200"/>
            <a:chOff x="3886200" y="2438400"/>
            <a:chExt cx="3429000" cy="838200"/>
          </a:xfrm>
        </p:grpSpPr>
        <p:sp>
          <p:nvSpPr>
            <p:cNvPr id="77" name="Striped Right Arrow 76"/>
            <p:cNvSpPr/>
            <p:nvPr/>
          </p:nvSpPr>
          <p:spPr bwMode="auto">
            <a:xfrm>
              <a:off x="3886200" y="2438400"/>
              <a:ext cx="3429000" cy="838200"/>
            </a:xfrm>
            <a:prstGeom prst="striped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962400" y="2667000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  Alice choice of A or B</a:t>
              </a:r>
              <a:endParaRPr lang="en-US" sz="2000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81000" y="5410200"/>
            <a:ext cx="8442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Entropic uncertainty relations provide lower bounds on Bob’s </a:t>
            </a:r>
          </a:p>
          <a:p>
            <a:r>
              <a:rPr lang="en-US" dirty="0" smtClean="0"/>
              <a:t>resulting uncertainty about Alice’s outcome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6477000"/>
            <a:ext cx="5374012" cy="40011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M. Berta et al, Nature Phys. </a:t>
            </a:r>
            <a:r>
              <a:rPr lang="en-US" sz="2000" b="1" dirty="0" smtClean="0"/>
              <a:t>6</a:t>
            </a:r>
            <a:r>
              <a:rPr lang="en-US" sz="2000" dirty="0" smtClean="0"/>
              <a:t> 659-662 (2010)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685800"/>
          </a:xfrm>
          <a:solidFill>
            <a:srgbClr val="660066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bg1"/>
                </a:solidFill>
              </a:rPr>
              <a:t>Entropic Uncertainty Relations 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2771" name="Rectangle 11"/>
          <p:cNvSpPr>
            <a:spLocks noChangeArrowheads="1"/>
          </p:cNvSpPr>
          <p:nvPr/>
        </p:nvSpPr>
        <p:spPr bwMode="auto">
          <a:xfrm>
            <a:off x="762000" y="836613"/>
            <a:ext cx="18002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Alice</a:t>
            </a:r>
            <a:r>
              <a:rPr lang="ja-JP" altLang="en-US" u="sng" dirty="0">
                <a:solidFill>
                  <a:srgbClr val="FF0000"/>
                </a:solidFill>
              </a:rPr>
              <a:t>’</a:t>
            </a:r>
            <a:r>
              <a:rPr lang="en-US" altLang="ja-JP" u="sng" dirty="0" err="1">
                <a:solidFill>
                  <a:srgbClr val="FF0000"/>
                </a:solidFill>
              </a:rPr>
              <a:t>s</a:t>
            </a:r>
            <a:r>
              <a:rPr lang="en-US" altLang="ja-JP" u="sng" dirty="0">
                <a:solidFill>
                  <a:srgbClr val="FF0000"/>
                </a:solidFill>
              </a:rPr>
              <a:t> Lab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2773" name="Rectangle 26"/>
          <p:cNvSpPr>
            <a:spLocks noChangeArrowheads="1"/>
          </p:cNvSpPr>
          <p:nvPr/>
        </p:nvSpPr>
        <p:spPr bwMode="auto">
          <a:xfrm>
            <a:off x="6797675" y="908050"/>
            <a:ext cx="1584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Bob</a:t>
            </a:r>
            <a:r>
              <a:rPr lang="ja-JP" altLang="en-US" u="sng" dirty="0">
                <a:solidFill>
                  <a:srgbClr val="FF0000"/>
                </a:solidFill>
              </a:rPr>
              <a:t>’</a:t>
            </a:r>
            <a:r>
              <a:rPr lang="en-US" altLang="ja-JP" u="sng" dirty="0" err="1">
                <a:solidFill>
                  <a:srgbClr val="FF0000"/>
                </a:solidFill>
              </a:rPr>
              <a:t>s</a:t>
            </a:r>
            <a:r>
              <a:rPr lang="en-US" altLang="ja-JP" u="sng" dirty="0">
                <a:solidFill>
                  <a:srgbClr val="FF0000"/>
                </a:solidFill>
              </a:rPr>
              <a:t> Lab</a:t>
            </a:r>
            <a:endParaRPr lang="en-US" u="sng" dirty="0">
              <a:solidFill>
                <a:srgbClr val="FF0000"/>
              </a:solidFill>
            </a:endParaRPr>
          </a:p>
        </p:txBody>
      </p:sp>
      <p:pic>
        <p:nvPicPr>
          <p:cNvPr id="32786" name="Picture 2867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8087" y="1641814"/>
            <a:ext cx="1585913" cy="2930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88" name="TextBox 28678"/>
          <p:cNvSpPr txBox="1">
            <a:spLocks noChangeArrowheads="1"/>
          </p:cNvSpPr>
          <p:nvPr/>
        </p:nvSpPr>
        <p:spPr bwMode="auto">
          <a:xfrm>
            <a:off x="7630098" y="1560512"/>
            <a:ext cx="1296204" cy="369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sz="18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99" y="1524000"/>
            <a:ext cx="2071991" cy="1371600"/>
          </a:xfrm>
          <a:prstGeom prst="rect">
            <a:avLst/>
          </a:prstGeom>
        </p:spPr>
      </p:pic>
      <p:grpSp>
        <p:nvGrpSpPr>
          <p:cNvPr id="2" name="Group 81"/>
          <p:cNvGrpSpPr/>
          <p:nvPr/>
        </p:nvGrpSpPr>
        <p:grpSpPr>
          <a:xfrm>
            <a:off x="0" y="2895600"/>
            <a:ext cx="800100" cy="2082800"/>
            <a:chOff x="0" y="2895600"/>
            <a:chExt cx="800100" cy="2082800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2895600"/>
              <a:ext cx="800100" cy="2082800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228600" y="3276600"/>
              <a:ext cx="298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</a:t>
              </a:r>
              <a:endParaRPr lang="en-US" sz="16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28600" y="3090446"/>
              <a:ext cx="298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b</a:t>
              </a:r>
              <a:endParaRPr lang="en-US" sz="1600" dirty="0"/>
            </a:p>
          </p:txBody>
        </p:sp>
      </p:grpSp>
      <p:sp>
        <p:nvSpPr>
          <p:cNvPr id="54" name="AutoShape 49"/>
          <p:cNvSpPr>
            <a:spLocks noChangeArrowheads="1"/>
          </p:cNvSpPr>
          <p:nvPr/>
        </p:nvSpPr>
        <p:spPr bwMode="auto">
          <a:xfrm>
            <a:off x="2057400" y="3505200"/>
            <a:ext cx="1812925" cy="12954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2141537" y="4606925"/>
            <a:ext cx="144463" cy="144463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3063875" y="4606925"/>
            <a:ext cx="144463" cy="144463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2835275" y="4606925"/>
            <a:ext cx="144463" cy="144463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2370137" y="4606925"/>
            <a:ext cx="144463" cy="144463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" name="Group 82"/>
          <p:cNvGrpSpPr/>
          <p:nvPr/>
        </p:nvGrpSpPr>
        <p:grpSpPr>
          <a:xfrm>
            <a:off x="609600" y="3962400"/>
            <a:ext cx="1447800" cy="685800"/>
            <a:chOff x="609600" y="3962400"/>
            <a:chExt cx="1447800" cy="685800"/>
          </a:xfrm>
        </p:grpSpPr>
        <p:sp>
          <p:nvSpPr>
            <p:cNvPr id="61" name="Right Arrow 60"/>
            <p:cNvSpPr/>
            <p:nvPr/>
          </p:nvSpPr>
          <p:spPr bwMode="auto">
            <a:xfrm>
              <a:off x="685800" y="3962400"/>
              <a:ext cx="1371600" cy="6858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9600" y="40386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A or B</a:t>
              </a:r>
              <a:endParaRPr lang="en-US" dirty="0"/>
            </a:p>
          </p:txBody>
        </p:sp>
      </p:grpSp>
      <p:sp>
        <p:nvSpPr>
          <p:cNvPr id="63" name="Rectangle 62"/>
          <p:cNvSpPr/>
          <p:nvPr/>
        </p:nvSpPr>
        <p:spPr bwMode="auto">
          <a:xfrm>
            <a:off x="2438400" y="4038600"/>
            <a:ext cx="6858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64" name="Direct Access Storage 63"/>
          <p:cNvSpPr/>
          <p:nvPr/>
        </p:nvSpPr>
        <p:spPr bwMode="auto">
          <a:xfrm rot="19874662">
            <a:off x="2311866" y="2214313"/>
            <a:ext cx="1066800" cy="381000"/>
          </a:xfrm>
          <a:prstGeom prst="flowChartMagneticDrum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grpSp>
        <p:nvGrpSpPr>
          <p:cNvPr id="4" name="Group 80"/>
          <p:cNvGrpSpPr/>
          <p:nvPr/>
        </p:nvGrpSpPr>
        <p:grpSpPr>
          <a:xfrm>
            <a:off x="3276600" y="914400"/>
            <a:ext cx="3962400" cy="1447800"/>
            <a:chOff x="3276600" y="914400"/>
            <a:chExt cx="3962400" cy="1447800"/>
          </a:xfrm>
        </p:grpSpPr>
        <p:grpSp>
          <p:nvGrpSpPr>
            <p:cNvPr id="5" name="Group 79"/>
            <p:cNvGrpSpPr/>
            <p:nvPr/>
          </p:nvGrpSpPr>
          <p:grpSpPr>
            <a:xfrm>
              <a:off x="4390536" y="914400"/>
              <a:ext cx="1050664" cy="1097800"/>
              <a:chOff x="4390536" y="914400"/>
              <a:chExt cx="1050664" cy="1097800"/>
            </a:xfrm>
          </p:grpSpPr>
          <p:sp>
            <p:nvSpPr>
              <p:cNvPr id="44" name="Oval 9"/>
              <p:cNvSpPr>
                <a:spLocks noChangeArrowheads="1"/>
              </p:cNvSpPr>
              <p:nvPr/>
            </p:nvSpPr>
            <p:spPr bwMode="auto">
              <a:xfrm rot="18591016">
                <a:off x="4846840" y="1417840"/>
                <a:ext cx="594360" cy="59436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AutoShape 11"/>
              <p:cNvSpPr>
                <a:spLocks noChangeArrowheads="1"/>
              </p:cNvSpPr>
              <p:nvPr/>
            </p:nvSpPr>
            <p:spPr bwMode="auto">
              <a:xfrm rot="18591016">
                <a:off x="4748560" y="1394720"/>
                <a:ext cx="297180" cy="297180"/>
              </a:xfrm>
              <a:prstGeom prst="curvedRightArrow">
                <a:avLst>
                  <a:gd name="adj1" fmla="val 20000"/>
                  <a:gd name="adj2" fmla="val 4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aphicFrame>
            <p:nvGraphicFramePr>
              <p:cNvPr id="47" name="Object 46"/>
              <p:cNvGraphicFramePr>
                <a:graphicFrameLocks noChangeAspect="1"/>
              </p:cNvGraphicFramePr>
              <p:nvPr/>
            </p:nvGraphicFramePr>
            <p:xfrm>
              <a:off x="4954040" y="914400"/>
              <a:ext cx="45720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037" name="Equation" r:id="rId7" imgW="215900" imgH="215900" progId="Equation.3">
                      <p:embed/>
                    </p:oleObj>
                  </mc:Choice>
                  <mc:Fallback>
                    <p:oleObj name="Equation" r:id="rId7" imgW="215900" imgH="215900" progId="Equation.3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54040" y="914400"/>
                            <a:ext cx="457200" cy="457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45" name="AutoShape 10"/>
              <p:cNvCxnSpPr>
                <a:cxnSpLocks noChangeShapeType="1"/>
                <a:stCxn id="44" idx="0"/>
              </p:cNvCxnSpPr>
              <p:nvPr/>
            </p:nvCxnSpPr>
            <p:spPr bwMode="auto">
              <a:xfrm rot="18591016" flipV="1">
                <a:off x="4687716" y="1036984"/>
                <a:ext cx="0" cy="594360"/>
              </a:xfrm>
              <a:prstGeom prst="straightConnector1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42" name="Left Arrow 41"/>
            <p:cNvSpPr/>
            <p:nvPr/>
          </p:nvSpPr>
          <p:spPr bwMode="auto">
            <a:xfrm>
              <a:off x="3276600" y="1981200"/>
              <a:ext cx="3962400" cy="381000"/>
            </a:xfrm>
            <a:prstGeom prst="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530754" y="3962400"/>
            <a:ext cx="441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 bwMode="auto">
          <a:xfrm rot="5400000">
            <a:off x="2399507" y="3085305"/>
            <a:ext cx="990598" cy="1588"/>
          </a:xfrm>
          <a:prstGeom prst="line">
            <a:avLst/>
          </a:prstGeom>
          <a:ln w="793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 bwMode="auto">
          <a:xfrm rot="5400000">
            <a:off x="3313907" y="3237705"/>
            <a:ext cx="685798" cy="1589"/>
          </a:xfrm>
          <a:prstGeom prst="line">
            <a:avLst/>
          </a:prstGeom>
          <a:ln w="793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 bwMode="auto">
          <a:xfrm>
            <a:off x="3581400" y="2819400"/>
            <a:ext cx="152400" cy="152400"/>
          </a:xfrm>
          <a:prstGeom prst="ellipse">
            <a:avLst/>
          </a:prstGeom>
          <a:solidFill>
            <a:srgbClr val="7F7F7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grpSp>
        <p:nvGrpSpPr>
          <p:cNvPr id="6" name="Group 83"/>
          <p:cNvGrpSpPr/>
          <p:nvPr/>
        </p:nvGrpSpPr>
        <p:grpSpPr>
          <a:xfrm>
            <a:off x="3886200" y="2438400"/>
            <a:ext cx="3429000" cy="838200"/>
            <a:chOff x="3886200" y="2438400"/>
            <a:chExt cx="3429000" cy="838200"/>
          </a:xfrm>
        </p:grpSpPr>
        <p:sp>
          <p:nvSpPr>
            <p:cNvPr id="77" name="Striped Right Arrow 76"/>
            <p:cNvSpPr/>
            <p:nvPr/>
          </p:nvSpPr>
          <p:spPr bwMode="auto">
            <a:xfrm>
              <a:off x="3886200" y="2438400"/>
              <a:ext cx="3429000" cy="838200"/>
            </a:xfrm>
            <a:prstGeom prst="striped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962400" y="2667000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  Alice choice of A or B</a:t>
              </a:r>
              <a:endParaRPr lang="en-US" sz="20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04800" y="5341203"/>
            <a:ext cx="803657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dirty="0" smtClean="0"/>
              <a:t>In the asymptotic limit of many copies of       , the average </a:t>
            </a:r>
          </a:p>
          <a:p>
            <a:pPr>
              <a:spcAft>
                <a:spcPts val="2400"/>
              </a:spcAft>
            </a:pPr>
            <a:r>
              <a:rPr lang="en-US" dirty="0" smtClean="0"/>
              <a:t>uncertainty of Bob about Alice’s outcome is:</a:t>
            </a:r>
            <a:endParaRPr lang="en-US" dirty="0"/>
          </a:p>
        </p:txBody>
      </p:sp>
      <p:pic>
        <p:nvPicPr>
          <p:cNvPr id="38" name="Picture 37" descr="latex-image-1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7000" y="5967145"/>
            <a:ext cx="2114550" cy="586055"/>
          </a:xfrm>
          <a:prstGeom prst="rect">
            <a:avLst/>
          </a:prstGeom>
        </p:spPr>
      </p:pic>
      <p:graphicFrame>
        <p:nvGraphicFramePr>
          <p:cNvPr id="39" name="Object 38"/>
          <p:cNvGraphicFramePr>
            <a:graphicFrameLocks noChangeAspect="1"/>
          </p:cNvGraphicFramePr>
          <p:nvPr/>
        </p:nvGraphicFramePr>
        <p:xfrm>
          <a:off x="5867400" y="533400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" name="Equation" r:id="rId10" imgW="215900" imgH="215900" progId="Equation.3">
                  <p:embed/>
                </p:oleObj>
              </mc:Choice>
              <mc:Fallback>
                <p:oleObj name="Equation" r:id="rId10" imgW="215900" imgH="2159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334000"/>
                        <a:ext cx="457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685800"/>
          </a:xfrm>
          <a:solidFill>
            <a:srgbClr val="660066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bg1"/>
                </a:solidFill>
              </a:rPr>
              <a:t>How to quantify uncertainty?</a:t>
            </a:r>
            <a:endParaRPr lang="en-US" sz="4000" dirty="0">
              <a:solidFill>
                <a:schemeClr val="bg1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52400" y="2738735"/>
            <a:ext cx="8253732" cy="830997"/>
            <a:chOff x="152400" y="2738735"/>
            <a:chExt cx="8253732" cy="830997"/>
          </a:xfrm>
        </p:grpSpPr>
        <p:sp>
          <p:nvSpPr>
            <p:cNvPr id="53" name="TextBox 52"/>
            <p:cNvSpPr txBox="1"/>
            <p:nvPr/>
          </p:nvSpPr>
          <p:spPr>
            <a:xfrm>
              <a:off x="152400" y="2738735"/>
              <a:ext cx="825373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Main Requirement: </a:t>
              </a:r>
              <a:r>
                <a:rPr lang="en-US" dirty="0" smtClean="0"/>
                <a:t>The uncertainty of a random variable  X </a:t>
              </a:r>
            </a:p>
            <a:p>
              <a:r>
                <a:rPr lang="en-US" dirty="0" smtClean="0"/>
                <a:t>cannot </a:t>
              </a:r>
              <a:r>
                <a:rPr lang="en-US" dirty="0" smtClean="0">
                  <a:solidFill>
                    <a:srgbClr val="000000"/>
                  </a:solidFill>
                </a:rPr>
                <a:t>decrease by mere relabeling                  .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68" name="Picture 67" descr="latex-image-1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81600" y="3276600"/>
              <a:ext cx="1371600" cy="272143"/>
            </a:xfrm>
            <a:prstGeom prst="rect">
              <a:avLst/>
            </a:prstGeom>
          </p:spPr>
        </p:pic>
      </p:grpSp>
      <p:grpSp>
        <p:nvGrpSpPr>
          <p:cNvPr id="80" name="Group 79"/>
          <p:cNvGrpSpPr/>
          <p:nvPr/>
        </p:nvGrpSpPr>
        <p:grpSpPr>
          <a:xfrm>
            <a:off x="152400" y="3690726"/>
            <a:ext cx="8915400" cy="881274"/>
            <a:chOff x="152400" y="3741003"/>
            <a:chExt cx="8915400" cy="881274"/>
          </a:xfrm>
        </p:grpSpPr>
        <p:sp>
          <p:nvSpPr>
            <p:cNvPr id="73" name="TextBox 72"/>
            <p:cNvSpPr txBox="1"/>
            <p:nvPr/>
          </p:nvSpPr>
          <p:spPr>
            <a:xfrm>
              <a:off x="990600" y="3741003"/>
              <a:ext cx="807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dirty="0" smtClean="0"/>
                <a:t>A measure of uncertainty is a function of the probabilities</a:t>
              </a:r>
            </a:p>
            <a:p>
              <a:pPr>
                <a:spcAft>
                  <a:spcPts val="0"/>
                </a:spcAft>
              </a:pPr>
              <a:r>
                <a:rPr lang="en-US" dirty="0" smtClean="0"/>
                <a:t>of X:  </a:t>
              </a:r>
              <a:endParaRPr lang="en-US" dirty="0"/>
            </a:p>
          </p:txBody>
        </p:sp>
        <p:graphicFrame>
          <p:nvGraphicFramePr>
            <p:cNvPr id="76" name="Object 75"/>
            <p:cNvGraphicFramePr>
              <a:graphicFrameLocks noChangeAspect="1"/>
            </p:cNvGraphicFramePr>
            <p:nvPr/>
          </p:nvGraphicFramePr>
          <p:xfrm>
            <a:off x="1739900" y="4114277"/>
            <a:ext cx="2617788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7" name="Equation" r:id="rId5" imgW="1244600" imgH="241300" progId="Equation.3">
                    <p:embed/>
                  </p:oleObj>
                </mc:Choice>
                <mc:Fallback>
                  <p:oleObj name="Equation" r:id="rId5" imgW="1244600" imgH="2413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9900" y="4114277"/>
                          <a:ext cx="2617788" cy="508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" name="Right Arrow 78"/>
            <p:cNvSpPr/>
            <p:nvPr/>
          </p:nvSpPr>
          <p:spPr bwMode="auto">
            <a:xfrm>
              <a:off x="152400" y="3962400"/>
              <a:ext cx="685800" cy="4572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</a:endParaRPr>
            </a:p>
          </p:txBody>
        </p:sp>
      </p:grpSp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" y="4693920"/>
            <a:ext cx="8915400" cy="79248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23271" y="1447800"/>
            <a:ext cx="8563529" cy="1359694"/>
            <a:chOff x="123271" y="1447800"/>
            <a:chExt cx="8563529" cy="1359694"/>
          </a:xfrm>
        </p:grpSpPr>
        <p:sp>
          <p:nvSpPr>
            <p:cNvPr id="60" name="TextBox 59"/>
            <p:cNvSpPr txBox="1"/>
            <p:nvPr/>
          </p:nvSpPr>
          <p:spPr>
            <a:xfrm>
              <a:off x="123271" y="1447800"/>
              <a:ext cx="15531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Intuitively: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pic>
          <p:nvPicPr>
            <p:cNvPr id="18" name="Picture 17" descr="latex-image-1.pdf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28800" y="1524000"/>
              <a:ext cx="6858000" cy="1283494"/>
            </a:xfrm>
            <a:prstGeom prst="rect">
              <a:avLst/>
            </a:prstGeom>
          </p:spPr>
        </p:pic>
      </p:grpSp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00" y="923211"/>
            <a:ext cx="8915400" cy="343614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76200" y="5867400"/>
            <a:ext cx="7924800" cy="609600"/>
            <a:chOff x="76200" y="5867400"/>
            <a:chExt cx="7924800" cy="609600"/>
          </a:xfrm>
        </p:grpSpPr>
        <p:sp>
          <p:nvSpPr>
            <p:cNvPr id="87" name="Right Arrow 86"/>
            <p:cNvSpPr/>
            <p:nvPr/>
          </p:nvSpPr>
          <p:spPr bwMode="auto">
            <a:xfrm>
              <a:off x="76200" y="5943600"/>
              <a:ext cx="762000" cy="5334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charset="-128"/>
                <a:cs typeface="ヒラギノ角ゴ Pro W3" charset="-128"/>
              </a:endParaRPr>
            </a:p>
          </p:txBody>
        </p:sp>
        <p:pic>
          <p:nvPicPr>
            <p:cNvPr id="21" name="Picture 20" descr="latex-image-1.pdf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20800" y="5867400"/>
              <a:ext cx="6680200" cy="558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1"/>
              </a:solidFill>
            </a:ln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685800"/>
          </a:xfrm>
          <a:solidFill>
            <a:srgbClr val="660066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bg1"/>
                </a:solidFill>
              </a:rPr>
              <a:t>Random Relabeling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6" name="Picture 15" descr="shuffling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762000"/>
            <a:ext cx="5295900" cy="42672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4953000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solidFill>
                  <a:srgbClr val="0000FF"/>
                </a:solidFill>
              </a:rPr>
              <a:t>Figure:</a:t>
            </a:r>
            <a:r>
              <a:rPr lang="en-US" sz="2000" dirty="0" smtClean="0"/>
              <a:t> Uncertainty must increase under random relabeling. With probability </a:t>
            </a:r>
            <a:r>
              <a:rPr lang="en-US" sz="2000" dirty="0" err="1" smtClean="0"/>
              <a:t>r</a:t>
            </a:r>
            <a:r>
              <a:rPr lang="en-US" sz="2000" dirty="0" smtClean="0"/>
              <a:t> (obtained e.g. from a biased coin flip), Alice samples from a random variable (blue dice), and with probability 1 − </a:t>
            </a:r>
            <a:r>
              <a:rPr lang="en-US" sz="2000" dirty="0" err="1" smtClean="0"/>
              <a:t>r</a:t>
            </a:r>
            <a:r>
              <a:rPr lang="en-US" sz="2000" dirty="0" smtClean="0"/>
              <a:t> , Alice samples from its relabeling (red dice). The resulting probability distribution </a:t>
            </a:r>
            <a:r>
              <a:rPr lang="en-US" sz="2000" dirty="0" err="1" smtClean="0"/>
              <a:t>r</a:t>
            </a:r>
            <a:r>
              <a:rPr lang="en-US" sz="2000" dirty="0" smtClean="0"/>
              <a:t> </a:t>
            </a:r>
            <a:r>
              <a:rPr lang="en-US" sz="2000" dirty="0" err="1" smtClean="0"/>
              <a:t>p</a:t>
            </a:r>
            <a:r>
              <a:rPr lang="en-US" sz="2000" dirty="0" smtClean="0"/>
              <a:t> + (1 − </a:t>
            </a:r>
            <a:r>
              <a:rPr lang="en-US" sz="2000" dirty="0" err="1" smtClean="0"/>
              <a:t>r</a:t>
            </a:r>
            <a:r>
              <a:rPr lang="en-US" sz="2000" dirty="0" smtClean="0"/>
              <a:t> )</a:t>
            </a:r>
            <a:r>
              <a:rPr lang="en-US" sz="2000" dirty="0" err="1" smtClean="0"/>
              <a:t>πp</a:t>
            </a:r>
            <a:r>
              <a:rPr lang="en-US" sz="2000" dirty="0" smtClean="0"/>
              <a:t> is more uncertain than the initial one associated with the blue (red) dice </a:t>
            </a:r>
            <a:r>
              <a:rPr lang="en-US" sz="2000" dirty="0" err="1" smtClean="0"/>
              <a:t>p</a:t>
            </a:r>
            <a:r>
              <a:rPr lang="en-US" sz="2000" dirty="0" smtClean="0"/>
              <a:t> (</a:t>
            </a:r>
            <a:r>
              <a:rPr lang="en-US" sz="2000" dirty="0" err="1" smtClean="0"/>
              <a:t>πp</a:t>
            </a:r>
            <a:r>
              <a:rPr lang="en-US" sz="2000" dirty="0" smtClean="0"/>
              <a:t>) whenever Alice discards the result of the coin flip.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685800"/>
          </a:xfrm>
          <a:solidFill>
            <a:srgbClr val="660066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chemeClr val="bg1"/>
                </a:solidFill>
              </a:rPr>
              <a:t>Monotonicity</a:t>
            </a:r>
            <a:r>
              <a:rPr lang="en-US" sz="3600" dirty="0" smtClean="0">
                <a:solidFill>
                  <a:schemeClr val="bg1"/>
                </a:solidFill>
              </a:rPr>
              <a:t> Under Random Relabeling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6" name="Picture 15" descr="shuffling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762000"/>
            <a:ext cx="5295900" cy="42672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5181600"/>
            <a:ext cx="7391400" cy="4572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6064250"/>
            <a:ext cx="6870700" cy="419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ue Horizon">
  <a:themeElements>
    <a:clrScheme name="Blue Horizon 1">
      <a:dk1>
        <a:srgbClr val="000000"/>
      </a:dk1>
      <a:lt1>
        <a:srgbClr val="E8EAE9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2F3F2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Blue Horizon">
      <a:majorFont>
        <a:latin typeface="Times New Roman"/>
        <a:ea typeface="MS Pゴシック"/>
        <a:cs typeface="MS Pゴシック"/>
      </a:majorFont>
      <a:minorFont>
        <a:latin typeface="Times New Roman"/>
        <a:ea typeface="MS Pゴシック"/>
        <a:cs typeface="MS P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Blue Horizon 1">
        <a:dk1>
          <a:srgbClr val="000000"/>
        </a:dk1>
        <a:lt1>
          <a:srgbClr val="E8EAE9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2F3F2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Horizon 2">
        <a:dk1>
          <a:srgbClr val="000000"/>
        </a:dk1>
        <a:lt1>
          <a:srgbClr val="E8EAE9"/>
        </a:lt1>
        <a:dk2>
          <a:srgbClr val="000000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F2F3F2"/>
        </a:accent3>
        <a:accent4>
          <a:srgbClr val="000000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2004:Templates:Presentations:Designs:Blue Horizon</Template>
  <TotalTime>19901</TotalTime>
  <Words>908</Words>
  <Application>Microsoft Macintosh PowerPoint</Application>
  <PresentationFormat>On-screen Show (4:3)</PresentationFormat>
  <Paragraphs>133</Paragraphs>
  <Slides>25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Blue Horizon</vt:lpstr>
      <vt:lpstr>Blank Presentation</vt:lpstr>
      <vt:lpstr>Equation</vt:lpstr>
      <vt:lpstr>Universal Uncertainty Relations</vt:lpstr>
      <vt:lpstr>The Uncertainty Principle</vt:lpstr>
      <vt:lpstr>Entropic Uncertainty Relations</vt:lpstr>
      <vt:lpstr>Entropic Uncertainty Relations</vt:lpstr>
      <vt:lpstr>Entropic Uncertainty Relations</vt:lpstr>
      <vt:lpstr>Entropic Uncertainty Relations </vt:lpstr>
      <vt:lpstr>How to quantify uncertainty?</vt:lpstr>
      <vt:lpstr>Random Relabeling</vt:lpstr>
      <vt:lpstr>Monotonicity Under Random Relabeling</vt:lpstr>
      <vt:lpstr>Monotonicity Under Random Relabeling</vt:lpstr>
      <vt:lpstr>PowerPoint Presentation</vt:lpstr>
      <vt:lpstr>PowerPoint Presentation</vt:lpstr>
      <vt:lpstr>PowerPoint Presentation</vt:lpstr>
      <vt:lpstr>PowerPoint Presentation</vt:lpstr>
      <vt:lpstr>Universal Uncertainty Relations</vt:lpstr>
      <vt:lpstr>Comparisons</vt:lpstr>
      <vt:lpstr>PowerPoint Presentation</vt:lpstr>
      <vt:lpstr>PowerPoint Presentation</vt:lpstr>
      <vt:lpstr>PowerPoint Presentation</vt:lpstr>
      <vt:lpstr>PowerPoint Presentation</vt:lpstr>
      <vt:lpstr>The Most General Case</vt:lpstr>
      <vt:lpstr>Example with 3 bases</vt:lpstr>
      <vt:lpstr>Example with 3 bases</vt:lpstr>
      <vt:lpstr>Summary and Conclusions</vt:lpstr>
      <vt:lpstr>Thank You!</vt:lpstr>
    </vt:vector>
  </TitlesOfParts>
  <Company>Gilad Gour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Hiding Entanglement in Classical Bits </dc:title>
  <dc:creator>Gilad Gour</dc:creator>
  <cp:lastModifiedBy>Shihan Sajeed</cp:lastModifiedBy>
  <cp:revision>327</cp:revision>
  <dcterms:created xsi:type="dcterms:W3CDTF">2013-08-09T11:43:05Z</dcterms:created>
  <dcterms:modified xsi:type="dcterms:W3CDTF">2013-08-18T19:30:29Z</dcterms:modified>
</cp:coreProperties>
</file>